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rts/chart1.xml" ContentType="application/vnd.openxmlformats-officedocument.drawingml.chart+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47"/>
  </p:notesMasterIdLst>
  <p:handoutMasterIdLst>
    <p:handoutMasterId r:id="rId48"/>
  </p:handoutMasterIdLst>
  <p:sldIdLst>
    <p:sldId id="256" r:id="rId2"/>
    <p:sldId id="1056" r:id="rId3"/>
    <p:sldId id="1162" r:id="rId4"/>
    <p:sldId id="1161" r:id="rId5"/>
    <p:sldId id="1141" r:id="rId6"/>
    <p:sldId id="1142" r:id="rId7"/>
    <p:sldId id="1143" r:id="rId8"/>
    <p:sldId id="1159" r:id="rId9"/>
    <p:sldId id="1151" r:id="rId10"/>
    <p:sldId id="1152" r:id="rId11"/>
    <p:sldId id="1153" r:id="rId12"/>
    <p:sldId id="1154" r:id="rId13"/>
    <p:sldId id="1155" r:id="rId14"/>
    <p:sldId id="1156" r:id="rId15"/>
    <p:sldId id="1157" r:id="rId16"/>
    <p:sldId id="1158" r:id="rId17"/>
    <p:sldId id="1144" r:id="rId18"/>
    <p:sldId id="1160" r:id="rId19"/>
    <p:sldId id="1058" r:id="rId20"/>
    <p:sldId id="1059" r:id="rId21"/>
    <p:sldId id="1165" r:id="rId22"/>
    <p:sldId id="1166" r:id="rId23"/>
    <p:sldId id="1167" r:id="rId24"/>
    <p:sldId id="1168" r:id="rId25"/>
    <p:sldId id="1169" r:id="rId26"/>
    <p:sldId id="1170" r:id="rId27"/>
    <p:sldId id="1188" r:id="rId28"/>
    <p:sldId id="1172" r:id="rId29"/>
    <p:sldId id="1191" r:id="rId30"/>
    <p:sldId id="1173" r:id="rId31"/>
    <p:sldId id="1174" r:id="rId32"/>
    <p:sldId id="1175" r:id="rId33"/>
    <p:sldId id="1176" r:id="rId34"/>
    <p:sldId id="1177" r:id="rId35"/>
    <p:sldId id="1178" r:id="rId36"/>
    <p:sldId id="1181" r:id="rId37"/>
    <p:sldId id="1182" r:id="rId38"/>
    <p:sldId id="1183" r:id="rId39"/>
    <p:sldId id="1184" r:id="rId40"/>
    <p:sldId id="1185" r:id="rId41"/>
    <p:sldId id="1186" r:id="rId42"/>
    <p:sldId id="1187" r:id="rId43"/>
    <p:sldId id="1189" r:id="rId44"/>
    <p:sldId id="1190" r:id="rId45"/>
    <p:sldId id="1049" r:id="rId46"/>
  </p:sldIdLst>
  <p:sldSz cx="9144000" cy="6858000" type="screen4x3"/>
  <p:notesSz cx="9601200" cy="7315200"/>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b="1" kern="1200">
        <a:solidFill>
          <a:schemeClr val="tx1"/>
        </a:solidFill>
        <a:latin typeface="Comic Sans MS" panose="030F0702030302020204" pitchFamily="66" charset="0"/>
        <a:ea typeface="+mn-ea"/>
        <a:cs typeface="+mn-cs"/>
      </a:defRPr>
    </a:lvl1pPr>
    <a:lvl2pPr marL="457200" algn="l" rtl="0" eaLnBrk="0" fontAlgn="base" hangingPunct="0">
      <a:spcBef>
        <a:spcPct val="0"/>
      </a:spcBef>
      <a:spcAft>
        <a:spcPct val="0"/>
      </a:spcAft>
      <a:defRPr b="1" kern="1200">
        <a:solidFill>
          <a:schemeClr val="tx1"/>
        </a:solidFill>
        <a:latin typeface="Comic Sans MS" panose="030F0702030302020204" pitchFamily="66" charset="0"/>
        <a:ea typeface="+mn-ea"/>
        <a:cs typeface="+mn-cs"/>
      </a:defRPr>
    </a:lvl2pPr>
    <a:lvl3pPr marL="914400" algn="l" rtl="0" eaLnBrk="0" fontAlgn="base" hangingPunct="0">
      <a:spcBef>
        <a:spcPct val="0"/>
      </a:spcBef>
      <a:spcAft>
        <a:spcPct val="0"/>
      </a:spcAft>
      <a:defRPr b="1" kern="1200">
        <a:solidFill>
          <a:schemeClr val="tx1"/>
        </a:solidFill>
        <a:latin typeface="Comic Sans MS" panose="030F0702030302020204" pitchFamily="66" charset="0"/>
        <a:ea typeface="+mn-ea"/>
        <a:cs typeface="+mn-cs"/>
      </a:defRPr>
    </a:lvl3pPr>
    <a:lvl4pPr marL="1371600" algn="l" rtl="0" eaLnBrk="0" fontAlgn="base" hangingPunct="0">
      <a:spcBef>
        <a:spcPct val="0"/>
      </a:spcBef>
      <a:spcAft>
        <a:spcPct val="0"/>
      </a:spcAft>
      <a:defRPr b="1" kern="1200">
        <a:solidFill>
          <a:schemeClr val="tx1"/>
        </a:solidFill>
        <a:latin typeface="Comic Sans MS" panose="030F0702030302020204" pitchFamily="66" charset="0"/>
        <a:ea typeface="+mn-ea"/>
        <a:cs typeface="+mn-cs"/>
      </a:defRPr>
    </a:lvl4pPr>
    <a:lvl5pPr marL="1828800" algn="l" rtl="0" eaLnBrk="0" fontAlgn="base" hangingPunct="0">
      <a:spcBef>
        <a:spcPct val="0"/>
      </a:spcBef>
      <a:spcAft>
        <a:spcPct val="0"/>
      </a:spcAft>
      <a:defRPr b="1" kern="1200">
        <a:solidFill>
          <a:schemeClr val="tx1"/>
        </a:solidFill>
        <a:latin typeface="Comic Sans MS" panose="030F0702030302020204" pitchFamily="66" charset="0"/>
        <a:ea typeface="+mn-ea"/>
        <a:cs typeface="+mn-cs"/>
      </a:defRPr>
    </a:lvl5pPr>
    <a:lvl6pPr marL="2286000" algn="l" defTabSz="914400" rtl="0" eaLnBrk="1" latinLnBrk="0" hangingPunct="1">
      <a:defRPr b="1" kern="1200">
        <a:solidFill>
          <a:schemeClr val="tx1"/>
        </a:solidFill>
        <a:latin typeface="Comic Sans MS" panose="030F0702030302020204" pitchFamily="66" charset="0"/>
        <a:ea typeface="+mn-ea"/>
        <a:cs typeface="+mn-cs"/>
      </a:defRPr>
    </a:lvl6pPr>
    <a:lvl7pPr marL="2743200" algn="l" defTabSz="914400" rtl="0" eaLnBrk="1" latinLnBrk="0" hangingPunct="1">
      <a:defRPr b="1" kern="1200">
        <a:solidFill>
          <a:schemeClr val="tx1"/>
        </a:solidFill>
        <a:latin typeface="Comic Sans MS" panose="030F0702030302020204" pitchFamily="66" charset="0"/>
        <a:ea typeface="+mn-ea"/>
        <a:cs typeface="+mn-cs"/>
      </a:defRPr>
    </a:lvl7pPr>
    <a:lvl8pPr marL="3200400" algn="l" defTabSz="914400" rtl="0" eaLnBrk="1" latinLnBrk="0" hangingPunct="1">
      <a:defRPr b="1" kern="1200">
        <a:solidFill>
          <a:schemeClr val="tx1"/>
        </a:solidFill>
        <a:latin typeface="Comic Sans MS" panose="030F0702030302020204" pitchFamily="66" charset="0"/>
        <a:ea typeface="+mn-ea"/>
        <a:cs typeface="+mn-cs"/>
      </a:defRPr>
    </a:lvl8pPr>
    <a:lvl9pPr marL="3657600" algn="l" defTabSz="914400" rtl="0" eaLnBrk="1" latinLnBrk="0" hangingPunct="1">
      <a:defRPr b="1" kern="1200">
        <a:solidFill>
          <a:schemeClr val="tx1"/>
        </a:solidFill>
        <a:latin typeface="Comic Sans MS" panose="030F0702030302020204" pitchFamily="66" charset="0"/>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DFDFD"/>
    <a:srgbClr val="FFFFFF"/>
    <a:srgbClr val="2A40E2"/>
    <a:srgbClr val="02E3EE"/>
    <a:srgbClr val="233AE1"/>
    <a:srgbClr val="1C31CA"/>
    <a:srgbClr val="7281E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632" autoAdjust="0"/>
    <p:restoredTop sz="94799" autoAdjust="0"/>
  </p:normalViewPr>
  <p:slideViewPr>
    <p:cSldViewPr>
      <p:cViewPr varScale="1">
        <p:scale>
          <a:sx n="100" d="100"/>
          <a:sy n="100" d="100"/>
        </p:scale>
        <p:origin x="-856"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presProps" Target="presProps.xml"/><Relationship Id="rId51" Type="http://schemas.openxmlformats.org/officeDocument/2006/relationships/viewProps" Target="viewProps.xml"/><Relationship Id="rId52" Type="http://schemas.openxmlformats.org/officeDocument/2006/relationships/theme" Target="theme/theme1.xml"/><Relationship Id="rId53" Type="http://schemas.openxmlformats.org/officeDocument/2006/relationships/tableStyles" Target="tableStyle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notesMaster" Target="notesMasters/notesMaster1.xml"/><Relationship Id="rId48" Type="http://schemas.openxmlformats.org/officeDocument/2006/relationships/handoutMaster" Target="handoutMasters/handoutMaster1.xml"/><Relationship Id="rId49" Type="http://schemas.openxmlformats.org/officeDocument/2006/relationships/printerSettings" Target="printerSettings/printerSettings1.bin"/><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charts/_rels/chart1.xml.rels><?xml version="1.0" encoding="UTF-8" standalone="yes"?>
<Relationships xmlns="http://schemas.openxmlformats.org/package/2006/relationships"><Relationship Id="rId1" Type="http://schemas.openxmlformats.org/officeDocument/2006/relationships/oleObject" Target="Macintosh%20HD:Users:culler:Classes:cs162:fa14:Lectures:zipf.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title>
      <c:tx>
        <c:rich>
          <a:bodyPr/>
          <a:lstStyle/>
          <a:p>
            <a:pPr>
              <a:defRPr sz="2000">
                <a:latin typeface="Gill Sans Light"/>
                <a:cs typeface="Gill Sans Light"/>
              </a:defRPr>
            </a:pPr>
            <a:r>
              <a:rPr lang="en-US" sz="2000">
                <a:latin typeface="Gill Sans Light"/>
                <a:cs typeface="Gill Sans Light"/>
              </a:rPr>
              <a:t>P </a:t>
            </a:r>
            <a:r>
              <a:rPr lang="en-US" sz="1800">
                <a:latin typeface="Gill Sans Light"/>
                <a:cs typeface="Gill Sans Light"/>
              </a:rPr>
              <a:t>access</a:t>
            </a:r>
            <a:r>
              <a:rPr lang="en-US" sz="2000" baseline="0">
                <a:latin typeface="Gill Sans Light"/>
                <a:cs typeface="Gill Sans Light"/>
              </a:rPr>
              <a:t>(rank)</a:t>
            </a:r>
            <a:r>
              <a:rPr lang="en-US" sz="2000">
                <a:latin typeface="Gill Sans Light"/>
                <a:cs typeface="Gill Sans Light"/>
              </a:rPr>
              <a:t> = </a:t>
            </a:r>
            <a:r>
              <a:rPr lang="en-US" sz="2000" baseline="0">
                <a:latin typeface="Gill Sans Light"/>
                <a:cs typeface="Gill Sans Light"/>
              </a:rPr>
              <a:t>1/rank</a:t>
            </a:r>
            <a:endParaRPr lang="en-US" sz="2000">
              <a:latin typeface="Gill Sans Light"/>
              <a:cs typeface="Gill Sans Light"/>
            </a:endParaRPr>
          </a:p>
        </c:rich>
      </c:tx>
      <c:layout/>
      <c:overlay val="0"/>
    </c:title>
    <c:autoTitleDeleted val="0"/>
    <c:plotArea>
      <c:layout/>
      <c:lineChart>
        <c:grouping val="standard"/>
        <c:varyColors val="0"/>
        <c:ser>
          <c:idx val="0"/>
          <c:order val="0"/>
          <c:tx>
            <c:strRef>
              <c:f>Sheet1!$C$4</c:f>
              <c:strCache>
                <c:ptCount val="1"/>
                <c:pt idx="0">
                  <c:v>pop a=1</c:v>
                </c:pt>
              </c:strCache>
            </c:strRef>
          </c:tx>
          <c:spPr>
            <a:ln w="19050"/>
          </c:spPr>
          <c:marker>
            <c:symbol val="none"/>
          </c:marker>
          <c:val>
            <c:numRef>
              <c:f>Sheet1!$C$5:$C$54</c:f>
              <c:numCache>
                <c:formatCode>0%</c:formatCode>
                <c:ptCount val="50"/>
                <c:pt idx="0">
                  <c:v>0.19277563597396</c:v>
                </c:pt>
                <c:pt idx="1">
                  <c:v>0.09638781798698</c:v>
                </c:pt>
                <c:pt idx="2">
                  <c:v>0.0642585453246533</c:v>
                </c:pt>
                <c:pt idx="3">
                  <c:v>0.04819390899349</c:v>
                </c:pt>
                <c:pt idx="4">
                  <c:v>0.038555127194792</c:v>
                </c:pt>
                <c:pt idx="5">
                  <c:v>0.0321292726623267</c:v>
                </c:pt>
                <c:pt idx="6">
                  <c:v>0.0275393765677086</c:v>
                </c:pt>
                <c:pt idx="7">
                  <c:v>0.024096954496745</c:v>
                </c:pt>
                <c:pt idx="8">
                  <c:v>0.0214195151082178</c:v>
                </c:pt>
                <c:pt idx="9">
                  <c:v>0.019277563597396</c:v>
                </c:pt>
                <c:pt idx="10">
                  <c:v>0.0175250578158145</c:v>
                </c:pt>
                <c:pt idx="11">
                  <c:v>0.0160646363311633</c:v>
                </c:pt>
                <c:pt idx="12">
                  <c:v>0.01482889507492</c:v>
                </c:pt>
                <c:pt idx="13">
                  <c:v>0.0137696882838543</c:v>
                </c:pt>
                <c:pt idx="14">
                  <c:v>0.0128517090649307</c:v>
                </c:pt>
                <c:pt idx="15">
                  <c:v>0.0120484772483725</c:v>
                </c:pt>
                <c:pt idx="16">
                  <c:v>0.0113397432925859</c:v>
                </c:pt>
                <c:pt idx="17">
                  <c:v>0.0107097575541089</c:v>
                </c:pt>
                <c:pt idx="18">
                  <c:v>0.0101460861038926</c:v>
                </c:pt>
                <c:pt idx="19">
                  <c:v>0.009638781798698</c:v>
                </c:pt>
                <c:pt idx="20">
                  <c:v>0.00917979218923619</c:v>
                </c:pt>
                <c:pt idx="21">
                  <c:v>0.00876252890790727</c:v>
                </c:pt>
                <c:pt idx="22">
                  <c:v>0.00838154939017217</c:v>
                </c:pt>
                <c:pt idx="23">
                  <c:v>0.00803231816558167</c:v>
                </c:pt>
                <c:pt idx="24">
                  <c:v>0.0077110254389584</c:v>
                </c:pt>
                <c:pt idx="25">
                  <c:v>0.00741444753746</c:v>
                </c:pt>
                <c:pt idx="26">
                  <c:v>0.00713983836940592</c:v>
                </c:pt>
                <c:pt idx="27">
                  <c:v>0.00688484414192714</c:v>
                </c:pt>
                <c:pt idx="28">
                  <c:v>0.00664743572324</c:v>
                </c:pt>
                <c:pt idx="29">
                  <c:v>0.00642585453246533</c:v>
                </c:pt>
                <c:pt idx="30">
                  <c:v>0.00621856890238581</c:v>
                </c:pt>
                <c:pt idx="31">
                  <c:v>0.00602423862418625</c:v>
                </c:pt>
                <c:pt idx="32">
                  <c:v>0.00584168593860485</c:v>
                </c:pt>
                <c:pt idx="33">
                  <c:v>0.00566987164629294</c:v>
                </c:pt>
                <c:pt idx="34">
                  <c:v>0.00550787531354171</c:v>
                </c:pt>
                <c:pt idx="35">
                  <c:v>0.00535487877705444</c:v>
                </c:pt>
                <c:pt idx="36">
                  <c:v>0.00521015232362054</c:v>
                </c:pt>
                <c:pt idx="37">
                  <c:v>0.00507304305194632</c:v>
                </c:pt>
                <c:pt idx="38">
                  <c:v>0.00494296502497333</c:v>
                </c:pt>
                <c:pt idx="39">
                  <c:v>0.004819390899349</c:v>
                </c:pt>
                <c:pt idx="40">
                  <c:v>0.00470184477985268</c:v>
                </c:pt>
                <c:pt idx="41">
                  <c:v>0.00458989609461809</c:v>
                </c:pt>
                <c:pt idx="42">
                  <c:v>0.00448315432497581</c:v>
                </c:pt>
                <c:pt idx="43">
                  <c:v>0.00438126445395364</c:v>
                </c:pt>
                <c:pt idx="44">
                  <c:v>0.00428390302164356</c:v>
                </c:pt>
                <c:pt idx="45">
                  <c:v>0.00419077469508609</c:v>
                </c:pt>
                <c:pt idx="46">
                  <c:v>0.0041016092760417</c:v>
                </c:pt>
                <c:pt idx="47">
                  <c:v>0.00401615908279083</c:v>
                </c:pt>
                <c:pt idx="48">
                  <c:v>0.0039341966525298</c:v>
                </c:pt>
                <c:pt idx="49">
                  <c:v>0.0038555127194792</c:v>
                </c:pt>
              </c:numCache>
            </c:numRef>
          </c:val>
          <c:smooth val="0"/>
        </c:ser>
        <c:dLbls>
          <c:showLegendKey val="0"/>
          <c:showVal val="0"/>
          <c:showCatName val="0"/>
          <c:showSerName val="0"/>
          <c:showPercent val="0"/>
          <c:showBubbleSize val="0"/>
        </c:dLbls>
        <c:marker val="1"/>
        <c:smooth val="0"/>
        <c:axId val="2123920504"/>
        <c:axId val="2123925240"/>
      </c:lineChart>
      <c:lineChart>
        <c:grouping val="standard"/>
        <c:varyColors val="0"/>
        <c:ser>
          <c:idx val="1"/>
          <c:order val="1"/>
          <c:tx>
            <c:strRef>
              <c:f>Sheet1!$D$4</c:f>
              <c:strCache>
                <c:ptCount val="1"/>
                <c:pt idx="0">
                  <c:v>Hit Rate(cache)</c:v>
                </c:pt>
              </c:strCache>
            </c:strRef>
          </c:tx>
          <c:spPr>
            <a:ln w="25400"/>
          </c:spPr>
          <c:marker>
            <c:symbol val="none"/>
          </c:marker>
          <c:val>
            <c:numRef>
              <c:f>Sheet1!$D$5:$D$54</c:f>
              <c:numCache>
                <c:formatCode>General</c:formatCode>
                <c:ptCount val="50"/>
                <c:pt idx="0">
                  <c:v>0.19277563597396</c:v>
                </c:pt>
                <c:pt idx="1">
                  <c:v>0.28916345396094</c:v>
                </c:pt>
                <c:pt idx="2">
                  <c:v>0.353421999285593</c:v>
                </c:pt>
                <c:pt idx="3">
                  <c:v>0.401615908279083</c:v>
                </c:pt>
                <c:pt idx="4">
                  <c:v>0.440171035473875</c:v>
                </c:pt>
                <c:pt idx="5">
                  <c:v>0.472300308136202</c:v>
                </c:pt>
                <c:pt idx="6">
                  <c:v>0.499839684703911</c:v>
                </c:pt>
                <c:pt idx="7">
                  <c:v>0.523936639200656</c:v>
                </c:pt>
                <c:pt idx="8">
                  <c:v>0.545356154308874</c:v>
                </c:pt>
                <c:pt idx="9">
                  <c:v>0.564633717906269</c:v>
                </c:pt>
                <c:pt idx="10">
                  <c:v>0.582158775722084</c:v>
                </c:pt>
                <c:pt idx="11">
                  <c:v>0.598223412053247</c:v>
                </c:pt>
                <c:pt idx="12">
                  <c:v>0.613052307128167</c:v>
                </c:pt>
                <c:pt idx="13">
                  <c:v>0.626821995412022</c:v>
                </c:pt>
                <c:pt idx="14">
                  <c:v>0.639673704476952</c:v>
                </c:pt>
                <c:pt idx="15">
                  <c:v>0.651722181725325</c:v>
                </c:pt>
                <c:pt idx="16">
                  <c:v>0.663061925017911</c:v>
                </c:pt>
                <c:pt idx="17">
                  <c:v>0.67377168257202</c:v>
                </c:pt>
                <c:pt idx="18">
                  <c:v>0.683917768675912</c:v>
                </c:pt>
                <c:pt idx="19">
                  <c:v>0.69355655047461</c:v>
                </c:pt>
                <c:pt idx="20">
                  <c:v>0.702736342663846</c:v>
                </c:pt>
                <c:pt idx="21">
                  <c:v>0.711498871571754</c:v>
                </c:pt>
                <c:pt idx="22">
                  <c:v>0.719880420961926</c:v>
                </c:pt>
                <c:pt idx="23">
                  <c:v>0.727912739127508</c:v>
                </c:pt>
                <c:pt idx="24">
                  <c:v>0.735623764566466</c:v>
                </c:pt>
                <c:pt idx="25">
                  <c:v>0.743038212103926</c:v>
                </c:pt>
                <c:pt idx="26">
                  <c:v>0.750178050473332</c:v>
                </c:pt>
                <c:pt idx="27">
                  <c:v>0.757062894615259</c:v>
                </c:pt>
                <c:pt idx="28">
                  <c:v>0.763710330338499</c:v>
                </c:pt>
                <c:pt idx="29">
                  <c:v>0.770136184870965</c:v>
                </c:pt>
                <c:pt idx="30">
                  <c:v>0.77635475377335</c:v>
                </c:pt>
                <c:pt idx="31">
                  <c:v>0.782378992397537</c:v>
                </c:pt>
                <c:pt idx="32">
                  <c:v>0.788220678336141</c:v>
                </c:pt>
                <c:pt idx="33">
                  <c:v>0.793890549982434</c:v>
                </c:pt>
                <c:pt idx="34">
                  <c:v>0.799398425295976</c:v>
                </c:pt>
                <c:pt idx="35">
                  <c:v>0.804753304073031</c:v>
                </c:pt>
                <c:pt idx="36">
                  <c:v>0.809963456396651</c:v>
                </c:pt>
                <c:pt idx="37">
                  <c:v>0.815036499448597</c:v>
                </c:pt>
                <c:pt idx="38">
                  <c:v>0.819979464473571</c:v>
                </c:pt>
                <c:pt idx="39">
                  <c:v>0.82479885537292</c:v>
                </c:pt>
                <c:pt idx="40">
                  <c:v>0.829500700152773</c:v>
                </c:pt>
                <c:pt idx="41">
                  <c:v>0.834090596247391</c:v>
                </c:pt>
                <c:pt idx="42">
                  <c:v>0.838573750572366</c:v>
                </c:pt>
                <c:pt idx="43">
                  <c:v>0.84295501502632</c:v>
                </c:pt>
                <c:pt idx="44">
                  <c:v>0.847238918047964</c:v>
                </c:pt>
                <c:pt idx="45">
                  <c:v>0.85142969274305</c:v>
                </c:pt>
                <c:pt idx="46">
                  <c:v>0.855531302019091</c:v>
                </c:pt>
                <c:pt idx="47">
                  <c:v>0.859547461101882</c:v>
                </c:pt>
                <c:pt idx="48">
                  <c:v>0.863481657754412</c:v>
                </c:pt>
                <c:pt idx="49">
                  <c:v>0.867337170473891</c:v>
                </c:pt>
              </c:numCache>
            </c:numRef>
          </c:val>
          <c:smooth val="0"/>
        </c:ser>
        <c:dLbls>
          <c:showLegendKey val="0"/>
          <c:showVal val="0"/>
          <c:showCatName val="0"/>
          <c:showSerName val="0"/>
          <c:showPercent val="0"/>
          <c:showBubbleSize val="0"/>
        </c:dLbls>
        <c:marker val="1"/>
        <c:smooth val="0"/>
        <c:axId val="2095091032"/>
        <c:axId val="2095112280"/>
      </c:lineChart>
      <c:catAx>
        <c:axId val="2123920504"/>
        <c:scaling>
          <c:orientation val="minMax"/>
        </c:scaling>
        <c:delete val="0"/>
        <c:axPos val="b"/>
        <c:title>
          <c:tx>
            <c:rich>
              <a:bodyPr/>
              <a:lstStyle/>
              <a:p>
                <a:pPr>
                  <a:defRPr sz="2000">
                    <a:latin typeface="Gill Sans Light"/>
                    <a:cs typeface="Gill Sans Light"/>
                  </a:defRPr>
                </a:pPr>
                <a:r>
                  <a:rPr lang="en-US" sz="2000">
                    <a:latin typeface="Gill Sans Light"/>
                    <a:cs typeface="Gill Sans Light"/>
                  </a:rPr>
                  <a:t>Rank</a:t>
                </a:r>
              </a:p>
            </c:rich>
          </c:tx>
          <c:layout/>
          <c:overlay val="0"/>
        </c:title>
        <c:majorTickMark val="out"/>
        <c:minorTickMark val="none"/>
        <c:tickLblPos val="nextTo"/>
        <c:txPr>
          <a:bodyPr/>
          <a:lstStyle/>
          <a:p>
            <a:pPr>
              <a:defRPr sz="1200" b="1">
                <a:latin typeface="Gill Sans Light"/>
                <a:cs typeface="Gill Sans Light"/>
              </a:defRPr>
            </a:pPr>
            <a:endParaRPr lang="en-US"/>
          </a:p>
        </c:txPr>
        <c:crossAx val="2123925240"/>
        <c:crosses val="autoZero"/>
        <c:auto val="1"/>
        <c:lblAlgn val="ctr"/>
        <c:lblOffset val="100"/>
        <c:noMultiLvlLbl val="0"/>
      </c:catAx>
      <c:valAx>
        <c:axId val="2123925240"/>
        <c:scaling>
          <c:orientation val="minMax"/>
          <c:max val="0.2"/>
        </c:scaling>
        <c:delete val="0"/>
        <c:axPos val="l"/>
        <c:majorGridlines/>
        <c:title>
          <c:tx>
            <c:rich>
              <a:bodyPr rot="-5400000" vert="horz"/>
              <a:lstStyle/>
              <a:p>
                <a:pPr>
                  <a:defRPr sz="2000">
                    <a:latin typeface="Gill Sans Light"/>
                    <a:cs typeface="Gill Sans Light"/>
                  </a:defRPr>
                </a:pPr>
                <a:r>
                  <a:rPr lang="en-US" sz="2000">
                    <a:latin typeface="Gill Sans Light"/>
                    <a:cs typeface="Gill Sans Light"/>
                  </a:rPr>
                  <a:t>Popularity</a:t>
                </a:r>
                <a:r>
                  <a:rPr lang="en-US" sz="2000" baseline="0">
                    <a:latin typeface="Gill Sans Light"/>
                    <a:cs typeface="Gill Sans Light"/>
                  </a:rPr>
                  <a:t> (% accesses)</a:t>
                </a:r>
                <a:endParaRPr lang="en-US" sz="2000">
                  <a:latin typeface="Gill Sans Light"/>
                  <a:cs typeface="Gill Sans Light"/>
                </a:endParaRPr>
              </a:p>
            </c:rich>
          </c:tx>
          <c:layout/>
          <c:overlay val="0"/>
        </c:title>
        <c:numFmt formatCode="0%" sourceLinked="1"/>
        <c:majorTickMark val="out"/>
        <c:minorTickMark val="none"/>
        <c:tickLblPos val="nextTo"/>
        <c:txPr>
          <a:bodyPr/>
          <a:lstStyle/>
          <a:p>
            <a:pPr>
              <a:defRPr sz="1100" b="1">
                <a:latin typeface="Gill Sans Light"/>
                <a:cs typeface="Gill Sans Light"/>
              </a:defRPr>
            </a:pPr>
            <a:endParaRPr lang="en-US"/>
          </a:p>
        </c:txPr>
        <c:crossAx val="2123920504"/>
        <c:crosses val="autoZero"/>
        <c:crossBetween val="between"/>
      </c:valAx>
      <c:valAx>
        <c:axId val="2095112280"/>
        <c:scaling>
          <c:orientation val="minMax"/>
        </c:scaling>
        <c:delete val="0"/>
        <c:axPos val="r"/>
        <c:title>
          <c:tx>
            <c:rich>
              <a:bodyPr rot="-5400000" vert="horz"/>
              <a:lstStyle/>
              <a:p>
                <a:pPr>
                  <a:defRPr sz="2000">
                    <a:latin typeface="Gill Sans Light"/>
                    <a:cs typeface="Gill Sans Light"/>
                  </a:defRPr>
                </a:pPr>
                <a:r>
                  <a:rPr lang="en-US" sz="2000">
                    <a:latin typeface="Gill Sans Light"/>
                    <a:cs typeface="Gill Sans Light"/>
                  </a:rPr>
                  <a:t>Estimated</a:t>
                </a:r>
                <a:r>
                  <a:rPr lang="en-US" sz="2000" baseline="0">
                    <a:latin typeface="Gill Sans Light"/>
                    <a:cs typeface="Gill Sans Light"/>
                  </a:rPr>
                  <a:t> Hit Rate</a:t>
                </a:r>
                <a:endParaRPr lang="en-US" sz="2000">
                  <a:latin typeface="Gill Sans Light"/>
                  <a:cs typeface="Gill Sans Light"/>
                </a:endParaRPr>
              </a:p>
            </c:rich>
          </c:tx>
          <c:layout/>
          <c:overlay val="0"/>
        </c:title>
        <c:numFmt formatCode="General" sourceLinked="1"/>
        <c:majorTickMark val="out"/>
        <c:minorTickMark val="none"/>
        <c:tickLblPos val="nextTo"/>
        <c:txPr>
          <a:bodyPr/>
          <a:lstStyle/>
          <a:p>
            <a:pPr>
              <a:defRPr b="1"/>
            </a:pPr>
            <a:endParaRPr lang="en-US"/>
          </a:p>
        </c:txPr>
        <c:crossAx val="2095091032"/>
        <c:crosses val="max"/>
        <c:crossBetween val="between"/>
      </c:valAx>
      <c:catAx>
        <c:axId val="2095091032"/>
        <c:scaling>
          <c:orientation val="minMax"/>
        </c:scaling>
        <c:delete val="1"/>
        <c:axPos val="b"/>
        <c:majorTickMark val="out"/>
        <c:minorTickMark val="none"/>
        <c:tickLblPos val="nextTo"/>
        <c:crossAx val="2095112280"/>
        <c:crosses val="autoZero"/>
        <c:auto val="1"/>
        <c:lblAlgn val="ctr"/>
        <c:lblOffset val="100"/>
        <c:noMultiLvlLbl val="0"/>
      </c:catAx>
    </c:plotArea>
    <c:legend>
      <c:legendPos val="r"/>
      <c:layout>
        <c:manualLayout>
          <c:xMode val="edge"/>
          <c:yMode val="edge"/>
          <c:x val="0.498789174653805"/>
          <c:y val="0.460352694377617"/>
          <c:w val="0.30508308160178"/>
          <c:h val="0.258613949491288"/>
        </c:manualLayout>
      </c:layout>
      <c:overlay val="1"/>
      <c:spPr>
        <a:solidFill>
          <a:schemeClr val="tx2">
            <a:lumMod val="20000"/>
            <a:lumOff val="80000"/>
            <a:alpha val="60000"/>
          </a:schemeClr>
        </a:solidFill>
      </c:spPr>
      <c:txPr>
        <a:bodyPr/>
        <a:lstStyle/>
        <a:p>
          <a:pPr>
            <a:defRPr sz="1800" b="1">
              <a:latin typeface="Gill Sans Light"/>
              <a:cs typeface="Gill Sans Light"/>
            </a:defRPr>
          </a:pPr>
          <a:endParaRPr lang="en-US"/>
        </a:p>
      </c:txPr>
    </c:legend>
    <c:plotVisOnly val="1"/>
    <c:dispBlanksAs val="gap"/>
    <c:showDLblsOverMax val="0"/>
  </c:chart>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1138" name="Rectangle 2"/>
          <p:cNvSpPr>
            <a:spLocks noChangeArrowheads="1"/>
          </p:cNvSpPr>
          <p:nvPr/>
        </p:nvSpPr>
        <p:spPr bwMode="auto">
          <a:xfrm>
            <a:off x="4405313" y="6956425"/>
            <a:ext cx="792162" cy="2714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315" tIns="46997" rIns="92315" bIns="46997">
            <a:spAutoFit/>
          </a:bodyPr>
          <a:lstStyle>
            <a:lvl1pPr defTabSz="917575">
              <a:defRPr b="1">
                <a:solidFill>
                  <a:schemeClr val="tx1"/>
                </a:solidFill>
                <a:latin typeface="Comic Sans MS" panose="030F0702030302020204" pitchFamily="66" charset="0"/>
              </a:defRPr>
            </a:lvl1pPr>
            <a:lvl2pPr marL="742950" indent="-285750" defTabSz="917575">
              <a:defRPr b="1">
                <a:solidFill>
                  <a:schemeClr val="tx1"/>
                </a:solidFill>
                <a:latin typeface="Comic Sans MS" panose="030F0702030302020204" pitchFamily="66" charset="0"/>
              </a:defRPr>
            </a:lvl2pPr>
            <a:lvl3pPr marL="1143000" indent="-228600" defTabSz="917575">
              <a:defRPr b="1">
                <a:solidFill>
                  <a:schemeClr val="tx1"/>
                </a:solidFill>
                <a:latin typeface="Comic Sans MS" panose="030F0702030302020204" pitchFamily="66" charset="0"/>
              </a:defRPr>
            </a:lvl3pPr>
            <a:lvl4pPr marL="1600200" indent="-228600" defTabSz="917575">
              <a:defRPr b="1">
                <a:solidFill>
                  <a:schemeClr val="tx1"/>
                </a:solidFill>
                <a:latin typeface="Comic Sans MS" panose="030F0702030302020204" pitchFamily="66" charset="0"/>
              </a:defRPr>
            </a:lvl4pPr>
            <a:lvl5pPr marL="2057400" indent="-228600" defTabSz="917575">
              <a:defRPr b="1">
                <a:solidFill>
                  <a:schemeClr val="tx1"/>
                </a:solidFill>
                <a:latin typeface="Comic Sans MS" panose="030F0702030302020204" pitchFamily="66" charset="0"/>
              </a:defRPr>
            </a:lvl5pPr>
            <a:lvl6pPr marL="2514600" indent="-228600" defTabSz="917575" eaLnBrk="0" fontAlgn="base" hangingPunct="0">
              <a:spcBef>
                <a:spcPct val="0"/>
              </a:spcBef>
              <a:spcAft>
                <a:spcPct val="0"/>
              </a:spcAft>
              <a:defRPr b="1">
                <a:solidFill>
                  <a:schemeClr val="tx1"/>
                </a:solidFill>
                <a:latin typeface="Comic Sans MS" panose="030F0702030302020204" pitchFamily="66" charset="0"/>
              </a:defRPr>
            </a:lvl6pPr>
            <a:lvl7pPr marL="2971800" indent="-228600" defTabSz="917575" eaLnBrk="0" fontAlgn="base" hangingPunct="0">
              <a:spcBef>
                <a:spcPct val="0"/>
              </a:spcBef>
              <a:spcAft>
                <a:spcPct val="0"/>
              </a:spcAft>
              <a:defRPr b="1">
                <a:solidFill>
                  <a:schemeClr val="tx1"/>
                </a:solidFill>
                <a:latin typeface="Comic Sans MS" panose="030F0702030302020204" pitchFamily="66" charset="0"/>
              </a:defRPr>
            </a:lvl7pPr>
            <a:lvl8pPr marL="3429000" indent="-228600" defTabSz="917575" eaLnBrk="0" fontAlgn="base" hangingPunct="0">
              <a:spcBef>
                <a:spcPct val="0"/>
              </a:spcBef>
              <a:spcAft>
                <a:spcPct val="0"/>
              </a:spcAft>
              <a:defRPr b="1">
                <a:solidFill>
                  <a:schemeClr val="tx1"/>
                </a:solidFill>
                <a:latin typeface="Comic Sans MS" panose="030F0702030302020204" pitchFamily="66" charset="0"/>
              </a:defRPr>
            </a:lvl8pPr>
            <a:lvl9pPr marL="3886200" indent="-228600" defTabSz="917575" eaLnBrk="0" fontAlgn="base" hangingPunct="0">
              <a:spcBef>
                <a:spcPct val="0"/>
              </a:spcBef>
              <a:spcAft>
                <a:spcPct val="0"/>
              </a:spcAft>
              <a:defRPr b="1">
                <a:solidFill>
                  <a:schemeClr val="tx1"/>
                </a:solidFill>
                <a:latin typeface="Comic Sans MS" panose="030F0702030302020204" pitchFamily="66" charset="0"/>
              </a:defRPr>
            </a:lvl9pPr>
          </a:lstStyle>
          <a:p>
            <a:pPr algn="ctr">
              <a:lnSpc>
                <a:spcPct val="90000"/>
              </a:lnSpc>
            </a:pPr>
            <a:r>
              <a:rPr lang="en-US" altLang="en-US" sz="1300" b="0"/>
              <a:t>Page </a:t>
            </a:r>
            <a:fld id="{FD2DE7E3-8D7A-4526-A176-8CFA392503A6}" type="slidenum">
              <a:rPr lang="en-US" altLang="en-US" sz="1300" b="0"/>
              <a:pPr algn="ctr">
                <a:lnSpc>
                  <a:spcPct val="90000"/>
                </a:lnSpc>
              </a:pPr>
              <a:t>‹#›</a:t>
            </a:fld>
            <a:endParaRPr lang="en-US" altLang="en-US" sz="1300" b="0"/>
          </a:p>
        </p:txBody>
      </p:sp>
    </p:spTree>
    <p:extLst>
      <p:ext uri="{BB962C8B-B14F-4D97-AF65-F5344CB8AC3E}">
        <p14:creationId xmlns:p14="http://schemas.microsoft.com/office/powerpoint/2010/main" val="147705256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02" name="Rectangle 2"/>
          <p:cNvSpPr>
            <a:spLocks noChangeArrowheads="1"/>
          </p:cNvSpPr>
          <p:nvPr/>
        </p:nvSpPr>
        <p:spPr bwMode="auto">
          <a:xfrm>
            <a:off x="4405313" y="6956425"/>
            <a:ext cx="792162" cy="2714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315" tIns="46997" rIns="92315" bIns="46997">
            <a:spAutoFit/>
          </a:bodyPr>
          <a:lstStyle>
            <a:lvl1pPr defTabSz="917575">
              <a:defRPr b="1">
                <a:solidFill>
                  <a:schemeClr val="tx1"/>
                </a:solidFill>
                <a:latin typeface="Comic Sans MS" panose="030F0702030302020204" pitchFamily="66" charset="0"/>
              </a:defRPr>
            </a:lvl1pPr>
            <a:lvl2pPr marL="742950" indent="-285750" defTabSz="917575">
              <a:defRPr b="1">
                <a:solidFill>
                  <a:schemeClr val="tx1"/>
                </a:solidFill>
                <a:latin typeface="Comic Sans MS" panose="030F0702030302020204" pitchFamily="66" charset="0"/>
              </a:defRPr>
            </a:lvl2pPr>
            <a:lvl3pPr marL="1143000" indent="-228600" defTabSz="917575">
              <a:defRPr b="1">
                <a:solidFill>
                  <a:schemeClr val="tx1"/>
                </a:solidFill>
                <a:latin typeface="Comic Sans MS" panose="030F0702030302020204" pitchFamily="66" charset="0"/>
              </a:defRPr>
            </a:lvl3pPr>
            <a:lvl4pPr marL="1600200" indent="-228600" defTabSz="917575">
              <a:defRPr b="1">
                <a:solidFill>
                  <a:schemeClr val="tx1"/>
                </a:solidFill>
                <a:latin typeface="Comic Sans MS" panose="030F0702030302020204" pitchFamily="66" charset="0"/>
              </a:defRPr>
            </a:lvl4pPr>
            <a:lvl5pPr marL="2057400" indent="-228600" defTabSz="917575">
              <a:defRPr b="1">
                <a:solidFill>
                  <a:schemeClr val="tx1"/>
                </a:solidFill>
                <a:latin typeface="Comic Sans MS" panose="030F0702030302020204" pitchFamily="66" charset="0"/>
              </a:defRPr>
            </a:lvl5pPr>
            <a:lvl6pPr marL="2514600" indent="-228600" defTabSz="917575" eaLnBrk="0" fontAlgn="base" hangingPunct="0">
              <a:spcBef>
                <a:spcPct val="0"/>
              </a:spcBef>
              <a:spcAft>
                <a:spcPct val="0"/>
              </a:spcAft>
              <a:defRPr b="1">
                <a:solidFill>
                  <a:schemeClr val="tx1"/>
                </a:solidFill>
                <a:latin typeface="Comic Sans MS" panose="030F0702030302020204" pitchFamily="66" charset="0"/>
              </a:defRPr>
            </a:lvl6pPr>
            <a:lvl7pPr marL="2971800" indent="-228600" defTabSz="917575" eaLnBrk="0" fontAlgn="base" hangingPunct="0">
              <a:spcBef>
                <a:spcPct val="0"/>
              </a:spcBef>
              <a:spcAft>
                <a:spcPct val="0"/>
              </a:spcAft>
              <a:defRPr b="1">
                <a:solidFill>
                  <a:schemeClr val="tx1"/>
                </a:solidFill>
                <a:latin typeface="Comic Sans MS" panose="030F0702030302020204" pitchFamily="66" charset="0"/>
              </a:defRPr>
            </a:lvl7pPr>
            <a:lvl8pPr marL="3429000" indent="-228600" defTabSz="917575" eaLnBrk="0" fontAlgn="base" hangingPunct="0">
              <a:spcBef>
                <a:spcPct val="0"/>
              </a:spcBef>
              <a:spcAft>
                <a:spcPct val="0"/>
              </a:spcAft>
              <a:defRPr b="1">
                <a:solidFill>
                  <a:schemeClr val="tx1"/>
                </a:solidFill>
                <a:latin typeface="Comic Sans MS" panose="030F0702030302020204" pitchFamily="66" charset="0"/>
              </a:defRPr>
            </a:lvl8pPr>
            <a:lvl9pPr marL="3886200" indent="-228600" defTabSz="917575" eaLnBrk="0" fontAlgn="base" hangingPunct="0">
              <a:spcBef>
                <a:spcPct val="0"/>
              </a:spcBef>
              <a:spcAft>
                <a:spcPct val="0"/>
              </a:spcAft>
              <a:defRPr b="1">
                <a:solidFill>
                  <a:schemeClr val="tx1"/>
                </a:solidFill>
                <a:latin typeface="Comic Sans MS" panose="030F0702030302020204" pitchFamily="66" charset="0"/>
              </a:defRPr>
            </a:lvl9pPr>
          </a:lstStyle>
          <a:p>
            <a:pPr algn="ctr">
              <a:lnSpc>
                <a:spcPct val="90000"/>
              </a:lnSpc>
            </a:pPr>
            <a:r>
              <a:rPr lang="en-US" altLang="en-US" sz="1300" b="0"/>
              <a:t>Page </a:t>
            </a:r>
            <a:fld id="{0E64EEA1-AFA6-4CAA-BE2D-4997FDEED64A}" type="slidenum">
              <a:rPr lang="en-US" altLang="en-US" sz="1300" b="0"/>
              <a:pPr algn="ctr">
                <a:lnSpc>
                  <a:spcPct val="90000"/>
                </a:lnSpc>
              </a:pPr>
              <a:t>‹#›</a:t>
            </a:fld>
            <a:endParaRPr lang="en-US" altLang="en-US" sz="1300" b="0"/>
          </a:p>
        </p:txBody>
      </p:sp>
      <p:sp>
        <p:nvSpPr>
          <p:cNvPr id="51203" name="Rectangle 3"/>
          <p:cNvSpPr>
            <a:spLocks noGrp="1" noRot="1" noChangeAspect="1" noChangeArrowheads="1" noTextEdit="1"/>
          </p:cNvSpPr>
          <p:nvPr>
            <p:ph type="sldImg" idx="2"/>
          </p:nvPr>
        </p:nvSpPr>
        <p:spPr bwMode="auto">
          <a:xfrm>
            <a:off x="2971800" y="547688"/>
            <a:ext cx="3659188" cy="2744787"/>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052" name="Rectangle 4"/>
          <p:cNvSpPr>
            <a:spLocks noGrp="1" noChangeArrowheads="1"/>
          </p:cNvSpPr>
          <p:nvPr>
            <p:ph type="body" sz="quarter" idx="3"/>
          </p:nvPr>
        </p:nvSpPr>
        <p:spPr bwMode="auto">
          <a:xfrm>
            <a:off x="1281113" y="3475038"/>
            <a:ext cx="7038975" cy="32924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672" tIns="46997" rIns="95672" bIns="46997" numCol="1" anchor="t" anchorCtr="0" compatLnSpc="1">
            <a:prstTxWarp prst="textNoShape">
              <a:avLst/>
            </a:prstTxWarp>
          </a:bodyPr>
          <a:lstStyle/>
          <a:p>
            <a:pPr lvl="0"/>
            <a:r>
              <a:rPr lang="en-US" noProof="0" smtClean="0"/>
              <a:t>Body Text</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Tree>
    <p:extLst>
      <p:ext uri="{BB962C8B-B14F-4D97-AF65-F5344CB8AC3E}">
        <p14:creationId xmlns:p14="http://schemas.microsoft.com/office/powerpoint/2010/main" val="3154531450"/>
      </p:ext>
    </p:extLst>
  </p:cSld>
  <p:clrMap bg1="lt1" tx1="dk1" bg2="lt2" tx2="dk2" accent1="accent1" accent2="accent2" accent3="accent3" accent4="accent4" accent5="accent5" accent6="accent6" hlink="hlink" folHlink="folHlink"/>
  <p:notesStyle>
    <a:lvl1pPr algn="l" rtl="0" eaLnBrk="0" fontAlgn="base" hangingPunct="0">
      <a:lnSpc>
        <a:spcPct val="90000"/>
      </a:lnSpc>
      <a:spcBef>
        <a:spcPct val="40000"/>
      </a:spcBef>
      <a:spcAft>
        <a:spcPct val="0"/>
      </a:spcAft>
      <a:defRPr sz="1200" kern="1200">
        <a:solidFill>
          <a:schemeClr val="tx1"/>
        </a:solidFill>
        <a:latin typeface="Comic Sans MS" pitchFamily="66" charset="0"/>
        <a:ea typeface="+mn-ea"/>
        <a:cs typeface="+mn-cs"/>
      </a:defRPr>
    </a:lvl1pPr>
    <a:lvl2pPr marL="457200" algn="l" rtl="0" eaLnBrk="0" fontAlgn="base" hangingPunct="0">
      <a:lnSpc>
        <a:spcPct val="90000"/>
      </a:lnSpc>
      <a:spcBef>
        <a:spcPct val="40000"/>
      </a:spcBef>
      <a:spcAft>
        <a:spcPct val="0"/>
      </a:spcAft>
      <a:defRPr sz="1200" kern="1200">
        <a:solidFill>
          <a:schemeClr val="tx1"/>
        </a:solidFill>
        <a:latin typeface="Comic Sans MS" pitchFamily="66" charset="0"/>
        <a:ea typeface="+mn-ea"/>
        <a:cs typeface="+mn-cs"/>
      </a:defRPr>
    </a:lvl2pPr>
    <a:lvl3pPr marL="914400" algn="l" rtl="0" eaLnBrk="0" fontAlgn="base" hangingPunct="0">
      <a:lnSpc>
        <a:spcPct val="90000"/>
      </a:lnSpc>
      <a:spcBef>
        <a:spcPct val="40000"/>
      </a:spcBef>
      <a:spcAft>
        <a:spcPct val="0"/>
      </a:spcAft>
      <a:defRPr sz="1200" kern="1200">
        <a:solidFill>
          <a:schemeClr val="tx1"/>
        </a:solidFill>
        <a:latin typeface="Comic Sans MS" pitchFamily="66" charset="0"/>
        <a:ea typeface="+mn-ea"/>
        <a:cs typeface="+mn-cs"/>
      </a:defRPr>
    </a:lvl3pPr>
    <a:lvl4pPr marL="1371600" algn="l" rtl="0" eaLnBrk="0" fontAlgn="base" hangingPunct="0">
      <a:lnSpc>
        <a:spcPct val="90000"/>
      </a:lnSpc>
      <a:spcBef>
        <a:spcPct val="40000"/>
      </a:spcBef>
      <a:spcAft>
        <a:spcPct val="0"/>
      </a:spcAft>
      <a:defRPr sz="1200" kern="1200">
        <a:solidFill>
          <a:schemeClr val="tx1"/>
        </a:solidFill>
        <a:latin typeface="Comic Sans MS" pitchFamily="66" charset="0"/>
        <a:ea typeface="+mn-ea"/>
        <a:cs typeface="+mn-cs"/>
      </a:defRPr>
    </a:lvl4pPr>
    <a:lvl5pPr marL="1828800" algn="l" rtl="0" eaLnBrk="0" fontAlgn="base" hangingPunct="0">
      <a:lnSpc>
        <a:spcPct val="90000"/>
      </a:lnSpc>
      <a:spcBef>
        <a:spcPct val="40000"/>
      </a:spcBef>
      <a:spcAft>
        <a:spcPct val="0"/>
      </a:spcAft>
      <a:defRPr sz="1200" kern="1200">
        <a:solidFill>
          <a:schemeClr val="tx1"/>
        </a:solidFill>
        <a:latin typeface="Comic Sans MS" pitchFamily="66"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Rot="1" noChangeAspect="1" noChangeArrowheads="1" noTextEdit="1"/>
          </p:cNvSpPr>
          <p:nvPr>
            <p:ph type="sldImg"/>
          </p:nvPr>
        </p:nvSpPr>
        <p:spPr>
          <a:ln/>
        </p:spPr>
      </p:sp>
      <p:sp>
        <p:nvSpPr>
          <p:cNvPr id="52227" name="Rectangle 3"/>
          <p:cNvSpPr>
            <a:spLocks noGrp="1" noChangeArrowheads="1"/>
          </p:cNvSpPr>
          <p:nvPr>
            <p:ph type="body" idx="1"/>
          </p:nvPr>
        </p:nvSpPr>
        <p:spPr>
          <a:noFill/>
        </p:spPr>
        <p:txBody>
          <a:bodyPr/>
          <a:lstStyle/>
          <a:p>
            <a:endParaRPr lang="en-US" altLang="en-US" smtClean="0"/>
          </a:p>
        </p:txBody>
      </p:sp>
    </p:spTree>
    <p:extLst>
      <p:ext uri="{BB962C8B-B14F-4D97-AF65-F5344CB8AC3E}">
        <p14:creationId xmlns:p14="http://schemas.microsoft.com/office/powerpoint/2010/main" val="3897595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Rot="1" noChangeAspect="1" noChangeArrowheads="1" noTextEdit="1"/>
          </p:cNvSpPr>
          <p:nvPr>
            <p:ph type="sldImg"/>
          </p:nvPr>
        </p:nvSpPr>
        <p:spPr>
          <a:ln/>
        </p:spPr>
      </p:sp>
      <p:sp>
        <p:nvSpPr>
          <p:cNvPr id="79875" name="Rectangle 3"/>
          <p:cNvSpPr>
            <a:spLocks noGrp="1" noChangeArrowheads="1"/>
          </p:cNvSpPr>
          <p:nvPr>
            <p:ph type="body" idx="1"/>
          </p:nvPr>
        </p:nvSpPr>
        <p:spPr>
          <a:noFill/>
        </p:spPr>
        <p:txBody>
          <a:bodyPr/>
          <a:lstStyle/>
          <a:p>
            <a:endParaRPr lang="ko-KR" altLang="en-US" smtClean="0">
              <a:ea typeface="굴림" panose="020B0600000101010101" pitchFamily="34" charset="-127"/>
            </a:endParaRPr>
          </a:p>
        </p:txBody>
      </p:sp>
    </p:spTree>
    <p:extLst>
      <p:ext uri="{BB962C8B-B14F-4D97-AF65-F5344CB8AC3E}">
        <p14:creationId xmlns:p14="http://schemas.microsoft.com/office/powerpoint/2010/main" val="15389515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Slide Image Placeholder 1"/>
          <p:cNvSpPr>
            <a:spLocks noGrp="1" noRot="1" noChangeAspect="1"/>
          </p:cNvSpPr>
          <p:nvPr>
            <p:ph type="sldImg"/>
          </p:nvPr>
        </p:nvSpPr>
        <p:spPr>
          <a:ln/>
        </p:spPr>
      </p:sp>
      <p:sp>
        <p:nvSpPr>
          <p:cNvPr id="77826"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Comic Sans MS" panose="030F0702030302020204" pitchFamily="66" charset="0"/>
            </a:endParaRPr>
          </a:p>
        </p:txBody>
      </p:sp>
    </p:spTree>
    <p:extLst>
      <p:ext uri="{BB962C8B-B14F-4D97-AF65-F5344CB8AC3E}">
        <p14:creationId xmlns:p14="http://schemas.microsoft.com/office/powerpoint/2010/main" val="2887071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a:noFill/>
        </p:spPr>
        <p:txBody>
          <a:bodyPr/>
          <a:lstStyle/>
          <a:p>
            <a:endParaRPr lang="ko-KR" altLang="en-US" smtClean="0">
              <a:ea typeface="굴림" panose="020B0600000101010101" pitchFamily="34" charset="-127"/>
            </a:endParaRPr>
          </a:p>
        </p:txBody>
      </p:sp>
    </p:spTree>
    <p:extLst>
      <p:ext uri="{BB962C8B-B14F-4D97-AF65-F5344CB8AC3E}">
        <p14:creationId xmlns:p14="http://schemas.microsoft.com/office/powerpoint/2010/main" val="32626550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Rot="1" noChangeAspect="1" noChangeArrowheads="1" noTextEdit="1"/>
          </p:cNvSpPr>
          <p:nvPr>
            <p:ph type="sldImg"/>
          </p:nvPr>
        </p:nvSpPr>
        <p:spPr>
          <a:ln/>
        </p:spPr>
      </p:sp>
      <p:sp>
        <p:nvSpPr>
          <p:cNvPr id="60419" name="Rectangle 3"/>
          <p:cNvSpPr>
            <a:spLocks noGrp="1" noChangeArrowheads="1"/>
          </p:cNvSpPr>
          <p:nvPr>
            <p:ph type="body" idx="1"/>
          </p:nvPr>
        </p:nvSpPr>
        <p:spPr>
          <a:noFill/>
        </p:spPr>
        <p:txBody>
          <a:bodyPr/>
          <a:lstStyle/>
          <a:p>
            <a:endParaRPr lang="ko-KR" altLang="en-US" smtClean="0">
              <a:ea typeface="굴림" panose="020B0600000101010101" pitchFamily="34" charset="-127"/>
            </a:endParaRPr>
          </a:p>
        </p:txBody>
      </p:sp>
    </p:spTree>
    <p:extLst>
      <p:ext uri="{BB962C8B-B14F-4D97-AF65-F5344CB8AC3E}">
        <p14:creationId xmlns:p14="http://schemas.microsoft.com/office/powerpoint/2010/main" val="15925793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a:noFill/>
        </p:spPr>
        <p:txBody>
          <a:bodyPr/>
          <a:lstStyle/>
          <a:p>
            <a:endParaRPr lang="ko-KR" altLang="en-US" smtClean="0">
              <a:ea typeface="굴림" panose="020B0600000101010101" pitchFamily="34" charset="-127"/>
            </a:endParaRPr>
          </a:p>
        </p:txBody>
      </p:sp>
    </p:spTree>
    <p:extLst>
      <p:ext uri="{BB962C8B-B14F-4D97-AF65-F5344CB8AC3E}">
        <p14:creationId xmlns:p14="http://schemas.microsoft.com/office/powerpoint/2010/main" val="13731982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Rot="1" noChangeAspect="1" noChangeArrowheads="1" noTextEdit="1"/>
          </p:cNvSpPr>
          <p:nvPr>
            <p:ph type="sldImg"/>
          </p:nvPr>
        </p:nvSpPr>
        <p:spPr>
          <a:ln/>
        </p:spPr>
      </p:sp>
      <p:sp>
        <p:nvSpPr>
          <p:cNvPr id="49155" name="Rectangle 3"/>
          <p:cNvSpPr>
            <a:spLocks noGrp="1" noChangeArrowheads="1"/>
          </p:cNvSpPr>
          <p:nvPr>
            <p:ph type="body" idx="1"/>
          </p:nvPr>
        </p:nvSpPr>
        <p:spPr>
          <a:noFill/>
        </p:spPr>
        <p:txBody>
          <a:bodyPr/>
          <a:lstStyle/>
          <a:p>
            <a:endParaRPr lang="ko-KR" altLang="en-US" smtClean="0">
              <a:ea typeface="굴림" panose="020B0600000101010101" pitchFamily="34" charset="-127"/>
            </a:endParaRPr>
          </a:p>
        </p:txBody>
      </p:sp>
    </p:spTree>
    <p:extLst>
      <p:ext uri="{BB962C8B-B14F-4D97-AF65-F5344CB8AC3E}">
        <p14:creationId xmlns:p14="http://schemas.microsoft.com/office/powerpoint/2010/main" val="6483002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Rot="1" noChangeAspect="1" noChangeArrowheads="1" noTextEdit="1"/>
          </p:cNvSpPr>
          <p:nvPr>
            <p:ph type="sldImg"/>
          </p:nvPr>
        </p:nvSpPr>
        <p:spPr>
          <a:ln/>
        </p:spPr>
      </p:sp>
      <p:sp>
        <p:nvSpPr>
          <p:cNvPr id="63491" name="Rectangle 3"/>
          <p:cNvSpPr>
            <a:spLocks noGrp="1" noChangeArrowheads="1"/>
          </p:cNvSpPr>
          <p:nvPr>
            <p:ph type="body" idx="1"/>
          </p:nvPr>
        </p:nvSpPr>
        <p:spPr>
          <a:noFill/>
        </p:spPr>
        <p:txBody>
          <a:bodyPr/>
          <a:lstStyle/>
          <a:p>
            <a:endParaRPr lang="ko-KR" altLang="en-US" smtClean="0">
              <a:ea typeface="굴림" panose="020B0600000101010101" pitchFamily="34" charset="-127"/>
            </a:endParaRPr>
          </a:p>
        </p:txBody>
      </p:sp>
    </p:spTree>
    <p:extLst>
      <p:ext uri="{BB962C8B-B14F-4D97-AF65-F5344CB8AC3E}">
        <p14:creationId xmlns:p14="http://schemas.microsoft.com/office/powerpoint/2010/main" val="129121968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Rot="1" noChangeAspect="1" noChangeArrowheads="1" noTextEdit="1"/>
          </p:cNvSpPr>
          <p:nvPr>
            <p:ph type="sldImg"/>
          </p:nvPr>
        </p:nvSpPr>
        <p:spPr>
          <a:ln/>
        </p:spPr>
      </p:sp>
      <p:sp>
        <p:nvSpPr>
          <p:cNvPr id="68611" name="Rectangle 3"/>
          <p:cNvSpPr>
            <a:spLocks noGrp="1" noChangeArrowheads="1"/>
          </p:cNvSpPr>
          <p:nvPr>
            <p:ph type="body" idx="1"/>
          </p:nvPr>
        </p:nvSpPr>
        <p:spPr>
          <a:noFill/>
        </p:spPr>
        <p:txBody>
          <a:bodyPr/>
          <a:lstStyle/>
          <a:p>
            <a:endParaRPr lang="ko-KR" altLang="en-US" smtClean="0">
              <a:ea typeface="굴림" panose="020B0600000101010101" pitchFamily="34" charset="-127"/>
            </a:endParaRPr>
          </a:p>
        </p:txBody>
      </p:sp>
    </p:spTree>
    <p:extLst>
      <p:ext uri="{BB962C8B-B14F-4D97-AF65-F5344CB8AC3E}">
        <p14:creationId xmlns:p14="http://schemas.microsoft.com/office/powerpoint/2010/main" val="126557607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2"/>
          <p:cNvSpPr>
            <a:spLocks noGrp="1" noChangeArrowheads="1"/>
          </p:cNvSpPr>
          <p:nvPr>
            <p:ph type="body" idx="1"/>
          </p:nvPr>
        </p:nvSpPr>
        <p:spPr>
          <a:xfrm>
            <a:off x="515938" y="4343798"/>
            <a:ext cx="5910036" cy="4115594"/>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652" tIns="46986" rIns="95652" bIns="46986"/>
          <a:lstStyle/>
          <a:p>
            <a:r>
              <a:rPr lang="en-US" altLang="ko-KR">
                <a:ea typeface="Gulim" charset="0"/>
                <a:cs typeface="Gulim" charset="0"/>
              </a:rPr>
              <a:t>The design goal is to present the user with as much memory as is available in the cheapest technology (points to the disk).</a:t>
            </a:r>
          </a:p>
          <a:p>
            <a:r>
              <a:rPr lang="en-US" altLang="ko-KR">
                <a:ea typeface="Gulim" charset="0"/>
                <a:cs typeface="Gulim" charset="0"/>
              </a:rPr>
              <a:t>While by taking advantage of the principle of locality, we like to provide the user an average access speed that is very close to the speed that is offered by the fastest technology.</a:t>
            </a:r>
          </a:p>
          <a:p>
            <a:r>
              <a:rPr lang="en-US" altLang="ko-KR">
                <a:ea typeface="Gulim" charset="0"/>
                <a:cs typeface="Gulim" charset="0"/>
              </a:rPr>
              <a:t>(We will go over this slide in details in the next lecture on caches).</a:t>
            </a:r>
          </a:p>
          <a:p>
            <a:endParaRPr lang="en-US" altLang="ko-KR">
              <a:ea typeface="Gulim" charset="0"/>
              <a:cs typeface="Gulim" charset="0"/>
            </a:endParaRPr>
          </a:p>
          <a:p>
            <a:r>
              <a:rPr lang="en-US" altLang="ko-KR">
                <a:ea typeface="Gulim" charset="0"/>
                <a:cs typeface="Gulim" charset="0"/>
              </a:rPr>
              <a:t>+1 = 16 min. (X:56)</a:t>
            </a:r>
          </a:p>
        </p:txBody>
      </p:sp>
      <p:sp>
        <p:nvSpPr>
          <p:cNvPr id="26626" name="Rectangle 3"/>
          <p:cNvSpPr>
            <a:spLocks noGrp="1" noRot="1" noChangeAspect="1" noChangeArrowheads="1" noTextEdit="1"/>
          </p:cNvSpPr>
          <p:nvPr>
            <p:ph type="sldImg"/>
          </p:nvPr>
        </p:nvSpPr>
        <p:spPr>
          <a:xfrm>
            <a:off x="1162050" y="588963"/>
            <a:ext cx="4549775" cy="3413125"/>
          </a:xfrm>
          <a:ln>
            <a:noFill/>
          </a:ln>
          <a:extLst>
            <a:ext uri="{91240B29-F687-4f45-9708-019B960494DF}">
              <a14:hiddenLine xmlns:a14="http://schemas.microsoft.com/office/drawing/2010/main" w="12700">
                <a:solidFill>
                  <a:schemeClr val="tx1"/>
                </a:solidFill>
                <a:miter lim="800000"/>
                <a:headEnd/>
                <a:tailEnd/>
              </a14:hiddenLine>
            </a:ext>
          </a:extLst>
        </p:spPr>
      </p:sp>
    </p:spTree>
    <p:extLst>
      <p:ext uri="{BB962C8B-B14F-4D97-AF65-F5344CB8AC3E}">
        <p14:creationId xmlns:p14="http://schemas.microsoft.com/office/powerpoint/2010/main" val="414528278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body" idx="1"/>
          </p:nvPr>
        </p:nvSpPr>
        <p:spPr>
          <a:xfrm>
            <a:off x="720725" y="3473450"/>
            <a:ext cx="8275638" cy="3292475"/>
          </a:xfrm>
          <a:noFill/>
        </p:spPr>
        <p:txBody>
          <a:bodyPr lIns="95652" tIns="46986" rIns="95652" bIns="46986"/>
          <a:lstStyle/>
          <a:p>
            <a:endParaRPr lang="ko-KR" altLang="en-US" smtClean="0">
              <a:ea typeface="굴림" panose="020B0600000101010101" pitchFamily="34" charset="-127"/>
            </a:endParaRPr>
          </a:p>
          <a:p>
            <a:r>
              <a:rPr lang="en-US" altLang="ko-KR" smtClean="0">
                <a:ea typeface="굴림" panose="020B0600000101010101" pitchFamily="34" charset="-127"/>
              </a:rPr>
              <a:t>No fancy replacement policy is needed for the direct mapped cache. </a:t>
            </a:r>
          </a:p>
          <a:p>
            <a:r>
              <a:rPr lang="en-US" altLang="ko-KR" smtClean="0">
                <a:ea typeface="굴림" panose="020B0600000101010101" pitchFamily="34" charset="-127"/>
              </a:rPr>
              <a:t>As a matter of fact, that is what cause direct mapped trouble to begin with: only one place to go in the cache--causes conflict misses.</a:t>
            </a:r>
          </a:p>
          <a:p>
            <a:endParaRPr lang="en-US" altLang="ko-KR" smtClean="0">
              <a:ea typeface="굴림" panose="020B0600000101010101" pitchFamily="34" charset="-127"/>
            </a:endParaRPr>
          </a:p>
          <a:p>
            <a:r>
              <a:rPr lang="en-US" altLang="ko-KR" smtClean="0">
                <a:ea typeface="굴림" panose="020B0600000101010101" pitchFamily="34" charset="-127"/>
              </a:rPr>
              <a:t>No fancy replacement policy is needed for the direct mapped cache. </a:t>
            </a:r>
          </a:p>
          <a:p>
            <a:r>
              <a:rPr lang="en-US" altLang="ko-KR" smtClean="0">
                <a:ea typeface="굴림" panose="020B0600000101010101" pitchFamily="34" charset="-127"/>
              </a:rPr>
              <a:t>As a matter of fact, that is what cause direct mapped trouble to begin with: only one place to go in the cache--causes conflict misses.</a:t>
            </a:r>
          </a:p>
          <a:p>
            <a:endParaRPr lang="en-US" altLang="ko-KR" smtClean="0">
              <a:ea typeface="굴림" panose="020B0600000101010101" pitchFamily="34" charset="-127"/>
            </a:endParaRPr>
          </a:p>
          <a:p>
            <a:r>
              <a:rPr lang="en-US" altLang="ko-KR" smtClean="0">
                <a:ea typeface="굴림" panose="020B0600000101010101" pitchFamily="34" charset="-127"/>
              </a:rPr>
              <a:t>Besides working at Sun, I also teach people how to fly whenever I have time.</a:t>
            </a:r>
          </a:p>
          <a:p>
            <a:r>
              <a:rPr lang="en-US" altLang="ko-KR" smtClean="0">
                <a:ea typeface="굴림" panose="020B0600000101010101" pitchFamily="34" charset="-127"/>
              </a:rPr>
              <a:t>Statistic have shown that if a pilot crashed after an engine failure, he or she is more likely to get killed in a multi-engine light airplane than a single engine airplane.</a:t>
            </a:r>
          </a:p>
          <a:p>
            <a:r>
              <a:rPr lang="en-US" altLang="ko-KR" smtClean="0">
                <a:ea typeface="굴림" panose="020B0600000101010101" pitchFamily="34" charset="-127"/>
              </a:rPr>
              <a:t>The joke among us flight instructors is that: sure, when the engine quit in a single engine stops, you have one option: sooner or later, you land.  Probably sooner.</a:t>
            </a:r>
          </a:p>
          <a:p>
            <a:r>
              <a:rPr lang="en-US" altLang="ko-KR" smtClean="0">
                <a:ea typeface="굴림" panose="020B0600000101010101" pitchFamily="34" charset="-127"/>
              </a:rPr>
              <a:t>But in a multi-engine airplane with one engine stops, you have a lot of options.  It is the need to make a decision that kills those people.</a:t>
            </a:r>
          </a:p>
          <a:p>
            <a:endParaRPr lang="en-US" altLang="ko-KR" smtClean="0">
              <a:ea typeface="굴림" panose="020B0600000101010101" pitchFamily="34" charset="-127"/>
            </a:endParaRPr>
          </a:p>
        </p:txBody>
      </p:sp>
      <p:sp>
        <p:nvSpPr>
          <p:cNvPr id="81923" name="Rectangle 3"/>
          <p:cNvSpPr>
            <a:spLocks noGrp="1" noRot="1" noChangeAspect="1" noChangeArrowheads="1" noTextEdit="1"/>
          </p:cNvSpPr>
          <p:nvPr>
            <p:ph type="sldImg"/>
          </p:nvPr>
        </p:nvSpPr>
        <p:spPr>
          <a:xfrm>
            <a:off x="2989263" y="473075"/>
            <a:ext cx="3638550" cy="2728913"/>
          </a:xfrm>
          <a:ln>
            <a:noFill/>
          </a:ln>
          <a:extLst>
            <a:ext uri="{91240B29-F687-4f45-9708-019B960494DF}">
              <a14:hiddenLine xmlns:a14="http://schemas.microsoft.com/office/drawing/2010/main" w="12700">
                <a:solidFill>
                  <a:schemeClr val="tx1"/>
                </a:solidFill>
                <a:miter lim="800000"/>
                <a:headEnd/>
                <a:tailEnd/>
              </a14:hiddenLine>
            </a:ext>
          </a:extLst>
        </p:spPr>
      </p:sp>
    </p:spTree>
    <p:extLst>
      <p:ext uri="{BB962C8B-B14F-4D97-AF65-F5344CB8AC3E}">
        <p14:creationId xmlns:p14="http://schemas.microsoft.com/office/powerpoint/2010/main" val="28492208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Rot="1" noChangeAspect="1" noChangeArrowheads="1" noTextEdit="1"/>
          </p:cNvSpPr>
          <p:nvPr>
            <p:ph type="sldImg"/>
          </p:nvPr>
        </p:nvSpPr>
        <p:spPr>
          <a:ln/>
        </p:spPr>
      </p:sp>
      <p:sp>
        <p:nvSpPr>
          <p:cNvPr id="72707" name="Rectangle 3"/>
          <p:cNvSpPr>
            <a:spLocks noGrp="1" noChangeArrowheads="1"/>
          </p:cNvSpPr>
          <p:nvPr>
            <p:ph type="body" idx="1"/>
          </p:nvPr>
        </p:nvSpPr>
        <p:spPr>
          <a:noFill/>
        </p:spPr>
        <p:txBody>
          <a:bodyPr/>
          <a:lstStyle/>
          <a:p>
            <a:endParaRPr lang="ko-KR" altLang="en-US" smtClean="0">
              <a:ea typeface="굴림" panose="020B0600000101010101" pitchFamily="34" charset="-127"/>
            </a:endParaRPr>
          </a:p>
        </p:txBody>
      </p:sp>
    </p:spTree>
    <p:extLst>
      <p:ext uri="{BB962C8B-B14F-4D97-AF65-F5344CB8AC3E}">
        <p14:creationId xmlns:p14="http://schemas.microsoft.com/office/powerpoint/2010/main" val="16371346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a:ln/>
        </p:spPr>
      </p:sp>
      <p:sp>
        <p:nvSpPr>
          <p:cNvPr id="73731" name="Rectangle 3"/>
          <p:cNvSpPr>
            <a:spLocks noGrp="1" noChangeArrowheads="1"/>
          </p:cNvSpPr>
          <p:nvPr>
            <p:ph type="body" idx="1"/>
          </p:nvPr>
        </p:nvSpPr>
        <p:spPr>
          <a:noFill/>
        </p:spPr>
        <p:txBody>
          <a:bodyPr/>
          <a:lstStyle/>
          <a:p>
            <a:endParaRPr lang="ko-KR" altLang="en-US" smtClean="0">
              <a:ea typeface="굴림" panose="020B0600000101010101" pitchFamily="34" charset="-127"/>
            </a:endParaRPr>
          </a:p>
        </p:txBody>
      </p:sp>
    </p:spTree>
    <p:extLst>
      <p:ext uri="{BB962C8B-B14F-4D97-AF65-F5344CB8AC3E}">
        <p14:creationId xmlns:p14="http://schemas.microsoft.com/office/powerpoint/2010/main" val="42435856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Rot="1" noChangeAspect="1" noChangeArrowheads="1" noTextEdit="1"/>
          </p:cNvSpPr>
          <p:nvPr>
            <p:ph type="sldImg"/>
          </p:nvPr>
        </p:nvSpPr>
        <p:spPr>
          <a:ln/>
        </p:spPr>
      </p:sp>
      <p:sp>
        <p:nvSpPr>
          <p:cNvPr id="65539" name="Rectangle 3"/>
          <p:cNvSpPr>
            <a:spLocks noGrp="1" noChangeArrowheads="1"/>
          </p:cNvSpPr>
          <p:nvPr>
            <p:ph type="body" idx="1"/>
          </p:nvPr>
        </p:nvSpPr>
        <p:spPr>
          <a:noFill/>
        </p:spPr>
        <p:txBody>
          <a:bodyPr/>
          <a:lstStyle/>
          <a:p>
            <a:endParaRPr lang="ko-KR" altLang="en-US" smtClean="0">
              <a:ea typeface="굴림" panose="020B0600000101010101" pitchFamily="34" charset="-127"/>
            </a:endParaRPr>
          </a:p>
        </p:txBody>
      </p:sp>
    </p:spTree>
    <p:extLst>
      <p:ext uri="{BB962C8B-B14F-4D97-AF65-F5344CB8AC3E}">
        <p14:creationId xmlns:p14="http://schemas.microsoft.com/office/powerpoint/2010/main" val="4105643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a:ln/>
        </p:spPr>
      </p:sp>
      <p:sp>
        <p:nvSpPr>
          <p:cNvPr id="66563" name="Rectangle 3"/>
          <p:cNvSpPr>
            <a:spLocks noGrp="1" noChangeArrowheads="1"/>
          </p:cNvSpPr>
          <p:nvPr>
            <p:ph type="body" idx="1"/>
          </p:nvPr>
        </p:nvSpPr>
        <p:spPr>
          <a:noFill/>
        </p:spPr>
        <p:txBody>
          <a:bodyPr/>
          <a:lstStyle/>
          <a:p>
            <a:pPr marL="228600" indent="-228600"/>
            <a:r>
              <a:rPr lang="en-US" altLang="ko-KR" smtClean="0">
                <a:ea typeface="굴림" panose="020B0600000101010101" pitchFamily="34" charset="-127"/>
              </a:rPr>
              <a:t>Nachos and other systems: hardware saves state, to help you. Role of nextPC, LoadReg, etc.</a:t>
            </a:r>
          </a:p>
          <a:p>
            <a:pPr marL="228600" indent="-228600"/>
            <a:r>
              <a:rPr lang="en-US" altLang="ko-KR" smtClean="0">
                <a:ea typeface="굴림" panose="020B0600000101010101" pitchFamily="34" charset="-127"/>
              </a:rPr>
              <a:t>Other examples: 68000 was non-virtualizable. Couldn’t restart after a fault</a:t>
            </a:r>
          </a:p>
          <a:p>
            <a:pPr marL="228600" indent="-228600"/>
            <a:r>
              <a:rPr lang="en-US" altLang="ko-KR" smtClean="0">
                <a:ea typeface="굴림" panose="020B0600000101010101" pitchFamily="34" charset="-127"/>
              </a:rPr>
              <a:t>So Apollo Computers put 2 68000 in every workstation:</a:t>
            </a:r>
          </a:p>
          <a:p>
            <a:pPr marL="228600" indent="-228600">
              <a:buFontTx/>
              <a:buAutoNum type="arabicPeriod"/>
            </a:pPr>
            <a:r>
              <a:rPr lang="en-US" altLang="ko-KR" smtClean="0">
                <a:ea typeface="굴림" panose="020B0600000101010101" pitchFamily="34" charset="-127"/>
              </a:rPr>
              <a:t>Executes user code (hangs on fault)</a:t>
            </a:r>
          </a:p>
          <a:p>
            <a:pPr marL="228600" indent="-228600">
              <a:buFontTx/>
              <a:buAutoNum type="arabicPeriod"/>
            </a:pPr>
            <a:r>
              <a:rPr lang="en-US" altLang="ko-KR" smtClean="0">
                <a:ea typeface="굴림" panose="020B0600000101010101" pitchFamily="34" charset="-127"/>
              </a:rPr>
              <a:t> Handles fault (no overlapped I/O)</a:t>
            </a:r>
          </a:p>
          <a:p>
            <a:pPr marL="228600" indent="-228600"/>
            <a:r>
              <a:rPr lang="en-US" altLang="ko-KR" smtClean="0">
                <a:ea typeface="굴림" panose="020B0600000101010101" pitchFamily="34" charset="-127"/>
              </a:rPr>
              <a:t>Intel i860 (came out same time as 486): doesn’t provide failing virtual address. Have to go back and disassemble instruction to figure out what failed…</a:t>
            </a:r>
          </a:p>
          <a:p>
            <a:pPr marL="228600" indent="-228600"/>
            <a:r>
              <a:rPr lang="en-US" altLang="ko-KR" smtClean="0">
                <a:ea typeface="굴림" panose="020B0600000101010101" pitchFamily="34" charset="-127"/>
              </a:rPr>
              <a:t>Moral: have to know lots of stuff to do hardware design: hardware/compilers/OS</a:t>
            </a:r>
          </a:p>
        </p:txBody>
      </p:sp>
    </p:spTree>
    <p:extLst>
      <p:ext uri="{BB962C8B-B14F-4D97-AF65-F5344CB8AC3E}">
        <p14:creationId xmlns:p14="http://schemas.microsoft.com/office/powerpoint/2010/main" val="4338427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Rot="1" noChangeAspect="1" noChangeArrowheads="1" noTextEdit="1"/>
          </p:cNvSpPr>
          <p:nvPr>
            <p:ph type="sldImg"/>
          </p:nvPr>
        </p:nvSpPr>
        <p:spPr>
          <a:xfrm>
            <a:off x="2986088" y="469900"/>
            <a:ext cx="3644900" cy="2733675"/>
          </a:xfrm>
          <a:ln/>
        </p:spPr>
      </p:sp>
      <p:sp>
        <p:nvSpPr>
          <p:cNvPr id="67587" name="Rectangle 3"/>
          <p:cNvSpPr>
            <a:spLocks noGrp="1" noChangeArrowheads="1"/>
          </p:cNvSpPr>
          <p:nvPr>
            <p:ph type="body" idx="1"/>
          </p:nvPr>
        </p:nvSpPr>
        <p:spPr>
          <a:xfrm>
            <a:off x="720725" y="3473450"/>
            <a:ext cx="8275638" cy="3292475"/>
          </a:xfrm>
          <a:noFill/>
        </p:spPr>
        <p:txBody>
          <a:bodyPr/>
          <a:lstStyle/>
          <a:p>
            <a:endParaRPr lang="ko-KR" altLang="en-US" smtClean="0">
              <a:ea typeface="굴림" panose="020B0600000101010101" pitchFamily="34" charset="-127"/>
            </a:endParaRPr>
          </a:p>
        </p:txBody>
      </p:sp>
    </p:spTree>
    <p:extLst>
      <p:ext uri="{BB962C8B-B14F-4D97-AF65-F5344CB8AC3E}">
        <p14:creationId xmlns:p14="http://schemas.microsoft.com/office/powerpoint/2010/main" val="4955091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Rot="1" noChangeAspect="1" noChangeArrowheads="1" noTextEdit="1"/>
          </p:cNvSpPr>
          <p:nvPr>
            <p:ph type="sldImg"/>
          </p:nvPr>
        </p:nvSpPr>
        <p:spPr>
          <a:ln/>
        </p:spPr>
      </p:sp>
      <p:sp>
        <p:nvSpPr>
          <p:cNvPr id="75779" name="Rectangle 3"/>
          <p:cNvSpPr>
            <a:spLocks noGrp="1" noChangeArrowheads="1"/>
          </p:cNvSpPr>
          <p:nvPr>
            <p:ph type="body" idx="1"/>
          </p:nvPr>
        </p:nvSpPr>
        <p:spPr>
          <a:noFill/>
        </p:spPr>
        <p:txBody>
          <a:bodyPr/>
          <a:lstStyle/>
          <a:p>
            <a:endParaRPr lang="ko-KR" altLang="en-US" smtClean="0">
              <a:ea typeface="굴림" panose="020B0600000101010101" pitchFamily="34" charset="-127"/>
            </a:endParaRPr>
          </a:p>
        </p:txBody>
      </p:sp>
    </p:spTree>
    <p:extLst>
      <p:ext uri="{BB962C8B-B14F-4D97-AF65-F5344CB8AC3E}">
        <p14:creationId xmlns:p14="http://schemas.microsoft.com/office/powerpoint/2010/main" val="24069449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Rot="1" noChangeAspect="1" noChangeArrowheads="1" noTextEdit="1"/>
          </p:cNvSpPr>
          <p:nvPr>
            <p:ph type="sldImg"/>
          </p:nvPr>
        </p:nvSpPr>
        <p:spPr>
          <a:ln/>
        </p:spPr>
      </p:sp>
      <p:sp>
        <p:nvSpPr>
          <p:cNvPr id="77827" name="Rectangle 3"/>
          <p:cNvSpPr>
            <a:spLocks noGrp="1" noChangeArrowheads="1"/>
          </p:cNvSpPr>
          <p:nvPr>
            <p:ph type="body" idx="1"/>
          </p:nvPr>
        </p:nvSpPr>
        <p:spPr>
          <a:noFill/>
        </p:spPr>
        <p:txBody>
          <a:bodyPr/>
          <a:lstStyle/>
          <a:p>
            <a:endParaRPr lang="ko-KR" altLang="en-US" smtClean="0">
              <a:ea typeface="굴림" panose="020B0600000101010101" pitchFamily="34" charset="-127"/>
            </a:endParaRPr>
          </a:p>
        </p:txBody>
      </p:sp>
    </p:spTree>
    <p:extLst>
      <p:ext uri="{BB962C8B-B14F-4D97-AF65-F5344CB8AC3E}">
        <p14:creationId xmlns:p14="http://schemas.microsoft.com/office/powerpoint/2010/main" val="27976885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Rot="1" noChangeAspect="1" noChangeArrowheads="1" noTextEdit="1"/>
          </p:cNvSpPr>
          <p:nvPr>
            <p:ph type="sldImg"/>
          </p:nvPr>
        </p:nvSpPr>
        <p:spPr>
          <a:ln/>
        </p:spPr>
      </p:sp>
      <p:sp>
        <p:nvSpPr>
          <p:cNvPr id="78851" name="Rectangle 3"/>
          <p:cNvSpPr>
            <a:spLocks noGrp="1" noChangeArrowheads="1"/>
          </p:cNvSpPr>
          <p:nvPr>
            <p:ph type="body" idx="1"/>
          </p:nvPr>
        </p:nvSpPr>
        <p:spPr>
          <a:noFill/>
        </p:spPr>
        <p:txBody>
          <a:bodyPr/>
          <a:lstStyle/>
          <a:p>
            <a:endParaRPr lang="ko-KR" altLang="en-US" smtClean="0">
              <a:ea typeface="굴림" panose="020B0600000101010101" pitchFamily="34" charset="-127"/>
            </a:endParaRPr>
          </a:p>
        </p:txBody>
      </p:sp>
    </p:spTree>
    <p:extLst>
      <p:ext uri="{BB962C8B-B14F-4D97-AF65-F5344CB8AC3E}">
        <p14:creationId xmlns:p14="http://schemas.microsoft.com/office/powerpoint/2010/main" val="24019489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spTree>
      <p:nvGrpSpPr>
        <p:cNvPr id="1" name=""/>
        <p:cNvGrpSpPr/>
        <p:nvPr/>
      </p:nvGrpSpPr>
      <p:grpSpPr>
        <a:xfrm>
          <a:off x="0" y="0"/>
          <a:ext cx="0" cy="0"/>
          <a:chOff x="0" y="0"/>
          <a:chExt cx="0" cy="0"/>
        </a:xfrm>
      </p:grpSpPr>
      <p:sp>
        <p:nvSpPr>
          <p:cNvPr id="128002" name="Rectangle 2"/>
          <p:cNvSpPr>
            <a:spLocks noGrp="1" noChangeArrowheads="1"/>
          </p:cNvSpPr>
          <p:nvPr>
            <p:ph type="ctrTitle"/>
          </p:nvPr>
        </p:nvSpPr>
        <p:spPr>
          <a:xfrm>
            <a:off x="685800" y="2130425"/>
            <a:ext cx="7772400" cy="1470025"/>
          </a:xfrm>
        </p:spPr>
        <p:txBody>
          <a:bodyPr/>
          <a:lstStyle>
            <a:lvl1pPr>
              <a:defRPr sz="3600"/>
            </a:lvl1pPr>
          </a:lstStyle>
          <a:p>
            <a:pPr lvl="0"/>
            <a:r>
              <a:rPr lang="en-US" noProof="0" smtClean="0"/>
              <a:t>Click to edit Master title style</a:t>
            </a:r>
          </a:p>
        </p:txBody>
      </p:sp>
      <p:sp>
        <p:nvSpPr>
          <p:cNvPr id="128003" name="Rectangle 3"/>
          <p:cNvSpPr>
            <a:spLocks noGrp="1" noChangeArrowheads="1"/>
          </p:cNvSpPr>
          <p:nvPr>
            <p:ph type="subTitle" idx="1"/>
          </p:nvPr>
        </p:nvSpPr>
        <p:spPr>
          <a:xfrm>
            <a:off x="1371600" y="3886200"/>
            <a:ext cx="6400800" cy="1752600"/>
          </a:xfrm>
        </p:spPr>
        <p:txBody>
          <a:bodyPr/>
          <a:lstStyle>
            <a:lvl1pPr marL="0" indent="0" algn="ctr">
              <a:buFontTx/>
              <a:buNone/>
              <a:defRPr/>
            </a:lvl1pPr>
          </a:lstStyle>
          <a:p>
            <a:pPr lvl="0"/>
            <a:r>
              <a:rPr lang="en-US" noProof="0" smtClean="0"/>
              <a:t>Click to edit Master subtitle style</a:t>
            </a:r>
          </a:p>
        </p:txBody>
      </p:sp>
    </p:spTree>
    <p:extLst>
      <p:ext uri="{BB962C8B-B14F-4D97-AF65-F5344CB8AC3E}">
        <p14:creationId xmlns:p14="http://schemas.microsoft.com/office/powerpoint/2010/main" val="158155956"/>
      </p:ext>
    </p:extLst>
  </p:cSld>
  <p:clrMapOvr>
    <a:masterClrMapping/>
  </p:clrMapOvr>
  <p:transition xmlns:p14="http://schemas.microsoft.com/office/powerpoint/2010/main"/>
  <p:timing>
    <p:tnLst>
      <p:par>
        <p:cTn xmlns:p14="http://schemas.microsoft.com/office/powerpoint/2010/mai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34697319"/>
      </p:ext>
    </p:extLst>
  </p:cSld>
  <p:clrMapOvr>
    <a:masterClrMapping/>
  </p:clrMapOvr>
  <p:transition xmlns:p14="http://schemas.microsoft.com/office/powerpoint/2010/mai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152400"/>
            <a:ext cx="1981200" cy="5867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52400"/>
            <a:ext cx="57912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925116457"/>
      </p:ext>
    </p:extLst>
  </p:cSld>
  <p:clrMapOvr>
    <a:masterClrMapping/>
  </p:clrMapOvr>
  <p:transition xmlns:p14="http://schemas.microsoft.com/office/powerpoint/2010/mai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90600" y="152400"/>
            <a:ext cx="7162800" cy="5334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09600" y="914400"/>
            <a:ext cx="3886200" cy="5105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914400"/>
            <a:ext cx="3886200" cy="5105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360363764"/>
      </p:ext>
    </p:extLst>
  </p:cSld>
  <p:clrMapOvr>
    <a:masterClrMapping/>
  </p:clrMapOvr>
  <p:transition xmlns:p14="http://schemas.microsoft.com/office/powerpoint/2010/mai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466978015"/>
      </p:ext>
    </p:extLst>
  </p:cSld>
  <p:clrMapOvr>
    <a:masterClrMapping/>
  </p:clrMapOvr>
  <p:transition xmlns:p14="http://schemas.microsoft.com/office/powerpoint/2010/main"/>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4063356615"/>
      </p:ext>
    </p:extLst>
  </p:cSld>
  <p:clrMapOvr>
    <a:masterClrMapping/>
  </p:clrMapOvr>
  <p:transition xmlns:p14="http://schemas.microsoft.com/office/powerpoint/2010/main"/>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914400"/>
            <a:ext cx="388620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914400"/>
            <a:ext cx="388620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152099607"/>
      </p:ext>
    </p:extLst>
  </p:cSld>
  <p:clrMapOvr>
    <a:masterClrMapping/>
  </p:clrMapOvr>
  <p:transition xmlns:p14="http://schemas.microsoft.com/office/powerpoint/2010/main"/>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772388191"/>
      </p:ext>
    </p:extLst>
  </p:cSld>
  <p:clrMapOvr>
    <a:masterClrMapping/>
  </p:clrMapOvr>
  <p:transition xmlns:p14="http://schemas.microsoft.com/office/powerpoint/2010/main"/>
  <p:timing>
    <p:tnLst>
      <p:par>
        <p:cTn xmlns:p14="http://schemas.microsoft.com/office/powerpoint/2010/mai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860769495"/>
      </p:ext>
    </p:extLst>
  </p:cSld>
  <p:clrMapOvr>
    <a:masterClrMapping/>
  </p:clrMapOvr>
  <p:transition xmlns:p14="http://schemas.microsoft.com/office/powerpoint/2010/mai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926398778"/>
      </p:ext>
    </p:extLst>
  </p:cSld>
  <p:clrMapOvr>
    <a:masterClrMapping/>
  </p:clrMapOvr>
  <p:transition xmlns:p14="http://schemas.microsoft.com/office/powerpoint/2010/mai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207534633"/>
      </p:ext>
    </p:extLst>
  </p:cSld>
  <p:clrMapOvr>
    <a:masterClrMapping/>
  </p:clrMapOvr>
  <p:transition xmlns:p14="http://schemas.microsoft.com/office/powerpoint/2010/mai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484454970"/>
      </p:ext>
    </p:extLst>
  </p:cSld>
  <p:clrMapOvr>
    <a:masterClrMapping/>
  </p:clrMapOvr>
  <p:transition xmlns:p14="http://schemas.microsoft.com/office/powerpoint/2010/mai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90600" y="152400"/>
            <a:ext cx="7162800" cy="5334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78" tIns="44445" rIns="90478" bIns="44445" numCol="1" anchor="ctr" anchorCtr="0" compatLnSpc="1">
            <a:prstTxWarp prst="textNoShape">
              <a:avLst/>
            </a:prstTxWarp>
          </a:bodyPr>
          <a:lstStyle/>
          <a:p>
            <a:pPr lvl="0"/>
            <a:r>
              <a:rPr lang="en-US" altLang="en-US" dirty="0" smtClean="0"/>
              <a:t>Slide Title</a:t>
            </a:r>
          </a:p>
        </p:txBody>
      </p:sp>
      <p:sp>
        <p:nvSpPr>
          <p:cNvPr id="1027" name="Rectangle 3"/>
          <p:cNvSpPr>
            <a:spLocks noGrp="1" noChangeArrowheads="1"/>
          </p:cNvSpPr>
          <p:nvPr>
            <p:ph type="body" idx="1"/>
          </p:nvPr>
        </p:nvSpPr>
        <p:spPr bwMode="auto">
          <a:xfrm>
            <a:off x="609600" y="914400"/>
            <a:ext cx="7924800" cy="51054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78" tIns="44445" rIns="90478" bIns="44445" numCol="1" anchor="t" anchorCtr="0" compatLnSpc="1">
            <a:prstTxWarp prst="textNoShape">
              <a:avLst/>
            </a:prstTxWarp>
            <a:normAutofit/>
          </a:bodyPr>
          <a:lstStyle/>
          <a:p>
            <a:pPr lvl="0"/>
            <a:r>
              <a:rPr lang="en-US" altLang="en-US" dirty="0" smtClean="0"/>
              <a:t>Body Text</a:t>
            </a:r>
          </a:p>
          <a:p>
            <a:pPr lvl="1"/>
            <a:r>
              <a:rPr lang="en-US" altLang="en-US" dirty="0" smtClean="0"/>
              <a:t>Second Level</a:t>
            </a:r>
          </a:p>
          <a:p>
            <a:pPr lvl="2"/>
            <a:r>
              <a:rPr lang="en-US" altLang="en-US" dirty="0" smtClean="0"/>
              <a:t>Third Level</a:t>
            </a:r>
          </a:p>
          <a:p>
            <a:pPr lvl="3"/>
            <a:r>
              <a:rPr lang="en-US" altLang="en-US" dirty="0" smtClean="0"/>
              <a:t>Fourth Level</a:t>
            </a:r>
          </a:p>
          <a:p>
            <a:pPr lvl="4"/>
            <a:r>
              <a:rPr lang="en-US" altLang="en-US" dirty="0" smtClean="0"/>
              <a:t>Fifth Level</a:t>
            </a:r>
          </a:p>
        </p:txBody>
      </p:sp>
      <p:sp>
        <p:nvSpPr>
          <p:cNvPr id="1028" name="Rectangle 4"/>
          <p:cNvSpPr>
            <a:spLocks noChangeArrowheads="1"/>
          </p:cNvSpPr>
          <p:nvPr userDrawn="1"/>
        </p:nvSpPr>
        <p:spPr bwMode="auto">
          <a:xfrm>
            <a:off x="7971861" y="6551613"/>
            <a:ext cx="939341" cy="30520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eaLnBrk="0" fontAlgn="base" hangingPunct="0">
              <a:spcBef>
                <a:spcPct val="0"/>
              </a:spcBef>
              <a:spcAft>
                <a:spcPct val="0"/>
              </a:spcAft>
              <a:defRPr b="1">
                <a:solidFill>
                  <a:schemeClr val="tx1"/>
                </a:solidFill>
                <a:latin typeface="Comic Sans MS" panose="030F0702030302020204" pitchFamily="66" charset="0"/>
              </a:defRPr>
            </a:lvl6pPr>
            <a:lvl7pPr marL="2971800" indent="-228600" eaLnBrk="0" fontAlgn="base" hangingPunct="0">
              <a:spcBef>
                <a:spcPct val="0"/>
              </a:spcBef>
              <a:spcAft>
                <a:spcPct val="0"/>
              </a:spcAft>
              <a:defRPr b="1">
                <a:solidFill>
                  <a:schemeClr val="tx1"/>
                </a:solidFill>
                <a:latin typeface="Comic Sans MS" panose="030F0702030302020204" pitchFamily="66" charset="0"/>
              </a:defRPr>
            </a:lvl7pPr>
            <a:lvl8pPr marL="3429000" indent="-228600" eaLnBrk="0" fontAlgn="base" hangingPunct="0">
              <a:spcBef>
                <a:spcPct val="0"/>
              </a:spcBef>
              <a:spcAft>
                <a:spcPct val="0"/>
              </a:spcAft>
              <a:defRPr b="1">
                <a:solidFill>
                  <a:schemeClr val="tx1"/>
                </a:solidFill>
                <a:latin typeface="Comic Sans MS" panose="030F0702030302020204" pitchFamily="66" charset="0"/>
              </a:defRPr>
            </a:lvl8pPr>
            <a:lvl9pPr marL="3886200" indent="-228600" eaLnBrk="0" fontAlgn="base" hangingPunct="0">
              <a:spcBef>
                <a:spcPct val="0"/>
              </a:spcBef>
              <a:spcAft>
                <a:spcPct val="0"/>
              </a:spcAft>
              <a:defRPr b="1">
                <a:solidFill>
                  <a:schemeClr val="tx1"/>
                </a:solidFill>
                <a:latin typeface="Comic Sans MS" panose="030F0702030302020204" pitchFamily="66" charset="0"/>
              </a:defRPr>
            </a:lvl9pPr>
          </a:lstStyle>
          <a:p>
            <a:pPr algn="ctr"/>
            <a:r>
              <a:rPr lang="en-US" altLang="en-US" sz="1400" dirty="0" err="1">
                <a:solidFill>
                  <a:srgbClr val="2A40E2"/>
                </a:solidFill>
                <a:latin typeface="Gill Sans Light"/>
                <a:cs typeface="Gill Sans Light"/>
              </a:rPr>
              <a:t>Lec</a:t>
            </a:r>
            <a:r>
              <a:rPr lang="en-US" altLang="en-US" sz="1400" dirty="0">
                <a:solidFill>
                  <a:srgbClr val="2A40E2"/>
                </a:solidFill>
                <a:latin typeface="Gill Sans Light"/>
                <a:cs typeface="Gill Sans Light"/>
              </a:rPr>
              <a:t> </a:t>
            </a:r>
            <a:r>
              <a:rPr lang="en-US" altLang="en-US" sz="1400" dirty="0" smtClean="0">
                <a:solidFill>
                  <a:srgbClr val="2A40E2"/>
                </a:solidFill>
                <a:latin typeface="Gill Sans Light"/>
                <a:cs typeface="Gill Sans Light"/>
              </a:rPr>
              <a:t>14.</a:t>
            </a:r>
            <a:fld id="{6456B83E-17D0-4CDF-84AD-C8A97BEB5271}" type="slidenum">
              <a:rPr lang="en-US" altLang="en-US" sz="1400" smtClean="0">
                <a:solidFill>
                  <a:srgbClr val="2A40E2"/>
                </a:solidFill>
                <a:latin typeface="Gill Sans Light"/>
                <a:cs typeface="Gill Sans Light"/>
              </a:rPr>
              <a:pPr algn="ctr"/>
              <a:t>‹#›</a:t>
            </a:fld>
            <a:endParaRPr lang="en-US" altLang="en-US" sz="1400" b="0" i="1" dirty="0">
              <a:solidFill>
                <a:srgbClr val="2A40E2"/>
              </a:solidFill>
              <a:latin typeface="Gill Sans Light"/>
              <a:cs typeface="Gill Sans Light"/>
            </a:endParaRPr>
          </a:p>
        </p:txBody>
      </p:sp>
      <p:sp>
        <p:nvSpPr>
          <p:cNvPr id="1029" name="Text Box 5"/>
          <p:cNvSpPr txBox="1">
            <a:spLocks noChangeArrowheads="1"/>
          </p:cNvSpPr>
          <p:nvPr/>
        </p:nvSpPr>
        <p:spPr bwMode="auto">
          <a:xfrm>
            <a:off x="0" y="6550025"/>
            <a:ext cx="748901" cy="30776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571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9" tIns="45714" rIns="91429" bIns="45714">
            <a:spAutoFit/>
          </a:bodyPr>
          <a:lstStyle>
            <a:lvl1pPr>
              <a:defRPr b="1">
                <a:solidFill>
                  <a:schemeClr val="tx1"/>
                </a:solidFill>
                <a:latin typeface="Comic Sans MS" pitchFamily="66" charset="0"/>
              </a:defRPr>
            </a:lvl1pPr>
            <a:lvl2pPr marL="742950" indent="-285750">
              <a:defRPr b="1">
                <a:solidFill>
                  <a:schemeClr val="tx1"/>
                </a:solidFill>
                <a:latin typeface="Comic Sans MS" pitchFamily="66" charset="0"/>
              </a:defRPr>
            </a:lvl2pPr>
            <a:lvl3pPr marL="1143000" indent="-228600">
              <a:defRPr b="1">
                <a:solidFill>
                  <a:schemeClr val="tx1"/>
                </a:solidFill>
                <a:latin typeface="Comic Sans MS" pitchFamily="66" charset="0"/>
              </a:defRPr>
            </a:lvl3pPr>
            <a:lvl4pPr marL="1600200" indent="-228600">
              <a:defRPr b="1">
                <a:solidFill>
                  <a:schemeClr val="tx1"/>
                </a:solidFill>
                <a:latin typeface="Comic Sans MS" pitchFamily="66" charset="0"/>
              </a:defRPr>
            </a:lvl4pPr>
            <a:lvl5pPr marL="2057400" indent="-228600">
              <a:defRPr b="1">
                <a:solidFill>
                  <a:schemeClr val="tx1"/>
                </a:solidFill>
                <a:latin typeface="Comic Sans MS" pitchFamily="66" charset="0"/>
              </a:defRPr>
            </a:lvl5pPr>
            <a:lvl6pPr marL="2514600" indent="-228600" eaLnBrk="0" fontAlgn="base" hangingPunct="0">
              <a:spcBef>
                <a:spcPct val="0"/>
              </a:spcBef>
              <a:spcAft>
                <a:spcPct val="0"/>
              </a:spcAft>
              <a:defRPr b="1">
                <a:solidFill>
                  <a:schemeClr val="tx1"/>
                </a:solidFill>
                <a:latin typeface="Comic Sans MS" pitchFamily="66" charset="0"/>
              </a:defRPr>
            </a:lvl6pPr>
            <a:lvl7pPr marL="2971800" indent="-228600" eaLnBrk="0" fontAlgn="base" hangingPunct="0">
              <a:spcBef>
                <a:spcPct val="0"/>
              </a:spcBef>
              <a:spcAft>
                <a:spcPct val="0"/>
              </a:spcAft>
              <a:defRPr b="1">
                <a:solidFill>
                  <a:schemeClr val="tx1"/>
                </a:solidFill>
                <a:latin typeface="Comic Sans MS" pitchFamily="66" charset="0"/>
              </a:defRPr>
            </a:lvl7pPr>
            <a:lvl8pPr marL="3429000" indent="-228600" eaLnBrk="0" fontAlgn="base" hangingPunct="0">
              <a:spcBef>
                <a:spcPct val="0"/>
              </a:spcBef>
              <a:spcAft>
                <a:spcPct val="0"/>
              </a:spcAft>
              <a:defRPr b="1">
                <a:solidFill>
                  <a:schemeClr val="tx1"/>
                </a:solidFill>
                <a:latin typeface="Comic Sans MS" pitchFamily="66" charset="0"/>
              </a:defRPr>
            </a:lvl8pPr>
            <a:lvl9pPr marL="3886200" indent="-228600" eaLnBrk="0" fontAlgn="base" hangingPunct="0">
              <a:spcBef>
                <a:spcPct val="0"/>
              </a:spcBef>
              <a:spcAft>
                <a:spcPct val="0"/>
              </a:spcAft>
              <a:defRPr b="1">
                <a:solidFill>
                  <a:schemeClr val="tx1"/>
                </a:solidFill>
                <a:latin typeface="Comic Sans MS" pitchFamily="66" charset="0"/>
              </a:defRPr>
            </a:lvl9pPr>
          </a:lstStyle>
          <a:p>
            <a:pPr>
              <a:defRPr/>
            </a:pPr>
            <a:r>
              <a:rPr lang="en-US" sz="1400" dirty="0" smtClean="0">
                <a:solidFill>
                  <a:srgbClr val="2A40E2"/>
                </a:solidFill>
                <a:latin typeface="Gill Sans Light"/>
                <a:cs typeface="Gill Sans Light"/>
              </a:rPr>
              <a:t>3/14/16</a:t>
            </a:r>
          </a:p>
        </p:txBody>
      </p:sp>
      <p:sp>
        <p:nvSpPr>
          <p:cNvPr id="1030" name="Line 6"/>
          <p:cNvSpPr>
            <a:spLocks noChangeShapeType="1"/>
          </p:cNvSpPr>
          <p:nvPr userDrawn="1"/>
        </p:nvSpPr>
        <p:spPr bwMode="auto">
          <a:xfrm>
            <a:off x="990600" y="685800"/>
            <a:ext cx="7162800" cy="0"/>
          </a:xfrm>
          <a:prstGeom prst="line">
            <a:avLst/>
          </a:prstGeom>
          <a:noFill/>
          <a:ln w="38100" cmpd="dbl">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Gill Sans Light"/>
              <a:cs typeface="Gill Sans Light"/>
            </a:endParaRPr>
          </a:p>
        </p:txBody>
      </p:sp>
      <p:sp>
        <p:nvSpPr>
          <p:cNvPr id="1031" name="Text Box 7"/>
          <p:cNvSpPr txBox="1">
            <a:spLocks noChangeArrowheads="1"/>
          </p:cNvSpPr>
          <p:nvPr userDrawn="1"/>
        </p:nvSpPr>
        <p:spPr bwMode="auto">
          <a:xfrm>
            <a:off x="2935288" y="6550025"/>
            <a:ext cx="2634032" cy="30776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571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9" tIns="45714" rIns="91429" bIns="45714">
            <a:spAutoFit/>
          </a:bodyPr>
          <a:lstStyle>
            <a:lvl1pPr>
              <a:defRPr b="1">
                <a:solidFill>
                  <a:schemeClr val="tx1"/>
                </a:solidFill>
                <a:latin typeface="Comic Sans MS" pitchFamily="66" charset="0"/>
              </a:defRPr>
            </a:lvl1pPr>
            <a:lvl2pPr marL="742950" indent="-285750">
              <a:defRPr b="1">
                <a:solidFill>
                  <a:schemeClr val="tx1"/>
                </a:solidFill>
                <a:latin typeface="Comic Sans MS" pitchFamily="66" charset="0"/>
              </a:defRPr>
            </a:lvl2pPr>
            <a:lvl3pPr marL="1143000" indent="-228600">
              <a:defRPr b="1">
                <a:solidFill>
                  <a:schemeClr val="tx1"/>
                </a:solidFill>
                <a:latin typeface="Comic Sans MS" pitchFamily="66" charset="0"/>
              </a:defRPr>
            </a:lvl3pPr>
            <a:lvl4pPr marL="1600200" indent="-228600">
              <a:defRPr b="1">
                <a:solidFill>
                  <a:schemeClr val="tx1"/>
                </a:solidFill>
                <a:latin typeface="Comic Sans MS" pitchFamily="66" charset="0"/>
              </a:defRPr>
            </a:lvl4pPr>
            <a:lvl5pPr marL="2057400" indent="-228600">
              <a:defRPr b="1">
                <a:solidFill>
                  <a:schemeClr val="tx1"/>
                </a:solidFill>
                <a:latin typeface="Comic Sans MS" pitchFamily="66" charset="0"/>
              </a:defRPr>
            </a:lvl5pPr>
            <a:lvl6pPr marL="2514600" indent="-228600" eaLnBrk="0" fontAlgn="base" hangingPunct="0">
              <a:spcBef>
                <a:spcPct val="0"/>
              </a:spcBef>
              <a:spcAft>
                <a:spcPct val="0"/>
              </a:spcAft>
              <a:defRPr b="1">
                <a:solidFill>
                  <a:schemeClr val="tx1"/>
                </a:solidFill>
                <a:latin typeface="Comic Sans MS" pitchFamily="66" charset="0"/>
              </a:defRPr>
            </a:lvl6pPr>
            <a:lvl7pPr marL="2971800" indent="-228600" eaLnBrk="0" fontAlgn="base" hangingPunct="0">
              <a:spcBef>
                <a:spcPct val="0"/>
              </a:spcBef>
              <a:spcAft>
                <a:spcPct val="0"/>
              </a:spcAft>
              <a:defRPr b="1">
                <a:solidFill>
                  <a:schemeClr val="tx1"/>
                </a:solidFill>
                <a:latin typeface="Comic Sans MS" pitchFamily="66" charset="0"/>
              </a:defRPr>
            </a:lvl7pPr>
            <a:lvl8pPr marL="3429000" indent="-228600" eaLnBrk="0" fontAlgn="base" hangingPunct="0">
              <a:spcBef>
                <a:spcPct val="0"/>
              </a:spcBef>
              <a:spcAft>
                <a:spcPct val="0"/>
              </a:spcAft>
              <a:defRPr b="1">
                <a:solidFill>
                  <a:schemeClr val="tx1"/>
                </a:solidFill>
                <a:latin typeface="Comic Sans MS" pitchFamily="66" charset="0"/>
              </a:defRPr>
            </a:lvl8pPr>
            <a:lvl9pPr marL="3886200" indent="-228600" eaLnBrk="0" fontAlgn="base" hangingPunct="0">
              <a:spcBef>
                <a:spcPct val="0"/>
              </a:spcBef>
              <a:spcAft>
                <a:spcPct val="0"/>
              </a:spcAft>
              <a:defRPr b="1">
                <a:solidFill>
                  <a:schemeClr val="tx1"/>
                </a:solidFill>
                <a:latin typeface="Comic Sans MS" pitchFamily="66" charset="0"/>
              </a:defRPr>
            </a:lvl9pPr>
          </a:lstStyle>
          <a:p>
            <a:pPr>
              <a:defRPr/>
            </a:pPr>
            <a:r>
              <a:rPr lang="en-US" sz="1400" dirty="0" smtClean="0">
                <a:solidFill>
                  <a:srgbClr val="2A40E2"/>
                </a:solidFill>
                <a:latin typeface="Gill Sans Light"/>
                <a:cs typeface="Gill Sans Light"/>
              </a:rPr>
              <a:t>Joseph CS162 ©UCB Spring 2016</a:t>
            </a:r>
          </a:p>
        </p:txBody>
      </p:sp>
    </p:spTree>
  </p:cSld>
  <p:clrMap bg1="lt1" tx1="dk1" bg2="lt2" tx2="dk2" accent1="accent1" accent2="accent2" accent3="accent3" accent4="accent4" accent5="accent5" accent6="accent6" hlink="hlink" folHlink="folHlink"/>
  <p:sldLayoutIdLst>
    <p:sldLayoutId id="2147483686"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transition xmlns:p14="http://schemas.microsoft.com/office/powerpoint/2010/main"/>
  <p:timing>
    <p:tnLst>
      <p:par>
        <p:cTn xmlns:p14="http://schemas.microsoft.com/office/powerpoint/2010/main" id="1" dur="indefinite" restart="never" nodeType="tmRoot"/>
      </p:par>
    </p:tnLst>
  </p:timing>
  <p:txStyles>
    <p:titleStyle>
      <a:lvl1pPr algn="ctr" rtl="0" eaLnBrk="0" fontAlgn="base" hangingPunct="0">
        <a:lnSpc>
          <a:spcPct val="90000"/>
        </a:lnSpc>
        <a:spcBef>
          <a:spcPct val="0"/>
        </a:spcBef>
        <a:spcAft>
          <a:spcPct val="0"/>
        </a:spcAft>
        <a:defRPr sz="3200" b="1">
          <a:solidFill>
            <a:srgbClr val="2A40E2"/>
          </a:solidFill>
          <a:latin typeface="Gill Sans Light"/>
          <a:ea typeface="+mj-ea"/>
          <a:cs typeface="Gill Sans Light"/>
        </a:defRPr>
      </a:lvl1pPr>
      <a:lvl2pPr algn="ctr" rtl="0" eaLnBrk="0" fontAlgn="base" hangingPunct="0">
        <a:lnSpc>
          <a:spcPct val="90000"/>
        </a:lnSpc>
        <a:spcBef>
          <a:spcPct val="0"/>
        </a:spcBef>
        <a:spcAft>
          <a:spcPct val="0"/>
        </a:spcAft>
        <a:defRPr sz="2400" b="1">
          <a:solidFill>
            <a:srgbClr val="2A40E2"/>
          </a:solidFill>
          <a:latin typeface="Comic Sans MS" pitchFamily="66" charset="0"/>
        </a:defRPr>
      </a:lvl2pPr>
      <a:lvl3pPr algn="ctr" rtl="0" eaLnBrk="0" fontAlgn="base" hangingPunct="0">
        <a:lnSpc>
          <a:spcPct val="90000"/>
        </a:lnSpc>
        <a:spcBef>
          <a:spcPct val="0"/>
        </a:spcBef>
        <a:spcAft>
          <a:spcPct val="0"/>
        </a:spcAft>
        <a:defRPr sz="2400" b="1">
          <a:solidFill>
            <a:srgbClr val="2A40E2"/>
          </a:solidFill>
          <a:latin typeface="Comic Sans MS" pitchFamily="66" charset="0"/>
        </a:defRPr>
      </a:lvl3pPr>
      <a:lvl4pPr algn="ctr" rtl="0" eaLnBrk="0" fontAlgn="base" hangingPunct="0">
        <a:lnSpc>
          <a:spcPct val="90000"/>
        </a:lnSpc>
        <a:spcBef>
          <a:spcPct val="0"/>
        </a:spcBef>
        <a:spcAft>
          <a:spcPct val="0"/>
        </a:spcAft>
        <a:defRPr sz="2400" b="1">
          <a:solidFill>
            <a:srgbClr val="2A40E2"/>
          </a:solidFill>
          <a:latin typeface="Comic Sans MS" pitchFamily="66" charset="0"/>
        </a:defRPr>
      </a:lvl4pPr>
      <a:lvl5pPr algn="ctr" rtl="0" eaLnBrk="0" fontAlgn="base" hangingPunct="0">
        <a:lnSpc>
          <a:spcPct val="90000"/>
        </a:lnSpc>
        <a:spcBef>
          <a:spcPct val="0"/>
        </a:spcBef>
        <a:spcAft>
          <a:spcPct val="0"/>
        </a:spcAft>
        <a:defRPr sz="2400" b="1">
          <a:solidFill>
            <a:srgbClr val="2A40E2"/>
          </a:solidFill>
          <a:latin typeface="Comic Sans MS" pitchFamily="66" charset="0"/>
        </a:defRPr>
      </a:lvl5pPr>
      <a:lvl6pPr marL="457200" algn="ctr" rtl="0" eaLnBrk="0" fontAlgn="base" hangingPunct="0">
        <a:lnSpc>
          <a:spcPct val="90000"/>
        </a:lnSpc>
        <a:spcBef>
          <a:spcPct val="0"/>
        </a:spcBef>
        <a:spcAft>
          <a:spcPct val="0"/>
        </a:spcAft>
        <a:defRPr sz="2400" b="1">
          <a:solidFill>
            <a:srgbClr val="2A40E2"/>
          </a:solidFill>
          <a:latin typeface="Comic Sans MS" pitchFamily="66" charset="0"/>
        </a:defRPr>
      </a:lvl6pPr>
      <a:lvl7pPr marL="914400" algn="ctr" rtl="0" eaLnBrk="0" fontAlgn="base" hangingPunct="0">
        <a:lnSpc>
          <a:spcPct val="90000"/>
        </a:lnSpc>
        <a:spcBef>
          <a:spcPct val="0"/>
        </a:spcBef>
        <a:spcAft>
          <a:spcPct val="0"/>
        </a:spcAft>
        <a:defRPr sz="2400" b="1">
          <a:solidFill>
            <a:srgbClr val="2A40E2"/>
          </a:solidFill>
          <a:latin typeface="Comic Sans MS" pitchFamily="66" charset="0"/>
        </a:defRPr>
      </a:lvl7pPr>
      <a:lvl8pPr marL="1371600" algn="ctr" rtl="0" eaLnBrk="0" fontAlgn="base" hangingPunct="0">
        <a:lnSpc>
          <a:spcPct val="90000"/>
        </a:lnSpc>
        <a:spcBef>
          <a:spcPct val="0"/>
        </a:spcBef>
        <a:spcAft>
          <a:spcPct val="0"/>
        </a:spcAft>
        <a:defRPr sz="2400" b="1">
          <a:solidFill>
            <a:srgbClr val="2A40E2"/>
          </a:solidFill>
          <a:latin typeface="Comic Sans MS" pitchFamily="66" charset="0"/>
        </a:defRPr>
      </a:lvl8pPr>
      <a:lvl9pPr marL="1828800" algn="ctr" rtl="0" eaLnBrk="0" fontAlgn="base" hangingPunct="0">
        <a:lnSpc>
          <a:spcPct val="90000"/>
        </a:lnSpc>
        <a:spcBef>
          <a:spcPct val="0"/>
        </a:spcBef>
        <a:spcAft>
          <a:spcPct val="0"/>
        </a:spcAft>
        <a:defRPr sz="2400" b="1">
          <a:solidFill>
            <a:srgbClr val="2A40E2"/>
          </a:solidFill>
          <a:latin typeface="Comic Sans MS" pitchFamily="66" charset="0"/>
        </a:defRPr>
      </a:lvl9pPr>
    </p:titleStyle>
    <p:bodyStyle>
      <a:lvl1pPr marL="285750" indent="-285750" algn="l" rtl="0" eaLnBrk="0" fontAlgn="base" hangingPunct="0">
        <a:lnSpc>
          <a:spcPct val="90000"/>
        </a:lnSpc>
        <a:spcBef>
          <a:spcPct val="30000"/>
        </a:spcBef>
        <a:spcAft>
          <a:spcPct val="0"/>
        </a:spcAft>
        <a:buSzPct val="100000"/>
        <a:buChar char="•"/>
        <a:defRPr sz="2400" b="1">
          <a:solidFill>
            <a:schemeClr val="tx1"/>
          </a:solidFill>
          <a:latin typeface="Gill Sans Light"/>
          <a:ea typeface="+mn-ea"/>
          <a:cs typeface="Gill Sans Light"/>
        </a:defRPr>
      </a:lvl1pPr>
      <a:lvl2pPr marL="685800" indent="-228600" algn="l" rtl="0" eaLnBrk="0" fontAlgn="base" hangingPunct="0">
        <a:lnSpc>
          <a:spcPct val="90000"/>
        </a:lnSpc>
        <a:spcBef>
          <a:spcPct val="30000"/>
        </a:spcBef>
        <a:spcAft>
          <a:spcPct val="0"/>
        </a:spcAft>
        <a:buSzPct val="100000"/>
        <a:buChar char="–"/>
        <a:defRPr sz="2200" b="1">
          <a:solidFill>
            <a:schemeClr val="tx1"/>
          </a:solidFill>
          <a:latin typeface="Gill Sans Light"/>
          <a:cs typeface="Gill Sans Light"/>
        </a:defRPr>
      </a:lvl2pPr>
      <a:lvl3pPr marL="1143000" indent="-228600" algn="l" rtl="0" eaLnBrk="0" fontAlgn="base" hangingPunct="0">
        <a:lnSpc>
          <a:spcPct val="90000"/>
        </a:lnSpc>
        <a:spcBef>
          <a:spcPct val="30000"/>
        </a:spcBef>
        <a:spcAft>
          <a:spcPct val="0"/>
        </a:spcAft>
        <a:buSzPct val="100000"/>
        <a:buChar char="»"/>
        <a:defRPr sz="2000" b="1">
          <a:solidFill>
            <a:schemeClr val="tx1"/>
          </a:solidFill>
          <a:latin typeface="Gill Sans Light"/>
          <a:cs typeface="Gill Sans Light"/>
        </a:defRPr>
      </a:lvl3pPr>
      <a:lvl4pPr marL="1543050" indent="-171450" algn="l" rtl="0" eaLnBrk="0" fontAlgn="base" hangingPunct="0">
        <a:lnSpc>
          <a:spcPct val="90000"/>
        </a:lnSpc>
        <a:spcBef>
          <a:spcPct val="30000"/>
        </a:spcBef>
        <a:spcAft>
          <a:spcPct val="0"/>
        </a:spcAft>
        <a:buSzPct val="100000"/>
        <a:buChar char="•"/>
        <a:defRPr sz="2000" b="1">
          <a:solidFill>
            <a:schemeClr val="tx1"/>
          </a:solidFill>
          <a:latin typeface="Gill Sans Light"/>
          <a:cs typeface="Gill Sans Light"/>
        </a:defRPr>
      </a:lvl4pPr>
      <a:lvl5pPr marL="2000250" indent="-171450" algn="l" rtl="0" eaLnBrk="0" fontAlgn="base" hangingPunct="0">
        <a:lnSpc>
          <a:spcPct val="90000"/>
        </a:lnSpc>
        <a:spcBef>
          <a:spcPct val="30000"/>
        </a:spcBef>
        <a:spcAft>
          <a:spcPct val="0"/>
        </a:spcAft>
        <a:buSzPct val="100000"/>
        <a:buChar char="–"/>
        <a:defRPr sz="2000" b="1">
          <a:solidFill>
            <a:schemeClr val="tx1"/>
          </a:solidFill>
          <a:latin typeface="Gill Sans Light"/>
          <a:cs typeface="Gill Sans Light"/>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 Id="rId3" Type="http://schemas.openxmlformats.org/officeDocument/2006/relationships/image" Target="../media/image3.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609600" y="1066800"/>
            <a:ext cx="7848600" cy="2286000"/>
          </a:xfrm>
          <a:noFill/>
        </p:spPr>
        <p:txBody>
          <a:bodyPr/>
          <a:lstStyle/>
          <a:p>
            <a:r>
              <a:rPr lang="en-US" altLang="en-US" sz="3000" dirty="0" smtClean="0"/>
              <a:t>CS162</a:t>
            </a:r>
            <a:br>
              <a:rPr lang="en-US" altLang="en-US" sz="3000" dirty="0" smtClean="0"/>
            </a:br>
            <a:r>
              <a:rPr lang="en-US" altLang="en-US" sz="3000" dirty="0" smtClean="0"/>
              <a:t>Operating Systems and</a:t>
            </a:r>
            <a:br>
              <a:rPr lang="en-US" altLang="en-US" sz="3000" dirty="0" smtClean="0"/>
            </a:br>
            <a:r>
              <a:rPr lang="en-US" altLang="en-US" sz="3000" dirty="0" smtClean="0"/>
              <a:t>Systems Programming</a:t>
            </a:r>
            <a:br>
              <a:rPr lang="en-US" altLang="en-US" sz="3000" dirty="0" smtClean="0"/>
            </a:br>
            <a:r>
              <a:rPr lang="en-US" altLang="en-US" sz="3000" dirty="0" smtClean="0"/>
              <a:t>Lecture 14</a:t>
            </a:r>
            <a:br>
              <a:rPr lang="en-US" altLang="en-US" sz="3000" dirty="0" smtClean="0"/>
            </a:br>
            <a:r>
              <a:rPr lang="en-US" altLang="en-US" sz="3000" dirty="0" smtClean="0"/>
              <a:t> </a:t>
            </a:r>
            <a:br>
              <a:rPr lang="en-US" altLang="en-US" sz="3000" dirty="0" smtClean="0"/>
            </a:br>
            <a:r>
              <a:rPr lang="en-US" altLang="en-US" sz="3000" dirty="0" smtClean="0"/>
              <a:t>Caching (Finished),</a:t>
            </a:r>
            <a:br>
              <a:rPr lang="en-US" altLang="en-US" sz="3000" dirty="0" smtClean="0"/>
            </a:br>
            <a:r>
              <a:rPr lang="en-US" altLang="en-US" sz="3000" dirty="0" smtClean="0"/>
              <a:t>Demand Paging</a:t>
            </a:r>
          </a:p>
        </p:txBody>
      </p:sp>
      <p:sp>
        <p:nvSpPr>
          <p:cNvPr id="3075" name="Rectangle 3"/>
          <p:cNvSpPr>
            <a:spLocks noGrp="1" noChangeArrowheads="1"/>
          </p:cNvSpPr>
          <p:nvPr>
            <p:ph type="subTitle" idx="1"/>
          </p:nvPr>
        </p:nvSpPr>
        <p:spPr>
          <a:xfrm>
            <a:off x="609600" y="4191000"/>
            <a:ext cx="8001000" cy="1447800"/>
          </a:xfrm>
          <a:noFill/>
        </p:spPr>
        <p:txBody>
          <a:bodyPr/>
          <a:lstStyle/>
          <a:p>
            <a:pPr marL="285750" indent="-285750"/>
            <a:r>
              <a:rPr lang="en-US" altLang="en-US" dirty="0" smtClean="0"/>
              <a:t>March 14</a:t>
            </a:r>
            <a:r>
              <a:rPr lang="en-US" altLang="en-US" baseline="30000" dirty="0" smtClean="0"/>
              <a:t>th</a:t>
            </a:r>
            <a:r>
              <a:rPr lang="en-US" altLang="en-US" dirty="0" smtClean="0"/>
              <a:t>, 2016</a:t>
            </a:r>
          </a:p>
          <a:p>
            <a:pPr marL="285750" indent="-285750"/>
            <a:r>
              <a:rPr lang="en-US" altLang="en-US" dirty="0" smtClean="0"/>
              <a:t>Prof. Anthony D. Joseph</a:t>
            </a:r>
          </a:p>
          <a:p>
            <a:pPr marL="285750" indent="-285750"/>
            <a:r>
              <a:rPr lang="en-US" altLang="en-US" dirty="0" smtClean="0"/>
              <a:t>http://cs162.eecs.Berkeley.edu</a:t>
            </a: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53666" name="Rectangle 2"/>
          <p:cNvSpPr>
            <a:spLocks noGrp="1" noChangeArrowheads="1"/>
          </p:cNvSpPr>
          <p:nvPr>
            <p:ph type="body" idx="1"/>
          </p:nvPr>
        </p:nvSpPr>
        <p:spPr>
          <a:xfrm>
            <a:off x="228600" y="762000"/>
            <a:ext cx="8915400" cy="5491163"/>
          </a:xfrm>
        </p:spPr>
        <p:txBody>
          <a:bodyPr>
            <a:normAutofit lnSpcReduction="10000"/>
          </a:bodyPr>
          <a:lstStyle/>
          <a:p>
            <a:r>
              <a:rPr lang="en-US" altLang="ko-KR" dirty="0" smtClean="0">
                <a:ea typeface="굴림" panose="020B0600000101010101" pitchFamily="34" charset="-127"/>
              </a:rPr>
              <a:t>As described, TLB lookup is in serial with cache lookup:</a:t>
            </a:r>
          </a:p>
          <a:p>
            <a:endParaRPr lang="en-US" altLang="ko-KR" dirty="0" smtClean="0">
              <a:ea typeface="굴림" panose="020B0600000101010101" pitchFamily="34" charset="-127"/>
            </a:endParaRPr>
          </a:p>
          <a:p>
            <a:endParaRPr lang="en-US" altLang="ko-KR" dirty="0" smtClean="0">
              <a:ea typeface="굴림" panose="020B0600000101010101" pitchFamily="34" charset="-127"/>
            </a:endParaRPr>
          </a:p>
          <a:p>
            <a:endParaRPr lang="en-US" altLang="ko-KR" dirty="0" smtClean="0">
              <a:ea typeface="굴림" panose="020B0600000101010101" pitchFamily="34" charset="-127"/>
            </a:endParaRPr>
          </a:p>
          <a:p>
            <a:endParaRPr lang="en-US" altLang="ko-KR" dirty="0" smtClean="0">
              <a:ea typeface="굴림" panose="020B0600000101010101" pitchFamily="34" charset="-127"/>
            </a:endParaRPr>
          </a:p>
          <a:p>
            <a:endParaRPr lang="en-US" altLang="ko-KR" dirty="0" smtClean="0">
              <a:ea typeface="굴림" panose="020B0600000101010101" pitchFamily="34" charset="-127"/>
            </a:endParaRPr>
          </a:p>
          <a:p>
            <a:endParaRPr lang="en-US" altLang="ko-KR" dirty="0" smtClean="0">
              <a:ea typeface="굴림" panose="020B0600000101010101" pitchFamily="34" charset="-127"/>
            </a:endParaRPr>
          </a:p>
          <a:p>
            <a:endParaRPr lang="en-US" altLang="ko-KR" dirty="0" smtClean="0">
              <a:ea typeface="굴림" panose="020B0600000101010101" pitchFamily="34" charset="-127"/>
            </a:endParaRPr>
          </a:p>
          <a:p>
            <a:endParaRPr lang="en-US" altLang="ko-KR" dirty="0" smtClean="0">
              <a:ea typeface="굴림" panose="020B0600000101010101" pitchFamily="34" charset="-127"/>
            </a:endParaRPr>
          </a:p>
          <a:p>
            <a:endParaRPr lang="en-US" altLang="ko-KR" dirty="0" smtClean="0">
              <a:ea typeface="굴림" panose="020B0600000101010101" pitchFamily="34" charset="-127"/>
            </a:endParaRPr>
          </a:p>
          <a:p>
            <a:endParaRPr lang="en-US" altLang="ko-KR" dirty="0" smtClean="0">
              <a:ea typeface="굴림" panose="020B0600000101010101" pitchFamily="34" charset="-127"/>
            </a:endParaRPr>
          </a:p>
          <a:p>
            <a:r>
              <a:rPr lang="en-US" altLang="ko-KR" dirty="0" smtClean="0">
                <a:ea typeface="굴림" panose="020B0600000101010101" pitchFamily="34" charset="-127"/>
              </a:rPr>
              <a:t>Machines with TLBs go one step further: they overlap TLB lookup with cache access.</a:t>
            </a:r>
          </a:p>
          <a:p>
            <a:pPr lvl="1"/>
            <a:r>
              <a:rPr lang="en-US" altLang="ko-KR" dirty="0" smtClean="0">
                <a:ea typeface="굴림" panose="020B0600000101010101" pitchFamily="34" charset="-127"/>
              </a:rPr>
              <a:t>Works because offset available early</a:t>
            </a:r>
          </a:p>
        </p:txBody>
      </p:sp>
      <p:sp>
        <p:nvSpPr>
          <p:cNvPr id="38915" name="Rectangle 3"/>
          <p:cNvSpPr>
            <a:spLocks noGrp="1" noChangeArrowheads="1"/>
          </p:cNvSpPr>
          <p:nvPr>
            <p:ph type="title"/>
          </p:nvPr>
        </p:nvSpPr>
        <p:spPr>
          <a:xfrm>
            <a:off x="765175" y="227013"/>
            <a:ext cx="7159625" cy="368300"/>
          </a:xfrm>
        </p:spPr>
        <p:txBody>
          <a:bodyPr/>
          <a:lstStyle/>
          <a:p>
            <a:r>
              <a:rPr lang="en-US" altLang="ko-KR" smtClean="0">
                <a:ea typeface="굴림" panose="020B0600000101010101" pitchFamily="34" charset="-127"/>
              </a:rPr>
              <a:t>Reducing translation time further</a:t>
            </a:r>
          </a:p>
        </p:txBody>
      </p:sp>
      <p:grpSp>
        <p:nvGrpSpPr>
          <p:cNvPr id="753668" name="Group 4"/>
          <p:cNvGrpSpPr>
            <a:grpSpLocks/>
          </p:cNvGrpSpPr>
          <p:nvPr/>
        </p:nvGrpSpPr>
        <p:grpSpPr bwMode="auto">
          <a:xfrm>
            <a:off x="1524000" y="1295400"/>
            <a:ext cx="5338763" cy="3789363"/>
            <a:chOff x="1152" y="1008"/>
            <a:chExt cx="3363" cy="2387"/>
          </a:xfrm>
        </p:grpSpPr>
        <p:sp>
          <p:nvSpPr>
            <p:cNvPr id="38917" name="Rectangle 5"/>
            <p:cNvSpPr>
              <a:spLocks noChangeArrowheads="1"/>
            </p:cNvSpPr>
            <p:nvPr/>
          </p:nvSpPr>
          <p:spPr bwMode="auto">
            <a:xfrm>
              <a:off x="1152" y="1008"/>
              <a:ext cx="1144" cy="1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85000"/>
                </a:lnSpc>
                <a:spcBef>
                  <a:spcPct val="0"/>
                </a:spcBef>
                <a:buSzTx/>
              </a:pPr>
              <a:r>
                <a:rPr lang="en-US" altLang="ko-KR" sz="1800">
                  <a:solidFill>
                    <a:schemeClr val="hlink"/>
                  </a:solidFill>
                  <a:latin typeface="Arial" panose="020B0604020202020204" pitchFamily="34" charset="0"/>
                  <a:ea typeface="굴림" panose="020B0600000101010101" pitchFamily="34" charset="-127"/>
                </a:rPr>
                <a:t>Virtual Address</a:t>
              </a:r>
            </a:p>
          </p:txBody>
        </p:sp>
        <p:sp>
          <p:nvSpPr>
            <p:cNvPr id="38918" name="Line 6"/>
            <p:cNvSpPr>
              <a:spLocks noChangeShapeType="1"/>
            </p:cNvSpPr>
            <p:nvPr/>
          </p:nvSpPr>
          <p:spPr bwMode="auto">
            <a:xfrm>
              <a:off x="1916" y="1788"/>
              <a:ext cx="0" cy="832"/>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919" name="Line 7"/>
            <p:cNvSpPr>
              <a:spLocks noChangeShapeType="1"/>
            </p:cNvSpPr>
            <p:nvPr/>
          </p:nvSpPr>
          <p:spPr bwMode="auto">
            <a:xfrm>
              <a:off x="2972" y="1788"/>
              <a:ext cx="0" cy="864"/>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920" name="Line 8"/>
            <p:cNvSpPr>
              <a:spLocks noChangeShapeType="1"/>
            </p:cNvSpPr>
            <p:nvPr/>
          </p:nvSpPr>
          <p:spPr bwMode="auto">
            <a:xfrm>
              <a:off x="1924" y="1980"/>
              <a:ext cx="104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921" name="Line 9"/>
            <p:cNvSpPr>
              <a:spLocks noChangeShapeType="1"/>
            </p:cNvSpPr>
            <p:nvPr/>
          </p:nvSpPr>
          <p:spPr bwMode="auto">
            <a:xfrm>
              <a:off x="1924" y="2164"/>
              <a:ext cx="104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922" name="Line 10"/>
            <p:cNvSpPr>
              <a:spLocks noChangeShapeType="1"/>
            </p:cNvSpPr>
            <p:nvPr/>
          </p:nvSpPr>
          <p:spPr bwMode="auto">
            <a:xfrm>
              <a:off x="1924" y="2380"/>
              <a:ext cx="104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923" name="Line 11"/>
            <p:cNvSpPr>
              <a:spLocks noChangeShapeType="1"/>
            </p:cNvSpPr>
            <p:nvPr/>
          </p:nvSpPr>
          <p:spPr bwMode="auto">
            <a:xfrm>
              <a:off x="1924" y="2524"/>
              <a:ext cx="104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924" name="Line 12"/>
            <p:cNvSpPr>
              <a:spLocks noChangeShapeType="1"/>
            </p:cNvSpPr>
            <p:nvPr/>
          </p:nvSpPr>
          <p:spPr bwMode="auto">
            <a:xfrm>
              <a:off x="2124" y="1988"/>
              <a:ext cx="0" cy="504"/>
            </a:xfrm>
            <a:prstGeom prst="line">
              <a:avLst/>
            </a:prstGeom>
            <a:noFill/>
            <a:ln w="25400">
              <a:pattFill prst="dkUpDiag">
                <a:fgClr>
                  <a:schemeClr val="tx1"/>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925" name="Line 13"/>
            <p:cNvSpPr>
              <a:spLocks noChangeShapeType="1"/>
            </p:cNvSpPr>
            <p:nvPr/>
          </p:nvSpPr>
          <p:spPr bwMode="auto">
            <a:xfrm>
              <a:off x="2556" y="1988"/>
              <a:ext cx="0" cy="504"/>
            </a:xfrm>
            <a:prstGeom prst="line">
              <a:avLst/>
            </a:prstGeom>
            <a:noFill/>
            <a:ln w="25400">
              <a:pattFill prst="dkUpDiag">
                <a:fgClr>
                  <a:schemeClr val="tx1"/>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926" name="Rectangle 14"/>
            <p:cNvSpPr>
              <a:spLocks noChangeArrowheads="1"/>
            </p:cNvSpPr>
            <p:nvPr/>
          </p:nvSpPr>
          <p:spPr bwMode="auto">
            <a:xfrm>
              <a:off x="2000" y="1752"/>
              <a:ext cx="920" cy="1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85000"/>
                </a:lnSpc>
                <a:spcBef>
                  <a:spcPct val="0"/>
                </a:spcBef>
                <a:buSzTx/>
              </a:pPr>
              <a:r>
                <a:rPr lang="en-US" altLang="ko-KR" sz="1800" i="1">
                  <a:solidFill>
                    <a:schemeClr val="hlink"/>
                  </a:solidFill>
                  <a:latin typeface="Arial" panose="020B0604020202020204" pitchFamily="34" charset="0"/>
                  <a:ea typeface="굴림" panose="020B0600000101010101" pitchFamily="34" charset="-127"/>
                </a:rPr>
                <a:t>TLB Lookup</a:t>
              </a:r>
            </a:p>
          </p:txBody>
        </p:sp>
        <p:sp>
          <p:nvSpPr>
            <p:cNvPr id="38927" name="Line 15"/>
            <p:cNvSpPr>
              <a:spLocks noChangeShapeType="1"/>
            </p:cNvSpPr>
            <p:nvPr/>
          </p:nvSpPr>
          <p:spPr bwMode="auto">
            <a:xfrm>
              <a:off x="1556" y="1532"/>
              <a:ext cx="0" cy="696"/>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928" name="Line 16"/>
            <p:cNvSpPr>
              <a:spLocks noChangeShapeType="1"/>
            </p:cNvSpPr>
            <p:nvPr/>
          </p:nvSpPr>
          <p:spPr bwMode="auto">
            <a:xfrm>
              <a:off x="1564" y="2236"/>
              <a:ext cx="344"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929" name="Rectangle 17"/>
            <p:cNvSpPr>
              <a:spLocks noChangeArrowheads="1"/>
            </p:cNvSpPr>
            <p:nvPr/>
          </p:nvSpPr>
          <p:spPr bwMode="auto">
            <a:xfrm>
              <a:off x="1928" y="2184"/>
              <a:ext cx="176" cy="1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85000"/>
                </a:lnSpc>
                <a:spcBef>
                  <a:spcPct val="0"/>
                </a:spcBef>
                <a:buSzTx/>
              </a:pPr>
              <a:r>
                <a:rPr lang="en-US" altLang="ko-KR" sz="1800">
                  <a:latin typeface="Arial" panose="020B0604020202020204" pitchFamily="34" charset="0"/>
                  <a:ea typeface="굴림" panose="020B0600000101010101" pitchFamily="34" charset="-127"/>
                </a:rPr>
                <a:t>V</a:t>
              </a:r>
            </a:p>
          </p:txBody>
        </p:sp>
        <p:sp>
          <p:nvSpPr>
            <p:cNvPr id="38930" name="Rectangle 18"/>
            <p:cNvSpPr>
              <a:spLocks noChangeArrowheads="1"/>
            </p:cNvSpPr>
            <p:nvPr/>
          </p:nvSpPr>
          <p:spPr bwMode="auto">
            <a:xfrm>
              <a:off x="2128" y="2128"/>
              <a:ext cx="471" cy="2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90000"/>
                </a:lnSpc>
                <a:spcBef>
                  <a:spcPct val="0"/>
                </a:spcBef>
                <a:buSzTx/>
              </a:pPr>
              <a:r>
                <a:rPr lang="en-US" altLang="ko-KR" sz="1400">
                  <a:latin typeface="Arial" panose="020B0604020202020204" pitchFamily="34" charset="0"/>
                  <a:ea typeface="굴림" panose="020B0600000101010101" pitchFamily="34" charset="-127"/>
                </a:rPr>
                <a:t>Access</a:t>
              </a:r>
            </a:p>
            <a:p>
              <a:pPr algn="l">
                <a:lnSpc>
                  <a:spcPct val="90000"/>
                </a:lnSpc>
                <a:spcBef>
                  <a:spcPct val="0"/>
                </a:spcBef>
                <a:buSzTx/>
              </a:pPr>
              <a:r>
                <a:rPr lang="en-US" altLang="ko-KR" sz="1400">
                  <a:latin typeface="Arial" panose="020B0604020202020204" pitchFamily="34" charset="0"/>
                  <a:ea typeface="굴림" panose="020B0600000101010101" pitchFamily="34" charset="-127"/>
                </a:rPr>
                <a:t>Rights</a:t>
              </a:r>
            </a:p>
          </p:txBody>
        </p:sp>
        <p:sp>
          <p:nvSpPr>
            <p:cNvPr id="38931" name="Rectangle 19"/>
            <p:cNvSpPr>
              <a:spLocks noChangeArrowheads="1"/>
            </p:cNvSpPr>
            <p:nvPr/>
          </p:nvSpPr>
          <p:spPr bwMode="auto">
            <a:xfrm>
              <a:off x="2632" y="2200"/>
              <a:ext cx="280" cy="1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85000"/>
                </a:lnSpc>
                <a:spcBef>
                  <a:spcPct val="0"/>
                </a:spcBef>
                <a:buSzTx/>
              </a:pPr>
              <a:r>
                <a:rPr lang="en-US" altLang="ko-KR" sz="1800">
                  <a:solidFill>
                    <a:schemeClr val="accent1"/>
                  </a:solidFill>
                  <a:latin typeface="Arial" panose="020B0604020202020204" pitchFamily="34" charset="0"/>
                  <a:ea typeface="굴림" panose="020B0600000101010101" pitchFamily="34" charset="-127"/>
                </a:rPr>
                <a:t>PA</a:t>
              </a:r>
              <a:endParaRPr lang="en-US" altLang="ko-KR" sz="1800">
                <a:solidFill>
                  <a:schemeClr val="bg2"/>
                </a:solidFill>
                <a:latin typeface="Arial" panose="020B0604020202020204" pitchFamily="34" charset="0"/>
                <a:ea typeface="굴림" panose="020B0600000101010101" pitchFamily="34" charset="-127"/>
              </a:endParaRPr>
            </a:p>
          </p:txBody>
        </p:sp>
        <p:grpSp>
          <p:nvGrpSpPr>
            <p:cNvPr id="38932" name="Group 20"/>
            <p:cNvGrpSpPr>
              <a:grpSpLocks/>
            </p:cNvGrpSpPr>
            <p:nvPr/>
          </p:nvGrpSpPr>
          <p:grpSpPr bwMode="auto">
            <a:xfrm>
              <a:off x="1260" y="1184"/>
              <a:ext cx="1600" cy="452"/>
              <a:chOff x="2556" y="1712"/>
              <a:chExt cx="1600" cy="452"/>
            </a:xfrm>
          </p:grpSpPr>
          <p:sp>
            <p:nvSpPr>
              <p:cNvPr id="38946" name="Rectangle 21"/>
              <p:cNvSpPr>
                <a:spLocks noChangeArrowheads="1"/>
              </p:cNvSpPr>
              <p:nvPr/>
            </p:nvSpPr>
            <p:spPr bwMode="auto">
              <a:xfrm>
                <a:off x="2556" y="1868"/>
                <a:ext cx="1600" cy="176"/>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38947" name="Rectangle 22"/>
              <p:cNvSpPr>
                <a:spLocks noChangeArrowheads="1"/>
              </p:cNvSpPr>
              <p:nvPr/>
            </p:nvSpPr>
            <p:spPr bwMode="auto">
              <a:xfrm>
                <a:off x="2560" y="1880"/>
                <a:ext cx="808" cy="1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85000"/>
                  </a:lnSpc>
                  <a:spcBef>
                    <a:spcPct val="0"/>
                  </a:spcBef>
                  <a:buSzTx/>
                </a:pPr>
                <a:r>
                  <a:rPr lang="en-US" altLang="ko-KR" sz="1800">
                    <a:solidFill>
                      <a:schemeClr val="accent1"/>
                    </a:solidFill>
                    <a:latin typeface="Arial" panose="020B0604020202020204" pitchFamily="34" charset="0"/>
                    <a:ea typeface="굴림" panose="020B0600000101010101" pitchFamily="34" charset="-127"/>
                  </a:rPr>
                  <a:t>V page no.</a:t>
                </a:r>
              </a:p>
            </p:txBody>
          </p:sp>
          <p:sp>
            <p:nvSpPr>
              <p:cNvPr id="38948" name="Rectangle 23"/>
              <p:cNvSpPr>
                <a:spLocks noChangeArrowheads="1"/>
              </p:cNvSpPr>
              <p:nvPr/>
            </p:nvSpPr>
            <p:spPr bwMode="auto">
              <a:xfrm>
                <a:off x="3648" y="1880"/>
                <a:ext cx="472" cy="1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85000"/>
                  </a:lnSpc>
                  <a:spcBef>
                    <a:spcPct val="0"/>
                  </a:spcBef>
                  <a:buSzTx/>
                </a:pPr>
                <a:r>
                  <a:rPr lang="en-US" altLang="ko-KR" sz="1800">
                    <a:latin typeface="Arial" panose="020B0604020202020204" pitchFamily="34" charset="0"/>
                    <a:ea typeface="굴림" panose="020B0600000101010101" pitchFamily="34" charset="-127"/>
                  </a:rPr>
                  <a:t>offset</a:t>
                </a:r>
              </a:p>
            </p:txBody>
          </p:sp>
          <p:sp>
            <p:nvSpPr>
              <p:cNvPr id="38949" name="Line 24"/>
              <p:cNvSpPr>
                <a:spLocks noChangeShapeType="1"/>
              </p:cNvSpPr>
              <p:nvPr/>
            </p:nvSpPr>
            <p:spPr bwMode="auto">
              <a:xfrm>
                <a:off x="3492" y="1868"/>
                <a:ext cx="0" cy="176"/>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950" name="Rectangle 25"/>
              <p:cNvSpPr>
                <a:spLocks noChangeArrowheads="1"/>
              </p:cNvSpPr>
              <p:nvPr/>
            </p:nvSpPr>
            <p:spPr bwMode="auto">
              <a:xfrm>
                <a:off x="3712" y="1712"/>
                <a:ext cx="240" cy="1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85000"/>
                  </a:lnSpc>
                  <a:spcBef>
                    <a:spcPct val="0"/>
                  </a:spcBef>
                  <a:buSzTx/>
                </a:pPr>
                <a:r>
                  <a:rPr lang="en-US" altLang="ko-KR" sz="1800">
                    <a:latin typeface="Arial" panose="020B0604020202020204" pitchFamily="34" charset="0"/>
                    <a:ea typeface="굴림" panose="020B0600000101010101" pitchFamily="34" charset="-127"/>
                  </a:rPr>
                  <a:t>10</a:t>
                </a:r>
              </a:p>
            </p:txBody>
          </p:sp>
          <p:sp>
            <p:nvSpPr>
              <p:cNvPr id="38951" name="Line 26"/>
              <p:cNvSpPr>
                <a:spLocks noChangeShapeType="1"/>
              </p:cNvSpPr>
              <p:nvPr/>
            </p:nvSpPr>
            <p:spPr bwMode="auto">
              <a:xfrm>
                <a:off x="3932" y="1780"/>
                <a:ext cx="224"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952" name="Line 27"/>
              <p:cNvSpPr>
                <a:spLocks noChangeShapeType="1"/>
              </p:cNvSpPr>
              <p:nvPr/>
            </p:nvSpPr>
            <p:spPr bwMode="auto">
              <a:xfrm flipH="1">
                <a:off x="3484" y="1788"/>
                <a:ext cx="28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953" name="Line 28"/>
              <p:cNvSpPr>
                <a:spLocks noChangeShapeType="1"/>
              </p:cNvSpPr>
              <p:nvPr/>
            </p:nvSpPr>
            <p:spPr bwMode="auto">
              <a:xfrm>
                <a:off x="3828" y="2052"/>
                <a:ext cx="0" cy="112"/>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38933" name="Line 29"/>
            <p:cNvSpPr>
              <a:spLocks noChangeShapeType="1"/>
            </p:cNvSpPr>
            <p:nvPr/>
          </p:nvSpPr>
          <p:spPr bwMode="auto">
            <a:xfrm flipV="1">
              <a:off x="2540" y="1632"/>
              <a:ext cx="1588" cy="12"/>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934" name="Line 30"/>
            <p:cNvSpPr>
              <a:spLocks noChangeShapeType="1"/>
            </p:cNvSpPr>
            <p:nvPr/>
          </p:nvSpPr>
          <p:spPr bwMode="auto">
            <a:xfrm>
              <a:off x="4128" y="1632"/>
              <a:ext cx="0" cy="1152"/>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38935" name="Group 31"/>
            <p:cNvGrpSpPr>
              <a:grpSpLocks/>
            </p:cNvGrpSpPr>
            <p:nvPr/>
          </p:nvGrpSpPr>
          <p:grpSpPr bwMode="auto">
            <a:xfrm>
              <a:off x="2905" y="2788"/>
              <a:ext cx="1610" cy="374"/>
              <a:chOff x="3984" y="3708"/>
              <a:chExt cx="1610" cy="374"/>
            </a:xfrm>
          </p:grpSpPr>
          <p:sp>
            <p:nvSpPr>
              <p:cNvPr id="38938" name="Rectangle 32"/>
              <p:cNvSpPr>
                <a:spLocks noChangeArrowheads="1"/>
              </p:cNvSpPr>
              <p:nvPr/>
            </p:nvSpPr>
            <p:spPr bwMode="auto">
              <a:xfrm>
                <a:off x="3984" y="3708"/>
                <a:ext cx="1600" cy="176"/>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38939" name="Rectangle 33"/>
              <p:cNvSpPr>
                <a:spLocks noChangeArrowheads="1"/>
              </p:cNvSpPr>
              <p:nvPr/>
            </p:nvSpPr>
            <p:spPr bwMode="auto">
              <a:xfrm>
                <a:off x="3988" y="3720"/>
                <a:ext cx="808" cy="1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85000"/>
                  </a:lnSpc>
                  <a:spcBef>
                    <a:spcPct val="0"/>
                  </a:spcBef>
                  <a:buSzTx/>
                </a:pPr>
                <a:r>
                  <a:rPr lang="en-US" altLang="ko-KR" sz="1800">
                    <a:solidFill>
                      <a:schemeClr val="accent1"/>
                    </a:solidFill>
                    <a:latin typeface="Arial" panose="020B0604020202020204" pitchFamily="34" charset="0"/>
                    <a:ea typeface="굴림" panose="020B0600000101010101" pitchFamily="34" charset="-127"/>
                  </a:rPr>
                  <a:t>P page no.</a:t>
                </a:r>
              </a:p>
            </p:txBody>
          </p:sp>
          <p:sp>
            <p:nvSpPr>
              <p:cNvPr id="38940" name="Rectangle 34"/>
              <p:cNvSpPr>
                <a:spLocks noChangeArrowheads="1"/>
              </p:cNvSpPr>
              <p:nvPr/>
            </p:nvSpPr>
            <p:spPr bwMode="auto">
              <a:xfrm>
                <a:off x="5076" y="3720"/>
                <a:ext cx="472" cy="1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85000"/>
                  </a:lnSpc>
                  <a:spcBef>
                    <a:spcPct val="0"/>
                  </a:spcBef>
                  <a:buSzTx/>
                </a:pPr>
                <a:r>
                  <a:rPr lang="en-US" altLang="ko-KR" sz="1800">
                    <a:latin typeface="Arial" panose="020B0604020202020204" pitchFamily="34" charset="0"/>
                    <a:ea typeface="굴림" panose="020B0600000101010101" pitchFamily="34" charset="-127"/>
                  </a:rPr>
                  <a:t>offset</a:t>
                </a:r>
              </a:p>
            </p:txBody>
          </p:sp>
          <p:sp>
            <p:nvSpPr>
              <p:cNvPr id="38941" name="Line 35"/>
              <p:cNvSpPr>
                <a:spLocks noChangeShapeType="1"/>
              </p:cNvSpPr>
              <p:nvPr/>
            </p:nvSpPr>
            <p:spPr bwMode="auto">
              <a:xfrm>
                <a:off x="4920" y="3708"/>
                <a:ext cx="0" cy="176"/>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38942" name="Group 36"/>
              <p:cNvGrpSpPr>
                <a:grpSpLocks/>
              </p:cNvGrpSpPr>
              <p:nvPr/>
            </p:nvGrpSpPr>
            <p:grpSpPr bwMode="auto">
              <a:xfrm>
                <a:off x="4922" y="3903"/>
                <a:ext cx="672" cy="179"/>
                <a:chOff x="4912" y="3552"/>
                <a:chExt cx="672" cy="179"/>
              </a:xfrm>
            </p:grpSpPr>
            <p:sp>
              <p:nvSpPr>
                <p:cNvPr id="38943" name="Rectangle 37"/>
                <p:cNvSpPr>
                  <a:spLocks noChangeArrowheads="1"/>
                </p:cNvSpPr>
                <p:nvPr/>
              </p:nvSpPr>
              <p:spPr bwMode="auto">
                <a:xfrm>
                  <a:off x="5140" y="3552"/>
                  <a:ext cx="240" cy="1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85000"/>
                    </a:lnSpc>
                    <a:spcBef>
                      <a:spcPct val="0"/>
                    </a:spcBef>
                    <a:buSzTx/>
                  </a:pPr>
                  <a:r>
                    <a:rPr lang="en-US" altLang="ko-KR" sz="1800">
                      <a:latin typeface="Arial" panose="020B0604020202020204" pitchFamily="34" charset="0"/>
                      <a:ea typeface="굴림" panose="020B0600000101010101" pitchFamily="34" charset="-127"/>
                    </a:rPr>
                    <a:t>10</a:t>
                  </a:r>
                </a:p>
              </p:txBody>
            </p:sp>
            <p:sp>
              <p:nvSpPr>
                <p:cNvPr id="38944" name="Line 38"/>
                <p:cNvSpPr>
                  <a:spLocks noChangeShapeType="1"/>
                </p:cNvSpPr>
                <p:nvPr/>
              </p:nvSpPr>
              <p:spPr bwMode="auto">
                <a:xfrm>
                  <a:off x="5360" y="3620"/>
                  <a:ext cx="224"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945" name="Line 39"/>
                <p:cNvSpPr>
                  <a:spLocks noChangeShapeType="1"/>
                </p:cNvSpPr>
                <p:nvPr/>
              </p:nvSpPr>
              <p:spPr bwMode="auto">
                <a:xfrm flipH="1">
                  <a:off x="4912" y="3628"/>
                  <a:ext cx="272"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sp>
          <p:nvSpPr>
            <p:cNvPr id="38936" name="Freeform 40"/>
            <p:cNvSpPr>
              <a:spLocks/>
            </p:cNvSpPr>
            <p:nvPr/>
          </p:nvSpPr>
          <p:spPr bwMode="auto">
            <a:xfrm>
              <a:off x="2976" y="2256"/>
              <a:ext cx="384" cy="528"/>
            </a:xfrm>
            <a:custGeom>
              <a:avLst/>
              <a:gdLst>
                <a:gd name="T0" fmla="*/ 0 w 384"/>
                <a:gd name="T1" fmla="*/ 0 h 528"/>
                <a:gd name="T2" fmla="*/ 384 w 384"/>
                <a:gd name="T3" fmla="*/ 0 h 528"/>
                <a:gd name="T4" fmla="*/ 384 w 384"/>
                <a:gd name="T5" fmla="*/ 528 h 528"/>
                <a:gd name="T6" fmla="*/ 0 60000 65536"/>
                <a:gd name="T7" fmla="*/ 0 60000 65536"/>
                <a:gd name="T8" fmla="*/ 0 60000 65536"/>
              </a:gdLst>
              <a:ahLst/>
              <a:cxnLst>
                <a:cxn ang="T6">
                  <a:pos x="T0" y="T1"/>
                </a:cxn>
                <a:cxn ang="T7">
                  <a:pos x="T2" y="T3"/>
                </a:cxn>
                <a:cxn ang="T8">
                  <a:pos x="T4" y="T5"/>
                </a:cxn>
              </a:cxnLst>
              <a:rect l="0" t="0" r="r" b="b"/>
              <a:pathLst>
                <a:path w="384" h="528">
                  <a:moveTo>
                    <a:pt x="0" y="0"/>
                  </a:moveTo>
                  <a:lnTo>
                    <a:pt x="384" y="0"/>
                  </a:lnTo>
                  <a:lnTo>
                    <a:pt x="384" y="528"/>
                  </a:lnTo>
                </a:path>
              </a:pathLst>
            </a:custGeom>
            <a:noFill/>
            <a:ln w="28575" cap="flat" cmpd="sng">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937" name="Rectangle 41"/>
            <p:cNvSpPr>
              <a:spLocks noChangeArrowheads="1"/>
            </p:cNvSpPr>
            <p:nvPr/>
          </p:nvSpPr>
          <p:spPr bwMode="auto">
            <a:xfrm>
              <a:off x="3120" y="3216"/>
              <a:ext cx="1280" cy="1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85000"/>
                </a:lnSpc>
                <a:spcBef>
                  <a:spcPct val="0"/>
                </a:spcBef>
                <a:buSzTx/>
              </a:pPr>
              <a:r>
                <a:rPr lang="en-US" altLang="ko-KR" sz="1800">
                  <a:solidFill>
                    <a:schemeClr val="hlink"/>
                  </a:solidFill>
                  <a:latin typeface="Arial" panose="020B0604020202020204" pitchFamily="34" charset="0"/>
                  <a:ea typeface="굴림" panose="020B0600000101010101" pitchFamily="34" charset="-127"/>
                </a:rPr>
                <a:t>Physical Address</a:t>
              </a:r>
            </a:p>
          </p:txBody>
        </p:sp>
      </p:grpSp>
    </p:spTree>
    <p:extLst>
      <p:ext uri="{BB962C8B-B14F-4D97-AF65-F5344CB8AC3E}">
        <p14:creationId xmlns:p14="http://schemas.microsoft.com/office/powerpoint/2010/main" val="2248152758"/>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53666">
                                            <p:txEl>
                                              <p:pRg st="0" end="0"/>
                                            </p:txEl>
                                          </p:spTgt>
                                        </p:tgtEl>
                                        <p:attrNameLst>
                                          <p:attrName>style.visibility</p:attrName>
                                        </p:attrNameLst>
                                      </p:cBhvr>
                                      <p:to>
                                        <p:strVal val="visible"/>
                                      </p:to>
                                    </p:set>
                                  </p:childTnLst>
                                </p:cTn>
                              </p:par>
                              <p:par>
                                <p:cTn id="7" presetID="2" presetClass="entr" presetSubtype="2" fill="hold" nodeType="withEffect">
                                  <p:stCondLst>
                                    <p:cond delay="0"/>
                                  </p:stCondLst>
                                  <p:childTnLst>
                                    <p:set>
                                      <p:cBhvr>
                                        <p:cTn id="8" dur="1" fill="hold">
                                          <p:stCondLst>
                                            <p:cond delay="0"/>
                                          </p:stCondLst>
                                        </p:cTn>
                                        <p:tgtEl>
                                          <p:spTgt spid="753668"/>
                                        </p:tgtEl>
                                        <p:attrNameLst>
                                          <p:attrName>style.visibility</p:attrName>
                                        </p:attrNameLst>
                                      </p:cBhvr>
                                      <p:to>
                                        <p:strVal val="visible"/>
                                      </p:to>
                                    </p:set>
                                    <p:anim calcmode="lin" valueType="num">
                                      <p:cBhvr additive="base">
                                        <p:cTn id="9" dur="500" fill="hold"/>
                                        <p:tgtEl>
                                          <p:spTgt spid="753668"/>
                                        </p:tgtEl>
                                        <p:attrNameLst>
                                          <p:attrName>ppt_x</p:attrName>
                                        </p:attrNameLst>
                                      </p:cBhvr>
                                      <p:tavLst>
                                        <p:tav tm="0">
                                          <p:val>
                                            <p:strVal val="1+#ppt_w/2"/>
                                          </p:val>
                                        </p:tav>
                                        <p:tav tm="100000">
                                          <p:val>
                                            <p:strVal val="#ppt_x"/>
                                          </p:val>
                                        </p:tav>
                                      </p:tavLst>
                                    </p:anim>
                                    <p:anim calcmode="lin" valueType="num">
                                      <p:cBhvr additive="base">
                                        <p:cTn id="10" dur="500" fill="hold"/>
                                        <p:tgtEl>
                                          <p:spTgt spid="753668"/>
                                        </p:tgtEl>
                                        <p:attrNameLst>
                                          <p:attrName>ppt_y</p:attrName>
                                        </p:attrNameLst>
                                      </p:cBhvr>
                                      <p:tavLst>
                                        <p:tav tm="0">
                                          <p:val>
                                            <p:strVal val="#ppt_y"/>
                                          </p:val>
                                        </p:tav>
                                        <p:tav tm="100000">
                                          <p:val>
                                            <p:strVal val="#ppt_y"/>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53666">
                                            <p:txEl>
                                              <p:pRg st="11" end="11"/>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53666">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3666"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Title 1"/>
          <p:cNvSpPr>
            <a:spLocks noGrp="1"/>
          </p:cNvSpPr>
          <p:nvPr>
            <p:ph type="title"/>
          </p:nvPr>
        </p:nvSpPr>
        <p:spPr>
          <a:xfrm>
            <a:off x="685800" y="152400"/>
            <a:ext cx="7772400" cy="533400"/>
          </a:xfrm>
        </p:spPr>
        <p:txBody>
          <a:bodyPr/>
          <a:lstStyle/>
          <a:p>
            <a:r>
              <a:rPr lang="en-US" altLang="ko-KR" smtClean="0">
                <a:ea typeface="굴림" panose="020B0600000101010101" pitchFamily="34" charset="-127"/>
              </a:rPr>
              <a:t>Overlapping TLB &amp; Cache Access (1/2)</a:t>
            </a:r>
            <a:endParaRPr lang="en-US" altLang="en-US" smtClean="0"/>
          </a:p>
        </p:txBody>
      </p:sp>
      <p:sp>
        <p:nvSpPr>
          <p:cNvPr id="71682" name="Content Placeholder 2"/>
          <p:cNvSpPr>
            <a:spLocks noGrp="1"/>
          </p:cNvSpPr>
          <p:nvPr>
            <p:ph idx="1"/>
          </p:nvPr>
        </p:nvSpPr>
        <p:spPr>
          <a:xfrm>
            <a:off x="609600" y="914400"/>
            <a:ext cx="7924800" cy="1905000"/>
          </a:xfrm>
        </p:spPr>
        <p:txBody>
          <a:bodyPr>
            <a:noAutofit/>
          </a:bodyPr>
          <a:lstStyle/>
          <a:p>
            <a:r>
              <a:rPr lang="en-US" altLang="en-US" sz="2800" dirty="0" smtClean="0"/>
              <a:t>Main idea: </a:t>
            </a:r>
          </a:p>
          <a:p>
            <a:pPr lvl="1"/>
            <a:r>
              <a:rPr lang="en-US" altLang="en-US" sz="2400" dirty="0" smtClean="0"/>
              <a:t>Offset in virtual address exactly covers the “cache index” and “byte select”</a:t>
            </a:r>
          </a:p>
          <a:p>
            <a:pPr lvl="1"/>
            <a:r>
              <a:rPr lang="en-US" altLang="en-US" sz="2400" dirty="0" smtClean="0"/>
              <a:t>Thus can select the cached byte(s) in parallel to perform address translation  </a:t>
            </a:r>
          </a:p>
        </p:txBody>
      </p:sp>
      <p:grpSp>
        <p:nvGrpSpPr>
          <p:cNvPr id="71683" name="Group 11"/>
          <p:cNvGrpSpPr>
            <a:grpSpLocks/>
          </p:cNvGrpSpPr>
          <p:nvPr/>
        </p:nvGrpSpPr>
        <p:grpSpPr bwMode="auto">
          <a:xfrm>
            <a:off x="2667000" y="3428940"/>
            <a:ext cx="3505200" cy="304800"/>
            <a:chOff x="-279" y="624"/>
            <a:chExt cx="1645" cy="336"/>
          </a:xfrm>
        </p:grpSpPr>
        <p:sp>
          <p:nvSpPr>
            <p:cNvPr id="71692" name="Rectangle 5"/>
            <p:cNvSpPr>
              <a:spLocks noChangeArrowheads="1"/>
            </p:cNvSpPr>
            <p:nvPr/>
          </p:nvSpPr>
          <p:spPr bwMode="auto">
            <a:xfrm>
              <a:off x="490" y="624"/>
              <a:ext cx="876" cy="336"/>
            </a:xfrm>
            <a:prstGeom prst="rect">
              <a:avLst/>
            </a:prstGeom>
            <a:solidFill>
              <a:srgbClr val="618FFD"/>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2000">
                  <a:latin typeface="Gill Sans Light"/>
                  <a:cs typeface="Gill Sans Light"/>
                </a:rPr>
                <a:t>Offset</a:t>
              </a:r>
            </a:p>
          </p:txBody>
        </p:sp>
        <p:sp>
          <p:nvSpPr>
            <p:cNvPr id="71693" name="Rectangle 6"/>
            <p:cNvSpPr>
              <a:spLocks noChangeArrowheads="1"/>
            </p:cNvSpPr>
            <p:nvPr/>
          </p:nvSpPr>
          <p:spPr bwMode="auto">
            <a:xfrm>
              <a:off x="-279" y="624"/>
              <a:ext cx="768" cy="336"/>
            </a:xfrm>
            <a:prstGeom prst="rect">
              <a:avLst/>
            </a:prstGeom>
            <a:solidFill>
              <a:srgbClr val="FFFF00"/>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lnSpc>
                  <a:spcPct val="75000"/>
                </a:lnSpc>
              </a:pPr>
              <a:r>
                <a:rPr lang="en-US" altLang="en-US" sz="2000">
                  <a:latin typeface="Gill Sans Light"/>
                  <a:cs typeface="Gill Sans Light"/>
                </a:rPr>
                <a:t>Virtual Page #</a:t>
              </a:r>
            </a:p>
          </p:txBody>
        </p:sp>
      </p:grpSp>
      <p:grpSp>
        <p:nvGrpSpPr>
          <p:cNvPr id="71684" name="Group 11"/>
          <p:cNvGrpSpPr>
            <a:grpSpLocks/>
          </p:cNvGrpSpPr>
          <p:nvPr/>
        </p:nvGrpSpPr>
        <p:grpSpPr bwMode="auto">
          <a:xfrm>
            <a:off x="2667000" y="4190940"/>
            <a:ext cx="2514600" cy="304800"/>
            <a:chOff x="-279" y="624"/>
            <a:chExt cx="1180" cy="336"/>
          </a:xfrm>
        </p:grpSpPr>
        <p:sp>
          <p:nvSpPr>
            <p:cNvPr id="71690" name="Rectangle 5"/>
            <p:cNvSpPr>
              <a:spLocks noChangeArrowheads="1"/>
            </p:cNvSpPr>
            <p:nvPr/>
          </p:nvSpPr>
          <p:spPr bwMode="auto">
            <a:xfrm>
              <a:off x="472" y="624"/>
              <a:ext cx="429" cy="336"/>
            </a:xfrm>
            <a:prstGeom prst="rect">
              <a:avLst/>
            </a:prstGeom>
            <a:solidFill>
              <a:srgbClr val="618FFD"/>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ctr" eaLnBrk="1" hangingPunct="1"/>
              <a:r>
                <a:rPr lang="en-US" altLang="en-US" sz="2000">
                  <a:latin typeface="Gill Sans Light"/>
                  <a:cs typeface="Gill Sans Light"/>
                </a:rPr>
                <a:t>index</a:t>
              </a:r>
            </a:p>
          </p:txBody>
        </p:sp>
        <p:sp>
          <p:nvSpPr>
            <p:cNvPr id="71691" name="Rectangle 6"/>
            <p:cNvSpPr>
              <a:spLocks noChangeArrowheads="1"/>
            </p:cNvSpPr>
            <p:nvPr/>
          </p:nvSpPr>
          <p:spPr bwMode="auto">
            <a:xfrm>
              <a:off x="-279" y="624"/>
              <a:ext cx="751" cy="336"/>
            </a:xfrm>
            <a:prstGeom prst="rect">
              <a:avLst/>
            </a:prstGeom>
            <a:solidFill>
              <a:schemeClr val="bg1"/>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ctr" eaLnBrk="1" hangingPunct="1">
                <a:lnSpc>
                  <a:spcPct val="75000"/>
                </a:lnSpc>
              </a:pPr>
              <a:r>
                <a:rPr lang="en-US" altLang="en-US" sz="2000">
                  <a:latin typeface="Gill Sans Light"/>
                  <a:cs typeface="Gill Sans Light"/>
                </a:rPr>
                <a:t>tag / page #</a:t>
              </a:r>
            </a:p>
          </p:txBody>
        </p:sp>
      </p:grpSp>
      <p:sp>
        <p:nvSpPr>
          <p:cNvPr id="71685" name="Rectangle 5"/>
          <p:cNvSpPr>
            <a:spLocks noChangeArrowheads="1"/>
          </p:cNvSpPr>
          <p:nvPr/>
        </p:nvSpPr>
        <p:spPr bwMode="auto">
          <a:xfrm>
            <a:off x="5181600" y="4190940"/>
            <a:ext cx="990600" cy="304800"/>
          </a:xfrm>
          <a:prstGeom prst="rect">
            <a:avLst/>
          </a:prstGeom>
          <a:solidFill>
            <a:srgbClr val="618FFD"/>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ctr" eaLnBrk="1" hangingPunct="1"/>
            <a:r>
              <a:rPr lang="en-US" altLang="en-US" sz="2000">
                <a:latin typeface="Gill Sans Light"/>
                <a:cs typeface="Gill Sans Light"/>
              </a:rPr>
              <a:t>byte</a:t>
            </a:r>
          </a:p>
        </p:txBody>
      </p:sp>
      <p:cxnSp>
        <p:nvCxnSpPr>
          <p:cNvPr id="71686" name="Straight Connector 16"/>
          <p:cNvCxnSpPr>
            <a:cxnSpLocks noChangeShapeType="1"/>
          </p:cNvCxnSpPr>
          <p:nvPr/>
        </p:nvCxnSpPr>
        <p:spPr bwMode="auto">
          <a:xfrm>
            <a:off x="4267200" y="3733740"/>
            <a:ext cx="0" cy="533400"/>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cxnSp>
      <p:cxnSp>
        <p:nvCxnSpPr>
          <p:cNvPr id="71687" name="Straight Connector 17"/>
          <p:cNvCxnSpPr>
            <a:cxnSpLocks noChangeShapeType="1"/>
          </p:cNvCxnSpPr>
          <p:nvPr/>
        </p:nvCxnSpPr>
        <p:spPr bwMode="auto">
          <a:xfrm>
            <a:off x="6172200" y="3733740"/>
            <a:ext cx="0" cy="533400"/>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cxnSp>
      <p:sp>
        <p:nvSpPr>
          <p:cNvPr id="71688" name="TextBox 18"/>
          <p:cNvSpPr txBox="1">
            <a:spLocks noChangeArrowheads="1"/>
          </p:cNvSpPr>
          <p:nvPr/>
        </p:nvSpPr>
        <p:spPr bwMode="auto">
          <a:xfrm>
            <a:off x="685800" y="3352740"/>
            <a:ext cx="193244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b="0" dirty="0">
                <a:latin typeface="Gill Sans Light"/>
                <a:cs typeface="Gill Sans Light"/>
              </a:rPr>
              <a:t>virtual address </a:t>
            </a:r>
          </a:p>
        </p:txBody>
      </p:sp>
      <p:sp>
        <p:nvSpPr>
          <p:cNvPr id="71689" name="TextBox 19"/>
          <p:cNvSpPr txBox="1">
            <a:spLocks noChangeArrowheads="1"/>
          </p:cNvSpPr>
          <p:nvPr/>
        </p:nvSpPr>
        <p:spPr bwMode="auto">
          <a:xfrm>
            <a:off x="512676" y="4095690"/>
            <a:ext cx="209895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b="0">
                <a:latin typeface="Gill Sans Light"/>
                <a:cs typeface="Gill Sans Light"/>
              </a:rPr>
              <a:t>physical address </a:t>
            </a:r>
          </a:p>
        </p:txBody>
      </p:sp>
    </p:spTree>
    <p:extLst>
      <p:ext uri="{BB962C8B-B14F-4D97-AF65-F5344CB8AC3E}">
        <p14:creationId xmlns:p14="http://schemas.microsoft.com/office/powerpoint/2010/main" val="38922595"/>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54731" name="Rectangle 43"/>
          <p:cNvSpPr>
            <a:spLocks noGrp="1" noChangeArrowheads="1"/>
          </p:cNvSpPr>
          <p:nvPr>
            <p:ph type="body" idx="1"/>
          </p:nvPr>
        </p:nvSpPr>
        <p:spPr>
          <a:xfrm>
            <a:off x="228600" y="609600"/>
            <a:ext cx="8534400" cy="5941627"/>
          </a:xfrm>
          <a:noFill/>
        </p:spPr>
        <p:txBody>
          <a:bodyPr lIns="63500" tIns="25400" rIns="63500" bIns="25400">
            <a:spAutoFit/>
          </a:bodyPr>
          <a:lstStyle/>
          <a:p>
            <a:pPr>
              <a:spcBef>
                <a:spcPct val="20000"/>
              </a:spcBef>
            </a:pPr>
            <a:r>
              <a:rPr lang="en-US" altLang="ko-KR" smtClean="0">
                <a:ea typeface="굴림" panose="020B0600000101010101" pitchFamily="34" charset="-127"/>
              </a:rPr>
              <a:t>Here is how this might work with a 4K cache: </a:t>
            </a:r>
          </a:p>
          <a:p>
            <a:pPr>
              <a:spcBef>
                <a:spcPct val="20000"/>
              </a:spcBef>
            </a:pPr>
            <a:endParaRPr lang="en-US" altLang="ko-KR" smtClean="0">
              <a:ea typeface="굴림" panose="020B0600000101010101" pitchFamily="34" charset="-127"/>
            </a:endParaRPr>
          </a:p>
          <a:p>
            <a:pPr>
              <a:spcBef>
                <a:spcPct val="20000"/>
              </a:spcBef>
            </a:pPr>
            <a:endParaRPr lang="en-US" altLang="ko-KR" smtClean="0">
              <a:ea typeface="굴림" panose="020B0600000101010101" pitchFamily="34" charset="-127"/>
            </a:endParaRPr>
          </a:p>
          <a:p>
            <a:pPr>
              <a:spcBef>
                <a:spcPct val="20000"/>
              </a:spcBef>
            </a:pPr>
            <a:endParaRPr lang="en-US" altLang="ko-KR" smtClean="0">
              <a:ea typeface="굴림" panose="020B0600000101010101" pitchFamily="34" charset="-127"/>
            </a:endParaRPr>
          </a:p>
          <a:p>
            <a:pPr>
              <a:spcBef>
                <a:spcPct val="20000"/>
              </a:spcBef>
            </a:pPr>
            <a:endParaRPr lang="en-US" altLang="ko-KR" smtClean="0">
              <a:ea typeface="굴림" panose="020B0600000101010101" pitchFamily="34" charset="-127"/>
            </a:endParaRPr>
          </a:p>
          <a:p>
            <a:pPr>
              <a:spcBef>
                <a:spcPct val="20000"/>
              </a:spcBef>
            </a:pPr>
            <a:endParaRPr lang="en-US" altLang="ko-KR" smtClean="0">
              <a:ea typeface="굴림" panose="020B0600000101010101" pitchFamily="34" charset="-127"/>
            </a:endParaRPr>
          </a:p>
          <a:p>
            <a:pPr>
              <a:spcBef>
                <a:spcPct val="20000"/>
              </a:spcBef>
            </a:pPr>
            <a:endParaRPr lang="en-US" altLang="ko-KR" smtClean="0">
              <a:ea typeface="굴림" panose="020B0600000101010101" pitchFamily="34" charset="-127"/>
            </a:endParaRPr>
          </a:p>
          <a:p>
            <a:pPr>
              <a:spcBef>
                <a:spcPct val="20000"/>
              </a:spcBef>
            </a:pPr>
            <a:endParaRPr lang="en-US" altLang="ko-KR" smtClean="0">
              <a:ea typeface="굴림" panose="020B0600000101010101" pitchFamily="34" charset="-127"/>
            </a:endParaRPr>
          </a:p>
          <a:p>
            <a:pPr>
              <a:spcBef>
                <a:spcPct val="20000"/>
              </a:spcBef>
              <a:buSzTx/>
            </a:pPr>
            <a:endParaRPr lang="en-US" altLang="ko-KR" smtClean="0">
              <a:solidFill>
                <a:schemeClr val="hlink"/>
              </a:solidFill>
              <a:ea typeface="굴림" panose="020B0600000101010101" pitchFamily="34" charset="-127"/>
            </a:endParaRPr>
          </a:p>
          <a:p>
            <a:pPr>
              <a:spcBef>
                <a:spcPct val="20000"/>
              </a:spcBef>
              <a:buSzTx/>
            </a:pPr>
            <a:r>
              <a:rPr lang="en-US" altLang="ko-KR" smtClean="0">
                <a:solidFill>
                  <a:schemeClr val="hlink"/>
                </a:solidFill>
                <a:ea typeface="굴림" panose="020B0600000101010101" pitchFamily="34" charset="-127"/>
              </a:rPr>
              <a:t>What if cache size is increased to 8KB?</a:t>
            </a:r>
          </a:p>
          <a:p>
            <a:pPr lvl="1">
              <a:spcBef>
                <a:spcPct val="20000"/>
              </a:spcBef>
              <a:buSzTx/>
            </a:pPr>
            <a:r>
              <a:rPr lang="en-US" altLang="ko-KR" smtClean="0">
                <a:ea typeface="굴림" panose="020B0600000101010101" pitchFamily="34" charset="-127"/>
              </a:rPr>
              <a:t>Overlap not complete</a:t>
            </a:r>
          </a:p>
          <a:p>
            <a:pPr lvl="1">
              <a:spcBef>
                <a:spcPct val="20000"/>
              </a:spcBef>
              <a:buSzTx/>
            </a:pPr>
            <a:r>
              <a:rPr lang="en-US" altLang="ko-KR" smtClean="0">
                <a:ea typeface="굴림" panose="020B0600000101010101" pitchFamily="34" charset="-127"/>
              </a:rPr>
              <a:t>Need to do something else.  See CS152/252 </a:t>
            </a:r>
          </a:p>
          <a:p>
            <a:pPr>
              <a:spcBef>
                <a:spcPct val="20000"/>
              </a:spcBef>
            </a:pPr>
            <a:r>
              <a:rPr lang="en-US" altLang="ko-KR" smtClean="0">
                <a:solidFill>
                  <a:schemeClr val="hlink"/>
                </a:solidFill>
                <a:ea typeface="굴림" panose="020B0600000101010101" pitchFamily="34" charset="-127"/>
              </a:rPr>
              <a:t>Another option: Virtual Caches</a:t>
            </a:r>
          </a:p>
          <a:p>
            <a:pPr lvl="1">
              <a:spcBef>
                <a:spcPct val="20000"/>
              </a:spcBef>
            </a:pPr>
            <a:r>
              <a:rPr lang="en-US" altLang="ko-KR" smtClean="0">
                <a:ea typeface="굴림" panose="020B0600000101010101" pitchFamily="34" charset="-127"/>
              </a:rPr>
              <a:t>Tags in cache are virtual addresses</a:t>
            </a:r>
          </a:p>
          <a:p>
            <a:pPr lvl="1">
              <a:spcBef>
                <a:spcPct val="20000"/>
              </a:spcBef>
            </a:pPr>
            <a:r>
              <a:rPr lang="en-US" altLang="ko-KR" smtClean="0">
                <a:ea typeface="굴림" panose="020B0600000101010101" pitchFamily="34" charset="-127"/>
              </a:rPr>
              <a:t>Translation only happens on cache misses</a:t>
            </a:r>
          </a:p>
        </p:txBody>
      </p:sp>
      <p:grpSp>
        <p:nvGrpSpPr>
          <p:cNvPr id="754733" name="Group 45"/>
          <p:cNvGrpSpPr>
            <a:grpSpLocks/>
          </p:cNvGrpSpPr>
          <p:nvPr/>
        </p:nvGrpSpPr>
        <p:grpSpPr bwMode="auto">
          <a:xfrm>
            <a:off x="685800" y="1143000"/>
            <a:ext cx="7774106" cy="3068638"/>
            <a:chOff x="363" y="1104"/>
            <a:chExt cx="5188" cy="2048"/>
          </a:xfrm>
        </p:grpSpPr>
        <p:sp>
          <p:nvSpPr>
            <p:cNvPr id="39941" name="Rectangle 2"/>
            <p:cNvSpPr>
              <a:spLocks noChangeArrowheads="1"/>
            </p:cNvSpPr>
            <p:nvPr/>
          </p:nvSpPr>
          <p:spPr bwMode="auto">
            <a:xfrm>
              <a:off x="699" y="1136"/>
              <a:ext cx="1000" cy="992"/>
            </a:xfrm>
            <a:prstGeom prst="rect">
              <a:avLst/>
            </a:prstGeom>
            <a:solidFill>
              <a:srgbClr val="FF66CC"/>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100000"/>
                </a:lnSpc>
                <a:spcBef>
                  <a:spcPct val="0"/>
                </a:spcBef>
                <a:buSzTx/>
              </a:pPr>
              <a:r>
                <a:rPr lang="en-US" altLang="ko-KR" sz="1800">
                  <a:latin typeface="Gill Sans Light"/>
                  <a:ea typeface="굴림" panose="020B0600000101010101" pitchFamily="34" charset="-127"/>
                  <a:cs typeface="Gill Sans Light"/>
                </a:rPr>
                <a:t>TLB</a:t>
              </a:r>
            </a:p>
          </p:txBody>
        </p:sp>
        <p:sp>
          <p:nvSpPr>
            <p:cNvPr id="39942" name="Rectangle 3"/>
            <p:cNvSpPr>
              <a:spLocks noChangeArrowheads="1"/>
            </p:cNvSpPr>
            <p:nvPr/>
          </p:nvSpPr>
          <p:spPr bwMode="auto">
            <a:xfrm>
              <a:off x="3947" y="1112"/>
              <a:ext cx="1288" cy="1048"/>
            </a:xfrm>
            <a:prstGeom prst="rect">
              <a:avLst/>
            </a:prstGeom>
            <a:solidFill>
              <a:srgbClr val="00FF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100000"/>
                </a:lnSpc>
                <a:spcBef>
                  <a:spcPct val="0"/>
                </a:spcBef>
                <a:buSzTx/>
              </a:pPr>
              <a:r>
                <a:rPr lang="en-US" altLang="ko-KR" sz="1800">
                  <a:latin typeface="Gill Sans Light"/>
                  <a:ea typeface="굴림" panose="020B0600000101010101" pitchFamily="34" charset="-127"/>
                  <a:cs typeface="Gill Sans Light"/>
                </a:rPr>
                <a:t>4K Cache</a:t>
              </a:r>
            </a:p>
          </p:txBody>
        </p:sp>
        <p:sp>
          <p:nvSpPr>
            <p:cNvPr id="39943" name="Rectangle 4"/>
            <p:cNvSpPr>
              <a:spLocks noChangeArrowheads="1"/>
            </p:cNvSpPr>
            <p:nvPr/>
          </p:nvSpPr>
          <p:spPr bwMode="auto">
            <a:xfrm>
              <a:off x="2035" y="2144"/>
              <a:ext cx="1640" cy="208"/>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latin typeface="Gill Sans Light"/>
                <a:cs typeface="Gill Sans Light"/>
              </a:endParaRPr>
            </a:p>
          </p:txBody>
        </p:sp>
        <p:sp>
          <p:nvSpPr>
            <p:cNvPr id="39944" name="Line 5"/>
            <p:cNvSpPr>
              <a:spLocks noChangeShapeType="1"/>
            </p:cNvSpPr>
            <p:nvPr/>
          </p:nvSpPr>
          <p:spPr bwMode="auto">
            <a:xfrm>
              <a:off x="3471" y="2144"/>
              <a:ext cx="0" cy="20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a:cs typeface="Gill Sans Light"/>
              </a:endParaRPr>
            </a:p>
          </p:txBody>
        </p:sp>
        <p:sp>
          <p:nvSpPr>
            <p:cNvPr id="39945" name="Line 6"/>
            <p:cNvSpPr>
              <a:spLocks noChangeShapeType="1"/>
            </p:cNvSpPr>
            <p:nvPr/>
          </p:nvSpPr>
          <p:spPr bwMode="auto">
            <a:xfrm>
              <a:off x="2967" y="2144"/>
              <a:ext cx="0" cy="20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a:cs typeface="Gill Sans Light"/>
              </a:endParaRPr>
            </a:p>
          </p:txBody>
        </p:sp>
        <p:sp>
          <p:nvSpPr>
            <p:cNvPr id="39946" name="Rectangle 7"/>
            <p:cNvSpPr>
              <a:spLocks noChangeArrowheads="1"/>
            </p:cNvSpPr>
            <p:nvPr/>
          </p:nvSpPr>
          <p:spPr bwMode="auto">
            <a:xfrm>
              <a:off x="3107" y="1967"/>
              <a:ext cx="240" cy="1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85000"/>
                </a:lnSpc>
                <a:spcBef>
                  <a:spcPct val="0"/>
                </a:spcBef>
                <a:buSzTx/>
              </a:pPr>
              <a:r>
                <a:rPr lang="en-US" altLang="ko-KR" sz="1800">
                  <a:latin typeface="Gill Sans Light"/>
                  <a:ea typeface="굴림" panose="020B0600000101010101" pitchFamily="34" charset="-127"/>
                  <a:cs typeface="Gill Sans Light"/>
                </a:rPr>
                <a:t>10</a:t>
              </a:r>
            </a:p>
          </p:txBody>
        </p:sp>
        <p:sp>
          <p:nvSpPr>
            <p:cNvPr id="39947" name="Rectangle 8"/>
            <p:cNvSpPr>
              <a:spLocks noChangeArrowheads="1"/>
            </p:cNvSpPr>
            <p:nvPr/>
          </p:nvSpPr>
          <p:spPr bwMode="auto">
            <a:xfrm>
              <a:off x="3499" y="1967"/>
              <a:ext cx="163" cy="1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85000"/>
                </a:lnSpc>
                <a:spcBef>
                  <a:spcPct val="0"/>
                </a:spcBef>
                <a:buSzTx/>
              </a:pPr>
              <a:r>
                <a:rPr lang="en-US" altLang="ko-KR" sz="1800">
                  <a:latin typeface="Gill Sans Light"/>
                  <a:ea typeface="굴림" panose="020B0600000101010101" pitchFamily="34" charset="-127"/>
                  <a:cs typeface="Gill Sans Light"/>
                </a:rPr>
                <a:t>2</a:t>
              </a:r>
            </a:p>
          </p:txBody>
        </p:sp>
        <p:sp>
          <p:nvSpPr>
            <p:cNvPr id="39948" name="Rectangle 9"/>
            <p:cNvSpPr>
              <a:spLocks noChangeArrowheads="1"/>
            </p:cNvSpPr>
            <p:nvPr/>
          </p:nvSpPr>
          <p:spPr bwMode="auto">
            <a:xfrm>
              <a:off x="3451" y="2192"/>
              <a:ext cx="240" cy="1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85000"/>
                </a:lnSpc>
                <a:spcBef>
                  <a:spcPct val="0"/>
                </a:spcBef>
                <a:buSzTx/>
              </a:pPr>
              <a:r>
                <a:rPr lang="en-US" altLang="ko-KR" sz="1800">
                  <a:latin typeface="Gill Sans Light"/>
                  <a:ea typeface="굴림" panose="020B0600000101010101" pitchFamily="34" charset="-127"/>
                  <a:cs typeface="Gill Sans Light"/>
                </a:rPr>
                <a:t>00</a:t>
              </a:r>
            </a:p>
          </p:txBody>
        </p:sp>
        <p:sp>
          <p:nvSpPr>
            <p:cNvPr id="39949" name="Rectangle 10"/>
            <p:cNvSpPr>
              <a:spLocks noChangeArrowheads="1"/>
            </p:cNvSpPr>
            <p:nvPr/>
          </p:nvSpPr>
          <p:spPr bwMode="auto">
            <a:xfrm>
              <a:off x="4307" y="1984"/>
              <a:ext cx="521" cy="1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85000"/>
                </a:lnSpc>
                <a:spcBef>
                  <a:spcPct val="0"/>
                </a:spcBef>
                <a:buSzTx/>
              </a:pPr>
              <a:r>
                <a:rPr lang="en-US" altLang="ko-KR" sz="1800">
                  <a:latin typeface="Gill Sans Light"/>
                  <a:ea typeface="굴림" panose="020B0600000101010101" pitchFamily="34" charset="-127"/>
                  <a:cs typeface="Gill Sans Light"/>
                </a:rPr>
                <a:t>4 bytes</a:t>
              </a:r>
            </a:p>
          </p:txBody>
        </p:sp>
        <p:sp>
          <p:nvSpPr>
            <p:cNvPr id="39950" name="Line 11"/>
            <p:cNvSpPr>
              <a:spLocks noChangeShapeType="1"/>
            </p:cNvSpPr>
            <p:nvPr/>
          </p:nvSpPr>
          <p:spPr bwMode="auto">
            <a:xfrm>
              <a:off x="4867" y="2060"/>
              <a:ext cx="368"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a:cs typeface="Gill Sans Light"/>
              </a:endParaRPr>
            </a:p>
          </p:txBody>
        </p:sp>
        <p:sp>
          <p:nvSpPr>
            <p:cNvPr id="39951" name="Line 12"/>
            <p:cNvSpPr>
              <a:spLocks noChangeShapeType="1"/>
            </p:cNvSpPr>
            <p:nvPr/>
          </p:nvSpPr>
          <p:spPr bwMode="auto">
            <a:xfrm flipH="1">
              <a:off x="3939" y="2060"/>
              <a:ext cx="376"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a:cs typeface="Gill Sans Light"/>
              </a:endParaRPr>
            </a:p>
          </p:txBody>
        </p:sp>
        <p:sp>
          <p:nvSpPr>
            <p:cNvPr id="39952" name="Line 13"/>
            <p:cNvSpPr>
              <a:spLocks noChangeShapeType="1"/>
            </p:cNvSpPr>
            <p:nvPr/>
          </p:nvSpPr>
          <p:spPr bwMode="auto">
            <a:xfrm>
              <a:off x="3235" y="1612"/>
              <a:ext cx="704"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a:cs typeface="Gill Sans Light"/>
              </a:endParaRPr>
            </a:p>
          </p:txBody>
        </p:sp>
        <p:sp>
          <p:nvSpPr>
            <p:cNvPr id="39953" name="Rectangle 14"/>
            <p:cNvSpPr>
              <a:spLocks noChangeArrowheads="1"/>
            </p:cNvSpPr>
            <p:nvPr/>
          </p:nvSpPr>
          <p:spPr bwMode="auto">
            <a:xfrm>
              <a:off x="3315" y="1448"/>
              <a:ext cx="419" cy="1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85000"/>
                </a:lnSpc>
                <a:spcBef>
                  <a:spcPct val="0"/>
                </a:spcBef>
                <a:buSzTx/>
              </a:pPr>
              <a:r>
                <a:rPr lang="en-US" altLang="ko-KR" sz="1800">
                  <a:latin typeface="Gill Sans Light"/>
                  <a:ea typeface="굴림" panose="020B0600000101010101" pitchFamily="34" charset="-127"/>
                  <a:cs typeface="Gill Sans Light"/>
                </a:rPr>
                <a:t>index</a:t>
              </a:r>
            </a:p>
          </p:txBody>
        </p:sp>
        <p:sp>
          <p:nvSpPr>
            <p:cNvPr id="39954" name="Rectangle 15"/>
            <p:cNvSpPr>
              <a:spLocks noChangeArrowheads="1"/>
            </p:cNvSpPr>
            <p:nvPr/>
          </p:nvSpPr>
          <p:spPr bwMode="auto">
            <a:xfrm>
              <a:off x="5251" y="1528"/>
              <a:ext cx="300" cy="1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85000"/>
                </a:lnSpc>
                <a:spcBef>
                  <a:spcPct val="0"/>
                </a:spcBef>
                <a:buSzTx/>
              </a:pPr>
              <a:r>
                <a:rPr lang="en-US" altLang="ko-KR" sz="1800">
                  <a:latin typeface="Gill Sans Light"/>
                  <a:ea typeface="굴림" panose="020B0600000101010101" pitchFamily="34" charset="-127"/>
                  <a:cs typeface="Gill Sans Light"/>
                </a:rPr>
                <a:t>1 K</a:t>
              </a:r>
            </a:p>
          </p:txBody>
        </p:sp>
        <p:sp>
          <p:nvSpPr>
            <p:cNvPr id="39955" name="Line 16"/>
            <p:cNvSpPr>
              <a:spLocks noChangeShapeType="1"/>
            </p:cNvSpPr>
            <p:nvPr/>
          </p:nvSpPr>
          <p:spPr bwMode="auto">
            <a:xfrm flipV="1">
              <a:off x="5391" y="1104"/>
              <a:ext cx="0" cy="408"/>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a:cs typeface="Gill Sans Light"/>
              </a:endParaRPr>
            </a:p>
          </p:txBody>
        </p:sp>
        <p:sp>
          <p:nvSpPr>
            <p:cNvPr id="39956" name="Line 17"/>
            <p:cNvSpPr>
              <a:spLocks noChangeShapeType="1"/>
            </p:cNvSpPr>
            <p:nvPr/>
          </p:nvSpPr>
          <p:spPr bwMode="auto">
            <a:xfrm>
              <a:off x="5391" y="1688"/>
              <a:ext cx="0" cy="464"/>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a:cs typeface="Gill Sans Light"/>
              </a:endParaRPr>
            </a:p>
          </p:txBody>
        </p:sp>
        <p:sp>
          <p:nvSpPr>
            <p:cNvPr id="39957" name="Rectangle 18"/>
            <p:cNvSpPr>
              <a:spLocks noChangeArrowheads="1"/>
            </p:cNvSpPr>
            <p:nvPr/>
          </p:nvSpPr>
          <p:spPr bwMode="auto">
            <a:xfrm>
              <a:off x="2059" y="2152"/>
              <a:ext cx="514" cy="1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85000"/>
                </a:lnSpc>
                <a:spcBef>
                  <a:spcPct val="0"/>
                </a:spcBef>
                <a:buSzTx/>
              </a:pPr>
              <a:r>
                <a:rPr lang="en-US" altLang="ko-KR" sz="1800">
                  <a:latin typeface="Gill Sans Light"/>
                  <a:ea typeface="굴림" panose="020B0600000101010101" pitchFamily="34" charset="-127"/>
                  <a:cs typeface="Gill Sans Light"/>
                </a:rPr>
                <a:t>page #</a:t>
              </a:r>
            </a:p>
          </p:txBody>
        </p:sp>
        <p:sp>
          <p:nvSpPr>
            <p:cNvPr id="39958" name="Rectangle 19"/>
            <p:cNvSpPr>
              <a:spLocks noChangeArrowheads="1"/>
            </p:cNvSpPr>
            <p:nvPr/>
          </p:nvSpPr>
          <p:spPr bwMode="auto">
            <a:xfrm>
              <a:off x="3035" y="2152"/>
              <a:ext cx="326" cy="1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85000"/>
                </a:lnSpc>
                <a:spcBef>
                  <a:spcPct val="0"/>
                </a:spcBef>
                <a:buSzTx/>
              </a:pPr>
              <a:r>
                <a:rPr lang="en-US" altLang="ko-KR" sz="1800">
                  <a:latin typeface="Gill Sans Light"/>
                  <a:ea typeface="굴림" panose="020B0600000101010101" pitchFamily="34" charset="-127"/>
                  <a:cs typeface="Gill Sans Light"/>
                </a:rPr>
                <a:t>disp</a:t>
              </a:r>
            </a:p>
          </p:txBody>
        </p:sp>
        <p:sp>
          <p:nvSpPr>
            <p:cNvPr id="39959" name="Rectangle 20"/>
            <p:cNvSpPr>
              <a:spLocks noChangeArrowheads="1"/>
            </p:cNvSpPr>
            <p:nvPr/>
          </p:nvSpPr>
          <p:spPr bwMode="auto">
            <a:xfrm>
              <a:off x="2347" y="1976"/>
              <a:ext cx="240" cy="1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85000"/>
                </a:lnSpc>
                <a:spcBef>
                  <a:spcPct val="0"/>
                </a:spcBef>
                <a:buSzTx/>
              </a:pPr>
              <a:r>
                <a:rPr lang="en-US" altLang="ko-KR" sz="1800">
                  <a:latin typeface="Gill Sans Light"/>
                  <a:ea typeface="굴림" panose="020B0600000101010101" pitchFamily="34" charset="-127"/>
                  <a:cs typeface="Gill Sans Light"/>
                </a:rPr>
                <a:t>20</a:t>
              </a:r>
            </a:p>
          </p:txBody>
        </p:sp>
        <p:sp>
          <p:nvSpPr>
            <p:cNvPr id="39960" name="Line 21"/>
            <p:cNvSpPr>
              <a:spLocks noChangeShapeType="1"/>
            </p:cNvSpPr>
            <p:nvPr/>
          </p:nvSpPr>
          <p:spPr bwMode="auto">
            <a:xfrm flipH="1">
              <a:off x="1699" y="1604"/>
              <a:ext cx="648"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a:cs typeface="Gill Sans Light"/>
              </a:endParaRPr>
            </a:p>
          </p:txBody>
        </p:sp>
        <p:sp>
          <p:nvSpPr>
            <p:cNvPr id="39961" name="Rectangle 22"/>
            <p:cNvSpPr>
              <a:spLocks noChangeArrowheads="1"/>
            </p:cNvSpPr>
            <p:nvPr/>
          </p:nvSpPr>
          <p:spPr bwMode="auto">
            <a:xfrm>
              <a:off x="1939" y="1168"/>
              <a:ext cx="501" cy="3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85000"/>
                </a:lnSpc>
                <a:spcBef>
                  <a:spcPct val="0"/>
                </a:spcBef>
                <a:buSzTx/>
              </a:pPr>
              <a:r>
                <a:rPr lang="en-US" altLang="ko-KR" sz="1800">
                  <a:latin typeface="Gill Sans Light"/>
                  <a:ea typeface="굴림" panose="020B0600000101010101" pitchFamily="34" charset="-127"/>
                  <a:cs typeface="Gill Sans Light"/>
                </a:rPr>
                <a:t>assoc</a:t>
              </a:r>
            </a:p>
            <a:p>
              <a:pPr algn="l">
                <a:lnSpc>
                  <a:spcPct val="85000"/>
                </a:lnSpc>
                <a:spcBef>
                  <a:spcPct val="0"/>
                </a:spcBef>
                <a:buSzTx/>
              </a:pPr>
              <a:r>
                <a:rPr lang="en-US" altLang="ko-KR" sz="1800">
                  <a:latin typeface="Gill Sans Light"/>
                  <a:ea typeface="굴림" panose="020B0600000101010101" pitchFamily="34" charset="-127"/>
                  <a:cs typeface="Gill Sans Light"/>
                </a:rPr>
                <a:t>lookup</a:t>
              </a:r>
            </a:p>
          </p:txBody>
        </p:sp>
        <p:sp>
          <p:nvSpPr>
            <p:cNvPr id="39962" name="Rectangle 23"/>
            <p:cNvSpPr>
              <a:spLocks noChangeArrowheads="1"/>
            </p:cNvSpPr>
            <p:nvPr/>
          </p:nvSpPr>
          <p:spPr bwMode="auto">
            <a:xfrm>
              <a:off x="363" y="1536"/>
              <a:ext cx="240" cy="1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85000"/>
                </a:lnSpc>
                <a:spcBef>
                  <a:spcPct val="0"/>
                </a:spcBef>
                <a:buSzTx/>
              </a:pPr>
              <a:r>
                <a:rPr lang="en-US" altLang="ko-KR" sz="1800">
                  <a:latin typeface="Gill Sans Light"/>
                  <a:ea typeface="굴림" panose="020B0600000101010101" pitchFamily="34" charset="-127"/>
                  <a:cs typeface="Gill Sans Light"/>
                </a:rPr>
                <a:t>32</a:t>
              </a:r>
            </a:p>
          </p:txBody>
        </p:sp>
        <p:sp>
          <p:nvSpPr>
            <p:cNvPr id="39963" name="Line 24"/>
            <p:cNvSpPr>
              <a:spLocks noChangeShapeType="1"/>
            </p:cNvSpPr>
            <p:nvPr/>
          </p:nvSpPr>
          <p:spPr bwMode="auto">
            <a:xfrm flipV="1">
              <a:off x="503" y="1112"/>
              <a:ext cx="0" cy="408"/>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a:cs typeface="Gill Sans Light"/>
              </a:endParaRPr>
            </a:p>
          </p:txBody>
        </p:sp>
        <p:sp>
          <p:nvSpPr>
            <p:cNvPr id="39964" name="Line 25"/>
            <p:cNvSpPr>
              <a:spLocks noChangeShapeType="1"/>
            </p:cNvSpPr>
            <p:nvPr/>
          </p:nvSpPr>
          <p:spPr bwMode="auto">
            <a:xfrm>
              <a:off x="503" y="1696"/>
              <a:ext cx="0" cy="464"/>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a:cs typeface="Gill Sans Light"/>
              </a:endParaRPr>
            </a:p>
          </p:txBody>
        </p:sp>
        <p:sp>
          <p:nvSpPr>
            <p:cNvPr id="39965" name="Line 26"/>
            <p:cNvSpPr>
              <a:spLocks noChangeShapeType="1"/>
            </p:cNvSpPr>
            <p:nvPr/>
          </p:nvSpPr>
          <p:spPr bwMode="auto">
            <a:xfrm>
              <a:off x="839" y="2136"/>
              <a:ext cx="0" cy="1016"/>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a:cs typeface="Gill Sans Light"/>
              </a:endParaRPr>
            </a:p>
          </p:txBody>
        </p:sp>
        <p:sp>
          <p:nvSpPr>
            <p:cNvPr id="39966" name="Rectangle 27"/>
            <p:cNvSpPr>
              <a:spLocks noChangeArrowheads="1"/>
            </p:cNvSpPr>
            <p:nvPr/>
          </p:nvSpPr>
          <p:spPr bwMode="auto">
            <a:xfrm>
              <a:off x="411" y="2384"/>
              <a:ext cx="344" cy="3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85000"/>
                </a:lnSpc>
                <a:spcBef>
                  <a:spcPct val="0"/>
                </a:spcBef>
                <a:buSzTx/>
              </a:pPr>
              <a:r>
                <a:rPr lang="en-US" altLang="ko-KR" sz="1800">
                  <a:latin typeface="Gill Sans Light"/>
                  <a:ea typeface="굴림" panose="020B0600000101010101" pitchFamily="34" charset="-127"/>
                  <a:cs typeface="Gill Sans Light"/>
                </a:rPr>
                <a:t>Hit/</a:t>
              </a:r>
            </a:p>
            <a:p>
              <a:pPr algn="l">
                <a:lnSpc>
                  <a:spcPct val="85000"/>
                </a:lnSpc>
                <a:spcBef>
                  <a:spcPct val="0"/>
                </a:spcBef>
                <a:buSzTx/>
              </a:pPr>
              <a:r>
                <a:rPr lang="en-US" altLang="ko-KR" sz="1800">
                  <a:latin typeface="Gill Sans Light"/>
                  <a:ea typeface="굴림" panose="020B0600000101010101" pitchFamily="34" charset="-127"/>
                  <a:cs typeface="Gill Sans Light"/>
                </a:rPr>
                <a:t>Miss</a:t>
              </a:r>
            </a:p>
          </p:txBody>
        </p:sp>
        <p:sp>
          <p:nvSpPr>
            <p:cNvPr id="39967" name="Line 28"/>
            <p:cNvSpPr>
              <a:spLocks noChangeShapeType="1"/>
            </p:cNvSpPr>
            <p:nvPr/>
          </p:nvSpPr>
          <p:spPr bwMode="auto">
            <a:xfrm>
              <a:off x="5079" y="2168"/>
              <a:ext cx="0" cy="936"/>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a:cs typeface="Gill Sans Light"/>
              </a:endParaRPr>
            </a:p>
          </p:txBody>
        </p:sp>
        <p:sp>
          <p:nvSpPr>
            <p:cNvPr id="39968" name="Rectangle 29"/>
            <p:cNvSpPr>
              <a:spLocks noChangeArrowheads="1"/>
            </p:cNvSpPr>
            <p:nvPr/>
          </p:nvSpPr>
          <p:spPr bwMode="auto">
            <a:xfrm>
              <a:off x="3987" y="2792"/>
              <a:ext cx="274" cy="1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85000"/>
                </a:lnSpc>
                <a:spcBef>
                  <a:spcPct val="0"/>
                </a:spcBef>
                <a:buSzTx/>
              </a:pPr>
              <a:r>
                <a:rPr lang="en-US" altLang="ko-KR" sz="1800">
                  <a:latin typeface="Gill Sans Light"/>
                  <a:ea typeface="굴림" panose="020B0600000101010101" pitchFamily="34" charset="-127"/>
                  <a:cs typeface="Gill Sans Light"/>
                </a:rPr>
                <a:t>FN</a:t>
              </a:r>
            </a:p>
          </p:txBody>
        </p:sp>
        <p:sp>
          <p:nvSpPr>
            <p:cNvPr id="39969" name="Rectangle 30"/>
            <p:cNvSpPr>
              <a:spLocks noChangeArrowheads="1"/>
            </p:cNvSpPr>
            <p:nvPr/>
          </p:nvSpPr>
          <p:spPr bwMode="auto">
            <a:xfrm>
              <a:off x="4323" y="2784"/>
              <a:ext cx="385" cy="1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85000"/>
                </a:lnSpc>
                <a:spcBef>
                  <a:spcPct val="0"/>
                </a:spcBef>
                <a:buSzTx/>
              </a:pPr>
              <a:r>
                <a:rPr lang="en-US" altLang="ko-KR" sz="1800">
                  <a:latin typeface="Gill Sans Light"/>
                  <a:ea typeface="굴림" panose="020B0600000101010101" pitchFamily="34" charset="-127"/>
                  <a:cs typeface="Gill Sans Light"/>
                </a:rPr>
                <a:t>Data</a:t>
              </a:r>
            </a:p>
          </p:txBody>
        </p:sp>
        <p:sp>
          <p:nvSpPr>
            <p:cNvPr id="39970" name="Rectangle 31"/>
            <p:cNvSpPr>
              <a:spLocks noChangeArrowheads="1"/>
            </p:cNvSpPr>
            <p:nvPr/>
          </p:nvSpPr>
          <p:spPr bwMode="auto">
            <a:xfrm>
              <a:off x="5123" y="2792"/>
              <a:ext cx="344" cy="3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85000"/>
                </a:lnSpc>
                <a:spcBef>
                  <a:spcPct val="0"/>
                </a:spcBef>
                <a:buSzTx/>
              </a:pPr>
              <a:r>
                <a:rPr lang="en-US" altLang="ko-KR" sz="1800">
                  <a:latin typeface="Gill Sans Light"/>
                  <a:ea typeface="굴림" panose="020B0600000101010101" pitchFamily="34" charset="-127"/>
                  <a:cs typeface="Gill Sans Light"/>
                </a:rPr>
                <a:t>Hit/</a:t>
              </a:r>
            </a:p>
            <a:p>
              <a:pPr algn="l">
                <a:lnSpc>
                  <a:spcPct val="85000"/>
                </a:lnSpc>
                <a:spcBef>
                  <a:spcPct val="0"/>
                </a:spcBef>
                <a:buSzTx/>
              </a:pPr>
              <a:r>
                <a:rPr lang="en-US" altLang="ko-KR" sz="1800">
                  <a:latin typeface="Gill Sans Light"/>
                  <a:ea typeface="굴림" panose="020B0600000101010101" pitchFamily="34" charset="-127"/>
                  <a:cs typeface="Gill Sans Light"/>
                </a:rPr>
                <a:t>Miss</a:t>
              </a:r>
            </a:p>
          </p:txBody>
        </p:sp>
        <p:sp>
          <p:nvSpPr>
            <p:cNvPr id="39971" name="Oval 32"/>
            <p:cNvSpPr>
              <a:spLocks noChangeArrowheads="1"/>
            </p:cNvSpPr>
            <p:nvPr/>
          </p:nvSpPr>
          <p:spPr bwMode="auto">
            <a:xfrm>
              <a:off x="2899" y="2784"/>
              <a:ext cx="224" cy="200"/>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100000"/>
                </a:lnSpc>
                <a:spcBef>
                  <a:spcPct val="0"/>
                </a:spcBef>
                <a:buSzTx/>
              </a:pPr>
              <a:r>
                <a:rPr lang="en-US" altLang="ko-KR" sz="1800">
                  <a:latin typeface="Gill Sans Light"/>
                  <a:ea typeface="굴림" panose="020B0600000101010101" pitchFamily="34" charset="-127"/>
                  <a:cs typeface="Gill Sans Light"/>
                </a:rPr>
                <a:t>=</a:t>
              </a:r>
            </a:p>
          </p:txBody>
        </p:sp>
        <p:sp>
          <p:nvSpPr>
            <p:cNvPr id="39972" name="Line 33"/>
            <p:cNvSpPr>
              <a:spLocks noChangeShapeType="1"/>
            </p:cNvSpPr>
            <p:nvPr/>
          </p:nvSpPr>
          <p:spPr bwMode="auto">
            <a:xfrm flipH="1">
              <a:off x="3107" y="2488"/>
              <a:ext cx="1032" cy="312"/>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a:cs typeface="Gill Sans Light"/>
              </a:endParaRPr>
            </a:p>
          </p:txBody>
        </p:sp>
        <p:sp>
          <p:nvSpPr>
            <p:cNvPr id="39973" name="Line 34"/>
            <p:cNvSpPr>
              <a:spLocks noChangeShapeType="1"/>
            </p:cNvSpPr>
            <p:nvPr/>
          </p:nvSpPr>
          <p:spPr bwMode="auto">
            <a:xfrm>
              <a:off x="1531" y="2472"/>
              <a:ext cx="1336" cy="376"/>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a:cs typeface="Gill Sans Light"/>
              </a:endParaRPr>
            </a:p>
          </p:txBody>
        </p:sp>
        <p:sp>
          <p:nvSpPr>
            <p:cNvPr id="39974" name="Line 35"/>
            <p:cNvSpPr>
              <a:spLocks noChangeShapeType="1"/>
            </p:cNvSpPr>
            <p:nvPr/>
          </p:nvSpPr>
          <p:spPr bwMode="auto">
            <a:xfrm>
              <a:off x="3015" y="2992"/>
              <a:ext cx="0" cy="16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a:cs typeface="Gill Sans Light"/>
              </a:endParaRPr>
            </a:p>
          </p:txBody>
        </p:sp>
        <p:sp>
          <p:nvSpPr>
            <p:cNvPr id="39975" name="Line 36"/>
            <p:cNvSpPr>
              <a:spLocks noChangeShapeType="1"/>
            </p:cNvSpPr>
            <p:nvPr/>
          </p:nvSpPr>
          <p:spPr bwMode="auto">
            <a:xfrm>
              <a:off x="2343" y="1608"/>
              <a:ext cx="0" cy="37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a:cs typeface="Gill Sans Light"/>
              </a:endParaRPr>
            </a:p>
          </p:txBody>
        </p:sp>
        <p:sp>
          <p:nvSpPr>
            <p:cNvPr id="39976" name="Rectangle 37"/>
            <p:cNvSpPr>
              <a:spLocks noChangeArrowheads="1"/>
            </p:cNvSpPr>
            <p:nvPr/>
          </p:nvSpPr>
          <p:spPr bwMode="auto">
            <a:xfrm>
              <a:off x="1395" y="2744"/>
              <a:ext cx="274" cy="1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85000"/>
                </a:lnSpc>
                <a:spcBef>
                  <a:spcPct val="0"/>
                </a:spcBef>
                <a:buSzTx/>
              </a:pPr>
              <a:r>
                <a:rPr lang="en-US" altLang="ko-KR" sz="1800">
                  <a:latin typeface="Gill Sans Light"/>
                  <a:ea typeface="굴림" panose="020B0600000101010101" pitchFamily="34" charset="-127"/>
                  <a:cs typeface="Gill Sans Light"/>
                </a:rPr>
                <a:t>FN</a:t>
              </a:r>
            </a:p>
          </p:txBody>
        </p:sp>
        <p:sp>
          <p:nvSpPr>
            <p:cNvPr id="39977" name="Line 38"/>
            <p:cNvSpPr>
              <a:spLocks noChangeShapeType="1"/>
            </p:cNvSpPr>
            <p:nvPr/>
          </p:nvSpPr>
          <p:spPr bwMode="auto">
            <a:xfrm>
              <a:off x="1527" y="2136"/>
              <a:ext cx="0" cy="616"/>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a:cs typeface="Gill Sans Light"/>
              </a:endParaRPr>
            </a:p>
          </p:txBody>
        </p:sp>
        <p:sp>
          <p:nvSpPr>
            <p:cNvPr id="39978" name="Line 39"/>
            <p:cNvSpPr>
              <a:spLocks noChangeShapeType="1"/>
            </p:cNvSpPr>
            <p:nvPr/>
          </p:nvSpPr>
          <p:spPr bwMode="auto">
            <a:xfrm>
              <a:off x="4119" y="2184"/>
              <a:ext cx="0" cy="616"/>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a:cs typeface="Gill Sans Light"/>
              </a:endParaRPr>
            </a:p>
          </p:txBody>
        </p:sp>
        <p:sp>
          <p:nvSpPr>
            <p:cNvPr id="39979" name="Line 40"/>
            <p:cNvSpPr>
              <a:spLocks noChangeShapeType="1"/>
            </p:cNvSpPr>
            <p:nvPr/>
          </p:nvSpPr>
          <p:spPr bwMode="auto">
            <a:xfrm>
              <a:off x="3255" y="1608"/>
              <a:ext cx="0" cy="32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a:cs typeface="Gill Sans Light"/>
              </a:endParaRPr>
            </a:p>
          </p:txBody>
        </p:sp>
        <p:sp>
          <p:nvSpPr>
            <p:cNvPr id="39980" name="Line 41"/>
            <p:cNvSpPr>
              <a:spLocks noChangeShapeType="1"/>
            </p:cNvSpPr>
            <p:nvPr/>
          </p:nvSpPr>
          <p:spPr bwMode="auto">
            <a:xfrm>
              <a:off x="4503" y="2184"/>
              <a:ext cx="0" cy="616"/>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a:cs typeface="Gill Sans Light"/>
              </a:endParaRPr>
            </a:p>
          </p:txBody>
        </p:sp>
      </p:grpSp>
      <p:sp>
        <p:nvSpPr>
          <p:cNvPr id="39940" name="Rectangle 44"/>
          <p:cNvSpPr>
            <a:spLocks noGrp="1" noChangeArrowheads="1"/>
          </p:cNvSpPr>
          <p:nvPr>
            <p:ph type="title"/>
          </p:nvPr>
        </p:nvSpPr>
        <p:spPr>
          <a:xfrm>
            <a:off x="990600" y="228600"/>
            <a:ext cx="7083425" cy="368300"/>
          </a:xfrm>
        </p:spPr>
        <p:txBody>
          <a:bodyPr/>
          <a:lstStyle/>
          <a:p>
            <a:r>
              <a:rPr lang="en-US" altLang="ko-KR" smtClean="0">
                <a:ea typeface="굴림" panose="020B0600000101010101" pitchFamily="34" charset="-127"/>
              </a:rPr>
              <a:t>Overlapping TLB &amp; Cache Access</a:t>
            </a:r>
          </a:p>
        </p:txBody>
      </p:sp>
    </p:spTree>
    <p:extLst>
      <p:ext uri="{BB962C8B-B14F-4D97-AF65-F5344CB8AC3E}">
        <p14:creationId xmlns:p14="http://schemas.microsoft.com/office/powerpoint/2010/main" val="3861525316"/>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54731">
                                            <p:txEl>
                                              <p:pRg st="0" end="0"/>
                                            </p:txEl>
                                          </p:spTgt>
                                        </p:tgtEl>
                                        <p:attrNameLst>
                                          <p:attrName>style.visibility</p:attrName>
                                        </p:attrNameLst>
                                      </p:cBhvr>
                                      <p:to>
                                        <p:strVal val="visible"/>
                                      </p:to>
                                    </p:set>
                                  </p:childTnLst>
                                </p:cTn>
                              </p:par>
                              <p:par>
                                <p:cTn id="7" presetID="2" presetClass="entr" presetSubtype="2" fill="hold" nodeType="withEffect">
                                  <p:stCondLst>
                                    <p:cond delay="0"/>
                                  </p:stCondLst>
                                  <p:childTnLst>
                                    <p:set>
                                      <p:cBhvr>
                                        <p:cTn id="8" dur="1" fill="hold">
                                          <p:stCondLst>
                                            <p:cond delay="0"/>
                                          </p:stCondLst>
                                        </p:cTn>
                                        <p:tgtEl>
                                          <p:spTgt spid="754733"/>
                                        </p:tgtEl>
                                        <p:attrNameLst>
                                          <p:attrName>style.visibility</p:attrName>
                                        </p:attrNameLst>
                                      </p:cBhvr>
                                      <p:to>
                                        <p:strVal val="visible"/>
                                      </p:to>
                                    </p:set>
                                    <p:anim calcmode="lin" valueType="num">
                                      <p:cBhvr additive="base">
                                        <p:cTn id="9" dur="500" fill="hold"/>
                                        <p:tgtEl>
                                          <p:spTgt spid="754733"/>
                                        </p:tgtEl>
                                        <p:attrNameLst>
                                          <p:attrName>ppt_x</p:attrName>
                                        </p:attrNameLst>
                                      </p:cBhvr>
                                      <p:tavLst>
                                        <p:tav tm="0">
                                          <p:val>
                                            <p:strVal val="1+#ppt_w/2"/>
                                          </p:val>
                                        </p:tav>
                                        <p:tav tm="100000">
                                          <p:val>
                                            <p:strVal val="#ppt_x"/>
                                          </p:val>
                                        </p:tav>
                                      </p:tavLst>
                                    </p:anim>
                                    <p:anim calcmode="lin" valueType="num">
                                      <p:cBhvr additive="base">
                                        <p:cTn id="10" dur="500" fill="hold"/>
                                        <p:tgtEl>
                                          <p:spTgt spid="754733"/>
                                        </p:tgtEl>
                                        <p:attrNameLst>
                                          <p:attrName>ppt_y</p:attrName>
                                        </p:attrNameLst>
                                      </p:cBhvr>
                                      <p:tavLst>
                                        <p:tav tm="0">
                                          <p:val>
                                            <p:strVal val="#ppt_y"/>
                                          </p:val>
                                        </p:tav>
                                        <p:tav tm="100000">
                                          <p:val>
                                            <p:strVal val="#ppt_y"/>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54731">
                                            <p:txEl>
                                              <p:pRg st="9" end="9"/>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54731">
                                            <p:txEl>
                                              <p:pRg st="10" end="10"/>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54731">
                                            <p:txEl>
                                              <p:pRg st="11" end="11"/>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54731">
                                            <p:txEl>
                                              <p:pRg st="12" end="12"/>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54731">
                                            <p:txEl>
                                              <p:pRg st="13" end="13"/>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54731">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4731"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Title 1"/>
          <p:cNvSpPr>
            <a:spLocks noGrp="1"/>
          </p:cNvSpPr>
          <p:nvPr>
            <p:ph type="title"/>
          </p:nvPr>
        </p:nvSpPr>
        <p:spPr>
          <a:xfrm>
            <a:off x="609600" y="152400"/>
            <a:ext cx="8077200" cy="533400"/>
          </a:xfrm>
        </p:spPr>
        <p:txBody>
          <a:bodyPr/>
          <a:lstStyle/>
          <a:p>
            <a:r>
              <a:rPr lang="en-US" altLang="en-US" dirty="0" smtClean="0"/>
              <a:t>Putting Everything Together: Address Translation</a:t>
            </a:r>
          </a:p>
        </p:txBody>
      </p:sp>
      <p:sp>
        <p:nvSpPr>
          <p:cNvPr id="74754" name="Text Box 100"/>
          <p:cNvSpPr txBox="1">
            <a:spLocks noChangeArrowheads="1"/>
          </p:cNvSpPr>
          <p:nvPr/>
        </p:nvSpPr>
        <p:spPr bwMode="auto">
          <a:xfrm>
            <a:off x="4038600" y="2752725"/>
            <a:ext cx="2590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800" b="0">
                <a:latin typeface="Gill Sans Light"/>
                <a:cs typeface="Gill Sans Light"/>
              </a:rPr>
              <a:t>Physical Address:</a:t>
            </a:r>
          </a:p>
        </p:txBody>
      </p:sp>
      <p:sp>
        <p:nvSpPr>
          <p:cNvPr id="19" name="Rectangle 98"/>
          <p:cNvSpPr>
            <a:spLocks noChangeArrowheads="1"/>
          </p:cNvSpPr>
          <p:nvPr/>
        </p:nvSpPr>
        <p:spPr bwMode="auto">
          <a:xfrm>
            <a:off x="5257800" y="3127375"/>
            <a:ext cx="1447800" cy="377825"/>
          </a:xfrm>
          <a:prstGeom prst="rect">
            <a:avLst/>
          </a:prstGeom>
          <a:solidFill>
            <a:schemeClr val="accent1"/>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800" b="0">
                <a:latin typeface="Gill Sans Light"/>
                <a:cs typeface="Gill Sans Light"/>
              </a:rPr>
              <a:t>Offset</a:t>
            </a:r>
          </a:p>
        </p:txBody>
      </p:sp>
      <p:sp>
        <p:nvSpPr>
          <p:cNvPr id="20" name="Rectangle 102"/>
          <p:cNvSpPr>
            <a:spLocks noChangeArrowheads="1"/>
          </p:cNvSpPr>
          <p:nvPr/>
        </p:nvSpPr>
        <p:spPr bwMode="auto">
          <a:xfrm>
            <a:off x="4267200" y="3127375"/>
            <a:ext cx="1000125" cy="377825"/>
          </a:xfrm>
          <a:prstGeom prst="rect">
            <a:avLst/>
          </a:prstGeom>
          <a:solidFill>
            <a:srgbClr val="FF0000"/>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lnSpc>
                <a:spcPct val="75000"/>
              </a:lnSpc>
            </a:pPr>
            <a:r>
              <a:rPr lang="en-US" altLang="en-US" sz="1800" b="0" dirty="0">
                <a:latin typeface="Gill Sans Light"/>
                <a:cs typeface="Gill Sans Light"/>
              </a:rPr>
              <a:t>Physical</a:t>
            </a:r>
          </a:p>
          <a:p>
            <a:pPr eaLnBrk="1" hangingPunct="1">
              <a:lnSpc>
                <a:spcPct val="75000"/>
              </a:lnSpc>
            </a:pPr>
            <a:r>
              <a:rPr lang="en-US" altLang="en-US" sz="1800" b="0" dirty="0">
                <a:latin typeface="Gill Sans Light"/>
                <a:cs typeface="Gill Sans Light"/>
              </a:rPr>
              <a:t>Page #</a:t>
            </a:r>
          </a:p>
        </p:txBody>
      </p:sp>
      <p:sp>
        <p:nvSpPr>
          <p:cNvPr id="74757" name="Text Box 66"/>
          <p:cNvSpPr txBox="1">
            <a:spLocks noChangeArrowheads="1"/>
          </p:cNvSpPr>
          <p:nvPr/>
        </p:nvSpPr>
        <p:spPr bwMode="auto">
          <a:xfrm>
            <a:off x="152400" y="1000125"/>
            <a:ext cx="2895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800" b="0">
                <a:latin typeface="Gill Sans Light"/>
                <a:cs typeface="Gill Sans Light"/>
              </a:rPr>
              <a:t>Virtual Address:</a:t>
            </a:r>
          </a:p>
        </p:txBody>
      </p:sp>
      <p:sp>
        <p:nvSpPr>
          <p:cNvPr id="74758" name="Rectangle 68"/>
          <p:cNvSpPr>
            <a:spLocks noChangeArrowheads="1"/>
          </p:cNvSpPr>
          <p:nvPr/>
        </p:nvSpPr>
        <p:spPr bwMode="auto">
          <a:xfrm>
            <a:off x="2093913" y="1343025"/>
            <a:ext cx="1258887" cy="377825"/>
          </a:xfrm>
          <a:prstGeom prst="rect">
            <a:avLst/>
          </a:prstGeom>
          <a:solidFill>
            <a:schemeClr val="accent1"/>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800" b="0">
                <a:latin typeface="Gill Sans Light"/>
                <a:cs typeface="Gill Sans Light"/>
              </a:rPr>
              <a:t>Offset</a:t>
            </a:r>
          </a:p>
        </p:txBody>
      </p:sp>
      <p:sp>
        <p:nvSpPr>
          <p:cNvPr id="74759" name="Rectangle 69"/>
          <p:cNvSpPr>
            <a:spLocks noChangeArrowheads="1"/>
          </p:cNvSpPr>
          <p:nvPr/>
        </p:nvSpPr>
        <p:spPr bwMode="auto">
          <a:xfrm>
            <a:off x="1092200" y="1343025"/>
            <a:ext cx="1001713" cy="377825"/>
          </a:xfrm>
          <a:prstGeom prst="rect">
            <a:avLst/>
          </a:prstGeom>
          <a:solidFill>
            <a:srgbClr val="FF0000"/>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lnSpc>
                <a:spcPct val="75000"/>
              </a:lnSpc>
            </a:pPr>
            <a:r>
              <a:rPr lang="en-US" altLang="en-US" sz="1800" b="0">
                <a:latin typeface="Gill Sans Light"/>
                <a:cs typeface="Gill Sans Light"/>
              </a:rPr>
              <a:t>Virtual</a:t>
            </a:r>
          </a:p>
          <a:p>
            <a:pPr eaLnBrk="1" hangingPunct="1">
              <a:lnSpc>
                <a:spcPct val="75000"/>
              </a:lnSpc>
            </a:pPr>
            <a:r>
              <a:rPr lang="en-US" altLang="en-US" sz="1800" b="0">
                <a:latin typeface="Gill Sans Light"/>
                <a:cs typeface="Gill Sans Light"/>
              </a:rPr>
              <a:t>P2 index</a:t>
            </a:r>
          </a:p>
        </p:txBody>
      </p:sp>
      <p:sp>
        <p:nvSpPr>
          <p:cNvPr id="74760" name="Rectangle 70"/>
          <p:cNvSpPr>
            <a:spLocks noChangeArrowheads="1"/>
          </p:cNvSpPr>
          <p:nvPr/>
        </p:nvSpPr>
        <p:spPr bwMode="auto">
          <a:xfrm>
            <a:off x="90488" y="1343025"/>
            <a:ext cx="1001712" cy="377825"/>
          </a:xfrm>
          <a:prstGeom prst="rect">
            <a:avLst/>
          </a:prstGeom>
          <a:solidFill>
            <a:srgbClr val="FF0000"/>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lnSpc>
                <a:spcPct val="75000"/>
              </a:lnSpc>
            </a:pPr>
            <a:r>
              <a:rPr lang="en-US" altLang="en-US" sz="1800" b="0" dirty="0">
                <a:latin typeface="Gill Sans Light"/>
                <a:cs typeface="Gill Sans Light"/>
              </a:rPr>
              <a:t>Virtual</a:t>
            </a:r>
          </a:p>
          <a:p>
            <a:pPr eaLnBrk="1" hangingPunct="1">
              <a:lnSpc>
                <a:spcPct val="75000"/>
              </a:lnSpc>
            </a:pPr>
            <a:r>
              <a:rPr lang="en-US" altLang="en-US" sz="1800" b="0" dirty="0">
                <a:latin typeface="Gill Sans Light"/>
                <a:cs typeface="Gill Sans Light"/>
              </a:rPr>
              <a:t>P1 index</a:t>
            </a:r>
          </a:p>
        </p:txBody>
      </p:sp>
      <p:sp>
        <p:nvSpPr>
          <p:cNvPr id="46" name="Freeform 93"/>
          <p:cNvSpPr>
            <a:spLocks/>
          </p:cNvSpPr>
          <p:nvPr/>
        </p:nvSpPr>
        <p:spPr bwMode="auto">
          <a:xfrm>
            <a:off x="990600" y="1720850"/>
            <a:ext cx="1447800" cy="1295400"/>
          </a:xfrm>
          <a:custGeom>
            <a:avLst/>
            <a:gdLst>
              <a:gd name="T0" fmla="*/ 0 w 912"/>
              <a:gd name="T1" fmla="*/ 0 h 960"/>
              <a:gd name="T2" fmla="*/ 0 w 912"/>
              <a:gd name="T3" fmla="*/ 2147483647 h 960"/>
              <a:gd name="T4" fmla="*/ 2147483647 w 912"/>
              <a:gd name="T5" fmla="*/ 2147483647 h 960"/>
              <a:gd name="T6" fmla="*/ 2147483647 w 912"/>
              <a:gd name="T7" fmla="*/ 2147483647 h 960"/>
              <a:gd name="T8" fmla="*/ 0 60000 65536"/>
              <a:gd name="T9" fmla="*/ 0 60000 65536"/>
              <a:gd name="T10" fmla="*/ 0 60000 65536"/>
              <a:gd name="T11" fmla="*/ 0 60000 65536"/>
              <a:gd name="T12" fmla="*/ 0 w 912"/>
              <a:gd name="T13" fmla="*/ 0 h 960"/>
              <a:gd name="T14" fmla="*/ 912 w 912"/>
              <a:gd name="T15" fmla="*/ 960 h 960"/>
            </a:gdLst>
            <a:ahLst/>
            <a:cxnLst>
              <a:cxn ang="T8">
                <a:pos x="T0" y="T1"/>
              </a:cxn>
              <a:cxn ang="T9">
                <a:pos x="T2" y="T3"/>
              </a:cxn>
              <a:cxn ang="T10">
                <a:pos x="T4" y="T5"/>
              </a:cxn>
              <a:cxn ang="T11">
                <a:pos x="T6" y="T7"/>
              </a:cxn>
            </a:cxnLst>
            <a:rect l="T12" t="T13" r="T14" b="T15"/>
            <a:pathLst>
              <a:path w="912" h="960">
                <a:moveTo>
                  <a:pt x="0" y="0"/>
                </a:moveTo>
                <a:lnTo>
                  <a:pt x="0" y="288"/>
                </a:lnTo>
                <a:lnTo>
                  <a:pt x="528" y="960"/>
                </a:lnTo>
                <a:lnTo>
                  <a:pt x="912" y="960"/>
                </a:lnTo>
              </a:path>
            </a:pathLst>
          </a:custGeom>
          <a:noFill/>
          <a:ln w="38100">
            <a:solidFill>
              <a:schemeClr val="hlink"/>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lIns="90478" tIns="44445" rIns="90478" bIns="44445" anchor="ctr"/>
          <a:lstStyle/>
          <a:p>
            <a:endParaRPr lang="en-US">
              <a:latin typeface="Gill Sans Light"/>
              <a:cs typeface="Gill Sans Light"/>
            </a:endParaRPr>
          </a:p>
        </p:txBody>
      </p:sp>
      <p:sp>
        <p:nvSpPr>
          <p:cNvPr id="67" name="Freeform 120"/>
          <p:cNvSpPr>
            <a:spLocks/>
          </p:cNvSpPr>
          <p:nvPr/>
        </p:nvSpPr>
        <p:spPr bwMode="auto">
          <a:xfrm>
            <a:off x="1905000" y="1720850"/>
            <a:ext cx="1524000" cy="793750"/>
          </a:xfrm>
          <a:custGeom>
            <a:avLst/>
            <a:gdLst>
              <a:gd name="T0" fmla="*/ 0 w 1824"/>
              <a:gd name="T1" fmla="*/ 0 h 768"/>
              <a:gd name="T2" fmla="*/ 0 w 1824"/>
              <a:gd name="T3" fmla="*/ 2147483647 h 768"/>
              <a:gd name="T4" fmla="*/ 2147483647 w 1824"/>
              <a:gd name="T5" fmla="*/ 2147483647 h 768"/>
              <a:gd name="T6" fmla="*/ 2147483647 w 1824"/>
              <a:gd name="T7" fmla="*/ 2147483647 h 768"/>
              <a:gd name="T8" fmla="*/ 0 60000 65536"/>
              <a:gd name="T9" fmla="*/ 0 60000 65536"/>
              <a:gd name="T10" fmla="*/ 0 60000 65536"/>
              <a:gd name="T11" fmla="*/ 0 60000 65536"/>
              <a:gd name="T12" fmla="*/ 0 w 1824"/>
              <a:gd name="T13" fmla="*/ 0 h 768"/>
              <a:gd name="T14" fmla="*/ 1824 w 1824"/>
              <a:gd name="T15" fmla="*/ 768 h 768"/>
            </a:gdLst>
            <a:ahLst/>
            <a:cxnLst>
              <a:cxn ang="T8">
                <a:pos x="T0" y="T1"/>
              </a:cxn>
              <a:cxn ang="T9">
                <a:pos x="T2" y="T3"/>
              </a:cxn>
              <a:cxn ang="T10">
                <a:pos x="T4" y="T5"/>
              </a:cxn>
              <a:cxn ang="T11">
                <a:pos x="T6" y="T7"/>
              </a:cxn>
            </a:cxnLst>
            <a:rect l="T12" t="T13" r="T14" b="T15"/>
            <a:pathLst>
              <a:path w="1824" h="768">
                <a:moveTo>
                  <a:pt x="0" y="0"/>
                </a:moveTo>
                <a:lnTo>
                  <a:pt x="0" y="192"/>
                </a:lnTo>
                <a:lnTo>
                  <a:pt x="1440" y="768"/>
                </a:lnTo>
                <a:lnTo>
                  <a:pt x="1824" y="768"/>
                </a:lnTo>
              </a:path>
            </a:pathLst>
          </a:custGeom>
          <a:noFill/>
          <a:ln w="38100">
            <a:solidFill>
              <a:schemeClr val="hlink"/>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lIns="90478" tIns="44445" rIns="90478" bIns="44445" anchor="ctr"/>
          <a:lstStyle/>
          <a:p>
            <a:endParaRPr lang="en-US">
              <a:latin typeface="Gill Sans Light"/>
              <a:cs typeface="Gill Sans Light"/>
            </a:endParaRPr>
          </a:p>
        </p:txBody>
      </p:sp>
      <p:sp>
        <p:nvSpPr>
          <p:cNvPr id="83" name="Line 20"/>
          <p:cNvSpPr>
            <a:spLocks noChangeShapeType="1"/>
          </p:cNvSpPr>
          <p:nvPr/>
        </p:nvSpPr>
        <p:spPr bwMode="auto">
          <a:xfrm>
            <a:off x="4114800" y="2438400"/>
            <a:ext cx="457200" cy="685800"/>
          </a:xfrm>
          <a:prstGeom prst="line">
            <a:avLst/>
          </a:prstGeom>
          <a:noFill/>
          <a:ln w="38100">
            <a:solidFill>
              <a:schemeClr val="hlink"/>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latin typeface="Gill Sans Light"/>
              <a:cs typeface="Gill Sans Light"/>
            </a:endParaRPr>
          </a:p>
        </p:txBody>
      </p:sp>
      <p:sp>
        <p:nvSpPr>
          <p:cNvPr id="84" name="Freeform 83"/>
          <p:cNvSpPr>
            <a:spLocks noChangeArrowheads="1"/>
          </p:cNvSpPr>
          <p:nvPr/>
        </p:nvSpPr>
        <p:spPr bwMode="auto">
          <a:xfrm>
            <a:off x="3368675" y="1549400"/>
            <a:ext cx="2436813" cy="1541463"/>
          </a:xfrm>
          <a:custGeom>
            <a:avLst/>
            <a:gdLst>
              <a:gd name="T0" fmla="*/ 0 w 2436241"/>
              <a:gd name="T1" fmla="*/ 0 h 1541997"/>
              <a:gd name="T2" fmla="*/ 2016162 w 2436241"/>
              <a:gd name="T3" fmla="*/ 373702 h 1541997"/>
              <a:gd name="T4" fmla="*/ 2445409 w 2436241"/>
              <a:gd name="T5" fmla="*/ 1533475 h 1541997"/>
              <a:gd name="T6" fmla="*/ 0 60000 65536"/>
              <a:gd name="T7" fmla="*/ 0 60000 65536"/>
              <a:gd name="T8" fmla="*/ 0 60000 65536"/>
              <a:gd name="T9" fmla="*/ 0 w 2436241"/>
              <a:gd name="T10" fmla="*/ 0 h 1541997"/>
              <a:gd name="T11" fmla="*/ 2436241 w 2436241"/>
              <a:gd name="T12" fmla="*/ 1541997 h 1541997"/>
            </a:gdLst>
            <a:ahLst/>
            <a:cxnLst>
              <a:cxn ang="T6">
                <a:pos x="T0" y="T1"/>
              </a:cxn>
              <a:cxn ang="T7">
                <a:pos x="T2" y="T3"/>
              </a:cxn>
              <a:cxn ang="T8">
                <a:pos x="T4" y="T5"/>
              </a:cxn>
            </a:cxnLst>
            <a:rect l="T9" t="T10" r="T11" b="T12"/>
            <a:pathLst>
              <a:path w="2436241" h="1541997">
                <a:moveTo>
                  <a:pt x="0" y="0"/>
                </a:moveTo>
                <a:lnTo>
                  <a:pt x="2008603" y="375781"/>
                </a:lnTo>
                <a:lnTo>
                  <a:pt x="2436241" y="1541997"/>
                </a:lnTo>
              </a:path>
            </a:pathLst>
          </a:custGeom>
          <a:noFill/>
          <a:ln w="38100">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lIns="90478" tIns="44445" rIns="90478" bIns="44445" anchor="ctr"/>
          <a:lstStyle/>
          <a:p>
            <a:endParaRPr lang="en-US">
              <a:latin typeface="Gill Sans Light"/>
              <a:cs typeface="Gill Sans Light"/>
            </a:endParaRPr>
          </a:p>
        </p:txBody>
      </p:sp>
      <p:grpSp>
        <p:nvGrpSpPr>
          <p:cNvPr id="2" name="Group 94"/>
          <p:cNvGrpSpPr>
            <a:grpSpLocks/>
          </p:cNvGrpSpPr>
          <p:nvPr/>
        </p:nvGrpSpPr>
        <p:grpSpPr bwMode="auto">
          <a:xfrm>
            <a:off x="0" y="2743200"/>
            <a:ext cx="3276600" cy="1854200"/>
            <a:chOff x="0" y="2438400"/>
            <a:chExt cx="3276600" cy="1854166"/>
          </a:xfrm>
        </p:grpSpPr>
        <p:sp>
          <p:nvSpPr>
            <p:cNvPr id="74782" name="Rectangle 4"/>
            <p:cNvSpPr>
              <a:spLocks noChangeArrowheads="1"/>
            </p:cNvSpPr>
            <p:nvPr/>
          </p:nvSpPr>
          <p:spPr bwMode="auto">
            <a:xfrm>
              <a:off x="2438400" y="2457450"/>
              <a:ext cx="669925" cy="112395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b="0">
                <a:latin typeface="Gill Sans Light"/>
                <a:cs typeface="Gill Sans Light"/>
              </a:endParaRPr>
            </a:p>
          </p:txBody>
        </p:sp>
        <p:sp>
          <p:nvSpPr>
            <p:cNvPr id="74783" name="Rectangle 5" descr="80%"/>
            <p:cNvSpPr>
              <a:spLocks noChangeArrowheads="1"/>
            </p:cNvSpPr>
            <p:nvPr/>
          </p:nvSpPr>
          <p:spPr bwMode="auto">
            <a:xfrm>
              <a:off x="2438400" y="2667000"/>
              <a:ext cx="669925" cy="142875"/>
            </a:xfrm>
            <a:prstGeom prst="rect">
              <a:avLst/>
            </a:prstGeom>
            <a:pattFill prst="pct80">
              <a:fgClr>
                <a:schemeClr val="hlink"/>
              </a:fgClr>
              <a:bgClr>
                <a:schemeClr val="bg1"/>
              </a:bgClr>
            </a:pattFill>
            <a:ln w="12700">
              <a:solidFill>
                <a:schemeClr val="tx1"/>
              </a:solidFill>
              <a:miter lim="800000"/>
              <a:headEnd/>
              <a:tailEnd/>
            </a:ln>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b="0">
                <a:latin typeface="Gill Sans Light"/>
                <a:cs typeface="Gill Sans Light"/>
              </a:endParaRPr>
            </a:p>
          </p:txBody>
        </p:sp>
        <p:sp>
          <p:nvSpPr>
            <p:cNvPr id="74784" name="Rectangle 7" descr="75%"/>
            <p:cNvSpPr>
              <a:spLocks noChangeArrowheads="1"/>
            </p:cNvSpPr>
            <p:nvPr/>
          </p:nvSpPr>
          <p:spPr bwMode="auto">
            <a:xfrm>
              <a:off x="2438400" y="3048000"/>
              <a:ext cx="669925" cy="142875"/>
            </a:xfrm>
            <a:prstGeom prst="rect">
              <a:avLst/>
            </a:prstGeom>
            <a:pattFill prst="pct75">
              <a:fgClr>
                <a:schemeClr val="accent1"/>
              </a:fgClr>
              <a:bgClr>
                <a:schemeClr val="bg1"/>
              </a:bgClr>
            </a:pattFill>
            <a:ln w="12700">
              <a:solidFill>
                <a:schemeClr val="tx1"/>
              </a:solidFill>
              <a:miter lim="800000"/>
              <a:headEnd/>
              <a:tailEnd/>
            </a:ln>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b="0">
                <a:latin typeface="Gill Sans Light"/>
                <a:cs typeface="Gill Sans Light"/>
              </a:endParaRPr>
            </a:p>
          </p:txBody>
        </p:sp>
        <p:sp>
          <p:nvSpPr>
            <p:cNvPr id="74785" name="Rectangle 76"/>
            <p:cNvSpPr>
              <a:spLocks noChangeArrowheads="1"/>
            </p:cNvSpPr>
            <p:nvPr/>
          </p:nvSpPr>
          <p:spPr bwMode="auto">
            <a:xfrm>
              <a:off x="0" y="2438400"/>
              <a:ext cx="1600200" cy="304800"/>
            </a:xfrm>
            <a:prstGeom prst="rect">
              <a:avLst/>
            </a:prstGeom>
            <a:solidFill>
              <a:srgbClr val="FF96DA"/>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800" b="0">
                  <a:latin typeface="Gill Sans Light"/>
                  <a:cs typeface="Gill Sans Light"/>
                </a:rPr>
                <a:t>PageTablePtr</a:t>
              </a:r>
            </a:p>
          </p:txBody>
        </p:sp>
        <p:sp>
          <p:nvSpPr>
            <p:cNvPr id="74786" name="Line 92"/>
            <p:cNvSpPr>
              <a:spLocks noChangeShapeType="1"/>
            </p:cNvSpPr>
            <p:nvPr/>
          </p:nvSpPr>
          <p:spPr bwMode="auto">
            <a:xfrm flipV="1">
              <a:off x="1600200" y="2482850"/>
              <a:ext cx="838200" cy="10795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0478" tIns="44445" rIns="90478" bIns="44445" anchor="ctr"/>
            <a:lstStyle/>
            <a:p>
              <a:endParaRPr lang="en-US">
                <a:latin typeface="Gill Sans Light"/>
                <a:cs typeface="Gill Sans Light"/>
              </a:endParaRPr>
            </a:p>
          </p:txBody>
        </p:sp>
        <p:sp>
          <p:nvSpPr>
            <p:cNvPr id="74787" name="Text Box 66"/>
            <p:cNvSpPr txBox="1">
              <a:spLocks noChangeArrowheads="1"/>
            </p:cNvSpPr>
            <p:nvPr/>
          </p:nvSpPr>
          <p:spPr bwMode="auto">
            <a:xfrm>
              <a:off x="1828800" y="3648810"/>
              <a:ext cx="1447800" cy="6437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800" b="0">
                  <a:latin typeface="Gill Sans Light"/>
                  <a:cs typeface="Gill Sans Light"/>
                </a:rPr>
                <a:t>Page Table </a:t>
              </a:r>
            </a:p>
            <a:p>
              <a:pPr eaLnBrk="1" hangingPunct="1"/>
              <a:r>
                <a:rPr lang="en-US" altLang="en-US" sz="1800" b="0">
                  <a:latin typeface="Gill Sans Light"/>
                  <a:cs typeface="Gill Sans Light"/>
                </a:rPr>
                <a:t>(1</a:t>
              </a:r>
              <a:r>
                <a:rPr lang="en-US" altLang="en-US" sz="1800" b="0" baseline="30000">
                  <a:latin typeface="Gill Sans Light"/>
                  <a:cs typeface="Gill Sans Light"/>
                </a:rPr>
                <a:t>st</a:t>
              </a:r>
              <a:r>
                <a:rPr lang="en-US" altLang="en-US" sz="1800" b="0">
                  <a:latin typeface="Gill Sans Light"/>
                  <a:cs typeface="Gill Sans Light"/>
                </a:rPr>
                <a:t> level)</a:t>
              </a:r>
            </a:p>
          </p:txBody>
        </p:sp>
      </p:grpSp>
      <p:grpSp>
        <p:nvGrpSpPr>
          <p:cNvPr id="3" name="Group 95"/>
          <p:cNvGrpSpPr>
            <a:grpSpLocks/>
          </p:cNvGrpSpPr>
          <p:nvPr/>
        </p:nvGrpSpPr>
        <p:grpSpPr bwMode="auto">
          <a:xfrm>
            <a:off x="2971800" y="1828800"/>
            <a:ext cx="1447800" cy="3463925"/>
            <a:chOff x="2971800" y="1524000"/>
            <a:chExt cx="1447800" cy="3463015"/>
          </a:xfrm>
        </p:grpSpPr>
        <p:sp>
          <p:nvSpPr>
            <p:cNvPr id="74773" name="Line 20"/>
            <p:cNvSpPr>
              <a:spLocks noChangeShapeType="1"/>
            </p:cNvSpPr>
            <p:nvPr/>
          </p:nvSpPr>
          <p:spPr bwMode="auto">
            <a:xfrm flipV="1">
              <a:off x="3124200" y="1524000"/>
              <a:ext cx="304800" cy="1187450"/>
            </a:xfrm>
            <a:prstGeom prst="line">
              <a:avLst/>
            </a:prstGeom>
            <a:noFill/>
            <a:ln w="38100">
              <a:solidFill>
                <a:schemeClr val="hlink"/>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latin typeface="Gill Sans Light"/>
                <a:cs typeface="Gill Sans Light"/>
              </a:endParaRPr>
            </a:p>
          </p:txBody>
        </p:sp>
        <p:sp>
          <p:nvSpPr>
            <p:cNvPr id="74774" name="Line 22"/>
            <p:cNvSpPr>
              <a:spLocks noChangeShapeType="1"/>
            </p:cNvSpPr>
            <p:nvPr/>
          </p:nvSpPr>
          <p:spPr bwMode="auto">
            <a:xfrm>
              <a:off x="3109913" y="3100387"/>
              <a:ext cx="319087" cy="328613"/>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latin typeface="Gill Sans Light"/>
                <a:cs typeface="Gill Sans Light"/>
              </a:endParaRPr>
            </a:p>
          </p:txBody>
        </p:sp>
        <p:sp>
          <p:nvSpPr>
            <p:cNvPr id="74775" name="Rectangle 8"/>
            <p:cNvSpPr>
              <a:spLocks noChangeArrowheads="1"/>
            </p:cNvSpPr>
            <p:nvPr/>
          </p:nvSpPr>
          <p:spPr bwMode="auto">
            <a:xfrm>
              <a:off x="3429000" y="1524000"/>
              <a:ext cx="668338" cy="95885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b="0">
                <a:latin typeface="Gill Sans Light"/>
                <a:cs typeface="Gill Sans Light"/>
              </a:endParaRPr>
            </a:p>
          </p:txBody>
        </p:sp>
        <p:sp>
          <p:nvSpPr>
            <p:cNvPr id="74776" name="Rectangle 10" descr="50%"/>
            <p:cNvSpPr>
              <a:spLocks noChangeArrowheads="1"/>
            </p:cNvSpPr>
            <p:nvPr/>
          </p:nvSpPr>
          <p:spPr bwMode="auto">
            <a:xfrm>
              <a:off x="3429000" y="1792288"/>
              <a:ext cx="668338" cy="141288"/>
            </a:xfrm>
            <a:prstGeom prst="rect">
              <a:avLst/>
            </a:prstGeom>
            <a:pattFill prst="pct50">
              <a:fgClr>
                <a:schemeClr val="accent1"/>
              </a:fgClr>
              <a:bgClr>
                <a:schemeClr val="bg1"/>
              </a:bgClr>
            </a:pattFill>
            <a:ln w="12700">
              <a:solidFill>
                <a:schemeClr val="tx1"/>
              </a:solidFill>
              <a:miter lim="800000"/>
              <a:headEnd/>
              <a:tailEnd/>
            </a:ln>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b="0">
                <a:latin typeface="Gill Sans Light"/>
                <a:cs typeface="Gill Sans Light"/>
              </a:endParaRPr>
            </a:p>
          </p:txBody>
        </p:sp>
        <p:sp>
          <p:nvSpPr>
            <p:cNvPr id="74777" name="Rectangle 11" descr="70%"/>
            <p:cNvSpPr>
              <a:spLocks noChangeArrowheads="1"/>
            </p:cNvSpPr>
            <p:nvPr/>
          </p:nvSpPr>
          <p:spPr bwMode="auto">
            <a:xfrm>
              <a:off x="3429000" y="2105025"/>
              <a:ext cx="668338" cy="144463"/>
            </a:xfrm>
            <a:prstGeom prst="rect">
              <a:avLst/>
            </a:prstGeom>
            <a:pattFill prst="pct70">
              <a:fgClr>
                <a:schemeClr val="hlink"/>
              </a:fgClr>
              <a:bgClr>
                <a:schemeClr val="bg1"/>
              </a:bgClr>
            </a:pattFill>
            <a:ln w="12700">
              <a:solidFill>
                <a:schemeClr val="tx1"/>
              </a:solidFill>
              <a:miter lim="800000"/>
              <a:headEnd/>
              <a:tailEnd/>
            </a:ln>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b="0">
                <a:latin typeface="Gill Sans Light"/>
                <a:cs typeface="Gill Sans Light"/>
              </a:endParaRPr>
            </a:p>
          </p:txBody>
        </p:sp>
        <p:sp>
          <p:nvSpPr>
            <p:cNvPr id="74778" name="Rectangle 8"/>
            <p:cNvSpPr>
              <a:spLocks noChangeArrowheads="1"/>
            </p:cNvSpPr>
            <p:nvPr/>
          </p:nvSpPr>
          <p:spPr bwMode="auto">
            <a:xfrm>
              <a:off x="3429000" y="3384550"/>
              <a:ext cx="668338" cy="95885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b="0">
                <a:latin typeface="Gill Sans Light"/>
                <a:cs typeface="Gill Sans Light"/>
              </a:endParaRPr>
            </a:p>
          </p:txBody>
        </p:sp>
        <p:sp>
          <p:nvSpPr>
            <p:cNvPr id="74779" name="Rectangle 10" descr="50%"/>
            <p:cNvSpPr>
              <a:spLocks noChangeArrowheads="1"/>
            </p:cNvSpPr>
            <p:nvPr/>
          </p:nvSpPr>
          <p:spPr bwMode="auto">
            <a:xfrm>
              <a:off x="3429000" y="3652838"/>
              <a:ext cx="668338" cy="141288"/>
            </a:xfrm>
            <a:prstGeom prst="rect">
              <a:avLst/>
            </a:prstGeom>
            <a:pattFill prst="pct50">
              <a:fgClr>
                <a:schemeClr val="accent1"/>
              </a:fgClr>
              <a:bgClr>
                <a:schemeClr val="bg1"/>
              </a:bgClr>
            </a:pattFill>
            <a:ln w="12700">
              <a:solidFill>
                <a:schemeClr val="tx1"/>
              </a:solidFill>
              <a:miter lim="800000"/>
              <a:headEnd/>
              <a:tailEnd/>
            </a:ln>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b="0">
                <a:latin typeface="Gill Sans Light"/>
                <a:cs typeface="Gill Sans Light"/>
              </a:endParaRPr>
            </a:p>
          </p:txBody>
        </p:sp>
        <p:sp>
          <p:nvSpPr>
            <p:cNvPr id="74780" name="Rectangle 10" descr="50%"/>
            <p:cNvSpPr>
              <a:spLocks noChangeArrowheads="1"/>
            </p:cNvSpPr>
            <p:nvPr/>
          </p:nvSpPr>
          <p:spPr bwMode="auto">
            <a:xfrm>
              <a:off x="3429000" y="3962400"/>
              <a:ext cx="668338" cy="141288"/>
            </a:xfrm>
            <a:prstGeom prst="rect">
              <a:avLst/>
            </a:prstGeom>
            <a:pattFill prst="pct50">
              <a:fgClr>
                <a:schemeClr val="accent1"/>
              </a:fgClr>
              <a:bgClr>
                <a:schemeClr val="bg1"/>
              </a:bgClr>
            </a:pattFill>
            <a:ln w="12700">
              <a:solidFill>
                <a:schemeClr val="tx1"/>
              </a:solidFill>
              <a:miter lim="800000"/>
              <a:headEnd/>
              <a:tailEnd/>
            </a:ln>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b="0">
                <a:latin typeface="Gill Sans Light"/>
                <a:cs typeface="Gill Sans Light"/>
              </a:endParaRPr>
            </a:p>
          </p:txBody>
        </p:sp>
        <p:sp>
          <p:nvSpPr>
            <p:cNvPr id="74781" name="Text Box 66"/>
            <p:cNvSpPr txBox="1">
              <a:spLocks noChangeArrowheads="1"/>
            </p:cNvSpPr>
            <p:nvPr/>
          </p:nvSpPr>
          <p:spPr bwMode="auto">
            <a:xfrm>
              <a:off x="2971800" y="4343400"/>
              <a:ext cx="1447800" cy="6436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800" b="0">
                  <a:latin typeface="Gill Sans Light"/>
                  <a:cs typeface="Gill Sans Light"/>
                </a:rPr>
                <a:t>Page Table </a:t>
              </a:r>
            </a:p>
            <a:p>
              <a:pPr eaLnBrk="1" hangingPunct="1"/>
              <a:r>
                <a:rPr lang="en-US" altLang="en-US" sz="1800" b="0">
                  <a:latin typeface="Gill Sans Light"/>
                  <a:cs typeface="Gill Sans Light"/>
                </a:rPr>
                <a:t>(2</a:t>
              </a:r>
              <a:r>
                <a:rPr lang="en-US" altLang="en-US" sz="1800" b="0" baseline="30000">
                  <a:latin typeface="Gill Sans Light"/>
                  <a:cs typeface="Gill Sans Light"/>
                </a:rPr>
                <a:t>nd</a:t>
              </a:r>
              <a:r>
                <a:rPr lang="en-US" altLang="en-US" sz="1800" b="0">
                  <a:latin typeface="Gill Sans Light"/>
                  <a:cs typeface="Gill Sans Light"/>
                </a:rPr>
                <a:t> level)</a:t>
              </a:r>
            </a:p>
          </p:txBody>
        </p:sp>
      </p:grpSp>
      <p:sp>
        <p:nvSpPr>
          <p:cNvPr id="74767" name="Rectangle 8"/>
          <p:cNvSpPr>
            <a:spLocks noChangeArrowheads="1"/>
          </p:cNvSpPr>
          <p:nvPr/>
        </p:nvSpPr>
        <p:spPr bwMode="auto">
          <a:xfrm>
            <a:off x="7696200" y="1371600"/>
            <a:ext cx="1295400" cy="4191000"/>
          </a:xfrm>
          <a:prstGeom prst="rect">
            <a:avLst/>
          </a:prstGeom>
          <a:solidFill>
            <a:schemeClr val="accent2">
              <a:lumMod val="20000"/>
              <a:lumOff val="80000"/>
            </a:schemeClr>
          </a:solidFill>
          <a:ln w="12700">
            <a:solidFill>
              <a:schemeClr val="tx1"/>
            </a:solidFill>
            <a:miter lim="800000"/>
            <a:headEnd/>
            <a:tailEnd/>
          </a:ln>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b="0">
              <a:latin typeface="Gill Sans Light"/>
              <a:cs typeface="Gill Sans Light"/>
            </a:endParaRPr>
          </a:p>
        </p:txBody>
      </p:sp>
      <p:sp>
        <p:nvSpPr>
          <p:cNvPr id="88" name="Rectangle 10" descr="50%"/>
          <p:cNvSpPr>
            <a:spLocks noChangeArrowheads="1"/>
          </p:cNvSpPr>
          <p:nvPr/>
        </p:nvSpPr>
        <p:spPr bwMode="auto">
          <a:xfrm>
            <a:off x="7696200" y="1905000"/>
            <a:ext cx="1295400" cy="685800"/>
          </a:xfrm>
          <a:prstGeom prst="rect">
            <a:avLst/>
          </a:prstGeom>
          <a:solidFill>
            <a:schemeClr val="accent1">
              <a:lumMod val="60000"/>
              <a:lumOff val="40000"/>
            </a:schemeClr>
          </a:solidFill>
          <a:ln w="12700">
            <a:solidFill>
              <a:schemeClr val="tx1"/>
            </a:solidFill>
            <a:miter lim="800000"/>
            <a:headEnd/>
            <a:tailEnd/>
          </a:ln>
        </p:spPr>
        <p:txBody>
          <a:bodyPr wrap="none" anchor="ctr"/>
          <a:lstStyle/>
          <a:p>
            <a:pPr>
              <a:defRPr/>
            </a:pPr>
            <a:endParaRPr lang="en-US" b="0">
              <a:latin typeface="Gill Sans Light"/>
              <a:ea typeface="ＭＳ Ｐゴシック" charset="-128"/>
              <a:cs typeface="Gill Sans Light"/>
            </a:endParaRPr>
          </a:p>
        </p:txBody>
      </p:sp>
      <p:sp>
        <p:nvSpPr>
          <p:cNvPr id="90" name="Rectangle 10" descr="50%"/>
          <p:cNvSpPr>
            <a:spLocks noChangeArrowheads="1"/>
          </p:cNvSpPr>
          <p:nvPr/>
        </p:nvSpPr>
        <p:spPr bwMode="auto">
          <a:xfrm>
            <a:off x="7696200" y="2286000"/>
            <a:ext cx="1295400" cy="152400"/>
          </a:xfrm>
          <a:prstGeom prst="rect">
            <a:avLst/>
          </a:prstGeom>
          <a:solidFill>
            <a:schemeClr val="accent1">
              <a:lumMod val="75000"/>
            </a:schemeClr>
          </a:solidFill>
          <a:ln w="12700">
            <a:solidFill>
              <a:schemeClr val="tx1"/>
            </a:solidFill>
            <a:miter lim="800000"/>
            <a:headEnd/>
            <a:tailEnd/>
          </a:ln>
        </p:spPr>
        <p:txBody>
          <a:bodyPr wrap="none" anchor="ctr"/>
          <a:lstStyle/>
          <a:p>
            <a:pPr>
              <a:defRPr/>
            </a:pPr>
            <a:endParaRPr lang="en-US" b="0">
              <a:latin typeface="Gill Sans Light"/>
              <a:ea typeface="ＭＳ Ｐゴシック" charset="-128"/>
              <a:cs typeface="Gill Sans Light"/>
            </a:endParaRPr>
          </a:p>
        </p:txBody>
      </p:sp>
      <p:sp>
        <p:nvSpPr>
          <p:cNvPr id="92" name="Line 20"/>
          <p:cNvSpPr>
            <a:spLocks noChangeShapeType="1"/>
          </p:cNvSpPr>
          <p:nvPr/>
        </p:nvSpPr>
        <p:spPr bwMode="auto">
          <a:xfrm flipV="1">
            <a:off x="4724400" y="1905000"/>
            <a:ext cx="2971800" cy="1219200"/>
          </a:xfrm>
          <a:prstGeom prst="line">
            <a:avLst/>
          </a:prstGeom>
          <a:noFill/>
          <a:ln w="38100">
            <a:solidFill>
              <a:schemeClr val="hlink"/>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latin typeface="Gill Sans Light"/>
              <a:cs typeface="Gill Sans Light"/>
            </a:endParaRPr>
          </a:p>
        </p:txBody>
      </p:sp>
      <p:sp>
        <p:nvSpPr>
          <p:cNvPr id="93" name="Line 20"/>
          <p:cNvSpPr>
            <a:spLocks noChangeShapeType="1"/>
          </p:cNvSpPr>
          <p:nvPr/>
        </p:nvSpPr>
        <p:spPr bwMode="auto">
          <a:xfrm flipV="1">
            <a:off x="6096000" y="2286000"/>
            <a:ext cx="1600200" cy="914400"/>
          </a:xfrm>
          <a:prstGeom prst="line">
            <a:avLst/>
          </a:prstGeom>
          <a:noFill/>
          <a:ln w="38100">
            <a:solidFill>
              <a:schemeClr val="hlink"/>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latin typeface="Gill Sans Light"/>
              <a:cs typeface="Gill Sans Light"/>
            </a:endParaRPr>
          </a:p>
        </p:txBody>
      </p:sp>
      <p:sp>
        <p:nvSpPr>
          <p:cNvPr id="74772" name="Text Box 100"/>
          <p:cNvSpPr txBox="1">
            <a:spLocks noChangeArrowheads="1"/>
          </p:cNvSpPr>
          <p:nvPr/>
        </p:nvSpPr>
        <p:spPr bwMode="auto">
          <a:xfrm>
            <a:off x="7620000" y="727075"/>
            <a:ext cx="1371600" cy="64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800" b="0">
                <a:latin typeface="Gill Sans Light"/>
                <a:cs typeface="Gill Sans Light"/>
              </a:rPr>
              <a:t>Physical </a:t>
            </a:r>
          </a:p>
          <a:p>
            <a:pPr eaLnBrk="1" hangingPunct="1"/>
            <a:r>
              <a:rPr lang="en-US" altLang="en-US" sz="1800" b="0">
                <a:latin typeface="Gill Sans Light"/>
                <a:cs typeface="Gill Sans Light"/>
              </a:rPr>
              <a:t>Memory:</a:t>
            </a:r>
          </a:p>
        </p:txBody>
      </p:sp>
    </p:spTree>
    <p:extLst>
      <p:ext uri="{BB962C8B-B14F-4D97-AF65-F5344CB8AC3E}">
        <p14:creationId xmlns:p14="http://schemas.microsoft.com/office/powerpoint/2010/main" val="1847514297"/>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9" presetClass="entr" presetSubtype="0" fill="hold" grpId="0" nodeType="withEffect">
                                  <p:stCondLst>
                                    <p:cond delay="0"/>
                                  </p:stCondLst>
                                  <p:childTnLst>
                                    <p:set>
                                      <p:cBhvr>
                                        <p:cTn id="8" dur="1" fill="hold">
                                          <p:stCondLst>
                                            <p:cond delay="0"/>
                                          </p:stCondLst>
                                        </p:cTn>
                                        <p:tgtEl>
                                          <p:spTgt spid="46"/>
                                        </p:tgtEl>
                                        <p:attrNameLst>
                                          <p:attrName>style.visibility</p:attrName>
                                        </p:attrNameLst>
                                      </p:cBhvr>
                                      <p:to>
                                        <p:strVal val="visible"/>
                                      </p:to>
                                    </p:set>
                                    <p:animEffect transition="in" filter="dissolve">
                                      <p:cBhvr>
                                        <p:cTn id="9" dur="500"/>
                                        <p:tgtEl>
                                          <p:spTgt spid="46"/>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1" presetClass="entr" presetSubtype="0" fill="hold" nodeType="clickEffect">
                                  <p:stCondLst>
                                    <p:cond delay="0"/>
                                  </p:stCondLst>
                                  <p:childTnLst>
                                    <p:set>
                                      <p:cBhvr>
                                        <p:cTn id="13" dur="1" fill="hold">
                                          <p:stCondLst>
                                            <p:cond delay="0"/>
                                          </p:stCondLst>
                                        </p:cTn>
                                        <p:tgtEl>
                                          <p:spTgt spid="3"/>
                                        </p:tgtEl>
                                        <p:attrNameLst>
                                          <p:attrName>style.visibility</p:attrName>
                                        </p:attrNameLst>
                                      </p:cBhvr>
                                      <p:to>
                                        <p:strVal val="visible"/>
                                      </p:to>
                                    </p:set>
                                  </p:childTnLst>
                                </p:cTn>
                              </p:par>
                              <p:par>
                                <p:cTn id="14" presetID="9" presetClass="entr" presetSubtype="0" fill="hold" grpId="0" nodeType="withEffect">
                                  <p:stCondLst>
                                    <p:cond delay="0"/>
                                  </p:stCondLst>
                                  <p:childTnLst>
                                    <p:set>
                                      <p:cBhvr>
                                        <p:cTn id="15" dur="1" fill="hold">
                                          <p:stCondLst>
                                            <p:cond delay="0"/>
                                          </p:stCondLst>
                                        </p:cTn>
                                        <p:tgtEl>
                                          <p:spTgt spid="67"/>
                                        </p:tgtEl>
                                        <p:attrNameLst>
                                          <p:attrName>style.visibility</p:attrName>
                                        </p:attrNameLst>
                                      </p:cBhvr>
                                      <p:to>
                                        <p:strVal val="visible"/>
                                      </p:to>
                                    </p:set>
                                    <p:animEffect transition="in" filter="dissolve">
                                      <p:cBhvr>
                                        <p:cTn id="16" dur="500"/>
                                        <p:tgtEl>
                                          <p:spTgt spid="67"/>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3"/>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9" presetClass="entr" presetSubtype="0" fill="hold" grpId="0" nodeType="clickEffect">
                                  <p:stCondLst>
                                    <p:cond delay="0"/>
                                  </p:stCondLst>
                                  <p:childTnLst>
                                    <p:set>
                                      <p:cBhvr>
                                        <p:cTn id="24" dur="1" fill="hold">
                                          <p:stCondLst>
                                            <p:cond delay="0"/>
                                          </p:stCondLst>
                                        </p:cTn>
                                        <p:tgtEl>
                                          <p:spTgt spid="20"/>
                                        </p:tgtEl>
                                        <p:attrNameLst>
                                          <p:attrName>style.visibility</p:attrName>
                                        </p:attrNameLst>
                                      </p:cBhvr>
                                      <p:to>
                                        <p:strVal val="visible"/>
                                      </p:to>
                                    </p:set>
                                    <p:animEffect transition="in" filter="dissolve">
                                      <p:cBhvr>
                                        <p:cTn id="25" dur="500"/>
                                        <p:tgtEl>
                                          <p:spTgt spid="20"/>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84"/>
                                        </p:tgtEl>
                                        <p:attrNameLst>
                                          <p:attrName>style.visibility</p:attrName>
                                        </p:attrNameLst>
                                      </p:cBhvr>
                                      <p:to>
                                        <p:strVal val="visible"/>
                                      </p:to>
                                    </p:set>
                                  </p:childTnLst>
                                </p:cTn>
                              </p:par>
                              <p:par>
                                <p:cTn id="30" presetID="9" presetClass="entr" presetSubtype="0" fill="hold" grpId="0" nodeType="withEffect">
                                  <p:stCondLst>
                                    <p:cond delay="0"/>
                                  </p:stCondLst>
                                  <p:childTnLst>
                                    <p:set>
                                      <p:cBhvr>
                                        <p:cTn id="31" dur="1" fill="hold">
                                          <p:stCondLst>
                                            <p:cond delay="0"/>
                                          </p:stCondLst>
                                        </p:cTn>
                                        <p:tgtEl>
                                          <p:spTgt spid="19"/>
                                        </p:tgtEl>
                                        <p:attrNameLst>
                                          <p:attrName>style.visibility</p:attrName>
                                        </p:attrNameLst>
                                      </p:cBhvr>
                                      <p:to>
                                        <p:strVal val="visible"/>
                                      </p:to>
                                    </p:set>
                                    <p:animEffect transition="in" filter="dissolve">
                                      <p:cBhvr>
                                        <p:cTn id="32" dur="500"/>
                                        <p:tgtEl>
                                          <p:spTgt spid="19"/>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92"/>
                                        </p:tgtEl>
                                        <p:attrNameLst>
                                          <p:attrName>style.visibility</p:attrName>
                                        </p:attrNameLst>
                                      </p:cBhvr>
                                      <p:to>
                                        <p:strVal val="visible"/>
                                      </p:to>
                                    </p:set>
                                  </p:childTnLst>
                                </p:cTn>
                              </p:par>
                              <p:par>
                                <p:cTn id="37" presetID="9" presetClass="entr" presetSubtype="0" fill="hold" grpId="0" nodeType="withEffect">
                                  <p:stCondLst>
                                    <p:cond delay="0"/>
                                  </p:stCondLst>
                                  <p:childTnLst>
                                    <p:set>
                                      <p:cBhvr>
                                        <p:cTn id="38" dur="1" fill="hold">
                                          <p:stCondLst>
                                            <p:cond delay="0"/>
                                          </p:stCondLst>
                                        </p:cTn>
                                        <p:tgtEl>
                                          <p:spTgt spid="88"/>
                                        </p:tgtEl>
                                        <p:attrNameLst>
                                          <p:attrName>style.visibility</p:attrName>
                                        </p:attrNameLst>
                                      </p:cBhvr>
                                      <p:to>
                                        <p:strVal val="visible"/>
                                      </p:to>
                                    </p:set>
                                    <p:animEffect transition="in" filter="dissolve">
                                      <p:cBhvr>
                                        <p:cTn id="39" dur="500"/>
                                        <p:tgtEl>
                                          <p:spTgt spid="88"/>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93"/>
                                        </p:tgtEl>
                                        <p:attrNameLst>
                                          <p:attrName>style.visibility</p:attrName>
                                        </p:attrNameLst>
                                      </p:cBhvr>
                                      <p:to>
                                        <p:strVal val="visible"/>
                                      </p:to>
                                    </p:set>
                                  </p:childTnLst>
                                </p:cTn>
                              </p:par>
                              <p:par>
                                <p:cTn id="44" presetID="9" presetClass="entr" presetSubtype="0" fill="hold" grpId="0" nodeType="withEffect">
                                  <p:stCondLst>
                                    <p:cond delay="0"/>
                                  </p:stCondLst>
                                  <p:childTnLst>
                                    <p:set>
                                      <p:cBhvr>
                                        <p:cTn id="45" dur="1" fill="hold">
                                          <p:stCondLst>
                                            <p:cond delay="0"/>
                                          </p:stCondLst>
                                        </p:cTn>
                                        <p:tgtEl>
                                          <p:spTgt spid="90"/>
                                        </p:tgtEl>
                                        <p:attrNameLst>
                                          <p:attrName>style.visibility</p:attrName>
                                        </p:attrNameLst>
                                      </p:cBhvr>
                                      <p:to>
                                        <p:strVal val="visible"/>
                                      </p:to>
                                    </p:set>
                                    <p:animEffect transition="in" filter="dissolve">
                                      <p:cBhvr>
                                        <p:cTn id="46" dur="500"/>
                                        <p:tgtEl>
                                          <p:spTgt spid="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46" grpId="0" animBg="1"/>
      <p:bldP spid="67" grpId="0" animBg="1"/>
      <p:bldP spid="83" grpId="0" animBg="1"/>
      <p:bldP spid="84" grpId="0" animBg="1"/>
      <p:bldP spid="88" grpId="0" animBg="1"/>
      <p:bldP spid="90" grpId="0" animBg="1"/>
      <p:bldP spid="92" grpId="0" animBg="1"/>
      <p:bldP spid="93"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Line 20"/>
          <p:cNvSpPr>
            <a:spLocks noChangeShapeType="1"/>
          </p:cNvSpPr>
          <p:nvPr/>
        </p:nvSpPr>
        <p:spPr bwMode="auto">
          <a:xfrm flipV="1">
            <a:off x="3124200" y="1828800"/>
            <a:ext cx="304800" cy="1187450"/>
          </a:xfrm>
          <a:prstGeom prst="line">
            <a:avLst/>
          </a:prstGeom>
          <a:noFill/>
          <a:ln w="38100">
            <a:solidFill>
              <a:schemeClr val="hlink"/>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latin typeface="Gill Sans Light"/>
              <a:cs typeface="Gill Sans Light"/>
            </a:endParaRPr>
          </a:p>
        </p:txBody>
      </p:sp>
      <p:sp>
        <p:nvSpPr>
          <p:cNvPr id="75778" name="Line 22"/>
          <p:cNvSpPr>
            <a:spLocks noChangeShapeType="1"/>
          </p:cNvSpPr>
          <p:nvPr/>
        </p:nvSpPr>
        <p:spPr bwMode="auto">
          <a:xfrm>
            <a:off x="3109913" y="3405188"/>
            <a:ext cx="319087" cy="328612"/>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latin typeface="Gill Sans Light"/>
              <a:cs typeface="Gill Sans Light"/>
            </a:endParaRPr>
          </a:p>
        </p:txBody>
      </p:sp>
      <p:sp>
        <p:nvSpPr>
          <p:cNvPr id="75779" name="Rectangle 8"/>
          <p:cNvSpPr>
            <a:spLocks noChangeArrowheads="1"/>
          </p:cNvSpPr>
          <p:nvPr/>
        </p:nvSpPr>
        <p:spPr bwMode="auto">
          <a:xfrm>
            <a:off x="3429000" y="3689350"/>
            <a:ext cx="668338" cy="95885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b="0">
              <a:latin typeface="Gill Sans Light"/>
              <a:cs typeface="Gill Sans Light"/>
            </a:endParaRPr>
          </a:p>
        </p:txBody>
      </p:sp>
      <p:sp>
        <p:nvSpPr>
          <p:cNvPr id="75780" name="Rectangle 10" descr="50%"/>
          <p:cNvSpPr>
            <a:spLocks noChangeArrowheads="1"/>
          </p:cNvSpPr>
          <p:nvPr/>
        </p:nvSpPr>
        <p:spPr bwMode="auto">
          <a:xfrm>
            <a:off x="3429000" y="3957638"/>
            <a:ext cx="668338" cy="141287"/>
          </a:xfrm>
          <a:prstGeom prst="rect">
            <a:avLst/>
          </a:prstGeom>
          <a:pattFill prst="pct50">
            <a:fgClr>
              <a:schemeClr val="accent1"/>
            </a:fgClr>
            <a:bgClr>
              <a:schemeClr val="bg1"/>
            </a:bgClr>
          </a:pattFill>
          <a:ln w="12700">
            <a:solidFill>
              <a:schemeClr val="tx1"/>
            </a:solidFill>
            <a:miter lim="800000"/>
            <a:headEnd/>
            <a:tailEnd/>
          </a:ln>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b="0">
              <a:latin typeface="Gill Sans Light"/>
              <a:cs typeface="Gill Sans Light"/>
            </a:endParaRPr>
          </a:p>
        </p:txBody>
      </p:sp>
      <p:sp>
        <p:nvSpPr>
          <p:cNvPr id="75781" name="Rectangle 10" descr="50%"/>
          <p:cNvSpPr>
            <a:spLocks noChangeArrowheads="1"/>
          </p:cNvSpPr>
          <p:nvPr/>
        </p:nvSpPr>
        <p:spPr bwMode="auto">
          <a:xfrm>
            <a:off x="3429000" y="4267200"/>
            <a:ext cx="668338" cy="141288"/>
          </a:xfrm>
          <a:prstGeom prst="rect">
            <a:avLst/>
          </a:prstGeom>
          <a:pattFill prst="pct50">
            <a:fgClr>
              <a:schemeClr val="accent1"/>
            </a:fgClr>
            <a:bgClr>
              <a:schemeClr val="bg1"/>
            </a:bgClr>
          </a:pattFill>
          <a:ln w="12700">
            <a:solidFill>
              <a:schemeClr val="tx1"/>
            </a:solidFill>
            <a:miter lim="800000"/>
            <a:headEnd/>
            <a:tailEnd/>
          </a:ln>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b="0">
              <a:latin typeface="Gill Sans Light"/>
              <a:cs typeface="Gill Sans Light"/>
            </a:endParaRPr>
          </a:p>
        </p:txBody>
      </p:sp>
      <p:sp>
        <p:nvSpPr>
          <p:cNvPr id="75782" name="Text Box 66"/>
          <p:cNvSpPr txBox="1">
            <a:spLocks noChangeArrowheads="1"/>
          </p:cNvSpPr>
          <p:nvPr/>
        </p:nvSpPr>
        <p:spPr bwMode="auto">
          <a:xfrm>
            <a:off x="2971800" y="4648200"/>
            <a:ext cx="1447800" cy="64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800" b="0">
                <a:latin typeface="Gill Sans Light"/>
                <a:cs typeface="Gill Sans Light"/>
              </a:rPr>
              <a:t>Page Table </a:t>
            </a:r>
          </a:p>
          <a:p>
            <a:pPr eaLnBrk="1" hangingPunct="1"/>
            <a:r>
              <a:rPr lang="en-US" altLang="en-US" sz="1800" b="0">
                <a:latin typeface="Gill Sans Light"/>
                <a:cs typeface="Gill Sans Light"/>
              </a:rPr>
              <a:t>(2</a:t>
            </a:r>
            <a:r>
              <a:rPr lang="en-US" altLang="en-US" sz="1800" b="0" baseline="30000">
                <a:latin typeface="Gill Sans Light"/>
                <a:cs typeface="Gill Sans Light"/>
              </a:rPr>
              <a:t>nd</a:t>
            </a:r>
            <a:r>
              <a:rPr lang="en-US" altLang="en-US" sz="1800" b="0">
                <a:latin typeface="Gill Sans Light"/>
                <a:cs typeface="Gill Sans Light"/>
              </a:rPr>
              <a:t> level)</a:t>
            </a:r>
          </a:p>
        </p:txBody>
      </p:sp>
      <p:sp>
        <p:nvSpPr>
          <p:cNvPr id="75783" name="Rectangle 8"/>
          <p:cNvSpPr>
            <a:spLocks noChangeArrowheads="1"/>
          </p:cNvSpPr>
          <p:nvPr/>
        </p:nvSpPr>
        <p:spPr bwMode="auto">
          <a:xfrm>
            <a:off x="3429000" y="1828800"/>
            <a:ext cx="668338" cy="95885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b="0">
              <a:latin typeface="Gill Sans Light"/>
              <a:cs typeface="Gill Sans Light"/>
            </a:endParaRPr>
          </a:p>
        </p:txBody>
      </p:sp>
      <p:sp>
        <p:nvSpPr>
          <p:cNvPr id="75784" name="Rectangle 10" descr="50%"/>
          <p:cNvSpPr>
            <a:spLocks noChangeArrowheads="1"/>
          </p:cNvSpPr>
          <p:nvPr/>
        </p:nvSpPr>
        <p:spPr bwMode="auto">
          <a:xfrm>
            <a:off x="3429000" y="2097088"/>
            <a:ext cx="668338" cy="141287"/>
          </a:xfrm>
          <a:prstGeom prst="rect">
            <a:avLst/>
          </a:prstGeom>
          <a:pattFill prst="pct50">
            <a:fgClr>
              <a:schemeClr val="accent1"/>
            </a:fgClr>
            <a:bgClr>
              <a:schemeClr val="bg1"/>
            </a:bgClr>
          </a:pattFill>
          <a:ln w="12700">
            <a:solidFill>
              <a:schemeClr val="tx1"/>
            </a:solidFill>
            <a:miter lim="800000"/>
            <a:headEnd/>
            <a:tailEnd/>
          </a:ln>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b="0">
              <a:latin typeface="Gill Sans Light"/>
              <a:cs typeface="Gill Sans Light"/>
            </a:endParaRPr>
          </a:p>
        </p:txBody>
      </p:sp>
      <p:sp>
        <p:nvSpPr>
          <p:cNvPr id="75785" name="Rectangle 11" descr="70%"/>
          <p:cNvSpPr>
            <a:spLocks noChangeArrowheads="1"/>
          </p:cNvSpPr>
          <p:nvPr/>
        </p:nvSpPr>
        <p:spPr bwMode="auto">
          <a:xfrm>
            <a:off x="3429000" y="2409825"/>
            <a:ext cx="668338" cy="144463"/>
          </a:xfrm>
          <a:prstGeom prst="rect">
            <a:avLst/>
          </a:prstGeom>
          <a:pattFill prst="pct70">
            <a:fgClr>
              <a:schemeClr val="hlink"/>
            </a:fgClr>
            <a:bgClr>
              <a:schemeClr val="bg1"/>
            </a:bgClr>
          </a:pattFill>
          <a:ln w="12700">
            <a:solidFill>
              <a:schemeClr val="tx1"/>
            </a:solidFill>
            <a:miter lim="800000"/>
            <a:headEnd/>
            <a:tailEnd/>
          </a:ln>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b="0">
              <a:latin typeface="Gill Sans Light"/>
              <a:cs typeface="Gill Sans Light"/>
            </a:endParaRPr>
          </a:p>
        </p:txBody>
      </p:sp>
      <p:sp>
        <p:nvSpPr>
          <p:cNvPr id="75786" name="Line 20"/>
          <p:cNvSpPr>
            <a:spLocks noChangeShapeType="1"/>
          </p:cNvSpPr>
          <p:nvPr/>
        </p:nvSpPr>
        <p:spPr bwMode="auto">
          <a:xfrm>
            <a:off x="4114800" y="2438400"/>
            <a:ext cx="457200" cy="685800"/>
          </a:xfrm>
          <a:prstGeom prst="line">
            <a:avLst/>
          </a:prstGeom>
          <a:noFill/>
          <a:ln w="38100">
            <a:solidFill>
              <a:schemeClr val="hlink"/>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latin typeface="Gill Sans Light"/>
              <a:cs typeface="Gill Sans Light"/>
            </a:endParaRPr>
          </a:p>
        </p:txBody>
      </p:sp>
      <p:sp>
        <p:nvSpPr>
          <p:cNvPr id="75787" name="Rectangle 4"/>
          <p:cNvSpPr>
            <a:spLocks noChangeArrowheads="1"/>
          </p:cNvSpPr>
          <p:nvPr/>
        </p:nvSpPr>
        <p:spPr bwMode="auto">
          <a:xfrm>
            <a:off x="2438400" y="2762250"/>
            <a:ext cx="669925" cy="112395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b="0">
              <a:latin typeface="Gill Sans Light"/>
              <a:cs typeface="Gill Sans Light"/>
            </a:endParaRPr>
          </a:p>
        </p:txBody>
      </p:sp>
      <p:sp>
        <p:nvSpPr>
          <p:cNvPr id="75788" name="Rectangle 5" descr="80%"/>
          <p:cNvSpPr>
            <a:spLocks noChangeArrowheads="1"/>
          </p:cNvSpPr>
          <p:nvPr/>
        </p:nvSpPr>
        <p:spPr bwMode="auto">
          <a:xfrm>
            <a:off x="2438400" y="2971800"/>
            <a:ext cx="669925" cy="142875"/>
          </a:xfrm>
          <a:prstGeom prst="rect">
            <a:avLst/>
          </a:prstGeom>
          <a:pattFill prst="pct80">
            <a:fgClr>
              <a:schemeClr val="hlink"/>
            </a:fgClr>
            <a:bgClr>
              <a:schemeClr val="bg1"/>
            </a:bgClr>
          </a:pattFill>
          <a:ln w="12700">
            <a:solidFill>
              <a:schemeClr val="tx1"/>
            </a:solidFill>
            <a:miter lim="800000"/>
            <a:headEnd/>
            <a:tailEnd/>
          </a:ln>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b="0">
              <a:latin typeface="Gill Sans Light"/>
              <a:cs typeface="Gill Sans Light"/>
            </a:endParaRPr>
          </a:p>
        </p:txBody>
      </p:sp>
      <p:sp>
        <p:nvSpPr>
          <p:cNvPr id="75789" name="Rectangle 7" descr="75%"/>
          <p:cNvSpPr>
            <a:spLocks noChangeArrowheads="1"/>
          </p:cNvSpPr>
          <p:nvPr/>
        </p:nvSpPr>
        <p:spPr bwMode="auto">
          <a:xfrm>
            <a:off x="2438400" y="3352800"/>
            <a:ext cx="669925" cy="142875"/>
          </a:xfrm>
          <a:prstGeom prst="rect">
            <a:avLst/>
          </a:prstGeom>
          <a:pattFill prst="pct75">
            <a:fgClr>
              <a:schemeClr val="accent1"/>
            </a:fgClr>
            <a:bgClr>
              <a:schemeClr val="bg1"/>
            </a:bgClr>
          </a:pattFill>
          <a:ln w="12700">
            <a:solidFill>
              <a:schemeClr val="tx1"/>
            </a:solidFill>
            <a:miter lim="800000"/>
            <a:headEnd/>
            <a:tailEnd/>
          </a:ln>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b="0">
              <a:latin typeface="Gill Sans Light"/>
              <a:cs typeface="Gill Sans Light"/>
            </a:endParaRPr>
          </a:p>
        </p:txBody>
      </p:sp>
      <p:sp>
        <p:nvSpPr>
          <p:cNvPr id="75790" name="Line 92"/>
          <p:cNvSpPr>
            <a:spLocks noChangeShapeType="1"/>
          </p:cNvSpPr>
          <p:nvPr/>
        </p:nvSpPr>
        <p:spPr bwMode="auto">
          <a:xfrm flipV="1">
            <a:off x="1600200" y="2787650"/>
            <a:ext cx="838200" cy="10795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0478" tIns="44445" rIns="90478" bIns="44445" anchor="ctr"/>
          <a:lstStyle/>
          <a:p>
            <a:endParaRPr lang="en-US">
              <a:latin typeface="Gill Sans Light"/>
              <a:cs typeface="Gill Sans Light"/>
            </a:endParaRPr>
          </a:p>
        </p:txBody>
      </p:sp>
      <p:sp>
        <p:nvSpPr>
          <p:cNvPr id="75791" name="Rectangle 76"/>
          <p:cNvSpPr>
            <a:spLocks noChangeArrowheads="1"/>
          </p:cNvSpPr>
          <p:nvPr/>
        </p:nvSpPr>
        <p:spPr bwMode="auto">
          <a:xfrm>
            <a:off x="0" y="2743200"/>
            <a:ext cx="1600200" cy="304800"/>
          </a:xfrm>
          <a:prstGeom prst="rect">
            <a:avLst/>
          </a:prstGeom>
          <a:solidFill>
            <a:srgbClr val="FF66CC"/>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800" b="0">
                <a:latin typeface="Gill Sans Light"/>
                <a:cs typeface="Gill Sans Light"/>
              </a:rPr>
              <a:t>PageTablePtr</a:t>
            </a:r>
          </a:p>
        </p:txBody>
      </p:sp>
      <p:sp>
        <p:nvSpPr>
          <p:cNvPr id="75792" name="Freeform 93"/>
          <p:cNvSpPr>
            <a:spLocks/>
          </p:cNvSpPr>
          <p:nvPr/>
        </p:nvSpPr>
        <p:spPr bwMode="auto">
          <a:xfrm>
            <a:off x="990600" y="1720850"/>
            <a:ext cx="1447800" cy="1295400"/>
          </a:xfrm>
          <a:custGeom>
            <a:avLst/>
            <a:gdLst>
              <a:gd name="T0" fmla="*/ 0 w 912"/>
              <a:gd name="T1" fmla="*/ 0 h 960"/>
              <a:gd name="T2" fmla="*/ 0 w 912"/>
              <a:gd name="T3" fmla="*/ 2147483647 h 960"/>
              <a:gd name="T4" fmla="*/ 2147483647 w 912"/>
              <a:gd name="T5" fmla="*/ 2147483647 h 960"/>
              <a:gd name="T6" fmla="*/ 2147483647 w 912"/>
              <a:gd name="T7" fmla="*/ 2147483647 h 960"/>
              <a:gd name="T8" fmla="*/ 0 60000 65536"/>
              <a:gd name="T9" fmla="*/ 0 60000 65536"/>
              <a:gd name="T10" fmla="*/ 0 60000 65536"/>
              <a:gd name="T11" fmla="*/ 0 60000 65536"/>
              <a:gd name="T12" fmla="*/ 0 w 912"/>
              <a:gd name="T13" fmla="*/ 0 h 960"/>
              <a:gd name="T14" fmla="*/ 912 w 912"/>
              <a:gd name="T15" fmla="*/ 960 h 960"/>
            </a:gdLst>
            <a:ahLst/>
            <a:cxnLst>
              <a:cxn ang="T8">
                <a:pos x="T0" y="T1"/>
              </a:cxn>
              <a:cxn ang="T9">
                <a:pos x="T2" y="T3"/>
              </a:cxn>
              <a:cxn ang="T10">
                <a:pos x="T4" y="T5"/>
              </a:cxn>
              <a:cxn ang="T11">
                <a:pos x="T6" y="T7"/>
              </a:cxn>
            </a:cxnLst>
            <a:rect l="T12" t="T13" r="T14" b="T15"/>
            <a:pathLst>
              <a:path w="912" h="960">
                <a:moveTo>
                  <a:pt x="0" y="0"/>
                </a:moveTo>
                <a:lnTo>
                  <a:pt x="0" y="288"/>
                </a:lnTo>
                <a:lnTo>
                  <a:pt x="528" y="960"/>
                </a:lnTo>
                <a:lnTo>
                  <a:pt x="912" y="960"/>
                </a:lnTo>
              </a:path>
            </a:pathLst>
          </a:custGeom>
          <a:noFill/>
          <a:ln w="38100">
            <a:solidFill>
              <a:schemeClr val="hlink"/>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lIns="90478" tIns="44445" rIns="90478" bIns="44445" anchor="ctr"/>
          <a:lstStyle/>
          <a:p>
            <a:endParaRPr lang="en-US">
              <a:latin typeface="Gill Sans Light"/>
              <a:cs typeface="Gill Sans Light"/>
            </a:endParaRPr>
          </a:p>
        </p:txBody>
      </p:sp>
      <p:sp>
        <p:nvSpPr>
          <p:cNvPr id="75793" name="Freeform 120"/>
          <p:cNvSpPr>
            <a:spLocks/>
          </p:cNvSpPr>
          <p:nvPr/>
        </p:nvSpPr>
        <p:spPr bwMode="auto">
          <a:xfrm>
            <a:off x="1905000" y="1720850"/>
            <a:ext cx="1524000" cy="869950"/>
          </a:xfrm>
          <a:custGeom>
            <a:avLst/>
            <a:gdLst>
              <a:gd name="T0" fmla="*/ 0 w 1824"/>
              <a:gd name="T1" fmla="*/ 0 h 768"/>
              <a:gd name="T2" fmla="*/ 0 w 1824"/>
              <a:gd name="T3" fmla="*/ 2147483647 h 768"/>
              <a:gd name="T4" fmla="*/ 2147483647 w 1824"/>
              <a:gd name="T5" fmla="*/ 2147483647 h 768"/>
              <a:gd name="T6" fmla="*/ 2147483647 w 1824"/>
              <a:gd name="T7" fmla="*/ 2147483647 h 768"/>
              <a:gd name="T8" fmla="*/ 0 60000 65536"/>
              <a:gd name="T9" fmla="*/ 0 60000 65536"/>
              <a:gd name="T10" fmla="*/ 0 60000 65536"/>
              <a:gd name="T11" fmla="*/ 0 60000 65536"/>
              <a:gd name="T12" fmla="*/ 0 w 1824"/>
              <a:gd name="T13" fmla="*/ 0 h 768"/>
              <a:gd name="T14" fmla="*/ 1824 w 1824"/>
              <a:gd name="T15" fmla="*/ 768 h 768"/>
            </a:gdLst>
            <a:ahLst/>
            <a:cxnLst>
              <a:cxn ang="T8">
                <a:pos x="T0" y="T1"/>
              </a:cxn>
              <a:cxn ang="T9">
                <a:pos x="T2" y="T3"/>
              </a:cxn>
              <a:cxn ang="T10">
                <a:pos x="T4" y="T5"/>
              </a:cxn>
              <a:cxn ang="T11">
                <a:pos x="T6" y="T7"/>
              </a:cxn>
            </a:cxnLst>
            <a:rect l="T12" t="T13" r="T14" b="T15"/>
            <a:pathLst>
              <a:path w="1824" h="768">
                <a:moveTo>
                  <a:pt x="0" y="0"/>
                </a:moveTo>
                <a:lnTo>
                  <a:pt x="0" y="192"/>
                </a:lnTo>
                <a:lnTo>
                  <a:pt x="1440" y="768"/>
                </a:lnTo>
                <a:lnTo>
                  <a:pt x="1824" y="768"/>
                </a:lnTo>
              </a:path>
            </a:pathLst>
          </a:custGeom>
          <a:noFill/>
          <a:ln w="38100">
            <a:solidFill>
              <a:schemeClr val="hlink"/>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lIns="90478" tIns="44445" rIns="90478" bIns="44445" anchor="ctr"/>
          <a:lstStyle/>
          <a:p>
            <a:endParaRPr lang="en-US">
              <a:latin typeface="Gill Sans Light"/>
              <a:cs typeface="Gill Sans Light"/>
            </a:endParaRPr>
          </a:p>
        </p:txBody>
      </p:sp>
      <p:sp>
        <p:nvSpPr>
          <p:cNvPr id="75794" name="Text Box 66"/>
          <p:cNvSpPr txBox="1">
            <a:spLocks noChangeArrowheads="1"/>
          </p:cNvSpPr>
          <p:nvPr/>
        </p:nvSpPr>
        <p:spPr bwMode="auto">
          <a:xfrm>
            <a:off x="1905000" y="3952875"/>
            <a:ext cx="1447800" cy="64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800" b="0">
                <a:latin typeface="Gill Sans Light"/>
                <a:cs typeface="Gill Sans Light"/>
              </a:rPr>
              <a:t>Page Table </a:t>
            </a:r>
          </a:p>
          <a:p>
            <a:pPr eaLnBrk="1" hangingPunct="1"/>
            <a:r>
              <a:rPr lang="en-US" altLang="en-US" sz="1800" b="0">
                <a:latin typeface="Gill Sans Light"/>
                <a:cs typeface="Gill Sans Light"/>
              </a:rPr>
              <a:t>(1</a:t>
            </a:r>
            <a:r>
              <a:rPr lang="en-US" altLang="en-US" sz="1800" b="0" baseline="30000">
                <a:latin typeface="Gill Sans Light"/>
                <a:cs typeface="Gill Sans Light"/>
              </a:rPr>
              <a:t>st</a:t>
            </a:r>
            <a:r>
              <a:rPr lang="en-US" altLang="en-US" sz="1800" b="0">
                <a:latin typeface="Gill Sans Light"/>
                <a:cs typeface="Gill Sans Light"/>
              </a:rPr>
              <a:t> level)</a:t>
            </a:r>
          </a:p>
        </p:txBody>
      </p:sp>
      <p:sp>
        <p:nvSpPr>
          <p:cNvPr id="35" name="Rectangle 34"/>
          <p:cNvSpPr/>
          <p:nvPr/>
        </p:nvSpPr>
        <p:spPr bwMode="auto">
          <a:xfrm>
            <a:off x="0" y="727075"/>
            <a:ext cx="7696200" cy="4911725"/>
          </a:xfrm>
          <a:prstGeom prst="rect">
            <a:avLst/>
          </a:prstGeom>
          <a:solidFill>
            <a:schemeClr val="bg2">
              <a:lumMod val="40000"/>
              <a:lumOff val="60000"/>
              <a:alpha val="70000"/>
            </a:schemeClr>
          </a:solidFill>
          <a:ln w="38100" cap="flat" cmpd="sng" algn="ctr">
            <a:noFill/>
            <a:prstDash val="solid"/>
            <a:round/>
            <a:headEnd type="none" w="med" len="med"/>
            <a:tailEnd type="none" w="med" len="med"/>
          </a:ln>
          <a:effectLst/>
        </p:spPr>
        <p:txBody>
          <a:bodyPr wrap="none" lIns="90478" tIns="44445" rIns="90478" bIns="44445" anchor="ctr"/>
          <a:lstStyle/>
          <a:p>
            <a:pPr marL="685800" indent="-228600">
              <a:defRPr/>
            </a:pPr>
            <a:endParaRPr lang="en-US" b="0">
              <a:latin typeface="Gill Sans Light"/>
              <a:ea typeface="ＭＳ Ｐゴシック" charset="-128"/>
              <a:cs typeface="Gill Sans Light"/>
            </a:endParaRPr>
          </a:p>
        </p:txBody>
      </p:sp>
      <p:sp>
        <p:nvSpPr>
          <p:cNvPr id="75796" name="Title 1"/>
          <p:cNvSpPr>
            <a:spLocks noGrp="1"/>
          </p:cNvSpPr>
          <p:nvPr>
            <p:ph type="title"/>
          </p:nvPr>
        </p:nvSpPr>
        <p:spPr>
          <a:xfrm>
            <a:off x="381000" y="152400"/>
            <a:ext cx="8229600" cy="533400"/>
          </a:xfrm>
        </p:spPr>
        <p:txBody>
          <a:bodyPr/>
          <a:lstStyle/>
          <a:p>
            <a:r>
              <a:rPr lang="en-US" altLang="en-US" dirty="0" smtClean="0"/>
              <a:t>Putting Everything Together: TLB</a:t>
            </a:r>
          </a:p>
        </p:txBody>
      </p:sp>
      <p:sp>
        <p:nvSpPr>
          <p:cNvPr id="75797" name="Rectangle 98"/>
          <p:cNvSpPr>
            <a:spLocks noChangeArrowheads="1"/>
          </p:cNvSpPr>
          <p:nvPr/>
        </p:nvSpPr>
        <p:spPr bwMode="auto">
          <a:xfrm>
            <a:off x="5257799" y="3127375"/>
            <a:ext cx="1447801" cy="377825"/>
          </a:xfrm>
          <a:prstGeom prst="rect">
            <a:avLst/>
          </a:prstGeom>
          <a:solidFill>
            <a:schemeClr val="accent1"/>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800" b="0">
                <a:latin typeface="Gill Sans Light"/>
                <a:cs typeface="Gill Sans Light"/>
              </a:rPr>
              <a:t>Offset</a:t>
            </a:r>
          </a:p>
        </p:txBody>
      </p:sp>
      <p:sp>
        <p:nvSpPr>
          <p:cNvPr id="75798" name="Rectangle 102"/>
          <p:cNvSpPr>
            <a:spLocks noChangeArrowheads="1"/>
          </p:cNvSpPr>
          <p:nvPr/>
        </p:nvSpPr>
        <p:spPr bwMode="auto">
          <a:xfrm>
            <a:off x="4267200" y="3127375"/>
            <a:ext cx="1000125" cy="377825"/>
          </a:xfrm>
          <a:prstGeom prst="rect">
            <a:avLst/>
          </a:prstGeom>
          <a:solidFill>
            <a:srgbClr val="FFFFAA"/>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lnSpc>
                <a:spcPct val="75000"/>
              </a:lnSpc>
            </a:pPr>
            <a:r>
              <a:rPr lang="en-US" altLang="en-US" sz="1800" b="0">
                <a:latin typeface="Gill Sans Light"/>
                <a:cs typeface="Gill Sans Light"/>
              </a:rPr>
              <a:t>Physical</a:t>
            </a:r>
          </a:p>
          <a:p>
            <a:pPr eaLnBrk="1" hangingPunct="1">
              <a:lnSpc>
                <a:spcPct val="75000"/>
              </a:lnSpc>
            </a:pPr>
            <a:r>
              <a:rPr lang="en-US" altLang="en-US" sz="1800" b="0">
                <a:latin typeface="Gill Sans Light"/>
                <a:cs typeface="Gill Sans Light"/>
              </a:rPr>
              <a:t>Page #</a:t>
            </a:r>
          </a:p>
        </p:txBody>
      </p:sp>
      <p:sp>
        <p:nvSpPr>
          <p:cNvPr id="75799" name="Text Box 66"/>
          <p:cNvSpPr txBox="1">
            <a:spLocks noChangeArrowheads="1"/>
          </p:cNvSpPr>
          <p:nvPr/>
        </p:nvSpPr>
        <p:spPr bwMode="auto">
          <a:xfrm>
            <a:off x="152400" y="1000125"/>
            <a:ext cx="2895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800" b="0">
                <a:latin typeface="Gill Sans Light"/>
                <a:cs typeface="Gill Sans Light"/>
              </a:rPr>
              <a:t>Virtual Address:</a:t>
            </a:r>
          </a:p>
        </p:txBody>
      </p:sp>
      <p:sp>
        <p:nvSpPr>
          <p:cNvPr id="75800" name="Rectangle 68"/>
          <p:cNvSpPr>
            <a:spLocks noChangeArrowheads="1"/>
          </p:cNvSpPr>
          <p:nvPr/>
        </p:nvSpPr>
        <p:spPr bwMode="auto">
          <a:xfrm>
            <a:off x="2093913" y="1343025"/>
            <a:ext cx="1258887" cy="377825"/>
          </a:xfrm>
          <a:prstGeom prst="rect">
            <a:avLst/>
          </a:prstGeom>
          <a:solidFill>
            <a:schemeClr val="accent1"/>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800" b="0">
                <a:latin typeface="Gill Sans Light"/>
                <a:cs typeface="Gill Sans Light"/>
              </a:rPr>
              <a:t>Offset</a:t>
            </a:r>
          </a:p>
        </p:txBody>
      </p:sp>
      <p:sp>
        <p:nvSpPr>
          <p:cNvPr id="75801" name="Rectangle 69"/>
          <p:cNvSpPr>
            <a:spLocks noChangeArrowheads="1"/>
          </p:cNvSpPr>
          <p:nvPr/>
        </p:nvSpPr>
        <p:spPr bwMode="auto">
          <a:xfrm>
            <a:off x="1092200" y="1343025"/>
            <a:ext cx="1001713" cy="377825"/>
          </a:xfrm>
          <a:prstGeom prst="rect">
            <a:avLst/>
          </a:prstGeom>
          <a:solidFill>
            <a:srgbClr val="FF0000"/>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lnSpc>
                <a:spcPct val="75000"/>
              </a:lnSpc>
            </a:pPr>
            <a:r>
              <a:rPr lang="en-US" altLang="en-US" sz="1800" b="0">
                <a:latin typeface="Gill Sans Light"/>
                <a:cs typeface="Gill Sans Light"/>
              </a:rPr>
              <a:t>Virtual</a:t>
            </a:r>
          </a:p>
          <a:p>
            <a:pPr eaLnBrk="1" hangingPunct="1">
              <a:lnSpc>
                <a:spcPct val="75000"/>
              </a:lnSpc>
            </a:pPr>
            <a:r>
              <a:rPr lang="en-US" altLang="en-US" sz="1800" b="0">
                <a:latin typeface="Gill Sans Light"/>
                <a:cs typeface="Gill Sans Light"/>
              </a:rPr>
              <a:t>P2 index</a:t>
            </a:r>
          </a:p>
        </p:txBody>
      </p:sp>
      <p:sp>
        <p:nvSpPr>
          <p:cNvPr id="75802" name="Rectangle 70"/>
          <p:cNvSpPr>
            <a:spLocks noChangeArrowheads="1"/>
          </p:cNvSpPr>
          <p:nvPr/>
        </p:nvSpPr>
        <p:spPr bwMode="auto">
          <a:xfrm>
            <a:off x="90488" y="1343025"/>
            <a:ext cx="1001712" cy="377825"/>
          </a:xfrm>
          <a:prstGeom prst="rect">
            <a:avLst/>
          </a:prstGeom>
          <a:solidFill>
            <a:srgbClr val="FF0000"/>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lnSpc>
                <a:spcPct val="75000"/>
              </a:lnSpc>
            </a:pPr>
            <a:r>
              <a:rPr lang="en-US" altLang="en-US" sz="1800" b="0" dirty="0">
                <a:latin typeface="Gill Sans Light"/>
                <a:cs typeface="Gill Sans Light"/>
              </a:rPr>
              <a:t>Virtual</a:t>
            </a:r>
          </a:p>
          <a:p>
            <a:pPr eaLnBrk="1" hangingPunct="1">
              <a:lnSpc>
                <a:spcPct val="75000"/>
              </a:lnSpc>
            </a:pPr>
            <a:r>
              <a:rPr lang="en-US" altLang="en-US" sz="1800" b="0" dirty="0">
                <a:latin typeface="Gill Sans Light"/>
                <a:cs typeface="Gill Sans Light"/>
              </a:rPr>
              <a:t>P1 index</a:t>
            </a:r>
          </a:p>
        </p:txBody>
      </p:sp>
      <p:sp>
        <p:nvSpPr>
          <p:cNvPr id="75803" name="Rectangle 8"/>
          <p:cNvSpPr>
            <a:spLocks noChangeArrowheads="1"/>
          </p:cNvSpPr>
          <p:nvPr/>
        </p:nvSpPr>
        <p:spPr bwMode="auto">
          <a:xfrm>
            <a:off x="7696200" y="1371600"/>
            <a:ext cx="1295400" cy="4191000"/>
          </a:xfrm>
          <a:prstGeom prst="rect">
            <a:avLst/>
          </a:prstGeom>
          <a:solidFill>
            <a:schemeClr val="accent2">
              <a:lumMod val="20000"/>
              <a:lumOff val="80000"/>
            </a:schemeClr>
          </a:solidFill>
          <a:ln w="12700">
            <a:solidFill>
              <a:schemeClr val="tx1"/>
            </a:solidFill>
            <a:miter lim="800000"/>
            <a:headEnd/>
            <a:tailEnd/>
          </a:ln>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b="0">
              <a:latin typeface="Gill Sans Light"/>
              <a:cs typeface="Gill Sans Light"/>
            </a:endParaRPr>
          </a:p>
        </p:txBody>
      </p:sp>
      <p:sp>
        <p:nvSpPr>
          <p:cNvPr id="88" name="Rectangle 10" descr="50%"/>
          <p:cNvSpPr>
            <a:spLocks noChangeArrowheads="1"/>
          </p:cNvSpPr>
          <p:nvPr/>
        </p:nvSpPr>
        <p:spPr bwMode="auto">
          <a:xfrm>
            <a:off x="7696200" y="1905000"/>
            <a:ext cx="1295400" cy="685800"/>
          </a:xfrm>
          <a:prstGeom prst="rect">
            <a:avLst/>
          </a:prstGeom>
          <a:solidFill>
            <a:schemeClr val="accent1">
              <a:lumMod val="60000"/>
              <a:lumOff val="40000"/>
            </a:schemeClr>
          </a:solidFill>
          <a:ln w="12700">
            <a:solidFill>
              <a:schemeClr val="tx1"/>
            </a:solidFill>
            <a:miter lim="800000"/>
            <a:headEnd/>
            <a:tailEnd/>
          </a:ln>
        </p:spPr>
        <p:txBody>
          <a:bodyPr wrap="none" anchor="ctr"/>
          <a:lstStyle/>
          <a:p>
            <a:pPr>
              <a:defRPr/>
            </a:pPr>
            <a:endParaRPr lang="en-US" b="0">
              <a:latin typeface="Gill Sans Light"/>
              <a:ea typeface="ＭＳ Ｐゴシック" charset="-128"/>
              <a:cs typeface="Gill Sans Light"/>
            </a:endParaRPr>
          </a:p>
        </p:txBody>
      </p:sp>
      <p:sp>
        <p:nvSpPr>
          <p:cNvPr id="90" name="Rectangle 10" descr="50%"/>
          <p:cNvSpPr>
            <a:spLocks noChangeArrowheads="1"/>
          </p:cNvSpPr>
          <p:nvPr/>
        </p:nvSpPr>
        <p:spPr bwMode="auto">
          <a:xfrm>
            <a:off x="7696200" y="2286000"/>
            <a:ext cx="1295400" cy="152400"/>
          </a:xfrm>
          <a:prstGeom prst="rect">
            <a:avLst/>
          </a:prstGeom>
          <a:solidFill>
            <a:schemeClr val="accent1">
              <a:lumMod val="75000"/>
            </a:schemeClr>
          </a:solidFill>
          <a:ln w="12700">
            <a:solidFill>
              <a:schemeClr val="tx1"/>
            </a:solidFill>
            <a:miter lim="800000"/>
            <a:headEnd/>
            <a:tailEnd/>
          </a:ln>
        </p:spPr>
        <p:txBody>
          <a:bodyPr wrap="none" anchor="ctr"/>
          <a:lstStyle/>
          <a:p>
            <a:pPr>
              <a:defRPr/>
            </a:pPr>
            <a:endParaRPr lang="en-US" b="0">
              <a:latin typeface="Gill Sans Light"/>
              <a:ea typeface="ＭＳ Ｐゴシック" charset="-128"/>
              <a:cs typeface="Gill Sans Light"/>
            </a:endParaRPr>
          </a:p>
        </p:txBody>
      </p:sp>
      <p:sp>
        <p:nvSpPr>
          <p:cNvPr id="75806" name="Text Box 100"/>
          <p:cNvSpPr txBox="1">
            <a:spLocks noChangeArrowheads="1"/>
          </p:cNvSpPr>
          <p:nvPr/>
        </p:nvSpPr>
        <p:spPr bwMode="auto">
          <a:xfrm>
            <a:off x="7620000" y="727075"/>
            <a:ext cx="1371600" cy="64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800" b="0">
                <a:latin typeface="Gill Sans Light"/>
                <a:cs typeface="Gill Sans Light"/>
              </a:rPr>
              <a:t>Physical </a:t>
            </a:r>
          </a:p>
          <a:p>
            <a:pPr eaLnBrk="1" hangingPunct="1"/>
            <a:r>
              <a:rPr lang="en-US" altLang="en-US" sz="1800" b="0">
                <a:latin typeface="Gill Sans Light"/>
                <a:cs typeface="Gill Sans Light"/>
              </a:rPr>
              <a:t>Memory:</a:t>
            </a:r>
          </a:p>
        </p:txBody>
      </p:sp>
      <p:sp>
        <p:nvSpPr>
          <p:cNvPr id="75807" name="Freeform 83"/>
          <p:cNvSpPr>
            <a:spLocks noChangeArrowheads="1"/>
          </p:cNvSpPr>
          <p:nvPr/>
        </p:nvSpPr>
        <p:spPr bwMode="auto">
          <a:xfrm>
            <a:off x="3368675" y="1549400"/>
            <a:ext cx="2436813" cy="1541463"/>
          </a:xfrm>
          <a:custGeom>
            <a:avLst/>
            <a:gdLst>
              <a:gd name="T0" fmla="*/ 0 w 2436241"/>
              <a:gd name="T1" fmla="*/ 0 h 1541997"/>
              <a:gd name="T2" fmla="*/ 2016162 w 2436241"/>
              <a:gd name="T3" fmla="*/ 373702 h 1541997"/>
              <a:gd name="T4" fmla="*/ 2445409 w 2436241"/>
              <a:gd name="T5" fmla="*/ 1533475 h 1541997"/>
              <a:gd name="T6" fmla="*/ 0 60000 65536"/>
              <a:gd name="T7" fmla="*/ 0 60000 65536"/>
              <a:gd name="T8" fmla="*/ 0 60000 65536"/>
              <a:gd name="T9" fmla="*/ 0 w 2436241"/>
              <a:gd name="T10" fmla="*/ 0 h 1541997"/>
              <a:gd name="T11" fmla="*/ 2436241 w 2436241"/>
              <a:gd name="T12" fmla="*/ 1541997 h 1541997"/>
            </a:gdLst>
            <a:ahLst/>
            <a:cxnLst>
              <a:cxn ang="T6">
                <a:pos x="T0" y="T1"/>
              </a:cxn>
              <a:cxn ang="T7">
                <a:pos x="T2" y="T3"/>
              </a:cxn>
              <a:cxn ang="T8">
                <a:pos x="T4" y="T5"/>
              </a:cxn>
            </a:cxnLst>
            <a:rect l="T9" t="T10" r="T11" b="T12"/>
            <a:pathLst>
              <a:path w="2436241" h="1541997">
                <a:moveTo>
                  <a:pt x="0" y="0"/>
                </a:moveTo>
                <a:lnTo>
                  <a:pt x="2008603" y="375781"/>
                </a:lnTo>
                <a:lnTo>
                  <a:pt x="2436241" y="1541997"/>
                </a:lnTo>
              </a:path>
            </a:pathLst>
          </a:custGeom>
          <a:noFill/>
          <a:ln w="38100">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lIns="90478" tIns="44445" rIns="90478" bIns="44445" anchor="ctr"/>
          <a:lstStyle/>
          <a:p>
            <a:endParaRPr lang="en-US">
              <a:latin typeface="Gill Sans Light"/>
              <a:cs typeface="Gill Sans Light"/>
            </a:endParaRPr>
          </a:p>
        </p:txBody>
      </p:sp>
      <p:sp>
        <p:nvSpPr>
          <p:cNvPr id="75808" name="Text Box 100"/>
          <p:cNvSpPr txBox="1">
            <a:spLocks noChangeArrowheads="1"/>
          </p:cNvSpPr>
          <p:nvPr/>
        </p:nvSpPr>
        <p:spPr bwMode="auto">
          <a:xfrm>
            <a:off x="4038600" y="2752725"/>
            <a:ext cx="2590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800" b="0">
                <a:latin typeface="Gill Sans Light"/>
                <a:cs typeface="Gill Sans Light"/>
              </a:rPr>
              <a:t>Physical Address:</a:t>
            </a:r>
          </a:p>
        </p:txBody>
      </p:sp>
      <p:sp>
        <p:nvSpPr>
          <p:cNvPr id="75809" name="Right Brace 47"/>
          <p:cNvSpPr>
            <a:spLocks/>
          </p:cNvSpPr>
          <p:nvPr/>
        </p:nvSpPr>
        <p:spPr bwMode="auto">
          <a:xfrm rot="5400000">
            <a:off x="971550" y="895350"/>
            <a:ext cx="228600" cy="1943100"/>
          </a:xfrm>
          <a:prstGeom prst="rightBrace">
            <a:avLst>
              <a:gd name="adj1" fmla="val 8343"/>
              <a:gd name="adj2" fmla="val 50000"/>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b="0">
              <a:latin typeface="Gill Sans Light"/>
              <a:cs typeface="Gill Sans Light"/>
            </a:endParaRPr>
          </a:p>
        </p:txBody>
      </p:sp>
      <p:sp>
        <p:nvSpPr>
          <p:cNvPr id="50" name="Freeform 49"/>
          <p:cNvSpPr>
            <a:spLocks noChangeArrowheads="1"/>
          </p:cNvSpPr>
          <p:nvPr/>
        </p:nvSpPr>
        <p:spPr bwMode="auto">
          <a:xfrm>
            <a:off x="1062038" y="1981200"/>
            <a:ext cx="830262" cy="4014788"/>
          </a:xfrm>
          <a:custGeom>
            <a:avLst/>
            <a:gdLst>
              <a:gd name="T0" fmla="*/ 39561 w 829359"/>
              <a:gd name="T1" fmla="*/ 0 h 3939220"/>
              <a:gd name="T2" fmla="*/ 0 w 829359"/>
              <a:gd name="T3" fmla="*/ 5424228 h 3939220"/>
              <a:gd name="T4" fmla="*/ 843927 w 829359"/>
              <a:gd name="T5" fmla="*/ 5442131 h 3939220"/>
              <a:gd name="T6" fmla="*/ 0 60000 65536"/>
              <a:gd name="T7" fmla="*/ 0 60000 65536"/>
              <a:gd name="T8" fmla="*/ 0 60000 65536"/>
              <a:gd name="T9" fmla="*/ 0 w 829359"/>
              <a:gd name="T10" fmla="*/ 0 h 3939220"/>
              <a:gd name="T11" fmla="*/ 829359 w 829359"/>
              <a:gd name="T12" fmla="*/ 3939220 h 3939220"/>
            </a:gdLst>
            <a:ahLst/>
            <a:cxnLst>
              <a:cxn ang="T6">
                <a:pos x="T0" y="T1"/>
              </a:cxn>
              <a:cxn ang="T7">
                <a:pos x="T2" y="T3"/>
              </a:cxn>
              <a:cxn ang="T8">
                <a:pos x="T4" y="T5"/>
              </a:cxn>
            </a:cxnLst>
            <a:rect l="T9" t="T10" r="T11" b="T12"/>
            <a:pathLst>
              <a:path w="829359" h="3939220">
                <a:moveTo>
                  <a:pt x="38877" y="0"/>
                </a:moveTo>
                <a:lnTo>
                  <a:pt x="0" y="3926262"/>
                </a:lnTo>
                <a:lnTo>
                  <a:pt x="829359" y="3939220"/>
                </a:lnTo>
              </a:path>
            </a:pathLst>
          </a:custGeom>
          <a:noFill/>
          <a:ln w="50800">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lIns="90478" tIns="44445" rIns="90478" bIns="44445" anchor="ctr"/>
          <a:lstStyle/>
          <a:p>
            <a:endParaRPr lang="en-US">
              <a:latin typeface="Gill Sans Light"/>
              <a:cs typeface="Gill Sans Light"/>
            </a:endParaRPr>
          </a:p>
        </p:txBody>
      </p:sp>
      <p:sp>
        <p:nvSpPr>
          <p:cNvPr id="51" name="Freeform 50"/>
          <p:cNvSpPr>
            <a:spLocks noChangeArrowheads="1"/>
          </p:cNvSpPr>
          <p:nvPr/>
        </p:nvSpPr>
        <p:spPr bwMode="auto">
          <a:xfrm>
            <a:off x="4354513" y="3492500"/>
            <a:ext cx="361950" cy="2487613"/>
          </a:xfrm>
          <a:custGeom>
            <a:avLst/>
            <a:gdLst>
              <a:gd name="T0" fmla="*/ 0 w 362845"/>
              <a:gd name="T1" fmla="*/ 2482891 h 2487928"/>
              <a:gd name="T2" fmla="*/ 348787 w 362845"/>
              <a:gd name="T3" fmla="*/ 2482891 h 2487928"/>
              <a:gd name="T4" fmla="*/ 348787 w 362845"/>
              <a:gd name="T5" fmla="*/ 0 h 2487928"/>
              <a:gd name="T6" fmla="*/ 0 60000 65536"/>
              <a:gd name="T7" fmla="*/ 0 60000 65536"/>
              <a:gd name="T8" fmla="*/ 0 60000 65536"/>
              <a:gd name="T9" fmla="*/ 0 w 362845"/>
              <a:gd name="T10" fmla="*/ 0 h 2487928"/>
              <a:gd name="T11" fmla="*/ 362845 w 362845"/>
              <a:gd name="T12" fmla="*/ 2487928 h 2487928"/>
            </a:gdLst>
            <a:ahLst/>
            <a:cxnLst>
              <a:cxn ang="T6">
                <a:pos x="T0" y="T1"/>
              </a:cxn>
              <a:cxn ang="T7">
                <a:pos x="T2" y="T3"/>
              </a:cxn>
              <a:cxn ang="T8">
                <a:pos x="T4" y="T5"/>
              </a:cxn>
            </a:cxnLst>
            <a:rect l="T9" t="T10" r="T11" b="T12"/>
            <a:pathLst>
              <a:path w="362845" h="2487928">
                <a:moveTo>
                  <a:pt x="0" y="2487928"/>
                </a:moveTo>
                <a:lnTo>
                  <a:pt x="362845" y="2487928"/>
                </a:lnTo>
                <a:lnTo>
                  <a:pt x="362845" y="0"/>
                </a:lnTo>
              </a:path>
            </a:pathLst>
          </a:custGeom>
          <a:noFill/>
          <a:ln w="50800">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lIns="90478" tIns="44445" rIns="90478" bIns="44445" anchor="ctr"/>
          <a:lstStyle/>
          <a:p>
            <a:endParaRPr lang="en-US">
              <a:latin typeface="Gill Sans Light"/>
              <a:cs typeface="Gill Sans Light"/>
            </a:endParaRPr>
          </a:p>
        </p:txBody>
      </p:sp>
      <p:grpSp>
        <p:nvGrpSpPr>
          <p:cNvPr id="2" name="Group 54"/>
          <p:cNvGrpSpPr>
            <a:grpSpLocks/>
          </p:cNvGrpSpPr>
          <p:nvPr/>
        </p:nvGrpSpPr>
        <p:grpSpPr bwMode="auto">
          <a:xfrm>
            <a:off x="1752600" y="5318125"/>
            <a:ext cx="2590800" cy="1235075"/>
            <a:chOff x="1752600" y="5013410"/>
            <a:chExt cx="2590800" cy="1234990"/>
          </a:xfrm>
        </p:grpSpPr>
        <p:sp>
          <p:nvSpPr>
            <p:cNvPr id="52" name="Rectangle 51"/>
            <p:cNvSpPr/>
            <p:nvPr/>
          </p:nvSpPr>
          <p:spPr bwMode="auto">
            <a:xfrm>
              <a:off x="1905000" y="5791231"/>
              <a:ext cx="2438400" cy="228584"/>
            </a:xfrm>
            <a:prstGeom prst="rect">
              <a:avLst/>
            </a:prstGeom>
            <a:solidFill>
              <a:schemeClr val="accent3"/>
            </a:solidFill>
            <a:ln w="38100" cap="flat" cmpd="sng" algn="ctr">
              <a:solidFill>
                <a:schemeClr val="tx1"/>
              </a:solidFill>
              <a:prstDash val="solid"/>
              <a:round/>
              <a:headEnd type="none" w="med" len="med"/>
              <a:tailEnd type="none" w="med" len="med"/>
            </a:ln>
            <a:effectLst/>
          </p:spPr>
          <p:txBody>
            <a:bodyPr wrap="none" lIns="90478" tIns="44445" rIns="90478" bIns="44445" anchor="ctr"/>
            <a:lstStyle/>
            <a:p>
              <a:pPr marL="685800" indent="-228600">
                <a:defRPr/>
              </a:pPr>
              <a:endParaRPr lang="en-US" b="0">
                <a:latin typeface="Gill Sans Light"/>
                <a:ea typeface="ＭＳ Ｐゴシック" charset="-128"/>
                <a:cs typeface="Gill Sans Light"/>
              </a:endParaRPr>
            </a:p>
          </p:txBody>
        </p:sp>
        <p:sp>
          <p:nvSpPr>
            <p:cNvPr id="38" name="Rectangle 37"/>
            <p:cNvSpPr/>
            <p:nvPr/>
          </p:nvSpPr>
          <p:spPr bwMode="auto">
            <a:xfrm>
              <a:off x="1905000" y="5334063"/>
              <a:ext cx="1219200" cy="228584"/>
            </a:xfrm>
            <a:prstGeom prst="rect">
              <a:avLst/>
            </a:prstGeom>
            <a:solidFill>
              <a:schemeClr val="accent3"/>
            </a:solidFill>
            <a:ln w="38100" cap="flat" cmpd="sng" algn="ctr">
              <a:solidFill>
                <a:schemeClr val="tx1"/>
              </a:solidFill>
              <a:prstDash val="solid"/>
              <a:round/>
              <a:headEnd type="none" w="med" len="med"/>
              <a:tailEnd type="none" w="med" len="med"/>
            </a:ln>
            <a:effectLst/>
          </p:spPr>
          <p:txBody>
            <a:bodyPr wrap="none" lIns="90478" tIns="44445" rIns="90478" bIns="44445" anchor="ctr"/>
            <a:lstStyle/>
            <a:p>
              <a:pPr marL="685800" indent="-228600">
                <a:defRPr/>
              </a:pPr>
              <a:endParaRPr lang="en-US" b="0">
                <a:latin typeface="Gill Sans Light"/>
                <a:ea typeface="ＭＳ Ｐゴシック" charset="-128"/>
                <a:cs typeface="Gill Sans Light"/>
              </a:endParaRPr>
            </a:p>
          </p:txBody>
        </p:sp>
        <p:sp>
          <p:nvSpPr>
            <p:cNvPr id="75817" name="Rectangle 39"/>
            <p:cNvSpPr>
              <a:spLocks noChangeArrowheads="1"/>
            </p:cNvSpPr>
            <p:nvPr/>
          </p:nvSpPr>
          <p:spPr bwMode="auto">
            <a:xfrm>
              <a:off x="1905000" y="5562600"/>
              <a:ext cx="1219200" cy="228600"/>
            </a:xfrm>
            <a:prstGeom prst="rect">
              <a:avLst/>
            </a:prstGeom>
            <a:solidFill>
              <a:srgbClr val="FF0000"/>
            </a:solidFill>
            <a:ln w="38100">
              <a:solidFill>
                <a:schemeClr val="tx1"/>
              </a:solidFill>
              <a:round/>
              <a:headEnd/>
              <a:tailEnd/>
            </a:ln>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b="0">
                <a:latin typeface="Gill Sans Light"/>
                <a:cs typeface="Gill Sans Light"/>
              </a:endParaRPr>
            </a:p>
          </p:txBody>
        </p:sp>
        <p:sp>
          <p:nvSpPr>
            <p:cNvPr id="43" name="Rectangle 42"/>
            <p:cNvSpPr/>
            <p:nvPr/>
          </p:nvSpPr>
          <p:spPr bwMode="auto">
            <a:xfrm>
              <a:off x="1905000" y="6019816"/>
              <a:ext cx="1219200" cy="228584"/>
            </a:xfrm>
            <a:prstGeom prst="rect">
              <a:avLst/>
            </a:prstGeom>
            <a:solidFill>
              <a:schemeClr val="accent3"/>
            </a:solidFill>
            <a:ln w="38100" cap="flat" cmpd="sng" algn="ctr">
              <a:solidFill>
                <a:schemeClr val="tx1"/>
              </a:solidFill>
              <a:prstDash val="solid"/>
              <a:round/>
              <a:headEnd type="none" w="med" len="med"/>
              <a:tailEnd type="none" w="med" len="med"/>
            </a:ln>
            <a:effectLst/>
          </p:spPr>
          <p:txBody>
            <a:bodyPr wrap="none" lIns="90478" tIns="44445" rIns="90478" bIns="44445" anchor="ctr"/>
            <a:lstStyle/>
            <a:p>
              <a:pPr marL="685800" indent="-228600">
                <a:defRPr/>
              </a:pPr>
              <a:endParaRPr lang="en-US" b="0">
                <a:latin typeface="Gill Sans Light"/>
                <a:ea typeface="ＭＳ Ｐゴシック" charset="-128"/>
                <a:cs typeface="Gill Sans Light"/>
              </a:endParaRPr>
            </a:p>
          </p:txBody>
        </p:sp>
        <p:sp>
          <p:nvSpPr>
            <p:cNvPr id="44" name="Rectangle 43"/>
            <p:cNvSpPr/>
            <p:nvPr/>
          </p:nvSpPr>
          <p:spPr bwMode="auto">
            <a:xfrm>
              <a:off x="3124200" y="5334063"/>
              <a:ext cx="1219200" cy="228584"/>
            </a:xfrm>
            <a:prstGeom prst="rect">
              <a:avLst/>
            </a:prstGeom>
            <a:solidFill>
              <a:schemeClr val="accent3"/>
            </a:solidFill>
            <a:ln w="38100" cap="flat" cmpd="sng" algn="ctr">
              <a:solidFill>
                <a:schemeClr val="tx1"/>
              </a:solidFill>
              <a:prstDash val="solid"/>
              <a:round/>
              <a:headEnd type="none" w="med" len="med"/>
              <a:tailEnd type="none" w="med" len="med"/>
            </a:ln>
            <a:effectLst/>
          </p:spPr>
          <p:txBody>
            <a:bodyPr wrap="none" lIns="90478" tIns="44445" rIns="90478" bIns="44445" anchor="ctr"/>
            <a:lstStyle/>
            <a:p>
              <a:pPr marL="685800" indent="-228600">
                <a:defRPr/>
              </a:pPr>
              <a:endParaRPr lang="en-US" b="0">
                <a:latin typeface="Gill Sans Light"/>
                <a:ea typeface="ＭＳ Ｐゴシック" charset="-128"/>
                <a:cs typeface="Gill Sans Light"/>
              </a:endParaRPr>
            </a:p>
          </p:txBody>
        </p:sp>
        <p:sp>
          <p:nvSpPr>
            <p:cNvPr id="75820" name="Rectangle 44"/>
            <p:cNvSpPr>
              <a:spLocks noChangeArrowheads="1"/>
            </p:cNvSpPr>
            <p:nvPr/>
          </p:nvSpPr>
          <p:spPr bwMode="auto">
            <a:xfrm>
              <a:off x="3124200" y="5562600"/>
              <a:ext cx="1219200" cy="228600"/>
            </a:xfrm>
            <a:prstGeom prst="rect">
              <a:avLst/>
            </a:prstGeom>
            <a:solidFill>
              <a:srgbClr val="FFFFAA"/>
            </a:solidFill>
            <a:ln w="38100">
              <a:solidFill>
                <a:schemeClr val="tx1"/>
              </a:solidFill>
              <a:round/>
              <a:headEnd/>
              <a:tailEnd/>
            </a:ln>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b="0">
                <a:latin typeface="Gill Sans Light"/>
                <a:cs typeface="Gill Sans Light"/>
              </a:endParaRPr>
            </a:p>
          </p:txBody>
        </p:sp>
        <p:sp>
          <p:nvSpPr>
            <p:cNvPr id="47" name="Rectangle 46"/>
            <p:cNvSpPr/>
            <p:nvPr/>
          </p:nvSpPr>
          <p:spPr bwMode="auto">
            <a:xfrm>
              <a:off x="3124200" y="6019816"/>
              <a:ext cx="1219200" cy="228584"/>
            </a:xfrm>
            <a:prstGeom prst="rect">
              <a:avLst/>
            </a:prstGeom>
            <a:solidFill>
              <a:schemeClr val="accent3"/>
            </a:solidFill>
            <a:ln w="38100" cap="flat" cmpd="sng" algn="ctr">
              <a:solidFill>
                <a:schemeClr val="tx1"/>
              </a:solidFill>
              <a:prstDash val="solid"/>
              <a:round/>
              <a:headEnd type="none" w="med" len="med"/>
              <a:tailEnd type="none" w="med" len="med"/>
            </a:ln>
            <a:effectLst/>
          </p:spPr>
          <p:txBody>
            <a:bodyPr wrap="none" lIns="90478" tIns="44445" rIns="90478" bIns="44445" anchor="ctr"/>
            <a:lstStyle/>
            <a:p>
              <a:pPr marL="685800" indent="-228600">
                <a:defRPr/>
              </a:pPr>
              <a:endParaRPr lang="en-US" b="0">
                <a:latin typeface="Gill Sans Light"/>
                <a:ea typeface="ＭＳ Ｐゴシック" charset="-128"/>
                <a:cs typeface="Gill Sans Light"/>
              </a:endParaRPr>
            </a:p>
          </p:txBody>
        </p:sp>
        <p:sp>
          <p:nvSpPr>
            <p:cNvPr id="75822" name="TextBox 48"/>
            <p:cNvSpPr txBox="1">
              <a:spLocks noChangeArrowheads="1"/>
            </p:cNvSpPr>
            <p:nvPr/>
          </p:nvSpPr>
          <p:spPr bwMode="auto">
            <a:xfrm>
              <a:off x="2971800" y="5645339"/>
              <a:ext cx="492443" cy="461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b="0">
                  <a:latin typeface="Gill Sans Light"/>
                  <a:cs typeface="Gill Sans Light"/>
                </a:rPr>
                <a:t>…</a:t>
              </a:r>
            </a:p>
          </p:txBody>
        </p:sp>
        <p:sp>
          <p:nvSpPr>
            <p:cNvPr id="75823" name="Text Box 66"/>
            <p:cNvSpPr txBox="1">
              <a:spLocks noChangeArrowheads="1"/>
            </p:cNvSpPr>
            <p:nvPr/>
          </p:nvSpPr>
          <p:spPr bwMode="auto">
            <a:xfrm>
              <a:off x="1752600" y="5013410"/>
              <a:ext cx="838200" cy="366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800" b="0">
                  <a:latin typeface="Gill Sans Light"/>
                  <a:cs typeface="Gill Sans Light"/>
                </a:rPr>
                <a:t>TLB:</a:t>
              </a:r>
            </a:p>
          </p:txBody>
        </p:sp>
      </p:grpSp>
      <p:sp>
        <p:nvSpPr>
          <p:cNvPr id="75813" name="Line 20"/>
          <p:cNvSpPr>
            <a:spLocks noChangeShapeType="1"/>
          </p:cNvSpPr>
          <p:nvPr/>
        </p:nvSpPr>
        <p:spPr bwMode="auto">
          <a:xfrm flipV="1">
            <a:off x="4724400" y="1905000"/>
            <a:ext cx="2971800" cy="1219200"/>
          </a:xfrm>
          <a:prstGeom prst="line">
            <a:avLst/>
          </a:prstGeom>
          <a:noFill/>
          <a:ln w="38100">
            <a:solidFill>
              <a:schemeClr val="hlink"/>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latin typeface="Gill Sans Light"/>
              <a:cs typeface="Gill Sans Light"/>
            </a:endParaRPr>
          </a:p>
        </p:txBody>
      </p:sp>
      <p:sp>
        <p:nvSpPr>
          <p:cNvPr id="75814" name="Line 20"/>
          <p:cNvSpPr>
            <a:spLocks noChangeShapeType="1"/>
          </p:cNvSpPr>
          <p:nvPr/>
        </p:nvSpPr>
        <p:spPr bwMode="auto">
          <a:xfrm flipV="1">
            <a:off x="6096000" y="2286000"/>
            <a:ext cx="1600200" cy="914400"/>
          </a:xfrm>
          <a:prstGeom prst="line">
            <a:avLst/>
          </a:prstGeom>
          <a:noFill/>
          <a:ln w="38100">
            <a:solidFill>
              <a:schemeClr val="hlink"/>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latin typeface="Gill Sans Light"/>
              <a:cs typeface="Gill Sans Light"/>
            </a:endParaRPr>
          </a:p>
        </p:txBody>
      </p:sp>
    </p:spTree>
    <p:extLst>
      <p:ext uri="{BB962C8B-B14F-4D97-AF65-F5344CB8AC3E}">
        <p14:creationId xmlns:p14="http://schemas.microsoft.com/office/powerpoint/2010/main" val="4152338344"/>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fade">
                                      <p:cBhvr>
                                        <p:cTn id="7" dur="2000"/>
                                        <p:tgtEl>
                                          <p:spTgt spid="5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20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1"/>
                                        </p:tgtEl>
                                        <p:attrNameLst>
                                          <p:attrName>style.visibility</p:attrName>
                                        </p:attrNameLst>
                                      </p:cBhvr>
                                      <p:to>
                                        <p:strVal val="visible"/>
                                      </p:to>
                                    </p:set>
                                    <p:animEffect transition="in" filter="fade">
                                      <p:cBhvr>
                                        <p:cTn id="17" dur="20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1"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Line 20"/>
          <p:cNvSpPr>
            <a:spLocks noChangeShapeType="1"/>
          </p:cNvSpPr>
          <p:nvPr/>
        </p:nvSpPr>
        <p:spPr bwMode="auto">
          <a:xfrm>
            <a:off x="4114800" y="2438400"/>
            <a:ext cx="457200" cy="685800"/>
          </a:xfrm>
          <a:prstGeom prst="line">
            <a:avLst/>
          </a:prstGeom>
          <a:noFill/>
          <a:ln w="38100">
            <a:solidFill>
              <a:schemeClr val="hlink"/>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latin typeface="Gill Sans Light"/>
              <a:cs typeface="Gill Sans Light"/>
            </a:endParaRPr>
          </a:p>
        </p:txBody>
      </p:sp>
      <p:sp>
        <p:nvSpPr>
          <p:cNvPr id="52" name="Rectangle 51"/>
          <p:cNvSpPr/>
          <p:nvPr/>
        </p:nvSpPr>
        <p:spPr bwMode="auto">
          <a:xfrm>
            <a:off x="1905000" y="6096000"/>
            <a:ext cx="2438400" cy="228600"/>
          </a:xfrm>
          <a:prstGeom prst="rect">
            <a:avLst/>
          </a:prstGeom>
          <a:solidFill>
            <a:schemeClr val="accent3"/>
          </a:solidFill>
          <a:ln w="38100" cap="flat" cmpd="sng" algn="ctr">
            <a:solidFill>
              <a:schemeClr val="tx1"/>
            </a:solidFill>
            <a:prstDash val="solid"/>
            <a:round/>
            <a:headEnd type="none" w="med" len="med"/>
            <a:tailEnd type="none" w="med" len="med"/>
          </a:ln>
          <a:effectLst/>
        </p:spPr>
        <p:txBody>
          <a:bodyPr wrap="none" lIns="90478" tIns="44445" rIns="90478" bIns="44445" anchor="ctr"/>
          <a:lstStyle/>
          <a:p>
            <a:pPr marL="685800" indent="-228600">
              <a:defRPr/>
            </a:pPr>
            <a:endParaRPr lang="en-US" b="0">
              <a:latin typeface="Gill Sans Light"/>
              <a:ea typeface="ＭＳ Ｐゴシック" charset="-128"/>
              <a:cs typeface="Gill Sans Light"/>
            </a:endParaRPr>
          </a:p>
        </p:txBody>
      </p:sp>
      <p:sp>
        <p:nvSpPr>
          <p:cNvPr id="76803" name="Line 20"/>
          <p:cNvSpPr>
            <a:spLocks noChangeShapeType="1"/>
          </p:cNvSpPr>
          <p:nvPr/>
        </p:nvSpPr>
        <p:spPr bwMode="auto">
          <a:xfrm flipV="1">
            <a:off x="3124200" y="1828800"/>
            <a:ext cx="304800" cy="1187450"/>
          </a:xfrm>
          <a:prstGeom prst="line">
            <a:avLst/>
          </a:prstGeom>
          <a:noFill/>
          <a:ln w="38100">
            <a:solidFill>
              <a:schemeClr val="hlink"/>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latin typeface="Gill Sans Light"/>
              <a:cs typeface="Gill Sans Light"/>
            </a:endParaRPr>
          </a:p>
        </p:txBody>
      </p:sp>
      <p:sp>
        <p:nvSpPr>
          <p:cNvPr id="76804" name="Line 22"/>
          <p:cNvSpPr>
            <a:spLocks noChangeShapeType="1"/>
          </p:cNvSpPr>
          <p:nvPr/>
        </p:nvSpPr>
        <p:spPr bwMode="auto">
          <a:xfrm>
            <a:off x="3109913" y="3405188"/>
            <a:ext cx="319087" cy="328612"/>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latin typeface="Gill Sans Light"/>
              <a:cs typeface="Gill Sans Light"/>
            </a:endParaRPr>
          </a:p>
        </p:txBody>
      </p:sp>
      <p:sp>
        <p:nvSpPr>
          <p:cNvPr id="76805" name="Rectangle 8"/>
          <p:cNvSpPr>
            <a:spLocks noChangeArrowheads="1"/>
          </p:cNvSpPr>
          <p:nvPr/>
        </p:nvSpPr>
        <p:spPr bwMode="auto">
          <a:xfrm>
            <a:off x="3429000" y="3689350"/>
            <a:ext cx="668338" cy="95885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b="0">
              <a:latin typeface="Gill Sans Light"/>
              <a:cs typeface="Gill Sans Light"/>
            </a:endParaRPr>
          </a:p>
        </p:txBody>
      </p:sp>
      <p:sp>
        <p:nvSpPr>
          <p:cNvPr id="76806" name="Rectangle 10" descr="50%"/>
          <p:cNvSpPr>
            <a:spLocks noChangeArrowheads="1"/>
          </p:cNvSpPr>
          <p:nvPr/>
        </p:nvSpPr>
        <p:spPr bwMode="auto">
          <a:xfrm>
            <a:off x="3429000" y="3957638"/>
            <a:ext cx="668338" cy="141287"/>
          </a:xfrm>
          <a:prstGeom prst="rect">
            <a:avLst/>
          </a:prstGeom>
          <a:pattFill prst="pct50">
            <a:fgClr>
              <a:schemeClr val="accent1"/>
            </a:fgClr>
            <a:bgClr>
              <a:schemeClr val="bg1"/>
            </a:bgClr>
          </a:pattFill>
          <a:ln w="12700">
            <a:solidFill>
              <a:schemeClr val="tx1"/>
            </a:solidFill>
            <a:miter lim="800000"/>
            <a:headEnd/>
            <a:tailEnd/>
          </a:ln>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b="0">
              <a:latin typeface="Gill Sans Light"/>
              <a:cs typeface="Gill Sans Light"/>
            </a:endParaRPr>
          </a:p>
        </p:txBody>
      </p:sp>
      <p:sp>
        <p:nvSpPr>
          <p:cNvPr id="76807" name="Rectangle 10" descr="50%"/>
          <p:cNvSpPr>
            <a:spLocks noChangeArrowheads="1"/>
          </p:cNvSpPr>
          <p:nvPr/>
        </p:nvSpPr>
        <p:spPr bwMode="auto">
          <a:xfrm>
            <a:off x="3429000" y="4267200"/>
            <a:ext cx="668338" cy="141288"/>
          </a:xfrm>
          <a:prstGeom prst="rect">
            <a:avLst/>
          </a:prstGeom>
          <a:pattFill prst="pct50">
            <a:fgClr>
              <a:schemeClr val="accent1"/>
            </a:fgClr>
            <a:bgClr>
              <a:schemeClr val="bg1"/>
            </a:bgClr>
          </a:pattFill>
          <a:ln w="12700">
            <a:solidFill>
              <a:schemeClr val="tx1"/>
            </a:solidFill>
            <a:miter lim="800000"/>
            <a:headEnd/>
            <a:tailEnd/>
          </a:ln>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b="0">
              <a:latin typeface="Gill Sans Light"/>
              <a:cs typeface="Gill Sans Light"/>
            </a:endParaRPr>
          </a:p>
        </p:txBody>
      </p:sp>
      <p:sp>
        <p:nvSpPr>
          <p:cNvPr id="76808" name="Text Box 66"/>
          <p:cNvSpPr txBox="1">
            <a:spLocks noChangeArrowheads="1"/>
          </p:cNvSpPr>
          <p:nvPr/>
        </p:nvSpPr>
        <p:spPr bwMode="auto">
          <a:xfrm>
            <a:off x="2971800" y="4648200"/>
            <a:ext cx="1447800" cy="64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800" b="0">
                <a:latin typeface="Gill Sans Light"/>
                <a:cs typeface="Gill Sans Light"/>
              </a:rPr>
              <a:t>Page Table </a:t>
            </a:r>
          </a:p>
          <a:p>
            <a:pPr eaLnBrk="1" hangingPunct="1"/>
            <a:r>
              <a:rPr lang="en-US" altLang="en-US" sz="1800" b="0">
                <a:latin typeface="Gill Sans Light"/>
                <a:cs typeface="Gill Sans Light"/>
              </a:rPr>
              <a:t>(2</a:t>
            </a:r>
            <a:r>
              <a:rPr lang="en-US" altLang="en-US" sz="1800" b="0" baseline="30000">
                <a:latin typeface="Gill Sans Light"/>
                <a:cs typeface="Gill Sans Light"/>
              </a:rPr>
              <a:t>nd</a:t>
            </a:r>
            <a:r>
              <a:rPr lang="en-US" altLang="en-US" sz="1800" b="0">
                <a:latin typeface="Gill Sans Light"/>
                <a:cs typeface="Gill Sans Light"/>
              </a:rPr>
              <a:t> level)</a:t>
            </a:r>
          </a:p>
        </p:txBody>
      </p:sp>
      <p:sp>
        <p:nvSpPr>
          <p:cNvPr id="76809" name="Rectangle 8"/>
          <p:cNvSpPr>
            <a:spLocks noChangeArrowheads="1"/>
          </p:cNvSpPr>
          <p:nvPr/>
        </p:nvSpPr>
        <p:spPr bwMode="auto">
          <a:xfrm>
            <a:off x="3429000" y="1828800"/>
            <a:ext cx="668338" cy="95885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b="0">
              <a:latin typeface="Gill Sans Light"/>
              <a:cs typeface="Gill Sans Light"/>
            </a:endParaRPr>
          </a:p>
        </p:txBody>
      </p:sp>
      <p:sp>
        <p:nvSpPr>
          <p:cNvPr id="76810" name="Rectangle 10" descr="50%"/>
          <p:cNvSpPr>
            <a:spLocks noChangeArrowheads="1"/>
          </p:cNvSpPr>
          <p:nvPr/>
        </p:nvSpPr>
        <p:spPr bwMode="auto">
          <a:xfrm>
            <a:off x="3429000" y="2097088"/>
            <a:ext cx="668338" cy="141287"/>
          </a:xfrm>
          <a:prstGeom prst="rect">
            <a:avLst/>
          </a:prstGeom>
          <a:pattFill prst="pct50">
            <a:fgClr>
              <a:schemeClr val="accent1"/>
            </a:fgClr>
            <a:bgClr>
              <a:schemeClr val="bg1"/>
            </a:bgClr>
          </a:pattFill>
          <a:ln w="12700">
            <a:solidFill>
              <a:schemeClr val="tx1"/>
            </a:solidFill>
            <a:miter lim="800000"/>
            <a:headEnd/>
            <a:tailEnd/>
          </a:ln>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b="0">
              <a:latin typeface="Gill Sans Light"/>
              <a:cs typeface="Gill Sans Light"/>
            </a:endParaRPr>
          </a:p>
        </p:txBody>
      </p:sp>
      <p:sp>
        <p:nvSpPr>
          <p:cNvPr id="76811" name="Rectangle 11" descr="70%"/>
          <p:cNvSpPr>
            <a:spLocks noChangeArrowheads="1"/>
          </p:cNvSpPr>
          <p:nvPr/>
        </p:nvSpPr>
        <p:spPr bwMode="auto">
          <a:xfrm>
            <a:off x="3429000" y="2409825"/>
            <a:ext cx="668338" cy="144463"/>
          </a:xfrm>
          <a:prstGeom prst="rect">
            <a:avLst/>
          </a:prstGeom>
          <a:pattFill prst="pct70">
            <a:fgClr>
              <a:schemeClr val="hlink"/>
            </a:fgClr>
            <a:bgClr>
              <a:schemeClr val="bg1"/>
            </a:bgClr>
          </a:pattFill>
          <a:ln w="12700">
            <a:solidFill>
              <a:schemeClr val="tx1"/>
            </a:solidFill>
            <a:miter lim="800000"/>
            <a:headEnd/>
            <a:tailEnd/>
          </a:ln>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b="0">
              <a:latin typeface="Gill Sans Light"/>
              <a:cs typeface="Gill Sans Light"/>
            </a:endParaRPr>
          </a:p>
        </p:txBody>
      </p:sp>
      <p:sp>
        <p:nvSpPr>
          <p:cNvPr id="76812" name="Rectangle 4"/>
          <p:cNvSpPr>
            <a:spLocks noChangeArrowheads="1"/>
          </p:cNvSpPr>
          <p:nvPr/>
        </p:nvSpPr>
        <p:spPr bwMode="auto">
          <a:xfrm>
            <a:off x="2438400" y="2762250"/>
            <a:ext cx="669925" cy="112395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b="0">
              <a:latin typeface="Gill Sans Light"/>
              <a:cs typeface="Gill Sans Light"/>
            </a:endParaRPr>
          </a:p>
        </p:txBody>
      </p:sp>
      <p:sp>
        <p:nvSpPr>
          <p:cNvPr id="76813" name="Rectangle 5" descr="80%"/>
          <p:cNvSpPr>
            <a:spLocks noChangeArrowheads="1"/>
          </p:cNvSpPr>
          <p:nvPr/>
        </p:nvSpPr>
        <p:spPr bwMode="auto">
          <a:xfrm>
            <a:off x="2438400" y="2971800"/>
            <a:ext cx="669925" cy="142875"/>
          </a:xfrm>
          <a:prstGeom prst="rect">
            <a:avLst/>
          </a:prstGeom>
          <a:pattFill prst="pct80">
            <a:fgClr>
              <a:schemeClr val="hlink"/>
            </a:fgClr>
            <a:bgClr>
              <a:schemeClr val="bg1"/>
            </a:bgClr>
          </a:pattFill>
          <a:ln w="12700">
            <a:solidFill>
              <a:schemeClr val="tx1"/>
            </a:solidFill>
            <a:miter lim="800000"/>
            <a:headEnd/>
            <a:tailEnd/>
          </a:ln>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b="0">
              <a:latin typeface="Gill Sans Light"/>
              <a:cs typeface="Gill Sans Light"/>
            </a:endParaRPr>
          </a:p>
        </p:txBody>
      </p:sp>
      <p:sp>
        <p:nvSpPr>
          <p:cNvPr id="76814" name="Rectangle 7" descr="75%"/>
          <p:cNvSpPr>
            <a:spLocks noChangeArrowheads="1"/>
          </p:cNvSpPr>
          <p:nvPr/>
        </p:nvSpPr>
        <p:spPr bwMode="auto">
          <a:xfrm>
            <a:off x="2438400" y="3352800"/>
            <a:ext cx="669925" cy="142875"/>
          </a:xfrm>
          <a:prstGeom prst="rect">
            <a:avLst/>
          </a:prstGeom>
          <a:pattFill prst="pct75">
            <a:fgClr>
              <a:schemeClr val="accent1"/>
            </a:fgClr>
            <a:bgClr>
              <a:schemeClr val="bg1"/>
            </a:bgClr>
          </a:pattFill>
          <a:ln w="12700">
            <a:solidFill>
              <a:schemeClr val="tx1"/>
            </a:solidFill>
            <a:miter lim="800000"/>
            <a:headEnd/>
            <a:tailEnd/>
          </a:ln>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b="0">
              <a:latin typeface="Gill Sans Light"/>
              <a:cs typeface="Gill Sans Light"/>
            </a:endParaRPr>
          </a:p>
        </p:txBody>
      </p:sp>
      <p:sp>
        <p:nvSpPr>
          <p:cNvPr id="76815" name="Line 92"/>
          <p:cNvSpPr>
            <a:spLocks noChangeShapeType="1"/>
          </p:cNvSpPr>
          <p:nvPr/>
        </p:nvSpPr>
        <p:spPr bwMode="auto">
          <a:xfrm flipV="1">
            <a:off x="1600200" y="2787650"/>
            <a:ext cx="838200" cy="10795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0478" tIns="44445" rIns="90478" bIns="44445" anchor="ctr"/>
          <a:lstStyle/>
          <a:p>
            <a:endParaRPr lang="en-US">
              <a:latin typeface="Gill Sans Light"/>
              <a:cs typeface="Gill Sans Light"/>
            </a:endParaRPr>
          </a:p>
        </p:txBody>
      </p:sp>
      <p:sp>
        <p:nvSpPr>
          <p:cNvPr id="76816" name="Rectangle 76"/>
          <p:cNvSpPr>
            <a:spLocks noChangeArrowheads="1"/>
          </p:cNvSpPr>
          <p:nvPr/>
        </p:nvSpPr>
        <p:spPr bwMode="auto">
          <a:xfrm>
            <a:off x="0" y="2743200"/>
            <a:ext cx="1600200" cy="304800"/>
          </a:xfrm>
          <a:prstGeom prst="rect">
            <a:avLst/>
          </a:prstGeom>
          <a:solidFill>
            <a:srgbClr val="FF96DA"/>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800" b="0">
                <a:latin typeface="Gill Sans Light"/>
                <a:cs typeface="Gill Sans Light"/>
              </a:rPr>
              <a:t>PageTablePtr</a:t>
            </a:r>
          </a:p>
        </p:txBody>
      </p:sp>
      <p:sp>
        <p:nvSpPr>
          <p:cNvPr id="76817" name="Freeform 93"/>
          <p:cNvSpPr>
            <a:spLocks/>
          </p:cNvSpPr>
          <p:nvPr/>
        </p:nvSpPr>
        <p:spPr bwMode="auto">
          <a:xfrm>
            <a:off x="990600" y="1720850"/>
            <a:ext cx="1447800" cy="1295400"/>
          </a:xfrm>
          <a:custGeom>
            <a:avLst/>
            <a:gdLst>
              <a:gd name="T0" fmla="*/ 0 w 912"/>
              <a:gd name="T1" fmla="*/ 0 h 960"/>
              <a:gd name="T2" fmla="*/ 0 w 912"/>
              <a:gd name="T3" fmla="*/ 2147483647 h 960"/>
              <a:gd name="T4" fmla="*/ 2147483647 w 912"/>
              <a:gd name="T5" fmla="*/ 2147483647 h 960"/>
              <a:gd name="T6" fmla="*/ 2147483647 w 912"/>
              <a:gd name="T7" fmla="*/ 2147483647 h 960"/>
              <a:gd name="T8" fmla="*/ 0 60000 65536"/>
              <a:gd name="T9" fmla="*/ 0 60000 65536"/>
              <a:gd name="T10" fmla="*/ 0 60000 65536"/>
              <a:gd name="T11" fmla="*/ 0 60000 65536"/>
              <a:gd name="T12" fmla="*/ 0 w 912"/>
              <a:gd name="T13" fmla="*/ 0 h 960"/>
              <a:gd name="T14" fmla="*/ 912 w 912"/>
              <a:gd name="T15" fmla="*/ 960 h 960"/>
            </a:gdLst>
            <a:ahLst/>
            <a:cxnLst>
              <a:cxn ang="T8">
                <a:pos x="T0" y="T1"/>
              </a:cxn>
              <a:cxn ang="T9">
                <a:pos x="T2" y="T3"/>
              </a:cxn>
              <a:cxn ang="T10">
                <a:pos x="T4" y="T5"/>
              </a:cxn>
              <a:cxn ang="T11">
                <a:pos x="T6" y="T7"/>
              </a:cxn>
            </a:cxnLst>
            <a:rect l="T12" t="T13" r="T14" b="T15"/>
            <a:pathLst>
              <a:path w="912" h="960">
                <a:moveTo>
                  <a:pt x="0" y="0"/>
                </a:moveTo>
                <a:lnTo>
                  <a:pt x="0" y="288"/>
                </a:lnTo>
                <a:lnTo>
                  <a:pt x="528" y="960"/>
                </a:lnTo>
                <a:lnTo>
                  <a:pt x="912" y="960"/>
                </a:lnTo>
              </a:path>
            </a:pathLst>
          </a:custGeom>
          <a:noFill/>
          <a:ln w="38100">
            <a:solidFill>
              <a:schemeClr val="hlink"/>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lIns="90478" tIns="44445" rIns="90478" bIns="44445" anchor="ctr"/>
          <a:lstStyle/>
          <a:p>
            <a:endParaRPr lang="en-US">
              <a:latin typeface="Gill Sans Light"/>
              <a:cs typeface="Gill Sans Light"/>
            </a:endParaRPr>
          </a:p>
        </p:txBody>
      </p:sp>
      <p:sp>
        <p:nvSpPr>
          <p:cNvPr id="76818" name="Freeform 120"/>
          <p:cNvSpPr>
            <a:spLocks/>
          </p:cNvSpPr>
          <p:nvPr/>
        </p:nvSpPr>
        <p:spPr bwMode="auto">
          <a:xfrm>
            <a:off x="1905000" y="1720850"/>
            <a:ext cx="1524000" cy="869950"/>
          </a:xfrm>
          <a:custGeom>
            <a:avLst/>
            <a:gdLst>
              <a:gd name="T0" fmla="*/ 0 w 1824"/>
              <a:gd name="T1" fmla="*/ 0 h 768"/>
              <a:gd name="T2" fmla="*/ 0 w 1824"/>
              <a:gd name="T3" fmla="*/ 2147483647 h 768"/>
              <a:gd name="T4" fmla="*/ 2147483647 w 1824"/>
              <a:gd name="T5" fmla="*/ 2147483647 h 768"/>
              <a:gd name="T6" fmla="*/ 2147483647 w 1824"/>
              <a:gd name="T7" fmla="*/ 2147483647 h 768"/>
              <a:gd name="T8" fmla="*/ 0 60000 65536"/>
              <a:gd name="T9" fmla="*/ 0 60000 65536"/>
              <a:gd name="T10" fmla="*/ 0 60000 65536"/>
              <a:gd name="T11" fmla="*/ 0 60000 65536"/>
              <a:gd name="T12" fmla="*/ 0 w 1824"/>
              <a:gd name="T13" fmla="*/ 0 h 768"/>
              <a:gd name="T14" fmla="*/ 1824 w 1824"/>
              <a:gd name="T15" fmla="*/ 768 h 768"/>
            </a:gdLst>
            <a:ahLst/>
            <a:cxnLst>
              <a:cxn ang="T8">
                <a:pos x="T0" y="T1"/>
              </a:cxn>
              <a:cxn ang="T9">
                <a:pos x="T2" y="T3"/>
              </a:cxn>
              <a:cxn ang="T10">
                <a:pos x="T4" y="T5"/>
              </a:cxn>
              <a:cxn ang="T11">
                <a:pos x="T6" y="T7"/>
              </a:cxn>
            </a:cxnLst>
            <a:rect l="T12" t="T13" r="T14" b="T15"/>
            <a:pathLst>
              <a:path w="1824" h="768">
                <a:moveTo>
                  <a:pt x="0" y="0"/>
                </a:moveTo>
                <a:lnTo>
                  <a:pt x="0" y="192"/>
                </a:lnTo>
                <a:lnTo>
                  <a:pt x="1440" y="768"/>
                </a:lnTo>
                <a:lnTo>
                  <a:pt x="1824" y="768"/>
                </a:lnTo>
              </a:path>
            </a:pathLst>
          </a:custGeom>
          <a:noFill/>
          <a:ln w="38100">
            <a:solidFill>
              <a:schemeClr val="hlink"/>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lIns="90478" tIns="44445" rIns="90478" bIns="44445" anchor="ctr"/>
          <a:lstStyle/>
          <a:p>
            <a:endParaRPr lang="en-US">
              <a:latin typeface="Gill Sans Light"/>
              <a:cs typeface="Gill Sans Light"/>
            </a:endParaRPr>
          </a:p>
        </p:txBody>
      </p:sp>
      <p:sp>
        <p:nvSpPr>
          <p:cNvPr id="76819" name="Text Box 66"/>
          <p:cNvSpPr txBox="1">
            <a:spLocks noChangeArrowheads="1"/>
          </p:cNvSpPr>
          <p:nvPr/>
        </p:nvSpPr>
        <p:spPr bwMode="auto">
          <a:xfrm>
            <a:off x="1905000" y="3952875"/>
            <a:ext cx="1447800" cy="64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800" b="0">
                <a:latin typeface="Gill Sans Light"/>
                <a:cs typeface="Gill Sans Light"/>
              </a:rPr>
              <a:t>Page Table </a:t>
            </a:r>
          </a:p>
          <a:p>
            <a:pPr eaLnBrk="1" hangingPunct="1"/>
            <a:r>
              <a:rPr lang="en-US" altLang="en-US" sz="1800" b="0">
                <a:latin typeface="Gill Sans Light"/>
                <a:cs typeface="Gill Sans Light"/>
              </a:rPr>
              <a:t>(1</a:t>
            </a:r>
            <a:r>
              <a:rPr lang="en-US" altLang="en-US" sz="1800" b="0" baseline="30000">
                <a:latin typeface="Gill Sans Light"/>
                <a:cs typeface="Gill Sans Light"/>
              </a:rPr>
              <a:t>st</a:t>
            </a:r>
            <a:r>
              <a:rPr lang="en-US" altLang="en-US" sz="1800" b="0">
                <a:latin typeface="Gill Sans Light"/>
                <a:cs typeface="Gill Sans Light"/>
              </a:rPr>
              <a:t> level)</a:t>
            </a:r>
          </a:p>
        </p:txBody>
      </p:sp>
      <p:sp>
        <p:nvSpPr>
          <p:cNvPr id="76820" name="Text Box 66"/>
          <p:cNvSpPr txBox="1">
            <a:spLocks noChangeArrowheads="1"/>
          </p:cNvSpPr>
          <p:nvPr/>
        </p:nvSpPr>
        <p:spPr bwMode="auto">
          <a:xfrm>
            <a:off x="152400" y="1000125"/>
            <a:ext cx="2895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800" b="0">
                <a:latin typeface="Gill Sans Light"/>
                <a:cs typeface="Gill Sans Light"/>
              </a:rPr>
              <a:t>Virtual Address:</a:t>
            </a:r>
          </a:p>
        </p:txBody>
      </p:sp>
      <p:sp>
        <p:nvSpPr>
          <p:cNvPr id="76821" name="Rectangle 68"/>
          <p:cNvSpPr>
            <a:spLocks noChangeArrowheads="1"/>
          </p:cNvSpPr>
          <p:nvPr/>
        </p:nvSpPr>
        <p:spPr bwMode="auto">
          <a:xfrm>
            <a:off x="2093913" y="1343025"/>
            <a:ext cx="1258887" cy="377825"/>
          </a:xfrm>
          <a:prstGeom prst="rect">
            <a:avLst/>
          </a:prstGeom>
          <a:solidFill>
            <a:schemeClr val="accent1"/>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800" b="0">
                <a:latin typeface="Gill Sans Light"/>
                <a:cs typeface="Gill Sans Light"/>
              </a:rPr>
              <a:t>Offset</a:t>
            </a:r>
          </a:p>
        </p:txBody>
      </p:sp>
      <p:sp>
        <p:nvSpPr>
          <p:cNvPr id="76822" name="Rectangle 69"/>
          <p:cNvSpPr>
            <a:spLocks noChangeArrowheads="1"/>
          </p:cNvSpPr>
          <p:nvPr/>
        </p:nvSpPr>
        <p:spPr bwMode="auto">
          <a:xfrm>
            <a:off x="1092200" y="1343025"/>
            <a:ext cx="1001713" cy="377825"/>
          </a:xfrm>
          <a:prstGeom prst="rect">
            <a:avLst/>
          </a:prstGeom>
          <a:solidFill>
            <a:srgbClr val="FF0000"/>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lnSpc>
                <a:spcPct val="75000"/>
              </a:lnSpc>
            </a:pPr>
            <a:r>
              <a:rPr lang="en-US" altLang="en-US" sz="1800" b="0">
                <a:latin typeface="Gill Sans Light"/>
                <a:cs typeface="Gill Sans Light"/>
              </a:rPr>
              <a:t>Virtual</a:t>
            </a:r>
          </a:p>
          <a:p>
            <a:pPr eaLnBrk="1" hangingPunct="1">
              <a:lnSpc>
                <a:spcPct val="75000"/>
              </a:lnSpc>
            </a:pPr>
            <a:r>
              <a:rPr lang="en-US" altLang="en-US" sz="1800" b="0">
                <a:latin typeface="Gill Sans Light"/>
                <a:cs typeface="Gill Sans Light"/>
              </a:rPr>
              <a:t>P2 index</a:t>
            </a:r>
          </a:p>
        </p:txBody>
      </p:sp>
      <p:sp>
        <p:nvSpPr>
          <p:cNvPr id="76823" name="Rectangle 70"/>
          <p:cNvSpPr>
            <a:spLocks noChangeArrowheads="1"/>
          </p:cNvSpPr>
          <p:nvPr/>
        </p:nvSpPr>
        <p:spPr bwMode="auto">
          <a:xfrm>
            <a:off x="90488" y="1343025"/>
            <a:ext cx="1001712" cy="377825"/>
          </a:xfrm>
          <a:prstGeom prst="rect">
            <a:avLst/>
          </a:prstGeom>
          <a:solidFill>
            <a:srgbClr val="FF0000"/>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lnSpc>
                <a:spcPct val="75000"/>
              </a:lnSpc>
            </a:pPr>
            <a:r>
              <a:rPr lang="en-US" altLang="en-US" sz="1800" b="0" dirty="0">
                <a:latin typeface="Gill Sans Light"/>
                <a:cs typeface="Gill Sans Light"/>
              </a:rPr>
              <a:t>Virtual</a:t>
            </a:r>
          </a:p>
          <a:p>
            <a:pPr eaLnBrk="1" hangingPunct="1">
              <a:lnSpc>
                <a:spcPct val="75000"/>
              </a:lnSpc>
            </a:pPr>
            <a:r>
              <a:rPr lang="en-US" altLang="en-US" sz="1800" b="0" dirty="0">
                <a:latin typeface="Gill Sans Light"/>
                <a:cs typeface="Gill Sans Light"/>
              </a:rPr>
              <a:t>P1 index</a:t>
            </a:r>
          </a:p>
        </p:txBody>
      </p:sp>
      <p:sp>
        <p:nvSpPr>
          <p:cNvPr id="38" name="Rectangle 37"/>
          <p:cNvSpPr/>
          <p:nvPr/>
        </p:nvSpPr>
        <p:spPr bwMode="auto">
          <a:xfrm>
            <a:off x="1905000" y="5638800"/>
            <a:ext cx="1219200" cy="228600"/>
          </a:xfrm>
          <a:prstGeom prst="rect">
            <a:avLst/>
          </a:prstGeom>
          <a:solidFill>
            <a:schemeClr val="accent3"/>
          </a:solidFill>
          <a:ln w="38100" cap="flat" cmpd="sng" algn="ctr">
            <a:solidFill>
              <a:schemeClr val="tx1"/>
            </a:solidFill>
            <a:prstDash val="solid"/>
            <a:round/>
            <a:headEnd type="none" w="med" len="med"/>
            <a:tailEnd type="none" w="med" len="med"/>
          </a:ln>
          <a:effectLst/>
        </p:spPr>
        <p:txBody>
          <a:bodyPr wrap="none" lIns="90478" tIns="44445" rIns="90478" bIns="44445" anchor="ctr"/>
          <a:lstStyle/>
          <a:p>
            <a:pPr marL="685800" indent="-228600">
              <a:defRPr/>
            </a:pPr>
            <a:endParaRPr lang="en-US" b="0">
              <a:latin typeface="Gill Sans Light"/>
              <a:ea typeface="ＭＳ Ｐゴシック" charset="-128"/>
              <a:cs typeface="Gill Sans Light"/>
            </a:endParaRPr>
          </a:p>
        </p:txBody>
      </p:sp>
      <p:sp>
        <p:nvSpPr>
          <p:cNvPr id="76825" name="Rectangle 39"/>
          <p:cNvSpPr>
            <a:spLocks noChangeArrowheads="1"/>
          </p:cNvSpPr>
          <p:nvPr/>
        </p:nvSpPr>
        <p:spPr bwMode="auto">
          <a:xfrm>
            <a:off x="1905000" y="5867400"/>
            <a:ext cx="1219200" cy="228600"/>
          </a:xfrm>
          <a:prstGeom prst="rect">
            <a:avLst/>
          </a:prstGeom>
          <a:solidFill>
            <a:srgbClr val="FF0000"/>
          </a:solidFill>
          <a:ln w="38100">
            <a:solidFill>
              <a:schemeClr val="tx1"/>
            </a:solidFill>
            <a:round/>
            <a:headEnd/>
            <a:tailEnd/>
          </a:ln>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b="0">
              <a:latin typeface="Gill Sans Light"/>
              <a:cs typeface="Gill Sans Light"/>
            </a:endParaRPr>
          </a:p>
        </p:txBody>
      </p:sp>
      <p:sp>
        <p:nvSpPr>
          <p:cNvPr id="43" name="Rectangle 42"/>
          <p:cNvSpPr/>
          <p:nvPr/>
        </p:nvSpPr>
        <p:spPr bwMode="auto">
          <a:xfrm>
            <a:off x="1905000" y="6324600"/>
            <a:ext cx="1219200" cy="228600"/>
          </a:xfrm>
          <a:prstGeom prst="rect">
            <a:avLst/>
          </a:prstGeom>
          <a:solidFill>
            <a:schemeClr val="accent3"/>
          </a:solidFill>
          <a:ln w="38100" cap="flat" cmpd="sng" algn="ctr">
            <a:solidFill>
              <a:schemeClr val="tx1"/>
            </a:solidFill>
            <a:prstDash val="solid"/>
            <a:round/>
            <a:headEnd type="none" w="med" len="med"/>
            <a:tailEnd type="none" w="med" len="med"/>
          </a:ln>
          <a:effectLst/>
        </p:spPr>
        <p:txBody>
          <a:bodyPr wrap="none" lIns="90478" tIns="44445" rIns="90478" bIns="44445" anchor="ctr"/>
          <a:lstStyle/>
          <a:p>
            <a:pPr marL="685800" indent="-228600">
              <a:defRPr/>
            </a:pPr>
            <a:endParaRPr lang="en-US" b="0">
              <a:latin typeface="Gill Sans Light"/>
              <a:ea typeface="ＭＳ Ｐゴシック" charset="-128"/>
              <a:cs typeface="Gill Sans Light"/>
            </a:endParaRPr>
          </a:p>
        </p:txBody>
      </p:sp>
      <p:sp>
        <p:nvSpPr>
          <p:cNvPr id="44" name="Rectangle 43"/>
          <p:cNvSpPr/>
          <p:nvPr/>
        </p:nvSpPr>
        <p:spPr bwMode="auto">
          <a:xfrm>
            <a:off x="3124200" y="5638800"/>
            <a:ext cx="1219200" cy="228600"/>
          </a:xfrm>
          <a:prstGeom prst="rect">
            <a:avLst/>
          </a:prstGeom>
          <a:solidFill>
            <a:schemeClr val="accent3"/>
          </a:solidFill>
          <a:ln w="38100" cap="flat" cmpd="sng" algn="ctr">
            <a:solidFill>
              <a:schemeClr val="tx1"/>
            </a:solidFill>
            <a:prstDash val="solid"/>
            <a:round/>
            <a:headEnd type="none" w="med" len="med"/>
            <a:tailEnd type="none" w="med" len="med"/>
          </a:ln>
          <a:effectLst/>
        </p:spPr>
        <p:txBody>
          <a:bodyPr wrap="none" lIns="90478" tIns="44445" rIns="90478" bIns="44445" anchor="ctr"/>
          <a:lstStyle/>
          <a:p>
            <a:pPr marL="685800" indent="-228600">
              <a:defRPr/>
            </a:pPr>
            <a:endParaRPr lang="en-US" b="0">
              <a:latin typeface="Gill Sans Light"/>
              <a:ea typeface="ＭＳ Ｐゴシック" charset="-128"/>
              <a:cs typeface="Gill Sans Light"/>
            </a:endParaRPr>
          </a:p>
        </p:txBody>
      </p:sp>
      <p:sp>
        <p:nvSpPr>
          <p:cNvPr id="76828" name="Rectangle 44"/>
          <p:cNvSpPr>
            <a:spLocks noChangeArrowheads="1"/>
          </p:cNvSpPr>
          <p:nvPr/>
        </p:nvSpPr>
        <p:spPr bwMode="auto">
          <a:xfrm>
            <a:off x="3124200" y="5867400"/>
            <a:ext cx="1219200" cy="228600"/>
          </a:xfrm>
          <a:prstGeom prst="rect">
            <a:avLst/>
          </a:prstGeom>
          <a:solidFill>
            <a:srgbClr val="FFFFAA"/>
          </a:solidFill>
          <a:ln w="38100">
            <a:solidFill>
              <a:schemeClr val="tx1"/>
            </a:solidFill>
            <a:round/>
            <a:headEnd/>
            <a:tailEnd/>
          </a:ln>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b="0">
              <a:latin typeface="Gill Sans Light"/>
              <a:cs typeface="Gill Sans Light"/>
            </a:endParaRPr>
          </a:p>
        </p:txBody>
      </p:sp>
      <p:sp>
        <p:nvSpPr>
          <p:cNvPr id="47" name="Rectangle 46"/>
          <p:cNvSpPr/>
          <p:nvPr/>
        </p:nvSpPr>
        <p:spPr bwMode="auto">
          <a:xfrm>
            <a:off x="3124200" y="6324600"/>
            <a:ext cx="1219200" cy="228600"/>
          </a:xfrm>
          <a:prstGeom prst="rect">
            <a:avLst/>
          </a:prstGeom>
          <a:solidFill>
            <a:schemeClr val="accent3"/>
          </a:solidFill>
          <a:ln w="38100" cap="flat" cmpd="sng" algn="ctr">
            <a:solidFill>
              <a:schemeClr val="tx1"/>
            </a:solidFill>
            <a:prstDash val="solid"/>
            <a:round/>
            <a:headEnd type="none" w="med" len="med"/>
            <a:tailEnd type="none" w="med" len="med"/>
          </a:ln>
          <a:effectLst/>
        </p:spPr>
        <p:txBody>
          <a:bodyPr wrap="none" lIns="90478" tIns="44445" rIns="90478" bIns="44445" anchor="ctr"/>
          <a:lstStyle/>
          <a:p>
            <a:pPr marL="685800" indent="-228600">
              <a:defRPr/>
            </a:pPr>
            <a:endParaRPr lang="en-US" b="0">
              <a:latin typeface="Gill Sans Light"/>
              <a:ea typeface="ＭＳ Ｐゴシック" charset="-128"/>
              <a:cs typeface="Gill Sans Light"/>
            </a:endParaRPr>
          </a:p>
        </p:txBody>
      </p:sp>
      <p:sp>
        <p:nvSpPr>
          <p:cNvPr id="76830" name="Right Brace 47"/>
          <p:cNvSpPr>
            <a:spLocks/>
          </p:cNvSpPr>
          <p:nvPr/>
        </p:nvSpPr>
        <p:spPr bwMode="auto">
          <a:xfrm rot="5400000">
            <a:off x="971550" y="895350"/>
            <a:ext cx="228600" cy="1943100"/>
          </a:xfrm>
          <a:prstGeom prst="rightBrace">
            <a:avLst>
              <a:gd name="adj1" fmla="val 8343"/>
              <a:gd name="adj2" fmla="val 50000"/>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b="0">
              <a:latin typeface="Gill Sans Light"/>
              <a:cs typeface="Gill Sans Light"/>
            </a:endParaRPr>
          </a:p>
        </p:txBody>
      </p:sp>
      <p:sp>
        <p:nvSpPr>
          <p:cNvPr id="76831" name="TextBox 48"/>
          <p:cNvSpPr txBox="1">
            <a:spLocks noChangeArrowheads="1"/>
          </p:cNvSpPr>
          <p:nvPr/>
        </p:nvSpPr>
        <p:spPr bwMode="auto">
          <a:xfrm>
            <a:off x="2971800" y="5949950"/>
            <a:ext cx="49244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b="0">
                <a:latin typeface="Gill Sans Light"/>
                <a:cs typeface="Gill Sans Light"/>
              </a:rPr>
              <a:t>…</a:t>
            </a:r>
          </a:p>
        </p:txBody>
      </p:sp>
      <p:sp>
        <p:nvSpPr>
          <p:cNvPr id="76832" name="Freeform 49"/>
          <p:cNvSpPr>
            <a:spLocks noChangeArrowheads="1"/>
          </p:cNvSpPr>
          <p:nvPr/>
        </p:nvSpPr>
        <p:spPr bwMode="auto">
          <a:xfrm>
            <a:off x="1062038" y="2057400"/>
            <a:ext cx="830262" cy="3938588"/>
          </a:xfrm>
          <a:custGeom>
            <a:avLst/>
            <a:gdLst>
              <a:gd name="T0" fmla="*/ 39561 w 829359"/>
              <a:gd name="T1" fmla="*/ 0 h 3939220"/>
              <a:gd name="T2" fmla="*/ 0 w 829359"/>
              <a:gd name="T3" fmla="*/ 3916194 h 3939220"/>
              <a:gd name="T4" fmla="*/ 843927 w 829359"/>
              <a:gd name="T5" fmla="*/ 3929120 h 3939220"/>
              <a:gd name="T6" fmla="*/ 0 60000 65536"/>
              <a:gd name="T7" fmla="*/ 0 60000 65536"/>
              <a:gd name="T8" fmla="*/ 0 60000 65536"/>
              <a:gd name="T9" fmla="*/ 0 w 829359"/>
              <a:gd name="T10" fmla="*/ 0 h 3939220"/>
              <a:gd name="T11" fmla="*/ 829359 w 829359"/>
              <a:gd name="T12" fmla="*/ 3939220 h 3939220"/>
            </a:gdLst>
            <a:ahLst/>
            <a:cxnLst>
              <a:cxn ang="T6">
                <a:pos x="T0" y="T1"/>
              </a:cxn>
              <a:cxn ang="T7">
                <a:pos x="T2" y="T3"/>
              </a:cxn>
              <a:cxn ang="T8">
                <a:pos x="T4" y="T5"/>
              </a:cxn>
            </a:cxnLst>
            <a:rect l="T9" t="T10" r="T11" b="T12"/>
            <a:pathLst>
              <a:path w="829359" h="3939220">
                <a:moveTo>
                  <a:pt x="38877" y="0"/>
                </a:moveTo>
                <a:lnTo>
                  <a:pt x="0" y="3926262"/>
                </a:lnTo>
                <a:lnTo>
                  <a:pt x="829359" y="3939220"/>
                </a:lnTo>
              </a:path>
            </a:pathLst>
          </a:custGeom>
          <a:noFill/>
          <a:ln w="50800">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lIns="90478" tIns="44445" rIns="90478" bIns="44445" anchor="ctr"/>
          <a:lstStyle/>
          <a:p>
            <a:endParaRPr lang="en-US">
              <a:latin typeface="Gill Sans Light"/>
              <a:cs typeface="Gill Sans Light"/>
            </a:endParaRPr>
          </a:p>
        </p:txBody>
      </p:sp>
      <p:sp>
        <p:nvSpPr>
          <p:cNvPr id="76833" name="Freeform 50"/>
          <p:cNvSpPr>
            <a:spLocks noChangeArrowheads="1"/>
          </p:cNvSpPr>
          <p:nvPr/>
        </p:nvSpPr>
        <p:spPr bwMode="auto">
          <a:xfrm>
            <a:off x="4354513" y="3492500"/>
            <a:ext cx="361950" cy="2487613"/>
          </a:xfrm>
          <a:custGeom>
            <a:avLst/>
            <a:gdLst>
              <a:gd name="T0" fmla="*/ 0 w 362845"/>
              <a:gd name="T1" fmla="*/ 2482891 h 2487928"/>
              <a:gd name="T2" fmla="*/ 348787 w 362845"/>
              <a:gd name="T3" fmla="*/ 2482891 h 2487928"/>
              <a:gd name="T4" fmla="*/ 348787 w 362845"/>
              <a:gd name="T5" fmla="*/ 0 h 2487928"/>
              <a:gd name="T6" fmla="*/ 0 60000 65536"/>
              <a:gd name="T7" fmla="*/ 0 60000 65536"/>
              <a:gd name="T8" fmla="*/ 0 60000 65536"/>
              <a:gd name="T9" fmla="*/ 0 w 362845"/>
              <a:gd name="T10" fmla="*/ 0 h 2487928"/>
              <a:gd name="T11" fmla="*/ 362845 w 362845"/>
              <a:gd name="T12" fmla="*/ 2487928 h 2487928"/>
            </a:gdLst>
            <a:ahLst/>
            <a:cxnLst>
              <a:cxn ang="T6">
                <a:pos x="T0" y="T1"/>
              </a:cxn>
              <a:cxn ang="T7">
                <a:pos x="T2" y="T3"/>
              </a:cxn>
              <a:cxn ang="T8">
                <a:pos x="T4" y="T5"/>
              </a:cxn>
            </a:cxnLst>
            <a:rect l="T9" t="T10" r="T11" b="T12"/>
            <a:pathLst>
              <a:path w="362845" h="2487928">
                <a:moveTo>
                  <a:pt x="0" y="2487928"/>
                </a:moveTo>
                <a:lnTo>
                  <a:pt x="362845" y="2487928"/>
                </a:lnTo>
                <a:lnTo>
                  <a:pt x="362845" y="0"/>
                </a:lnTo>
              </a:path>
            </a:pathLst>
          </a:custGeom>
          <a:noFill/>
          <a:ln w="50800">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lIns="90478" tIns="44445" rIns="90478" bIns="44445" anchor="ctr"/>
          <a:lstStyle/>
          <a:p>
            <a:endParaRPr lang="en-US">
              <a:latin typeface="Gill Sans Light"/>
              <a:cs typeface="Gill Sans Light"/>
            </a:endParaRPr>
          </a:p>
        </p:txBody>
      </p:sp>
      <p:sp>
        <p:nvSpPr>
          <p:cNvPr id="76834" name="Text Box 66"/>
          <p:cNvSpPr txBox="1">
            <a:spLocks noChangeArrowheads="1"/>
          </p:cNvSpPr>
          <p:nvPr/>
        </p:nvSpPr>
        <p:spPr bwMode="auto">
          <a:xfrm>
            <a:off x="1752600" y="5318125"/>
            <a:ext cx="838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800" b="0">
                <a:latin typeface="Gill Sans Light"/>
                <a:cs typeface="Gill Sans Light"/>
              </a:rPr>
              <a:t>TLB:</a:t>
            </a:r>
          </a:p>
        </p:txBody>
      </p:sp>
      <p:sp>
        <p:nvSpPr>
          <p:cNvPr id="35" name="Rectangle 34"/>
          <p:cNvSpPr/>
          <p:nvPr/>
        </p:nvSpPr>
        <p:spPr bwMode="auto">
          <a:xfrm>
            <a:off x="0" y="727075"/>
            <a:ext cx="7696200" cy="6054725"/>
          </a:xfrm>
          <a:prstGeom prst="rect">
            <a:avLst/>
          </a:prstGeom>
          <a:solidFill>
            <a:schemeClr val="bg2">
              <a:lumMod val="40000"/>
              <a:lumOff val="60000"/>
              <a:alpha val="70000"/>
            </a:schemeClr>
          </a:solidFill>
          <a:ln w="38100" cap="flat" cmpd="sng" algn="ctr">
            <a:noFill/>
            <a:prstDash val="solid"/>
            <a:round/>
            <a:headEnd type="none" w="med" len="med"/>
            <a:tailEnd type="none" w="med" len="med"/>
          </a:ln>
          <a:effectLst/>
        </p:spPr>
        <p:txBody>
          <a:bodyPr wrap="none" lIns="90478" tIns="44445" rIns="90478" bIns="44445" anchor="ctr"/>
          <a:lstStyle/>
          <a:p>
            <a:pPr marL="685800" indent="-228600">
              <a:defRPr/>
            </a:pPr>
            <a:endParaRPr lang="en-US" b="0">
              <a:latin typeface="Gill Sans Light"/>
              <a:ea typeface="ＭＳ Ｐゴシック" charset="-128"/>
              <a:cs typeface="Gill Sans Light"/>
            </a:endParaRPr>
          </a:p>
        </p:txBody>
      </p:sp>
      <p:sp>
        <p:nvSpPr>
          <p:cNvPr id="76836" name="Title 1"/>
          <p:cNvSpPr>
            <a:spLocks noGrp="1"/>
          </p:cNvSpPr>
          <p:nvPr>
            <p:ph type="title"/>
          </p:nvPr>
        </p:nvSpPr>
        <p:spPr>
          <a:xfrm>
            <a:off x="990600" y="152400"/>
            <a:ext cx="7162800" cy="533400"/>
          </a:xfrm>
        </p:spPr>
        <p:txBody>
          <a:bodyPr/>
          <a:lstStyle/>
          <a:p>
            <a:r>
              <a:rPr lang="en-US" altLang="en-US" smtClean="0"/>
              <a:t>Putting Everything Together: Cache</a:t>
            </a:r>
          </a:p>
        </p:txBody>
      </p:sp>
      <p:sp>
        <p:nvSpPr>
          <p:cNvPr id="76837" name="Rectangle 98"/>
          <p:cNvSpPr>
            <a:spLocks noChangeArrowheads="1"/>
          </p:cNvSpPr>
          <p:nvPr/>
        </p:nvSpPr>
        <p:spPr bwMode="auto">
          <a:xfrm>
            <a:off x="5257800" y="3127375"/>
            <a:ext cx="1447800" cy="377825"/>
          </a:xfrm>
          <a:prstGeom prst="rect">
            <a:avLst/>
          </a:prstGeom>
          <a:solidFill>
            <a:schemeClr val="accent1"/>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800" b="0">
                <a:latin typeface="Gill Sans Light"/>
                <a:cs typeface="Gill Sans Light"/>
              </a:rPr>
              <a:t>Offset</a:t>
            </a:r>
          </a:p>
        </p:txBody>
      </p:sp>
      <p:sp>
        <p:nvSpPr>
          <p:cNvPr id="76838" name="Rectangle 8"/>
          <p:cNvSpPr>
            <a:spLocks noChangeArrowheads="1"/>
          </p:cNvSpPr>
          <p:nvPr/>
        </p:nvSpPr>
        <p:spPr bwMode="auto">
          <a:xfrm>
            <a:off x="7696200" y="1371600"/>
            <a:ext cx="1295400" cy="4191000"/>
          </a:xfrm>
          <a:prstGeom prst="rect">
            <a:avLst/>
          </a:prstGeom>
          <a:solidFill>
            <a:schemeClr val="accent2">
              <a:lumMod val="20000"/>
              <a:lumOff val="80000"/>
            </a:schemeClr>
          </a:solidFill>
          <a:ln w="12700">
            <a:solidFill>
              <a:schemeClr val="tx1"/>
            </a:solidFill>
            <a:miter lim="800000"/>
            <a:headEnd/>
            <a:tailEnd/>
          </a:ln>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b="0">
              <a:latin typeface="Gill Sans Light"/>
              <a:cs typeface="Gill Sans Light"/>
            </a:endParaRPr>
          </a:p>
        </p:txBody>
      </p:sp>
      <p:sp>
        <p:nvSpPr>
          <p:cNvPr id="88" name="Rectangle 10" descr="50%"/>
          <p:cNvSpPr>
            <a:spLocks noChangeArrowheads="1"/>
          </p:cNvSpPr>
          <p:nvPr/>
        </p:nvSpPr>
        <p:spPr bwMode="auto">
          <a:xfrm>
            <a:off x="7696200" y="1905000"/>
            <a:ext cx="1295400" cy="685800"/>
          </a:xfrm>
          <a:prstGeom prst="rect">
            <a:avLst/>
          </a:prstGeom>
          <a:solidFill>
            <a:schemeClr val="accent1">
              <a:lumMod val="60000"/>
              <a:lumOff val="40000"/>
            </a:schemeClr>
          </a:solidFill>
          <a:ln w="12700">
            <a:solidFill>
              <a:schemeClr val="tx1"/>
            </a:solidFill>
            <a:miter lim="800000"/>
            <a:headEnd/>
            <a:tailEnd/>
          </a:ln>
        </p:spPr>
        <p:txBody>
          <a:bodyPr wrap="none" anchor="ctr"/>
          <a:lstStyle/>
          <a:p>
            <a:pPr>
              <a:defRPr/>
            </a:pPr>
            <a:endParaRPr lang="en-US" b="0">
              <a:latin typeface="Gill Sans Light"/>
              <a:ea typeface="ＭＳ Ｐゴシック" charset="-128"/>
              <a:cs typeface="Gill Sans Light"/>
            </a:endParaRPr>
          </a:p>
        </p:txBody>
      </p:sp>
      <p:sp>
        <p:nvSpPr>
          <p:cNvPr id="90" name="Rectangle 10" descr="50%"/>
          <p:cNvSpPr>
            <a:spLocks noChangeArrowheads="1"/>
          </p:cNvSpPr>
          <p:nvPr/>
        </p:nvSpPr>
        <p:spPr bwMode="auto">
          <a:xfrm>
            <a:off x="7696200" y="2286000"/>
            <a:ext cx="1295400" cy="152400"/>
          </a:xfrm>
          <a:prstGeom prst="rect">
            <a:avLst/>
          </a:prstGeom>
          <a:solidFill>
            <a:schemeClr val="accent1">
              <a:lumMod val="75000"/>
            </a:schemeClr>
          </a:solidFill>
          <a:ln w="12700">
            <a:solidFill>
              <a:schemeClr val="tx1"/>
            </a:solidFill>
            <a:miter lim="800000"/>
            <a:headEnd/>
            <a:tailEnd/>
          </a:ln>
        </p:spPr>
        <p:txBody>
          <a:bodyPr wrap="none" anchor="ctr"/>
          <a:lstStyle/>
          <a:p>
            <a:pPr>
              <a:defRPr/>
            </a:pPr>
            <a:endParaRPr lang="en-US" b="0">
              <a:latin typeface="Gill Sans Light"/>
              <a:ea typeface="ＭＳ Ｐゴシック" charset="-128"/>
              <a:cs typeface="Gill Sans Light"/>
            </a:endParaRPr>
          </a:p>
        </p:txBody>
      </p:sp>
      <p:sp>
        <p:nvSpPr>
          <p:cNvPr id="76841" name="Text Box 100"/>
          <p:cNvSpPr txBox="1">
            <a:spLocks noChangeArrowheads="1"/>
          </p:cNvSpPr>
          <p:nvPr/>
        </p:nvSpPr>
        <p:spPr bwMode="auto">
          <a:xfrm>
            <a:off x="7620000" y="727075"/>
            <a:ext cx="1371600" cy="64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800" b="0">
                <a:latin typeface="Gill Sans Light"/>
                <a:cs typeface="Gill Sans Light"/>
              </a:rPr>
              <a:t>Physical </a:t>
            </a:r>
          </a:p>
          <a:p>
            <a:pPr eaLnBrk="1" hangingPunct="1"/>
            <a:r>
              <a:rPr lang="en-US" altLang="en-US" sz="1800" b="0">
                <a:latin typeface="Gill Sans Light"/>
                <a:cs typeface="Gill Sans Light"/>
              </a:rPr>
              <a:t>Memory:</a:t>
            </a:r>
          </a:p>
        </p:txBody>
      </p:sp>
      <p:sp>
        <p:nvSpPr>
          <p:cNvPr id="76842" name="Freeform 83"/>
          <p:cNvSpPr>
            <a:spLocks noChangeArrowheads="1"/>
          </p:cNvSpPr>
          <p:nvPr/>
        </p:nvSpPr>
        <p:spPr bwMode="auto">
          <a:xfrm>
            <a:off x="3368675" y="1549400"/>
            <a:ext cx="2436813" cy="1541463"/>
          </a:xfrm>
          <a:custGeom>
            <a:avLst/>
            <a:gdLst>
              <a:gd name="T0" fmla="*/ 0 w 2436241"/>
              <a:gd name="T1" fmla="*/ 0 h 1541997"/>
              <a:gd name="T2" fmla="*/ 2016162 w 2436241"/>
              <a:gd name="T3" fmla="*/ 373702 h 1541997"/>
              <a:gd name="T4" fmla="*/ 2445409 w 2436241"/>
              <a:gd name="T5" fmla="*/ 1533475 h 1541997"/>
              <a:gd name="T6" fmla="*/ 0 60000 65536"/>
              <a:gd name="T7" fmla="*/ 0 60000 65536"/>
              <a:gd name="T8" fmla="*/ 0 60000 65536"/>
              <a:gd name="T9" fmla="*/ 0 w 2436241"/>
              <a:gd name="T10" fmla="*/ 0 h 1541997"/>
              <a:gd name="T11" fmla="*/ 2436241 w 2436241"/>
              <a:gd name="T12" fmla="*/ 1541997 h 1541997"/>
            </a:gdLst>
            <a:ahLst/>
            <a:cxnLst>
              <a:cxn ang="T6">
                <a:pos x="T0" y="T1"/>
              </a:cxn>
              <a:cxn ang="T7">
                <a:pos x="T2" y="T3"/>
              </a:cxn>
              <a:cxn ang="T8">
                <a:pos x="T4" y="T5"/>
              </a:cxn>
            </a:cxnLst>
            <a:rect l="T9" t="T10" r="T11" b="T12"/>
            <a:pathLst>
              <a:path w="2436241" h="1541997">
                <a:moveTo>
                  <a:pt x="0" y="0"/>
                </a:moveTo>
                <a:lnTo>
                  <a:pt x="2008603" y="375781"/>
                </a:lnTo>
                <a:lnTo>
                  <a:pt x="2436241" y="1541997"/>
                </a:lnTo>
              </a:path>
            </a:pathLst>
          </a:custGeom>
          <a:noFill/>
          <a:ln w="38100">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lIns="90478" tIns="44445" rIns="90478" bIns="44445" anchor="ctr"/>
          <a:lstStyle/>
          <a:p>
            <a:endParaRPr lang="en-US">
              <a:latin typeface="Gill Sans Light"/>
              <a:cs typeface="Gill Sans Light"/>
            </a:endParaRPr>
          </a:p>
        </p:txBody>
      </p:sp>
      <p:sp>
        <p:nvSpPr>
          <p:cNvPr id="76843" name="Text Box 100"/>
          <p:cNvSpPr txBox="1">
            <a:spLocks noChangeArrowheads="1"/>
          </p:cNvSpPr>
          <p:nvPr/>
        </p:nvSpPr>
        <p:spPr bwMode="auto">
          <a:xfrm>
            <a:off x="4038600" y="2752725"/>
            <a:ext cx="2590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800" b="0">
                <a:latin typeface="Gill Sans Light"/>
                <a:cs typeface="Gill Sans Light"/>
              </a:rPr>
              <a:t>Physical Address:</a:t>
            </a:r>
          </a:p>
        </p:txBody>
      </p:sp>
      <p:sp>
        <p:nvSpPr>
          <p:cNvPr id="76844" name="Line 20"/>
          <p:cNvSpPr>
            <a:spLocks noChangeShapeType="1"/>
          </p:cNvSpPr>
          <p:nvPr/>
        </p:nvSpPr>
        <p:spPr bwMode="auto">
          <a:xfrm flipV="1">
            <a:off x="4724400" y="1905000"/>
            <a:ext cx="2971800" cy="1219200"/>
          </a:xfrm>
          <a:prstGeom prst="line">
            <a:avLst/>
          </a:prstGeom>
          <a:noFill/>
          <a:ln w="38100">
            <a:solidFill>
              <a:schemeClr val="hlink"/>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latin typeface="Gill Sans Light"/>
              <a:cs typeface="Gill Sans Light"/>
            </a:endParaRPr>
          </a:p>
        </p:txBody>
      </p:sp>
      <p:sp>
        <p:nvSpPr>
          <p:cNvPr id="76845" name="Line 20"/>
          <p:cNvSpPr>
            <a:spLocks noChangeShapeType="1"/>
          </p:cNvSpPr>
          <p:nvPr/>
        </p:nvSpPr>
        <p:spPr bwMode="auto">
          <a:xfrm flipV="1">
            <a:off x="6096000" y="2286000"/>
            <a:ext cx="1600200" cy="914400"/>
          </a:xfrm>
          <a:prstGeom prst="line">
            <a:avLst/>
          </a:prstGeom>
          <a:noFill/>
          <a:ln w="38100">
            <a:solidFill>
              <a:schemeClr val="hlink"/>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latin typeface="Gill Sans Light"/>
              <a:cs typeface="Gill Sans Light"/>
            </a:endParaRPr>
          </a:p>
        </p:txBody>
      </p:sp>
      <p:sp>
        <p:nvSpPr>
          <p:cNvPr id="76846" name="Rectangle 102"/>
          <p:cNvSpPr>
            <a:spLocks noChangeArrowheads="1"/>
          </p:cNvSpPr>
          <p:nvPr/>
        </p:nvSpPr>
        <p:spPr bwMode="auto">
          <a:xfrm>
            <a:off x="4267200" y="3127375"/>
            <a:ext cx="1000125" cy="377825"/>
          </a:xfrm>
          <a:prstGeom prst="rect">
            <a:avLst/>
          </a:prstGeom>
          <a:solidFill>
            <a:srgbClr val="FFFFAA"/>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lnSpc>
                <a:spcPct val="75000"/>
              </a:lnSpc>
            </a:pPr>
            <a:r>
              <a:rPr lang="en-US" altLang="en-US" sz="1800" b="0">
                <a:latin typeface="Gill Sans Light"/>
                <a:cs typeface="Gill Sans Light"/>
              </a:rPr>
              <a:t>Physical</a:t>
            </a:r>
          </a:p>
          <a:p>
            <a:pPr eaLnBrk="1" hangingPunct="1">
              <a:lnSpc>
                <a:spcPct val="75000"/>
              </a:lnSpc>
            </a:pPr>
            <a:r>
              <a:rPr lang="en-US" altLang="en-US" sz="1800" b="0">
                <a:latin typeface="Gill Sans Light"/>
                <a:cs typeface="Gill Sans Light"/>
              </a:rPr>
              <a:t>Page #</a:t>
            </a:r>
          </a:p>
        </p:txBody>
      </p:sp>
      <p:grpSp>
        <p:nvGrpSpPr>
          <p:cNvPr id="2" name="Group 141"/>
          <p:cNvGrpSpPr>
            <a:grpSpLocks/>
          </p:cNvGrpSpPr>
          <p:nvPr/>
        </p:nvGrpSpPr>
        <p:grpSpPr bwMode="auto">
          <a:xfrm>
            <a:off x="4953000" y="4572000"/>
            <a:ext cx="2667000" cy="2209800"/>
            <a:chOff x="4953000" y="4267200"/>
            <a:chExt cx="2667000" cy="2209800"/>
          </a:xfrm>
        </p:grpSpPr>
        <p:sp>
          <p:nvSpPr>
            <p:cNvPr id="76857" name="Rectangle 138"/>
            <p:cNvSpPr>
              <a:spLocks noChangeArrowheads="1"/>
            </p:cNvSpPr>
            <p:nvPr/>
          </p:nvSpPr>
          <p:spPr bwMode="auto">
            <a:xfrm>
              <a:off x="4953000" y="4267200"/>
              <a:ext cx="2667000" cy="2209800"/>
            </a:xfrm>
            <a:prstGeom prst="rect">
              <a:avLst/>
            </a:prstGeom>
            <a:solidFill>
              <a:schemeClr val="bg1"/>
            </a:solidFill>
            <a:ln w="38100">
              <a:solidFill>
                <a:schemeClr val="tx1"/>
              </a:solidFill>
              <a:round/>
              <a:headEnd/>
              <a:tailEnd/>
            </a:ln>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b="0">
                <a:latin typeface="Gill Sans Light"/>
                <a:cs typeface="Gill Sans Light"/>
              </a:endParaRPr>
            </a:p>
          </p:txBody>
        </p:sp>
        <p:sp>
          <p:nvSpPr>
            <p:cNvPr id="57" name="Rectangle 56"/>
            <p:cNvSpPr/>
            <p:nvPr/>
          </p:nvSpPr>
          <p:spPr bwMode="auto">
            <a:xfrm>
              <a:off x="5181600" y="4800600"/>
              <a:ext cx="838200" cy="228600"/>
            </a:xfrm>
            <a:prstGeom prst="rect">
              <a:avLst/>
            </a:prstGeom>
            <a:solidFill>
              <a:schemeClr val="accent3"/>
            </a:solidFill>
            <a:ln w="38100" cap="flat" cmpd="sng" algn="ctr">
              <a:solidFill>
                <a:schemeClr val="tx1"/>
              </a:solidFill>
              <a:prstDash val="solid"/>
              <a:round/>
              <a:headEnd type="none" w="med" len="med"/>
              <a:tailEnd type="none" w="med" len="med"/>
            </a:ln>
            <a:effectLst/>
          </p:spPr>
          <p:txBody>
            <a:bodyPr wrap="none" lIns="90478" tIns="44445" rIns="90478" bIns="44445" anchor="ctr"/>
            <a:lstStyle/>
            <a:p>
              <a:pPr marL="685800" indent="-228600">
                <a:defRPr/>
              </a:pPr>
              <a:endParaRPr lang="en-US" b="0">
                <a:latin typeface="Gill Sans Light"/>
                <a:ea typeface="ＭＳ Ｐゴシック" charset="-128"/>
                <a:cs typeface="Gill Sans Light"/>
              </a:endParaRPr>
            </a:p>
          </p:txBody>
        </p:sp>
        <p:sp>
          <p:nvSpPr>
            <p:cNvPr id="60" name="Rectangle 59"/>
            <p:cNvSpPr/>
            <p:nvPr/>
          </p:nvSpPr>
          <p:spPr bwMode="auto">
            <a:xfrm>
              <a:off x="6019800" y="4800600"/>
              <a:ext cx="1524000" cy="228600"/>
            </a:xfrm>
            <a:prstGeom prst="rect">
              <a:avLst/>
            </a:prstGeom>
            <a:solidFill>
              <a:schemeClr val="accent3"/>
            </a:solidFill>
            <a:ln w="38100" cap="flat" cmpd="sng" algn="ctr">
              <a:solidFill>
                <a:schemeClr val="tx1"/>
              </a:solidFill>
              <a:prstDash val="solid"/>
              <a:round/>
              <a:headEnd type="none" w="med" len="med"/>
              <a:tailEnd type="none" w="med" len="med"/>
            </a:ln>
            <a:effectLst/>
          </p:spPr>
          <p:txBody>
            <a:bodyPr wrap="none" lIns="90478" tIns="44445" rIns="90478" bIns="44445" anchor="ctr"/>
            <a:lstStyle/>
            <a:p>
              <a:pPr marL="685800" indent="-228600">
                <a:defRPr/>
              </a:pPr>
              <a:endParaRPr lang="en-US" b="0">
                <a:latin typeface="Gill Sans Light"/>
                <a:ea typeface="ＭＳ Ｐゴシック" charset="-128"/>
                <a:cs typeface="Gill Sans Light"/>
              </a:endParaRPr>
            </a:p>
          </p:txBody>
        </p:sp>
        <p:sp>
          <p:nvSpPr>
            <p:cNvPr id="76860" name="TextBox 63"/>
            <p:cNvSpPr txBox="1">
              <a:spLocks noChangeArrowheads="1"/>
            </p:cNvSpPr>
            <p:nvPr/>
          </p:nvSpPr>
          <p:spPr bwMode="auto">
            <a:xfrm>
              <a:off x="6248400" y="5562600"/>
              <a:ext cx="381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b="0">
                  <a:latin typeface="Gill Sans Light"/>
                  <a:cs typeface="Gill Sans Light"/>
                </a:rPr>
                <a:t>…</a:t>
              </a:r>
            </a:p>
          </p:txBody>
        </p:sp>
        <p:sp>
          <p:nvSpPr>
            <p:cNvPr id="76861" name="Rectangle 69"/>
            <p:cNvSpPr>
              <a:spLocks noChangeArrowheads="1"/>
            </p:cNvSpPr>
            <p:nvPr/>
          </p:nvSpPr>
          <p:spPr bwMode="auto">
            <a:xfrm>
              <a:off x="6019800" y="4800600"/>
              <a:ext cx="381000" cy="228600"/>
            </a:xfrm>
            <a:prstGeom prst="rect">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b="0">
                <a:latin typeface="Gill Sans Light"/>
                <a:cs typeface="Gill Sans Light"/>
              </a:endParaRPr>
            </a:p>
          </p:txBody>
        </p:sp>
        <p:sp>
          <p:nvSpPr>
            <p:cNvPr id="76862" name="Rectangle 70"/>
            <p:cNvSpPr>
              <a:spLocks noChangeArrowheads="1"/>
            </p:cNvSpPr>
            <p:nvPr/>
          </p:nvSpPr>
          <p:spPr bwMode="auto">
            <a:xfrm>
              <a:off x="6400800" y="4800600"/>
              <a:ext cx="381000" cy="228600"/>
            </a:xfrm>
            <a:prstGeom prst="rect">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b="0">
                <a:latin typeface="Gill Sans Light"/>
                <a:cs typeface="Gill Sans Light"/>
              </a:endParaRPr>
            </a:p>
          </p:txBody>
        </p:sp>
        <p:sp>
          <p:nvSpPr>
            <p:cNvPr id="76863" name="Rectangle 71"/>
            <p:cNvSpPr>
              <a:spLocks noChangeArrowheads="1"/>
            </p:cNvSpPr>
            <p:nvPr/>
          </p:nvSpPr>
          <p:spPr bwMode="auto">
            <a:xfrm>
              <a:off x="6781800" y="4800600"/>
              <a:ext cx="381000" cy="228600"/>
            </a:xfrm>
            <a:prstGeom prst="rect">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b="0">
                <a:latin typeface="Gill Sans Light"/>
                <a:cs typeface="Gill Sans Light"/>
              </a:endParaRPr>
            </a:p>
          </p:txBody>
        </p:sp>
        <p:sp>
          <p:nvSpPr>
            <p:cNvPr id="76864" name="Rectangle 72"/>
            <p:cNvSpPr>
              <a:spLocks noChangeArrowheads="1"/>
            </p:cNvSpPr>
            <p:nvPr/>
          </p:nvSpPr>
          <p:spPr bwMode="auto">
            <a:xfrm>
              <a:off x="7162800" y="4800600"/>
              <a:ext cx="381000" cy="228600"/>
            </a:xfrm>
            <a:prstGeom prst="rect">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b="0">
                <a:latin typeface="Gill Sans Light"/>
                <a:cs typeface="Gill Sans Light"/>
              </a:endParaRPr>
            </a:p>
          </p:txBody>
        </p:sp>
        <p:sp>
          <p:nvSpPr>
            <p:cNvPr id="77" name="Rectangle 76"/>
            <p:cNvSpPr/>
            <p:nvPr/>
          </p:nvSpPr>
          <p:spPr bwMode="auto">
            <a:xfrm>
              <a:off x="5181600" y="4572000"/>
              <a:ext cx="838200" cy="228600"/>
            </a:xfrm>
            <a:prstGeom prst="rect">
              <a:avLst/>
            </a:prstGeom>
            <a:solidFill>
              <a:schemeClr val="accent3"/>
            </a:solidFill>
            <a:ln w="38100" cap="flat" cmpd="sng" algn="ctr">
              <a:solidFill>
                <a:schemeClr val="tx1"/>
              </a:solidFill>
              <a:prstDash val="solid"/>
              <a:round/>
              <a:headEnd type="none" w="med" len="med"/>
              <a:tailEnd type="none" w="med" len="med"/>
            </a:ln>
            <a:effectLst/>
          </p:spPr>
          <p:txBody>
            <a:bodyPr wrap="none" lIns="90478" tIns="44445" rIns="90478" bIns="44445" anchor="ctr"/>
            <a:lstStyle/>
            <a:p>
              <a:pPr marL="685800" indent="-228600">
                <a:defRPr/>
              </a:pPr>
              <a:endParaRPr lang="en-US" b="0">
                <a:latin typeface="Gill Sans Light"/>
                <a:ea typeface="ＭＳ Ｐゴシック" charset="-128"/>
                <a:cs typeface="Gill Sans Light"/>
              </a:endParaRPr>
            </a:p>
          </p:txBody>
        </p:sp>
        <p:sp>
          <p:nvSpPr>
            <p:cNvPr id="78" name="Rectangle 77"/>
            <p:cNvSpPr/>
            <p:nvPr/>
          </p:nvSpPr>
          <p:spPr bwMode="auto">
            <a:xfrm>
              <a:off x="6019800" y="4572000"/>
              <a:ext cx="1524000" cy="228600"/>
            </a:xfrm>
            <a:prstGeom prst="rect">
              <a:avLst/>
            </a:prstGeom>
            <a:solidFill>
              <a:schemeClr val="accent3"/>
            </a:solidFill>
            <a:ln w="38100" cap="flat" cmpd="sng" algn="ctr">
              <a:solidFill>
                <a:schemeClr val="tx1"/>
              </a:solidFill>
              <a:prstDash val="solid"/>
              <a:round/>
              <a:headEnd type="none" w="med" len="med"/>
              <a:tailEnd type="none" w="med" len="med"/>
            </a:ln>
            <a:effectLst/>
          </p:spPr>
          <p:txBody>
            <a:bodyPr wrap="none" lIns="90478" tIns="44445" rIns="90478" bIns="44445" anchor="ctr"/>
            <a:lstStyle/>
            <a:p>
              <a:pPr marL="685800" indent="-228600">
                <a:defRPr/>
              </a:pPr>
              <a:endParaRPr lang="en-US" b="0">
                <a:latin typeface="Gill Sans Light"/>
                <a:ea typeface="ＭＳ Ｐゴシック" charset="-128"/>
                <a:cs typeface="Gill Sans Light"/>
              </a:endParaRPr>
            </a:p>
          </p:txBody>
        </p:sp>
        <p:sp>
          <p:nvSpPr>
            <p:cNvPr id="76867" name="Rectangle 80"/>
            <p:cNvSpPr>
              <a:spLocks noChangeArrowheads="1"/>
            </p:cNvSpPr>
            <p:nvPr/>
          </p:nvSpPr>
          <p:spPr bwMode="auto">
            <a:xfrm>
              <a:off x="6019800" y="4572000"/>
              <a:ext cx="381000" cy="228600"/>
            </a:xfrm>
            <a:prstGeom prst="rect">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b="0">
                <a:latin typeface="Gill Sans Light"/>
                <a:cs typeface="Gill Sans Light"/>
              </a:endParaRPr>
            </a:p>
          </p:txBody>
        </p:sp>
        <p:sp>
          <p:nvSpPr>
            <p:cNvPr id="76868" name="Rectangle 88"/>
            <p:cNvSpPr>
              <a:spLocks noChangeArrowheads="1"/>
            </p:cNvSpPr>
            <p:nvPr/>
          </p:nvSpPr>
          <p:spPr bwMode="auto">
            <a:xfrm>
              <a:off x="6400800" y="4572000"/>
              <a:ext cx="381000" cy="228600"/>
            </a:xfrm>
            <a:prstGeom prst="rect">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b="0">
                <a:latin typeface="Gill Sans Light"/>
                <a:cs typeface="Gill Sans Light"/>
              </a:endParaRPr>
            </a:p>
          </p:txBody>
        </p:sp>
        <p:sp>
          <p:nvSpPr>
            <p:cNvPr id="76869" name="Rectangle 90"/>
            <p:cNvSpPr>
              <a:spLocks noChangeArrowheads="1"/>
            </p:cNvSpPr>
            <p:nvPr/>
          </p:nvSpPr>
          <p:spPr bwMode="auto">
            <a:xfrm>
              <a:off x="6781800" y="4572000"/>
              <a:ext cx="381000" cy="228600"/>
            </a:xfrm>
            <a:prstGeom prst="rect">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b="0">
                <a:latin typeface="Gill Sans Light"/>
                <a:cs typeface="Gill Sans Light"/>
              </a:endParaRPr>
            </a:p>
          </p:txBody>
        </p:sp>
        <p:sp>
          <p:nvSpPr>
            <p:cNvPr id="76870" name="Rectangle 94"/>
            <p:cNvSpPr>
              <a:spLocks noChangeArrowheads="1"/>
            </p:cNvSpPr>
            <p:nvPr/>
          </p:nvSpPr>
          <p:spPr bwMode="auto">
            <a:xfrm>
              <a:off x="7162800" y="4572000"/>
              <a:ext cx="381000" cy="228600"/>
            </a:xfrm>
            <a:prstGeom prst="rect">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b="0">
                <a:latin typeface="Gill Sans Light"/>
                <a:cs typeface="Gill Sans Light"/>
              </a:endParaRPr>
            </a:p>
          </p:txBody>
        </p:sp>
        <p:sp>
          <p:nvSpPr>
            <p:cNvPr id="96" name="Rectangle 95"/>
            <p:cNvSpPr/>
            <p:nvPr/>
          </p:nvSpPr>
          <p:spPr bwMode="auto">
            <a:xfrm>
              <a:off x="5181600" y="5410200"/>
              <a:ext cx="838200" cy="228600"/>
            </a:xfrm>
            <a:prstGeom prst="rect">
              <a:avLst/>
            </a:prstGeom>
            <a:solidFill>
              <a:schemeClr val="accent3"/>
            </a:solidFill>
            <a:ln w="38100" cap="flat" cmpd="sng" algn="ctr">
              <a:solidFill>
                <a:schemeClr val="tx1"/>
              </a:solidFill>
              <a:prstDash val="solid"/>
              <a:round/>
              <a:headEnd type="none" w="med" len="med"/>
              <a:tailEnd type="none" w="med" len="med"/>
            </a:ln>
            <a:effectLst/>
          </p:spPr>
          <p:txBody>
            <a:bodyPr wrap="none" lIns="90478" tIns="44445" rIns="90478" bIns="44445" anchor="ctr"/>
            <a:lstStyle/>
            <a:p>
              <a:pPr marL="685800" indent="-228600">
                <a:defRPr/>
              </a:pPr>
              <a:endParaRPr lang="en-US" b="0">
                <a:latin typeface="Gill Sans Light"/>
                <a:ea typeface="ＭＳ Ｐゴシック" charset="-128"/>
                <a:cs typeface="Gill Sans Light"/>
              </a:endParaRPr>
            </a:p>
          </p:txBody>
        </p:sp>
        <p:sp>
          <p:nvSpPr>
            <p:cNvPr id="97" name="Rectangle 96"/>
            <p:cNvSpPr/>
            <p:nvPr/>
          </p:nvSpPr>
          <p:spPr bwMode="auto">
            <a:xfrm>
              <a:off x="6019800" y="5410200"/>
              <a:ext cx="1524000" cy="228600"/>
            </a:xfrm>
            <a:prstGeom prst="rect">
              <a:avLst/>
            </a:prstGeom>
            <a:solidFill>
              <a:schemeClr val="accent3"/>
            </a:solidFill>
            <a:ln w="38100" cap="flat" cmpd="sng" algn="ctr">
              <a:solidFill>
                <a:schemeClr val="tx1"/>
              </a:solidFill>
              <a:prstDash val="solid"/>
              <a:round/>
              <a:headEnd type="none" w="med" len="med"/>
              <a:tailEnd type="none" w="med" len="med"/>
            </a:ln>
            <a:effectLst/>
          </p:spPr>
          <p:txBody>
            <a:bodyPr wrap="none" lIns="90478" tIns="44445" rIns="90478" bIns="44445" anchor="ctr"/>
            <a:lstStyle/>
            <a:p>
              <a:pPr marL="685800" indent="-228600">
                <a:defRPr/>
              </a:pPr>
              <a:endParaRPr lang="en-US" b="0">
                <a:latin typeface="Gill Sans Light"/>
                <a:ea typeface="ＭＳ Ｐゴシック" charset="-128"/>
                <a:cs typeface="Gill Sans Light"/>
              </a:endParaRPr>
            </a:p>
          </p:txBody>
        </p:sp>
        <p:sp>
          <p:nvSpPr>
            <p:cNvPr id="76873" name="Rectangle 97"/>
            <p:cNvSpPr>
              <a:spLocks noChangeArrowheads="1"/>
            </p:cNvSpPr>
            <p:nvPr/>
          </p:nvSpPr>
          <p:spPr bwMode="auto">
            <a:xfrm>
              <a:off x="6019800" y="5410200"/>
              <a:ext cx="381000" cy="228600"/>
            </a:xfrm>
            <a:prstGeom prst="rect">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b="0">
                <a:latin typeface="Gill Sans Light"/>
                <a:cs typeface="Gill Sans Light"/>
              </a:endParaRPr>
            </a:p>
          </p:txBody>
        </p:sp>
        <p:sp>
          <p:nvSpPr>
            <p:cNvPr id="76874" name="Rectangle 98"/>
            <p:cNvSpPr>
              <a:spLocks noChangeArrowheads="1"/>
            </p:cNvSpPr>
            <p:nvPr/>
          </p:nvSpPr>
          <p:spPr bwMode="auto">
            <a:xfrm>
              <a:off x="6400800" y="5410200"/>
              <a:ext cx="381000" cy="228600"/>
            </a:xfrm>
            <a:prstGeom prst="rect">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b="0">
                <a:latin typeface="Gill Sans Light"/>
                <a:cs typeface="Gill Sans Light"/>
              </a:endParaRPr>
            </a:p>
          </p:txBody>
        </p:sp>
        <p:sp>
          <p:nvSpPr>
            <p:cNvPr id="76875" name="Rectangle 99"/>
            <p:cNvSpPr>
              <a:spLocks noChangeArrowheads="1"/>
            </p:cNvSpPr>
            <p:nvPr/>
          </p:nvSpPr>
          <p:spPr bwMode="auto">
            <a:xfrm>
              <a:off x="6781800" y="5410200"/>
              <a:ext cx="381000" cy="228600"/>
            </a:xfrm>
            <a:prstGeom prst="rect">
              <a:avLst/>
            </a:prstGeom>
            <a:solidFill>
              <a:schemeClr val="bg1"/>
            </a:solidFill>
            <a:ln w="12700">
              <a:solidFill>
                <a:schemeClr val="tx1"/>
              </a:solidFill>
              <a:round/>
              <a:headEnd/>
              <a:tailEnd/>
            </a:ln>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b="0">
                <a:latin typeface="Gill Sans Light"/>
                <a:cs typeface="Gill Sans Light"/>
              </a:endParaRPr>
            </a:p>
          </p:txBody>
        </p:sp>
        <p:sp>
          <p:nvSpPr>
            <p:cNvPr id="76876" name="Rectangle 100"/>
            <p:cNvSpPr>
              <a:spLocks noChangeArrowheads="1"/>
            </p:cNvSpPr>
            <p:nvPr/>
          </p:nvSpPr>
          <p:spPr bwMode="auto">
            <a:xfrm>
              <a:off x="7162800" y="5410200"/>
              <a:ext cx="381000" cy="228600"/>
            </a:xfrm>
            <a:prstGeom prst="rect">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b="0">
                <a:latin typeface="Gill Sans Light"/>
                <a:cs typeface="Gill Sans Light"/>
              </a:endParaRPr>
            </a:p>
          </p:txBody>
        </p:sp>
        <p:sp>
          <p:nvSpPr>
            <p:cNvPr id="102" name="Rectangle 101"/>
            <p:cNvSpPr/>
            <p:nvPr/>
          </p:nvSpPr>
          <p:spPr bwMode="auto">
            <a:xfrm>
              <a:off x="5181600" y="5181600"/>
              <a:ext cx="838200" cy="228600"/>
            </a:xfrm>
            <a:prstGeom prst="rect">
              <a:avLst/>
            </a:prstGeom>
            <a:solidFill>
              <a:schemeClr val="accent1">
                <a:lumMod val="60000"/>
                <a:lumOff val="40000"/>
              </a:schemeClr>
            </a:solidFill>
            <a:ln w="38100" cap="flat" cmpd="sng" algn="ctr">
              <a:solidFill>
                <a:schemeClr val="tx1"/>
              </a:solidFill>
              <a:prstDash val="solid"/>
              <a:round/>
              <a:headEnd type="none" w="med" len="med"/>
              <a:tailEnd type="none" w="med" len="med"/>
            </a:ln>
            <a:effectLst/>
          </p:spPr>
          <p:txBody>
            <a:bodyPr wrap="none" lIns="90478" tIns="44445" rIns="90478" bIns="44445" anchor="ctr"/>
            <a:lstStyle/>
            <a:p>
              <a:pPr marL="685800" indent="-228600">
                <a:defRPr/>
              </a:pPr>
              <a:endParaRPr lang="en-US" b="0">
                <a:latin typeface="Gill Sans Light"/>
                <a:ea typeface="ＭＳ Ｐゴシック" charset="-128"/>
                <a:cs typeface="Gill Sans Light"/>
              </a:endParaRPr>
            </a:p>
          </p:txBody>
        </p:sp>
        <p:sp>
          <p:nvSpPr>
            <p:cNvPr id="103" name="Rectangle 102"/>
            <p:cNvSpPr/>
            <p:nvPr/>
          </p:nvSpPr>
          <p:spPr bwMode="auto">
            <a:xfrm>
              <a:off x="6019800" y="5181600"/>
              <a:ext cx="1524000" cy="228600"/>
            </a:xfrm>
            <a:prstGeom prst="rect">
              <a:avLst/>
            </a:prstGeom>
            <a:solidFill>
              <a:schemeClr val="accent1">
                <a:lumMod val="60000"/>
                <a:lumOff val="40000"/>
              </a:schemeClr>
            </a:solidFill>
            <a:ln w="38100" cap="flat" cmpd="sng" algn="ctr">
              <a:solidFill>
                <a:schemeClr val="tx1"/>
              </a:solidFill>
              <a:prstDash val="solid"/>
              <a:round/>
              <a:headEnd type="none" w="med" len="med"/>
              <a:tailEnd type="none" w="med" len="med"/>
            </a:ln>
            <a:effectLst/>
          </p:spPr>
          <p:txBody>
            <a:bodyPr wrap="none" lIns="90478" tIns="44445" rIns="90478" bIns="44445" anchor="ctr"/>
            <a:lstStyle/>
            <a:p>
              <a:pPr marL="685800" indent="-228600">
                <a:defRPr/>
              </a:pPr>
              <a:endParaRPr lang="en-US" b="0">
                <a:latin typeface="Gill Sans Light"/>
                <a:ea typeface="ＭＳ Ｐゴシック" charset="-128"/>
                <a:cs typeface="Gill Sans Light"/>
              </a:endParaRPr>
            </a:p>
          </p:txBody>
        </p:sp>
        <p:sp>
          <p:nvSpPr>
            <p:cNvPr id="76879" name="Rectangle 103"/>
            <p:cNvSpPr>
              <a:spLocks noChangeArrowheads="1"/>
            </p:cNvSpPr>
            <p:nvPr/>
          </p:nvSpPr>
          <p:spPr bwMode="auto">
            <a:xfrm>
              <a:off x="6019800" y="5181600"/>
              <a:ext cx="381000" cy="228600"/>
            </a:xfrm>
            <a:prstGeom prst="rect">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b="0">
                <a:latin typeface="Gill Sans Light"/>
                <a:cs typeface="Gill Sans Light"/>
              </a:endParaRPr>
            </a:p>
          </p:txBody>
        </p:sp>
        <p:sp>
          <p:nvSpPr>
            <p:cNvPr id="76880" name="Rectangle 104"/>
            <p:cNvSpPr>
              <a:spLocks noChangeArrowheads="1"/>
            </p:cNvSpPr>
            <p:nvPr/>
          </p:nvSpPr>
          <p:spPr bwMode="auto">
            <a:xfrm>
              <a:off x="6400800" y="5181600"/>
              <a:ext cx="381000" cy="228600"/>
            </a:xfrm>
            <a:prstGeom prst="rect">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b="0">
                <a:latin typeface="Gill Sans Light"/>
                <a:cs typeface="Gill Sans Light"/>
              </a:endParaRPr>
            </a:p>
          </p:txBody>
        </p:sp>
        <p:sp>
          <p:nvSpPr>
            <p:cNvPr id="106" name="Rectangle 105"/>
            <p:cNvSpPr/>
            <p:nvPr/>
          </p:nvSpPr>
          <p:spPr bwMode="auto">
            <a:xfrm>
              <a:off x="6781800" y="5181600"/>
              <a:ext cx="381000" cy="228600"/>
            </a:xfrm>
            <a:prstGeom prst="rect">
              <a:avLst/>
            </a:prstGeom>
            <a:solidFill>
              <a:schemeClr val="accent1">
                <a:lumMod val="75000"/>
              </a:schemeClr>
            </a:solidFill>
            <a:ln w="12700" cap="flat" cmpd="sng" algn="ctr">
              <a:solidFill>
                <a:schemeClr val="tx1"/>
              </a:solidFill>
              <a:prstDash val="solid"/>
              <a:round/>
              <a:headEnd type="none" w="med" len="med"/>
              <a:tailEnd type="none" w="med" len="med"/>
            </a:ln>
            <a:effectLst/>
          </p:spPr>
          <p:txBody>
            <a:bodyPr wrap="none" lIns="90478" tIns="44445" rIns="90478" bIns="44445" anchor="ctr"/>
            <a:lstStyle/>
            <a:p>
              <a:pPr marL="685800" indent="-228600">
                <a:defRPr/>
              </a:pPr>
              <a:endParaRPr lang="en-US" b="0">
                <a:latin typeface="Gill Sans Light"/>
                <a:ea typeface="ＭＳ Ｐゴシック" charset="-128"/>
                <a:cs typeface="Gill Sans Light"/>
              </a:endParaRPr>
            </a:p>
          </p:txBody>
        </p:sp>
        <p:sp>
          <p:nvSpPr>
            <p:cNvPr id="76882" name="Rectangle 106"/>
            <p:cNvSpPr>
              <a:spLocks noChangeArrowheads="1"/>
            </p:cNvSpPr>
            <p:nvPr/>
          </p:nvSpPr>
          <p:spPr bwMode="auto">
            <a:xfrm>
              <a:off x="7162800" y="5181600"/>
              <a:ext cx="381000" cy="228600"/>
            </a:xfrm>
            <a:prstGeom prst="rect">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b="0">
                <a:latin typeface="Gill Sans Light"/>
                <a:cs typeface="Gill Sans Light"/>
              </a:endParaRPr>
            </a:p>
          </p:txBody>
        </p:sp>
        <p:sp>
          <p:nvSpPr>
            <p:cNvPr id="114" name="Rectangle 113"/>
            <p:cNvSpPr/>
            <p:nvPr/>
          </p:nvSpPr>
          <p:spPr bwMode="auto">
            <a:xfrm>
              <a:off x="5181600" y="5943600"/>
              <a:ext cx="838200" cy="228600"/>
            </a:xfrm>
            <a:prstGeom prst="rect">
              <a:avLst/>
            </a:prstGeom>
            <a:solidFill>
              <a:schemeClr val="accent3"/>
            </a:solidFill>
            <a:ln w="38100" cap="flat" cmpd="sng" algn="ctr">
              <a:solidFill>
                <a:schemeClr val="tx1"/>
              </a:solidFill>
              <a:prstDash val="solid"/>
              <a:round/>
              <a:headEnd type="none" w="med" len="med"/>
              <a:tailEnd type="none" w="med" len="med"/>
            </a:ln>
            <a:effectLst/>
          </p:spPr>
          <p:txBody>
            <a:bodyPr wrap="none" lIns="90478" tIns="44445" rIns="90478" bIns="44445" anchor="ctr"/>
            <a:lstStyle/>
            <a:p>
              <a:pPr marL="685800" indent="-228600">
                <a:defRPr/>
              </a:pPr>
              <a:endParaRPr lang="en-US" b="0">
                <a:latin typeface="Gill Sans Light"/>
                <a:ea typeface="ＭＳ Ｐゴシック" charset="-128"/>
                <a:cs typeface="Gill Sans Light"/>
              </a:endParaRPr>
            </a:p>
          </p:txBody>
        </p:sp>
        <p:sp>
          <p:nvSpPr>
            <p:cNvPr id="115" name="Rectangle 114"/>
            <p:cNvSpPr/>
            <p:nvPr/>
          </p:nvSpPr>
          <p:spPr bwMode="auto">
            <a:xfrm>
              <a:off x="6019800" y="5943600"/>
              <a:ext cx="1524000" cy="228600"/>
            </a:xfrm>
            <a:prstGeom prst="rect">
              <a:avLst/>
            </a:prstGeom>
            <a:solidFill>
              <a:schemeClr val="accent3"/>
            </a:solidFill>
            <a:ln w="38100" cap="flat" cmpd="sng" algn="ctr">
              <a:solidFill>
                <a:schemeClr val="tx1"/>
              </a:solidFill>
              <a:prstDash val="solid"/>
              <a:round/>
              <a:headEnd type="none" w="med" len="med"/>
              <a:tailEnd type="none" w="med" len="med"/>
            </a:ln>
            <a:effectLst/>
          </p:spPr>
          <p:txBody>
            <a:bodyPr wrap="none" lIns="90478" tIns="44445" rIns="90478" bIns="44445" anchor="ctr"/>
            <a:lstStyle/>
            <a:p>
              <a:pPr marL="685800" indent="-228600">
                <a:defRPr/>
              </a:pPr>
              <a:endParaRPr lang="en-US" b="0">
                <a:latin typeface="Gill Sans Light"/>
                <a:ea typeface="ＭＳ Ｐゴシック" charset="-128"/>
                <a:cs typeface="Gill Sans Light"/>
              </a:endParaRPr>
            </a:p>
          </p:txBody>
        </p:sp>
        <p:sp>
          <p:nvSpPr>
            <p:cNvPr id="76885" name="Rectangle 115"/>
            <p:cNvSpPr>
              <a:spLocks noChangeArrowheads="1"/>
            </p:cNvSpPr>
            <p:nvPr/>
          </p:nvSpPr>
          <p:spPr bwMode="auto">
            <a:xfrm>
              <a:off x="6019800" y="5943600"/>
              <a:ext cx="381000" cy="228600"/>
            </a:xfrm>
            <a:prstGeom prst="rect">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b="0">
                <a:latin typeface="Gill Sans Light"/>
                <a:cs typeface="Gill Sans Light"/>
              </a:endParaRPr>
            </a:p>
          </p:txBody>
        </p:sp>
        <p:sp>
          <p:nvSpPr>
            <p:cNvPr id="76886" name="Rectangle 116"/>
            <p:cNvSpPr>
              <a:spLocks noChangeArrowheads="1"/>
            </p:cNvSpPr>
            <p:nvPr/>
          </p:nvSpPr>
          <p:spPr bwMode="auto">
            <a:xfrm>
              <a:off x="6400800" y="5943600"/>
              <a:ext cx="381000" cy="228600"/>
            </a:xfrm>
            <a:prstGeom prst="rect">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b="0">
                <a:latin typeface="Gill Sans Light"/>
                <a:cs typeface="Gill Sans Light"/>
              </a:endParaRPr>
            </a:p>
          </p:txBody>
        </p:sp>
        <p:sp>
          <p:nvSpPr>
            <p:cNvPr id="76887" name="Rectangle 117"/>
            <p:cNvSpPr>
              <a:spLocks noChangeArrowheads="1"/>
            </p:cNvSpPr>
            <p:nvPr/>
          </p:nvSpPr>
          <p:spPr bwMode="auto">
            <a:xfrm>
              <a:off x="6781800" y="5943600"/>
              <a:ext cx="381000" cy="228600"/>
            </a:xfrm>
            <a:prstGeom prst="rect">
              <a:avLst/>
            </a:prstGeom>
            <a:solidFill>
              <a:schemeClr val="bg1"/>
            </a:solidFill>
            <a:ln w="12700">
              <a:solidFill>
                <a:schemeClr val="tx1"/>
              </a:solidFill>
              <a:round/>
              <a:headEnd/>
              <a:tailEnd/>
            </a:ln>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b="0">
                <a:latin typeface="Gill Sans Light"/>
                <a:cs typeface="Gill Sans Light"/>
              </a:endParaRPr>
            </a:p>
          </p:txBody>
        </p:sp>
        <p:sp>
          <p:nvSpPr>
            <p:cNvPr id="76888" name="Rectangle 118"/>
            <p:cNvSpPr>
              <a:spLocks noChangeArrowheads="1"/>
            </p:cNvSpPr>
            <p:nvPr/>
          </p:nvSpPr>
          <p:spPr bwMode="auto">
            <a:xfrm>
              <a:off x="7162800" y="5943600"/>
              <a:ext cx="381000" cy="228600"/>
            </a:xfrm>
            <a:prstGeom prst="rect">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b="0">
                <a:latin typeface="Gill Sans Light"/>
                <a:cs typeface="Gill Sans Light"/>
              </a:endParaRPr>
            </a:p>
          </p:txBody>
        </p:sp>
        <p:sp>
          <p:nvSpPr>
            <p:cNvPr id="76889" name="Text Box 66"/>
            <p:cNvSpPr txBox="1">
              <a:spLocks noChangeArrowheads="1"/>
            </p:cNvSpPr>
            <p:nvPr/>
          </p:nvSpPr>
          <p:spPr bwMode="auto">
            <a:xfrm>
              <a:off x="5181600" y="4267200"/>
              <a:ext cx="838200" cy="3667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800" b="0">
                  <a:latin typeface="Gill Sans Light"/>
                  <a:cs typeface="Gill Sans Light"/>
                </a:rPr>
                <a:t>tag:</a:t>
              </a:r>
            </a:p>
          </p:txBody>
        </p:sp>
        <p:sp>
          <p:nvSpPr>
            <p:cNvPr id="76890" name="Text Box 66"/>
            <p:cNvSpPr txBox="1">
              <a:spLocks noChangeArrowheads="1"/>
            </p:cNvSpPr>
            <p:nvPr/>
          </p:nvSpPr>
          <p:spPr bwMode="auto">
            <a:xfrm>
              <a:off x="6324600" y="4267200"/>
              <a:ext cx="838200" cy="3667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800" b="0">
                  <a:latin typeface="Gill Sans Light"/>
                  <a:cs typeface="Gill Sans Light"/>
                </a:rPr>
                <a:t>block:</a:t>
              </a:r>
            </a:p>
          </p:txBody>
        </p:sp>
        <p:sp>
          <p:nvSpPr>
            <p:cNvPr id="108" name="Rectangle 107"/>
            <p:cNvSpPr/>
            <p:nvPr/>
          </p:nvSpPr>
          <p:spPr bwMode="auto">
            <a:xfrm>
              <a:off x="5181600" y="6172200"/>
              <a:ext cx="838200" cy="228600"/>
            </a:xfrm>
            <a:prstGeom prst="rect">
              <a:avLst/>
            </a:prstGeom>
            <a:solidFill>
              <a:schemeClr val="accent3"/>
            </a:solidFill>
            <a:ln w="38100" cap="flat" cmpd="sng" algn="ctr">
              <a:solidFill>
                <a:schemeClr val="tx1"/>
              </a:solidFill>
              <a:prstDash val="solid"/>
              <a:round/>
              <a:headEnd type="none" w="med" len="med"/>
              <a:tailEnd type="none" w="med" len="med"/>
            </a:ln>
            <a:effectLst/>
          </p:spPr>
          <p:txBody>
            <a:bodyPr wrap="none" lIns="90478" tIns="44445" rIns="90478" bIns="44445" anchor="ctr"/>
            <a:lstStyle/>
            <a:p>
              <a:pPr marL="685800" indent="-228600">
                <a:defRPr/>
              </a:pPr>
              <a:endParaRPr lang="en-US" b="0">
                <a:latin typeface="Gill Sans Light"/>
                <a:ea typeface="ＭＳ Ｐゴシック" charset="-128"/>
                <a:cs typeface="Gill Sans Light"/>
              </a:endParaRPr>
            </a:p>
          </p:txBody>
        </p:sp>
        <p:sp>
          <p:nvSpPr>
            <p:cNvPr id="109" name="Rectangle 108"/>
            <p:cNvSpPr/>
            <p:nvPr/>
          </p:nvSpPr>
          <p:spPr bwMode="auto">
            <a:xfrm>
              <a:off x="6019800" y="6172200"/>
              <a:ext cx="1524000" cy="228600"/>
            </a:xfrm>
            <a:prstGeom prst="rect">
              <a:avLst/>
            </a:prstGeom>
            <a:solidFill>
              <a:schemeClr val="accent3"/>
            </a:solidFill>
            <a:ln w="38100" cap="flat" cmpd="sng" algn="ctr">
              <a:solidFill>
                <a:schemeClr val="tx1"/>
              </a:solidFill>
              <a:prstDash val="solid"/>
              <a:round/>
              <a:headEnd type="none" w="med" len="med"/>
              <a:tailEnd type="none" w="med" len="med"/>
            </a:ln>
            <a:effectLst/>
          </p:spPr>
          <p:txBody>
            <a:bodyPr wrap="none" lIns="90478" tIns="44445" rIns="90478" bIns="44445" anchor="ctr"/>
            <a:lstStyle/>
            <a:p>
              <a:pPr marL="685800" indent="-228600">
                <a:defRPr/>
              </a:pPr>
              <a:endParaRPr lang="en-US" b="0">
                <a:latin typeface="Gill Sans Light"/>
                <a:ea typeface="ＭＳ Ｐゴシック" charset="-128"/>
                <a:cs typeface="Gill Sans Light"/>
              </a:endParaRPr>
            </a:p>
          </p:txBody>
        </p:sp>
        <p:sp>
          <p:nvSpPr>
            <p:cNvPr id="76893" name="Rectangle 109"/>
            <p:cNvSpPr>
              <a:spLocks noChangeArrowheads="1"/>
            </p:cNvSpPr>
            <p:nvPr/>
          </p:nvSpPr>
          <p:spPr bwMode="auto">
            <a:xfrm>
              <a:off x="6019800" y="6172200"/>
              <a:ext cx="381000" cy="228600"/>
            </a:xfrm>
            <a:prstGeom prst="rect">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b="0">
                <a:latin typeface="Gill Sans Light"/>
                <a:cs typeface="Gill Sans Light"/>
              </a:endParaRPr>
            </a:p>
          </p:txBody>
        </p:sp>
        <p:sp>
          <p:nvSpPr>
            <p:cNvPr id="76894" name="Rectangle 110"/>
            <p:cNvSpPr>
              <a:spLocks noChangeArrowheads="1"/>
            </p:cNvSpPr>
            <p:nvPr/>
          </p:nvSpPr>
          <p:spPr bwMode="auto">
            <a:xfrm>
              <a:off x="6400800" y="6172200"/>
              <a:ext cx="381000" cy="228600"/>
            </a:xfrm>
            <a:prstGeom prst="rect">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b="0">
                <a:latin typeface="Gill Sans Light"/>
                <a:cs typeface="Gill Sans Light"/>
              </a:endParaRPr>
            </a:p>
          </p:txBody>
        </p:sp>
        <p:sp>
          <p:nvSpPr>
            <p:cNvPr id="76895" name="Rectangle 111"/>
            <p:cNvSpPr>
              <a:spLocks noChangeArrowheads="1"/>
            </p:cNvSpPr>
            <p:nvPr/>
          </p:nvSpPr>
          <p:spPr bwMode="auto">
            <a:xfrm>
              <a:off x="6781800" y="6172200"/>
              <a:ext cx="381000" cy="228600"/>
            </a:xfrm>
            <a:prstGeom prst="rect">
              <a:avLst/>
            </a:prstGeom>
            <a:solidFill>
              <a:schemeClr val="bg1"/>
            </a:solidFill>
            <a:ln w="12700">
              <a:solidFill>
                <a:schemeClr val="tx1"/>
              </a:solidFill>
              <a:round/>
              <a:headEnd/>
              <a:tailEnd/>
            </a:ln>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b="0">
                <a:latin typeface="Gill Sans Light"/>
                <a:cs typeface="Gill Sans Light"/>
              </a:endParaRPr>
            </a:p>
          </p:txBody>
        </p:sp>
        <p:sp>
          <p:nvSpPr>
            <p:cNvPr id="76896" name="Rectangle 112"/>
            <p:cNvSpPr>
              <a:spLocks noChangeArrowheads="1"/>
            </p:cNvSpPr>
            <p:nvPr/>
          </p:nvSpPr>
          <p:spPr bwMode="auto">
            <a:xfrm>
              <a:off x="7162800" y="6172200"/>
              <a:ext cx="381000" cy="228600"/>
            </a:xfrm>
            <a:prstGeom prst="rect">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b="0">
                <a:latin typeface="Gill Sans Light"/>
                <a:cs typeface="Gill Sans Light"/>
              </a:endParaRPr>
            </a:p>
          </p:txBody>
        </p:sp>
      </p:grpSp>
      <p:sp>
        <p:nvSpPr>
          <p:cNvPr id="76848" name="Text Box 66"/>
          <p:cNvSpPr txBox="1">
            <a:spLocks noChangeArrowheads="1"/>
          </p:cNvSpPr>
          <p:nvPr/>
        </p:nvSpPr>
        <p:spPr bwMode="auto">
          <a:xfrm>
            <a:off x="5257800" y="4267200"/>
            <a:ext cx="1066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800" b="0">
                <a:latin typeface="Gill Sans Light"/>
                <a:cs typeface="Gill Sans Light"/>
              </a:rPr>
              <a:t>cache:</a:t>
            </a:r>
          </a:p>
        </p:txBody>
      </p:sp>
      <p:sp>
        <p:nvSpPr>
          <p:cNvPr id="135" name="Freeform 134"/>
          <p:cNvSpPr>
            <a:spLocks noChangeArrowheads="1"/>
          </p:cNvSpPr>
          <p:nvPr/>
        </p:nvSpPr>
        <p:spPr bwMode="auto">
          <a:xfrm>
            <a:off x="4410075" y="4200526"/>
            <a:ext cx="946150" cy="1446984"/>
          </a:xfrm>
          <a:custGeom>
            <a:avLst/>
            <a:gdLst>
              <a:gd name="T0" fmla="*/ 948595 w 945987"/>
              <a:gd name="T1" fmla="*/ 0 h 1438333"/>
              <a:gd name="T2" fmla="*/ 948595 w 945987"/>
              <a:gd name="T3" fmla="*/ 246041 h 1438333"/>
              <a:gd name="T4" fmla="*/ 0 w 945987"/>
              <a:gd name="T5" fmla="*/ 233099 h 1438333"/>
              <a:gd name="T6" fmla="*/ 0 w 945987"/>
              <a:gd name="T7" fmla="*/ 1424463 h 1438333"/>
              <a:gd name="T8" fmla="*/ 688708 w 945987"/>
              <a:gd name="T9" fmla="*/ 1437405 h 1438333"/>
              <a:gd name="T10" fmla="*/ 0 60000 65536"/>
              <a:gd name="T11" fmla="*/ 0 60000 65536"/>
              <a:gd name="T12" fmla="*/ 0 60000 65536"/>
              <a:gd name="T13" fmla="*/ 0 60000 65536"/>
              <a:gd name="T14" fmla="*/ 0 60000 65536"/>
              <a:gd name="T15" fmla="*/ 0 w 945987"/>
              <a:gd name="T16" fmla="*/ 0 h 1438333"/>
              <a:gd name="T17" fmla="*/ 945987 w 945987"/>
              <a:gd name="T18" fmla="*/ 1438333 h 1438333"/>
              <a:gd name="connsiteX0" fmla="*/ 945987 w 945987"/>
              <a:gd name="connsiteY0" fmla="*/ 0 h 1447042"/>
              <a:gd name="connsiteX1" fmla="*/ 945987 w 945987"/>
              <a:gd name="connsiteY1" fmla="*/ 246201 h 1447042"/>
              <a:gd name="connsiteX2" fmla="*/ 0 w 945987"/>
              <a:gd name="connsiteY2" fmla="*/ 233243 h 1447042"/>
              <a:gd name="connsiteX3" fmla="*/ 0 w 945987"/>
              <a:gd name="connsiteY3" fmla="*/ 1425375 h 1447042"/>
              <a:gd name="connsiteX4" fmla="*/ 765175 w 945987"/>
              <a:gd name="connsiteY4" fmla="*/ 1447042 h 14470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45987" h="1447042">
                <a:moveTo>
                  <a:pt x="945987" y="0"/>
                </a:moveTo>
                <a:lnTo>
                  <a:pt x="945987" y="246201"/>
                </a:lnTo>
                <a:lnTo>
                  <a:pt x="0" y="233243"/>
                </a:lnTo>
                <a:lnTo>
                  <a:pt x="0" y="1425375"/>
                </a:lnTo>
                <a:lnTo>
                  <a:pt x="765175" y="1447042"/>
                </a:lnTo>
              </a:path>
            </a:pathLst>
          </a:custGeom>
          <a:noFill/>
          <a:ln w="50800">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lIns="90478" tIns="44445" rIns="90478" bIns="44445" anchor="ctr"/>
          <a:lstStyle/>
          <a:p>
            <a:endParaRPr lang="en-US">
              <a:latin typeface="Gill Sans Light"/>
              <a:cs typeface="Gill Sans Light"/>
            </a:endParaRPr>
          </a:p>
        </p:txBody>
      </p:sp>
      <p:grpSp>
        <p:nvGrpSpPr>
          <p:cNvPr id="3" name="Group 140"/>
          <p:cNvGrpSpPr>
            <a:grpSpLocks/>
          </p:cNvGrpSpPr>
          <p:nvPr/>
        </p:nvGrpSpPr>
        <p:grpSpPr bwMode="auto">
          <a:xfrm>
            <a:off x="4267200" y="3581400"/>
            <a:ext cx="2438400" cy="682625"/>
            <a:chOff x="4267200" y="3276600"/>
            <a:chExt cx="2438400" cy="682625"/>
          </a:xfrm>
        </p:grpSpPr>
        <p:sp>
          <p:nvSpPr>
            <p:cNvPr id="76853" name="Rectangle 98"/>
            <p:cNvSpPr>
              <a:spLocks noChangeArrowheads="1"/>
            </p:cNvSpPr>
            <p:nvPr/>
          </p:nvSpPr>
          <p:spPr bwMode="auto">
            <a:xfrm>
              <a:off x="4953000" y="3581401"/>
              <a:ext cx="914400" cy="377824"/>
            </a:xfrm>
            <a:prstGeom prst="rect">
              <a:avLst/>
            </a:prstGeom>
            <a:solidFill>
              <a:schemeClr val="accent1"/>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800" b="0">
                  <a:latin typeface="Gill Sans Light"/>
                  <a:cs typeface="Gill Sans Light"/>
                </a:rPr>
                <a:t>index</a:t>
              </a:r>
            </a:p>
          </p:txBody>
        </p:sp>
        <p:sp>
          <p:nvSpPr>
            <p:cNvPr id="76854" name="Rectangle 98"/>
            <p:cNvSpPr>
              <a:spLocks noChangeArrowheads="1"/>
            </p:cNvSpPr>
            <p:nvPr/>
          </p:nvSpPr>
          <p:spPr bwMode="auto">
            <a:xfrm>
              <a:off x="5867400" y="3581400"/>
              <a:ext cx="838200" cy="377825"/>
            </a:xfrm>
            <a:prstGeom prst="rect">
              <a:avLst/>
            </a:prstGeom>
            <a:solidFill>
              <a:schemeClr val="accent1"/>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800" b="0">
                  <a:latin typeface="Gill Sans Light"/>
                  <a:cs typeface="Gill Sans Light"/>
                </a:rPr>
                <a:t>byte</a:t>
              </a:r>
            </a:p>
          </p:txBody>
        </p:sp>
        <p:sp>
          <p:nvSpPr>
            <p:cNvPr id="76855" name="Rectangle 98"/>
            <p:cNvSpPr>
              <a:spLocks noChangeArrowheads="1"/>
            </p:cNvSpPr>
            <p:nvPr/>
          </p:nvSpPr>
          <p:spPr bwMode="auto">
            <a:xfrm>
              <a:off x="4267200" y="3581400"/>
              <a:ext cx="685800" cy="377825"/>
            </a:xfrm>
            <a:prstGeom prst="rect">
              <a:avLst/>
            </a:prstGeom>
            <a:solidFill>
              <a:schemeClr val="accent1"/>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800" b="0">
                  <a:latin typeface="Gill Sans Light"/>
                  <a:cs typeface="Gill Sans Light"/>
                </a:rPr>
                <a:t>tag</a:t>
              </a:r>
            </a:p>
          </p:txBody>
        </p:sp>
        <p:sp>
          <p:nvSpPr>
            <p:cNvPr id="76" name="Down Arrow 75"/>
            <p:cNvSpPr/>
            <p:nvPr/>
          </p:nvSpPr>
          <p:spPr bwMode="auto">
            <a:xfrm>
              <a:off x="5257800" y="3276600"/>
              <a:ext cx="228600" cy="304800"/>
            </a:xfrm>
            <a:prstGeom prst="downArrow">
              <a:avLst/>
            </a:prstGeom>
            <a:solidFill>
              <a:schemeClr val="accent3">
                <a:lumMod val="85000"/>
              </a:schemeClr>
            </a:solidFill>
            <a:ln w="38100" cap="flat" cmpd="sng" algn="ctr">
              <a:solidFill>
                <a:schemeClr val="tx1"/>
              </a:solidFill>
              <a:prstDash val="solid"/>
              <a:round/>
              <a:headEnd type="none" w="med" len="med"/>
              <a:tailEnd type="none" w="med" len="med"/>
            </a:ln>
            <a:effectLst/>
          </p:spPr>
          <p:txBody>
            <a:bodyPr wrap="none" lIns="90478" tIns="44445" rIns="90478" bIns="44445" anchor="ctr"/>
            <a:lstStyle/>
            <a:p>
              <a:pPr marL="685800" indent="-228600">
                <a:defRPr/>
              </a:pPr>
              <a:endParaRPr lang="en-US" b="0">
                <a:latin typeface="Gill Sans Light"/>
                <a:ea typeface="ＭＳ Ｐゴシック" charset="-128"/>
                <a:cs typeface="Gill Sans Light"/>
              </a:endParaRPr>
            </a:p>
          </p:txBody>
        </p:sp>
      </p:grpSp>
      <p:sp>
        <p:nvSpPr>
          <p:cNvPr id="136" name="Freeform 135"/>
          <p:cNvSpPr>
            <a:spLocks noChangeArrowheads="1"/>
          </p:cNvSpPr>
          <p:nvPr/>
        </p:nvSpPr>
        <p:spPr bwMode="auto">
          <a:xfrm>
            <a:off x="4600575" y="4295775"/>
            <a:ext cx="733425" cy="1266825"/>
          </a:xfrm>
          <a:custGeom>
            <a:avLst/>
            <a:gdLst>
              <a:gd name="T0" fmla="*/ 5277 w 790482"/>
              <a:gd name="T1" fmla="*/ 0 h 1256923"/>
              <a:gd name="T2" fmla="*/ 0 w 790482"/>
              <a:gd name="T3" fmla="*/ 1368436 h 1256923"/>
              <a:gd name="T4" fmla="*/ 321854 w 790482"/>
              <a:gd name="T5" fmla="*/ 1382691 h 1256923"/>
              <a:gd name="T6" fmla="*/ 0 60000 65536"/>
              <a:gd name="T7" fmla="*/ 0 60000 65536"/>
              <a:gd name="T8" fmla="*/ 0 60000 65536"/>
              <a:gd name="T9" fmla="*/ 0 w 790482"/>
              <a:gd name="T10" fmla="*/ 0 h 1256923"/>
              <a:gd name="T11" fmla="*/ 790482 w 790482"/>
              <a:gd name="T12" fmla="*/ 1256923 h 1256923"/>
            </a:gdLst>
            <a:ahLst/>
            <a:cxnLst>
              <a:cxn ang="T6">
                <a:pos x="T0" y="T1"/>
              </a:cxn>
              <a:cxn ang="T7">
                <a:pos x="T2" y="T3"/>
              </a:cxn>
              <a:cxn ang="T8">
                <a:pos x="T4" y="T5"/>
              </a:cxn>
            </a:cxnLst>
            <a:rect l="T9" t="T10" r="T11" b="T12"/>
            <a:pathLst>
              <a:path w="790482" h="1256923">
                <a:moveTo>
                  <a:pt x="12959" y="0"/>
                </a:moveTo>
                <a:lnTo>
                  <a:pt x="0" y="1243965"/>
                </a:lnTo>
                <a:lnTo>
                  <a:pt x="790482" y="1256923"/>
                </a:lnTo>
              </a:path>
            </a:pathLst>
          </a:custGeom>
          <a:noFill/>
          <a:ln w="50800">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lIns="90478" tIns="44445" rIns="90478" bIns="44445" anchor="ctr"/>
          <a:lstStyle/>
          <a:p>
            <a:endParaRPr lang="en-US">
              <a:latin typeface="Gill Sans Light"/>
              <a:cs typeface="Gill Sans Light"/>
            </a:endParaRPr>
          </a:p>
        </p:txBody>
      </p:sp>
      <p:cxnSp>
        <p:nvCxnSpPr>
          <p:cNvPr id="138" name="Straight Arrow Connector 137"/>
          <p:cNvCxnSpPr>
            <a:cxnSpLocks noChangeShapeType="1"/>
            <a:stCxn id="76854" idx="2"/>
            <a:endCxn id="106" idx="0"/>
          </p:cNvCxnSpPr>
          <p:nvPr/>
        </p:nvCxnSpPr>
        <p:spPr bwMode="auto">
          <a:xfrm rot="16200000" flipH="1">
            <a:off x="6018212" y="4532313"/>
            <a:ext cx="1222375" cy="685800"/>
          </a:xfrm>
          <a:prstGeom prst="straightConnector1">
            <a:avLst/>
          </a:prstGeom>
          <a:noFill/>
          <a:ln w="50800">
            <a:solidFill>
              <a:srgbClr val="FF0000"/>
            </a:solidFill>
            <a:round/>
            <a:headEnd/>
            <a:tailEnd type="triangle" w="med" len="me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1796557910"/>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20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35"/>
                                        </p:tgtEl>
                                        <p:attrNameLst>
                                          <p:attrName>style.visibility</p:attrName>
                                        </p:attrNameLst>
                                      </p:cBhvr>
                                      <p:to>
                                        <p:strVal val="visible"/>
                                      </p:to>
                                    </p:set>
                                    <p:animEffect transition="in" filter="fade">
                                      <p:cBhvr>
                                        <p:cTn id="17" dur="2000"/>
                                        <p:tgtEl>
                                          <p:spTgt spid="13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36"/>
                                        </p:tgtEl>
                                        <p:attrNameLst>
                                          <p:attrName>style.visibility</p:attrName>
                                        </p:attrNameLst>
                                      </p:cBhvr>
                                      <p:to>
                                        <p:strVal val="visible"/>
                                      </p:to>
                                    </p:set>
                                    <p:animEffect transition="in" filter="fade">
                                      <p:cBhvr>
                                        <p:cTn id="22" dur="2000"/>
                                        <p:tgtEl>
                                          <p:spTgt spid="13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nodeType="clickEffect">
                                  <p:stCondLst>
                                    <p:cond delay="0"/>
                                  </p:stCondLst>
                                  <p:childTnLst>
                                    <p:set>
                                      <p:cBhvr>
                                        <p:cTn id="26" dur="1" fill="hold">
                                          <p:stCondLst>
                                            <p:cond delay="0"/>
                                          </p:stCondLst>
                                        </p:cTn>
                                        <p:tgtEl>
                                          <p:spTgt spid="138"/>
                                        </p:tgtEl>
                                        <p:attrNameLst>
                                          <p:attrName>style.visibility</p:attrName>
                                        </p:attrNameLst>
                                      </p:cBhvr>
                                      <p:to>
                                        <p:strVal val="visible"/>
                                      </p:to>
                                    </p:set>
                                    <p:animEffect transition="in" filter="fade">
                                      <p:cBhvr>
                                        <p:cTn id="27" dur="2000"/>
                                        <p:tgtEl>
                                          <p:spTgt spid="1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5" grpId="0" animBg="1"/>
      <p:bldP spid="136" grpId="0" animBg="1"/>
    </p:bld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7105" name="Title 1"/>
          <p:cNvSpPr>
            <a:spLocks noGrp="1"/>
          </p:cNvSpPr>
          <p:nvPr>
            <p:ph type="title"/>
          </p:nvPr>
        </p:nvSpPr>
        <p:spPr>
          <a:xfrm>
            <a:off x="685800" y="152400"/>
            <a:ext cx="7467600" cy="533400"/>
          </a:xfrm>
        </p:spPr>
        <p:txBody>
          <a:bodyPr/>
          <a:lstStyle/>
          <a:p>
            <a:r>
              <a:rPr lang="en-US" altLang="en-US" dirty="0" smtClean="0"/>
              <a:t>Next Up: What happens when …</a:t>
            </a:r>
          </a:p>
        </p:txBody>
      </p:sp>
      <p:sp>
        <p:nvSpPr>
          <p:cNvPr id="47106" name="TextBox 3"/>
          <p:cNvSpPr txBox="1">
            <a:spLocks noChangeArrowheads="1"/>
          </p:cNvSpPr>
          <p:nvPr/>
        </p:nvSpPr>
        <p:spPr bwMode="auto">
          <a:xfrm>
            <a:off x="2057400" y="990600"/>
            <a:ext cx="145683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800" b="0" i="1">
                <a:latin typeface="Gill Sans Light"/>
                <a:cs typeface="Gill Sans Light"/>
              </a:rPr>
              <a:t>virtual address</a:t>
            </a:r>
          </a:p>
        </p:txBody>
      </p:sp>
      <p:sp>
        <p:nvSpPr>
          <p:cNvPr id="47107" name="Rectangle 4"/>
          <p:cNvSpPr>
            <a:spLocks noChangeArrowheads="1"/>
          </p:cNvSpPr>
          <p:nvPr/>
        </p:nvSpPr>
        <p:spPr bwMode="auto">
          <a:xfrm>
            <a:off x="7239000" y="1219200"/>
            <a:ext cx="1066800" cy="2895600"/>
          </a:xfrm>
          <a:prstGeom prst="rect">
            <a:avLst/>
          </a:prstGeom>
          <a:solidFill>
            <a:srgbClr val="FFFFAA"/>
          </a:solidFill>
          <a:ln w="25400">
            <a:solidFill>
              <a:schemeClr val="tx1"/>
            </a:solidFill>
            <a:round/>
            <a:headEnd type="triangle" w="med" len="med"/>
            <a:tailEnd/>
          </a:ln>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ctr" eaLnBrk="1" hangingPunct="1"/>
            <a:endParaRPr lang="en-US" altLang="en-US" b="0">
              <a:latin typeface="Gill Sans Light"/>
              <a:cs typeface="Gill Sans Light"/>
            </a:endParaRPr>
          </a:p>
        </p:txBody>
      </p:sp>
      <p:sp>
        <p:nvSpPr>
          <p:cNvPr id="47108" name="Rectangle 5"/>
          <p:cNvSpPr>
            <a:spLocks noChangeArrowheads="1"/>
          </p:cNvSpPr>
          <p:nvPr/>
        </p:nvSpPr>
        <p:spPr bwMode="auto">
          <a:xfrm>
            <a:off x="7239000" y="1600200"/>
            <a:ext cx="1066800" cy="381000"/>
          </a:xfrm>
          <a:prstGeom prst="rect">
            <a:avLst/>
          </a:prstGeom>
          <a:solidFill>
            <a:srgbClr val="FFFFAA"/>
          </a:solidFill>
          <a:ln w="25400">
            <a:solidFill>
              <a:schemeClr val="tx1"/>
            </a:solidFill>
            <a:round/>
            <a:headEnd type="triangle" w="med" len="med"/>
            <a:tailEnd/>
          </a:ln>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ctr" eaLnBrk="1" hangingPunct="1"/>
            <a:endParaRPr lang="en-US" altLang="en-US" b="0">
              <a:latin typeface="Gill Sans Light"/>
              <a:cs typeface="Gill Sans Light"/>
            </a:endParaRPr>
          </a:p>
        </p:txBody>
      </p:sp>
      <p:sp>
        <p:nvSpPr>
          <p:cNvPr id="47109" name="Rectangle 6"/>
          <p:cNvSpPr>
            <a:spLocks noChangeArrowheads="1"/>
          </p:cNvSpPr>
          <p:nvPr/>
        </p:nvSpPr>
        <p:spPr bwMode="auto">
          <a:xfrm>
            <a:off x="7239000" y="1981200"/>
            <a:ext cx="1066800" cy="381000"/>
          </a:xfrm>
          <a:prstGeom prst="rect">
            <a:avLst/>
          </a:prstGeom>
          <a:solidFill>
            <a:srgbClr val="FFFFAA"/>
          </a:solidFill>
          <a:ln w="25400">
            <a:solidFill>
              <a:schemeClr val="tx1"/>
            </a:solidFill>
            <a:round/>
            <a:headEnd type="triangle" w="med" len="med"/>
            <a:tailEnd/>
          </a:ln>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ctr" eaLnBrk="1" hangingPunct="1"/>
            <a:endParaRPr lang="en-US" altLang="en-US" b="0">
              <a:latin typeface="Gill Sans Light"/>
              <a:cs typeface="Gill Sans Light"/>
            </a:endParaRPr>
          </a:p>
        </p:txBody>
      </p:sp>
      <p:sp>
        <p:nvSpPr>
          <p:cNvPr id="47110" name="Rectangle 7"/>
          <p:cNvSpPr>
            <a:spLocks noChangeArrowheads="1"/>
          </p:cNvSpPr>
          <p:nvPr/>
        </p:nvSpPr>
        <p:spPr bwMode="auto">
          <a:xfrm>
            <a:off x="7239000" y="3733800"/>
            <a:ext cx="1066800" cy="381000"/>
          </a:xfrm>
          <a:prstGeom prst="rect">
            <a:avLst/>
          </a:prstGeom>
          <a:solidFill>
            <a:srgbClr val="FFFFAA"/>
          </a:solidFill>
          <a:ln w="25400">
            <a:solidFill>
              <a:schemeClr val="tx1"/>
            </a:solidFill>
            <a:round/>
            <a:headEnd type="triangle" w="med" len="med"/>
            <a:tailEnd/>
          </a:ln>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ctr" eaLnBrk="1" hangingPunct="1"/>
            <a:endParaRPr lang="en-US" altLang="en-US" b="0">
              <a:latin typeface="Gill Sans Light"/>
              <a:cs typeface="Gill Sans Light"/>
            </a:endParaRPr>
          </a:p>
        </p:txBody>
      </p:sp>
      <p:sp>
        <p:nvSpPr>
          <p:cNvPr id="47111" name="Rectangle 8"/>
          <p:cNvSpPr>
            <a:spLocks noChangeArrowheads="1"/>
          </p:cNvSpPr>
          <p:nvPr/>
        </p:nvSpPr>
        <p:spPr bwMode="auto">
          <a:xfrm>
            <a:off x="3352800" y="1371600"/>
            <a:ext cx="990600" cy="609600"/>
          </a:xfrm>
          <a:prstGeom prst="rect">
            <a:avLst/>
          </a:prstGeom>
          <a:solidFill>
            <a:srgbClr val="FFFFAA"/>
          </a:solidFill>
          <a:ln w="25400">
            <a:solidFill>
              <a:schemeClr val="tx1"/>
            </a:solidFill>
            <a:round/>
            <a:headEnd type="triangle" w="med" len="med"/>
            <a:tailEnd/>
          </a:ln>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ctr" eaLnBrk="1" hangingPunct="1"/>
            <a:r>
              <a:rPr lang="en-US" altLang="en-US" b="0">
                <a:latin typeface="Gill Sans Light"/>
                <a:cs typeface="Gill Sans Light"/>
              </a:rPr>
              <a:t>MMU</a:t>
            </a:r>
          </a:p>
        </p:txBody>
      </p:sp>
      <p:sp>
        <p:nvSpPr>
          <p:cNvPr id="47112" name="Rectangle 9"/>
          <p:cNvSpPr>
            <a:spLocks noChangeArrowheads="1"/>
          </p:cNvSpPr>
          <p:nvPr/>
        </p:nvSpPr>
        <p:spPr bwMode="auto">
          <a:xfrm>
            <a:off x="5105400" y="1295400"/>
            <a:ext cx="762000" cy="1219200"/>
          </a:xfrm>
          <a:prstGeom prst="rect">
            <a:avLst/>
          </a:prstGeom>
          <a:solidFill>
            <a:srgbClr val="FFFFAA"/>
          </a:solidFill>
          <a:ln w="25400">
            <a:solidFill>
              <a:schemeClr val="tx1"/>
            </a:solidFill>
            <a:round/>
            <a:headEnd type="triangle" w="med" len="med"/>
            <a:tailEnd/>
          </a:ln>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ctr" eaLnBrk="1" hangingPunct="1"/>
            <a:r>
              <a:rPr lang="en-US" altLang="en-US" b="0">
                <a:latin typeface="Gill Sans Light"/>
                <a:cs typeface="Gill Sans Light"/>
              </a:rPr>
              <a:t>PT</a:t>
            </a:r>
          </a:p>
        </p:txBody>
      </p:sp>
      <p:grpSp>
        <p:nvGrpSpPr>
          <p:cNvPr id="4" name="Group 3"/>
          <p:cNvGrpSpPr/>
          <p:nvPr/>
        </p:nvGrpSpPr>
        <p:grpSpPr>
          <a:xfrm>
            <a:off x="4724400" y="1676400"/>
            <a:ext cx="2667000" cy="990600"/>
            <a:chOff x="4724400" y="1676400"/>
            <a:chExt cx="2667000" cy="990600"/>
          </a:xfrm>
        </p:grpSpPr>
        <p:cxnSp>
          <p:nvCxnSpPr>
            <p:cNvPr id="47114" name="Straight Connector 15"/>
            <p:cNvCxnSpPr>
              <a:cxnSpLocks noChangeShapeType="1"/>
            </p:cNvCxnSpPr>
            <p:nvPr/>
          </p:nvCxnSpPr>
          <p:spPr bwMode="auto">
            <a:xfrm>
              <a:off x="4724400" y="2667000"/>
              <a:ext cx="1371600" cy="0"/>
            </a:xfrm>
            <a:prstGeom prst="line">
              <a:avLst/>
            </a:prstGeom>
            <a:noFill/>
            <a:ln w="38100">
              <a:solidFill>
                <a:schemeClr val="tx1"/>
              </a:solidFill>
              <a:round/>
              <a:headEnd/>
              <a:tailEnd/>
            </a:ln>
          </p:spPr>
        </p:cxnSp>
        <p:cxnSp>
          <p:nvCxnSpPr>
            <p:cNvPr id="47115" name="Straight Connector 17"/>
            <p:cNvCxnSpPr>
              <a:cxnSpLocks noChangeShapeType="1"/>
            </p:cNvCxnSpPr>
            <p:nvPr/>
          </p:nvCxnSpPr>
          <p:spPr bwMode="auto">
            <a:xfrm flipV="1">
              <a:off x="4724400" y="1676400"/>
              <a:ext cx="0" cy="990600"/>
            </a:xfrm>
            <a:prstGeom prst="line">
              <a:avLst/>
            </a:prstGeom>
            <a:noFill/>
            <a:ln w="38100">
              <a:solidFill>
                <a:schemeClr val="tx1"/>
              </a:solidFill>
              <a:round/>
              <a:headEnd/>
              <a:tailEnd/>
            </a:ln>
          </p:spPr>
        </p:cxnSp>
        <p:cxnSp>
          <p:nvCxnSpPr>
            <p:cNvPr id="47116" name="Straight Connector 19"/>
            <p:cNvCxnSpPr>
              <a:cxnSpLocks noChangeShapeType="1"/>
              <a:endCxn id="47124" idx="2"/>
            </p:cNvCxnSpPr>
            <p:nvPr/>
          </p:nvCxnSpPr>
          <p:spPr bwMode="auto">
            <a:xfrm flipV="1">
              <a:off x="6096000" y="2152650"/>
              <a:ext cx="1295400" cy="514350"/>
            </a:xfrm>
            <a:prstGeom prst="line">
              <a:avLst/>
            </a:prstGeom>
            <a:noFill/>
            <a:ln w="38100">
              <a:solidFill>
                <a:schemeClr val="tx1"/>
              </a:solidFill>
              <a:round/>
              <a:headEnd type="none" w="med" len="med"/>
              <a:tailEnd type="arrow" w="med" len="med"/>
            </a:ln>
          </p:spPr>
        </p:cxnSp>
      </p:grpSp>
      <p:sp>
        <p:nvSpPr>
          <p:cNvPr id="47118" name="TextBox 30"/>
          <p:cNvSpPr txBox="1">
            <a:spLocks noChangeArrowheads="1"/>
          </p:cNvSpPr>
          <p:nvPr/>
        </p:nvSpPr>
        <p:spPr bwMode="auto">
          <a:xfrm>
            <a:off x="990600" y="1447800"/>
            <a:ext cx="1245528" cy="400110"/>
          </a:xfrm>
          <a:prstGeom prst="rect">
            <a:avLst/>
          </a:prstGeom>
          <a:noFill/>
          <a:ln w="952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2000" b="0">
                <a:latin typeface="Gill Sans Light"/>
                <a:cs typeface="Gill Sans Light"/>
              </a:rPr>
              <a:t>instruction</a:t>
            </a:r>
          </a:p>
        </p:txBody>
      </p:sp>
      <p:cxnSp>
        <p:nvCxnSpPr>
          <p:cNvPr id="33" name="Straight Arrow Connector 32"/>
          <p:cNvCxnSpPr>
            <a:cxnSpLocks noChangeShapeType="1"/>
            <a:stCxn id="47118" idx="3"/>
          </p:cNvCxnSpPr>
          <p:nvPr/>
        </p:nvCxnSpPr>
        <p:spPr bwMode="auto">
          <a:xfrm>
            <a:off x="2236128" y="1647855"/>
            <a:ext cx="1116672" cy="28545"/>
          </a:xfrm>
          <a:prstGeom prst="straightConnector1">
            <a:avLst/>
          </a:prstGeom>
          <a:noFill/>
          <a:ln w="38100">
            <a:solidFill>
              <a:schemeClr val="tx1"/>
            </a:solidFill>
            <a:round/>
            <a:headEnd/>
            <a:tailEnd type="arrow" w="med" len="med"/>
          </a:ln>
        </p:spPr>
      </p:cxnSp>
      <p:sp>
        <p:nvSpPr>
          <p:cNvPr id="47120" name="TextBox 37"/>
          <p:cNvSpPr txBox="1">
            <a:spLocks noChangeArrowheads="1"/>
          </p:cNvSpPr>
          <p:nvPr/>
        </p:nvSpPr>
        <p:spPr bwMode="auto">
          <a:xfrm>
            <a:off x="5562600" y="914400"/>
            <a:ext cx="161192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800" b="0" i="1">
                <a:latin typeface="Gill Sans Light"/>
                <a:cs typeface="Gill Sans Light"/>
              </a:rPr>
              <a:t>physical address</a:t>
            </a:r>
          </a:p>
        </p:txBody>
      </p:sp>
      <p:sp>
        <p:nvSpPr>
          <p:cNvPr id="47121" name="TextBox 38"/>
          <p:cNvSpPr txBox="1">
            <a:spLocks noChangeArrowheads="1"/>
          </p:cNvSpPr>
          <p:nvPr/>
        </p:nvSpPr>
        <p:spPr bwMode="auto">
          <a:xfrm>
            <a:off x="4343400" y="1295400"/>
            <a:ext cx="69812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600" b="0" dirty="0">
                <a:latin typeface="Gill Sans Light"/>
                <a:cs typeface="Gill Sans Light"/>
              </a:rPr>
              <a:t>page#</a:t>
            </a:r>
          </a:p>
        </p:txBody>
      </p:sp>
      <p:sp>
        <p:nvSpPr>
          <p:cNvPr id="47122" name="TextBox 39"/>
          <p:cNvSpPr txBox="1">
            <a:spLocks noChangeArrowheads="1"/>
          </p:cNvSpPr>
          <p:nvPr/>
        </p:nvSpPr>
        <p:spPr bwMode="auto">
          <a:xfrm>
            <a:off x="6324600" y="1524000"/>
            <a:ext cx="78689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600" b="0" dirty="0">
                <a:latin typeface="Gill Sans Light"/>
                <a:cs typeface="Gill Sans Light"/>
              </a:rPr>
              <a:t>frame#</a:t>
            </a:r>
          </a:p>
        </p:txBody>
      </p:sp>
      <p:sp>
        <p:nvSpPr>
          <p:cNvPr id="47123" name="TextBox 40"/>
          <p:cNvSpPr txBox="1">
            <a:spLocks noChangeArrowheads="1"/>
          </p:cNvSpPr>
          <p:nvPr/>
        </p:nvSpPr>
        <p:spPr bwMode="auto">
          <a:xfrm>
            <a:off x="6324600" y="2024063"/>
            <a:ext cx="63350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600" b="0" dirty="0">
                <a:latin typeface="Gill Sans Light"/>
                <a:cs typeface="Gill Sans Light"/>
              </a:rPr>
              <a:t>offset</a:t>
            </a:r>
          </a:p>
        </p:txBody>
      </p:sp>
      <p:sp>
        <p:nvSpPr>
          <p:cNvPr id="47124" name="Cube 41"/>
          <p:cNvSpPr>
            <a:spLocks noChangeArrowheads="1"/>
          </p:cNvSpPr>
          <p:nvPr/>
        </p:nvSpPr>
        <p:spPr bwMode="auto">
          <a:xfrm>
            <a:off x="7391400" y="2057400"/>
            <a:ext cx="457200" cy="152400"/>
          </a:xfrm>
          <a:prstGeom prst="cube">
            <a:avLst>
              <a:gd name="adj" fmla="val 25000"/>
            </a:avLst>
          </a:prstGeom>
          <a:solidFill>
            <a:srgbClr val="FF6600"/>
          </a:solidFill>
          <a:ln w="25400">
            <a:solidFill>
              <a:schemeClr val="tx1"/>
            </a:solidFill>
            <a:round/>
            <a:headEnd type="triangle" w="med" len="med"/>
            <a:tailEnd/>
          </a:ln>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ctr" eaLnBrk="1" hangingPunct="1"/>
            <a:endParaRPr lang="en-US" altLang="en-US" b="0">
              <a:latin typeface="Gill Sans Light"/>
              <a:cs typeface="Gill Sans Light"/>
            </a:endParaRPr>
          </a:p>
        </p:txBody>
      </p:sp>
      <p:grpSp>
        <p:nvGrpSpPr>
          <p:cNvPr id="88" name="Group 87"/>
          <p:cNvGrpSpPr>
            <a:grpSpLocks/>
          </p:cNvGrpSpPr>
          <p:nvPr/>
        </p:nvGrpSpPr>
        <p:grpSpPr bwMode="auto">
          <a:xfrm>
            <a:off x="2629228" y="1981200"/>
            <a:ext cx="1722023" cy="533400"/>
            <a:chOff x="2629228" y="1981200"/>
            <a:chExt cx="1722024" cy="533400"/>
          </a:xfrm>
        </p:grpSpPr>
        <p:sp>
          <p:nvSpPr>
            <p:cNvPr id="47157" name="TextBox 42"/>
            <p:cNvSpPr txBox="1">
              <a:spLocks noChangeArrowheads="1"/>
            </p:cNvSpPr>
            <p:nvPr/>
          </p:nvSpPr>
          <p:spPr bwMode="auto">
            <a:xfrm>
              <a:off x="3200400" y="2114490"/>
              <a:ext cx="115085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2000" b="0">
                  <a:solidFill>
                    <a:srgbClr val="FF0000"/>
                  </a:solidFill>
                  <a:latin typeface="Gill Sans Light"/>
                  <a:cs typeface="Gill Sans Light"/>
                </a:rPr>
                <a:t>page fault</a:t>
              </a:r>
            </a:p>
          </p:txBody>
        </p:sp>
        <p:cxnSp>
          <p:nvCxnSpPr>
            <p:cNvPr id="47158" name="Straight Arrow Connector 44"/>
            <p:cNvCxnSpPr>
              <a:cxnSpLocks noChangeShapeType="1"/>
              <a:endCxn id="47153" idx="3"/>
            </p:cNvCxnSpPr>
            <p:nvPr/>
          </p:nvCxnSpPr>
          <p:spPr bwMode="auto">
            <a:xfrm flipH="1">
              <a:off x="2629228" y="1981200"/>
              <a:ext cx="1104574" cy="447705"/>
            </a:xfrm>
            <a:prstGeom prst="straightConnector1">
              <a:avLst/>
            </a:prstGeom>
            <a:noFill/>
            <a:ln w="38100">
              <a:solidFill>
                <a:srgbClr val="FF0000"/>
              </a:solidFill>
              <a:round/>
              <a:headEnd/>
              <a:tailEnd type="arrow" w="med" len="med"/>
            </a:ln>
          </p:spPr>
        </p:cxnSp>
      </p:grpSp>
      <p:grpSp>
        <p:nvGrpSpPr>
          <p:cNvPr id="53" name="Group 52"/>
          <p:cNvGrpSpPr>
            <a:grpSpLocks/>
          </p:cNvGrpSpPr>
          <p:nvPr/>
        </p:nvGrpSpPr>
        <p:grpSpPr bwMode="auto">
          <a:xfrm>
            <a:off x="1447800" y="1295400"/>
            <a:ext cx="533400" cy="838200"/>
            <a:chOff x="1447800" y="1295400"/>
            <a:chExt cx="533400" cy="838200"/>
          </a:xfrm>
        </p:grpSpPr>
        <p:cxnSp>
          <p:nvCxnSpPr>
            <p:cNvPr id="47155" name="Straight Connector 50"/>
            <p:cNvCxnSpPr>
              <a:cxnSpLocks noChangeShapeType="1"/>
            </p:cNvCxnSpPr>
            <p:nvPr/>
          </p:nvCxnSpPr>
          <p:spPr bwMode="auto">
            <a:xfrm>
              <a:off x="1447800" y="1295400"/>
              <a:ext cx="533400" cy="838200"/>
            </a:xfrm>
            <a:prstGeom prst="line">
              <a:avLst/>
            </a:prstGeom>
            <a:noFill/>
            <a:ln w="38100">
              <a:solidFill>
                <a:srgbClr val="FF0000"/>
              </a:solidFill>
              <a:round/>
              <a:headEnd/>
              <a:tailEnd/>
            </a:ln>
          </p:spPr>
        </p:cxnSp>
        <p:cxnSp>
          <p:nvCxnSpPr>
            <p:cNvPr id="47156" name="Straight Connector 51"/>
            <p:cNvCxnSpPr>
              <a:cxnSpLocks noChangeShapeType="1"/>
            </p:cNvCxnSpPr>
            <p:nvPr/>
          </p:nvCxnSpPr>
          <p:spPr bwMode="auto">
            <a:xfrm flipH="1">
              <a:off x="1447800" y="1295400"/>
              <a:ext cx="533400" cy="838200"/>
            </a:xfrm>
            <a:prstGeom prst="line">
              <a:avLst/>
            </a:prstGeom>
            <a:noFill/>
            <a:ln w="38100">
              <a:solidFill>
                <a:srgbClr val="FF0000"/>
              </a:solidFill>
              <a:round/>
              <a:headEnd/>
              <a:tailEnd/>
            </a:ln>
          </p:spPr>
        </p:cxnSp>
      </p:grpSp>
      <p:sp>
        <p:nvSpPr>
          <p:cNvPr id="47127" name="TextBox 54"/>
          <p:cNvSpPr txBox="1">
            <a:spLocks noChangeArrowheads="1"/>
          </p:cNvSpPr>
          <p:nvPr/>
        </p:nvSpPr>
        <p:spPr bwMode="auto">
          <a:xfrm>
            <a:off x="381000" y="3048000"/>
            <a:ext cx="199881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2000" b="0">
                <a:latin typeface="Gill Sans Light"/>
                <a:cs typeface="Gill Sans Light"/>
              </a:rPr>
              <a:t>Operating System</a:t>
            </a:r>
          </a:p>
        </p:txBody>
      </p:sp>
      <p:grpSp>
        <p:nvGrpSpPr>
          <p:cNvPr id="89" name="Group 88"/>
          <p:cNvGrpSpPr>
            <a:grpSpLocks/>
          </p:cNvGrpSpPr>
          <p:nvPr/>
        </p:nvGrpSpPr>
        <p:grpSpPr bwMode="auto">
          <a:xfrm>
            <a:off x="1041400" y="2228850"/>
            <a:ext cx="1587828" cy="1751013"/>
            <a:chOff x="1041242" y="2057400"/>
            <a:chExt cx="1587880" cy="1921933"/>
          </a:xfrm>
        </p:grpSpPr>
        <p:sp>
          <p:nvSpPr>
            <p:cNvPr id="47153" name="TextBox 53"/>
            <p:cNvSpPr txBox="1">
              <a:spLocks noChangeArrowheads="1"/>
            </p:cNvSpPr>
            <p:nvPr/>
          </p:nvSpPr>
          <p:spPr bwMode="auto">
            <a:xfrm>
              <a:off x="1447800" y="2057400"/>
              <a:ext cx="1181322" cy="439166"/>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2000" b="0" dirty="0">
                  <a:solidFill>
                    <a:srgbClr val="FF0000"/>
                  </a:solidFill>
                  <a:latin typeface="Gill Sans Light"/>
                  <a:cs typeface="Gill Sans Light"/>
                </a:rPr>
                <a:t>exception</a:t>
              </a:r>
            </a:p>
          </p:txBody>
        </p:sp>
        <p:sp>
          <p:nvSpPr>
            <p:cNvPr id="47154" name="Freeform 56"/>
            <p:cNvSpPr>
              <a:spLocks/>
            </p:cNvSpPr>
            <p:nvPr/>
          </p:nvSpPr>
          <p:spPr bwMode="auto">
            <a:xfrm>
              <a:off x="1041242" y="2483556"/>
              <a:ext cx="726248" cy="1495777"/>
            </a:xfrm>
            <a:custGeom>
              <a:avLst/>
              <a:gdLst>
                <a:gd name="T0" fmla="*/ 652091 w 726248"/>
                <a:gd name="T1" fmla="*/ 0 h 1495777"/>
                <a:gd name="T2" fmla="*/ 369869 w 726248"/>
                <a:gd name="T3" fmla="*/ 155222 h 1495777"/>
                <a:gd name="T4" fmla="*/ 722647 w 726248"/>
                <a:gd name="T5" fmla="*/ 366888 h 1495777"/>
                <a:gd name="T6" fmla="*/ 101758 w 726248"/>
                <a:gd name="T7" fmla="*/ 508000 h 1495777"/>
                <a:gd name="T8" fmla="*/ 172314 w 726248"/>
                <a:gd name="T9" fmla="*/ 733777 h 1495777"/>
                <a:gd name="T10" fmla="*/ 2980 w 726248"/>
                <a:gd name="T11" fmla="*/ 1199444 h 1495777"/>
                <a:gd name="T12" fmla="*/ 341647 w 726248"/>
                <a:gd name="T13" fmla="*/ 1495777 h 149577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726248" h="1495777">
                  <a:moveTo>
                    <a:pt x="652091" y="0"/>
                  </a:moveTo>
                  <a:cubicBezTo>
                    <a:pt x="505100" y="47037"/>
                    <a:pt x="358110" y="94074"/>
                    <a:pt x="369869" y="155222"/>
                  </a:cubicBezTo>
                  <a:cubicBezTo>
                    <a:pt x="381628" y="216370"/>
                    <a:pt x="767332" y="308092"/>
                    <a:pt x="722647" y="366888"/>
                  </a:cubicBezTo>
                  <a:cubicBezTo>
                    <a:pt x="677962" y="425684"/>
                    <a:pt x="193480" y="446852"/>
                    <a:pt x="101758" y="508000"/>
                  </a:cubicBezTo>
                  <a:cubicBezTo>
                    <a:pt x="10036" y="569148"/>
                    <a:pt x="188777" y="618536"/>
                    <a:pt x="172314" y="733777"/>
                  </a:cubicBezTo>
                  <a:cubicBezTo>
                    <a:pt x="155851" y="849018"/>
                    <a:pt x="-25242" y="1072444"/>
                    <a:pt x="2980" y="1199444"/>
                  </a:cubicBezTo>
                  <a:cubicBezTo>
                    <a:pt x="31202" y="1326444"/>
                    <a:pt x="341647" y="1495777"/>
                    <a:pt x="341647" y="1495777"/>
                  </a:cubicBezTo>
                </a:path>
              </a:pathLst>
            </a:custGeom>
            <a:noFill/>
            <a:ln w="38100">
              <a:solidFill>
                <a:srgbClr val="FF0000"/>
              </a:solidFill>
              <a:round/>
              <a:headEnd type="none" w="med" len="med"/>
              <a:tailEnd type="arrow" w="med" len="med"/>
            </a:ln>
            <a:extLst>
              <a:ext uri="{909E8E84-426E-40dd-AFC4-6F175D3DCCD1}">
                <a14:hiddenFill xmlns:a14="http://schemas.microsoft.com/office/drawing/2010/main">
                  <a:solidFill>
                    <a:srgbClr val="FFFFFF"/>
                  </a:solidFill>
                </a14:hiddenFill>
              </a:ext>
            </a:extLst>
          </p:spPr>
          <p:txBody>
            <a:bodyPr anchor="ctr"/>
            <a:lstStyle/>
            <a:p>
              <a:endParaRPr lang="en-US">
                <a:latin typeface="Gill Sans Light"/>
                <a:cs typeface="Gill Sans Light"/>
              </a:endParaRPr>
            </a:p>
          </p:txBody>
        </p:sp>
      </p:grpSp>
      <p:grpSp>
        <p:nvGrpSpPr>
          <p:cNvPr id="90" name="Group 89"/>
          <p:cNvGrpSpPr>
            <a:grpSpLocks/>
          </p:cNvGrpSpPr>
          <p:nvPr/>
        </p:nvGrpSpPr>
        <p:grpSpPr bwMode="auto">
          <a:xfrm>
            <a:off x="1066800" y="3505200"/>
            <a:ext cx="2082621" cy="1219200"/>
            <a:chOff x="1066800" y="3505200"/>
            <a:chExt cx="2083148" cy="1219200"/>
          </a:xfrm>
        </p:grpSpPr>
        <p:sp>
          <p:nvSpPr>
            <p:cNvPr id="47151" name="TextBox 55"/>
            <p:cNvSpPr txBox="1">
              <a:spLocks noChangeArrowheads="1"/>
            </p:cNvSpPr>
            <p:nvPr/>
          </p:nvSpPr>
          <p:spPr bwMode="auto">
            <a:xfrm>
              <a:off x="1066800" y="3505200"/>
              <a:ext cx="208314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2000" b="0" dirty="0">
                  <a:latin typeface="Gill Sans Light"/>
                  <a:cs typeface="Gill Sans Light"/>
                </a:rPr>
                <a:t>Page Fault Handler</a:t>
              </a:r>
            </a:p>
          </p:txBody>
        </p:sp>
        <p:sp>
          <p:nvSpPr>
            <p:cNvPr id="47152" name="Punched Tape 57"/>
            <p:cNvSpPr>
              <a:spLocks noChangeArrowheads="1"/>
            </p:cNvSpPr>
            <p:nvPr/>
          </p:nvSpPr>
          <p:spPr bwMode="auto">
            <a:xfrm rot="5400000">
              <a:off x="1333500" y="4000500"/>
              <a:ext cx="838200" cy="609600"/>
            </a:xfrm>
            <a:prstGeom prst="flowChartPunchedTape">
              <a:avLst/>
            </a:prstGeom>
            <a:solidFill>
              <a:srgbClr val="FFFFAA"/>
            </a:solidFill>
            <a:ln w="25400">
              <a:solidFill>
                <a:schemeClr val="tx1"/>
              </a:solidFill>
              <a:round/>
              <a:headEnd type="triangle" w="med" len="med"/>
              <a:tailEnd/>
            </a:ln>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ctr" eaLnBrk="1" hangingPunct="1"/>
              <a:endParaRPr lang="en-US" altLang="en-US" b="0">
                <a:latin typeface="Gill Sans Light"/>
                <a:cs typeface="Gill Sans Light"/>
              </a:endParaRPr>
            </a:p>
          </p:txBody>
        </p:sp>
      </p:grpSp>
      <p:sp>
        <p:nvSpPr>
          <p:cNvPr id="47130" name="Can 60"/>
          <p:cNvSpPr>
            <a:spLocks noChangeArrowheads="1"/>
          </p:cNvSpPr>
          <p:nvPr/>
        </p:nvSpPr>
        <p:spPr bwMode="auto">
          <a:xfrm>
            <a:off x="3200400" y="4419600"/>
            <a:ext cx="1219200" cy="1371600"/>
          </a:xfrm>
          <a:prstGeom prst="can">
            <a:avLst>
              <a:gd name="adj" fmla="val 25000"/>
            </a:avLst>
          </a:prstGeom>
          <a:solidFill>
            <a:srgbClr val="B7C6FE"/>
          </a:solidFill>
          <a:ln w="25400">
            <a:solidFill>
              <a:schemeClr val="tx1"/>
            </a:solidFill>
            <a:round/>
            <a:headEnd type="triangle" w="med" len="med"/>
            <a:tailEnd/>
          </a:ln>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ctr" eaLnBrk="1" hangingPunct="1"/>
            <a:endParaRPr lang="en-US" altLang="en-US" b="0">
              <a:latin typeface="Gill Sans Light"/>
              <a:cs typeface="Gill Sans Light"/>
            </a:endParaRPr>
          </a:p>
        </p:txBody>
      </p:sp>
      <p:sp>
        <p:nvSpPr>
          <p:cNvPr id="65" name="Rectangle 64"/>
          <p:cNvSpPr/>
          <p:nvPr/>
        </p:nvSpPr>
        <p:spPr bwMode="auto">
          <a:xfrm>
            <a:off x="3276600" y="5029200"/>
            <a:ext cx="1066800" cy="381000"/>
          </a:xfrm>
          <a:prstGeom prst="rect">
            <a:avLst/>
          </a:prstGeom>
          <a:solidFill>
            <a:schemeClr val="accent2">
              <a:lumMod val="40000"/>
              <a:lumOff val="60000"/>
            </a:schemeClr>
          </a:solidFill>
          <a:ln w="25400" cap="flat" cmpd="sng" algn="ctr">
            <a:solidFill>
              <a:schemeClr val="tx1"/>
            </a:solidFill>
            <a:prstDash val="solid"/>
            <a:round/>
            <a:headEnd type="triangle" w="med" len="med"/>
            <a:tailEnd type="none" w="med" len="med"/>
          </a:ln>
          <a:effectLst/>
        </p:spPr>
        <p:txBody>
          <a:bodyPr anchor="ctr"/>
          <a:lstStyle/>
          <a:p>
            <a:pPr algn="ctr">
              <a:defRPr/>
            </a:pPr>
            <a:endParaRPr lang="en-US" b="0" dirty="0">
              <a:latin typeface="Gill Sans Light"/>
              <a:ea typeface="MS PGothic" charset="0"/>
              <a:cs typeface="Gill Sans Light"/>
            </a:endParaRPr>
          </a:p>
        </p:txBody>
      </p:sp>
      <p:sp>
        <p:nvSpPr>
          <p:cNvPr id="66" name="Rectangle 65"/>
          <p:cNvSpPr/>
          <p:nvPr/>
        </p:nvSpPr>
        <p:spPr bwMode="auto">
          <a:xfrm>
            <a:off x="7239000" y="3048000"/>
            <a:ext cx="1066800" cy="381000"/>
          </a:xfrm>
          <a:prstGeom prst="rect">
            <a:avLst/>
          </a:prstGeom>
          <a:solidFill>
            <a:schemeClr val="accent2">
              <a:lumMod val="40000"/>
              <a:lumOff val="60000"/>
            </a:schemeClr>
          </a:solidFill>
          <a:ln w="25400" cap="flat" cmpd="sng" algn="ctr">
            <a:solidFill>
              <a:schemeClr val="tx1"/>
            </a:solidFill>
            <a:prstDash val="solid"/>
            <a:round/>
            <a:headEnd type="triangle" w="med" len="med"/>
            <a:tailEnd type="none" w="med" len="med"/>
          </a:ln>
          <a:effectLst/>
        </p:spPr>
        <p:txBody>
          <a:bodyPr anchor="ctr"/>
          <a:lstStyle/>
          <a:p>
            <a:pPr algn="ctr">
              <a:defRPr/>
            </a:pPr>
            <a:endParaRPr lang="en-US" b="0" dirty="0">
              <a:latin typeface="Gill Sans Light"/>
              <a:ea typeface="MS PGothic" charset="0"/>
              <a:cs typeface="Gill Sans Light"/>
            </a:endParaRPr>
          </a:p>
        </p:txBody>
      </p:sp>
      <p:cxnSp>
        <p:nvCxnSpPr>
          <p:cNvPr id="68" name="Straight Arrow Connector 67"/>
          <p:cNvCxnSpPr>
            <a:cxnSpLocks noChangeShapeType="1"/>
          </p:cNvCxnSpPr>
          <p:nvPr/>
        </p:nvCxnSpPr>
        <p:spPr bwMode="auto">
          <a:xfrm>
            <a:off x="2108994" y="4533900"/>
            <a:ext cx="1015206" cy="723900"/>
          </a:xfrm>
          <a:prstGeom prst="straightConnector1">
            <a:avLst/>
          </a:prstGeom>
          <a:noFill/>
          <a:ln w="6350">
            <a:solidFill>
              <a:schemeClr val="tx1"/>
            </a:solidFill>
            <a:prstDash val="dash"/>
            <a:round/>
            <a:headEnd/>
            <a:tailEnd type="arrow" w="med" len="med"/>
          </a:ln>
        </p:spPr>
      </p:cxnSp>
      <p:cxnSp>
        <p:nvCxnSpPr>
          <p:cNvPr id="74" name="Straight Arrow Connector 73"/>
          <p:cNvCxnSpPr>
            <a:cxnSpLocks noChangeShapeType="1"/>
          </p:cNvCxnSpPr>
          <p:nvPr/>
        </p:nvCxnSpPr>
        <p:spPr bwMode="auto">
          <a:xfrm>
            <a:off x="5867400" y="2209800"/>
            <a:ext cx="1371600" cy="838200"/>
          </a:xfrm>
          <a:prstGeom prst="straightConnector1">
            <a:avLst/>
          </a:prstGeom>
          <a:noFill/>
          <a:ln w="38100">
            <a:solidFill>
              <a:schemeClr val="tx1"/>
            </a:solidFill>
            <a:round/>
            <a:headEnd/>
            <a:tailEnd type="arrow" w="med" len="med"/>
          </a:ln>
        </p:spPr>
      </p:cxnSp>
      <p:sp>
        <p:nvSpPr>
          <p:cNvPr id="77" name="Rectangle 76"/>
          <p:cNvSpPr/>
          <p:nvPr/>
        </p:nvSpPr>
        <p:spPr bwMode="auto">
          <a:xfrm>
            <a:off x="5105400" y="2133600"/>
            <a:ext cx="762000" cy="152400"/>
          </a:xfrm>
          <a:prstGeom prst="rect">
            <a:avLst/>
          </a:prstGeom>
          <a:solidFill>
            <a:schemeClr val="accent2">
              <a:lumMod val="40000"/>
              <a:lumOff val="60000"/>
            </a:schemeClr>
          </a:solidFill>
          <a:ln w="25400" cap="flat" cmpd="sng" algn="ctr">
            <a:solidFill>
              <a:schemeClr val="tx1"/>
            </a:solidFill>
            <a:prstDash val="solid"/>
            <a:round/>
            <a:headEnd type="triangle" w="med" len="med"/>
            <a:tailEnd type="none" w="med" len="med"/>
          </a:ln>
          <a:effectLst/>
        </p:spPr>
        <p:txBody>
          <a:bodyPr anchor="ctr"/>
          <a:lstStyle/>
          <a:p>
            <a:pPr algn="ctr">
              <a:defRPr/>
            </a:pPr>
            <a:endParaRPr lang="en-US" b="0" dirty="0">
              <a:latin typeface="Gill Sans Light"/>
              <a:ea typeface="MS PGothic" charset="0"/>
              <a:cs typeface="Gill Sans Light"/>
            </a:endParaRPr>
          </a:p>
        </p:txBody>
      </p:sp>
      <p:grpSp>
        <p:nvGrpSpPr>
          <p:cNvPr id="91" name="Group 90"/>
          <p:cNvGrpSpPr>
            <a:grpSpLocks/>
          </p:cNvGrpSpPr>
          <p:nvPr/>
        </p:nvGrpSpPr>
        <p:grpSpPr bwMode="auto">
          <a:xfrm>
            <a:off x="4038600" y="3200400"/>
            <a:ext cx="3352800" cy="1905000"/>
            <a:chOff x="4038600" y="3200400"/>
            <a:chExt cx="3352800" cy="1905000"/>
          </a:xfrm>
        </p:grpSpPr>
        <p:cxnSp>
          <p:nvCxnSpPr>
            <p:cNvPr id="47149" name="Straight Arrow Connector 62"/>
            <p:cNvCxnSpPr>
              <a:cxnSpLocks noChangeShapeType="1"/>
            </p:cNvCxnSpPr>
            <p:nvPr/>
          </p:nvCxnSpPr>
          <p:spPr bwMode="auto">
            <a:xfrm flipV="1">
              <a:off x="4038600" y="3200400"/>
              <a:ext cx="3352800" cy="1905000"/>
            </a:xfrm>
            <a:prstGeom prst="straightConnector1">
              <a:avLst/>
            </a:prstGeom>
            <a:noFill/>
            <a:ln w="57150" cmpd="thickThin">
              <a:solidFill>
                <a:srgbClr val="3366FF"/>
              </a:solidFill>
              <a:round/>
              <a:headEnd/>
              <a:tailEnd type="arrow" w="med" len="med"/>
            </a:ln>
          </p:spPr>
        </p:cxnSp>
        <p:sp>
          <p:nvSpPr>
            <p:cNvPr id="47150" name="TextBox 77"/>
            <p:cNvSpPr txBox="1">
              <a:spLocks noChangeArrowheads="1"/>
            </p:cNvSpPr>
            <p:nvPr/>
          </p:nvSpPr>
          <p:spPr bwMode="auto">
            <a:xfrm>
              <a:off x="4953000" y="4419600"/>
              <a:ext cx="218521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2000" b="0">
                  <a:latin typeface="Gill Sans Light"/>
                  <a:cs typeface="Gill Sans Light"/>
                </a:rPr>
                <a:t>load page from disk</a:t>
              </a:r>
            </a:p>
          </p:txBody>
        </p:sp>
      </p:grpSp>
      <p:grpSp>
        <p:nvGrpSpPr>
          <p:cNvPr id="92" name="Group 91"/>
          <p:cNvGrpSpPr>
            <a:grpSpLocks/>
          </p:cNvGrpSpPr>
          <p:nvPr/>
        </p:nvGrpSpPr>
        <p:grpSpPr bwMode="auto">
          <a:xfrm>
            <a:off x="2146049" y="2181225"/>
            <a:ext cx="3293952" cy="2306638"/>
            <a:chOff x="2215108" y="2133600"/>
            <a:chExt cx="3294702" cy="2306638"/>
          </a:xfrm>
        </p:grpSpPr>
        <p:cxnSp>
          <p:nvCxnSpPr>
            <p:cNvPr id="47147" name="Straight Arrow Connector 68"/>
            <p:cNvCxnSpPr>
              <a:cxnSpLocks noChangeShapeType="1"/>
            </p:cNvCxnSpPr>
            <p:nvPr/>
          </p:nvCxnSpPr>
          <p:spPr bwMode="auto">
            <a:xfrm flipV="1">
              <a:off x="2215108" y="2133600"/>
              <a:ext cx="2890292" cy="2306638"/>
            </a:xfrm>
            <a:prstGeom prst="straightConnector1">
              <a:avLst/>
            </a:prstGeom>
            <a:noFill/>
            <a:ln w="6350">
              <a:solidFill>
                <a:schemeClr val="tx1"/>
              </a:solidFill>
              <a:prstDash val="dash"/>
              <a:round/>
              <a:headEnd/>
              <a:tailEnd type="arrow" w="med" len="med"/>
            </a:ln>
          </p:spPr>
        </p:cxnSp>
        <p:sp>
          <p:nvSpPr>
            <p:cNvPr id="47148" name="TextBox 79"/>
            <p:cNvSpPr txBox="1">
              <a:spLocks noChangeArrowheads="1"/>
            </p:cNvSpPr>
            <p:nvPr/>
          </p:nvSpPr>
          <p:spPr bwMode="auto">
            <a:xfrm>
              <a:off x="3657600" y="3200400"/>
              <a:ext cx="185221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2000" b="0" dirty="0">
                  <a:latin typeface="Gill Sans Light"/>
                  <a:cs typeface="Gill Sans Light"/>
                </a:rPr>
                <a:t>update PT entry</a:t>
              </a:r>
            </a:p>
          </p:txBody>
        </p:sp>
      </p:grpSp>
      <p:sp>
        <p:nvSpPr>
          <p:cNvPr id="47138" name="TextBox 80"/>
          <p:cNvSpPr txBox="1">
            <a:spLocks noChangeArrowheads="1"/>
          </p:cNvSpPr>
          <p:nvPr/>
        </p:nvSpPr>
        <p:spPr bwMode="auto">
          <a:xfrm>
            <a:off x="457200" y="895350"/>
            <a:ext cx="95122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2000" b="0">
                <a:latin typeface="Gill Sans Light"/>
                <a:cs typeface="Gill Sans Light"/>
              </a:rPr>
              <a:t>Process</a:t>
            </a:r>
          </a:p>
        </p:txBody>
      </p:sp>
      <p:grpSp>
        <p:nvGrpSpPr>
          <p:cNvPr id="93" name="Group 92"/>
          <p:cNvGrpSpPr>
            <a:grpSpLocks/>
          </p:cNvGrpSpPr>
          <p:nvPr/>
        </p:nvGrpSpPr>
        <p:grpSpPr bwMode="auto">
          <a:xfrm>
            <a:off x="381000" y="4876800"/>
            <a:ext cx="1222681" cy="1314468"/>
            <a:chOff x="381000" y="4876800"/>
            <a:chExt cx="1222468" cy="1314528"/>
          </a:xfrm>
        </p:grpSpPr>
        <p:sp>
          <p:nvSpPr>
            <p:cNvPr id="47145" name="TextBox 82"/>
            <p:cNvSpPr txBox="1">
              <a:spLocks noChangeArrowheads="1"/>
            </p:cNvSpPr>
            <p:nvPr/>
          </p:nvSpPr>
          <p:spPr bwMode="auto">
            <a:xfrm>
              <a:off x="457200" y="5791200"/>
              <a:ext cx="1146268" cy="400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2000" b="0">
                  <a:latin typeface="Gill Sans Light"/>
                  <a:cs typeface="Gill Sans Light"/>
                </a:rPr>
                <a:t>scheduler</a:t>
              </a:r>
            </a:p>
          </p:txBody>
        </p:sp>
        <p:sp>
          <p:nvSpPr>
            <p:cNvPr id="47146" name="Punched Tape 84"/>
            <p:cNvSpPr>
              <a:spLocks noChangeArrowheads="1"/>
            </p:cNvSpPr>
            <p:nvPr/>
          </p:nvSpPr>
          <p:spPr bwMode="auto">
            <a:xfrm rot="5400000">
              <a:off x="266700" y="4991100"/>
              <a:ext cx="838200" cy="609600"/>
            </a:xfrm>
            <a:prstGeom prst="flowChartPunchedTape">
              <a:avLst/>
            </a:prstGeom>
            <a:solidFill>
              <a:srgbClr val="FFFFAA"/>
            </a:solidFill>
            <a:ln w="25400">
              <a:solidFill>
                <a:schemeClr val="tx1"/>
              </a:solidFill>
              <a:round/>
              <a:headEnd type="triangle" w="med" len="med"/>
              <a:tailEnd/>
            </a:ln>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ctr" eaLnBrk="1" hangingPunct="1"/>
              <a:endParaRPr lang="en-US" altLang="en-US" b="0">
                <a:latin typeface="Gill Sans Light"/>
                <a:cs typeface="Gill Sans Light"/>
              </a:endParaRPr>
            </a:p>
          </p:txBody>
        </p:sp>
      </p:grpSp>
      <p:sp>
        <p:nvSpPr>
          <p:cNvPr id="82" name="Freeform 81"/>
          <p:cNvSpPr>
            <a:spLocks/>
          </p:cNvSpPr>
          <p:nvPr/>
        </p:nvSpPr>
        <p:spPr bwMode="auto">
          <a:xfrm>
            <a:off x="846138" y="4487863"/>
            <a:ext cx="776287" cy="592137"/>
          </a:xfrm>
          <a:custGeom>
            <a:avLst/>
            <a:gdLst>
              <a:gd name="T0" fmla="*/ 776111 w 776111"/>
              <a:gd name="T1" fmla="*/ 0 h 593008"/>
              <a:gd name="T2" fmla="*/ 310444 w 776111"/>
              <a:gd name="T3" fmla="*/ 112889 h 593008"/>
              <a:gd name="T4" fmla="*/ 366889 w 776111"/>
              <a:gd name="T5" fmla="*/ 522111 h 593008"/>
              <a:gd name="T6" fmla="*/ 0 w 776111"/>
              <a:gd name="T7" fmla="*/ 592667 h 59300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76111" h="593008">
                <a:moveTo>
                  <a:pt x="776111" y="0"/>
                </a:moveTo>
                <a:cubicBezTo>
                  <a:pt x="577379" y="12935"/>
                  <a:pt x="378648" y="25871"/>
                  <a:pt x="310444" y="112889"/>
                </a:cubicBezTo>
                <a:cubicBezTo>
                  <a:pt x="242240" y="199908"/>
                  <a:pt x="418630" y="442148"/>
                  <a:pt x="366889" y="522111"/>
                </a:cubicBezTo>
                <a:cubicBezTo>
                  <a:pt x="315148" y="602074"/>
                  <a:pt x="0" y="592667"/>
                  <a:pt x="0" y="592667"/>
                </a:cubicBezTo>
              </a:path>
            </a:pathLst>
          </a:custGeom>
          <a:noFill/>
          <a:ln w="38100">
            <a:solidFill>
              <a:srgbClr val="3366FF"/>
            </a:solidFill>
            <a:round/>
            <a:headEnd type="none" w="med" len="med"/>
            <a:tailEnd type="arrow" w="med" len="med"/>
          </a:ln>
          <a:extLst>
            <a:ext uri="{909E8E84-426E-40dd-AFC4-6F175D3DCCD1}">
              <a14:hiddenFill xmlns:a14="http://schemas.microsoft.com/office/drawing/2010/main">
                <a:solidFill>
                  <a:srgbClr val="FFFFFF"/>
                </a:solidFill>
              </a14:hiddenFill>
            </a:ext>
          </a:extLst>
        </p:spPr>
        <p:txBody>
          <a:bodyPr anchor="ctr"/>
          <a:lstStyle/>
          <a:p>
            <a:endParaRPr lang="en-US">
              <a:latin typeface="Gill Sans Light"/>
              <a:cs typeface="Gill Sans Light"/>
            </a:endParaRPr>
          </a:p>
        </p:txBody>
      </p:sp>
      <p:grpSp>
        <p:nvGrpSpPr>
          <p:cNvPr id="94" name="Group 93"/>
          <p:cNvGrpSpPr>
            <a:grpSpLocks/>
          </p:cNvGrpSpPr>
          <p:nvPr/>
        </p:nvGrpSpPr>
        <p:grpSpPr bwMode="auto">
          <a:xfrm>
            <a:off x="152400" y="1962150"/>
            <a:ext cx="1146175" cy="3074988"/>
            <a:chOff x="152400" y="1961444"/>
            <a:chExt cx="1145822" cy="3076223"/>
          </a:xfrm>
        </p:grpSpPr>
        <p:sp>
          <p:nvSpPr>
            <p:cNvPr id="84" name="Freeform 83"/>
            <p:cNvSpPr/>
            <p:nvPr/>
          </p:nvSpPr>
          <p:spPr>
            <a:xfrm>
              <a:off x="409496" y="1961444"/>
              <a:ext cx="888726" cy="3076223"/>
            </a:xfrm>
            <a:custGeom>
              <a:avLst/>
              <a:gdLst>
                <a:gd name="connsiteX0" fmla="*/ 42380 w 889046"/>
                <a:gd name="connsiteY0" fmla="*/ 3076223 h 3076223"/>
                <a:gd name="connsiteX1" fmla="*/ 352824 w 889046"/>
                <a:gd name="connsiteY1" fmla="*/ 2483556 h 3076223"/>
                <a:gd name="connsiteX2" fmla="*/ 46 w 889046"/>
                <a:gd name="connsiteY2" fmla="*/ 1919112 h 3076223"/>
                <a:gd name="connsiteX3" fmla="*/ 381046 w 889046"/>
                <a:gd name="connsiteY3" fmla="*/ 1411112 h 3076223"/>
                <a:gd name="connsiteX4" fmla="*/ 268157 w 889046"/>
                <a:gd name="connsiteY4" fmla="*/ 663223 h 3076223"/>
                <a:gd name="connsiteX5" fmla="*/ 889046 w 889046"/>
                <a:gd name="connsiteY5" fmla="*/ 0 h 30762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89046" h="3076223">
                  <a:moveTo>
                    <a:pt x="42380" y="3076223"/>
                  </a:moveTo>
                  <a:cubicBezTo>
                    <a:pt x="201130" y="2876315"/>
                    <a:pt x="359880" y="2676408"/>
                    <a:pt x="352824" y="2483556"/>
                  </a:cubicBezTo>
                  <a:cubicBezTo>
                    <a:pt x="345768" y="2290704"/>
                    <a:pt x="-4658" y="2097853"/>
                    <a:pt x="46" y="1919112"/>
                  </a:cubicBezTo>
                  <a:cubicBezTo>
                    <a:pt x="4750" y="1740371"/>
                    <a:pt x="336361" y="1620427"/>
                    <a:pt x="381046" y="1411112"/>
                  </a:cubicBezTo>
                  <a:cubicBezTo>
                    <a:pt x="425731" y="1201797"/>
                    <a:pt x="183490" y="898408"/>
                    <a:pt x="268157" y="663223"/>
                  </a:cubicBezTo>
                  <a:cubicBezTo>
                    <a:pt x="352824" y="428038"/>
                    <a:pt x="889046" y="0"/>
                    <a:pt x="889046" y="0"/>
                  </a:cubicBezTo>
                </a:path>
              </a:pathLst>
            </a:custGeom>
            <a:ln w="38100">
              <a:solidFill>
                <a:schemeClr val="accent6"/>
              </a:solidFill>
              <a:headEnd type="none"/>
              <a:tailEnd type="arrow"/>
            </a:ln>
          </p:spPr>
          <p:txBody>
            <a:bodyPr anchor="ctr"/>
            <a:lstStyle/>
            <a:p>
              <a:pPr algn="ctr">
                <a:defRPr/>
              </a:pPr>
              <a:endParaRPr lang="en-US">
                <a:latin typeface="Gill Sans Light"/>
                <a:ea typeface="MS PGothic" charset="0"/>
                <a:cs typeface="Gill Sans Light"/>
              </a:endParaRPr>
            </a:p>
          </p:txBody>
        </p:sp>
        <p:sp>
          <p:nvSpPr>
            <p:cNvPr id="86" name="TextBox 85"/>
            <p:cNvSpPr txBox="1"/>
            <p:nvPr/>
          </p:nvSpPr>
          <p:spPr>
            <a:xfrm>
              <a:off x="152400" y="2132963"/>
              <a:ext cx="697412" cy="400271"/>
            </a:xfrm>
            <a:prstGeom prst="rect">
              <a:avLst/>
            </a:prstGeom>
            <a:noFill/>
            <a:ln w="38100">
              <a:noFill/>
            </a:ln>
          </p:spPr>
          <p:txBody>
            <a:bodyPr wrap="none">
              <a:spAutoFit/>
            </a:bodyPr>
            <a:lstStyle/>
            <a:p>
              <a:pPr>
                <a:defRPr/>
              </a:pPr>
              <a:r>
                <a:rPr lang="en-US" sz="2000" dirty="0">
                  <a:solidFill>
                    <a:schemeClr val="accent6"/>
                  </a:solidFill>
                  <a:latin typeface="Gill Sans Light"/>
                  <a:ea typeface="MS PGothic" charset="0"/>
                  <a:cs typeface="Gill Sans Light"/>
                </a:rPr>
                <a:t>retry</a:t>
              </a:r>
            </a:p>
          </p:txBody>
        </p:sp>
      </p:grpSp>
      <p:sp>
        <p:nvSpPr>
          <p:cNvPr id="87" name="Cube 86"/>
          <p:cNvSpPr>
            <a:spLocks noChangeArrowheads="1"/>
          </p:cNvSpPr>
          <p:nvPr/>
        </p:nvSpPr>
        <p:spPr bwMode="auto">
          <a:xfrm>
            <a:off x="7391400" y="3200400"/>
            <a:ext cx="457200" cy="152400"/>
          </a:xfrm>
          <a:prstGeom prst="cube">
            <a:avLst>
              <a:gd name="adj" fmla="val 25000"/>
            </a:avLst>
          </a:prstGeom>
          <a:solidFill>
            <a:srgbClr val="FF6600"/>
          </a:solidFill>
          <a:ln w="25400">
            <a:solidFill>
              <a:schemeClr val="tx1"/>
            </a:solidFill>
            <a:round/>
            <a:headEnd type="triangle" w="med" len="med"/>
            <a:tailEnd/>
          </a:ln>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ctr" eaLnBrk="1" hangingPunct="1"/>
            <a:endParaRPr lang="en-US" altLang="en-US" b="0">
              <a:latin typeface="Gill Sans Light"/>
              <a:cs typeface="Gill Sans Light"/>
            </a:endParaRPr>
          </a:p>
        </p:txBody>
      </p:sp>
      <p:grpSp>
        <p:nvGrpSpPr>
          <p:cNvPr id="3" name="Group 2"/>
          <p:cNvGrpSpPr/>
          <p:nvPr/>
        </p:nvGrpSpPr>
        <p:grpSpPr>
          <a:xfrm>
            <a:off x="4343400" y="1600200"/>
            <a:ext cx="2895600" cy="395539"/>
            <a:chOff x="4343400" y="1600200"/>
            <a:chExt cx="2895600" cy="395539"/>
          </a:xfrm>
        </p:grpSpPr>
        <p:cxnSp>
          <p:nvCxnSpPr>
            <p:cNvPr id="47113" name="Straight Arrow Connector 11"/>
            <p:cNvCxnSpPr>
              <a:cxnSpLocks noChangeShapeType="1"/>
              <a:stCxn id="47111" idx="3"/>
            </p:cNvCxnSpPr>
            <p:nvPr/>
          </p:nvCxnSpPr>
          <p:spPr bwMode="auto">
            <a:xfrm>
              <a:off x="4343400" y="1676400"/>
              <a:ext cx="762000" cy="0"/>
            </a:xfrm>
            <a:prstGeom prst="straightConnector1">
              <a:avLst/>
            </a:prstGeom>
            <a:noFill/>
            <a:ln w="38100">
              <a:solidFill>
                <a:schemeClr val="tx1"/>
              </a:solidFill>
              <a:round/>
              <a:headEnd/>
              <a:tailEnd type="arrow" w="med" len="med"/>
            </a:ln>
          </p:spPr>
        </p:cxnSp>
        <p:cxnSp>
          <p:nvCxnSpPr>
            <p:cNvPr id="47117" name="Straight Arrow Connector 25"/>
            <p:cNvCxnSpPr>
              <a:cxnSpLocks noChangeShapeType="1"/>
              <a:stCxn id="56" idx="3"/>
            </p:cNvCxnSpPr>
            <p:nvPr/>
          </p:nvCxnSpPr>
          <p:spPr bwMode="auto">
            <a:xfrm>
              <a:off x="5867400" y="1676400"/>
              <a:ext cx="1371600" cy="319339"/>
            </a:xfrm>
            <a:prstGeom prst="straightConnector1">
              <a:avLst/>
            </a:prstGeom>
            <a:noFill/>
            <a:ln w="38100">
              <a:solidFill>
                <a:schemeClr val="tx1"/>
              </a:solidFill>
              <a:round/>
              <a:headEnd/>
              <a:tailEnd type="arrow" w="med" len="med"/>
            </a:ln>
          </p:spPr>
        </p:cxnSp>
        <p:sp>
          <p:nvSpPr>
            <p:cNvPr id="56" name="Rectangle 55"/>
            <p:cNvSpPr/>
            <p:nvPr/>
          </p:nvSpPr>
          <p:spPr bwMode="auto">
            <a:xfrm>
              <a:off x="5105400" y="1600200"/>
              <a:ext cx="762000" cy="152400"/>
            </a:xfrm>
            <a:prstGeom prst="rect">
              <a:avLst/>
            </a:prstGeom>
            <a:solidFill>
              <a:schemeClr val="accent2">
                <a:lumMod val="40000"/>
                <a:lumOff val="60000"/>
              </a:schemeClr>
            </a:solidFill>
            <a:ln w="25400" cap="flat" cmpd="sng" algn="ctr">
              <a:solidFill>
                <a:schemeClr val="tx1"/>
              </a:solidFill>
              <a:prstDash val="solid"/>
              <a:round/>
              <a:headEnd type="triangle" w="med" len="med"/>
              <a:tailEnd type="none" w="med" len="med"/>
            </a:ln>
            <a:effectLst/>
          </p:spPr>
          <p:txBody>
            <a:bodyPr anchor="ctr"/>
            <a:lstStyle/>
            <a:p>
              <a:pPr algn="ctr">
                <a:defRPr/>
              </a:pPr>
              <a:endParaRPr lang="en-US" b="0" dirty="0">
                <a:latin typeface="Gill Sans Light"/>
                <a:ea typeface="MS PGothic" charset="0"/>
                <a:cs typeface="Gill Sans Light"/>
              </a:endParaRPr>
            </a:p>
          </p:txBody>
        </p:sp>
      </p:grpSp>
      <p:cxnSp>
        <p:nvCxnSpPr>
          <p:cNvPr id="6" name="Straight Arrow Connector 5"/>
          <p:cNvCxnSpPr>
            <a:stCxn id="47111" idx="3"/>
            <a:endCxn id="77" idx="1"/>
          </p:cNvCxnSpPr>
          <p:nvPr/>
        </p:nvCxnSpPr>
        <p:spPr bwMode="auto">
          <a:xfrm>
            <a:off x="4343400" y="1676400"/>
            <a:ext cx="762000" cy="533400"/>
          </a:xfrm>
          <a:prstGeom prst="straightConnector1">
            <a:avLst/>
          </a:prstGeom>
          <a:solidFill>
            <a:schemeClr val="bg1"/>
          </a:solidFill>
          <a:ln w="38100" cap="flat" cmpd="sng" algn="ctr">
            <a:solidFill>
              <a:schemeClr val="tx1"/>
            </a:solidFill>
            <a:prstDash val="solid"/>
            <a:round/>
            <a:headEnd type="none" w="med" len="med"/>
            <a:tailEnd type="arrow"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67" name="Group 66"/>
          <p:cNvGrpSpPr/>
          <p:nvPr/>
        </p:nvGrpSpPr>
        <p:grpSpPr>
          <a:xfrm>
            <a:off x="4495800" y="1771652"/>
            <a:ext cx="2895601" cy="1523996"/>
            <a:chOff x="4724400" y="1802068"/>
            <a:chExt cx="3070763" cy="1182748"/>
          </a:xfrm>
        </p:grpSpPr>
        <p:cxnSp>
          <p:nvCxnSpPr>
            <p:cNvPr id="69" name="Straight Connector 15"/>
            <p:cNvCxnSpPr>
              <a:cxnSpLocks noChangeShapeType="1"/>
            </p:cNvCxnSpPr>
            <p:nvPr/>
          </p:nvCxnSpPr>
          <p:spPr bwMode="auto">
            <a:xfrm>
              <a:off x="4724400" y="2667000"/>
              <a:ext cx="1371600" cy="0"/>
            </a:xfrm>
            <a:prstGeom prst="line">
              <a:avLst/>
            </a:prstGeom>
            <a:noFill/>
            <a:ln w="38100">
              <a:solidFill>
                <a:schemeClr val="tx1"/>
              </a:solidFill>
              <a:round/>
              <a:headEnd/>
              <a:tailEnd/>
            </a:ln>
          </p:spPr>
        </p:cxnSp>
        <p:cxnSp>
          <p:nvCxnSpPr>
            <p:cNvPr id="70" name="Straight Connector 17"/>
            <p:cNvCxnSpPr>
              <a:cxnSpLocks noChangeShapeType="1"/>
            </p:cNvCxnSpPr>
            <p:nvPr/>
          </p:nvCxnSpPr>
          <p:spPr bwMode="auto">
            <a:xfrm flipV="1">
              <a:off x="4724400" y="1802068"/>
              <a:ext cx="0" cy="864932"/>
            </a:xfrm>
            <a:prstGeom prst="line">
              <a:avLst/>
            </a:prstGeom>
            <a:noFill/>
            <a:ln w="38100">
              <a:solidFill>
                <a:schemeClr val="tx1"/>
              </a:solidFill>
              <a:round/>
              <a:headEnd/>
              <a:tailEnd/>
            </a:ln>
          </p:spPr>
        </p:cxnSp>
        <p:cxnSp>
          <p:nvCxnSpPr>
            <p:cNvPr id="71" name="Straight Connector 19"/>
            <p:cNvCxnSpPr>
              <a:cxnSpLocks noChangeShapeType="1"/>
              <a:endCxn id="87" idx="2"/>
            </p:cNvCxnSpPr>
            <p:nvPr/>
          </p:nvCxnSpPr>
          <p:spPr bwMode="auto">
            <a:xfrm>
              <a:off x="6082744" y="2667000"/>
              <a:ext cx="1712419" cy="317816"/>
            </a:xfrm>
            <a:prstGeom prst="line">
              <a:avLst/>
            </a:prstGeom>
            <a:noFill/>
            <a:ln w="38100">
              <a:solidFill>
                <a:schemeClr val="tx1"/>
              </a:solidFill>
              <a:round/>
              <a:headEnd type="none" w="med" len="med"/>
              <a:tailEnd type="arrow" w="med" len="med"/>
            </a:ln>
          </p:spPr>
        </p:cxnSp>
      </p:grpSp>
      <p:sp>
        <p:nvSpPr>
          <p:cNvPr id="72" name="TextBox 39"/>
          <p:cNvSpPr txBox="1">
            <a:spLocks noChangeArrowheads="1"/>
          </p:cNvSpPr>
          <p:nvPr/>
        </p:nvSpPr>
        <p:spPr bwMode="auto">
          <a:xfrm>
            <a:off x="6502400" y="2410327"/>
            <a:ext cx="78689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600" b="0" dirty="0">
                <a:latin typeface="Gill Sans Light"/>
                <a:cs typeface="Gill Sans Light"/>
              </a:rPr>
              <a:t>frame#</a:t>
            </a:r>
          </a:p>
        </p:txBody>
      </p:sp>
      <p:sp>
        <p:nvSpPr>
          <p:cNvPr id="73" name="TextBox 40"/>
          <p:cNvSpPr txBox="1">
            <a:spLocks noChangeArrowheads="1"/>
          </p:cNvSpPr>
          <p:nvPr/>
        </p:nvSpPr>
        <p:spPr bwMode="auto">
          <a:xfrm>
            <a:off x="6170613" y="3079924"/>
            <a:ext cx="63350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600" b="0" dirty="0">
                <a:latin typeface="Gill Sans Light"/>
                <a:cs typeface="Gill Sans Light"/>
              </a:rPr>
              <a:t>offset</a:t>
            </a:r>
          </a:p>
        </p:txBody>
      </p:sp>
    </p:spTree>
    <p:extLst>
      <p:ext uri="{BB962C8B-B14F-4D97-AF65-F5344CB8AC3E}">
        <p14:creationId xmlns:p14="http://schemas.microsoft.com/office/powerpoint/2010/main" val="3453497077"/>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wipe(left)">
                                      <p:cBhvr>
                                        <p:cTn id="7" dur="500"/>
                                        <p:tgtEl>
                                          <p:spTgt spid="3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par>
                                <p:cTn id="13" presetID="1" presetClass="entr" presetSubtype="0" fill="hold" grpId="0" nodeType="withEffect">
                                  <p:stCondLst>
                                    <p:cond delay="0"/>
                                  </p:stCondLst>
                                  <p:childTnLst>
                                    <p:set>
                                      <p:cBhvr>
                                        <p:cTn id="14" dur="1" fill="hold">
                                          <p:stCondLst>
                                            <p:cond delay="0"/>
                                          </p:stCondLst>
                                        </p:cTn>
                                        <p:tgtEl>
                                          <p:spTgt spid="47121"/>
                                        </p:tgtEl>
                                        <p:attrNameLst>
                                          <p:attrName>style.visibility</p:attrName>
                                        </p:attrNameLst>
                                      </p:cBhvr>
                                      <p:to>
                                        <p:strVal val="visible"/>
                                      </p:to>
                                    </p:set>
                                  </p:childTnLst>
                                </p:cTn>
                              </p:par>
                            </p:childTnLst>
                          </p:cTn>
                        </p:par>
                        <p:par>
                          <p:cTn id="15" fill="hold">
                            <p:stCondLst>
                              <p:cond delay="500"/>
                            </p:stCondLst>
                            <p:childTnLst>
                              <p:par>
                                <p:cTn id="16" presetID="1" presetClass="entr" presetSubtype="0" fill="hold" grpId="0" nodeType="afterEffect">
                                  <p:stCondLst>
                                    <p:cond delay="0"/>
                                  </p:stCondLst>
                                  <p:childTnLst>
                                    <p:set>
                                      <p:cBhvr>
                                        <p:cTn id="17" dur="1" fill="hold">
                                          <p:stCondLst>
                                            <p:cond delay="0"/>
                                          </p:stCondLst>
                                        </p:cTn>
                                        <p:tgtEl>
                                          <p:spTgt spid="47122"/>
                                        </p:tgtEl>
                                        <p:attrNameLst>
                                          <p:attrName>style.visibility</p:attrName>
                                        </p:attrNameLst>
                                      </p:cBhvr>
                                      <p:to>
                                        <p:strVal val="visible"/>
                                      </p:to>
                                    </p:set>
                                  </p:childTnLst>
                                </p:cTn>
                              </p:par>
                            </p:childTnLst>
                          </p:cTn>
                        </p:par>
                        <p:par>
                          <p:cTn id="18" fill="hold">
                            <p:stCondLst>
                              <p:cond delay="500"/>
                            </p:stCondLst>
                            <p:childTnLst>
                              <p:par>
                                <p:cTn id="19" presetID="22" presetClass="entr" presetSubtype="8" fill="hold" nodeType="after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wipe(left)">
                                      <p:cBhvr>
                                        <p:cTn id="21" dur="500"/>
                                        <p:tgtEl>
                                          <p:spTgt spid="4"/>
                                        </p:tgtEl>
                                      </p:cBhvr>
                                    </p:animEffect>
                                  </p:childTnLst>
                                </p:cTn>
                              </p:par>
                            </p:childTnLst>
                          </p:cTn>
                        </p:par>
                        <p:par>
                          <p:cTn id="22" fill="hold">
                            <p:stCondLst>
                              <p:cond delay="1000"/>
                            </p:stCondLst>
                            <p:childTnLst>
                              <p:par>
                                <p:cTn id="23" presetID="1" presetClass="entr" presetSubtype="0" fill="hold" grpId="0" nodeType="afterEffect">
                                  <p:stCondLst>
                                    <p:cond delay="0"/>
                                  </p:stCondLst>
                                  <p:childTnLst>
                                    <p:set>
                                      <p:cBhvr>
                                        <p:cTn id="24" dur="1" fill="hold">
                                          <p:stCondLst>
                                            <p:cond delay="0"/>
                                          </p:stCondLst>
                                        </p:cTn>
                                        <p:tgtEl>
                                          <p:spTgt spid="47123"/>
                                        </p:tgtEl>
                                        <p:attrNameLst>
                                          <p:attrName>style.visibility</p:attrName>
                                        </p:attrNameLst>
                                      </p:cBhvr>
                                      <p:to>
                                        <p:strVal val="visible"/>
                                      </p:to>
                                    </p:set>
                                  </p:childTnLst>
                                </p:cTn>
                              </p:par>
                            </p:childTnLst>
                          </p:cTn>
                        </p:par>
                        <p:par>
                          <p:cTn id="25" fill="hold">
                            <p:stCondLst>
                              <p:cond delay="1000"/>
                            </p:stCondLst>
                            <p:childTnLst>
                              <p:par>
                                <p:cTn id="26" presetID="1" presetClass="entr" presetSubtype="0" fill="hold" grpId="0" nodeType="afterEffect">
                                  <p:stCondLst>
                                    <p:cond delay="0"/>
                                  </p:stCondLst>
                                  <p:childTnLst>
                                    <p:set>
                                      <p:cBhvr>
                                        <p:cTn id="27" dur="1" fill="hold">
                                          <p:stCondLst>
                                            <p:cond delay="0"/>
                                          </p:stCondLst>
                                        </p:cTn>
                                        <p:tgtEl>
                                          <p:spTgt spid="47124"/>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xit" presetSubtype="0" fill="hold" nodeType="clickEffect">
                                  <p:stCondLst>
                                    <p:cond delay="0"/>
                                  </p:stCondLst>
                                  <p:childTnLst>
                                    <p:set>
                                      <p:cBhvr>
                                        <p:cTn id="31" dur="1" fill="hold">
                                          <p:stCondLst>
                                            <p:cond delay="0"/>
                                          </p:stCondLst>
                                        </p:cTn>
                                        <p:tgtEl>
                                          <p:spTgt spid="3"/>
                                        </p:tgtEl>
                                        <p:attrNameLst>
                                          <p:attrName>style.visibility</p:attrName>
                                        </p:attrNameLst>
                                      </p:cBhvr>
                                      <p:to>
                                        <p:strVal val="hidden"/>
                                      </p:to>
                                    </p:set>
                                  </p:childTnLst>
                                </p:cTn>
                              </p:par>
                              <p:par>
                                <p:cTn id="32" presetID="1" presetClass="exit" presetSubtype="0" fill="hold" nodeType="withEffect">
                                  <p:stCondLst>
                                    <p:cond delay="0"/>
                                  </p:stCondLst>
                                  <p:childTnLst>
                                    <p:set>
                                      <p:cBhvr>
                                        <p:cTn id="33" dur="1" fill="hold">
                                          <p:stCondLst>
                                            <p:cond delay="0"/>
                                          </p:stCondLst>
                                        </p:cTn>
                                        <p:tgtEl>
                                          <p:spTgt spid="4"/>
                                        </p:tgtEl>
                                        <p:attrNameLst>
                                          <p:attrName>style.visibility</p:attrName>
                                        </p:attrNameLst>
                                      </p:cBhvr>
                                      <p:to>
                                        <p:strVal val="hidden"/>
                                      </p:to>
                                    </p:set>
                                  </p:childTnLst>
                                </p:cTn>
                              </p:par>
                              <p:par>
                                <p:cTn id="34" presetID="1" presetClass="exit" presetSubtype="0" fill="hold" grpId="1" nodeType="withEffect">
                                  <p:stCondLst>
                                    <p:cond delay="0"/>
                                  </p:stCondLst>
                                  <p:childTnLst>
                                    <p:set>
                                      <p:cBhvr>
                                        <p:cTn id="35" dur="1" fill="hold">
                                          <p:stCondLst>
                                            <p:cond delay="0"/>
                                          </p:stCondLst>
                                        </p:cTn>
                                        <p:tgtEl>
                                          <p:spTgt spid="47124"/>
                                        </p:tgtEl>
                                        <p:attrNameLst>
                                          <p:attrName>style.visibility</p:attrName>
                                        </p:attrNameLst>
                                      </p:cBhvr>
                                      <p:to>
                                        <p:strVal val="hidden"/>
                                      </p:to>
                                    </p:set>
                                  </p:childTnLst>
                                </p:cTn>
                              </p:par>
                            </p:childTnLst>
                          </p:cTn>
                        </p:par>
                        <p:par>
                          <p:cTn id="36" fill="hold">
                            <p:stCondLst>
                              <p:cond delay="0"/>
                            </p:stCondLst>
                            <p:childTnLst>
                              <p:par>
                                <p:cTn id="37" presetID="1" presetClass="exit" presetSubtype="0" fill="hold" grpId="1" nodeType="afterEffect">
                                  <p:stCondLst>
                                    <p:cond delay="0"/>
                                  </p:stCondLst>
                                  <p:childTnLst>
                                    <p:set>
                                      <p:cBhvr>
                                        <p:cTn id="38" dur="1" fill="hold">
                                          <p:stCondLst>
                                            <p:cond delay="0"/>
                                          </p:stCondLst>
                                        </p:cTn>
                                        <p:tgtEl>
                                          <p:spTgt spid="47121"/>
                                        </p:tgtEl>
                                        <p:attrNameLst>
                                          <p:attrName>style.visibility</p:attrName>
                                        </p:attrNameLst>
                                      </p:cBhvr>
                                      <p:to>
                                        <p:strVal val="hidden"/>
                                      </p:to>
                                    </p:set>
                                  </p:childTnLst>
                                </p:cTn>
                              </p:par>
                            </p:childTnLst>
                          </p:cTn>
                        </p:par>
                        <p:par>
                          <p:cTn id="39" fill="hold">
                            <p:stCondLst>
                              <p:cond delay="0"/>
                            </p:stCondLst>
                            <p:childTnLst>
                              <p:par>
                                <p:cTn id="40" presetID="1" presetClass="exit" presetSubtype="0" fill="hold" grpId="1" nodeType="afterEffect">
                                  <p:stCondLst>
                                    <p:cond delay="0"/>
                                  </p:stCondLst>
                                  <p:childTnLst>
                                    <p:set>
                                      <p:cBhvr>
                                        <p:cTn id="41" dur="1" fill="hold">
                                          <p:stCondLst>
                                            <p:cond delay="0"/>
                                          </p:stCondLst>
                                        </p:cTn>
                                        <p:tgtEl>
                                          <p:spTgt spid="47122"/>
                                        </p:tgtEl>
                                        <p:attrNameLst>
                                          <p:attrName>style.visibility</p:attrName>
                                        </p:attrNameLst>
                                      </p:cBhvr>
                                      <p:to>
                                        <p:strVal val="hidden"/>
                                      </p:to>
                                    </p:set>
                                  </p:childTnLst>
                                </p:cTn>
                              </p:par>
                            </p:childTnLst>
                          </p:cTn>
                        </p:par>
                        <p:par>
                          <p:cTn id="42" fill="hold">
                            <p:stCondLst>
                              <p:cond delay="0"/>
                            </p:stCondLst>
                            <p:childTnLst>
                              <p:par>
                                <p:cTn id="43" presetID="1" presetClass="exit" presetSubtype="0" fill="hold" grpId="1" nodeType="afterEffect">
                                  <p:stCondLst>
                                    <p:cond delay="0"/>
                                  </p:stCondLst>
                                  <p:childTnLst>
                                    <p:set>
                                      <p:cBhvr>
                                        <p:cTn id="44" dur="1" fill="hold">
                                          <p:stCondLst>
                                            <p:cond delay="0"/>
                                          </p:stCondLst>
                                        </p:cTn>
                                        <p:tgtEl>
                                          <p:spTgt spid="47123"/>
                                        </p:tgtEl>
                                        <p:attrNameLst>
                                          <p:attrName>style.visibility</p:attrName>
                                        </p:attrNameLst>
                                      </p:cBhvr>
                                      <p:to>
                                        <p:strVal val="hidden"/>
                                      </p:to>
                                    </p:set>
                                  </p:childTnLst>
                                </p:cTn>
                              </p:par>
                              <p:par>
                                <p:cTn id="45" presetID="22" presetClass="entr" presetSubtype="8" fill="hold" nodeType="withEffect">
                                  <p:stCondLst>
                                    <p:cond delay="0"/>
                                  </p:stCondLst>
                                  <p:childTnLst>
                                    <p:set>
                                      <p:cBhvr>
                                        <p:cTn id="46" dur="1" fill="hold">
                                          <p:stCondLst>
                                            <p:cond delay="0"/>
                                          </p:stCondLst>
                                        </p:cTn>
                                        <p:tgtEl>
                                          <p:spTgt spid="33"/>
                                        </p:tgtEl>
                                        <p:attrNameLst>
                                          <p:attrName>style.visibility</p:attrName>
                                        </p:attrNameLst>
                                      </p:cBhvr>
                                      <p:to>
                                        <p:strVal val="visible"/>
                                      </p:to>
                                    </p:set>
                                    <p:animEffect transition="in" filter="wipe(left)">
                                      <p:cBhvr>
                                        <p:cTn id="47" dur="500"/>
                                        <p:tgtEl>
                                          <p:spTgt spid="33"/>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6"/>
                                        </p:tgtEl>
                                        <p:attrNameLst>
                                          <p:attrName>style.visibility</p:attrName>
                                        </p:attrNameLst>
                                      </p:cBhvr>
                                      <p:to>
                                        <p:strVal val="visible"/>
                                      </p:to>
                                    </p:set>
                                    <p:animEffect transition="in" filter="wipe(left)">
                                      <p:cBhvr>
                                        <p:cTn id="52" dur="500"/>
                                        <p:tgtEl>
                                          <p:spTgt spid="6"/>
                                        </p:tgtEl>
                                      </p:cBhvr>
                                    </p:animEffect>
                                  </p:childTnLst>
                                </p:cTn>
                              </p:par>
                              <p:par>
                                <p:cTn id="53" presetID="1" presetClass="entr" presetSubtype="0" fill="hold" grpId="2" nodeType="withEffect">
                                  <p:stCondLst>
                                    <p:cond delay="0"/>
                                  </p:stCondLst>
                                  <p:childTnLst>
                                    <p:set>
                                      <p:cBhvr>
                                        <p:cTn id="54" dur="1" fill="hold">
                                          <p:stCondLst>
                                            <p:cond delay="0"/>
                                          </p:stCondLst>
                                        </p:cTn>
                                        <p:tgtEl>
                                          <p:spTgt spid="47121"/>
                                        </p:tgtEl>
                                        <p:attrNameLst>
                                          <p:attrName>style.visibility</p:attrName>
                                        </p:attrNameLst>
                                      </p:cBhvr>
                                      <p:to>
                                        <p:strVal val="visible"/>
                                      </p:to>
                                    </p:set>
                                  </p:childTnLst>
                                </p:cTn>
                              </p:par>
                            </p:childTnLst>
                          </p:cTn>
                        </p:par>
                        <p:par>
                          <p:cTn id="55" fill="hold">
                            <p:stCondLst>
                              <p:cond delay="500"/>
                            </p:stCondLst>
                            <p:childTnLst>
                              <p:par>
                                <p:cTn id="56" presetID="1" presetClass="entr" presetSubtype="0" fill="hold" nodeType="afterEffect">
                                  <p:stCondLst>
                                    <p:cond delay="0"/>
                                  </p:stCondLst>
                                  <p:childTnLst>
                                    <p:set>
                                      <p:cBhvr>
                                        <p:cTn id="57" dur="1" fill="hold">
                                          <p:stCondLst>
                                            <p:cond delay="0"/>
                                          </p:stCondLst>
                                        </p:cTn>
                                        <p:tgtEl>
                                          <p:spTgt spid="88"/>
                                        </p:tgtEl>
                                        <p:attrNameLst>
                                          <p:attrName>style.visibility</p:attrName>
                                        </p:attrNameLst>
                                      </p:cBhvr>
                                      <p:to>
                                        <p:strVal val="visible"/>
                                      </p:to>
                                    </p:set>
                                  </p:childTnLst>
                                </p:cTn>
                              </p:par>
                              <p:par>
                                <p:cTn id="58" presetID="1" presetClass="entr" presetSubtype="0" fill="hold" nodeType="withEffect">
                                  <p:stCondLst>
                                    <p:cond delay="0"/>
                                  </p:stCondLst>
                                  <p:childTnLst>
                                    <p:set>
                                      <p:cBhvr>
                                        <p:cTn id="59" dur="1" fill="hold">
                                          <p:stCondLst>
                                            <p:cond delay="0"/>
                                          </p:stCondLst>
                                        </p:cTn>
                                        <p:tgtEl>
                                          <p:spTgt spid="53"/>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1" presetClass="exit" presetSubtype="0" fill="hold" nodeType="clickEffect">
                                  <p:stCondLst>
                                    <p:cond delay="0"/>
                                  </p:stCondLst>
                                  <p:childTnLst>
                                    <p:set>
                                      <p:cBhvr>
                                        <p:cTn id="63" dur="1" fill="hold">
                                          <p:stCondLst>
                                            <p:cond delay="0"/>
                                          </p:stCondLst>
                                        </p:cTn>
                                        <p:tgtEl>
                                          <p:spTgt spid="33"/>
                                        </p:tgtEl>
                                        <p:attrNameLst>
                                          <p:attrName>style.visibility</p:attrName>
                                        </p:attrNameLst>
                                      </p:cBhvr>
                                      <p:to>
                                        <p:strVal val="hidden"/>
                                      </p:to>
                                    </p:set>
                                  </p:childTnLst>
                                </p:cTn>
                              </p:par>
                            </p:childTnLst>
                          </p:cTn>
                        </p:par>
                        <p:par>
                          <p:cTn id="64" fill="hold">
                            <p:stCondLst>
                              <p:cond delay="0"/>
                            </p:stCondLst>
                            <p:childTnLst>
                              <p:par>
                                <p:cTn id="65" presetID="1" presetClass="exit" presetSubtype="0" fill="hold" grpId="4" nodeType="afterEffect">
                                  <p:stCondLst>
                                    <p:cond delay="0"/>
                                  </p:stCondLst>
                                  <p:childTnLst>
                                    <p:set>
                                      <p:cBhvr>
                                        <p:cTn id="66" dur="1" fill="hold">
                                          <p:stCondLst>
                                            <p:cond delay="0"/>
                                          </p:stCondLst>
                                        </p:cTn>
                                        <p:tgtEl>
                                          <p:spTgt spid="47121"/>
                                        </p:tgtEl>
                                        <p:attrNameLst>
                                          <p:attrName>style.visibility</p:attrName>
                                        </p:attrNameLst>
                                      </p:cBhvr>
                                      <p:to>
                                        <p:strVal val="hidden"/>
                                      </p:to>
                                    </p:set>
                                  </p:childTnLst>
                                </p:cTn>
                              </p:par>
                              <p:par>
                                <p:cTn id="67" presetID="1" presetClass="exit" presetSubtype="0" fill="hold" nodeType="withEffect">
                                  <p:stCondLst>
                                    <p:cond delay="0"/>
                                  </p:stCondLst>
                                  <p:childTnLst>
                                    <p:set>
                                      <p:cBhvr>
                                        <p:cTn id="68" dur="1" fill="hold">
                                          <p:stCondLst>
                                            <p:cond delay="0"/>
                                          </p:stCondLst>
                                        </p:cTn>
                                        <p:tgtEl>
                                          <p:spTgt spid="6"/>
                                        </p:tgtEl>
                                        <p:attrNameLst>
                                          <p:attrName>style.visibility</p:attrName>
                                        </p:attrNameLst>
                                      </p:cBhvr>
                                      <p:to>
                                        <p:strVal val="hidden"/>
                                      </p:to>
                                    </p:set>
                                  </p:childTnLst>
                                </p:cTn>
                              </p:par>
                            </p:childTnLst>
                          </p:cTn>
                        </p:par>
                        <p:par>
                          <p:cTn id="69" fill="hold">
                            <p:stCondLst>
                              <p:cond delay="0"/>
                            </p:stCondLst>
                            <p:childTnLst>
                              <p:par>
                                <p:cTn id="70" presetID="22" presetClass="entr" presetSubtype="1" fill="hold" nodeType="afterEffect">
                                  <p:stCondLst>
                                    <p:cond delay="0"/>
                                  </p:stCondLst>
                                  <p:childTnLst>
                                    <p:set>
                                      <p:cBhvr>
                                        <p:cTn id="71" dur="1" fill="hold">
                                          <p:stCondLst>
                                            <p:cond delay="0"/>
                                          </p:stCondLst>
                                        </p:cTn>
                                        <p:tgtEl>
                                          <p:spTgt spid="89"/>
                                        </p:tgtEl>
                                        <p:attrNameLst>
                                          <p:attrName>style.visibility</p:attrName>
                                        </p:attrNameLst>
                                      </p:cBhvr>
                                      <p:to>
                                        <p:strVal val="visible"/>
                                      </p:to>
                                    </p:set>
                                    <p:animEffect transition="in" filter="wipe(up)">
                                      <p:cBhvr>
                                        <p:cTn id="72" dur="500"/>
                                        <p:tgtEl>
                                          <p:spTgt spid="89"/>
                                        </p:tgtEl>
                                      </p:cBhvr>
                                    </p:animEffect>
                                  </p:childTnLst>
                                </p:cTn>
                              </p:par>
                            </p:childTnLst>
                          </p:cTn>
                        </p:par>
                        <p:par>
                          <p:cTn id="73" fill="hold">
                            <p:stCondLst>
                              <p:cond delay="500"/>
                            </p:stCondLst>
                            <p:childTnLst>
                              <p:par>
                                <p:cTn id="74" presetID="1" presetClass="entr" presetSubtype="0" fill="hold" nodeType="afterEffect">
                                  <p:stCondLst>
                                    <p:cond delay="0"/>
                                  </p:stCondLst>
                                  <p:childTnLst>
                                    <p:set>
                                      <p:cBhvr>
                                        <p:cTn id="75" dur="1" fill="hold">
                                          <p:stCondLst>
                                            <p:cond delay="0"/>
                                          </p:stCondLst>
                                        </p:cTn>
                                        <p:tgtEl>
                                          <p:spTgt spid="90"/>
                                        </p:tgtEl>
                                        <p:attrNameLst>
                                          <p:attrName>style.visibility</p:attrName>
                                        </p:attrNameLst>
                                      </p:cBhvr>
                                      <p:to>
                                        <p:strVal val="visible"/>
                                      </p:to>
                                    </p:set>
                                  </p:childTnLst>
                                </p:cTn>
                              </p:par>
                            </p:childTnLst>
                          </p:cTn>
                        </p:par>
                      </p:childTnLst>
                    </p:cTn>
                  </p:par>
                  <p:par>
                    <p:cTn id="76" fill="hold" nodeType="clickPar">
                      <p:stCondLst>
                        <p:cond delay="indefinite"/>
                      </p:stCondLst>
                      <p:childTnLst>
                        <p:par>
                          <p:cTn id="77" fill="hold" nodeType="withGroup">
                            <p:stCondLst>
                              <p:cond delay="0"/>
                            </p:stCondLst>
                            <p:childTnLst>
                              <p:par>
                                <p:cTn id="78" presetID="22" presetClass="entr" presetSubtype="8" fill="hold" nodeType="clickEffect">
                                  <p:stCondLst>
                                    <p:cond delay="0"/>
                                  </p:stCondLst>
                                  <p:childTnLst>
                                    <p:set>
                                      <p:cBhvr>
                                        <p:cTn id="79" dur="1" fill="hold">
                                          <p:stCondLst>
                                            <p:cond delay="0"/>
                                          </p:stCondLst>
                                        </p:cTn>
                                        <p:tgtEl>
                                          <p:spTgt spid="68"/>
                                        </p:tgtEl>
                                        <p:attrNameLst>
                                          <p:attrName>style.visibility</p:attrName>
                                        </p:attrNameLst>
                                      </p:cBhvr>
                                      <p:to>
                                        <p:strVal val="visible"/>
                                      </p:to>
                                    </p:set>
                                    <p:animEffect transition="in" filter="wipe(left)">
                                      <p:cBhvr>
                                        <p:cTn id="80" dur="500"/>
                                        <p:tgtEl>
                                          <p:spTgt spid="68"/>
                                        </p:tgtEl>
                                      </p:cBhvr>
                                    </p:animEffect>
                                  </p:childTnLst>
                                </p:cTn>
                              </p:par>
                            </p:childTnLst>
                          </p:cTn>
                        </p:par>
                        <p:par>
                          <p:cTn id="81" fill="hold" nodeType="withGroup">
                            <p:stCondLst>
                              <p:cond delay="500"/>
                            </p:stCondLst>
                            <p:childTnLst>
                              <p:par>
                                <p:cTn id="82" presetID="1" presetClass="entr" presetSubtype="0" fill="hold" grpId="0" nodeType="afterEffect">
                                  <p:stCondLst>
                                    <p:cond delay="0"/>
                                  </p:stCondLst>
                                  <p:childTnLst>
                                    <p:set>
                                      <p:cBhvr>
                                        <p:cTn id="83" dur="1" fill="hold">
                                          <p:stCondLst>
                                            <p:cond delay="0"/>
                                          </p:stCondLst>
                                        </p:cTn>
                                        <p:tgtEl>
                                          <p:spTgt spid="65"/>
                                        </p:tgtEl>
                                        <p:attrNameLst>
                                          <p:attrName>style.visibility</p:attrName>
                                        </p:attrNameLst>
                                      </p:cBhvr>
                                      <p:to>
                                        <p:strVal val="visible"/>
                                      </p:to>
                                    </p:set>
                                  </p:childTnLst>
                                </p:cTn>
                              </p:par>
                            </p:childTnLst>
                          </p:cTn>
                        </p:par>
                        <p:par>
                          <p:cTn id="84" fill="hold" nodeType="withGroup">
                            <p:stCondLst>
                              <p:cond delay="500"/>
                            </p:stCondLst>
                            <p:childTnLst>
                              <p:par>
                                <p:cTn id="85" presetID="22" presetClass="entr" presetSubtype="4" fill="hold" nodeType="afterEffect">
                                  <p:stCondLst>
                                    <p:cond delay="0"/>
                                  </p:stCondLst>
                                  <p:childTnLst>
                                    <p:set>
                                      <p:cBhvr>
                                        <p:cTn id="86" dur="1" fill="hold">
                                          <p:stCondLst>
                                            <p:cond delay="0"/>
                                          </p:stCondLst>
                                        </p:cTn>
                                        <p:tgtEl>
                                          <p:spTgt spid="91"/>
                                        </p:tgtEl>
                                        <p:attrNameLst>
                                          <p:attrName>style.visibility</p:attrName>
                                        </p:attrNameLst>
                                      </p:cBhvr>
                                      <p:to>
                                        <p:strVal val="visible"/>
                                      </p:to>
                                    </p:set>
                                    <p:animEffect transition="in" filter="wipe(down)">
                                      <p:cBhvr>
                                        <p:cTn id="87" dur="500"/>
                                        <p:tgtEl>
                                          <p:spTgt spid="91"/>
                                        </p:tgtEl>
                                      </p:cBhvr>
                                    </p:animEffect>
                                  </p:childTnLst>
                                </p:cTn>
                              </p:par>
                            </p:childTnLst>
                          </p:cTn>
                        </p:par>
                        <p:par>
                          <p:cTn id="88" fill="hold" nodeType="withGroup">
                            <p:stCondLst>
                              <p:cond delay="1000"/>
                            </p:stCondLst>
                            <p:childTnLst>
                              <p:par>
                                <p:cTn id="89" presetID="1" presetClass="entr" presetSubtype="0" fill="hold" grpId="0" nodeType="afterEffect">
                                  <p:stCondLst>
                                    <p:cond delay="0"/>
                                  </p:stCondLst>
                                  <p:childTnLst>
                                    <p:set>
                                      <p:cBhvr>
                                        <p:cTn id="90" dur="1" fill="hold">
                                          <p:stCondLst>
                                            <p:cond delay="0"/>
                                          </p:stCondLst>
                                        </p:cTn>
                                        <p:tgtEl>
                                          <p:spTgt spid="66"/>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xit" presetSubtype="0" fill="hold" nodeType="clickEffect">
                                  <p:stCondLst>
                                    <p:cond delay="0"/>
                                  </p:stCondLst>
                                  <p:childTnLst>
                                    <p:set>
                                      <p:cBhvr>
                                        <p:cTn id="94" dur="1" fill="hold">
                                          <p:stCondLst>
                                            <p:cond delay="0"/>
                                          </p:stCondLst>
                                        </p:cTn>
                                        <p:tgtEl>
                                          <p:spTgt spid="91"/>
                                        </p:tgtEl>
                                        <p:attrNameLst>
                                          <p:attrName>style.visibility</p:attrName>
                                        </p:attrNameLst>
                                      </p:cBhvr>
                                      <p:to>
                                        <p:strVal val="hidden"/>
                                      </p:to>
                                    </p:set>
                                  </p:childTnLst>
                                </p:cTn>
                              </p:par>
                              <p:par>
                                <p:cTn id="95" presetID="1" presetClass="exit" presetSubtype="0" fill="hold" nodeType="withEffect">
                                  <p:stCondLst>
                                    <p:cond delay="0"/>
                                  </p:stCondLst>
                                  <p:childTnLst>
                                    <p:set>
                                      <p:cBhvr>
                                        <p:cTn id="96" dur="1" fill="hold">
                                          <p:stCondLst>
                                            <p:cond delay="0"/>
                                          </p:stCondLst>
                                        </p:cTn>
                                        <p:tgtEl>
                                          <p:spTgt spid="68"/>
                                        </p:tgtEl>
                                        <p:attrNameLst>
                                          <p:attrName>style.visibility</p:attrName>
                                        </p:attrNameLst>
                                      </p:cBhvr>
                                      <p:to>
                                        <p:strVal val="hidden"/>
                                      </p:to>
                                    </p:set>
                                  </p:childTnLst>
                                </p:cTn>
                              </p:par>
                            </p:childTnLst>
                          </p:cTn>
                        </p:par>
                        <p:par>
                          <p:cTn id="97" fill="hold" nodeType="withGroup">
                            <p:stCondLst>
                              <p:cond delay="0"/>
                            </p:stCondLst>
                            <p:childTnLst>
                              <p:par>
                                <p:cTn id="98" presetID="22" presetClass="entr" presetSubtype="8" fill="hold" nodeType="afterEffect">
                                  <p:stCondLst>
                                    <p:cond delay="0"/>
                                  </p:stCondLst>
                                  <p:childTnLst>
                                    <p:set>
                                      <p:cBhvr>
                                        <p:cTn id="99" dur="1" fill="hold">
                                          <p:stCondLst>
                                            <p:cond delay="0"/>
                                          </p:stCondLst>
                                        </p:cTn>
                                        <p:tgtEl>
                                          <p:spTgt spid="92"/>
                                        </p:tgtEl>
                                        <p:attrNameLst>
                                          <p:attrName>style.visibility</p:attrName>
                                        </p:attrNameLst>
                                      </p:cBhvr>
                                      <p:to>
                                        <p:strVal val="visible"/>
                                      </p:to>
                                    </p:set>
                                    <p:animEffect transition="in" filter="wipe(left)">
                                      <p:cBhvr>
                                        <p:cTn id="100" dur="500"/>
                                        <p:tgtEl>
                                          <p:spTgt spid="92"/>
                                        </p:tgtEl>
                                      </p:cBhvr>
                                    </p:animEffect>
                                  </p:childTnLst>
                                </p:cTn>
                              </p:par>
                            </p:childTnLst>
                          </p:cTn>
                        </p:par>
                        <p:par>
                          <p:cTn id="101" fill="hold">
                            <p:stCondLst>
                              <p:cond delay="500"/>
                            </p:stCondLst>
                            <p:childTnLst>
                              <p:par>
                                <p:cTn id="102" presetID="1" presetClass="entr" presetSubtype="0" fill="hold" grpId="0" nodeType="afterEffect">
                                  <p:stCondLst>
                                    <p:cond delay="0"/>
                                  </p:stCondLst>
                                  <p:childTnLst>
                                    <p:set>
                                      <p:cBhvr>
                                        <p:cTn id="103" dur="1" fill="hold">
                                          <p:stCondLst>
                                            <p:cond delay="0"/>
                                          </p:stCondLst>
                                        </p:cTn>
                                        <p:tgtEl>
                                          <p:spTgt spid="77"/>
                                        </p:tgtEl>
                                        <p:attrNameLst>
                                          <p:attrName>style.visibility</p:attrName>
                                        </p:attrNameLst>
                                      </p:cBhvr>
                                      <p:to>
                                        <p:strVal val="visible"/>
                                      </p:to>
                                    </p:set>
                                  </p:childTnLst>
                                </p:cTn>
                              </p:par>
                            </p:childTnLst>
                          </p:cTn>
                        </p:par>
                      </p:childTnLst>
                    </p:cTn>
                  </p:par>
                  <p:par>
                    <p:cTn id="104" fill="hold">
                      <p:stCondLst>
                        <p:cond delay="indefinite"/>
                      </p:stCondLst>
                      <p:childTnLst>
                        <p:par>
                          <p:cTn id="105" fill="hold">
                            <p:stCondLst>
                              <p:cond delay="0"/>
                            </p:stCondLst>
                            <p:childTnLst>
                              <p:par>
                                <p:cTn id="106" presetID="1" presetClass="exit" presetSubtype="0" fill="hold" nodeType="clickEffect">
                                  <p:stCondLst>
                                    <p:cond delay="0"/>
                                  </p:stCondLst>
                                  <p:childTnLst>
                                    <p:set>
                                      <p:cBhvr>
                                        <p:cTn id="107" dur="1" fill="hold">
                                          <p:stCondLst>
                                            <p:cond delay="0"/>
                                          </p:stCondLst>
                                        </p:cTn>
                                        <p:tgtEl>
                                          <p:spTgt spid="92"/>
                                        </p:tgtEl>
                                        <p:attrNameLst>
                                          <p:attrName>style.visibility</p:attrName>
                                        </p:attrNameLst>
                                      </p:cBhvr>
                                      <p:to>
                                        <p:strVal val="hidden"/>
                                      </p:to>
                                    </p:set>
                                  </p:childTnLst>
                                </p:cTn>
                              </p:par>
                            </p:childTnLst>
                          </p:cTn>
                        </p:par>
                        <p:par>
                          <p:cTn id="108" fill="hold" nodeType="withGroup">
                            <p:stCondLst>
                              <p:cond delay="0"/>
                            </p:stCondLst>
                            <p:childTnLst>
                              <p:par>
                                <p:cTn id="109" presetID="22" presetClass="entr" presetSubtype="1" fill="hold" grpId="0" nodeType="afterEffect">
                                  <p:stCondLst>
                                    <p:cond delay="0"/>
                                  </p:stCondLst>
                                  <p:childTnLst>
                                    <p:set>
                                      <p:cBhvr>
                                        <p:cTn id="110" dur="1" fill="hold">
                                          <p:stCondLst>
                                            <p:cond delay="0"/>
                                          </p:stCondLst>
                                        </p:cTn>
                                        <p:tgtEl>
                                          <p:spTgt spid="82"/>
                                        </p:tgtEl>
                                        <p:attrNameLst>
                                          <p:attrName>style.visibility</p:attrName>
                                        </p:attrNameLst>
                                      </p:cBhvr>
                                      <p:to>
                                        <p:strVal val="visible"/>
                                      </p:to>
                                    </p:set>
                                    <p:animEffect transition="in" filter="wipe(up)">
                                      <p:cBhvr>
                                        <p:cTn id="111" dur="500"/>
                                        <p:tgtEl>
                                          <p:spTgt spid="82"/>
                                        </p:tgtEl>
                                      </p:cBhvr>
                                    </p:animEffect>
                                  </p:childTnLst>
                                </p:cTn>
                              </p:par>
                            </p:childTnLst>
                          </p:cTn>
                        </p:par>
                        <p:par>
                          <p:cTn id="112" fill="hold">
                            <p:stCondLst>
                              <p:cond delay="500"/>
                            </p:stCondLst>
                            <p:childTnLst>
                              <p:par>
                                <p:cTn id="113" presetID="3" presetClass="entr" presetSubtype="10" fill="hold" nodeType="afterEffect">
                                  <p:stCondLst>
                                    <p:cond delay="0"/>
                                  </p:stCondLst>
                                  <p:childTnLst>
                                    <p:set>
                                      <p:cBhvr>
                                        <p:cTn id="114" dur="1" fill="hold">
                                          <p:stCondLst>
                                            <p:cond delay="0"/>
                                          </p:stCondLst>
                                        </p:cTn>
                                        <p:tgtEl>
                                          <p:spTgt spid="93"/>
                                        </p:tgtEl>
                                        <p:attrNameLst>
                                          <p:attrName>style.visibility</p:attrName>
                                        </p:attrNameLst>
                                      </p:cBhvr>
                                      <p:to>
                                        <p:strVal val="visible"/>
                                      </p:to>
                                    </p:set>
                                    <p:animEffect transition="in" filter="blinds(horizontal)">
                                      <p:cBhvr>
                                        <p:cTn id="115" dur="500"/>
                                        <p:tgtEl>
                                          <p:spTgt spid="93"/>
                                        </p:tgtEl>
                                      </p:cBhvr>
                                    </p:animEffect>
                                  </p:childTnLst>
                                </p:cTn>
                              </p:par>
                            </p:childTnLst>
                          </p:cTn>
                        </p:par>
                        <p:par>
                          <p:cTn id="116" fill="hold" nodeType="withGroup">
                            <p:stCondLst>
                              <p:cond delay="1000"/>
                            </p:stCondLst>
                            <p:childTnLst>
                              <p:par>
                                <p:cTn id="117" presetID="22" presetClass="entr" presetSubtype="4" fill="hold" nodeType="afterEffect">
                                  <p:stCondLst>
                                    <p:cond delay="0"/>
                                  </p:stCondLst>
                                  <p:childTnLst>
                                    <p:set>
                                      <p:cBhvr>
                                        <p:cTn id="118" dur="1" fill="hold">
                                          <p:stCondLst>
                                            <p:cond delay="0"/>
                                          </p:stCondLst>
                                        </p:cTn>
                                        <p:tgtEl>
                                          <p:spTgt spid="94"/>
                                        </p:tgtEl>
                                        <p:attrNameLst>
                                          <p:attrName>style.visibility</p:attrName>
                                        </p:attrNameLst>
                                      </p:cBhvr>
                                      <p:to>
                                        <p:strVal val="visible"/>
                                      </p:to>
                                    </p:set>
                                    <p:animEffect transition="in" filter="wipe(down)">
                                      <p:cBhvr>
                                        <p:cTn id="119" dur="500"/>
                                        <p:tgtEl>
                                          <p:spTgt spid="94"/>
                                        </p:tgtEl>
                                      </p:cBhvr>
                                    </p:animEffect>
                                  </p:childTnLst>
                                </p:cTn>
                              </p:par>
                            </p:childTnLst>
                          </p:cTn>
                        </p:par>
                        <p:par>
                          <p:cTn id="120" fill="hold">
                            <p:stCondLst>
                              <p:cond delay="1500"/>
                            </p:stCondLst>
                            <p:childTnLst>
                              <p:par>
                                <p:cTn id="121" presetID="1" presetClass="exit" presetSubtype="0" fill="hold" nodeType="afterEffect">
                                  <p:stCondLst>
                                    <p:cond delay="0"/>
                                  </p:stCondLst>
                                  <p:childTnLst>
                                    <p:set>
                                      <p:cBhvr>
                                        <p:cTn id="122" dur="1" fill="hold">
                                          <p:stCondLst>
                                            <p:cond delay="0"/>
                                          </p:stCondLst>
                                        </p:cTn>
                                        <p:tgtEl>
                                          <p:spTgt spid="53"/>
                                        </p:tgtEl>
                                        <p:attrNameLst>
                                          <p:attrName>style.visibility</p:attrName>
                                        </p:attrNameLst>
                                      </p:cBhvr>
                                      <p:to>
                                        <p:strVal val="hidden"/>
                                      </p:to>
                                    </p:set>
                                  </p:childTnLst>
                                </p:cTn>
                              </p:par>
                            </p:childTnLst>
                          </p:cTn>
                        </p:par>
                      </p:childTnLst>
                    </p:cTn>
                  </p:par>
                  <p:par>
                    <p:cTn id="123" fill="hold">
                      <p:stCondLst>
                        <p:cond delay="indefinite"/>
                      </p:stCondLst>
                      <p:childTnLst>
                        <p:par>
                          <p:cTn id="124" fill="hold">
                            <p:stCondLst>
                              <p:cond delay="0"/>
                            </p:stCondLst>
                            <p:childTnLst>
                              <p:par>
                                <p:cTn id="125" presetID="1" presetClass="exit" presetSubtype="0" fill="hold" nodeType="clickEffect">
                                  <p:stCondLst>
                                    <p:cond delay="0"/>
                                  </p:stCondLst>
                                  <p:childTnLst>
                                    <p:set>
                                      <p:cBhvr>
                                        <p:cTn id="126" dur="1" fill="hold">
                                          <p:stCondLst>
                                            <p:cond delay="0"/>
                                          </p:stCondLst>
                                        </p:cTn>
                                        <p:tgtEl>
                                          <p:spTgt spid="88"/>
                                        </p:tgtEl>
                                        <p:attrNameLst>
                                          <p:attrName>style.visibility</p:attrName>
                                        </p:attrNameLst>
                                      </p:cBhvr>
                                      <p:to>
                                        <p:strVal val="hidden"/>
                                      </p:to>
                                    </p:set>
                                  </p:childTnLst>
                                </p:cTn>
                              </p:par>
                              <p:par>
                                <p:cTn id="127" presetID="1" presetClass="exit" presetSubtype="0" fill="hold" nodeType="withEffect">
                                  <p:stCondLst>
                                    <p:cond delay="0"/>
                                  </p:stCondLst>
                                  <p:childTnLst>
                                    <p:set>
                                      <p:cBhvr>
                                        <p:cTn id="128" dur="1" fill="hold">
                                          <p:stCondLst>
                                            <p:cond delay="0"/>
                                          </p:stCondLst>
                                        </p:cTn>
                                        <p:tgtEl>
                                          <p:spTgt spid="89"/>
                                        </p:tgtEl>
                                        <p:attrNameLst>
                                          <p:attrName>style.visibility</p:attrName>
                                        </p:attrNameLst>
                                      </p:cBhvr>
                                      <p:to>
                                        <p:strVal val="hidden"/>
                                      </p:to>
                                    </p:set>
                                  </p:childTnLst>
                                </p:cTn>
                              </p:par>
                              <p:par>
                                <p:cTn id="129" presetID="1" presetClass="exit" presetSubtype="0" fill="hold" nodeType="withEffect">
                                  <p:stCondLst>
                                    <p:cond delay="0"/>
                                  </p:stCondLst>
                                  <p:childTnLst>
                                    <p:set>
                                      <p:cBhvr>
                                        <p:cTn id="130" dur="1" fill="hold">
                                          <p:stCondLst>
                                            <p:cond delay="0"/>
                                          </p:stCondLst>
                                        </p:cTn>
                                        <p:tgtEl>
                                          <p:spTgt spid="90"/>
                                        </p:tgtEl>
                                        <p:attrNameLst>
                                          <p:attrName>style.visibility</p:attrName>
                                        </p:attrNameLst>
                                      </p:cBhvr>
                                      <p:to>
                                        <p:strVal val="hidden"/>
                                      </p:to>
                                    </p:set>
                                  </p:childTnLst>
                                </p:cTn>
                              </p:par>
                              <p:par>
                                <p:cTn id="131" presetID="1" presetClass="exit" presetSubtype="0" fill="hold" grpId="1" nodeType="withEffect">
                                  <p:stCondLst>
                                    <p:cond delay="0"/>
                                  </p:stCondLst>
                                  <p:childTnLst>
                                    <p:set>
                                      <p:cBhvr>
                                        <p:cTn id="132" dur="1" fill="hold">
                                          <p:stCondLst>
                                            <p:cond delay="0"/>
                                          </p:stCondLst>
                                        </p:cTn>
                                        <p:tgtEl>
                                          <p:spTgt spid="82"/>
                                        </p:tgtEl>
                                        <p:attrNameLst>
                                          <p:attrName>style.visibility</p:attrName>
                                        </p:attrNameLst>
                                      </p:cBhvr>
                                      <p:to>
                                        <p:strVal val="hidden"/>
                                      </p:to>
                                    </p:set>
                                  </p:childTnLst>
                                </p:cTn>
                              </p:par>
                              <p:par>
                                <p:cTn id="133" presetID="1" presetClass="exit" presetSubtype="0" fill="hold" nodeType="withEffect">
                                  <p:stCondLst>
                                    <p:cond delay="0"/>
                                  </p:stCondLst>
                                  <p:childTnLst>
                                    <p:set>
                                      <p:cBhvr>
                                        <p:cTn id="134" dur="1" fill="hold">
                                          <p:stCondLst>
                                            <p:cond delay="0"/>
                                          </p:stCondLst>
                                        </p:cTn>
                                        <p:tgtEl>
                                          <p:spTgt spid="93"/>
                                        </p:tgtEl>
                                        <p:attrNameLst>
                                          <p:attrName>style.visibility</p:attrName>
                                        </p:attrNameLst>
                                      </p:cBhvr>
                                      <p:to>
                                        <p:strVal val="hidden"/>
                                      </p:to>
                                    </p:set>
                                  </p:childTnLst>
                                </p:cTn>
                              </p:par>
                              <p:par>
                                <p:cTn id="135" presetID="1" presetClass="exit" presetSubtype="0" fill="hold" nodeType="withEffect">
                                  <p:stCondLst>
                                    <p:cond delay="0"/>
                                  </p:stCondLst>
                                  <p:childTnLst>
                                    <p:set>
                                      <p:cBhvr>
                                        <p:cTn id="136" dur="1" fill="hold">
                                          <p:stCondLst>
                                            <p:cond delay="0"/>
                                          </p:stCondLst>
                                        </p:cTn>
                                        <p:tgtEl>
                                          <p:spTgt spid="94"/>
                                        </p:tgtEl>
                                        <p:attrNameLst>
                                          <p:attrName>style.visibility</p:attrName>
                                        </p:attrNameLst>
                                      </p:cBhvr>
                                      <p:to>
                                        <p:strVal val="hidden"/>
                                      </p:to>
                                    </p:set>
                                  </p:childTnLst>
                                </p:cTn>
                              </p:par>
                            </p:childTnLst>
                          </p:cTn>
                        </p:par>
                        <p:par>
                          <p:cTn id="137" fill="hold">
                            <p:stCondLst>
                              <p:cond delay="0"/>
                            </p:stCondLst>
                            <p:childTnLst>
                              <p:par>
                                <p:cTn id="138" presetID="22" presetClass="entr" presetSubtype="8" fill="hold" nodeType="afterEffect">
                                  <p:stCondLst>
                                    <p:cond delay="0"/>
                                  </p:stCondLst>
                                  <p:childTnLst>
                                    <p:set>
                                      <p:cBhvr>
                                        <p:cTn id="139" dur="1" fill="hold">
                                          <p:stCondLst>
                                            <p:cond delay="0"/>
                                          </p:stCondLst>
                                        </p:cTn>
                                        <p:tgtEl>
                                          <p:spTgt spid="33"/>
                                        </p:tgtEl>
                                        <p:attrNameLst>
                                          <p:attrName>style.visibility</p:attrName>
                                        </p:attrNameLst>
                                      </p:cBhvr>
                                      <p:to>
                                        <p:strVal val="visible"/>
                                      </p:to>
                                    </p:set>
                                    <p:animEffect transition="in" filter="wipe(left)">
                                      <p:cBhvr>
                                        <p:cTn id="140" dur="500"/>
                                        <p:tgtEl>
                                          <p:spTgt spid="33"/>
                                        </p:tgtEl>
                                      </p:cBhvr>
                                    </p:animEffect>
                                  </p:childTnLst>
                                </p:cTn>
                              </p:par>
                            </p:childTnLst>
                          </p:cTn>
                        </p:par>
                        <p:par>
                          <p:cTn id="141" fill="hold">
                            <p:stCondLst>
                              <p:cond delay="500"/>
                            </p:stCondLst>
                            <p:childTnLst>
                              <p:par>
                                <p:cTn id="142" presetID="22" presetClass="entr" presetSubtype="8" fill="hold" nodeType="afterEffect">
                                  <p:stCondLst>
                                    <p:cond delay="0"/>
                                  </p:stCondLst>
                                  <p:childTnLst>
                                    <p:set>
                                      <p:cBhvr>
                                        <p:cTn id="143" dur="1" fill="hold">
                                          <p:stCondLst>
                                            <p:cond delay="0"/>
                                          </p:stCondLst>
                                        </p:cTn>
                                        <p:tgtEl>
                                          <p:spTgt spid="6"/>
                                        </p:tgtEl>
                                        <p:attrNameLst>
                                          <p:attrName>style.visibility</p:attrName>
                                        </p:attrNameLst>
                                      </p:cBhvr>
                                      <p:to>
                                        <p:strVal val="visible"/>
                                      </p:to>
                                    </p:set>
                                    <p:animEffect transition="in" filter="wipe(left)">
                                      <p:cBhvr>
                                        <p:cTn id="144" dur="500"/>
                                        <p:tgtEl>
                                          <p:spTgt spid="6"/>
                                        </p:tgtEl>
                                      </p:cBhvr>
                                    </p:animEffect>
                                  </p:childTnLst>
                                </p:cTn>
                              </p:par>
                              <p:par>
                                <p:cTn id="145" presetID="1" presetClass="entr" presetSubtype="0" fill="hold" grpId="3" nodeType="withEffect">
                                  <p:stCondLst>
                                    <p:cond delay="0"/>
                                  </p:stCondLst>
                                  <p:childTnLst>
                                    <p:set>
                                      <p:cBhvr>
                                        <p:cTn id="146" dur="1" fill="hold">
                                          <p:stCondLst>
                                            <p:cond delay="0"/>
                                          </p:stCondLst>
                                        </p:cTn>
                                        <p:tgtEl>
                                          <p:spTgt spid="47121"/>
                                        </p:tgtEl>
                                        <p:attrNameLst>
                                          <p:attrName>style.visibility</p:attrName>
                                        </p:attrNameLst>
                                      </p:cBhvr>
                                      <p:to>
                                        <p:strVal val="visible"/>
                                      </p:to>
                                    </p:set>
                                  </p:childTnLst>
                                </p:cTn>
                              </p:par>
                            </p:childTnLst>
                          </p:cTn>
                        </p:par>
                        <p:par>
                          <p:cTn id="147" fill="hold">
                            <p:stCondLst>
                              <p:cond delay="1000"/>
                            </p:stCondLst>
                            <p:childTnLst>
                              <p:par>
                                <p:cTn id="148" presetID="22" presetClass="entr" presetSubtype="8" fill="hold" nodeType="afterEffect">
                                  <p:stCondLst>
                                    <p:cond delay="0"/>
                                  </p:stCondLst>
                                  <p:childTnLst>
                                    <p:set>
                                      <p:cBhvr>
                                        <p:cTn id="149" dur="1" fill="hold">
                                          <p:stCondLst>
                                            <p:cond delay="0"/>
                                          </p:stCondLst>
                                        </p:cTn>
                                        <p:tgtEl>
                                          <p:spTgt spid="74"/>
                                        </p:tgtEl>
                                        <p:attrNameLst>
                                          <p:attrName>style.visibility</p:attrName>
                                        </p:attrNameLst>
                                      </p:cBhvr>
                                      <p:to>
                                        <p:strVal val="visible"/>
                                      </p:to>
                                    </p:set>
                                    <p:animEffect transition="in" filter="wipe(left)">
                                      <p:cBhvr>
                                        <p:cTn id="150" dur="500"/>
                                        <p:tgtEl>
                                          <p:spTgt spid="74"/>
                                        </p:tgtEl>
                                      </p:cBhvr>
                                    </p:animEffect>
                                  </p:childTnLst>
                                </p:cTn>
                              </p:par>
                            </p:childTnLst>
                          </p:cTn>
                        </p:par>
                        <p:par>
                          <p:cTn id="151" fill="hold">
                            <p:stCondLst>
                              <p:cond delay="1500"/>
                            </p:stCondLst>
                            <p:childTnLst>
                              <p:par>
                                <p:cTn id="152" presetID="1" presetClass="entr" presetSubtype="0" fill="hold" grpId="0" nodeType="afterEffect">
                                  <p:stCondLst>
                                    <p:cond delay="0"/>
                                  </p:stCondLst>
                                  <p:childTnLst>
                                    <p:set>
                                      <p:cBhvr>
                                        <p:cTn id="153" dur="1" fill="hold">
                                          <p:stCondLst>
                                            <p:cond delay="0"/>
                                          </p:stCondLst>
                                        </p:cTn>
                                        <p:tgtEl>
                                          <p:spTgt spid="72"/>
                                        </p:tgtEl>
                                        <p:attrNameLst>
                                          <p:attrName>style.visibility</p:attrName>
                                        </p:attrNameLst>
                                      </p:cBhvr>
                                      <p:to>
                                        <p:strVal val="visible"/>
                                      </p:to>
                                    </p:set>
                                  </p:childTnLst>
                                </p:cTn>
                              </p:par>
                            </p:childTnLst>
                          </p:cTn>
                        </p:par>
                        <p:par>
                          <p:cTn id="154" fill="hold">
                            <p:stCondLst>
                              <p:cond delay="1500"/>
                            </p:stCondLst>
                            <p:childTnLst>
                              <p:par>
                                <p:cTn id="155" presetID="22" presetClass="entr" presetSubtype="8" fill="hold" nodeType="afterEffect">
                                  <p:stCondLst>
                                    <p:cond delay="0"/>
                                  </p:stCondLst>
                                  <p:childTnLst>
                                    <p:set>
                                      <p:cBhvr>
                                        <p:cTn id="156" dur="1" fill="hold">
                                          <p:stCondLst>
                                            <p:cond delay="0"/>
                                          </p:stCondLst>
                                        </p:cTn>
                                        <p:tgtEl>
                                          <p:spTgt spid="67"/>
                                        </p:tgtEl>
                                        <p:attrNameLst>
                                          <p:attrName>style.visibility</p:attrName>
                                        </p:attrNameLst>
                                      </p:cBhvr>
                                      <p:to>
                                        <p:strVal val="visible"/>
                                      </p:to>
                                    </p:set>
                                    <p:animEffect transition="in" filter="wipe(left)">
                                      <p:cBhvr>
                                        <p:cTn id="157" dur="500"/>
                                        <p:tgtEl>
                                          <p:spTgt spid="67"/>
                                        </p:tgtEl>
                                      </p:cBhvr>
                                    </p:animEffect>
                                  </p:childTnLst>
                                </p:cTn>
                              </p:par>
                              <p:par>
                                <p:cTn id="158" presetID="1" presetClass="entr" presetSubtype="0" fill="hold" grpId="0" nodeType="withEffect">
                                  <p:stCondLst>
                                    <p:cond delay="0"/>
                                  </p:stCondLst>
                                  <p:childTnLst>
                                    <p:set>
                                      <p:cBhvr>
                                        <p:cTn id="159" dur="1" fill="hold">
                                          <p:stCondLst>
                                            <p:cond delay="0"/>
                                          </p:stCondLst>
                                        </p:cTn>
                                        <p:tgtEl>
                                          <p:spTgt spid="73"/>
                                        </p:tgtEl>
                                        <p:attrNameLst>
                                          <p:attrName>style.visibility</p:attrName>
                                        </p:attrNameLst>
                                      </p:cBhvr>
                                      <p:to>
                                        <p:strVal val="visible"/>
                                      </p:to>
                                    </p:set>
                                  </p:childTnLst>
                                </p:cTn>
                              </p:par>
                            </p:childTnLst>
                          </p:cTn>
                        </p:par>
                        <p:par>
                          <p:cTn id="160" fill="hold">
                            <p:stCondLst>
                              <p:cond delay="2000"/>
                            </p:stCondLst>
                            <p:childTnLst>
                              <p:par>
                                <p:cTn id="161" presetID="1" presetClass="entr" presetSubtype="0" fill="hold" grpId="0" nodeType="afterEffect">
                                  <p:stCondLst>
                                    <p:cond delay="0"/>
                                  </p:stCondLst>
                                  <p:childTnLst>
                                    <p:set>
                                      <p:cBhvr>
                                        <p:cTn id="162" dur="1" fill="hold">
                                          <p:stCondLst>
                                            <p:cond delay="0"/>
                                          </p:stCondLst>
                                        </p:cTn>
                                        <p:tgtEl>
                                          <p:spTgt spid="8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21" grpId="0"/>
      <p:bldP spid="47121" grpId="1"/>
      <p:bldP spid="47121" grpId="2"/>
      <p:bldP spid="47121" grpId="3"/>
      <p:bldP spid="47121" grpId="4"/>
      <p:bldP spid="47122" grpId="0"/>
      <p:bldP spid="47122" grpId="1"/>
      <p:bldP spid="47123" grpId="0"/>
      <p:bldP spid="47123" grpId="1"/>
      <p:bldP spid="47124" grpId="0" animBg="1"/>
      <p:bldP spid="47124" grpId="1" animBg="1"/>
      <p:bldP spid="65" grpId="0" animBg="1"/>
      <p:bldP spid="66" grpId="0" animBg="1"/>
      <p:bldP spid="77" grpId="0" animBg="1"/>
      <p:bldP spid="82" grpId="0" animBg="1"/>
      <p:bldP spid="82" grpId="1" animBg="1"/>
      <p:bldP spid="87" grpId="0" animBg="1"/>
      <p:bldP spid="72" grpId="0"/>
      <p:bldP spid="7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Administrivia</a:t>
            </a:r>
            <a:endParaRPr lang="en-US" dirty="0"/>
          </a:p>
        </p:txBody>
      </p:sp>
      <p:sp>
        <p:nvSpPr>
          <p:cNvPr id="3" name="Content Placeholder 2"/>
          <p:cNvSpPr>
            <a:spLocks noGrp="1"/>
          </p:cNvSpPr>
          <p:nvPr>
            <p:ph idx="1"/>
          </p:nvPr>
        </p:nvSpPr>
        <p:spPr>
          <a:xfrm>
            <a:off x="457200" y="838200"/>
            <a:ext cx="8077200" cy="5181600"/>
          </a:xfrm>
        </p:spPr>
        <p:txBody>
          <a:bodyPr/>
          <a:lstStyle/>
          <a:p>
            <a:r>
              <a:rPr lang="en-US" dirty="0" smtClean="0"/>
              <a:t>Midterm #1 grades posted to </a:t>
            </a:r>
            <a:r>
              <a:rPr lang="en-US" dirty="0" err="1" smtClean="0"/>
              <a:t>gradescope</a:t>
            </a:r>
            <a:r>
              <a:rPr lang="en-US" dirty="0" smtClean="0"/>
              <a:t> and </a:t>
            </a:r>
            <a:r>
              <a:rPr lang="en-US" dirty="0" err="1" smtClean="0"/>
              <a:t>autograder</a:t>
            </a:r>
            <a:endParaRPr lang="en-US" dirty="0" smtClean="0"/>
          </a:p>
          <a:p>
            <a:endParaRPr lang="en-US" dirty="0"/>
          </a:p>
          <a:p>
            <a:endParaRPr lang="en-US" dirty="0" smtClean="0"/>
          </a:p>
          <a:p>
            <a:endParaRPr lang="en-US" dirty="0"/>
          </a:p>
          <a:p>
            <a:endParaRPr lang="en-US" dirty="0" smtClean="0"/>
          </a:p>
          <a:p>
            <a:endParaRPr lang="en-US" dirty="0" smtClean="0"/>
          </a:p>
          <a:p>
            <a:endParaRPr lang="en-US" dirty="0"/>
          </a:p>
          <a:p>
            <a:r>
              <a:rPr lang="en-US" dirty="0" smtClean="0"/>
              <a:t>Midterm #1 is 11% of total course grade</a:t>
            </a:r>
            <a:endParaRPr lang="en-US" dirty="0"/>
          </a:p>
          <a:p>
            <a:pPr lvl="1"/>
            <a:r>
              <a:rPr lang="en-US" dirty="0" smtClean="0"/>
              <a:t>If your grade is &gt;2 </a:t>
            </a:r>
            <a:r>
              <a:rPr lang="en-US" dirty="0" err="1" smtClean="0"/>
              <a:t>std</a:t>
            </a:r>
            <a:r>
              <a:rPr lang="en-US" dirty="0" smtClean="0"/>
              <a:t> </a:t>
            </a:r>
            <a:r>
              <a:rPr lang="en-US" dirty="0" err="1" smtClean="0"/>
              <a:t>devs</a:t>
            </a:r>
            <a:r>
              <a:rPr lang="en-US" dirty="0" smtClean="0"/>
              <a:t> below mean, talk with prof or staff</a:t>
            </a:r>
          </a:p>
          <a:p>
            <a:pPr lvl="1"/>
            <a:endParaRPr lang="en-US" dirty="0"/>
          </a:p>
          <a:p>
            <a:r>
              <a:rPr lang="en-US" dirty="0" smtClean="0"/>
              <a:t>Project 2 has been released</a:t>
            </a:r>
          </a:p>
          <a:p>
            <a:pPr lvl="1"/>
            <a:r>
              <a:rPr lang="en-US" dirty="0" smtClean="0"/>
              <a:t>Get started early as design doc is </a:t>
            </a:r>
            <a:r>
              <a:rPr lang="en-US" dirty="0"/>
              <a:t>due Monday 3</a:t>
            </a:r>
            <a:r>
              <a:rPr lang="en-US" dirty="0" smtClean="0"/>
              <a:t>/28</a:t>
            </a:r>
          </a:p>
          <a:p>
            <a:pPr lvl="1"/>
            <a:endParaRPr lang="en-US" dirty="0" smtClean="0"/>
          </a:p>
          <a:p>
            <a:endParaRPr lang="en-US" dirty="0" smtClean="0"/>
          </a:p>
        </p:txBody>
      </p:sp>
      <p:pic>
        <p:nvPicPr>
          <p:cNvPr id="4" name="Picture 3"/>
          <p:cNvPicPr>
            <a:picLocks noChangeAspect="1"/>
          </p:cNvPicPr>
          <p:nvPr/>
        </p:nvPicPr>
        <p:blipFill>
          <a:blip r:embed="rId2"/>
          <a:stretch>
            <a:fillRect/>
          </a:stretch>
        </p:blipFill>
        <p:spPr>
          <a:xfrm>
            <a:off x="0" y="1219200"/>
            <a:ext cx="9144000" cy="2184327"/>
          </a:xfrm>
          <a:prstGeom prst="rect">
            <a:avLst/>
          </a:prstGeom>
        </p:spPr>
      </p:pic>
    </p:spTree>
    <p:extLst>
      <p:ext uri="{BB962C8B-B14F-4D97-AF65-F5344CB8AC3E}">
        <p14:creationId xmlns:p14="http://schemas.microsoft.com/office/powerpoint/2010/main" val="769597284"/>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1" nodeType="click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par>
                                <p:cTn id="13" presetID="1" presetClass="entr" presetSubtype="0" fill="hold" grpId="1" nodeType="with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1" nodeType="clickEffect">
                                  <p:stCondLst>
                                    <p:cond delay="0"/>
                                  </p:stCondLst>
                                  <p:childTnLst>
                                    <p:set>
                                      <p:cBhvr>
                                        <p:cTn id="18" dur="1" fill="hold">
                                          <p:stCondLst>
                                            <p:cond delay="0"/>
                                          </p:stCondLst>
                                        </p:cTn>
                                        <p:tgtEl>
                                          <p:spTgt spid="3">
                                            <p:txEl>
                                              <p:pRg st="10" end="10"/>
                                            </p:txEl>
                                          </p:spTgt>
                                        </p:tgtEl>
                                        <p:attrNameLst>
                                          <p:attrName>style.visibility</p:attrName>
                                        </p:attrNameLst>
                                      </p:cBhvr>
                                      <p:to>
                                        <p:strVal val="visible"/>
                                      </p:to>
                                    </p:set>
                                  </p:childTnLst>
                                </p:cTn>
                              </p:par>
                              <p:par>
                                <p:cTn id="19" presetID="1" presetClass="entr" presetSubtype="0" fill="hold" grpId="1" nodeType="withEffect">
                                  <p:stCondLst>
                                    <p:cond delay="0"/>
                                  </p:stCondLst>
                                  <p:childTnLst>
                                    <p:set>
                                      <p:cBhvr>
                                        <p:cTn id="2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2">
            <p:tnLst>
              <p:par>
                <p:cTn xmlns:p14="http://schemas.microsoft.com/office/powerpoint/2010/main" presetID="2" presetClass="entr" presetSubtype="2" fill="hold" nodeType="with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1+#ppt_w/2"/>
                          </p:val>
                        </p:tav>
                        <p:tav tm="100000">
                          <p:val>
                            <p:strVal val="#ppt_x"/>
                          </p:val>
                        </p:tav>
                      </p:tavLst>
                    </p:anim>
                    <p:anim calcmode="lin" valueType="num">
                      <p:cBhvr additive="base">
                        <p:cTn dur="500" fill="hold"/>
                        <p:tgtEl>
                          <p:spTgt spid="3"/>
                        </p:tgtEl>
                        <p:attrNameLst>
                          <p:attrName>ppt_y</p:attrName>
                        </p:attrNameLst>
                      </p:cBhvr>
                      <p:tavLst>
                        <p:tav tm="0">
                          <p:val>
                            <p:strVal val="#ppt_y"/>
                          </p:val>
                        </p:tav>
                        <p:tav tm="100000">
                          <p:val>
                            <p:strVal val="#ppt_y"/>
                          </p:val>
                        </p:tav>
                      </p:tavLst>
                    </p:anim>
                  </p:childTnLst>
                </p:cTn>
              </p:par>
            </p:tnLst>
          </p:tmpl>
          <p:tmpl lvl="3">
            <p:tnLst>
              <p:par>
                <p:cTn xmlns:p14="http://schemas.microsoft.com/office/powerpoint/2010/main" presetID="2" presetClass="entr" presetSubtype="2" fill="hold" nodeType="with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1+#ppt_w/2"/>
                          </p:val>
                        </p:tav>
                        <p:tav tm="100000">
                          <p:val>
                            <p:strVal val="#ppt_x"/>
                          </p:val>
                        </p:tav>
                      </p:tavLst>
                    </p:anim>
                    <p:anim calcmode="lin" valueType="num">
                      <p:cBhvr additive="base">
                        <p:cTn dur="500" fill="hold"/>
                        <p:tgtEl>
                          <p:spTgt spid="3"/>
                        </p:tgtEl>
                        <p:attrNameLst>
                          <p:attrName>ppt_y</p:attrName>
                        </p:attrNameLst>
                      </p:cBhvr>
                      <p:tavLst>
                        <p:tav tm="0">
                          <p:val>
                            <p:strVal val="#ppt_y"/>
                          </p:val>
                        </p:tav>
                        <p:tav tm="100000">
                          <p:val>
                            <p:strVal val="#ppt_y"/>
                          </p:val>
                        </p:tav>
                      </p:tavLst>
                    </p:anim>
                  </p:childTnLst>
                </p:cTn>
              </p:par>
            </p:tnLst>
          </p:tmpl>
          <p:tmpl lvl="4">
            <p:tnLst>
              <p:par>
                <p:cTn xmlns:p14="http://schemas.microsoft.com/office/powerpoint/2010/main" presetID="2" presetClass="entr" presetSubtype="2" fill="hold" nodeType="with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1+#ppt_w/2"/>
                          </p:val>
                        </p:tav>
                        <p:tav tm="100000">
                          <p:val>
                            <p:strVal val="#ppt_x"/>
                          </p:val>
                        </p:tav>
                      </p:tavLst>
                    </p:anim>
                    <p:anim calcmode="lin" valueType="num">
                      <p:cBhvr additive="base">
                        <p:cTn dur="500" fill="hold"/>
                        <p:tgtEl>
                          <p:spTgt spid="3"/>
                        </p:tgtEl>
                        <p:attrNameLst>
                          <p:attrName>ppt_y</p:attrName>
                        </p:attrNameLst>
                      </p:cBhvr>
                      <p:tavLst>
                        <p:tav tm="0">
                          <p:val>
                            <p:strVal val="#ppt_y"/>
                          </p:val>
                        </p:tav>
                        <p:tav tm="100000">
                          <p:val>
                            <p:strVal val="#ppt_y"/>
                          </p:val>
                        </p:tav>
                      </p:tavLst>
                    </p:anim>
                  </p:childTnLst>
                </p:cTn>
              </p:par>
            </p:tnLst>
          </p:tmpl>
          <p:tmpl lvl="5">
            <p:tnLst>
              <p:par>
                <p:cTn xmlns:p14="http://schemas.microsoft.com/office/powerpoint/2010/main" presetID="2" presetClass="entr" presetSubtype="2" fill="hold" nodeType="with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1+#ppt_w/2"/>
                          </p:val>
                        </p:tav>
                        <p:tav tm="100000">
                          <p:val>
                            <p:strVal val="#ppt_x"/>
                          </p:val>
                        </p:tav>
                      </p:tavLst>
                    </p:anim>
                    <p:anim calcmode="lin" valueType="num">
                      <p:cBhvr additive="base">
                        <p:cTn dur="500" fill="hold"/>
                        <p:tgtEl>
                          <p:spTgt spid="3"/>
                        </p:tgtEl>
                        <p:attrNameLst>
                          <p:attrName>ppt_y</p:attrName>
                        </p:attrNameLst>
                      </p:cBhvr>
                      <p:tavLst>
                        <p:tav tm="0">
                          <p:val>
                            <p:strVal val="#ppt_y"/>
                          </p:val>
                        </p:tav>
                        <p:tav tm="100000">
                          <p:val>
                            <p:strVal val="#ppt_y"/>
                          </p:val>
                        </p:tav>
                      </p:tavLst>
                    </p:anim>
                  </p:childTnLst>
                </p:cTn>
              </p:par>
            </p:tnLst>
          </p:tmpl>
          <p:tmpl lvl="1">
            <p:tnLst>
              <p:par>
                <p:cTn xmlns:p14="http://schemas.microsoft.com/office/powerpoint/2010/main" presetID="2" presetClass="entr" presetSubtype="2" fill="hold" nodeType="click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1+#ppt_w/2"/>
                          </p:val>
                        </p:tav>
                        <p:tav tm="100000">
                          <p:val>
                            <p:strVal val="#ppt_x"/>
                          </p:val>
                        </p:tav>
                      </p:tavLst>
                    </p:anim>
                    <p:anim calcmode="lin" valueType="num">
                      <p:cBhvr additive="base">
                        <p:cTn dur="500" fill="hold"/>
                        <p:tgtEl>
                          <p:spTgt spid="3"/>
                        </p:tgtEl>
                        <p:attrNameLst>
                          <p:attrName>ppt_y</p:attrName>
                        </p:attrNameLst>
                      </p:cBhvr>
                      <p:tavLst>
                        <p:tav tm="0">
                          <p:val>
                            <p:strVal val="#ppt_y"/>
                          </p:val>
                        </p:tav>
                        <p:tav tm="100000">
                          <p:val>
                            <p:strVal val="#ppt_y"/>
                          </p:val>
                        </p:tav>
                      </p:tavLst>
                    </p:anim>
                  </p:childTnLst>
                </p:cTn>
              </p:par>
            </p:tnLst>
          </p:tmpl>
        </p:tmplLst>
      </p:bldP>
      <p:bldP spid="3" grpI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break</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766203516"/>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38781"/>
            <a:ext cx="8839200" cy="647019"/>
          </a:xfrm>
        </p:spPr>
        <p:txBody>
          <a:bodyPr>
            <a:normAutofit/>
          </a:bodyPr>
          <a:lstStyle/>
          <a:p>
            <a:r>
              <a:rPr lang="en-US" dirty="0" smtClean="0"/>
              <a:t>Where are all places that caching arises in </a:t>
            </a:r>
            <a:r>
              <a:rPr lang="en-US" dirty="0" err="1" smtClean="0"/>
              <a:t>OSes</a:t>
            </a:r>
            <a:r>
              <a:rPr lang="en-US" dirty="0" smtClean="0"/>
              <a:t>?</a:t>
            </a:r>
            <a:endParaRPr lang="en-US" dirty="0"/>
          </a:p>
        </p:txBody>
      </p:sp>
      <p:sp>
        <p:nvSpPr>
          <p:cNvPr id="3" name="Content Placeholder 2"/>
          <p:cNvSpPr>
            <a:spLocks noGrp="1"/>
          </p:cNvSpPr>
          <p:nvPr>
            <p:ph idx="1"/>
          </p:nvPr>
        </p:nvSpPr>
        <p:spPr/>
        <p:txBody>
          <a:bodyPr/>
          <a:lstStyle/>
          <a:p>
            <a:r>
              <a:rPr lang="en-US" dirty="0" smtClean="0"/>
              <a:t>Direct use of caching techniques</a:t>
            </a:r>
          </a:p>
          <a:p>
            <a:pPr lvl="1"/>
            <a:r>
              <a:rPr lang="en-US" dirty="0" smtClean="0"/>
              <a:t>paged virtual memory (</a:t>
            </a:r>
            <a:r>
              <a:rPr lang="en-US" dirty="0" err="1" smtClean="0"/>
              <a:t>mem</a:t>
            </a:r>
            <a:r>
              <a:rPr lang="en-US" dirty="0" smtClean="0"/>
              <a:t> as cache for disk)</a:t>
            </a:r>
          </a:p>
          <a:p>
            <a:pPr lvl="1"/>
            <a:r>
              <a:rPr lang="en-US" dirty="0" smtClean="0"/>
              <a:t>TLB (cache of PTEs)</a:t>
            </a:r>
          </a:p>
          <a:p>
            <a:pPr lvl="1"/>
            <a:r>
              <a:rPr lang="en-US" dirty="0" smtClean="0"/>
              <a:t>file systems (cache disk blocks in memory)</a:t>
            </a:r>
          </a:p>
          <a:p>
            <a:pPr lvl="1"/>
            <a:r>
              <a:rPr lang="en-US" dirty="0" smtClean="0"/>
              <a:t>DNS (cache hostname =&gt; IP address translations)</a:t>
            </a:r>
          </a:p>
          <a:p>
            <a:pPr lvl="1"/>
            <a:r>
              <a:rPr lang="en-US" dirty="0" smtClean="0"/>
              <a:t>Web proxies (cache recently accessed pages)</a:t>
            </a:r>
          </a:p>
          <a:p>
            <a:pPr lvl="1"/>
            <a:endParaRPr lang="en-US" dirty="0" smtClean="0"/>
          </a:p>
          <a:p>
            <a:r>
              <a:rPr lang="en-US" dirty="0" smtClean="0"/>
              <a:t>Which pages to keep in memory?</a:t>
            </a:r>
          </a:p>
          <a:p>
            <a:pPr lvl="1"/>
            <a:r>
              <a:rPr lang="en-US" dirty="0" smtClean="0"/>
              <a:t>All-important “Policy” aspect of virtual memory</a:t>
            </a:r>
          </a:p>
          <a:p>
            <a:pPr lvl="1"/>
            <a:r>
              <a:rPr lang="en-US" dirty="0" smtClean="0"/>
              <a:t>Will spend a bit more time on this in a moment</a:t>
            </a:r>
          </a:p>
          <a:p>
            <a:pPr lvl="1"/>
            <a:endParaRPr lang="en-US" dirty="0"/>
          </a:p>
        </p:txBody>
      </p:sp>
    </p:spTree>
    <p:extLst>
      <p:ext uri="{BB962C8B-B14F-4D97-AF65-F5344CB8AC3E}">
        <p14:creationId xmlns:p14="http://schemas.microsoft.com/office/powerpoint/2010/main" val="3066587836"/>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1"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1"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1"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1"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1"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1"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grpId="1"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grpId="1"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2">
            <p:tnLst>
              <p:par>
                <p:cTn xmlns:p14="http://schemas.microsoft.com/office/powerpoint/2010/main" presetID="2" presetClass="entr" presetSubtype="2" fill="hold" nodeType="with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1+#ppt_w/2"/>
                          </p:val>
                        </p:tav>
                        <p:tav tm="100000">
                          <p:val>
                            <p:strVal val="#ppt_x"/>
                          </p:val>
                        </p:tav>
                      </p:tavLst>
                    </p:anim>
                    <p:anim calcmode="lin" valueType="num">
                      <p:cBhvr additive="base">
                        <p:cTn dur="500" fill="hold"/>
                        <p:tgtEl>
                          <p:spTgt spid="3"/>
                        </p:tgtEl>
                        <p:attrNameLst>
                          <p:attrName>ppt_y</p:attrName>
                        </p:attrNameLst>
                      </p:cBhvr>
                      <p:tavLst>
                        <p:tav tm="0">
                          <p:val>
                            <p:strVal val="#ppt_y"/>
                          </p:val>
                        </p:tav>
                        <p:tav tm="100000">
                          <p:val>
                            <p:strVal val="#ppt_y"/>
                          </p:val>
                        </p:tav>
                      </p:tavLst>
                    </p:anim>
                  </p:childTnLst>
                </p:cTn>
              </p:par>
            </p:tnLst>
          </p:tmpl>
          <p:tmpl lvl="3">
            <p:tnLst>
              <p:par>
                <p:cTn xmlns:p14="http://schemas.microsoft.com/office/powerpoint/2010/main" presetID="2" presetClass="entr" presetSubtype="2" fill="hold" nodeType="with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1+#ppt_w/2"/>
                          </p:val>
                        </p:tav>
                        <p:tav tm="100000">
                          <p:val>
                            <p:strVal val="#ppt_x"/>
                          </p:val>
                        </p:tav>
                      </p:tavLst>
                    </p:anim>
                    <p:anim calcmode="lin" valueType="num">
                      <p:cBhvr additive="base">
                        <p:cTn dur="500" fill="hold"/>
                        <p:tgtEl>
                          <p:spTgt spid="3"/>
                        </p:tgtEl>
                        <p:attrNameLst>
                          <p:attrName>ppt_y</p:attrName>
                        </p:attrNameLst>
                      </p:cBhvr>
                      <p:tavLst>
                        <p:tav tm="0">
                          <p:val>
                            <p:strVal val="#ppt_y"/>
                          </p:val>
                        </p:tav>
                        <p:tav tm="100000">
                          <p:val>
                            <p:strVal val="#ppt_y"/>
                          </p:val>
                        </p:tav>
                      </p:tavLst>
                    </p:anim>
                  </p:childTnLst>
                </p:cTn>
              </p:par>
            </p:tnLst>
          </p:tmpl>
          <p:tmpl lvl="4">
            <p:tnLst>
              <p:par>
                <p:cTn xmlns:p14="http://schemas.microsoft.com/office/powerpoint/2010/main" presetID="2" presetClass="entr" presetSubtype="2" fill="hold" nodeType="with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1+#ppt_w/2"/>
                          </p:val>
                        </p:tav>
                        <p:tav tm="100000">
                          <p:val>
                            <p:strVal val="#ppt_x"/>
                          </p:val>
                        </p:tav>
                      </p:tavLst>
                    </p:anim>
                    <p:anim calcmode="lin" valueType="num">
                      <p:cBhvr additive="base">
                        <p:cTn dur="500" fill="hold"/>
                        <p:tgtEl>
                          <p:spTgt spid="3"/>
                        </p:tgtEl>
                        <p:attrNameLst>
                          <p:attrName>ppt_y</p:attrName>
                        </p:attrNameLst>
                      </p:cBhvr>
                      <p:tavLst>
                        <p:tav tm="0">
                          <p:val>
                            <p:strVal val="#ppt_y"/>
                          </p:val>
                        </p:tav>
                        <p:tav tm="100000">
                          <p:val>
                            <p:strVal val="#ppt_y"/>
                          </p:val>
                        </p:tav>
                      </p:tavLst>
                    </p:anim>
                  </p:childTnLst>
                </p:cTn>
              </p:par>
            </p:tnLst>
          </p:tmpl>
          <p:tmpl lvl="5">
            <p:tnLst>
              <p:par>
                <p:cTn xmlns:p14="http://schemas.microsoft.com/office/powerpoint/2010/main" presetID="2" presetClass="entr" presetSubtype="2" fill="hold" nodeType="with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1+#ppt_w/2"/>
                          </p:val>
                        </p:tav>
                        <p:tav tm="100000">
                          <p:val>
                            <p:strVal val="#ppt_x"/>
                          </p:val>
                        </p:tav>
                      </p:tavLst>
                    </p:anim>
                    <p:anim calcmode="lin" valueType="num">
                      <p:cBhvr additive="base">
                        <p:cTn dur="500" fill="hold"/>
                        <p:tgtEl>
                          <p:spTgt spid="3"/>
                        </p:tgtEl>
                        <p:attrNameLst>
                          <p:attrName>ppt_y</p:attrName>
                        </p:attrNameLst>
                      </p:cBhvr>
                      <p:tavLst>
                        <p:tav tm="0">
                          <p:val>
                            <p:strVal val="#ppt_y"/>
                          </p:val>
                        </p:tav>
                        <p:tav tm="100000">
                          <p:val>
                            <p:strVal val="#ppt_y"/>
                          </p:val>
                        </p:tav>
                      </p:tavLst>
                    </p:anim>
                  </p:childTnLst>
                </p:cTn>
              </p:par>
            </p:tnLst>
          </p:tmpl>
          <p:tmpl lvl="1">
            <p:tnLst>
              <p:par>
                <p:cTn xmlns:p14="http://schemas.microsoft.com/office/powerpoint/2010/main" presetID="2" presetClass="entr" presetSubtype="2" fill="hold" nodeType="click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1+#ppt_w/2"/>
                          </p:val>
                        </p:tav>
                        <p:tav tm="100000">
                          <p:val>
                            <p:strVal val="#ppt_x"/>
                          </p:val>
                        </p:tav>
                      </p:tavLst>
                    </p:anim>
                    <p:anim calcmode="lin" valueType="num">
                      <p:cBhvr additive="base">
                        <p:cTn dur="500" fill="hold"/>
                        <p:tgtEl>
                          <p:spTgt spid="3"/>
                        </p:tgtEl>
                        <p:attrNameLst>
                          <p:attrName>ppt_y</p:attrName>
                        </p:attrNameLst>
                      </p:cBhvr>
                      <p:tavLst>
                        <p:tav tm="0">
                          <p:val>
                            <p:strVal val="#ppt_y"/>
                          </p:val>
                        </p:tav>
                        <p:tav tm="100000">
                          <p:val>
                            <p:strVal val="#ppt_y"/>
                          </p:val>
                        </p:tav>
                      </p:tavLst>
                    </p:anim>
                  </p:childTnLst>
                </p:cTn>
              </p:par>
            </p:tnLst>
          </p:tmpl>
        </p:tmplLst>
      </p:bldP>
      <p:bldP spid="3" grpId="1" build="p"/>
    </p:bld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Recall: In Machine Structures (</a:t>
            </a:r>
            <a:r>
              <a:rPr lang="en-US" dirty="0" err="1" smtClean="0"/>
              <a:t>eg</a:t>
            </a:r>
            <a:r>
              <a:rPr lang="en-US" dirty="0" smtClean="0"/>
              <a:t>. 61C) …</a:t>
            </a:r>
            <a:endParaRPr lang="en-US" dirty="0"/>
          </a:p>
        </p:txBody>
      </p:sp>
      <p:sp>
        <p:nvSpPr>
          <p:cNvPr id="3" name="Content Placeholder 2"/>
          <p:cNvSpPr>
            <a:spLocks noGrp="1"/>
          </p:cNvSpPr>
          <p:nvPr>
            <p:ph idx="1"/>
          </p:nvPr>
        </p:nvSpPr>
        <p:spPr>
          <a:xfrm>
            <a:off x="94320" y="838200"/>
            <a:ext cx="8910000" cy="905065"/>
          </a:xfrm>
        </p:spPr>
        <p:txBody>
          <a:bodyPr/>
          <a:lstStyle/>
          <a:p>
            <a:r>
              <a:rPr lang="en-US" dirty="0" smtClean="0"/>
              <a:t>Caching is the key to memory system performance</a:t>
            </a:r>
            <a:endParaRPr lang="en-US" dirty="0"/>
          </a:p>
        </p:txBody>
      </p:sp>
      <p:sp>
        <p:nvSpPr>
          <p:cNvPr id="8" name="Rectangle 40"/>
          <p:cNvSpPr>
            <a:spLocks noChangeArrowheads="1"/>
          </p:cNvSpPr>
          <p:nvPr/>
        </p:nvSpPr>
        <p:spPr bwMode="auto">
          <a:xfrm>
            <a:off x="457200" y="4495800"/>
            <a:ext cx="8229600" cy="25299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285750" indent="-285750">
              <a:buFont typeface="Arial"/>
              <a:buChar char="•"/>
            </a:pPr>
            <a:r>
              <a:rPr lang="en-US" altLang="ko-KR" sz="2400" dirty="0">
                <a:latin typeface="Gill Sans Light"/>
                <a:cs typeface="Gill Sans Light"/>
              </a:rPr>
              <a:t>Average Access time = </a:t>
            </a:r>
            <a:r>
              <a:rPr lang="en-US" altLang="ko-KR" sz="2400" dirty="0" smtClean="0">
                <a:latin typeface="Gill Sans Light"/>
                <a:cs typeface="Gill Sans Light"/>
              </a:rPr>
              <a:t> (</a:t>
            </a:r>
            <a:r>
              <a:rPr lang="en-US" altLang="ko-KR" sz="2400" dirty="0">
                <a:latin typeface="Gill Sans Light"/>
                <a:cs typeface="Gill Sans Light"/>
              </a:rPr>
              <a:t>Hit Rate x </a:t>
            </a:r>
            <a:r>
              <a:rPr lang="en-US" altLang="ko-KR" sz="2400" dirty="0" err="1">
                <a:solidFill>
                  <a:schemeClr val="hlink"/>
                </a:solidFill>
                <a:latin typeface="Gill Sans Light"/>
                <a:cs typeface="Gill Sans Light"/>
              </a:rPr>
              <a:t>HitTime</a:t>
            </a:r>
            <a:r>
              <a:rPr lang="en-US" altLang="ko-KR" sz="2400" dirty="0">
                <a:latin typeface="Gill Sans Light"/>
                <a:cs typeface="Gill Sans Light"/>
              </a:rPr>
              <a:t>) + </a:t>
            </a:r>
            <a:r>
              <a:rPr lang="en-US" altLang="ko-KR" sz="2400" dirty="0" smtClean="0">
                <a:latin typeface="Gill Sans Light"/>
                <a:cs typeface="Gill Sans Light"/>
              </a:rPr>
              <a:t/>
            </a:r>
            <a:br>
              <a:rPr lang="en-US" altLang="ko-KR" sz="2400" dirty="0" smtClean="0">
                <a:latin typeface="Gill Sans Light"/>
                <a:cs typeface="Gill Sans Light"/>
              </a:rPr>
            </a:br>
            <a:r>
              <a:rPr lang="en-US" altLang="ko-KR" sz="2400" dirty="0" smtClean="0">
                <a:latin typeface="Gill Sans Light"/>
                <a:cs typeface="Gill Sans Light"/>
              </a:rPr>
              <a:t>			      (</a:t>
            </a:r>
            <a:r>
              <a:rPr lang="en-US" altLang="ko-KR" sz="2400" dirty="0">
                <a:latin typeface="Gill Sans Light"/>
                <a:cs typeface="Gill Sans Light"/>
              </a:rPr>
              <a:t>Miss Rate x </a:t>
            </a:r>
            <a:r>
              <a:rPr lang="en-US" altLang="ko-KR" sz="2400" dirty="0" err="1">
                <a:solidFill>
                  <a:schemeClr val="hlink"/>
                </a:solidFill>
                <a:latin typeface="Gill Sans Light"/>
                <a:cs typeface="Gill Sans Light"/>
              </a:rPr>
              <a:t>MissTime</a:t>
            </a:r>
            <a:r>
              <a:rPr lang="en-US" altLang="ko-KR" sz="2400" dirty="0" smtClean="0">
                <a:latin typeface="Gill Sans Light"/>
                <a:cs typeface="Gill Sans Light"/>
              </a:rPr>
              <a:t>)</a:t>
            </a:r>
          </a:p>
          <a:p>
            <a:pPr marL="285750" indent="-285750">
              <a:lnSpc>
                <a:spcPct val="90000"/>
              </a:lnSpc>
              <a:spcBef>
                <a:spcPct val="30000"/>
              </a:spcBef>
              <a:buFont typeface="Arial"/>
              <a:buChar char="•"/>
            </a:pPr>
            <a:r>
              <a:rPr lang="en-US" sz="2400" dirty="0" err="1">
                <a:latin typeface="Gill Sans Light"/>
                <a:cs typeface="Gill Sans Light"/>
              </a:rPr>
              <a:t>HitRate</a:t>
            </a:r>
            <a:r>
              <a:rPr lang="en-US" sz="2400" dirty="0">
                <a:latin typeface="Gill Sans Light"/>
                <a:cs typeface="Gill Sans Light"/>
              </a:rPr>
              <a:t> + </a:t>
            </a:r>
            <a:r>
              <a:rPr lang="en-US" sz="2400" dirty="0" err="1">
                <a:latin typeface="Gill Sans Light"/>
                <a:cs typeface="Gill Sans Light"/>
              </a:rPr>
              <a:t>MissRate</a:t>
            </a:r>
            <a:r>
              <a:rPr lang="en-US" sz="2400" dirty="0">
                <a:latin typeface="Gill Sans Light"/>
                <a:cs typeface="Gill Sans Light"/>
              </a:rPr>
              <a:t> = </a:t>
            </a:r>
            <a:r>
              <a:rPr lang="en-US" sz="2400" dirty="0" smtClean="0">
                <a:latin typeface="Gill Sans Light"/>
                <a:cs typeface="Gill Sans Light"/>
              </a:rPr>
              <a:t>1</a:t>
            </a:r>
          </a:p>
          <a:p>
            <a:pPr marL="285750" indent="-285750">
              <a:lnSpc>
                <a:spcPct val="90000"/>
              </a:lnSpc>
              <a:spcBef>
                <a:spcPct val="30000"/>
              </a:spcBef>
              <a:buFont typeface="Arial"/>
              <a:buChar char="•"/>
            </a:pPr>
            <a:r>
              <a:rPr lang="en-US" sz="2400" dirty="0" err="1">
                <a:latin typeface="Gill Sans Light"/>
                <a:cs typeface="Gill Sans Light"/>
              </a:rPr>
              <a:t>HitRate</a:t>
            </a:r>
            <a:r>
              <a:rPr lang="en-US" sz="2400" dirty="0">
                <a:latin typeface="Gill Sans Light"/>
                <a:cs typeface="Gill Sans Light"/>
              </a:rPr>
              <a:t> = 90% </a:t>
            </a:r>
            <a:r>
              <a:rPr lang="en-US" sz="2400" dirty="0" smtClean="0">
                <a:latin typeface="Gill Sans Light"/>
                <a:cs typeface="Gill Sans Light"/>
              </a:rPr>
              <a:t>=&gt; </a:t>
            </a:r>
            <a:r>
              <a:rPr lang="en-US" sz="2400" dirty="0">
                <a:latin typeface="Gill Sans Light"/>
                <a:cs typeface="Gill Sans Light"/>
              </a:rPr>
              <a:t>Average Access Time = </a:t>
            </a:r>
            <a:r>
              <a:rPr lang="en-US" sz="2400" dirty="0" smtClean="0">
                <a:latin typeface="Gill Sans Light"/>
                <a:cs typeface="Gill Sans Light"/>
              </a:rPr>
              <a:t>19 ns</a:t>
            </a:r>
            <a:endParaRPr lang="en-US" sz="2400" dirty="0">
              <a:latin typeface="Gill Sans Light"/>
              <a:cs typeface="Gill Sans Light"/>
            </a:endParaRPr>
          </a:p>
          <a:p>
            <a:pPr marL="285750" indent="-285750">
              <a:lnSpc>
                <a:spcPct val="90000"/>
              </a:lnSpc>
              <a:spcBef>
                <a:spcPct val="30000"/>
              </a:spcBef>
              <a:buFont typeface="Arial"/>
              <a:buChar char="•"/>
            </a:pPr>
            <a:r>
              <a:rPr lang="en-US" sz="2400" dirty="0" err="1">
                <a:latin typeface="Gill Sans Light"/>
                <a:cs typeface="Gill Sans Light"/>
              </a:rPr>
              <a:t>HitRate</a:t>
            </a:r>
            <a:r>
              <a:rPr lang="en-US" sz="2400" dirty="0">
                <a:latin typeface="Gill Sans Light"/>
                <a:cs typeface="Gill Sans Light"/>
              </a:rPr>
              <a:t> = 99% </a:t>
            </a:r>
            <a:r>
              <a:rPr lang="en-US" sz="2400" dirty="0" smtClean="0">
                <a:latin typeface="Gill Sans Light"/>
                <a:cs typeface="Gill Sans Light"/>
              </a:rPr>
              <a:t>=&gt; </a:t>
            </a:r>
            <a:r>
              <a:rPr lang="en-US" sz="2400" dirty="0">
                <a:latin typeface="Gill Sans Light"/>
                <a:cs typeface="Gill Sans Light"/>
              </a:rPr>
              <a:t>Average Access Time = </a:t>
            </a:r>
            <a:r>
              <a:rPr lang="en-US" sz="2400" dirty="0" smtClean="0">
                <a:latin typeface="Gill Sans Light"/>
                <a:cs typeface="Gill Sans Light"/>
              </a:rPr>
              <a:t>10.9ns</a:t>
            </a:r>
            <a:endParaRPr lang="en-US" sz="2400" dirty="0">
              <a:latin typeface="Gill Sans Light"/>
              <a:cs typeface="Gill Sans Light"/>
            </a:endParaRPr>
          </a:p>
          <a:p>
            <a:pPr marL="285750" indent="-285750">
              <a:buFont typeface="Arial"/>
              <a:buChar char="•"/>
            </a:pPr>
            <a:endParaRPr lang="en-US" sz="2400" b="0" dirty="0">
              <a:latin typeface="Gill Sans Light"/>
              <a:cs typeface="Gill Sans Light"/>
            </a:endParaRPr>
          </a:p>
        </p:txBody>
      </p:sp>
      <p:grpSp>
        <p:nvGrpSpPr>
          <p:cNvPr id="10" name="Group 67"/>
          <p:cNvGrpSpPr>
            <a:grpSpLocks/>
          </p:cNvGrpSpPr>
          <p:nvPr/>
        </p:nvGrpSpPr>
        <p:grpSpPr bwMode="auto">
          <a:xfrm>
            <a:off x="2645198" y="2667000"/>
            <a:ext cx="5584402" cy="1908084"/>
            <a:chOff x="2993213" y="3106684"/>
            <a:chExt cx="5339473" cy="1908330"/>
          </a:xfrm>
        </p:grpSpPr>
        <p:sp>
          <p:nvSpPr>
            <p:cNvPr id="11" name="Rectangle 10"/>
            <p:cNvSpPr>
              <a:spLocks noChangeArrowheads="1"/>
            </p:cNvSpPr>
            <p:nvPr/>
          </p:nvSpPr>
          <p:spPr bwMode="auto">
            <a:xfrm>
              <a:off x="3009900" y="3505200"/>
              <a:ext cx="1028700" cy="83820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z="2400" b="0">
                <a:latin typeface="Gill Sans Light"/>
                <a:cs typeface="Gill Sans Light"/>
              </a:endParaRPr>
            </a:p>
          </p:txBody>
        </p:sp>
        <p:sp>
          <p:nvSpPr>
            <p:cNvPr id="12" name="Rectangle 11"/>
            <p:cNvSpPr>
              <a:spLocks noChangeArrowheads="1"/>
            </p:cNvSpPr>
            <p:nvPr/>
          </p:nvSpPr>
          <p:spPr bwMode="auto">
            <a:xfrm>
              <a:off x="2993213" y="3733800"/>
              <a:ext cx="1186424" cy="397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r>
                <a:rPr lang="en-US" altLang="ko-KR" sz="2000" b="0">
                  <a:latin typeface="Gill Sans Light"/>
                  <a:cs typeface="Gill Sans Light"/>
                </a:rPr>
                <a:t>Processor</a:t>
              </a:r>
            </a:p>
          </p:txBody>
        </p:sp>
        <p:sp>
          <p:nvSpPr>
            <p:cNvPr id="13" name="Rectangle 18"/>
            <p:cNvSpPr>
              <a:spLocks noChangeArrowheads="1"/>
            </p:cNvSpPr>
            <p:nvPr/>
          </p:nvSpPr>
          <p:spPr bwMode="auto">
            <a:xfrm>
              <a:off x="7035800" y="3115671"/>
              <a:ext cx="1282429" cy="1569041"/>
            </a:xfrm>
            <a:prstGeom prst="rect">
              <a:avLst/>
            </a:prstGeom>
            <a:solidFill>
              <a:srgbClr val="C0D2FE"/>
            </a:solidFill>
            <a:ln w="25400">
              <a:solidFill>
                <a:schemeClr val="tx1"/>
              </a:solidFill>
              <a:miter lim="800000"/>
              <a:headEnd/>
              <a:tailEnd/>
            </a:ln>
          </p:spPr>
          <p:txBody>
            <a:bodyPr wrap="none" anchor="ctr"/>
            <a:lstStyle/>
            <a:p>
              <a:endParaRPr lang="en-US" sz="2400" b="0">
                <a:latin typeface="Gill Sans Light"/>
                <a:cs typeface="Gill Sans Light"/>
              </a:endParaRPr>
            </a:p>
          </p:txBody>
        </p:sp>
        <p:sp>
          <p:nvSpPr>
            <p:cNvPr id="14" name="Rectangle 19"/>
            <p:cNvSpPr>
              <a:spLocks noChangeArrowheads="1"/>
            </p:cNvSpPr>
            <p:nvPr/>
          </p:nvSpPr>
          <p:spPr bwMode="auto">
            <a:xfrm>
              <a:off x="7096125" y="3106684"/>
              <a:ext cx="1163703" cy="1013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p>
              <a:r>
                <a:rPr lang="en-US" altLang="ko-KR" sz="2000" b="0" dirty="0">
                  <a:latin typeface="Gill Sans Light"/>
                  <a:cs typeface="Gill Sans Light"/>
                </a:rPr>
                <a:t>Main</a:t>
              </a:r>
            </a:p>
            <a:p>
              <a:r>
                <a:rPr lang="en-US" altLang="ko-KR" sz="2000" b="0" dirty="0">
                  <a:latin typeface="Gill Sans Light"/>
                  <a:cs typeface="Gill Sans Light"/>
                </a:rPr>
                <a:t>Memory</a:t>
              </a:r>
            </a:p>
            <a:p>
              <a:r>
                <a:rPr lang="en-US" altLang="ko-KR" sz="2000" b="0" dirty="0">
                  <a:latin typeface="Gill Sans Light"/>
                  <a:cs typeface="Gill Sans Light"/>
                </a:rPr>
                <a:t>(DRAM)</a:t>
              </a:r>
            </a:p>
          </p:txBody>
        </p:sp>
        <p:sp>
          <p:nvSpPr>
            <p:cNvPr id="15" name="Rectangle 47"/>
            <p:cNvSpPr>
              <a:spLocks noChangeArrowheads="1"/>
            </p:cNvSpPr>
            <p:nvPr/>
          </p:nvSpPr>
          <p:spPr bwMode="auto">
            <a:xfrm>
              <a:off x="7481786" y="4648200"/>
              <a:ext cx="850900" cy="3668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r>
                <a:rPr lang="en-US" altLang="ko-KR" dirty="0">
                  <a:latin typeface="Gill Sans Light"/>
                  <a:cs typeface="Gill Sans Light"/>
                </a:rPr>
                <a:t>100ns</a:t>
              </a:r>
            </a:p>
          </p:txBody>
        </p:sp>
        <p:sp>
          <p:nvSpPr>
            <p:cNvPr id="16" name="Rectangle 17"/>
            <p:cNvSpPr>
              <a:spLocks noChangeArrowheads="1"/>
            </p:cNvSpPr>
            <p:nvPr/>
          </p:nvSpPr>
          <p:spPr bwMode="auto">
            <a:xfrm>
              <a:off x="5511800" y="3277012"/>
              <a:ext cx="889000" cy="1295400"/>
            </a:xfrm>
            <a:prstGeom prst="rect">
              <a:avLst/>
            </a:prstGeom>
            <a:solidFill>
              <a:srgbClr val="C0D2FE"/>
            </a:solidFill>
            <a:ln w="25400">
              <a:solidFill>
                <a:schemeClr val="tx1"/>
              </a:solidFill>
              <a:miter lim="800000"/>
              <a:headEnd/>
              <a:tailEnd/>
            </a:ln>
          </p:spPr>
          <p:txBody>
            <a:bodyPr wrap="none" anchor="ctr"/>
            <a:lstStyle/>
            <a:p>
              <a:endParaRPr lang="en-US" sz="1200" b="0">
                <a:latin typeface="Gill Sans Light"/>
                <a:cs typeface="Gill Sans Light"/>
              </a:endParaRPr>
            </a:p>
          </p:txBody>
        </p:sp>
        <p:sp>
          <p:nvSpPr>
            <p:cNvPr id="17" name="Rectangle 53"/>
            <p:cNvSpPr>
              <a:spLocks noChangeArrowheads="1"/>
            </p:cNvSpPr>
            <p:nvPr/>
          </p:nvSpPr>
          <p:spPr bwMode="auto">
            <a:xfrm>
              <a:off x="5397500" y="4572412"/>
              <a:ext cx="850900" cy="3668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r>
                <a:rPr lang="en-US" altLang="ko-KR" dirty="0">
                  <a:latin typeface="Gill Sans Light"/>
                  <a:cs typeface="Gill Sans Light"/>
                </a:rPr>
                <a:t>10ns</a:t>
              </a:r>
            </a:p>
          </p:txBody>
        </p:sp>
        <p:sp>
          <p:nvSpPr>
            <p:cNvPr id="18" name="Rectangle 20"/>
            <p:cNvSpPr>
              <a:spLocks noChangeArrowheads="1"/>
            </p:cNvSpPr>
            <p:nvPr/>
          </p:nvSpPr>
          <p:spPr bwMode="auto">
            <a:xfrm>
              <a:off x="5486400" y="3277012"/>
              <a:ext cx="923832" cy="11979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r>
                <a:rPr lang="en-US" altLang="ko-KR" b="0" dirty="0">
                  <a:latin typeface="Gill Sans Light"/>
                  <a:cs typeface="Gill Sans Light"/>
                </a:rPr>
                <a:t>Second</a:t>
              </a:r>
            </a:p>
            <a:p>
              <a:r>
                <a:rPr lang="en-US" altLang="ko-KR" b="0" dirty="0">
                  <a:latin typeface="Gill Sans Light"/>
                  <a:cs typeface="Gill Sans Light"/>
                </a:rPr>
                <a:t>Level</a:t>
              </a:r>
            </a:p>
            <a:p>
              <a:r>
                <a:rPr lang="en-US" altLang="ko-KR" b="0" dirty="0">
                  <a:latin typeface="Gill Sans Light"/>
                  <a:cs typeface="Gill Sans Light"/>
                </a:rPr>
                <a:t>Cache</a:t>
              </a:r>
            </a:p>
            <a:p>
              <a:r>
                <a:rPr lang="en-US" altLang="ko-KR" b="0" dirty="0">
                  <a:latin typeface="Gill Sans Light"/>
                  <a:cs typeface="Gill Sans Light"/>
                </a:rPr>
                <a:t>(SRAM)</a:t>
              </a:r>
            </a:p>
          </p:txBody>
        </p:sp>
        <p:cxnSp>
          <p:nvCxnSpPr>
            <p:cNvPr id="19" name="Straight Arrow Connector 55"/>
            <p:cNvCxnSpPr>
              <a:cxnSpLocks noChangeShapeType="1"/>
            </p:cNvCxnSpPr>
            <p:nvPr/>
          </p:nvCxnSpPr>
          <p:spPr bwMode="auto">
            <a:xfrm>
              <a:off x="6400800" y="3962812"/>
              <a:ext cx="685800" cy="1588"/>
            </a:xfrm>
            <a:prstGeom prst="straightConnector1">
              <a:avLst/>
            </a:prstGeom>
            <a:noFill/>
            <a:ln w="38100">
              <a:solidFill>
                <a:schemeClr val="tx1"/>
              </a:solidFill>
              <a:round/>
              <a:headEnd type="arrow" w="med" len="med"/>
              <a:tailEnd type="arrow" w="med" len="med"/>
            </a:ln>
            <a:extLst>
              <a:ext uri="{909E8E84-426E-40dd-AFC4-6F175D3DCCD1}">
                <a14:hiddenFill xmlns:a14="http://schemas.microsoft.com/office/drawing/2010/main">
                  <a:noFill/>
                </a14:hiddenFill>
              </a:ext>
            </a:extLst>
          </p:spPr>
        </p:cxnSp>
        <p:cxnSp>
          <p:nvCxnSpPr>
            <p:cNvPr id="20" name="Straight Arrow Connector 61"/>
            <p:cNvCxnSpPr>
              <a:cxnSpLocks noChangeShapeType="1"/>
            </p:cNvCxnSpPr>
            <p:nvPr/>
          </p:nvCxnSpPr>
          <p:spPr bwMode="auto">
            <a:xfrm>
              <a:off x="4038600" y="3962812"/>
              <a:ext cx="1447800" cy="1588"/>
            </a:xfrm>
            <a:prstGeom prst="straightConnector1">
              <a:avLst/>
            </a:prstGeom>
            <a:noFill/>
            <a:ln w="38100">
              <a:solidFill>
                <a:schemeClr val="tx1"/>
              </a:solidFill>
              <a:round/>
              <a:headEnd type="arrow" w="med" len="med"/>
              <a:tailEnd type="arrow" w="med" len="med"/>
            </a:ln>
            <a:extLst>
              <a:ext uri="{909E8E84-426E-40dd-AFC4-6F175D3DCCD1}">
                <a14:hiddenFill xmlns:a14="http://schemas.microsoft.com/office/drawing/2010/main">
                  <a:noFill/>
                </a14:hiddenFill>
              </a:ext>
            </a:extLst>
          </p:spPr>
        </p:cxnSp>
      </p:grpSp>
      <p:sp>
        <p:nvSpPr>
          <p:cNvPr id="22" name="Rectangle 10"/>
          <p:cNvSpPr>
            <a:spLocks noChangeArrowheads="1"/>
          </p:cNvSpPr>
          <p:nvPr/>
        </p:nvSpPr>
        <p:spPr bwMode="auto">
          <a:xfrm>
            <a:off x="2699027" y="1447962"/>
            <a:ext cx="1091161" cy="838038"/>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z="2400">
              <a:latin typeface="Gill Sans Light"/>
              <a:cs typeface="Gill Sans Light"/>
            </a:endParaRPr>
          </a:p>
        </p:txBody>
      </p:sp>
      <p:sp>
        <p:nvSpPr>
          <p:cNvPr id="23" name="Rectangle 11"/>
          <p:cNvSpPr>
            <a:spLocks noChangeArrowheads="1"/>
          </p:cNvSpPr>
          <p:nvPr/>
        </p:nvSpPr>
        <p:spPr bwMode="auto">
          <a:xfrm>
            <a:off x="2655277" y="1679059"/>
            <a:ext cx="1258461" cy="397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r>
              <a:rPr lang="en-US" altLang="ko-KR" sz="2000">
                <a:latin typeface="Gill Sans Light"/>
                <a:cs typeface="Gill Sans Light"/>
              </a:rPr>
              <a:t>Processor</a:t>
            </a:r>
          </a:p>
        </p:txBody>
      </p:sp>
      <p:sp>
        <p:nvSpPr>
          <p:cNvPr id="24" name="Rectangle 18"/>
          <p:cNvSpPr>
            <a:spLocks noChangeArrowheads="1"/>
          </p:cNvSpPr>
          <p:nvPr/>
        </p:nvSpPr>
        <p:spPr bwMode="auto">
          <a:xfrm>
            <a:off x="6847864" y="1143000"/>
            <a:ext cx="1381736" cy="1450283"/>
          </a:xfrm>
          <a:prstGeom prst="rect">
            <a:avLst/>
          </a:prstGeom>
          <a:solidFill>
            <a:schemeClr val="accent1">
              <a:lumMod val="40000"/>
              <a:lumOff val="60000"/>
            </a:schemeClr>
          </a:solidFill>
          <a:ln w="25400">
            <a:solidFill>
              <a:schemeClr val="tx1"/>
            </a:solidFill>
            <a:miter lim="800000"/>
            <a:headEnd/>
            <a:tailEnd/>
          </a:ln>
        </p:spPr>
        <p:txBody>
          <a:bodyPr wrap="none" anchor="ctr"/>
          <a:lstStyle/>
          <a:p>
            <a:pPr>
              <a:defRPr/>
            </a:pPr>
            <a:endParaRPr lang="en-US" sz="2400">
              <a:latin typeface="Gill Sans Light"/>
              <a:cs typeface="Gill Sans Light"/>
            </a:endParaRPr>
          </a:p>
        </p:txBody>
      </p:sp>
      <p:sp>
        <p:nvSpPr>
          <p:cNvPr id="25" name="Rectangle 19"/>
          <p:cNvSpPr>
            <a:spLocks noChangeArrowheads="1"/>
          </p:cNvSpPr>
          <p:nvPr/>
        </p:nvSpPr>
        <p:spPr bwMode="auto">
          <a:xfrm>
            <a:off x="6912120" y="1143001"/>
            <a:ext cx="1241280" cy="10130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p>
            <a:r>
              <a:rPr lang="en-US" altLang="ko-KR" sz="2000" dirty="0">
                <a:latin typeface="Gill Sans Light"/>
                <a:cs typeface="Gill Sans Light"/>
              </a:rPr>
              <a:t>Main</a:t>
            </a:r>
          </a:p>
          <a:p>
            <a:r>
              <a:rPr lang="en-US" altLang="ko-KR" sz="2000" dirty="0">
                <a:latin typeface="Gill Sans Light"/>
                <a:cs typeface="Gill Sans Light"/>
              </a:rPr>
              <a:t>Memory</a:t>
            </a:r>
          </a:p>
          <a:p>
            <a:r>
              <a:rPr lang="en-US" altLang="ko-KR" sz="2000" dirty="0">
                <a:latin typeface="Gill Sans Light"/>
                <a:cs typeface="Gill Sans Light"/>
              </a:rPr>
              <a:t>(DRAM)</a:t>
            </a:r>
          </a:p>
        </p:txBody>
      </p:sp>
      <p:sp>
        <p:nvSpPr>
          <p:cNvPr id="26" name="Rectangle 26"/>
          <p:cNvSpPr>
            <a:spLocks noChangeArrowheads="1"/>
          </p:cNvSpPr>
          <p:nvPr/>
        </p:nvSpPr>
        <p:spPr bwMode="auto">
          <a:xfrm>
            <a:off x="7327035" y="762000"/>
            <a:ext cx="902565"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r>
              <a:rPr lang="en-US" altLang="ko-KR" dirty="0">
                <a:latin typeface="Gill Sans Light"/>
                <a:cs typeface="Gill Sans Light"/>
              </a:rPr>
              <a:t>100ns</a:t>
            </a:r>
          </a:p>
        </p:txBody>
      </p:sp>
      <p:cxnSp>
        <p:nvCxnSpPr>
          <p:cNvPr id="27" name="Straight Arrow Connector 38"/>
          <p:cNvCxnSpPr>
            <a:cxnSpLocks noChangeShapeType="1"/>
            <a:stCxn id="22" idx="3"/>
          </p:cNvCxnSpPr>
          <p:nvPr/>
        </p:nvCxnSpPr>
        <p:spPr bwMode="auto">
          <a:xfrm flipV="1">
            <a:off x="3790339" y="1829094"/>
            <a:ext cx="3095625" cy="38100"/>
          </a:xfrm>
          <a:prstGeom prst="straightConnector1">
            <a:avLst/>
          </a:prstGeom>
          <a:noFill/>
          <a:ln w="38100">
            <a:solidFill>
              <a:schemeClr val="tx1"/>
            </a:solidFill>
            <a:round/>
            <a:headEnd type="arrow" w="med" len="med"/>
            <a:tailEnd type="arrow" w="med" len="med"/>
          </a:ln>
          <a:extLst>
            <a:ext uri="{909E8E84-426E-40dd-AFC4-6F175D3DCCD1}">
              <a14:hiddenFill xmlns:a14="http://schemas.microsoft.com/office/drawing/2010/main">
                <a:noFill/>
              </a14:hiddenFill>
            </a:ext>
          </a:extLst>
        </p:spPr>
      </p:cxnSp>
      <p:sp>
        <p:nvSpPr>
          <p:cNvPr id="28" name="Rectangle 39"/>
          <p:cNvSpPr>
            <a:spLocks noChangeArrowheads="1"/>
          </p:cNvSpPr>
          <p:nvPr/>
        </p:nvSpPr>
        <p:spPr bwMode="auto">
          <a:xfrm>
            <a:off x="3914164" y="1939586"/>
            <a:ext cx="3048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ko-KR" sz="2400">
                <a:latin typeface="Gill Sans Light"/>
                <a:cs typeface="Gill Sans Light"/>
              </a:rPr>
              <a:t>Access time = 100ns</a:t>
            </a:r>
            <a:endParaRPr lang="en-US" sz="2400">
              <a:latin typeface="Gill Sans Light"/>
              <a:cs typeface="Gill Sans Light"/>
            </a:endParaRPr>
          </a:p>
        </p:txBody>
      </p:sp>
    </p:spTree>
    <p:extLst>
      <p:ext uri="{BB962C8B-B14F-4D97-AF65-F5344CB8AC3E}">
        <p14:creationId xmlns:p14="http://schemas.microsoft.com/office/powerpoint/2010/main" val="1540065148"/>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7924800" cy="533400"/>
          </a:xfrm>
        </p:spPr>
        <p:txBody>
          <a:bodyPr/>
          <a:lstStyle/>
          <a:p>
            <a:r>
              <a:rPr lang="en-US" dirty="0" smtClean="0"/>
              <a:t>Impact of caches on Operating Systems</a:t>
            </a:r>
            <a:endParaRPr lang="en-US" dirty="0"/>
          </a:p>
        </p:txBody>
      </p:sp>
      <p:sp>
        <p:nvSpPr>
          <p:cNvPr id="3" name="Content Placeholder 2"/>
          <p:cNvSpPr>
            <a:spLocks noGrp="1"/>
          </p:cNvSpPr>
          <p:nvPr>
            <p:ph idx="1"/>
          </p:nvPr>
        </p:nvSpPr>
        <p:spPr>
          <a:xfrm>
            <a:off x="381000" y="914400"/>
            <a:ext cx="8534400" cy="5410200"/>
          </a:xfrm>
        </p:spPr>
        <p:txBody>
          <a:bodyPr>
            <a:normAutofit fontScale="92500" lnSpcReduction="10000"/>
          </a:bodyPr>
          <a:lstStyle/>
          <a:p>
            <a:r>
              <a:rPr lang="en-US" dirty="0" smtClean="0"/>
              <a:t>Indirect - dealing with cache </a:t>
            </a:r>
            <a:r>
              <a:rPr lang="en-US" dirty="0" smtClean="0"/>
              <a:t>effects (e.g., sync state acros</a:t>
            </a:r>
            <a:r>
              <a:rPr lang="en-US" dirty="0" smtClean="0"/>
              <a:t>s levels)</a:t>
            </a:r>
            <a:endParaRPr lang="en-US" dirty="0" smtClean="0"/>
          </a:p>
          <a:p>
            <a:r>
              <a:rPr lang="en-US" dirty="0" smtClean="0"/>
              <a:t>Process scheduling</a:t>
            </a:r>
          </a:p>
          <a:p>
            <a:pPr lvl="1"/>
            <a:r>
              <a:rPr lang="en-US" dirty="0" smtClean="0"/>
              <a:t>which and how many processes are active ?</a:t>
            </a:r>
          </a:p>
          <a:p>
            <a:pPr lvl="1"/>
            <a:r>
              <a:rPr lang="en-US" dirty="0" smtClean="0"/>
              <a:t>large memory footprints versus small ones ?</a:t>
            </a:r>
          </a:p>
          <a:p>
            <a:pPr lvl="1"/>
            <a:r>
              <a:rPr lang="en-US" dirty="0" smtClean="0"/>
              <a:t>priorities ?</a:t>
            </a:r>
          </a:p>
          <a:p>
            <a:pPr lvl="1"/>
            <a:r>
              <a:rPr lang="en-US" dirty="0"/>
              <a:t>Shared pages mapped into VAS of multiple processes </a:t>
            </a:r>
            <a:r>
              <a:rPr lang="en-US" dirty="0" smtClean="0"/>
              <a:t>?</a:t>
            </a:r>
          </a:p>
          <a:p>
            <a:r>
              <a:rPr lang="en-US" dirty="0" smtClean="0"/>
              <a:t>Impact of thread scheduling on cache performance</a:t>
            </a:r>
          </a:p>
          <a:p>
            <a:pPr lvl="1"/>
            <a:r>
              <a:rPr lang="en-US" dirty="0" smtClean="0"/>
              <a:t>rapid interleaving of threads (small quantum) may degrade cache performance</a:t>
            </a:r>
          </a:p>
          <a:p>
            <a:pPr lvl="2"/>
            <a:r>
              <a:rPr lang="en-US" dirty="0" smtClean="0"/>
              <a:t>increase average memory access time (AMAT) !!!</a:t>
            </a:r>
          </a:p>
          <a:p>
            <a:r>
              <a:rPr lang="en-US" dirty="0" smtClean="0"/>
              <a:t>Designing operating system data structures for cache performance</a:t>
            </a:r>
          </a:p>
          <a:p>
            <a:r>
              <a:rPr lang="en-US" dirty="0"/>
              <a:t>Maintaining the correctness of various caches</a:t>
            </a:r>
          </a:p>
          <a:p>
            <a:pPr lvl="1"/>
            <a:r>
              <a:rPr lang="en-US" dirty="0" smtClean="0"/>
              <a:t>TLB </a:t>
            </a:r>
            <a:r>
              <a:rPr lang="en-US" dirty="0"/>
              <a:t>consistency:</a:t>
            </a:r>
          </a:p>
          <a:p>
            <a:pPr lvl="2"/>
            <a:r>
              <a:rPr lang="en-US" dirty="0"/>
              <a:t>With PT across context switches ?</a:t>
            </a:r>
          </a:p>
          <a:p>
            <a:pPr lvl="2"/>
            <a:r>
              <a:rPr lang="en-US" dirty="0"/>
              <a:t>Across updates to the PT ?</a:t>
            </a:r>
          </a:p>
          <a:p>
            <a:endParaRPr lang="en-US" dirty="0" smtClean="0"/>
          </a:p>
          <a:p>
            <a:pPr lvl="1"/>
            <a:endParaRPr lang="en-US" dirty="0" smtClean="0"/>
          </a:p>
          <a:p>
            <a:pPr lvl="1"/>
            <a:endParaRPr lang="en-US" dirty="0"/>
          </a:p>
        </p:txBody>
      </p:sp>
    </p:spTree>
    <p:extLst>
      <p:ext uri="{BB962C8B-B14F-4D97-AF65-F5344CB8AC3E}">
        <p14:creationId xmlns:p14="http://schemas.microsoft.com/office/powerpoint/2010/main" val="196651643"/>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1"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1"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1"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1"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1"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1"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1"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grpId="1"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1"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1" nodeType="click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childTnLst>
                                </p:cTn>
                              </p:par>
                              <p:par>
                                <p:cTn id="35" presetID="1" presetClass="entr" presetSubtype="0" fill="hold" grpId="1" nodeType="withEffect">
                                  <p:stCondLst>
                                    <p:cond delay="0"/>
                                  </p:stCondLst>
                                  <p:childTnLst>
                                    <p:set>
                                      <p:cBhvr>
                                        <p:cTn id="36" dur="1" fill="hold">
                                          <p:stCondLst>
                                            <p:cond delay="0"/>
                                          </p:stCondLst>
                                        </p:cTn>
                                        <p:tgtEl>
                                          <p:spTgt spid="3">
                                            <p:txEl>
                                              <p:pRg st="11" end="11"/>
                                            </p:txEl>
                                          </p:spTgt>
                                        </p:tgtEl>
                                        <p:attrNameLst>
                                          <p:attrName>style.visibility</p:attrName>
                                        </p:attrNameLst>
                                      </p:cBhvr>
                                      <p:to>
                                        <p:strVal val="visible"/>
                                      </p:to>
                                    </p:set>
                                  </p:childTnLst>
                                </p:cTn>
                              </p:par>
                              <p:par>
                                <p:cTn id="37" presetID="1" presetClass="entr" presetSubtype="0" fill="hold" grpId="1" nodeType="withEffect">
                                  <p:stCondLst>
                                    <p:cond delay="0"/>
                                  </p:stCondLst>
                                  <p:childTnLst>
                                    <p:set>
                                      <p:cBhvr>
                                        <p:cTn id="38" dur="1" fill="hold">
                                          <p:stCondLst>
                                            <p:cond delay="0"/>
                                          </p:stCondLst>
                                        </p:cTn>
                                        <p:tgtEl>
                                          <p:spTgt spid="3">
                                            <p:txEl>
                                              <p:pRg st="12" end="12"/>
                                            </p:txEl>
                                          </p:spTgt>
                                        </p:tgtEl>
                                        <p:attrNameLst>
                                          <p:attrName>style.visibility</p:attrName>
                                        </p:attrNameLst>
                                      </p:cBhvr>
                                      <p:to>
                                        <p:strVal val="visible"/>
                                      </p:to>
                                    </p:set>
                                  </p:childTnLst>
                                </p:cTn>
                              </p:par>
                              <p:par>
                                <p:cTn id="39" presetID="1" presetClass="entr" presetSubtype="0" fill="hold" grpId="1" nodeType="withEffect">
                                  <p:stCondLst>
                                    <p:cond delay="0"/>
                                  </p:stCondLst>
                                  <p:childTnLst>
                                    <p:set>
                                      <p:cBhvr>
                                        <p:cTn id="40"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2">
            <p:tnLst>
              <p:par>
                <p:cTn xmlns:p14="http://schemas.microsoft.com/office/powerpoint/2010/main" presetID="2" presetClass="entr" presetSubtype="2" fill="hold" nodeType="with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1+#ppt_w/2"/>
                          </p:val>
                        </p:tav>
                        <p:tav tm="100000">
                          <p:val>
                            <p:strVal val="#ppt_x"/>
                          </p:val>
                        </p:tav>
                      </p:tavLst>
                    </p:anim>
                    <p:anim calcmode="lin" valueType="num">
                      <p:cBhvr additive="base">
                        <p:cTn dur="500" fill="hold"/>
                        <p:tgtEl>
                          <p:spTgt spid="3"/>
                        </p:tgtEl>
                        <p:attrNameLst>
                          <p:attrName>ppt_y</p:attrName>
                        </p:attrNameLst>
                      </p:cBhvr>
                      <p:tavLst>
                        <p:tav tm="0">
                          <p:val>
                            <p:strVal val="#ppt_y"/>
                          </p:val>
                        </p:tav>
                        <p:tav tm="100000">
                          <p:val>
                            <p:strVal val="#ppt_y"/>
                          </p:val>
                        </p:tav>
                      </p:tavLst>
                    </p:anim>
                  </p:childTnLst>
                </p:cTn>
              </p:par>
            </p:tnLst>
          </p:tmpl>
          <p:tmpl lvl="3">
            <p:tnLst>
              <p:par>
                <p:cTn xmlns:p14="http://schemas.microsoft.com/office/powerpoint/2010/main" presetID="2" presetClass="entr" presetSubtype="2" fill="hold" nodeType="with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1+#ppt_w/2"/>
                          </p:val>
                        </p:tav>
                        <p:tav tm="100000">
                          <p:val>
                            <p:strVal val="#ppt_x"/>
                          </p:val>
                        </p:tav>
                      </p:tavLst>
                    </p:anim>
                    <p:anim calcmode="lin" valueType="num">
                      <p:cBhvr additive="base">
                        <p:cTn dur="500" fill="hold"/>
                        <p:tgtEl>
                          <p:spTgt spid="3"/>
                        </p:tgtEl>
                        <p:attrNameLst>
                          <p:attrName>ppt_y</p:attrName>
                        </p:attrNameLst>
                      </p:cBhvr>
                      <p:tavLst>
                        <p:tav tm="0">
                          <p:val>
                            <p:strVal val="#ppt_y"/>
                          </p:val>
                        </p:tav>
                        <p:tav tm="100000">
                          <p:val>
                            <p:strVal val="#ppt_y"/>
                          </p:val>
                        </p:tav>
                      </p:tavLst>
                    </p:anim>
                  </p:childTnLst>
                </p:cTn>
              </p:par>
            </p:tnLst>
          </p:tmpl>
          <p:tmpl lvl="4">
            <p:tnLst>
              <p:par>
                <p:cTn xmlns:p14="http://schemas.microsoft.com/office/powerpoint/2010/main" presetID="2" presetClass="entr" presetSubtype="2" fill="hold" nodeType="with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1+#ppt_w/2"/>
                          </p:val>
                        </p:tav>
                        <p:tav tm="100000">
                          <p:val>
                            <p:strVal val="#ppt_x"/>
                          </p:val>
                        </p:tav>
                      </p:tavLst>
                    </p:anim>
                    <p:anim calcmode="lin" valueType="num">
                      <p:cBhvr additive="base">
                        <p:cTn dur="500" fill="hold"/>
                        <p:tgtEl>
                          <p:spTgt spid="3"/>
                        </p:tgtEl>
                        <p:attrNameLst>
                          <p:attrName>ppt_y</p:attrName>
                        </p:attrNameLst>
                      </p:cBhvr>
                      <p:tavLst>
                        <p:tav tm="0">
                          <p:val>
                            <p:strVal val="#ppt_y"/>
                          </p:val>
                        </p:tav>
                        <p:tav tm="100000">
                          <p:val>
                            <p:strVal val="#ppt_y"/>
                          </p:val>
                        </p:tav>
                      </p:tavLst>
                    </p:anim>
                  </p:childTnLst>
                </p:cTn>
              </p:par>
            </p:tnLst>
          </p:tmpl>
          <p:tmpl lvl="5">
            <p:tnLst>
              <p:par>
                <p:cTn xmlns:p14="http://schemas.microsoft.com/office/powerpoint/2010/main" presetID="2" presetClass="entr" presetSubtype="2" fill="hold" nodeType="with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1+#ppt_w/2"/>
                          </p:val>
                        </p:tav>
                        <p:tav tm="100000">
                          <p:val>
                            <p:strVal val="#ppt_x"/>
                          </p:val>
                        </p:tav>
                      </p:tavLst>
                    </p:anim>
                    <p:anim calcmode="lin" valueType="num">
                      <p:cBhvr additive="base">
                        <p:cTn dur="500" fill="hold"/>
                        <p:tgtEl>
                          <p:spTgt spid="3"/>
                        </p:tgtEl>
                        <p:attrNameLst>
                          <p:attrName>ppt_y</p:attrName>
                        </p:attrNameLst>
                      </p:cBhvr>
                      <p:tavLst>
                        <p:tav tm="0">
                          <p:val>
                            <p:strVal val="#ppt_y"/>
                          </p:val>
                        </p:tav>
                        <p:tav tm="100000">
                          <p:val>
                            <p:strVal val="#ppt_y"/>
                          </p:val>
                        </p:tav>
                      </p:tavLst>
                    </p:anim>
                  </p:childTnLst>
                </p:cTn>
              </p:par>
            </p:tnLst>
          </p:tmpl>
          <p:tmpl lvl="1">
            <p:tnLst>
              <p:par>
                <p:cTn xmlns:p14="http://schemas.microsoft.com/office/powerpoint/2010/main" presetID="2" presetClass="entr" presetSubtype="2" fill="hold" nodeType="click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1+#ppt_w/2"/>
                          </p:val>
                        </p:tav>
                        <p:tav tm="100000">
                          <p:val>
                            <p:strVal val="#ppt_x"/>
                          </p:val>
                        </p:tav>
                      </p:tavLst>
                    </p:anim>
                    <p:anim calcmode="lin" valueType="num">
                      <p:cBhvr additive="base">
                        <p:cTn dur="500" fill="hold"/>
                        <p:tgtEl>
                          <p:spTgt spid="3"/>
                        </p:tgtEl>
                        <p:attrNameLst>
                          <p:attrName>ppt_y</p:attrName>
                        </p:attrNameLst>
                      </p:cBhvr>
                      <p:tavLst>
                        <p:tav tm="0">
                          <p:val>
                            <p:strVal val="#ppt_y"/>
                          </p:val>
                        </p:tav>
                        <p:tav tm="100000">
                          <p:val>
                            <p:strVal val="#ppt_y"/>
                          </p:val>
                        </p:tav>
                      </p:tavLst>
                    </p:anim>
                  </p:childTnLst>
                </p:cTn>
              </p:par>
            </p:tnLst>
          </p:tmpl>
        </p:tmplLst>
      </p:bldP>
      <p:bldP spid="3" grpId="1"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 Set Model</a:t>
            </a:r>
            <a:endParaRPr lang="en-US" dirty="0"/>
          </a:p>
        </p:txBody>
      </p:sp>
      <p:sp>
        <p:nvSpPr>
          <p:cNvPr id="3" name="Content Placeholder 2"/>
          <p:cNvSpPr>
            <a:spLocks noGrp="1"/>
          </p:cNvSpPr>
          <p:nvPr>
            <p:ph idx="1"/>
          </p:nvPr>
        </p:nvSpPr>
        <p:spPr>
          <a:xfrm>
            <a:off x="381000" y="838200"/>
            <a:ext cx="8229600" cy="1632708"/>
          </a:xfrm>
        </p:spPr>
        <p:txBody>
          <a:bodyPr/>
          <a:lstStyle/>
          <a:p>
            <a:r>
              <a:rPr lang="en-US" dirty="0" smtClean="0"/>
              <a:t>As a program executes it transitions through a sequence of “working sets” consisting of varying sized subsets of the address space</a:t>
            </a:r>
            <a:endParaRPr lang="en-US" dirty="0"/>
          </a:p>
        </p:txBody>
      </p:sp>
      <p:cxnSp>
        <p:nvCxnSpPr>
          <p:cNvPr id="8" name="Straight Arrow Connector 7"/>
          <p:cNvCxnSpPr/>
          <p:nvPr/>
        </p:nvCxnSpPr>
        <p:spPr>
          <a:xfrm>
            <a:off x="619334" y="5524786"/>
            <a:ext cx="763575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3856536" y="5555023"/>
            <a:ext cx="813043" cy="461665"/>
          </a:xfrm>
          <a:prstGeom prst="rect">
            <a:avLst/>
          </a:prstGeom>
          <a:noFill/>
        </p:spPr>
        <p:txBody>
          <a:bodyPr wrap="none" rtlCol="0">
            <a:spAutoFit/>
          </a:bodyPr>
          <a:lstStyle/>
          <a:p>
            <a:r>
              <a:rPr lang="en-US" sz="2400" dirty="0" smtClean="0">
                <a:latin typeface="Gill Sans Light"/>
                <a:cs typeface="Gill Sans Light"/>
              </a:rPr>
              <a:t>Time</a:t>
            </a:r>
            <a:endParaRPr lang="en-US" sz="2400" dirty="0">
              <a:latin typeface="Gill Sans Light"/>
              <a:cs typeface="Gill Sans Light"/>
            </a:endParaRPr>
          </a:p>
        </p:txBody>
      </p:sp>
      <p:cxnSp>
        <p:nvCxnSpPr>
          <p:cNvPr id="11" name="Straight Arrow Connector 10"/>
          <p:cNvCxnSpPr/>
          <p:nvPr/>
        </p:nvCxnSpPr>
        <p:spPr>
          <a:xfrm flipV="1">
            <a:off x="1057823" y="2470908"/>
            <a:ext cx="0" cy="305387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2" name="TextBox 11"/>
          <p:cNvSpPr txBox="1"/>
          <p:nvPr/>
        </p:nvSpPr>
        <p:spPr>
          <a:xfrm rot="16200000">
            <a:off x="233320" y="3590873"/>
            <a:ext cx="1187344" cy="461665"/>
          </a:xfrm>
          <a:prstGeom prst="rect">
            <a:avLst/>
          </a:prstGeom>
          <a:noFill/>
        </p:spPr>
        <p:txBody>
          <a:bodyPr wrap="none" rtlCol="0">
            <a:spAutoFit/>
          </a:bodyPr>
          <a:lstStyle/>
          <a:p>
            <a:r>
              <a:rPr lang="en-US" sz="2400" dirty="0" smtClean="0">
                <a:latin typeface="Gill Sans Light"/>
                <a:cs typeface="Gill Sans Light"/>
              </a:rPr>
              <a:t>Address</a:t>
            </a:r>
            <a:endParaRPr lang="en-US" sz="2400" dirty="0">
              <a:latin typeface="Gill Sans Light"/>
              <a:cs typeface="Gill Sans Light"/>
            </a:endParaRPr>
          </a:p>
        </p:txBody>
      </p:sp>
      <p:sp>
        <p:nvSpPr>
          <p:cNvPr id="13" name="Rounded Rectangle 12"/>
          <p:cNvSpPr/>
          <p:nvPr/>
        </p:nvSpPr>
        <p:spPr>
          <a:xfrm>
            <a:off x="1435830" y="4269974"/>
            <a:ext cx="715890" cy="529138"/>
          </a:xfrm>
          <a:prstGeom prst="roundRect">
            <a:avLst/>
          </a:prstGeom>
          <a:effectLst>
            <a:glow rad="101600">
              <a:schemeClr val="accent1">
                <a:lumMod val="20000"/>
                <a:lumOff val="80000"/>
                <a:alpha val="75000"/>
              </a:schemeClr>
            </a:glow>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Light"/>
              <a:cs typeface="Gill Sans Light"/>
            </a:endParaRPr>
          </a:p>
        </p:txBody>
      </p:sp>
      <p:sp>
        <p:nvSpPr>
          <p:cNvPr id="14" name="Rounded Rectangle 13"/>
          <p:cNvSpPr/>
          <p:nvPr/>
        </p:nvSpPr>
        <p:spPr>
          <a:xfrm>
            <a:off x="1435829" y="3604773"/>
            <a:ext cx="1360827" cy="273346"/>
          </a:xfrm>
          <a:prstGeom prst="roundRect">
            <a:avLst/>
          </a:prstGeom>
          <a:effectLst>
            <a:glow rad="101600">
              <a:schemeClr val="accent1">
                <a:lumMod val="20000"/>
                <a:lumOff val="80000"/>
                <a:alpha val="75000"/>
              </a:schemeClr>
            </a:glow>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Light"/>
              <a:cs typeface="Gill Sans Light"/>
            </a:endParaRPr>
          </a:p>
        </p:txBody>
      </p:sp>
      <p:sp>
        <p:nvSpPr>
          <p:cNvPr id="15" name="Rounded Rectangle 14"/>
          <p:cNvSpPr/>
          <p:nvPr/>
        </p:nvSpPr>
        <p:spPr>
          <a:xfrm>
            <a:off x="2438710" y="4150808"/>
            <a:ext cx="1749013" cy="1116967"/>
          </a:xfrm>
          <a:prstGeom prst="roundRect">
            <a:avLst/>
          </a:prstGeom>
          <a:effectLst>
            <a:glow rad="101600">
              <a:schemeClr val="accent1">
                <a:lumMod val="20000"/>
                <a:lumOff val="80000"/>
                <a:alpha val="75000"/>
              </a:schemeClr>
            </a:glow>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Light"/>
              <a:cs typeface="Gill Sans Light"/>
            </a:endParaRPr>
          </a:p>
        </p:txBody>
      </p:sp>
      <p:sp>
        <p:nvSpPr>
          <p:cNvPr id="16" name="Rounded Rectangle 15"/>
          <p:cNvSpPr/>
          <p:nvPr/>
        </p:nvSpPr>
        <p:spPr>
          <a:xfrm>
            <a:off x="2591110" y="2803507"/>
            <a:ext cx="1749013" cy="636182"/>
          </a:xfrm>
          <a:prstGeom prst="roundRect">
            <a:avLst/>
          </a:prstGeom>
          <a:effectLst>
            <a:glow rad="101600">
              <a:schemeClr val="accent1">
                <a:lumMod val="20000"/>
                <a:lumOff val="80000"/>
                <a:alpha val="75000"/>
              </a:schemeClr>
            </a:glow>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Light"/>
              <a:cs typeface="Gill Sans Light"/>
            </a:endParaRPr>
          </a:p>
        </p:txBody>
      </p:sp>
      <p:sp>
        <p:nvSpPr>
          <p:cNvPr id="17" name="Rounded Rectangle 16"/>
          <p:cNvSpPr/>
          <p:nvPr/>
        </p:nvSpPr>
        <p:spPr>
          <a:xfrm>
            <a:off x="3856536" y="3621110"/>
            <a:ext cx="1360827" cy="273346"/>
          </a:xfrm>
          <a:prstGeom prst="roundRect">
            <a:avLst/>
          </a:prstGeom>
          <a:effectLst>
            <a:glow rad="101600">
              <a:schemeClr val="accent1">
                <a:lumMod val="20000"/>
                <a:lumOff val="80000"/>
                <a:alpha val="75000"/>
              </a:schemeClr>
            </a:glow>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Light"/>
              <a:cs typeface="Gill Sans Light"/>
            </a:endParaRPr>
          </a:p>
        </p:txBody>
      </p:sp>
      <p:sp>
        <p:nvSpPr>
          <p:cNvPr id="18" name="Rounded Rectangle 17"/>
          <p:cNvSpPr/>
          <p:nvPr/>
        </p:nvSpPr>
        <p:spPr>
          <a:xfrm>
            <a:off x="4859418" y="4120571"/>
            <a:ext cx="507689" cy="529138"/>
          </a:xfrm>
          <a:prstGeom prst="roundRect">
            <a:avLst/>
          </a:prstGeom>
          <a:effectLst>
            <a:glow rad="101600">
              <a:schemeClr val="accent1">
                <a:lumMod val="20000"/>
                <a:lumOff val="80000"/>
                <a:alpha val="75000"/>
              </a:schemeClr>
            </a:glow>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Light"/>
              <a:cs typeface="Gill Sans Light"/>
            </a:endParaRPr>
          </a:p>
        </p:txBody>
      </p:sp>
      <p:sp>
        <p:nvSpPr>
          <p:cNvPr id="19" name="Rounded Rectangle 18"/>
          <p:cNvSpPr/>
          <p:nvPr/>
        </p:nvSpPr>
        <p:spPr>
          <a:xfrm>
            <a:off x="4757973" y="2470908"/>
            <a:ext cx="972021" cy="529138"/>
          </a:xfrm>
          <a:prstGeom prst="roundRect">
            <a:avLst/>
          </a:prstGeom>
          <a:effectLst>
            <a:glow rad="101600">
              <a:schemeClr val="accent1">
                <a:lumMod val="20000"/>
                <a:lumOff val="80000"/>
                <a:alpha val="75000"/>
              </a:schemeClr>
            </a:glow>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Light"/>
              <a:cs typeface="Gill Sans Light"/>
            </a:endParaRPr>
          </a:p>
        </p:txBody>
      </p:sp>
      <p:sp>
        <p:nvSpPr>
          <p:cNvPr id="20" name="Rounded Rectangle 19"/>
          <p:cNvSpPr/>
          <p:nvPr/>
        </p:nvSpPr>
        <p:spPr>
          <a:xfrm>
            <a:off x="5581447" y="3636837"/>
            <a:ext cx="1360827" cy="273346"/>
          </a:xfrm>
          <a:prstGeom prst="roundRect">
            <a:avLst/>
          </a:prstGeom>
          <a:effectLst>
            <a:glow rad="101600">
              <a:schemeClr val="accent1">
                <a:lumMod val="20000"/>
                <a:lumOff val="80000"/>
                <a:alpha val="75000"/>
              </a:schemeClr>
            </a:glow>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Light"/>
              <a:cs typeface="Gill Sans Light"/>
            </a:endParaRPr>
          </a:p>
        </p:txBody>
      </p:sp>
      <p:sp>
        <p:nvSpPr>
          <p:cNvPr id="21" name="Rounded Rectangle 20"/>
          <p:cNvSpPr/>
          <p:nvPr/>
        </p:nvSpPr>
        <p:spPr>
          <a:xfrm>
            <a:off x="6942274" y="2634210"/>
            <a:ext cx="457462" cy="2164902"/>
          </a:xfrm>
          <a:prstGeom prst="roundRect">
            <a:avLst/>
          </a:prstGeom>
          <a:effectLst>
            <a:glow rad="101600">
              <a:schemeClr val="accent1">
                <a:lumMod val="20000"/>
                <a:lumOff val="80000"/>
                <a:alpha val="75000"/>
              </a:schemeClr>
            </a:glow>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Light"/>
              <a:cs typeface="Gill Sans Light"/>
            </a:endParaRPr>
          </a:p>
        </p:txBody>
      </p:sp>
      <p:sp>
        <p:nvSpPr>
          <p:cNvPr id="22" name="Rounded Rectangle 21"/>
          <p:cNvSpPr/>
          <p:nvPr/>
        </p:nvSpPr>
        <p:spPr>
          <a:xfrm>
            <a:off x="6719322" y="4982357"/>
            <a:ext cx="1360827" cy="273346"/>
          </a:xfrm>
          <a:prstGeom prst="roundRect">
            <a:avLst/>
          </a:prstGeom>
          <a:effectLst>
            <a:glow rad="101600">
              <a:schemeClr val="accent1">
                <a:lumMod val="20000"/>
                <a:lumOff val="80000"/>
                <a:alpha val="75000"/>
              </a:schemeClr>
            </a:glow>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Light"/>
              <a:cs typeface="Gill Sans Light"/>
            </a:endParaRPr>
          </a:p>
        </p:txBody>
      </p:sp>
      <p:sp>
        <p:nvSpPr>
          <p:cNvPr id="4" name="Rounded Rectangle 3"/>
          <p:cNvSpPr/>
          <p:nvPr/>
        </p:nvSpPr>
        <p:spPr bwMode="auto">
          <a:xfrm>
            <a:off x="-457200" y="2438400"/>
            <a:ext cx="381000" cy="3124200"/>
          </a:xfrm>
          <a:prstGeom prst="roundRect">
            <a:avLst/>
          </a:prstGeom>
          <a:solidFill>
            <a:schemeClr val="bg1"/>
          </a:solidFill>
          <a:ln w="5715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Comic Sans MS" pitchFamily="66" charset="0"/>
            </a:endParaRPr>
          </a:p>
        </p:txBody>
      </p:sp>
    </p:spTree>
    <p:extLst>
      <p:ext uri="{BB962C8B-B14F-4D97-AF65-F5344CB8AC3E}">
        <p14:creationId xmlns:p14="http://schemas.microsoft.com/office/powerpoint/2010/main" val="1124019669"/>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0.14584 0.00556 L 0.92917 0.00556 " pathEditMode="fixed" rAng="0" ptsTypes="AA">
                                      <p:cBhvr>
                                        <p:cTn id="6" dur="2000" fill="hold"/>
                                        <p:tgtEl>
                                          <p:spTgt spid="4"/>
                                        </p:tgtEl>
                                        <p:attrNameLst>
                                          <p:attrName>ppt_x</p:attrName>
                                          <p:attrName>ppt_y</p:attrName>
                                        </p:attrNameLst>
                                      </p:cBhvr>
                                      <p:rCtr x="39167"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2">
            <p:tnLst>
              <p:par>
                <p:cTn xmlns:p14="http://schemas.microsoft.com/office/powerpoint/2010/main" presetID="2" presetClass="entr" presetSubtype="2" fill="hold" nodeType="with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1+#ppt_w/2"/>
                          </p:val>
                        </p:tav>
                        <p:tav tm="100000">
                          <p:val>
                            <p:strVal val="#ppt_x"/>
                          </p:val>
                        </p:tav>
                      </p:tavLst>
                    </p:anim>
                    <p:anim calcmode="lin" valueType="num">
                      <p:cBhvr additive="base">
                        <p:cTn dur="500" fill="hold"/>
                        <p:tgtEl>
                          <p:spTgt spid="3"/>
                        </p:tgtEl>
                        <p:attrNameLst>
                          <p:attrName>ppt_y</p:attrName>
                        </p:attrNameLst>
                      </p:cBhvr>
                      <p:tavLst>
                        <p:tav tm="0">
                          <p:val>
                            <p:strVal val="#ppt_y"/>
                          </p:val>
                        </p:tav>
                        <p:tav tm="100000">
                          <p:val>
                            <p:strVal val="#ppt_y"/>
                          </p:val>
                        </p:tav>
                      </p:tavLst>
                    </p:anim>
                  </p:childTnLst>
                </p:cTn>
              </p:par>
            </p:tnLst>
          </p:tmpl>
          <p:tmpl lvl="3">
            <p:tnLst>
              <p:par>
                <p:cTn xmlns:p14="http://schemas.microsoft.com/office/powerpoint/2010/main" presetID="2" presetClass="entr" presetSubtype="2" fill="hold" nodeType="with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1+#ppt_w/2"/>
                          </p:val>
                        </p:tav>
                        <p:tav tm="100000">
                          <p:val>
                            <p:strVal val="#ppt_x"/>
                          </p:val>
                        </p:tav>
                      </p:tavLst>
                    </p:anim>
                    <p:anim calcmode="lin" valueType="num">
                      <p:cBhvr additive="base">
                        <p:cTn dur="500" fill="hold"/>
                        <p:tgtEl>
                          <p:spTgt spid="3"/>
                        </p:tgtEl>
                        <p:attrNameLst>
                          <p:attrName>ppt_y</p:attrName>
                        </p:attrNameLst>
                      </p:cBhvr>
                      <p:tavLst>
                        <p:tav tm="0">
                          <p:val>
                            <p:strVal val="#ppt_y"/>
                          </p:val>
                        </p:tav>
                        <p:tav tm="100000">
                          <p:val>
                            <p:strVal val="#ppt_y"/>
                          </p:val>
                        </p:tav>
                      </p:tavLst>
                    </p:anim>
                  </p:childTnLst>
                </p:cTn>
              </p:par>
            </p:tnLst>
          </p:tmpl>
          <p:tmpl lvl="4">
            <p:tnLst>
              <p:par>
                <p:cTn xmlns:p14="http://schemas.microsoft.com/office/powerpoint/2010/main" presetID="2" presetClass="entr" presetSubtype="2" fill="hold" nodeType="with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1+#ppt_w/2"/>
                          </p:val>
                        </p:tav>
                        <p:tav tm="100000">
                          <p:val>
                            <p:strVal val="#ppt_x"/>
                          </p:val>
                        </p:tav>
                      </p:tavLst>
                    </p:anim>
                    <p:anim calcmode="lin" valueType="num">
                      <p:cBhvr additive="base">
                        <p:cTn dur="500" fill="hold"/>
                        <p:tgtEl>
                          <p:spTgt spid="3"/>
                        </p:tgtEl>
                        <p:attrNameLst>
                          <p:attrName>ppt_y</p:attrName>
                        </p:attrNameLst>
                      </p:cBhvr>
                      <p:tavLst>
                        <p:tav tm="0">
                          <p:val>
                            <p:strVal val="#ppt_y"/>
                          </p:val>
                        </p:tav>
                        <p:tav tm="100000">
                          <p:val>
                            <p:strVal val="#ppt_y"/>
                          </p:val>
                        </p:tav>
                      </p:tavLst>
                    </p:anim>
                  </p:childTnLst>
                </p:cTn>
              </p:par>
            </p:tnLst>
          </p:tmpl>
          <p:tmpl lvl="5">
            <p:tnLst>
              <p:par>
                <p:cTn xmlns:p14="http://schemas.microsoft.com/office/powerpoint/2010/main" presetID="2" presetClass="entr" presetSubtype="2" fill="hold" nodeType="with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1+#ppt_w/2"/>
                          </p:val>
                        </p:tav>
                        <p:tav tm="100000">
                          <p:val>
                            <p:strVal val="#ppt_x"/>
                          </p:val>
                        </p:tav>
                      </p:tavLst>
                    </p:anim>
                    <p:anim calcmode="lin" valueType="num">
                      <p:cBhvr additive="base">
                        <p:cTn dur="500" fill="hold"/>
                        <p:tgtEl>
                          <p:spTgt spid="3"/>
                        </p:tgtEl>
                        <p:attrNameLst>
                          <p:attrName>ppt_y</p:attrName>
                        </p:attrNameLst>
                      </p:cBhvr>
                      <p:tavLst>
                        <p:tav tm="0">
                          <p:val>
                            <p:strVal val="#ppt_y"/>
                          </p:val>
                        </p:tav>
                        <p:tav tm="100000">
                          <p:val>
                            <p:strVal val="#ppt_y"/>
                          </p:val>
                        </p:tav>
                      </p:tavLst>
                    </p:anim>
                  </p:childTnLst>
                </p:cTn>
              </p:par>
            </p:tnLst>
          </p:tmpl>
          <p:tmpl lvl="1">
            <p:tnLst>
              <p:par>
                <p:cTn xmlns:p14="http://schemas.microsoft.com/office/powerpoint/2010/main" presetID="2" presetClass="entr" presetSubtype="2" fill="hold" nodeType="click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1+#ppt_w/2"/>
                          </p:val>
                        </p:tav>
                        <p:tav tm="100000">
                          <p:val>
                            <p:strVal val="#ppt_x"/>
                          </p:val>
                        </p:tav>
                      </p:tavLst>
                    </p:anim>
                    <p:anim calcmode="lin" valueType="num">
                      <p:cBhvr additive="base">
                        <p:cTn dur="500" fill="hold"/>
                        <p:tgtEl>
                          <p:spTgt spid="3"/>
                        </p:tgtEl>
                        <p:attrNameLst>
                          <p:attrName>ppt_y</p:attrName>
                        </p:attrNameLst>
                      </p:cBhvr>
                      <p:tavLst>
                        <p:tav tm="0">
                          <p:val>
                            <p:strVal val="#ppt_y"/>
                          </p:val>
                        </p:tav>
                        <p:tav tm="100000">
                          <p:val>
                            <p:strVal val="#ppt_y"/>
                          </p:val>
                        </p:tav>
                      </p:tavLst>
                    </p:anim>
                  </p:childTnLst>
                </p:cTn>
              </p:par>
            </p:tnLst>
          </p:tmpl>
        </p:tmplLst>
      </p:bldP>
      <p:bldP spid="4"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Cache Behavior under WS model</a:t>
            </a:r>
            <a:endParaRPr lang="en-US" dirty="0"/>
          </a:p>
        </p:txBody>
      </p:sp>
      <p:sp>
        <p:nvSpPr>
          <p:cNvPr id="3" name="Content Placeholder 2"/>
          <p:cNvSpPr>
            <a:spLocks noGrp="1"/>
          </p:cNvSpPr>
          <p:nvPr>
            <p:ph idx="1"/>
          </p:nvPr>
        </p:nvSpPr>
        <p:spPr>
          <a:xfrm>
            <a:off x="381000" y="4729880"/>
            <a:ext cx="8229600" cy="1518520"/>
          </a:xfrm>
        </p:spPr>
        <p:txBody>
          <a:bodyPr>
            <a:noAutofit/>
          </a:bodyPr>
          <a:lstStyle/>
          <a:p>
            <a:pPr>
              <a:lnSpc>
                <a:spcPct val="90000"/>
              </a:lnSpc>
            </a:pPr>
            <a:r>
              <a:rPr lang="en-US" sz="2400" dirty="0" smtClean="0"/>
              <a:t>Amortized by fraction of time the </a:t>
            </a:r>
            <a:r>
              <a:rPr lang="en-US" sz="2400" dirty="0" smtClean="0"/>
              <a:t>Working Set </a:t>
            </a:r>
            <a:r>
              <a:rPr lang="en-US" sz="2400" dirty="0" smtClean="0"/>
              <a:t>is active</a:t>
            </a:r>
          </a:p>
          <a:p>
            <a:pPr>
              <a:lnSpc>
                <a:spcPct val="90000"/>
              </a:lnSpc>
            </a:pPr>
            <a:r>
              <a:rPr lang="en-US" sz="2400" dirty="0" smtClean="0"/>
              <a:t>Transitions from one WS to the next</a:t>
            </a:r>
          </a:p>
          <a:p>
            <a:pPr>
              <a:lnSpc>
                <a:spcPct val="90000"/>
              </a:lnSpc>
            </a:pPr>
            <a:r>
              <a:rPr lang="en-US" sz="2400" dirty="0" smtClean="0"/>
              <a:t>Capacity, Conflict, Compulsory misses</a:t>
            </a:r>
          </a:p>
          <a:p>
            <a:pPr>
              <a:lnSpc>
                <a:spcPct val="90000"/>
              </a:lnSpc>
            </a:pPr>
            <a:r>
              <a:rPr lang="en-US" sz="2400" dirty="0" smtClean="0"/>
              <a:t>Applicable to memory caches and pages.  Others ?</a:t>
            </a:r>
            <a:endParaRPr lang="en-US" sz="2400" dirty="0"/>
          </a:p>
        </p:txBody>
      </p:sp>
      <p:cxnSp>
        <p:nvCxnSpPr>
          <p:cNvPr id="7" name="Straight Arrow Connector 6"/>
          <p:cNvCxnSpPr/>
          <p:nvPr/>
        </p:nvCxnSpPr>
        <p:spPr>
          <a:xfrm>
            <a:off x="1299750" y="4155387"/>
            <a:ext cx="7197261" cy="0"/>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8" name="Straight Arrow Connector 7"/>
          <p:cNvCxnSpPr/>
          <p:nvPr/>
        </p:nvCxnSpPr>
        <p:spPr>
          <a:xfrm flipV="1">
            <a:off x="1299750" y="821568"/>
            <a:ext cx="0" cy="3333819"/>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rot="16200000">
            <a:off x="473670" y="2221474"/>
            <a:ext cx="1190500" cy="461665"/>
          </a:xfrm>
          <a:prstGeom prst="rect">
            <a:avLst/>
          </a:prstGeom>
          <a:noFill/>
        </p:spPr>
        <p:txBody>
          <a:bodyPr wrap="none" rtlCol="0">
            <a:spAutoFit/>
          </a:bodyPr>
          <a:lstStyle/>
          <a:p>
            <a:r>
              <a:rPr lang="en-US" sz="2400" dirty="0" smtClean="0">
                <a:latin typeface="Gill Sans Light"/>
                <a:cs typeface="Gill Sans Light"/>
              </a:rPr>
              <a:t>Hit Rate</a:t>
            </a:r>
            <a:endParaRPr lang="en-US" sz="2400" dirty="0">
              <a:latin typeface="Gill Sans Light"/>
              <a:cs typeface="Gill Sans Light"/>
            </a:endParaRPr>
          </a:p>
        </p:txBody>
      </p:sp>
      <p:sp>
        <p:nvSpPr>
          <p:cNvPr id="10" name="TextBox 9"/>
          <p:cNvSpPr txBox="1"/>
          <p:nvPr/>
        </p:nvSpPr>
        <p:spPr>
          <a:xfrm>
            <a:off x="3525031" y="4200743"/>
            <a:ext cx="1497525" cy="461665"/>
          </a:xfrm>
          <a:prstGeom prst="rect">
            <a:avLst/>
          </a:prstGeom>
          <a:noFill/>
        </p:spPr>
        <p:txBody>
          <a:bodyPr wrap="none" rtlCol="0">
            <a:spAutoFit/>
          </a:bodyPr>
          <a:lstStyle/>
          <a:p>
            <a:r>
              <a:rPr lang="en-US" sz="2400" dirty="0" smtClean="0">
                <a:latin typeface="Gill Sans Light"/>
                <a:cs typeface="Gill Sans Light"/>
              </a:rPr>
              <a:t>Cache Size</a:t>
            </a:r>
            <a:endParaRPr lang="en-US" sz="2400" dirty="0">
              <a:latin typeface="Gill Sans Light"/>
              <a:cs typeface="Gill Sans Light"/>
            </a:endParaRPr>
          </a:p>
        </p:txBody>
      </p:sp>
      <p:sp>
        <p:nvSpPr>
          <p:cNvPr id="11" name="Freeform 10"/>
          <p:cNvSpPr/>
          <p:nvPr/>
        </p:nvSpPr>
        <p:spPr>
          <a:xfrm>
            <a:off x="1314869" y="1639268"/>
            <a:ext cx="6909976" cy="2289345"/>
          </a:xfrm>
          <a:custGeom>
            <a:avLst/>
            <a:gdLst>
              <a:gd name="connsiteX0" fmla="*/ 0 w 6909976"/>
              <a:gd name="connsiteY0" fmla="*/ 2615451 h 2615451"/>
              <a:gd name="connsiteX1" fmla="*/ 937459 w 6909976"/>
              <a:gd name="connsiteY1" fmla="*/ 2509624 h 2615451"/>
              <a:gd name="connsiteX2" fmla="*/ 1239865 w 6909976"/>
              <a:gd name="connsiteY2" fmla="*/ 1980486 h 2615451"/>
              <a:gd name="connsiteX3" fmla="*/ 1905158 w 6909976"/>
              <a:gd name="connsiteY3" fmla="*/ 1829304 h 2615451"/>
              <a:gd name="connsiteX4" fmla="*/ 2026120 w 6909976"/>
              <a:gd name="connsiteY4" fmla="*/ 1466467 h 2615451"/>
              <a:gd name="connsiteX5" fmla="*/ 4173202 w 6909976"/>
              <a:gd name="connsiteY5" fmla="*/ 1390876 h 2615451"/>
              <a:gd name="connsiteX6" fmla="*/ 4596571 w 6909976"/>
              <a:gd name="connsiteY6" fmla="*/ 453546 h 2615451"/>
              <a:gd name="connsiteX7" fmla="*/ 5216503 w 6909976"/>
              <a:gd name="connsiteY7" fmla="*/ 151182 h 2615451"/>
              <a:gd name="connsiteX8" fmla="*/ 6909976 w 6909976"/>
              <a:gd name="connsiteY8" fmla="*/ 0 h 2615451"/>
              <a:gd name="connsiteX9" fmla="*/ 6909976 w 6909976"/>
              <a:gd name="connsiteY9" fmla="*/ 0 h 26154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909976" h="2615451">
                <a:moveTo>
                  <a:pt x="0" y="2615451"/>
                </a:moveTo>
                <a:lnTo>
                  <a:pt x="937459" y="2509624"/>
                </a:lnTo>
                <a:lnTo>
                  <a:pt x="1239865" y="1980486"/>
                </a:lnTo>
                <a:lnTo>
                  <a:pt x="1905158" y="1829304"/>
                </a:lnTo>
                <a:lnTo>
                  <a:pt x="2026120" y="1466467"/>
                </a:lnTo>
                <a:lnTo>
                  <a:pt x="4173202" y="1390876"/>
                </a:lnTo>
                <a:lnTo>
                  <a:pt x="4596571" y="453546"/>
                </a:lnTo>
                <a:lnTo>
                  <a:pt x="5216503" y="151182"/>
                </a:lnTo>
                <a:lnTo>
                  <a:pt x="6909976" y="0"/>
                </a:lnTo>
                <a:lnTo>
                  <a:pt x="6909976" y="0"/>
                </a:lnTo>
              </a:path>
            </a:pathLst>
          </a:cu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Gill Sans Light"/>
              <a:cs typeface="Gill Sans Light"/>
            </a:endParaRPr>
          </a:p>
        </p:txBody>
      </p:sp>
      <p:sp>
        <p:nvSpPr>
          <p:cNvPr id="13" name="TextBox 12"/>
          <p:cNvSpPr txBox="1"/>
          <p:nvPr/>
        </p:nvSpPr>
        <p:spPr>
          <a:xfrm>
            <a:off x="2590800" y="1835802"/>
            <a:ext cx="2069797" cy="369332"/>
          </a:xfrm>
          <a:prstGeom prst="rect">
            <a:avLst/>
          </a:prstGeom>
          <a:noFill/>
        </p:spPr>
        <p:txBody>
          <a:bodyPr wrap="none" rtlCol="0">
            <a:spAutoFit/>
          </a:bodyPr>
          <a:lstStyle/>
          <a:p>
            <a:r>
              <a:rPr lang="en-US" dirty="0" smtClean="0">
                <a:latin typeface="Gill Sans Light"/>
                <a:cs typeface="Gill Sans Light"/>
              </a:rPr>
              <a:t>new working set fits</a:t>
            </a:r>
            <a:endParaRPr lang="en-US" dirty="0">
              <a:latin typeface="Gill Sans Light"/>
              <a:cs typeface="Gill Sans Light"/>
            </a:endParaRPr>
          </a:p>
        </p:txBody>
      </p:sp>
      <p:sp>
        <p:nvSpPr>
          <p:cNvPr id="14" name="Right Arrow 13"/>
          <p:cNvSpPr/>
          <p:nvPr/>
        </p:nvSpPr>
        <p:spPr>
          <a:xfrm>
            <a:off x="5022556" y="1872533"/>
            <a:ext cx="677199" cy="332601"/>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Light"/>
              <a:cs typeface="Gill Sans Light"/>
            </a:endParaRPr>
          </a:p>
        </p:txBody>
      </p:sp>
      <p:sp>
        <p:nvSpPr>
          <p:cNvPr id="15" name="Right Arrow 14"/>
          <p:cNvSpPr/>
          <p:nvPr/>
        </p:nvSpPr>
        <p:spPr>
          <a:xfrm>
            <a:off x="2488299" y="2765728"/>
            <a:ext cx="677199" cy="332601"/>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Light"/>
              <a:cs typeface="Gill Sans Light"/>
            </a:endParaRPr>
          </a:p>
        </p:txBody>
      </p:sp>
      <p:cxnSp>
        <p:nvCxnSpPr>
          <p:cNvPr id="17" name="Straight Connector 16"/>
          <p:cNvCxnSpPr/>
          <p:nvPr/>
        </p:nvCxnSpPr>
        <p:spPr>
          <a:xfrm flipH="1">
            <a:off x="1193910" y="1237572"/>
            <a:ext cx="6925095" cy="0"/>
          </a:xfrm>
          <a:prstGeom prst="line">
            <a:avLst/>
          </a:prstGeom>
          <a:ln w="9525"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0" name="TextBox 19"/>
          <p:cNvSpPr txBox="1"/>
          <p:nvPr/>
        </p:nvSpPr>
        <p:spPr>
          <a:xfrm>
            <a:off x="998090" y="3965342"/>
            <a:ext cx="301660" cy="369332"/>
          </a:xfrm>
          <a:prstGeom prst="rect">
            <a:avLst/>
          </a:prstGeom>
          <a:noFill/>
        </p:spPr>
        <p:txBody>
          <a:bodyPr wrap="none" rtlCol="0">
            <a:spAutoFit/>
          </a:bodyPr>
          <a:lstStyle/>
          <a:p>
            <a:r>
              <a:rPr lang="en-US" dirty="0" smtClean="0">
                <a:latin typeface="Gill Sans Light"/>
                <a:cs typeface="Gill Sans Light"/>
              </a:rPr>
              <a:t>0</a:t>
            </a:r>
            <a:endParaRPr lang="en-US" dirty="0">
              <a:latin typeface="Gill Sans Light"/>
              <a:cs typeface="Gill Sans Light"/>
            </a:endParaRPr>
          </a:p>
        </p:txBody>
      </p:sp>
      <p:sp>
        <p:nvSpPr>
          <p:cNvPr id="22" name="TextBox 21"/>
          <p:cNvSpPr txBox="1"/>
          <p:nvPr/>
        </p:nvSpPr>
        <p:spPr>
          <a:xfrm>
            <a:off x="895388" y="791332"/>
            <a:ext cx="301660" cy="369332"/>
          </a:xfrm>
          <a:prstGeom prst="rect">
            <a:avLst/>
          </a:prstGeom>
          <a:noFill/>
        </p:spPr>
        <p:txBody>
          <a:bodyPr wrap="none" rtlCol="0">
            <a:spAutoFit/>
          </a:bodyPr>
          <a:lstStyle/>
          <a:p>
            <a:r>
              <a:rPr lang="en-US" dirty="0" smtClean="0">
                <a:latin typeface="Gill Sans Light"/>
                <a:cs typeface="Gill Sans Light"/>
              </a:rPr>
              <a:t>1</a:t>
            </a:r>
            <a:endParaRPr lang="en-US" dirty="0">
              <a:latin typeface="Gill Sans Light"/>
              <a:cs typeface="Gill Sans Light"/>
            </a:endParaRPr>
          </a:p>
        </p:txBody>
      </p:sp>
      <p:cxnSp>
        <p:nvCxnSpPr>
          <p:cNvPr id="23" name="Straight Connector 22"/>
          <p:cNvCxnSpPr/>
          <p:nvPr/>
        </p:nvCxnSpPr>
        <p:spPr>
          <a:xfrm flipH="1">
            <a:off x="1212169" y="995582"/>
            <a:ext cx="163180" cy="0"/>
          </a:xfrm>
          <a:prstGeom prst="line">
            <a:avLst/>
          </a:prstGeom>
          <a:ln w="9525" cmpd="sng">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08076515"/>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1"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1"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1"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2">
            <p:tnLst>
              <p:par>
                <p:cTn xmlns:p14="http://schemas.microsoft.com/office/powerpoint/2010/main" presetID="2" presetClass="entr" presetSubtype="2" fill="hold" nodeType="with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1+#ppt_w/2"/>
                          </p:val>
                        </p:tav>
                        <p:tav tm="100000">
                          <p:val>
                            <p:strVal val="#ppt_x"/>
                          </p:val>
                        </p:tav>
                      </p:tavLst>
                    </p:anim>
                    <p:anim calcmode="lin" valueType="num">
                      <p:cBhvr additive="base">
                        <p:cTn dur="500" fill="hold"/>
                        <p:tgtEl>
                          <p:spTgt spid="3"/>
                        </p:tgtEl>
                        <p:attrNameLst>
                          <p:attrName>ppt_y</p:attrName>
                        </p:attrNameLst>
                      </p:cBhvr>
                      <p:tavLst>
                        <p:tav tm="0">
                          <p:val>
                            <p:strVal val="#ppt_y"/>
                          </p:val>
                        </p:tav>
                        <p:tav tm="100000">
                          <p:val>
                            <p:strVal val="#ppt_y"/>
                          </p:val>
                        </p:tav>
                      </p:tavLst>
                    </p:anim>
                  </p:childTnLst>
                </p:cTn>
              </p:par>
            </p:tnLst>
          </p:tmpl>
          <p:tmpl lvl="3">
            <p:tnLst>
              <p:par>
                <p:cTn xmlns:p14="http://schemas.microsoft.com/office/powerpoint/2010/main" presetID="2" presetClass="entr" presetSubtype="2" fill="hold" nodeType="with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1+#ppt_w/2"/>
                          </p:val>
                        </p:tav>
                        <p:tav tm="100000">
                          <p:val>
                            <p:strVal val="#ppt_x"/>
                          </p:val>
                        </p:tav>
                      </p:tavLst>
                    </p:anim>
                    <p:anim calcmode="lin" valueType="num">
                      <p:cBhvr additive="base">
                        <p:cTn dur="500" fill="hold"/>
                        <p:tgtEl>
                          <p:spTgt spid="3"/>
                        </p:tgtEl>
                        <p:attrNameLst>
                          <p:attrName>ppt_y</p:attrName>
                        </p:attrNameLst>
                      </p:cBhvr>
                      <p:tavLst>
                        <p:tav tm="0">
                          <p:val>
                            <p:strVal val="#ppt_y"/>
                          </p:val>
                        </p:tav>
                        <p:tav tm="100000">
                          <p:val>
                            <p:strVal val="#ppt_y"/>
                          </p:val>
                        </p:tav>
                      </p:tavLst>
                    </p:anim>
                  </p:childTnLst>
                </p:cTn>
              </p:par>
            </p:tnLst>
          </p:tmpl>
          <p:tmpl lvl="4">
            <p:tnLst>
              <p:par>
                <p:cTn xmlns:p14="http://schemas.microsoft.com/office/powerpoint/2010/main" presetID="2" presetClass="entr" presetSubtype="2" fill="hold" nodeType="with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1+#ppt_w/2"/>
                          </p:val>
                        </p:tav>
                        <p:tav tm="100000">
                          <p:val>
                            <p:strVal val="#ppt_x"/>
                          </p:val>
                        </p:tav>
                      </p:tavLst>
                    </p:anim>
                    <p:anim calcmode="lin" valueType="num">
                      <p:cBhvr additive="base">
                        <p:cTn dur="500" fill="hold"/>
                        <p:tgtEl>
                          <p:spTgt spid="3"/>
                        </p:tgtEl>
                        <p:attrNameLst>
                          <p:attrName>ppt_y</p:attrName>
                        </p:attrNameLst>
                      </p:cBhvr>
                      <p:tavLst>
                        <p:tav tm="0">
                          <p:val>
                            <p:strVal val="#ppt_y"/>
                          </p:val>
                        </p:tav>
                        <p:tav tm="100000">
                          <p:val>
                            <p:strVal val="#ppt_y"/>
                          </p:val>
                        </p:tav>
                      </p:tavLst>
                    </p:anim>
                  </p:childTnLst>
                </p:cTn>
              </p:par>
            </p:tnLst>
          </p:tmpl>
          <p:tmpl lvl="5">
            <p:tnLst>
              <p:par>
                <p:cTn xmlns:p14="http://schemas.microsoft.com/office/powerpoint/2010/main" presetID="2" presetClass="entr" presetSubtype="2" fill="hold" nodeType="with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1+#ppt_w/2"/>
                          </p:val>
                        </p:tav>
                        <p:tav tm="100000">
                          <p:val>
                            <p:strVal val="#ppt_x"/>
                          </p:val>
                        </p:tav>
                      </p:tavLst>
                    </p:anim>
                    <p:anim calcmode="lin" valueType="num">
                      <p:cBhvr additive="base">
                        <p:cTn dur="500" fill="hold"/>
                        <p:tgtEl>
                          <p:spTgt spid="3"/>
                        </p:tgtEl>
                        <p:attrNameLst>
                          <p:attrName>ppt_y</p:attrName>
                        </p:attrNameLst>
                      </p:cBhvr>
                      <p:tavLst>
                        <p:tav tm="0">
                          <p:val>
                            <p:strVal val="#ppt_y"/>
                          </p:val>
                        </p:tav>
                        <p:tav tm="100000">
                          <p:val>
                            <p:strVal val="#ppt_y"/>
                          </p:val>
                        </p:tav>
                      </p:tavLst>
                    </p:anim>
                  </p:childTnLst>
                </p:cTn>
              </p:par>
            </p:tnLst>
          </p:tmpl>
          <p:tmpl lvl="1">
            <p:tnLst>
              <p:par>
                <p:cTn xmlns:p14="http://schemas.microsoft.com/office/powerpoint/2010/main" presetID="2" presetClass="entr" presetSubtype="2" fill="hold" nodeType="click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1+#ppt_w/2"/>
                          </p:val>
                        </p:tav>
                        <p:tav tm="100000">
                          <p:val>
                            <p:strVal val="#ppt_x"/>
                          </p:val>
                        </p:tav>
                      </p:tavLst>
                    </p:anim>
                    <p:anim calcmode="lin" valueType="num">
                      <p:cBhvr additive="base">
                        <p:cTn dur="500" fill="hold"/>
                        <p:tgtEl>
                          <p:spTgt spid="3"/>
                        </p:tgtEl>
                        <p:attrNameLst>
                          <p:attrName>ppt_y</p:attrName>
                        </p:attrNameLst>
                      </p:cBhvr>
                      <p:tavLst>
                        <p:tav tm="0">
                          <p:val>
                            <p:strVal val="#ppt_y"/>
                          </p:val>
                        </p:tav>
                        <p:tav tm="100000">
                          <p:val>
                            <p:strVal val="#ppt_y"/>
                          </p:val>
                        </p:tav>
                      </p:tavLst>
                    </p:anim>
                  </p:childTnLst>
                </p:cTn>
              </p:par>
            </p:tnLst>
          </p:tmpl>
        </p:tmplLst>
      </p:bldP>
      <p:bldP spid="3" grpId="1"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Another model of Locality: </a:t>
            </a:r>
            <a:r>
              <a:rPr lang="en-US" dirty="0" err="1" smtClean="0"/>
              <a:t>Zipf</a:t>
            </a:r>
            <a:endParaRPr lang="en-US" dirty="0"/>
          </a:p>
        </p:txBody>
      </p:sp>
      <p:sp>
        <p:nvSpPr>
          <p:cNvPr id="3" name="Content Placeholder 2"/>
          <p:cNvSpPr>
            <a:spLocks noGrp="1"/>
          </p:cNvSpPr>
          <p:nvPr>
            <p:ph idx="1"/>
          </p:nvPr>
        </p:nvSpPr>
        <p:spPr>
          <a:xfrm>
            <a:off x="152400" y="4419600"/>
            <a:ext cx="9067800" cy="1699939"/>
          </a:xfrm>
        </p:spPr>
        <p:txBody>
          <a:bodyPr>
            <a:noAutofit/>
          </a:bodyPr>
          <a:lstStyle/>
          <a:p>
            <a:r>
              <a:rPr lang="en-US" sz="2400" dirty="0" smtClean="0"/>
              <a:t>Likelihood of accessing item of rank r is α1/</a:t>
            </a:r>
            <a:r>
              <a:rPr lang="en-US" sz="2400" dirty="0" err="1" smtClean="0"/>
              <a:t>r</a:t>
            </a:r>
            <a:r>
              <a:rPr lang="en-US" sz="2400" baseline="30000" dirty="0" err="1" smtClean="0"/>
              <a:t>a</a:t>
            </a:r>
            <a:endParaRPr lang="en-US" sz="2400" baseline="30000" dirty="0" smtClean="0"/>
          </a:p>
          <a:p>
            <a:r>
              <a:rPr lang="en-US" sz="2400" dirty="0" smtClean="0"/>
              <a:t>Although rare to access items below the top few, there are so many that it yields a “heavy tailed” </a:t>
            </a:r>
            <a:r>
              <a:rPr lang="en-US" sz="2400" dirty="0" smtClean="0"/>
              <a:t>distribution</a:t>
            </a:r>
            <a:endParaRPr lang="en-US" sz="2400" dirty="0" smtClean="0"/>
          </a:p>
          <a:p>
            <a:r>
              <a:rPr lang="en-US" sz="2400" dirty="0" smtClean="0"/>
              <a:t>Substantial value from even a tiny cache</a:t>
            </a:r>
          </a:p>
          <a:p>
            <a:r>
              <a:rPr lang="en-US" sz="2400" dirty="0" smtClean="0"/>
              <a:t>Substantial misses from even a very large one</a:t>
            </a:r>
          </a:p>
          <a:p>
            <a:endParaRPr lang="en-US" sz="2400" dirty="0"/>
          </a:p>
        </p:txBody>
      </p:sp>
      <p:graphicFrame>
        <p:nvGraphicFramePr>
          <p:cNvPr id="7" name="Chart 6"/>
          <p:cNvGraphicFramePr>
            <a:graphicFrameLocks/>
          </p:cNvGraphicFramePr>
          <p:nvPr>
            <p:extLst>
              <p:ext uri="{D42A27DB-BD31-4B8C-83A1-F6EECF244321}">
                <p14:modId xmlns:p14="http://schemas.microsoft.com/office/powerpoint/2010/main" val="3985949679"/>
              </p:ext>
            </p:extLst>
          </p:nvPr>
        </p:nvGraphicFramePr>
        <p:xfrm>
          <a:off x="1524000" y="661249"/>
          <a:ext cx="6095842" cy="387026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10917436"/>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1"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1"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1"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2">
            <p:tnLst>
              <p:par>
                <p:cTn xmlns:p14="http://schemas.microsoft.com/office/powerpoint/2010/main" presetID="2" presetClass="entr" presetSubtype="2" fill="hold" nodeType="with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1+#ppt_w/2"/>
                          </p:val>
                        </p:tav>
                        <p:tav tm="100000">
                          <p:val>
                            <p:strVal val="#ppt_x"/>
                          </p:val>
                        </p:tav>
                      </p:tavLst>
                    </p:anim>
                    <p:anim calcmode="lin" valueType="num">
                      <p:cBhvr additive="base">
                        <p:cTn dur="500" fill="hold"/>
                        <p:tgtEl>
                          <p:spTgt spid="3"/>
                        </p:tgtEl>
                        <p:attrNameLst>
                          <p:attrName>ppt_y</p:attrName>
                        </p:attrNameLst>
                      </p:cBhvr>
                      <p:tavLst>
                        <p:tav tm="0">
                          <p:val>
                            <p:strVal val="#ppt_y"/>
                          </p:val>
                        </p:tav>
                        <p:tav tm="100000">
                          <p:val>
                            <p:strVal val="#ppt_y"/>
                          </p:val>
                        </p:tav>
                      </p:tavLst>
                    </p:anim>
                  </p:childTnLst>
                </p:cTn>
              </p:par>
            </p:tnLst>
          </p:tmpl>
          <p:tmpl lvl="3">
            <p:tnLst>
              <p:par>
                <p:cTn xmlns:p14="http://schemas.microsoft.com/office/powerpoint/2010/main" presetID="2" presetClass="entr" presetSubtype="2" fill="hold" nodeType="with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1+#ppt_w/2"/>
                          </p:val>
                        </p:tav>
                        <p:tav tm="100000">
                          <p:val>
                            <p:strVal val="#ppt_x"/>
                          </p:val>
                        </p:tav>
                      </p:tavLst>
                    </p:anim>
                    <p:anim calcmode="lin" valueType="num">
                      <p:cBhvr additive="base">
                        <p:cTn dur="500" fill="hold"/>
                        <p:tgtEl>
                          <p:spTgt spid="3"/>
                        </p:tgtEl>
                        <p:attrNameLst>
                          <p:attrName>ppt_y</p:attrName>
                        </p:attrNameLst>
                      </p:cBhvr>
                      <p:tavLst>
                        <p:tav tm="0">
                          <p:val>
                            <p:strVal val="#ppt_y"/>
                          </p:val>
                        </p:tav>
                        <p:tav tm="100000">
                          <p:val>
                            <p:strVal val="#ppt_y"/>
                          </p:val>
                        </p:tav>
                      </p:tavLst>
                    </p:anim>
                  </p:childTnLst>
                </p:cTn>
              </p:par>
            </p:tnLst>
          </p:tmpl>
          <p:tmpl lvl="4">
            <p:tnLst>
              <p:par>
                <p:cTn xmlns:p14="http://schemas.microsoft.com/office/powerpoint/2010/main" presetID="2" presetClass="entr" presetSubtype="2" fill="hold" nodeType="with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1+#ppt_w/2"/>
                          </p:val>
                        </p:tav>
                        <p:tav tm="100000">
                          <p:val>
                            <p:strVal val="#ppt_x"/>
                          </p:val>
                        </p:tav>
                      </p:tavLst>
                    </p:anim>
                    <p:anim calcmode="lin" valueType="num">
                      <p:cBhvr additive="base">
                        <p:cTn dur="500" fill="hold"/>
                        <p:tgtEl>
                          <p:spTgt spid="3"/>
                        </p:tgtEl>
                        <p:attrNameLst>
                          <p:attrName>ppt_y</p:attrName>
                        </p:attrNameLst>
                      </p:cBhvr>
                      <p:tavLst>
                        <p:tav tm="0">
                          <p:val>
                            <p:strVal val="#ppt_y"/>
                          </p:val>
                        </p:tav>
                        <p:tav tm="100000">
                          <p:val>
                            <p:strVal val="#ppt_y"/>
                          </p:val>
                        </p:tav>
                      </p:tavLst>
                    </p:anim>
                  </p:childTnLst>
                </p:cTn>
              </p:par>
            </p:tnLst>
          </p:tmpl>
          <p:tmpl lvl="5">
            <p:tnLst>
              <p:par>
                <p:cTn xmlns:p14="http://schemas.microsoft.com/office/powerpoint/2010/main" presetID="2" presetClass="entr" presetSubtype="2" fill="hold" nodeType="with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1+#ppt_w/2"/>
                          </p:val>
                        </p:tav>
                        <p:tav tm="100000">
                          <p:val>
                            <p:strVal val="#ppt_x"/>
                          </p:val>
                        </p:tav>
                      </p:tavLst>
                    </p:anim>
                    <p:anim calcmode="lin" valueType="num">
                      <p:cBhvr additive="base">
                        <p:cTn dur="500" fill="hold"/>
                        <p:tgtEl>
                          <p:spTgt spid="3"/>
                        </p:tgtEl>
                        <p:attrNameLst>
                          <p:attrName>ppt_y</p:attrName>
                        </p:attrNameLst>
                      </p:cBhvr>
                      <p:tavLst>
                        <p:tav tm="0">
                          <p:val>
                            <p:strVal val="#ppt_y"/>
                          </p:val>
                        </p:tav>
                        <p:tav tm="100000">
                          <p:val>
                            <p:strVal val="#ppt_y"/>
                          </p:val>
                        </p:tav>
                      </p:tavLst>
                    </p:anim>
                  </p:childTnLst>
                </p:cTn>
              </p:par>
            </p:tnLst>
          </p:tmpl>
          <p:tmpl lvl="1">
            <p:tnLst>
              <p:par>
                <p:cTn xmlns:p14="http://schemas.microsoft.com/office/powerpoint/2010/main" presetID="2" presetClass="entr" presetSubtype="2" fill="hold" nodeType="click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1+#ppt_w/2"/>
                          </p:val>
                        </p:tav>
                        <p:tav tm="100000">
                          <p:val>
                            <p:strVal val="#ppt_x"/>
                          </p:val>
                        </p:tav>
                      </p:tavLst>
                    </p:anim>
                    <p:anim calcmode="lin" valueType="num">
                      <p:cBhvr additive="base">
                        <p:cTn dur="500" fill="hold"/>
                        <p:tgtEl>
                          <p:spTgt spid="3"/>
                        </p:tgtEl>
                        <p:attrNameLst>
                          <p:attrName>ppt_y</p:attrName>
                        </p:attrNameLst>
                      </p:cBhvr>
                      <p:tavLst>
                        <p:tav tm="0">
                          <p:val>
                            <p:strVal val="#ppt_y"/>
                          </p:val>
                        </p:tav>
                        <p:tav tm="100000">
                          <p:val>
                            <p:strVal val="#ppt_y"/>
                          </p:val>
                        </p:tav>
                      </p:tavLst>
                    </p:anim>
                  </p:childTnLst>
                </p:cTn>
              </p:par>
            </p:tnLst>
          </p:tmpl>
        </p:tmplLst>
      </p:bldP>
      <p:bldP spid="3" grpId="1" build="p"/>
    </p:bld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ltLang="ko-KR" sz="3600" dirty="0" smtClean="0">
                <a:ea typeface="굴림" panose="020B0600000101010101" pitchFamily="34" charset="-127"/>
              </a:rPr>
              <a:t>Demand Paging</a:t>
            </a:r>
          </a:p>
        </p:txBody>
      </p:sp>
      <p:sp>
        <p:nvSpPr>
          <p:cNvPr id="763907" name="Rectangle 3"/>
          <p:cNvSpPr>
            <a:spLocks noGrp="1" noChangeArrowheads="1"/>
          </p:cNvSpPr>
          <p:nvPr>
            <p:ph type="body" idx="1"/>
          </p:nvPr>
        </p:nvSpPr>
        <p:spPr>
          <a:xfrm>
            <a:off x="304800" y="762000"/>
            <a:ext cx="8610600" cy="5638800"/>
          </a:xfrm>
        </p:spPr>
        <p:txBody>
          <a:bodyPr/>
          <a:lstStyle/>
          <a:p>
            <a:pPr>
              <a:lnSpc>
                <a:spcPct val="80000"/>
              </a:lnSpc>
              <a:spcBef>
                <a:spcPct val="25000"/>
              </a:spcBef>
            </a:pPr>
            <a:r>
              <a:rPr lang="en-US" altLang="ko-KR" sz="2800" smtClean="0">
                <a:ea typeface="굴림" panose="020B0600000101010101" pitchFamily="34" charset="-127"/>
              </a:rPr>
              <a:t>Modern programs require a lot of physical memory</a:t>
            </a:r>
          </a:p>
          <a:p>
            <a:pPr lvl="1">
              <a:lnSpc>
                <a:spcPct val="80000"/>
              </a:lnSpc>
              <a:spcBef>
                <a:spcPct val="25000"/>
              </a:spcBef>
            </a:pPr>
            <a:r>
              <a:rPr lang="en-US" altLang="ko-KR" sz="2400" smtClean="0">
                <a:ea typeface="굴림" panose="020B0600000101010101" pitchFamily="34" charset="-127"/>
              </a:rPr>
              <a:t>Memory per system growing faster than 25%-30%/year</a:t>
            </a:r>
          </a:p>
          <a:p>
            <a:pPr>
              <a:lnSpc>
                <a:spcPct val="80000"/>
              </a:lnSpc>
              <a:spcBef>
                <a:spcPct val="25000"/>
              </a:spcBef>
            </a:pPr>
            <a:r>
              <a:rPr lang="en-US" altLang="ko-KR" sz="2800" smtClean="0">
                <a:ea typeface="굴림" panose="020B0600000101010101" pitchFamily="34" charset="-127"/>
              </a:rPr>
              <a:t>But they don’t use all their memory all of the time</a:t>
            </a:r>
          </a:p>
          <a:p>
            <a:pPr lvl="1">
              <a:lnSpc>
                <a:spcPct val="80000"/>
              </a:lnSpc>
              <a:spcBef>
                <a:spcPct val="25000"/>
              </a:spcBef>
            </a:pPr>
            <a:r>
              <a:rPr lang="en-US" altLang="ko-KR" sz="2400" smtClean="0">
                <a:ea typeface="굴림" panose="020B0600000101010101" pitchFamily="34" charset="-127"/>
              </a:rPr>
              <a:t>90-10 rule: programs spend 90% of their time in 10% of their code</a:t>
            </a:r>
          </a:p>
          <a:p>
            <a:pPr lvl="1">
              <a:lnSpc>
                <a:spcPct val="80000"/>
              </a:lnSpc>
              <a:spcBef>
                <a:spcPct val="25000"/>
              </a:spcBef>
            </a:pPr>
            <a:r>
              <a:rPr lang="en-US" altLang="ko-KR" sz="2400" smtClean="0">
                <a:ea typeface="굴림" panose="020B0600000101010101" pitchFamily="34" charset="-127"/>
              </a:rPr>
              <a:t>Wasteful to require all of user’s code to be in memory</a:t>
            </a:r>
          </a:p>
          <a:p>
            <a:pPr>
              <a:lnSpc>
                <a:spcPct val="80000"/>
              </a:lnSpc>
              <a:spcBef>
                <a:spcPct val="25000"/>
              </a:spcBef>
            </a:pPr>
            <a:r>
              <a:rPr lang="en-US" altLang="ko-KR" sz="2800" smtClean="0">
                <a:ea typeface="굴림" panose="020B0600000101010101" pitchFamily="34" charset="-127"/>
              </a:rPr>
              <a:t>Solution: use main memory as cache for disk</a:t>
            </a:r>
          </a:p>
          <a:p>
            <a:pPr>
              <a:lnSpc>
                <a:spcPct val="80000"/>
              </a:lnSpc>
              <a:spcBef>
                <a:spcPct val="25000"/>
              </a:spcBef>
            </a:pPr>
            <a:endParaRPr lang="en-US" altLang="ko-KR" sz="2800" smtClean="0">
              <a:ea typeface="굴림" panose="020B0600000101010101" pitchFamily="34" charset="-127"/>
            </a:endParaRPr>
          </a:p>
          <a:p>
            <a:pPr>
              <a:lnSpc>
                <a:spcPct val="80000"/>
              </a:lnSpc>
              <a:spcBef>
                <a:spcPct val="25000"/>
              </a:spcBef>
            </a:pPr>
            <a:endParaRPr lang="en-US" altLang="ko-KR" sz="2800" smtClean="0">
              <a:ea typeface="굴림" panose="020B0600000101010101" pitchFamily="34" charset="-127"/>
            </a:endParaRPr>
          </a:p>
          <a:p>
            <a:pPr>
              <a:lnSpc>
                <a:spcPct val="80000"/>
              </a:lnSpc>
              <a:spcBef>
                <a:spcPct val="25000"/>
              </a:spcBef>
            </a:pPr>
            <a:endParaRPr lang="en-US" altLang="ko-KR" sz="2800" smtClean="0">
              <a:ea typeface="굴림" panose="020B0600000101010101" pitchFamily="34" charset="-127"/>
            </a:endParaRPr>
          </a:p>
          <a:p>
            <a:pPr>
              <a:lnSpc>
                <a:spcPct val="80000"/>
              </a:lnSpc>
              <a:spcBef>
                <a:spcPct val="25000"/>
              </a:spcBef>
            </a:pPr>
            <a:endParaRPr lang="en-US" altLang="ko-KR" sz="2800" smtClean="0">
              <a:ea typeface="굴림" panose="020B0600000101010101" pitchFamily="34" charset="-127"/>
            </a:endParaRPr>
          </a:p>
          <a:p>
            <a:pPr>
              <a:lnSpc>
                <a:spcPct val="80000"/>
              </a:lnSpc>
              <a:spcBef>
                <a:spcPct val="25000"/>
              </a:spcBef>
            </a:pPr>
            <a:endParaRPr lang="en-US" altLang="ko-KR" sz="2800" smtClean="0">
              <a:ea typeface="굴림" panose="020B0600000101010101" pitchFamily="34" charset="-127"/>
            </a:endParaRPr>
          </a:p>
          <a:p>
            <a:pPr>
              <a:lnSpc>
                <a:spcPct val="80000"/>
              </a:lnSpc>
              <a:spcBef>
                <a:spcPct val="25000"/>
              </a:spcBef>
            </a:pPr>
            <a:endParaRPr lang="en-US" altLang="ko-KR" sz="2800" smtClean="0">
              <a:ea typeface="굴림" panose="020B0600000101010101" pitchFamily="34" charset="-127"/>
            </a:endParaRPr>
          </a:p>
          <a:p>
            <a:pPr>
              <a:lnSpc>
                <a:spcPct val="80000"/>
              </a:lnSpc>
              <a:spcBef>
                <a:spcPct val="25000"/>
              </a:spcBef>
            </a:pPr>
            <a:endParaRPr lang="en-US" altLang="ko-KR" sz="2800" smtClean="0">
              <a:ea typeface="굴림" panose="020B0600000101010101" pitchFamily="34" charset="-127"/>
            </a:endParaRPr>
          </a:p>
          <a:p>
            <a:pPr lvl="1">
              <a:lnSpc>
                <a:spcPct val="80000"/>
              </a:lnSpc>
              <a:spcBef>
                <a:spcPct val="25000"/>
              </a:spcBef>
            </a:pPr>
            <a:endParaRPr lang="ko-KR" altLang="en-US" sz="2400" smtClean="0">
              <a:ea typeface="굴림" panose="020B0600000101010101" pitchFamily="34" charset="-127"/>
            </a:endParaRPr>
          </a:p>
        </p:txBody>
      </p:sp>
      <p:grpSp>
        <p:nvGrpSpPr>
          <p:cNvPr id="763945" name="Group 41"/>
          <p:cNvGrpSpPr>
            <a:grpSpLocks/>
          </p:cNvGrpSpPr>
          <p:nvPr/>
        </p:nvGrpSpPr>
        <p:grpSpPr bwMode="auto">
          <a:xfrm>
            <a:off x="1600200" y="3335338"/>
            <a:ext cx="6065838" cy="2608262"/>
            <a:chOff x="960" y="2485"/>
            <a:chExt cx="3821" cy="1643"/>
          </a:xfrm>
        </p:grpSpPr>
        <p:sp>
          <p:nvSpPr>
            <p:cNvPr id="22533" name="Rectangle 5"/>
            <p:cNvSpPr>
              <a:spLocks noChangeArrowheads="1"/>
            </p:cNvSpPr>
            <p:nvPr/>
          </p:nvSpPr>
          <p:spPr bwMode="auto">
            <a:xfrm>
              <a:off x="1823" y="3448"/>
              <a:ext cx="327" cy="491"/>
            </a:xfrm>
            <a:prstGeom prst="rect">
              <a:avLst/>
            </a:prstGeom>
            <a:solidFill>
              <a:srgbClr val="FF66CC"/>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2400">
                <a:latin typeface="Gill Sans Light"/>
                <a:cs typeface="Gill Sans Light"/>
              </a:endParaRPr>
            </a:p>
          </p:txBody>
        </p:sp>
        <p:sp>
          <p:nvSpPr>
            <p:cNvPr id="22534" name="Rectangle 6"/>
            <p:cNvSpPr>
              <a:spLocks noChangeArrowheads="1"/>
            </p:cNvSpPr>
            <p:nvPr/>
          </p:nvSpPr>
          <p:spPr bwMode="auto">
            <a:xfrm rot="5400000">
              <a:off x="1693" y="3503"/>
              <a:ext cx="567" cy="3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100000"/>
                </a:lnSpc>
                <a:spcBef>
                  <a:spcPct val="0"/>
                </a:spcBef>
                <a:buSzTx/>
              </a:pPr>
              <a:r>
                <a:rPr lang="en-US" altLang="ko-KR" sz="1600" dirty="0">
                  <a:latin typeface="Gill Sans Light"/>
                  <a:ea typeface="굴림" panose="020B0600000101010101" pitchFamily="34" charset="-127"/>
                  <a:cs typeface="Gill Sans Light"/>
                </a:rPr>
                <a:t>On-Chip</a:t>
              </a:r>
            </a:p>
            <a:p>
              <a:pPr>
                <a:lnSpc>
                  <a:spcPct val="100000"/>
                </a:lnSpc>
                <a:spcBef>
                  <a:spcPct val="0"/>
                </a:spcBef>
                <a:buSzTx/>
              </a:pPr>
              <a:r>
                <a:rPr lang="en-US" altLang="ko-KR" sz="1600" dirty="0">
                  <a:latin typeface="Gill Sans Light"/>
                  <a:ea typeface="굴림" panose="020B0600000101010101" pitchFamily="34" charset="-127"/>
                  <a:cs typeface="Gill Sans Light"/>
                </a:rPr>
                <a:t>Cache</a:t>
              </a:r>
            </a:p>
          </p:txBody>
        </p:sp>
        <p:sp>
          <p:nvSpPr>
            <p:cNvPr id="22535" name="Rectangle 9"/>
            <p:cNvSpPr>
              <a:spLocks noChangeArrowheads="1"/>
            </p:cNvSpPr>
            <p:nvPr/>
          </p:nvSpPr>
          <p:spPr bwMode="auto">
            <a:xfrm>
              <a:off x="1036" y="2948"/>
              <a:ext cx="1007" cy="365"/>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2400">
                <a:latin typeface="Gill Sans Light"/>
                <a:cs typeface="Gill Sans Light"/>
              </a:endParaRPr>
            </a:p>
          </p:txBody>
        </p:sp>
        <p:sp>
          <p:nvSpPr>
            <p:cNvPr id="22536" name="Rectangle 10"/>
            <p:cNvSpPr>
              <a:spLocks noChangeArrowheads="1"/>
            </p:cNvSpPr>
            <p:nvPr/>
          </p:nvSpPr>
          <p:spPr bwMode="auto">
            <a:xfrm>
              <a:off x="1376" y="3063"/>
              <a:ext cx="56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800">
                  <a:latin typeface="Gill Sans Light"/>
                  <a:ea typeface="굴림" panose="020B0600000101010101" pitchFamily="34" charset="-127"/>
                  <a:cs typeface="Gill Sans Light"/>
                </a:rPr>
                <a:t>Control</a:t>
              </a:r>
            </a:p>
          </p:txBody>
        </p:sp>
        <p:sp>
          <p:nvSpPr>
            <p:cNvPr id="22537" name="Rectangle 11"/>
            <p:cNvSpPr>
              <a:spLocks noChangeArrowheads="1"/>
            </p:cNvSpPr>
            <p:nvPr/>
          </p:nvSpPr>
          <p:spPr bwMode="auto">
            <a:xfrm>
              <a:off x="1036" y="3439"/>
              <a:ext cx="705" cy="554"/>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2400">
                <a:latin typeface="Gill Sans Light"/>
                <a:cs typeface="Gill Sans Light"/>
              </a:endParaRPr>
            </a:p>
          </p:txBody>
        </p:sp>
        <p:sp>
          <p:nvSpPr>
            <p:cNvPr id="22538" name="Rectangle 12"/>
            <p:cNvSpPr>
              <a:spLocks noChangeArrowheads="1"/>
            </p:cNvSpPr>
            <p:nvPr/>
          </p:nvSpPr>
          <p:spPr bwMode="auto">
            <a:xfrm>
              <a:off x="1060" y="3572"/>
              <a:ext cx="64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800">
                  <a:latin typeface="Gill Sans Light"/>
                  <a:ea typeface="굴림" panose="020B0600000101010101" pitchFamily="34" charset="-127"/>
                  <a:cs typeface="Gill Sans Light"/>
                </a:rPr>
                <a:t>Datapath</a:t>
              </a:r>
            </a:p>
          </p:txBody>
        </p:sp>
        <p:sp>
          <p:nvSpPr>
            <p:cNvPr id="22539" name="Rectangle 13"/>
            <p:cNvSpPr>
              <a:spLocks noChangeArrowheads="1"/>
            </p:cNvSpPr>
            <p:nvPr/>
          </p:nvSpPr>
          <p:spPr bwMode="auto">
            <a:xfrm>
              <a:off x="3566" y="2759"/>
              <a:ext cx="554" cy="1309"/>
            </a:xfrm>
            <a:prstGeom prst="rect">
              <a:avLst/>
            </a:prstGeom>
            <a:solidFill>
              <a:srgbClr val="FF66CC"/>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2400">
                <a:latin typeface="Gill Sans Light"/>
                <a:cs typeface="Gill Sans Light"/>
              </a:endParaRPr>
            </a:p>
          </p:txBody>
        </p:sp>
        <p:sp>
          <p:nvSpPr>
            <p:cNvPr id="22540" name="Rectangle 14"/>
            <p:cNvSpPr>
              <a:spLocks noChangeArrowheads="1"/>
            </p:cNvSpPr>
            <p:nvPr/>
          </p:nvSpPr>
          <p:spPr bwMode="auto">
            <a:xfrm>
              <a:off x="3504" y="3274"/>
              <a:ext cx="721" cy="5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100000"/>
                </a:lnSpc>
                <a:spcBef>
                  <a:spcPct val="0"/>
                </a:spcBef>
                <a:buSzTx/>
              </a:pPr>
              <a:r>
                <a:rPr lang="en-US" altLang="ko-KR" sz="1800">
                  <a:latin typeface="Gill Sans Light"/>
                  <a:ea typeface="굴림" panose="020B0600000101010101" pitchFamily="34" charset="-127"/>
                  <a:cs typeface="Gill Sans Light"/>
                </a:rPr>
                <a:t>Secondary</a:t>
              </a:r>
            </a:p>
            <a:p>
              <a:pPr>
                <a:lnSpc>
                  <a:spcPct val="100000"/>
                </a:lnSpc>
                <a:spcBef>
                  <a:spcPct val="0"/>
                </a:spcBef>
                <a:buSzTx/>
              </a:pPr>
              <a:r>
                <a:rPr lang="en-US" altLang="ko-KR" sz="1800">
                  <a:latin typeface="Gill Sans Light"/>
                  <a:ea typeface="굴림" panose="020B0600000101010101" pitchFamily="34" charset="-127"/>
                  <a:cs typeface="Gill Sans Light"/>
                </a:rPr>
                <a:t>Storage</a:t>
              </a:r>
            </a:p>
            <a:p>
              <a:pPr>
                <a:lnSpc>
                  <a:spcPct val="100000"/>
                </a:lnSpc>
                <a:spcBef>
                  <a:spcPct val="0"/>
                </a:spcBef>
                <a:buSzTx/>
              </a:pPr>
              <a:r>
                <a:rPr lang="en-US" altLang="ko-KR" sz="1800">
                  <a:latin typeface="Gill Sans Light"/>
                  <a:ea typeface="굴림" panose="020B0600000101010101" pitchFamily="34" charset="-127"/>
                  <a:cs typeface="Gill Sans Light"/>
                </a:rPr>
                <a:t>(Disk)</a:t>
              </a:r>
            </a:p>
          </p:txBody>
        </p:sp>
        <p:sp>
          <p:nvSpPr>
            <p:cNvPr id="22541" name="Rectangle 15"/>
            <p:cNvSpPr>
              <a:spLocks noChangeArrowheads="1"/>
            </p:cNvSpPr>
            <p:nvPr/>
          </p:nvSpPr>
          <p:spPr bwMode="auto">
            <a:xfrm>
              <a:off x="960" y="2759"/>
              <a:ext cx="1272" cy="1309"/>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2400">
                <a:latin typeface="Gill Sans Light"/>
                <a:cs typeface="Gill Sans Light"/>
              </a:endParaRPr>
            </a:p>
          </p:txBody>
        </p:sp>
        <p:sp>
          <p:nvSpPr>
            <p:cNvPr id="22542" name="Rectangle 16"/>
            <p:cNvSpPr>
              <a:spLocks noChangeArrowheads="1"/>
            </p:cNvSpPr>
            <p:nvPr/>
          </p:nvSpPr>
          <p:spPr bwMode="auto">
            <a:xfrm>
              <a:off x="1438" y="2753"/>
              <a:ext cx="689"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800">
                  <a:latin typeface="Gill Sans Light"/>
                  <a:ea typeface="굴림" panose="020B0600000101010101" pitchFamily="34" charset="-127"/>
                  <a:cs typeface="Gill Sans Light"/>
                </a:rPr>
                <a:t>Processor</a:t>
              </a:r>
            </a:p>
          </p:txBody>
        </p:sp>
        <p:sp>
          <p:nvSpPr>
            <p:cNvPr id="22543" name="Line 17"/>
            <p:cNvSpPr>
              <a:spLocks noChangeShapeType="1"/>
            </p:cNvSpPr>
            <p:nvPr/>
          </p:nvSpPr>
          <p:spPr bwMode="auto">
            <a:xfrm flipV="1">
              <a:off x="1697" y="2485"/>
              <a:ext cx="2530" cy="100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latin typeface="Gill Sans Light"/>
                <a:cs typeface="Gill Sans Light"/>
              </a:endParaRPr>
            </a:p>
          </p:txBody>
        </p:sp>
        <p:sp>
          <p:nvSpPr>
            <p:cNvPr id="22544" name="Line 18"/>
            <p:cNvSpPr>
              <a:spLocks noChangeShapeType="1"/>
            </p:cNvSpPr>
            <p:nvPr/>
          </p:nvSpPr>
          <p:spPr bwMode="auto">
            <a:xfrm>
              <a:off x="1697" y="3939"/>
              <a:ext cx="2525" cy="18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latin typeface="Gill Sans Light"/>
                <a:cs typeface="Gill Sans Light"/>
              </a:endParaRPr>
            </a:p>
          </p:txBody>
        </p:sp>
        <p:sp>
          <p:nvSpPr>
            <p:cNvPr id="22545" name="Rectangle 19"/>
            <p:cNvSpPr>
              <a:spLocks noChangeArrowheads="1"/>
            </p:cNvSpPr>
            <p:nvPr/>
          </p:nvSpPr>
          <p:spPr bwMode="auto">
            <a:xfrm>
              <a:off x="2414" y="3203"/>
              <a:ext cx="441" cy="786"/>
            </a:xfrm>
            <a:prstGeom prst="rect">
              <a:avLst/>
            </a:prstGeom>
            <a:solidFill>
              <a:srgbClr val="FF66CC"/>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2400">
                <a:latin typeface="Gill Sans Light"/>
                <a:cs typeface="Gill Sans Light"/>
              </a:endParaRPr>
            </a:p>
          </p:txBody>
        </p:sp>
        <p:sp>
          <p:nvSpPr>
            <p:cNvPr id="22546" name="Rectangle 20"/>
            <p:cNvSpPr>
              <a:spLocks noChangeArrowheads="1"/>
            </p:cNvSpPr>
            <p:nvPr/>
          </p:nvSpPr>
          <p:spPr bwMode="auto">
            <a:xfrm>
              <a:off x="2924" y="3014"/>
              <a:ext cx="516" cy="1000"/>
            </a:xfrm>
            <a:prstGeom prst="rect">
              <a:avLst/>
            </a:prstGeom>
            <a:solidFill>
              <a:srgbClr val="FF66CC"/>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2400">
                <a:latin typeface="Gill Sans Light"/>
                <a:cs typeface="Gill Sans Light"/>
              </a:endParaRPr>
            </a:p>
          </p:txBody>
        </p:sp>
        <p:sp>
          <p:nvSpPr>
            <p:cNvPr id="22547" name="Rectangle 21"/>
            <p:cNvSpPr>
              <a:spLocks noChangeArrowheads="1"/>
            </p:cNvSpPr>
            <p:nvPr/>
          </p:nvSpPr>
          <p:spPr bwMode="auto">
            <a:xfrm>
              <a:off x="2891" y="3264"/>
              <a:ext cx="616" cy="5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100000"/>
                </a:lnSpc>
                <a:spcBef>
                  <a:spcPct val="0"/>
                </a:spcBef>
                <a:buSzTx/>
              </a:pPr>
              <a:r>
                <a:rPr lang="en-US" altLang="ko-KR" sz="1800">
                  <a:latin typeface="Gill Sans Light"/>
                  <a:ea typeface="굴림" panose="020B0600000101010101" pitchFamily="34" charset="-127"/>
                  <a:cs typeface="Gill Sans Light"/>
                </a:rPr>
                <a:t>Main</a:t>
              </a:r>
            </a:p>
            <a:p>
              <a:pPr>
                <a:lnSpc>
                  <a:spcPct val="100000"/>
                </a:lnSpc>
                <a:spcBef>
                  <a:spcPct val="0"/>
                </a:spcBef>
                <a:buSzTx/>
              </a:pPr>
              <a:r>
                <a:rPr lang="en-US" altLang="ko-KR" sz="1800">
                  <a:latin typeface="Gill Sans Light"/>
                  <a:ea typeface="굴림" panose="020B0600000101010101" pitchFamily="34" charset="-127"/>
                  <a:cs typeface="Gill Sans Light"/>
                </a:rPr>
                <a:t>Memory</a:t>
              </a:r>
            </a:p>
            <a:p>
              <a:pPr>
                <a:lnSpc>
                  <a:spcPct val="100000"/>
                </a:lnSpc>
                <a:spcBef>
                  <a:spcPct val="0"/>
                </a:spcBef>
                <a:buSzTx/>
              </a:pPr>
              <a:r>
                <a:rPr lang="en-US" altLang="ko-KR" sz="1800">
                  <a:latin typeface="Gill Sans Light"/>
                  <a:ea typeface="굴림" panose="020B0600000101010101" pitchFamily="34" charset="-127"/>
                  <a:cs typeface="Gill Sans Light"/>
                </a:rPr>
                <a:t>(DRAM)</a:t>
              </a:r>
            </a:p>
          </p:txBody>
        </p:sp>
        <p:sp>
          <p:nvSpPr>
            <p:cNvPr id="22548" name="Rectangle 22"/>
            <p:cNvSpPr>
              <a:spLocks noChangeArrowheads="1"/>
            </p:cNvSpPr>
            <p:nvPr/>
          </p:nvSpPr>
          <p:spPr bwMode="auto">
            <a:xfrm>
              <a:off x="2353" y="3264"/>
              <a:ext cx="576" cy="7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100000"/>
                </a:lnSpc>
                <a:spcBef>
                  <a:spcPct val="0"/>
                </a:spcBef>
                <a:buSzTx/>
              </a:pPr>
              <a:r>
                <a:rPr lang="en-US" altLang="ko-KR" sz="1800">
                  <a:latin typeface="Gill Sans Light"/>
                  <a:ea typeface="굴림" panose="020B0600000101010101" pitchFamily="34" charset="-127"/>
                  <a:cs typeface="Gill Sans Light"/>
                </a:rPr>
                <a:t>Second</a:t>
              </a:r>
            </a:p>
            <a:p>
              <a:pPr>
                <a:lnSpc>
                  <a:spcPct val="100000"/>
                </a:lnSpc>
                <a:spcBef>
                  <a:spcPct val="0"/>
                </a:spcBef>
                <a:buSzTx/>
              </a:pPr>
              <a:r>
                <a:rPr lang="en-US" altLang="ko-KR" sz="1800">
                  <a:latin typeface="Gill Sans Light"/>
                  <a:ea typeface="굴림" panose="020B0600000101010101" pitchFamily="34" charset="-127"/>
                  <a:cs typeface="Gill Sans Light"/>
                </a:rPr>
                <a:t>Level</a:t>
              </a:r>
            </a:p>
            <a:p>
              <a:pPr>
                <a:lnSpc>
                  <a:spcPct val="100000"/>
                </a:lnSpc>
                <a:spcBef>
                  <a:spcPct val="0"/>
                </a:spcBef>
                <a:buSzTx/>
              </a:pPr>
              <a:r>
                <a:rPr lang="en-US" altLang="ko-KR" sz="1800">
                  <a:latin typeface="Gill Sans Light"/>
                  <a:ea typeface="굴림" panose="020B0600000101010101" pitchFamily="34" charset="-127"/>
                  <a:cs typeface="Gill Sans Light"/>
                </a:rPr>
                <a:t>Cache</a:t>
              </a:r>
            </a:p>
            <a:p>
              <a:pPr>
                <a:lnSpc>
                  <a:spcPct val="100000"/>
                </a:lnSpc>
                <a:spcBef>
                  <a:spcPct val="0"/>
                </a:spcBef>
                <a:buSzTx/>
              </a:pPr>
              <a:r>
                <a:rPr lang="en-US" altLang="ko-KR" sz="1800">
                  <a:latin typeface="Gill Sans Light"/>
                  <a:ea typeface="굴림" panose="020B0600000101010101" pitchFamily="34" charset="-127"/>
                  <a:cs typeface="Gill Sans Light"/>
                </a:rPr>
                <a:t>(SRAM)</a:t>
              </a:r>
            </a:p>
          </p:txBody>
        </p:sp>
        <p:grpSp>
          <p:nvGrpSpPr>
            <p:cNvPr id="22549" name="Group 33"/>
            <p:cNvGrpSpPr>
              <a:grpSpLocks/>
            </p:cNvGrpSpPr>
            <p:nvPr/>
          </p:nvGrpSpPr>
          <p:grpSpPr bwMode="auto">
            <a:xfrm>
              <a:off x="4208" y="2494"/>
              <a:ext cx="573" cy="1615"/>
              <a:chOff x="4560" y="1321"/>
              <a:chExt cx="728" cy="2000"/>
            </a:xfrm>
          </p:grpSpPr>
          <p:sp>
            <p:nvSpPr>
              <p:cNvPr id="22551" name="Rectangle 34"/>
              <p:cNvSpPr>
                <a:spLocks noChangeArrowheads="1"/>
              </p:cNvSpPr>
              <p:nvPr/>
            </p:nvSpPr>
            <p:spPr bwMode="auto">
              <a:xfrm>
                <a:off x="4584" y="1321"/>
                <a:ext cx="704" cy="2000"/>
              </a:xfrm>
              <a:prstGeom prst="rect">
                <a:avLst/>
              </a:prstGeom>
              <a:solidFill>
                <a:srgbClr val="FF66CC"/>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2400">
                  <a:latin typeface="Gill Sans Light"/>
                  <a:cs typeface="Gill Sans Light"/>
                </a:endParaRPr>
              </a:p>
            </p:txBody>
          </p:sp>
          <p:sp>
            <p:nvSpPr>
              <p:cNvPr id="22552" name="Rectangle 35"/>
              <p:cNvSpPr>
                <a:spLocks noChangeArrowheads="1"/>
              </p:cNvSpPr>
              <p:nvPr/>
            </p:nvSpPr>
            <p:spPr bwMode="auto">
              <a:xfrm>
                <a:off x="4560" y="2097"/>
                <a:ext cx="721" cy="718"/>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100000"/>
                  </a:lnSpc>
                  <a:spcBef>
                    <a:spcPct val="0"/>
                  </a:spcBef>
                  <a:buSzTx/>
                </a:pPr>
                <a:r>
                  <a:rPr lang="en-US" altLang="ko-KR" sz="1800">
                    <a:latin typeface="Gill Sans Light"/>
                    <a:ea typeface="굴림" panose="020B0600000101010101" pitchFamily="34" charset="-127"/>
                    <a:cs typeface="Gill Sans Light"/>
                  </a:rPr>
                  <a:t>Tertiary</a:t>
                </a:r>
              </a:p>
              <a:p>
                <a:pPr>
                  <a:lnSpc>
                    <a:spcPct val="100000"/>
                  </a:lnSpc>
                  <a:spcBef>
                    <a:spcPct val="0"/>
                  </a:spcBef>
                  <a:buSzTx/>
                </a:pPr>
                <a:r>
                  <a:rPr lang="en-US" altLang="ko-KR" sz="1800">
                    <a:latin typeface="Gill Sans Light"/>
                    <a:ea typeface="굴림" panose="020B0600000101010101" pitchFamily="34" charset="-127"/>
                    <a:cs typeface="Gill Sans Light"/>
                  </a:rPr>
                  <a:t>Storage</a:t>
                </a:r>
              </a:p>
              <a:p>
                <a:pPr>
                  <a:lnSpc>
                    <a:spcPct val="100000"/>
                  </a:lnSpc>
                  <a:spcBef>
                    <a:spcPct val="0"/>
                  </a:spcBef>
                  <a:buSzTx/>
                </a:pPr>
                <a:r>
                  <a:rPr lang="en-US" altLang="ko-KR" sz="1800">
                    <a:latin typeface="Gill Sans Light"/>
                    <a:ea typeface="굴림" panose="020B0600000101010101" pitchFamily="34" charset="-127"/>
                    <a:cs typeface="Gill Sans Light"/>
                  </a:rPr>
                  <a:t>(Tape)</a:t>
                </a:r>
              </a:p>
            </p:txBody>
          </p:sp>
        </p:grpSp>
        <p:sp>
          <p:nvSpPr>
            <p:cNvPr id="22550" name="AutoShape 40"/>
            <p:cNvSpPr>
              <a:spLocks noChangeArrowheads="1"/>
            </p:cNvSpPr>
            <p:nvPr/>
          </p:nvSpPr>
          <p:spPr bwMode="auto">
            <a:xfrm>
              <a:off x="3168" y="3024"/>
              <a:ext cx="768" cy="336"/>
            </a:xfrm>
            <a:prstGeom prst="leftArrow">
              <a:avLst>
                <a:gd name="adj1" fmla="val 50000"/>
                <a:gd name="adj2" fmla="val 57143"/>
              </a:avLst>
            </a:prstGeom>
            <a:solidFill>
              <a:srgbClr val="00FFFF"/>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dirty="0">
                  <a:latin typeface="Gill Sans Light"/>
                  <a:ea typeface="굴림" panose="020B0600000101010101" pitchFamily="34" charset="-127"/>
                  <a:cs typeface="Gill Sans Light"/>
                </a:rPr>
                <a:t>Caching</a:t>
              </a:r>
            </a:p>
          </p:txBody>
        </p:sp>
      </p:grpSp>
    </p:spTree>
    <p:extLst>
      <p:ext uri="{BB962C8B-B14F-4D97-AF65-F5344CB8AC3E}">
        <p14:creationId xmlns:p14="http://schemas.microsoft.com/office/powerpoint/2010/main" val="2334608720"/>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6390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63907">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63907">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63907">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63907">
                                            <p:txEl>
                                              <p:pRg st="4" end="4"/>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63907">
                                            <p:txEl>
                                              <p:pRg st="5" end="5"/>
                                            </p:txEl>
                                          </p:spTgt>
                                        </p:tgtEl>
                                        <p:attrNameLst>
                                          <p:attrName>style.visibility</p:attrName>
                                        </p:attrNameLst>
                                      </p:cBhvr>
                                      <p:to>
                                        <p:strVal val="visible"/>
                                      </p:to>
                                    </p:set>
                                  </p:childTnLst>
                                </p:cTn>
                              </p:par>
                            </p:childTnLst>
                          </p:cTn>
                        </p:par>
                        <p:par>
                          <p:cTn id="21" fill="hold" nodeType="afterGroup">
                            <p:stCondLst>
                              <p:cond delay="0"/>
                            </p:stCondLst>
                            <p:childTnLst>
                              <p:par>
                                <p:cTn id="22" presetID="49" presetClass="entr" presetSubtype="0" decel="100000" fill="hold" nodeType="afterEffect">
                                  <p:stCondLst>
                                    <p:cond delay="0"/>
                                  </p:stCondLst>
                                  <p:childTnLst>
                                    <p:set>
                                      <p:cBhvr>
                                        <p:cTn id="23" dur="1" fill="hold">
                                          <p:stCondLst>
                                            <p:cond delay="0"/>
                                          </p:stCondLst>
                                        </p:cTn>
                                        <p:tgtEl>
                                          <p:spTgt spid="763945"/>
                                        </p:tgtEl>
                                        <p:attrNameLst>
                                          <p:attrName>style.visibility</p:attrName>
                                        </p:attrNameLst>
                                      </p:cBhvr>
                                      <p:to>
                                        <p:strVal val="visible"/>
                                      </p:to>
                                    </p:set>
                                    <p:anim calcmode="lin" valueType="num">
                                      <p:cBhvr>
                                        <p:cTn id="24" dur="500" fill="hold"/>
                                        <p:tgtEl>
                                          <p:spTgt spid="763945"/>
                                        </p:tgtEl>
                                        <p:attrNameLst>
                                          <p:attrName>ppt_w</p:attrName>
                                        </p:attrNameLst>
                                      </p:cBhvr>
                                      <p:tavLst>
                                        <p:tav tm="0">
                                          <p:val>
                                            <p:fltVal val="0"/>
                                          </p:val>
                                        </p:tav>
                                        <p:tav tm="100000">
                                          <p:val>
                                            <p:strVal val="#ppt_w"/>
                                          </p:val>
                                        </p:tav>
                                      </p:tavLst>
                                    </p:anim>
                                    <p:anim calcmode="lin" valueType="num">
                                      <p:cBhvr>
                                        <p:cTn id="25" dur="500" fill="hold"/>
                                        <p:tgtEl>
                                          <p:spTgt spid="763945"/>
                                        </p:tgtEl>
                                        <p:attrNameLst>
                                          <p:attrName>ppt_h</p:attrName>
                                        </p:attrNameLst>
                                      </p:cBhvr>
                                      <p:tavLst>
                                        <p:tav tm="0">
                                          <p:val>
                                            <p:fltVal val="0"/>
                                          </p:val>
                                        </p:tav>
                                        <p:tav tm="100000">
                                          <p:val>
                                            <p:strVal val="#ppt_h"/>
                                          </p:val>
                                        </p:tav>
                                      </p:tavLst>
                                    </p:anim>
                                    <p:anim calcmode="lin" valueType="num">
                                      <p:cBhvr>
                                        <p:cTn id="26" dur="500" fill="hold"/>
                                        <p:tgtEl>
                                          <p:spTgt spid="763945"/>
                                        </p:tgtEl>
                                        <p:attrNameLst>
                                          <p:attrName>style.rotation</p:attrName>
                                        </p:attrNameLst>
                                      </p:cBhvr>
                                      <p:tavLst>
                                        <p:tav tm="0">
                                          <p:val>
                                            <p:fltVal val="360"/>
                                          </p:val>
                                        </p:tav>
                                        <p:tav tm="100000">
                                          <p:val>
                                            <p:fltVal val="0"/>
                                          </p:val>
                                        </p:tav>
                                      </p:tavLst>
                                    </p:anim>
                                    <p:animEffect transition="in" filter="fade">
                                      <p:cBhvr>
                                        <p:cTn id="27" dur="500"/>
                                        <p:tgtEl>
                                          <p:spTgt spid="7639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3907" grpId="0" build="p"/>
    </p:bld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765178" name="Group 250"/>
          <p:cNvGrpSpPr>
            <a:grpSpLocks/>
          </p:cNvGrpSpPr>
          <p:nvPr/>
        </p:nvGrpSpPr>
        <p:grpSpPr bwMode="auto">
          <a:xfrm>
            <a:off x="2184401" y="257175"/>
            <a:ext cx="1668463" cy="2511425"/>
            <a:chOff x="1264" y="48"/>
            <a:chExt cx="1051" cy="1582"/>
          </a:xfrm>
        </p:grpSpPr>
        <p:sp>
          <p:nvSpPr>
            <p:cNvPr id="23760" name="Freeform 247"/>
            <p:cNvSpPr>
              <a:spLocks/>
            </p:cNvSpPr>
            <p:nvPr/>
          </p:nvSpPr>
          <p:spPr bwMode="auto">
            <a:xfrm>
              <a:off x="1264" y="48"/>
              <a:ext cx="613" cy="1576"/>
            </a:xfrm>
            <a:custGeom>
              <a:avLst/>
              <a:gdLst>
                <a:gd name="T0" fmla="*/ 0 w 672"/>
                <a:gd name="T1" fmla="*/ 0 h 1728"/>
                <a:gd name="T2" fmla="*/ 613 w 672"/>
                <a:gd name="T3" fmla="*/ 525 h 1728"/>
                <a:gd name="T4" fmla="*/ 613 w 672"/>
                <a:gd name="T5" fmla="*/ 1138 h 1728"/>
                <a:gd name="T6" fmla="*/ 0 w 672"/>
                <a:gd name="T7" fmla="*/ 1576 h 1728"/>
                <a:gd name="T8" fmla="*/ 0 w 672"/>
                <a:gd name="T9" fmla="*/ 0 h 172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72" h="1728">
                  <a:moveTo>
                    <a:pt x="0" y="0"/>
                  </a:moveTo>
                  <a:lnTo>
                    <a:pt x="672" y="576"/>
                  </a:lnTo>
                  <a:lnTo>
                    <a:pt x="672" y="1248"/>
                  </a:lnTo>
                  <a:lnTo>
                    <a:pt x="0" y="1728"/>
                  </a:lnTo>
                  <a:lnTo>
                    <a:pt x="0" y="0"/>
                  </a:lnTo>
                  <a:close/>
                </a:path>
              </a:pathLst>
            </a:custGeom>
            <a:solidFill>
              <a:srgbClr val="FF66CC">
                <a:alpha val="36078"/>
              </a:srgbClr>
            </a:solidFill>
            <a:ln w="19050" cap="flat"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latin typeface="Gill Sans Light"/>
                <a:cs typeface="Gill Sans Light"/>
              </a:endParaRPr>
            </a:p>
          </p:txBody>
        </p:sp>
        <p:sp>
          <p:nvSpPr>
            <p:cNvPr id="23761" name="Rectangle 6"/>
            <p:cNvSpPr>
              <a:spLocks noChangeArrowheads="1"/>
            </p:cNvSpPr>
            <p:nvPr/>
          </p:nvSpPr>
          <p:spPr bwMode="auto">
            <a:xfrm>
              <a:off x="1877" y="573"/>
              <a:ext cx="438" cy="613"/>
            </a:xfrm>
            <a:prstGeom prst="rect">
              <a:avLst/>
            </a:prstGeom>
            <a:solidFill>
              <a:schemeClr val="accent1"/>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latin typeface="Gill Sans Light"/>
                <a:cs typeface="Gill Sans Light"/>
              </a:endParaRPr>
            </a:p>
          </p:txBody>
        </p:sp>
        <p:sp>
          <p:nvSpPr>
            <p:cNvPr id="23762" name="Text Box 204"/>
            <p:cNvSpPr txBox="1">
              <a:spLocks noChangeArrowheads="1"/>
            </p:cNvSpPr>
            <p:nvPr/>
          </p:nvSpPr>
          <p:spPr bwMode="auto">
            <a:xfrm>
              <a:off x="1810" y="1186"/>
              <a:ext cx="446" cy="444"/>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spcBef>
                  <a:spcPct val="0"/>
                </a:spcBef>
              </a:pPr>
              <a:r>
                <a:rPr lang="en-US" altLang="ko-KR">
                  <a:latin typeface="Gill Sans Light"/>
                  <a:ea typeface="굴림" panose="020B0600000101010101" pitchFamily="34" charset="-127"/>
                  <a:cs typeface="Gill Sans Light"/>
                </a:rPr>
                <a:t>Page</a:t>
              </a:r>
            </a:p>
            <a:p>
              <a:pPr>
                <a:spcBef>
                  <a:spcPct val="0"/>
                </a:spcBef>
              </a:pPr>
              <a:r>
                <a:rPr lang="en-US" altLang="ko-KR">
                  <a:latin typeface="Gill Sans Light"/>
                  <a:ea typeface="굴림" panose="020B0600000101010101" pitchFamily="34" charset="-127"/>
                  <a:cs typeface="Gill Sans Light"/>
                </a:rPr>
                <a:t>Table</a:t>
              </a:r>
            </a:p>
          </p:txBody>
        </p:sp>
        <p:sp>
          <p:nvSpPr>
            <p:cNvPr id="23763" name="Rectangle 245"/>
            <p:cNvSpPr>
              <a:spLocks noChangeArrowheads="1"/>
            </p:cNvSpPr>
            <p:nvPr/>
          </p:nvSpPr>
          <p:spPr bwMode="auto">
            <a:xfrm>
              <a:off x="1658" y="661"/>
              <a:ext cx="175" cy="438"/>
            </a:xfrm>
            <a:prstGeom prst="rect">
              <a:avLst/>
            </a:prstGeom>
            <a:solidFill>
              <a:srgbClr val="FF66CC"/>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sz="1600">
                  <a:latin typeface="Gill Sans Light"/>
                  <a:ea typeface="굴림" panose="020B0600000101010101" pitchFamily="34" charset="-127"/>
                  <a:cs typeface="Gill Sans Light"/>
                </a:rPr>
                <a:t>TLB</a:t>
              </a:r>
            </a:p>
          </p:txBody>
        </p:sp>
      </p:grpSp>
      <p:sp>
        <p:nvSpPr>
          <p:cNvPr id="23555" name="Rectangle 2"/>
          <p:cNvSpPr>
            <a:spLocks noGrp="1" noChangeArrowheads="1"/>
          </p:cNvSpPr>
          <p:nvPr>
            <p:ph type="title"/>
          </p:nvPr>
        </p:nvSpPr>
        <p:spPr/>
        <p:txBody>
          <a:bodyPr/>
          <a:lstStyle/>
          <a:p>
            <a:r>
              <a:rPr lang="en-US" altLang="ko-KR" smtClean="0">
                <a:ea typeface="굴림" panose="020B0600000101010101" pitchFamily="34" charset="-127"/>
                <a:sym typeface="Symbol" panose="05050102010706020507" pitchFamily="18" charset="2"/>
              </a:rPr>
              <a:t>Illusion of Infinite Memory</a:t>
            </a:r>
          </a:p>
        </p:txBody>
      </p:sp>
      <p:sp>
        <p:nvSpPr>
          <p:cNvPr id="764931" name="Rectangle 3"/>
          <p:cNvSpPr>
            <a:spLocks noGrp="1" noChangeArrowheads="1"/>
          </p:cNvSpPr>
          <p:nvPr>
            <p:ph type="body" idx="1"/>
          </p:nvPr>
        </p:nvSpPr>
        <p:spPr>
          <a:xfrm>
            <a:off x="76200" y="3810000"/>
            <a:ext cx="8915400" cy="3200400"/>
          </a:xfrm>
        </p:spPr>
        <p:txBody>
          <a:bodyPr/>
          <a:lstStyle/>
          <a:p>
            <a:pPr>
              <a:lnSpc>
                <a:spcPct val="80000"/>
              </a:lnSpc>
              <a:spcBef>
                <a:spcPct val="5000"/>
              </a:spcBef>
            </a:pPr>
            <a:r>
              <a:rPr lang="en-US" altLang="ko-KR" dirty="0" smtClean="0">
                <a:ea typeface="굴림" panose="020B0600000101010101" pitchFamily="34" charset="-127"/>
              </a:rPr>
              <a:t>Disk is larger than physical memory </a:t>
            </a:r>
            <a:r>
              <a:rPr lang="en-US" altLang="ko-KR" dirty="0" smtClean="0">
                <a:ea typeface="굴림" panose="020B0600000101010101" pitchFamily="34" charset="-127"/>
                <a:sym typeface="Symbol" panose="05050102010706020507" pitchFamily="18" charset="2"/>
              </a:rPr>
              <a:t></a:t>
            </a:r>
          </a:p>
          <a:p>
            <a:pPr lvl="1">
              <a:lnSpc>
                <a:spcPct val="80000"/>
              </a:lnSpc>
              <a:spcBef>
                <a:spcPct val="5000"/>
              </a:spcBef>
            </a:pPr>
            <a:r>
              <a:rPr lang="en-US" altLang="ko-KR" dirty="0" smtClean="0">
                <a:ea typeface="굴림" panose="020B0600000101010101" pitchFamily="34" charset="-127"/>
              </a:rPr>
              <a:t>In-use virtual memory can be bigger than physical memory</a:t>
            </a:r>
          </a:p>
          <a:p>
            <a:pPr lvl="1">
              <a:lnSpc>
                <a:spcPct val="80000"/>
              </a:lnSpc>
              <a:spcBef>
                <a:spcPct val="5000"/>
              </a:spcBef>
            </a:pPr>
            <a:r>
              <a:rPr lang="en-US" altLang="ko-KR" dirty="0" smtClean="0">
                <a:ea typeface="굴림" panose="020B0600000101010101" pitchFamily="34" charset="-127"/>
              </a:rPr>
              <a:t>Combined memory of running processes much larger than physical memory</a:t>
            </a:r>
          </a:p>
          <a:p>
            <a:pPr lvl="2">
              <a:lnSpc>
                <a:spcPct val="80000"/>
              </a:lnSpc>
              <a:spcBef>
                <a:spcPct val="5000"/>
              </a:spcBef>
            </a:pPr>
            <a:r>
              <a:rPr lang="en-US" altLang="ko-KR" dirty="0" smtClean="0">
                <a:ea typeface="굴림" panose="020B0600000101010101" pitchFamily="34" charset="-127"/>
              </a:rPr>
              <a:t>More programs fit into memory, allowing more concurrency </a:t>
            </a:r>
          </a:p>
          <a:p>
            <a:pPr>
              <a:lnSpc>
                <a:spcPct val="80000"/>
              </a:lnSpc>
              <a:spcBef>
                <a:spcPct val="5000"/>
              </a:spcBef>
            </a:pPr>
            <a:r>
              <a:rPr lang="en-US" altLang="ko-KR" dirty="0" smtClean="0">
                <a:ea typeface="굴림" panose="020B0600000101010101" pitchFamily="34" charset="-127"/>
              </a:rPr>
              <a:t>Principle: </a:t>
            </a:r>
            <a:r>
              <a:rPr lang="en-US" altLang="ko-KR" dirty="0" smtClean="0">
                <a:solidFill>
                  <a:schemeClr val="hlink"/>
                </a:solidFill>
                <a:ea typeface="굴림" panose="020B0600000101010101" pitchFamily="34" charset="-127"/>
              </a:rPr>
              <a:t>Transparent Level of Indirection</a:t>
            </a:r>
            <a:r>
              <a:rPr lang="en-US" altLang="ko-KR" dirty="0" smtClean="0">
                <a:ea typeface="굴림" panose="020B0600000101010101" pitchFamily="34" charset="-127"/>
              </a:rPr>
              <a:t> (page table) </a:t>
            </a:r>
          </a:p>
          <a:p>
            <a:pPr lvl="1">
              <a:lnSpc>
                <a:spcPct val="80000"/>
              </a:lnSpc>
              <a:spcBef>
                <a:spcPct val="5000"/>
              </a:spcBef>
            </a:pPr>
            <a:r>
              <a:rPr lang="en-US" altLang="ko-KR" dirty="0" smtClean="0">
                <a:ea typeface="굴림" panose="020B0600000101010101" pitchFamily="34" charset="-127"/>
              </a:rPr>
              <a:t>Supports flexible placement of physical data</a:t>
            </a:r>
          </a:p>
          <a:p>
            <a:pPr lvl="2">
              <a:lnSpc>
                <a:spcPct val="80000"/>
              </a:lnSpc>
              <a:spcBef>
                <a:spcPct val="5000"/>
              </a:spcBef>
            </a:pPr>
            <a:r>
              <a:rPr lang="en-US" altLang="ko-KR" dirty="0" smtClean="0">
                <a:ea typeface="굴림" panose="020B0600000101010101" pitchFamily="34" charset="-127"/>
              </a:rPr>
              <a:t>Data could be on disk or somewhere across network</a:t>
            </a:r>
          </a:p>
          <a:p>
            <a:pPr lvl="1">
              <a:lnSpc>
                <a:spcPct val="80000"/>
              </a:lnSpc>
              <a:spcBef>
                <a:spcPct val="5000"/>
              </a:spcBef>
            </a:pPr>
            <a:r>
              <a:rPr lang="en-US" altLang="ko-KR" dirty="0" smtClean="0">
                <a:ea typeface="굴림" panose="020B0600000101010101" pitchFamily="34" charset="-127"/>
              </a:rPr>
              <a:t>Variable location of data transparent to user program</a:t>
            </a:r>
          </a:p>
          <a:p>
            <a:pPr lvl="2">
              <a:lnSpc>
                <a:spcPct val="80000"/>
              </a:lnSpc>
              <a:spcBef>
                <a:spcPct val="5000"/>
              </a:spcBef>
            </a:pPr>
            <a:r>
              <a:rPr lang="en-US" altLang="ko-KR" dirty="0" smtClean="0">
                <a:ea typeface="굴림" panose="020B0600000101010101" pitchFamily="34" charset="-127"/>
              </a:rPr>
              <a:t>Performance issue, not correctness issue</a:t>
            </a:r>
          </a:p>
        </p:txBody>
      </p:sp>
      <p:grpSp>
        <p:nvGrpSpPr>
          <p:cNvPr id="765179" name="Group 251"/>
          <p:cNvGrpSpPr>
            <a:grpSpLocks/>
          </p:cNvGrpSpPr>
          <p:nvPr/>
        </p:nvGrpSpPr>
        <p:grpSpPr bwMode="auto">
          <a:xfrm>
            <a:off x="4219575" y="952500"/>
            <a:ext cx="1093788" cy="2611438"/>
            <a:chOff x="2546" y="486"/>
            <a:chExt cx="689" cy="1645"/>
          </a:xfrm>
        </p:grpSpPr>
        <p:grpSp>
          <p:nvGrpSpPr>
            <p:cNvPr id="23746" name="Group 241"/>
            <p:cNvGrpSpPr>
              <a:grpSpLocks/>
            </p:cNvGrpSpPr>
            <p:nvPr/>
          </p:nvGrpSpPr>
          <p:grpSpPr bwMode="auto">
            <a:xfrm>
              <a:off x="2578" y="486"/>
              <a:ext cx="657" cy="963"/>
              <a:chOff x="2736" y="816"/>
              <a:chExt cx="720" cy="1056"/>
            </a:xfrm>
          </p:grpSpPr>
          <p:sp>
            <p:nvSpPr>
              <p:cNvPr id="23748" name="Rectangle 5"/>
              <p:cNvSpPr>
                <a:spLocks noChangeArrowheads="1"/>
              </p:cNvSpPr>
              <p:nvPr/>
            </p:nvSpPr>
            <p:spPr bwMode="auto">
              <a:xfrm>
                <a:off x="2736" y="816"/>
                <a:ext cx="720" cy="1056"/>
              </a:xfrm>
              <a:prstGeom prst="rect">
                <a:avLst/>
              </a:prstGeom>
              <a:solidFill>
                <a:srgbClr val="00FFFF"/>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latin typeface="Gill Sans Light"/>
                  <a:cs typeface="Gill Sans Light"/>
                </a:endParaRPr>
              </a:p>
            </p:txBody>
          </p:sp>
          <p:sp>
            <p:nvSpPr>
              <p:cNvPr id="23749" name="Rectangle 210"/>
              <p:cNvSpPr>
                <a:spLocks noChangeArrowheads="1"/>
              </p:cNvSpPr>
              <p:nvPr/>
            </p:nvSpPr>
            <p:spPr bwMode="auto">
              <a:xfrm>
                <a:off x="2736" y="1776"/>
                <a:ext cx="720" cy="96"/>
              </a:xfrm>
              <a:prstGeom prst="rect">
                <a:avLst/>
              </a:prstGeom>
              <a:noFill/>
              <a:ln w="12700" algn="ctr">
                <a:solidFill>
                  <a:schemeClr val="tx1"/>
                </a:solidFill>
                <a:prstDash val="dash"/>
                <a:miter lim="800000"/>
                <a:headEnd/>
                <a:tailEnd/>
              </a:ln>
              <a:effectLst/>
              <a:extLst>
                <a:ext uri="{909E8E84-426E-40dd-AFC4-6F175D3DCCD1}">
                  <a14:hiddenFill xmlns:a14="http://schemas.microsoft.com/office/drawing/2010/main">
                    <a:solidFill>
                      <a:srgbClr val="FF66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latin typeface="Gill Sans Light"/>
                  <a:cs typeface="Gill Sans Light"/>
                </a:endParaRPr>
              </a:p>
            </p:txBody>
          </p:sp>
          <p:sp>
            <p:nvSpPr>
              <p:cNvPr id="23750" name="Rectangle 211"/>
              <p:cNvSpPr>
                <a:spLocks noChangeArrowheads="1"/>
              </p:cNvSpPr>
              <p:nvPr/>
            </p:nvSpPr>
            <p:spPr bwMode="auto">
              <a:xfrm>
                <a:off x="2736" y="1680"/>
                <a:ext cx="720" cy="96"/>
              </a:xfrm>
              <a:prstGeom prst="rect">
                <a:avLst/>
              </a:prstGeom>
              <a:noFill/>
              <a:ln w="12700" algn="ctr">
                <a:solidFill>
                  <a:schemeClr val="tx1"/>
                </a:solidFill>
                <a:prstDash val="dash"/>
                <a:miter lim="800000"/>
                <a:headEnd/>
                <a:tailEnd/>
              </a:ln>
              <a:effectLst/>
              <a:extLst>
                <a:ext uri="{909E8E84-426E-40dd-AFC4-6F175D3DCCD1}">
                  <a14:hiddenFill xmlns:a14="http://schemas.microsoft.com/office/drawing/2010/main">
                    <a:solidFill>
                      <a:srgbClr val="FF66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latin typeface="Gill Sans Light"/>
                  <a:cs typeface="Gill Sans Light"/>
                </a:endParaRPr>
              </a:p>
            </p:txBody>
          </p:sp>
          <p:sp>
            <p:nvSpPr>
              <p:cNvPr id="23751" name="Rectangle 212"/>
              <p:cNvSpPr>
                <a:spLocks noChangeArrowheads="1"/>
              </p:cNvSpPr>
              <p:nvPr/>
            </p:nvSpPr>
            <p:spPr bwMode="auto">
              <a:xfrm>
                <a:off x="2736" y="1584"/>
                <a:ext cx="720" cy="96"/>
              </a:xfrm>
              <a:prstGeom prst="rect">
                <a:avLst/>
              </a:prstGeom>
              <a:noFill/>
              <a:ln w="12700" algn="ctr">
                <a:solidFill>
                  <a:schemeClr val="tx1"/>
                </a:solidFill>
                <a:prstDash val="dash"/>
                <a:miter lim="800000"/>
                <a:headEnd/>
                <a:tailEnd/>
              </a:ln>
              <a:effectLst/>
              <a:extLst>
                <a:ext uri="{909E8E84-426E-40dd-AFC4-6F175D3DCCD1}">
                  <a14:hiddenFill xmlns:a14="http://schemas.microsoft.com/office/drawing/2010/main">
                    <a:solidFill>
                      <a:srgbClr val="FF66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latin typeface="Gill Sans Light"/>
                  <a:cs typeface="Gill Sans Light"/>
                </a:endParaRPr>
              </a:p>
            </p:txBody>
          </p:sp>
          <p:sp>
            <p:nvSpPr>
              <p:cNvPr id="23752" name="Rectangle 213"/>
              <p:cNvSpPr>
                <a:spLocks noChangeArrowheads="1"/>
              </p:cNvSpPr>
              <p:nvPr/>
            </p:nvSpPr>
            <p:spPr bwMode="auto">
              <a:xfrm>
                <a:off x="2736" y="1488"/>
                <a:ext cx="720" cy="96"/>
              </a:xfrm>
              <a:prstGeom prst="rect">
                <a:avLst/>
              </a:prstGeom>
              <a:noFill/>
              <a:ln w="12700" algn="ctr">
                <a:solidFill>
                  <a:schemeClr val="tx1"/>
                </a:solidFill>
                <a:prstDash val="dash"/>
                <a:miter lim="800000"/>
                <a:headEnd/>
                <a:tailEnd/>
              </a:ln>
              <a:effectLst/>
              <a:extLst>
                <a:ext uri="{909E8E84-426E-40dd-AFC4-6F175D3DCCD1}">
                  <a14:hiddenFill xmlns:a14="http://schemas.microsoft.com/office/drawing/2010/main">
                    <a:solidFill>
                      <a:srgbClr val="FF66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latin typeface="Gill Sans Light"/>
                  <a:cs typeface="Gill Sans Light"/>
                </a:endParaRPr>
              </a:p>
            </p:txBody>
          </p:sp>
          <p:sp>
            <p:nvSpPr>
              <p:cNvPr id="23753" name="Rectangle 214"/>
              <p:cNvSpPr>
                <a:spLocks noChangeArrowheads="1"/>
              </p:cNvSpPr>
              <p:nvPr/>
            </p:nvSpPr>
            <p:spPr bwMode="auto">
              <a:xfrm>
                <a:off x="2736" y="1392"/>
                <a:ext cx="720" cy="96"/>
              </a:xfrm>
              <a:prstGeom prst="rect">
                <a:avLst/>
              </a:prstGeom>
              <a:noFill/>
              <a:ln w="12700" algn="ctr">
                <a:solidFill>
                  <a:schemeClr val="tx1"/>
                </a:solidFill>
                <a:prstDash val="dash"/>
                <a:miter lim="800000"/>
                <a:headEnd/>
                <a:tailEnd/>
              </a:ln>
              <a:effectLst/>
              <a:extLst>
                <a:ext uri="{909E8E84-426E-40dd-AFC4-6F175D3DCCD1}">
                  <a14:hiddenFill xmlns:a14="http://schemas.microsoft.com/office/drawing/2010/main">
                    <a:solidFill>
                      <a:srgbClr val="FF66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latin typeface="Gill Sans Light"/>
                  <a:cs typeface="Gill Sans Light"/>
                </a:endParaRPr>
              </a:p>
            </p:txBody>
          </p:sp>
          <p:sp>
            <p:nvSpPr>
              <p:cNvPr id="23754" name="Rectangle 215"/>
              <p:cNvSpPr>
                <a:spLocks noChangeArrowheads="1"/>
              </p:cNvSpPr>
              <p:nvPr/>
            </p:nvSpPr>
            <p:spPr bwMode="auto">
              <a:xfrm>
                <a:off x="2736" y="1296"/>
                <a:ext cx="720" cy="96"/>
              </a:xfrm>
              <a:prstGeom prst="rect">
                <a:avLst/>
              </a:prstGeom>
              <a:noFill/>
              <a:ln w="12700" algn="ctr">
                <a:solidFill>
                  <a:schemeClr val="tx1"/>
                </a:solidFill>
                <a:prstDash val="dash"/>
                <a:miter lim="800000"/>
                <a:headEnd/>
                <a:tailEnd/>
              </a:ln>
              <a:effectLst/>
              <a:extLst>
                <a:ext uri="{909E8E84-426E-40dd-AFC4-6F175D3DCCD1}">
                  <a14:hiddenFill xmlns:a14="http://schemas.microsoft.com/office/drawing/2010/main">
                    <a:solidFill>
                      <a:srgbClr val="FF66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latin typeface="Gill Sans Light"/>
                  <a:cs typeface="Gill Sans Light"/>
                </a:endParaRPr>
              </a:p>
            </p:txBody>
          </p:sp>
          <p:sp>
            <p:nvSpPr>
              <p:cNvPr id="23755" name="Rectangle 216"/>
              <p:cNvSpPr>
                <a:spLocks noChangeArrowheads="1"/>
              </p:cNvSpPr>
              <p:nvPr/>
            </p:nvSpPr>
            <p:spPr bwMode="auto">
              <a:xfrm>
                <a:off x="2736" y="1200"/>
                <a:ext cx="720" cy="96"/>
              </a:xfrm>
              <a:prstGeom prst="rect">
                <a:avLst/>
              </a:prstGeom>
              <a:noFill/>
              <a:ln w="12700" algn="ctr">
                <a:solidFill>
                  <a:schemeClr val="tx1"/>
                </a:solidFill>
                <a:prstDash val="dash"/>
                <a:miter lim="800000"/>
                <a:headEnd/>
                <a:tailEnd/>
              </a:ln>
              <a:effectLst/>
              <a:extLst>
                <a:ext uri="{909E8E84-426E-40dd-AFC4-6F175D3DCCD1}">
                  <a14:hiddenFill xmlns:a14="http://schemas.microsoft.com/office/drawing/2010/main">
                    <a:solidFill>
                      <a:srgbClr val="FF66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latin typeface="Gill Sans Light"/>
                  <a:cs typeface="Gill Sans Light"/>
                </a:endParaRPr>
              </a:p>
            </p:txBody>
          </p:sp>
          <p:sp>
            <p:nvSpPr>
              <p:cNvPr id="23756" name="Rectangle 217"/>
              <p:cNvSpPr>
                <a:spLocks noChangeArrowheads="1"/>
              </p:cNvSpPr>
              <p:nvPr/>
            </p:nvSpPr>
            <p:spPr bwMode="auto">
              <a:xfrm>
                <a:off x="2736" y="1104"/>
                <a:ext cx="720" cy="96"/>
              </a:xfrm>
              <a:prstGeom prst="rect">
                <a:avLst/>
              </a:prstGeom>
              <a:noFill/>
              <a:ln w="12700" algn="ctr">
                <a:solidFill>
                  <a:schemeClr val="tx1"/>
                </a:solidFill>
                <a:prstDash val="dash"/>
                <a:miter lim="800000"/>
                <a:headEnd/>
                <a:tailEnd/>
              </a:ln>
              <a:effectLst/>
              <a:extLst>
                <a:ext uri="{909E8E84-426E-40dd-AFC4-6F175D3DCCD1}">
                  <a14:hiddenFill xmlns:a14="http://schemas.microsoft.com/office/drawing/2010/main">
                    <a:solidFill>
                      <a:srgbClr val="FF66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latin typeface="Gill Sans Light"/>
                  <a:cs typeface="Gill Sans Light"/>
                </a:endParaRPr>
              </a:p>
            </p:txBody>
          </p:sp>
          <p:sp>
            <p:nvSpPr>
              <p:cNvPr id="23757" name="Rectangle 218"/>
              <p:cNvSpPr>
                <a:spLocks noChangeArrowheads="1"/>
              </p:cNvSpPr>
              <p:nvPr/>
            </p:nvSpPr>
            <p:spPr bwMode="auto">
              <a:xfrm>
                <a:off x="2736" y="1008"/>
                <a:ext cx="720" cy="96"/>
              </a:xfrm>
              <a:prstGeom prst="rect">
                <a:avLst/>
              </a:prstGeom>
              <a:noFill/>
              <a:ln w="12700" algn="ctr">
                <a:solidFill>
                  <a:schemeClr val="tx1"/>
                </a:solidFill>
                <a:prstDash val="dash"/>
                <a:miter lim="800000"/>
                <a:headEnd/>
                <a:tailEnd/>
              </a:ln>
              <a:effectLst/>
              <a:extLst>
                <a:ext uri="{909E8E84-426E-40dd-AFC4-6F175D3DCCD1}">
                  <a14:hiddenFill xmlns:a14="http://schemas.microsoft.com/office/drawing/2010/main">
                    <a:solidFill>
                      <a:srgbClr val="FF66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latin typeface="Gill Sans Light"/>
                  <a:cs typeface="Gill Sans Light"/>
                </a:endParaRPr>
              </a:p>
            </p:txBody>
          </p:sp>
          <p:sp>
            <p:nvSpPr>
              <p:cNvPr id="23758" name="Rectangle 219"/>
              <p:cNvSpPr>
                <a:spLocks noChangeArrowheads="1"/>
              </p:cNvSpPr>
              <p:nvPr/>
            </p:nvSpPr>
            <p:spPr bwMode="auto">
              <a:xfrm>
                <a:off x="2736" y="912"/>
                <a:ext cx="720" cy="96"/>
              </a:xfrm>
              <a:prstGeom prst="rect">
                <a:avLst/>
              </a:prstGeom>
              <a:noFill/>
              <a:ln w="12700" algn="ctr">
                <a:solidFill>
                  <a:schemeClr val="tx1"/>
                </a:solidFill>
                <a:prstDash val="dash"/>
                <a:miter lim="800000"/>
                <a:headEnd/>
                <a:tailEnd/>
              </a:ln>
              <a:effectLst/>
              <a:extLst>
                <a:ext uri="{909E8E84-426E-40dd-AFC4-6F175D3DCCD1}">
                  <a14:hiddenFill xmlns:a14="http://schemas.microsoft.com/office/drawing/2010/main">
                    <a:solidFill>
                      <a:srgbClr val="FF66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latin typeface="Gill Sans Light"/>
                  <a:cs typeface="Gill Sans Light"/>
                </a:endParaRPr>
              </a:p>
            </p:txBody>
          </p:sp>
          <p:sp>
            <p:nvSpPr>
              <p:cNvPr id="23759" name="Rectangle 220"/>
              <p:cNvSpPr>
                <a:spLocks noChangeArrowheads="1"/>
              </p:cNvSpPr>
              <p:nvPr/>
            </p:nvSpPr>
            <p:spPr bwMode="auto">
              <a:xfrm>
                <a:off x="2736" y="816"/>
                <a:ext cx="720" cy="96"/>
              </a:xfrm>
              <a:prstGeom prst="rect">
                <a:avLst/>
              </a:prstGeom>
              <a:noFill/>
              <a:ln w="12700" algn="ctr">
                <a:solidFill>
                  <a:schemeClr val="tx1"/>
                </a:solidFill>
                <a:prstDash val="dash"/>
                <a:miter lim="800000"/>
                <a:headEnd/>
                <a:tailEnd/>
              </a:ln>
              <a:effectLst/>
              <a:extLst>
                <a:ext uri="{909E8E84-426E-40dd-AFC4-6F175D3DCCD1}">
                  <a14:hiddenFill xmlns:a14="http://schemas.microsoft.com/office/drawing/2010/main">
                    <a:solidFill>
                      <a:srgbClr val="FF66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latin typeface="Gill Sans Light"/>
                  <a:cs typeface="Gill Sans Light"/>
                </a:endParaRPr>
              </a:p>
            </p:txBody>
          </p:sp>
        </p:grpSp>
        <p:sp>
          <p:nvSpPr>
            <p:cNvPr id="23747" name="Text Box 203"/>
            <p:cNvSpPr txBox="1">
              <a:spLocks noChangeArrowheads="1"/>
            </p:cNvSpPr>
            <p:nvPr/>
          </p:nvSpPr>
          <p:spPr bwMode="auto">
            <a:xfrm>
              <a:off x="2546" y="1493"/>
              <a:ext cx="681" cy="638"/>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spcBef>
                  <a:spcPct val="0"/>
                </a:spcBef>
              </a:pPr>
              <a:r>
                <a:rPr lang="en-US" altLang="ko-KR">
                  <a:latin typeface="Gill Sans Light"/>
                  <a:ea typeface="굴림" panose="020B0600000101010101" pitchFamily="34" charset="-127"/>
                  <a:cs typeface="Gill Sans Light"/>
                </a:rPr>
                <a:t>Physical</a:t>
              </a:r>
            </a:p>
            <a:p>
              <a:pPr>
                <a:spcBef>
                  <a:spcPct val="0"/>
                </a:spcBef>
              </a:pPr>
              <a:r>
                <a:rPr lang="en-US" altLang="ko-KR">
                  <a:latin typeface="Gill Sans Light"/>
                  <a:ea typeface="굴림" panose="020B0600000101010101" pitchFamily="34" charset="-127"/>
                  <a:cs typeface="Gill Sans Light"/>
                </a:rPr>
                <a:t>Memory</a:t>
              </a:r>
            </a:p>
            <a:p>
              <a:pPr>
                <a:spcBef>
                  <a:spcPct val="0"/>
                </a:spcBef>
              </a:pPr>
              <a:r>
                <a:rPr lang="en-US" altLang="ko-KR">
                  <a:latin typeface="Gill Sans Light"/>
                  <a:ea typeface="굴림" panose="020B0600000101010101" pitchFamily="34" charset="-127"/>
                  <a:cs typeface="Gill Sans Light"/>
                </a:rPr>
                <a:t>512 MB</a:t>
              </a:r>
            </a:p>
          </p:txBody>
        </p:sp>
      </p:grpSp>
      <p:grpSp>
        <p:nvGrpSpPr>
          <p:cNvPr id="765181" name="Group 253"/>
          <p:cNvGrpSpPr>
            <a:grpSpLocks/>
          </p:cNvGrpSpPr>
          <p:nvPr/>
        </p:nvGrpSpPr>
        <p:grpSpPr bwMode="auto">
          <a:xfrm>
            <a:off x="3435350" y="812800"/>
            <a:ext cx="4413250" cy="2373313"/>
            <a:chOff x="2052" y="398"/>
            <a:chExt cx="2780" cy="1495"/>
          </a:xfrm>
        </p:grpSpPr>
        <p:grpSp>
          <p:nvGrpSpPr>
            <p:cNvPr id="23578" name="Group 252"/>
            <p:cNvGrpSpPr>
              <a:grpSpLocks/>
            </p:cNvGrpSpPr>
            <p:nvPr/>
          </p:nvGrpSpPr>
          <p:grpSpPr bwMode="auto">
            <a:xfrm>
              <a:off x="2052" y="398"/>
              <a:ext cx="2780" cy="1015"/>
              <a:chOff x="2052" y="398"/>
              <a:chExt cx="2780" cy="1015"/>
            </a:xfrm>
          </p:grpSpPr>
          <p:grpSp>
            <p:nvGrpSpPr>
              <p:cNvPr id="23580" name="Group 187"/>
              <p:cNvGrpSpPr>
                <a:grpSpLocks/>
              </p:cNvGrpSpPr>
              <p:nvPr/>
            </p:nvGrpSpPr>
            <p:grpSpPr bwMode="auto">
              <a:xfrm>
                <a:off x="3585" y="398"/>
                <a:ext cx="1247" cy="1015"/>
                <a:chOff x="4128" y="912"/>
                <a:chExt cx="1367" cy="1113"/>
              </a:xfrm>
            </p:grpSpPr>
            <p:sp>
              <p:nvSpPr>
                <p:cNvPr id="23585" name="AutoShape 9"/>
                <p:cNvSpPr>
                  <a:spLocks noChangeAspect="1" noChangeArrowheads="1" noTextEdit="1"/>
                </p:cNvSpPr>
                <p:nvPr/>
              </p:nvSpPr>
              <p:spPr bwMode="auto">
                <a:xfrm>
                  <a:off x="4128" y="912"/>
                  <a:ext cx="1367" cy="1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Gill Sans Light"/>
                    <a:cs typeface="Gill Sans Light"/>
                  </a:endParaRPr>
                </a:p>
              </p:txBody>
            </p:sp>
            <p:sp>
              <p:nvSpPr>
                <p:cNvPr id="23586" name="Freeform 11"/>
                <p:cNvSpPr>
                  <a:spLocks/>
                </p:cNvSpPr>
                <p:nvPr/>
              </p:nvSpPr>
              <p:spPr bwMode="auto">
                <a:xfrm>
                  <a:off x="4133" y="917"/>
                  <a:ext cx="1357" cy="1103"/>
                </a:xfrm>
                <a:custGeom>
                  <a:avLst/>
                  <a:gdLst>
                    <a:gd name="T0" fmla="*/ 1115 w 1357"/>
                    <a:gd name="T1" fmla="*/ 0 h 1103"/>
                    <a:gd name="T2" fmla="*/ 1138 w 1357"/>
                    <a:gd name="T3" fmla="*/ 2 h 1103"/>
                    <a:gd name="T4" fmla="*/ 1185 w 1357"/>
                    <a:gd name="T5" fmla="*/ 12 h 1103"/>
                    <a:gd name="T6" fmla="*/ 1230 w 1357"/>
                    <a:gd name="T7" fmla="*/ 30 h 1103"/>
                    <a:gd name="T8" fmla="*/ 1268 w 1357"/>
                    <a:gd name="T9" fmla="*/ 56 h 1103"/>
                    <a:gd name="T10" fmla="*/ 1301 w 1357"/>
                    <a:gd name="T11" fmla="*/ 89 h 1103"/>
                    <a:gd name="T12" fmla="*/ 1327 w 1357"/>
                    <a:gd name="T13" fmla="*/ 127 h 1103"/>
                    <a:gd name="T14" fmla="*/ 1346 w 1357"/>
                    <a:gd name="T15" fmla="*/ 172 h 1103"/>
                    <a:gd name="T16" fmla="*/ 1355 w 1357"/>
                    <a:gd name="T17" fmla="*/ 219 h 1103"/>
                    <a:gd name="T18" fmla="*/ 1357 w 1357"/>
                    <a:gd name="T19" fmla="*/ 860 h 1103"/>
                    <a:gd name="T20" fmla="*/ 1355 w 1357"/>
                    <a:gd name="T21" fmla="*/ 884 h 1103"/>
                    <a:gd name="T22" fmla="*/ 1346 w 1357"/>
                    <a:gd name="T23" fmla="*/ 931 h 1103"/>
                    <a:gd name="T24" fmla="*/ 1327 w 1357"/>
                    <a:gd name="T25" fmla="*/ 976 h 1103"/>
                    <a:gd name="T26" fmla="*/ 1301 w 1357"/>
                    <a:gd name="T27" fmla="*/ 1014 h 1103"/>
                    <a:gd name="T28" fmla="*/ 1268 w 1357"/>
                    <a:gd name="T29" fmla="*/ 1047 h 1103"/>
                    <a:gd name="T30" fmla="*/ 1230 w 1357"/>
                    <a:gd name="T31" fmla="*/ 1073 h 1103"/>
                    <a:gd name="T32" fmla="*/ 1185 w 1357"/>
                    <a:gd name="T33" fmla="*/ 1091 h 1103"/>
                    <a:gd name="T34" fmla="*/ 1138 w 1357"/>
                    <a:gd name="T35" fmla="*/ 1101 h 1103"/>
                    <a:gd name="T36" fmla="*/ 242 w 1357"/>
                    <a:gd name="T37" fmla="*/ 1103 h 1103"/>
                    <a:gd name="T38" fmla="*/ 219 w 1357"/>
                    <a:gd name="T39" fmla="*/ 1101 h 1103"/>
                    <a:gd name="T40" fmla="*/ 172 w 1357"/>
                    <a:gd name="T41" fmla="*/ 1091 h 1103"/>
                    <a:gd name="T42" fmla="*/ 127 w 1357"/>
                    <a:gd name="T43" fmla="*/ 1073 h 1103"/>
                    <a:gd name="T44" fmla="*/ 89 w 1357"/>
                    <a:gd name="T45" fmla="*/ 1047 h 1103"/>
                    <a:gd name="T46" fmla="*/ 56 w 1357"/>
                    <a:gd name="T47" fmla="*/ 1014 h 1103"/>
                    <a:gd name="T48" fmla="*/ 28 w 1357"/>
                    <a:gd name="T49" fmla="*/ 976 h 1103"/>
                    <a:gd name="T50" fmla="*/ 11 w 1357"/>
                    <a:gd name="T51" fmla="*/ 931 h 1103"/>
                    <a:gd name="T52" fmla="*/ 2 w 1357"/>
                    <a:gd name="T53" fmla="*/ 884 h 1103"/>
                    <a:gd name="T54" fmla="*/ 0 w 1357"/>
                    <a:gd name="T55" fmla="*/ 243 h 1103"/>
                    <a:gd name="T56" fmla="*/ 2 w 1357"/>
                    <a:gd name="T57" fmla="*/ 219 h 1103"/>
                    <a:gd name="T58" fmla="*/ 11 w 1357"/>
                    <a:gd name="T59" fmla="*/ 172 h 1103"/>
                    <a:gd name="T60" fmla="*/ 28 w 1357"/>
                    <a:gd name="T61" fmla="*/ 127 h 1103"/>
                    <a:gd name="T62" fmla="*/ 56 w 1357"/>
                    <a:gd name="T63" fmla="*/ 89 h 1103"/>
                    <a:gd name="T64" fmla="*/ 89 w 1357"/>
                    <a:gd name="T65" fmla="*/ 56 h 1103"/>
                    <a:gd name="T66" fmla="*/ 127 w 1357"/>
                    <a:gd name="T67" fmla="*/ 30 h 1103"/>
                    <a:gd name="T68" fmla="*/ 172 w 1357"/>
                    <a:gd name="T69" fmla="*/ 12 h 1103"/>
                    <a:gd name="T70" fmla="*/ 219 w 1357"/>
                    <a:gd name="T71" fmla="*/ 2 h 1103"/>
                    <a:gd name="T72" fmla="*/ 242 w 1357"/>
                    <a:gd name="T73" fmla="*/ 0 h 1103"/>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1357" h="1103">
                      <a:moveTo>
                        <a:pt x="242" y="0"/>
                      </a:moveTo>
                      <a:lnTo>
                        <a:pt x="1115" y="0"/>
                      </a:lnTo>
                      <a:lnTo>
                        <a:pt x="1138" y="2"/>
                      </a:lnTo>
                      <a:lnTo>
                        <a:pt x="1164" y="7"/>
                      </a:lnTo>
                      <a:lnTo>
                        <a:pt x="1185" y="12"/>
                      </a:lnTo>
                      <a:lnTo>
                        <a:pt x="1209" y="21"/>
                      </a:lnTo>
                      <a:lnTo>
                        <a:pt x="1230" y="30"/>
                      </a:lnTo>
                      <a:lnTo>
                        <a:pt x="1249" y="42"/>
                      </a:lnTo>
                      <a:lnTo>
                        <a:pt x="1268" y="56"/>
                      </a:lnTo>
                      <a:lnTo>
                        <a:pt x="1287" y="73"/>
                      </a:lnTo>
                      <a:lnTo>
                        <a:pt x="1301" y="89"/>
                      </a:lnTo>
                      <a:lnTo>
                        <a:pt x="1315" y="108"/>
                      </a:lnTo>
                      <a:lnTo>
                        <a:pt x="1327" y="127"/>
                      </a:lnTo>
                      <a:lnTo>
                        <a:pt x="1338" y="148"/>
                      </a:lnTo>
                      <a:lnTo>
                        <a:pt x="1346" y="172"/>
                      </a:lnTo>
                      <a:lnTo>
                        <a:pt x="1353" y="195"/>
                      </a:lnTo>
                      <a:lnTo>
                        <a:pt x="1355" y="219"/>
                      </a:lnTo>
                      <a:lnTo>
                        <a:pt x="1357" y="243"/>
                      </a:lnTo>
                      <a:lnTo>
                        <a:pt x="1357" y="860"/>
                      </a:lnTo>
                      <a:lnTo>
                        <a:pt x="1355" y="884"/>
                      </a:lnTo>
                      <a:lnTo>
                        <a:pt x="1353" y="908"/>
                      </a:lnTo>
                      <a:lnTo>
                        <a:pt x="1346" y="931"/>
                      </a:lnTo>
                      <a:lnTo>
                        <a:pt x="1338" y="955"/>
                      </a:lnTo>
                      <a:lnTo>
                        <a:pt x="1327" y="976"/>
                      </a:lnTo>
                      <a:lnTo>
                        <a:pt x="1315" y="995"/>
                      </a:lnTo>
                      <a:lnTo>
                        <a:pt x="1301" y="1014"/>
                      </a:lnTo>
                      <a:lnTo>
                        <a:pt x="1287" y="1030"/>
                      </a:lnTo>
                      <a:lnTo>
                        <a:pt x="1268" y="1047"/>
                      </a:lnTo>
                      <a:lnTo>
                        <a:pt x="1249" y="1061"/>
                      </a:lnTo>
                      <a:lnTo>
                        <a:pt x="1230" y="1073"/>
                      </a:lnTo>
                      <a:lnTo>
                        <a:pt x="1209" y="1082"/>
                      </a:lnTo>
                      <a:lnTo>
                        <a:pt x="1185" y="1091"/>
                      </a:lnTo>
                      <a:lnTo>
                        <a:pt x="1164" y="1096"/>
                      </a:lnTo>
                      <a:lnTo>
                        <a:pt x="1138" y="1101"/>
                      </a:lnTo>
                      <a:lnTo>
                        <a:pt x="1115" y="1103"/>
                      </a:lnTo>
                      <a:lnTo>
                        <a:pt x="242" y="1103"/>
                      </a:lnTo>
                      <a:lnTo>
                        <a:pt x="219" y="1101"/>
                      </a:lnTo>
                      <a:lnTo>
                        <a:pt x="193" y="1096"/>
                      </a:lnTo>
                      <a:lnTo>
                        <a:pt x="172" y="1091"/>
                      </a:lnTo>
                      <a:lnTo>
                        <a:pt x="148" y="1082"/>
                      </a:lnTo>
                      <a:lnTo>
                        <a:pt x="127" y="1073"/>
                      </a:lnTo>
                      <a:lnTo>
                        <a:pt x="108" y="1061"/>
                      </a:lnTo>
                      <a:lnTo>
                        <a:pt x="89" y="1047"/>
                      </a:lnTo>
                      <a:lnTo>
                        <a:pt x="70" y="1030"/>
                      </a:lnTo>
                      <a:lnTo>
                        <a:pt x="56" y="1014"/>
                      </a:lnTo>
                      <a:lnTo>
                        <a:pt x="42" y="995"/>
                      </a:lnTo>
                      <a:lnTo>
                        <a:pt x="28" y="976"/>
                      </a:lnTo>
                      <a:lnTo>
                        <a:pt x="19" y="955"/>
                      </a:lnTo>
                      <a:lnTo>
                        <a:pt x="11" y="931"/>
                      </a:lnTo>
                      <a:lnTo>
                        <a:pt x="4" y="908"/>
                      </a:lnTo>
                      <a:lnTo>
                        <a:pt x="2" y="884"/>
                      </a:lnTo>
                      <a:lnTo>
                        <a:pt x="0" y="860"/>
                      </a:lnTo>
                      <a:lnTo>
                        <a:pt x="0" y="243"/>
                      </a:lnTo>
                      <a:lnTo>
                        <a:pt x="2" y="219"/>
                      </a:lnTo>
                      <a:lnTo>
                        <a:pt x="4" y="195"/>
                      </a:lnTo>
                      <a:lnTo>
                        <a:pt x="11" y="172"/>
                      </a:lnTo>
                      <a:lnTo>
                        <a:pt x="19" y="148"/>
                      </a:lnTo>
                      <a:lnTo>
                        <a:pt x="28" y="127"/>
                      </a:lnTo>
                      <a:lnTo>
                        <a:pt x="42" y="108"/>
                      </a:lnTo>
                      <a:lnTo>
                        <a:pt x="56" y="89"/>
                      </a:lnTo>
                      <a:lnTo>
                        <a:pt x="70" y="73"/>
                      </a:lnTo>
                      <a:lnTo>
                        <a:pt x="89" y="56"/>
                      </a:lnTo>
                      <a:lnTo>
                        <a:pt x="108" y="42"/>
                      </a:lnTo>
                      <a:lnTo>
                        <a:pt x="127" y="30"/>
                      </a:lnTo>
                      <a:lnTo>
                        <a:pt x="148" y="21"/>
                      </a:lnTo>
                      <a:lnTo>
                        <a:pt x="172" y="12"/>
                      </a:lnTo>
                      <a:lnTo>
                        <a:pt x="193" y="7"/>
                      </a:lnTo>
                      <a:lnTo>
                        <a:pt x="219" y="2"/>
                      </a:lnTo>
                      <a:lnTo>
                        <a:pt x="242" y="0"/>
                      </a:lnTo>
                      <a:close/>
                    </a:path>
                  </a:pathLst>
                </a:custGeom>
                <a:solidFill>
                  <a:srgbClr val="FFDE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Gill Sans Light"/>
                    <a:cs typeface="Gill Sans Light"/>
                  </a:endParaRPr>
                </a:p>
              </p:txBody>
            </p:sp>
            <p:sp>
              <p:nvSpPr>
                <p:cNvPr id="23587" name="Freeform 12"/>
                <p:cNvSpPr>
                  <a:spLocks/>
                </p:cNvSpPr>
                <p:nvPr/>
              </p:nvSpPr>
              <p:spPr bwMode="auto">
                <a:xfrm>
                  <a:off x="4154" y="940"/>
                  <a:ext cx="1315" cy="1057"/>
                </a:xfrm>
                <a:custGeom>
                  <a:avLst/>
                  <a:gdLst>
                    <a:gd name="T0" fmla="*/ 1094 w 1315"/>
                    <a:gd name="T1" fmla="*/ 0 h 1057"/>
                    <a:gd name="T2" fmla="*/ 1115 w 1315"/>
                    <a:gd name="T3" fmla="*/ 0 h 1057"/>
                    <a:gd name="T4" fmla="*/ 1160 w 1315"/>
                    <a:gd name="T5" fmla="*/ 10 h 1057"/>
                    <a:gd name="T6" fmla="*/ 1200 w 1315"/>
                    <a:gd name="T7" fmla="*/ 26 h 1057"/>
                    <a:gd name="T8" fmla="*/ 1233 w 1315"/>
                    <a:gd name="T9" fmla="*/ 50 h 1057"/>
                    <a:gd name="T10" fmla="*/ 1263 w 1315"/>
                    <a:gd name="T11" fmla="*/ 80 h 1057"/>
                    <a:gd name="T12" fmla="*/ 1287 w 1315"/>
                    <a:gd name="T13" fmla="*/ 116 h 1057"/>
                    <a:gd name="T14" fmla="*/ 1306 w 1315"/>
                    <a:gd name="T15" fmla="*/ 154 h 1057"/>
                    <a:gd name="T16" fmla="*/ 1313 w 1315"/>
                    <a:gd name="T17" fmla="*/ 198 h 1057"/>
                    <a:gd name="T18" fmla="*/ 1315 w 1315"/>
                    <a:gd name="T19" fmla="*/ 837 h 1057"/>
                    <a:gd name="T20" fmla="*/ 1313 w 1315"/>
                    <a:gd name="T21" fmla="*/ 859 h 1057"/>
                    <a:gd name="T22" fmla="*/ 1306 w 1315"/>
                    <a:gd name="T23" fmla="*/ 903 h 1057"/>
                    <a:gd name="T24" fmla="*/ 1287 w 1315"/>
                    <a:gd name="T25" fmla="*/ 941 h 1057"/>
                    <a:gd name="T26" fmla="*/ 1263 w 1315"/>
                    <a:gd name="T27" fmla="*/ 977 h 1057"/>
                    <a:gd name="T28" fmla="*/ 1233 w 1315"/>
                    <a:gd name="T29" fmla="*/ 1007 h 1057"/>
                    <a:gd name="T30" fmla="*/ 1200 w 1315"/>
                    <a:gd name="T31" fmla="*/ 1031 h 1057"/>
                    <a:gd name="T32" fmla="*/ 1160 w 1315"/>
                    <a:gd name="T33" fmla="*/ 1047 h 1057"/>
                    <a:gd name="T34" fmla="*/ 1115 w 1315"/>
                    <a:gd name="T35" fmla="*/ 1057 h 1057"/>
                    <a:gd name="T36" fmla="*/ 221 w 1315"/>
                    <a:gd name="T37" fmla="*/ 1057 h 1057"/>
                    <a:gd name="T38" fmla="*/ 200 w 1315"/>
                    <a:gd name="T39" fmla="*/ 1057 h 1057"/>
                    <a:gd name="T40" fmla="*/ 155 w 1315"/>
                    <a:gd name="T41" fmla="*/ 1047 h 1057"/>
                    <a:gd name="T42" fmla="*/ 115 w 1315"/>
                    <a:gd name="T43" fmla="*/ 1031 h 1057"/>
                    <a:gd name="T44" fmla="*/ 82 w 1315"/>
                    <a:gd name="T45" fmla="*/ 1007 h 1057"/>
                    <a:gd name="T46" fmla="*/ 52 w 1315"/>
                    <a:gd name="T47" fmla="*/ 977 h 1057"/>
                    <a:gd name="T48" fmla="*/ 28 w 1315"/>
                    <a:gd name="T49" fmla="*/ 941 h 1057"/>
                    <a:gd name="T50" fmla="*/ 9 w 1315"/>
                    <a:gd name="T51" fmla="*/ 903 h 1057"/>
                    <a:gd name="T52" fmla="*/ 2 w 1315"/>
                    <a:gd name="T53" fmla="*/ 859 h 1057"/>
                    <a:gd name="T54" fmla="*/ 0 w 1315"/>
                    <a:gd name="T55" fmla="*/ 220 h 1057"/>
                    <a:gd name="T56" fmla="*/ 2 w 1315"/>
                    <a:gd name="T57" fmla="*/ 198 h 1057"/>
                    <a:gd name="T58" fmla="*/ 9 w 1315"/>
                    <a:gd name="T59" fmla="*/ 154 h 1057"/>
                    <a:gd name="T60" fmla="*/ 28 w 1315"/>
                    <a:gd name="T61" fmla="*/ 116 h 1057"/>
                    <a:gd name="T62" fmla="*/ 52 w 1315"/>
                    <a:gd name="T63" fmla="*/ 80 h 1057"/>
                    <a:gd name="T64" fmla="*/ 82 w 1315"/>
                    <a:gd name="T65" fmla="*/ 50 h 1057"/>
                    <a:gd name="T66" fmla="*/ 115 w 1315"/>
                    <a:gd name="T67" fmla="*/ 26 h 1057"/>
                    <a:gd name="T68" fmla="*/ 155 w 1315"/>
                    <a:gd name="T69" fmla="*/ 10 h 1057"/>
                    <a:gd name="T70" fmla="*/ 200 w 1315"/>
                    <a:gd name="T71" fmla="*/ 0 h 1057"/>
                    <a:gd name="T72" fmla="*/ 221 w 1315"/>
                    <a:gd name="T73" fmla="*/ 0 h 1057"/>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1315" h="1057">
                      <a:moveTo>
                        <a:pt x="221" y="0"/>
                      </a:moveTo>
                      <a:lnTo>
                        <a:pt x="1094" y="0"/>
                      </a:lnTo>
                      <a:lnTo>
                        <a:pt x="1115" y="0"/>
                      </a:lnTo>
                      <a:lnTo>
                        <a:pt x="1138" y="5"/>
                      </a:lnTo>
                      <a:lnTo>
                        <a:pt x="1160" y="10"/>
                      </a:lnTo>
                      <a:lnTo>
                        <a:pt x="1178" y="17"/>
                      </a:lnTo>
                      <a:lnTo>
                        <a:pt x="1200" y="26"/>
                      </a:lnTo>
                      <a:lnTo>
                        <a:pt x="1216" y="38"/>
                      </a:lnTo>
                      <a:lnTo>
                        <a:pt x="1233" y="50"/>
                      </a:lnTo>
                      <a:lnTo>
                        <a:pt x="1249" y="64"/>
                      </a:lnTo>
                      <a:lnTo>
                        <a:pt x="1263" y="80"/>
                      </a:lnTo>
                      <a:lnTo>
                        <a:pt x="1277" y="97"/>
                      </a:lnTo>
                      <a:lnTo>
                        <a:pt x="1287" y="116"/>
                      </a:lnTo>
                      <a:lnTo>
                        <a:pt x="1296" y="135"/>
                      </a:lnTo>
                      <a:lnTo>
                        <a:pt x="1306" y="154"/>
                      </a:lnTo>
                      <a:lnTo>
                        <a:pt x="1310" y="175"/>
                      </a:lnTo>
                      <a:lnTo>
                        <a:pt x="1313" y="198"/>
                      </a:lnTo>
                      <a:lnTo>
                        <a:pt x="1315" y="220"/>
                      </a:lnTo>
                      <a:lnTo>
                        <a:pt x="1315" y="837"/>
                      </a:lnTo>
                      <a:lnTo>
                        <a:pt x="1313" y="859"/>
                      </a:lnTo>
                      <a:lnTo>
                        <a:pt x="1310" y="882"/>
                      </a:lnTo>
                      <a:lnTo>
                        <a:pt x="1306" y="903"/>
                      </a:lnTo>
                      <a:lnTo>
                        <a:pt x="1296" y="922"/>
                      </a:lnTo>
                      <a:lnTo>
                        <a:pt x="1287" y="941"/>
                      </a:lnTo>
                      <a:lnTo>
                        <a:pt x="1277" y="960"/>
                      </a:lnTo>
                      <a:lnTo>
                        <a:pt x="1263" y="977"/>
                      </a:lnTo>
                      <a:lnTo>
                        <a:pt x="1249" y="993"/>
                      </a:lnTo>
                      <a:lnTo>
                        <a:pt x="1233" y="1007"/>
                      </a:lnTo>
                      <a:lnTo>
                        <a:pt x="1216" y="1019"/>
                      </a:lnTo>
                      <a:lnTo>
                        <a:pt x="1200" y="1031"/>
                      </a:lnTo>
                      <a:lnTo>
                        <a:pt x="1178" y="1040"/>
                      </a:lnTo>
                      <a:lnTo>
                        <a:pt x="1160" y="1047"/>
                      </a:lnTo>
                      <a:lnTo>
                        <a:pt x="1138" y="1052"/>
                      </a:lnTo>
                      <a:lnTo>
                        <a:pt x="1115" y="1057"/>
                      </a:lnTo>
                      <a:lnTo>
                        <a:pt x="1094" y="1057"/>
                      </a:lnTo>
                      <a:lnTo>
                        <a:pt x="221" y="1057"/>
                      </a:lnTo>
                      <a:lnTo>
                        <a:pt x="200" y="1057"/>
                      </a:lnTo>
                      <a:lnTo>
                        <a:pt x="177" y="1052"/>
                      </a:lnTo>
                      <a:lnTo>
                        <a:pt x="155" y="1047"/>
                      </a:lnTo>
                      <a:lnTo>
                        <a:pt x="137" y="1040"/>
                      </a:lnTo>
                      <a:lnTo>
                        <a:pt x="115" y="1031"/>
                      </a:lnTo>
                      <a:lnTo>
                        <a:pt x="99" y="1019"/>
                      </a:lnTo>
                      <a:lnTo>
                        <a:pt x="82" y="1007"/>
                      </a:lnTo>
                      <a:lnTo>
                        <a:pt x="66" y="993"/>
                      </a:lnTo>
                      <a:lnTo>
                        <a:pt x="52" y="977"/>
                      </a:lnTo>
                      <a:lnTo>
                        <a:pt x="38" y="960"/>
                      </a:lnTo>
                      <a:lnTo>
                        <a:pt x="28" y="941"/>
                      </a:lnTo>
                      <a:lnTo>
                        <a:pt x="19" y="922"/>
                      </a:lnTo>
                      <a:lnTo>
                        <a:pt x="9" y="903"/>
                      </a:lnTo>
                      <a:lnTo>
                        <a:pt x="5" y="882"/>
                      </a:lnTo>
                      <a:lnTo>
                        <a:pt x="2" y="859"/>
                      </a:lnTo>
                      <a:lnTo>
                        <a:pt x="0" y="837"/>
                      </a:lnTo>
                      <a:lnTo>
                        <a:pt x="0" y="220"/>
                      </a:lnTo>
                      <a:lnTo>
                        <a:pt x="2" y="198"/>
                      </a:lnTo>
                      <a:lnTo>
                        <a:pt x="5" y="175"/>
                      </a:lnTo>
                      <a:lnTo>
                        <a:pt x="9" y="154"/>
                      </a:lnTo>
                      <a:lnTo>
                        <a:pt x="19" y="135"/>
                      </a:lnTo>
                      <a:lnTo>
                        <a:pt x="28" y="116"/>
                      </a:lnTo>
                      <a:lnTo>
                        <a:pt x="38" y="97"/>
                      </a:lnTo>
                      <a:lnTo>
                        <a:pt x="52" y="80"/>
                      </a:lnTo>
                      <a:lnTo>
                        <a:pt x="66" y="64"/>
                      </a:lnTo>
                      <a:lnTo>
                        <a:pt x="82" y="50"/>
                      </a:lnTo>
                      <a:lnTo>
                        <a:pt x="99" y="38"/>
                      </a:lnTo>
                      <a:lnTo>
                        <a:pt x="115" y="26"/>
                      </a:lnTo>
                      <a:lnTo>
                        <a:pt x="137" y="17"/>
                      </a:lnTo>
                      <a:lnTo>
                        <a:pt x="155" y="10"/>
                      </a:lnTo>
                      <a:lnTo>
                        <a:pt x="177" y="5"/>
                      </a:lnTo>
                      <a:lnTo>
                        <a:pt x="200" y="0"/>
                      </a:lnTo>
                      <a:lnTo>
                        <a:pt x="22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Gill Sans Light"/>
                    <a:cs typeface="Gill Sans Light"/>
                  </a:endParaRPr>
                </a:p>
              </p:txBody>
            </p:sp>
            <p:sp>
              <p:nvSpPr>
                <p:cNvPr id="23588" name="Freeform 13"/>
                <p:cNvSpPr>
                  <a:spLocks/>
                </p:cNvSpPr>
                <p:nvPr/>
              </p:nvSpPr>
              <p:spPr bwMode="auto">
                <a:xfrm>
                  <a:off x="4175" y="962"/>
                  <a:ext cx="1273" cy="1013"/>
                </a:xfrm>
                <a:custGeom>
                  <a:avLst/>
                  <a:gdLst>
                    <a:gd name="T0" fmla="*/ 1073 w 1273"/>
                    <a:gd name="T1" fmla="*/ 0 h 1013"/>
                    <a:gd name="T2" fmla="*/ 1094 w 1273"/>
                    <a:gd name="T3" fmla="*/ 0 h 1013"/>
                    <a:gd name="T4" fmla="*/ 1131 w 1273"/>
                    <a:gd name="T5" fmla="*/ 7 h 1013"/>
                    <a:gd name="T6" fmla="*/ 1167 w 1273"/>
                    <a:gd name="T7" fmla="*/ 23 h 1013"/>
                    <a:gd name="T8" fmla="*/ 1200 w 1273"/>
                    <a:gd name="T9" fmla="*/ 44 h 1013"/>
                    <a:gd name="T10" fmla="*/ 1226 w 1273"/>
                    <a:gd name="T11" fmla="*/ 70 h 1013"/>
                    <a:gd name="T12" fmla="*/ 1247 w 1273"/>
                    <a:gd name="T13" fmla="*/ 103 h 1013"/>
                    <a:gd name="T14" fmla="*/ 1263 w 1273"/>
                    <a:gd name="T15" fmla="*/ 139 h 1013"/>
                    <a:gd name="T16" fmla="*/ 1271 w 1273"/>
                    <a:gd name="T17" fmla="*/ 179 h 1013"/>
                    <a:gd name="T18" fmla="*/ 1273 w 1273"/>
                    <a:gd name="T19" fmla="*/ 815 h 1013"/>
                    <a:gd name="T20" fmla="*/ 1271 w 1273"/>
                    <a:gd name="T21" fmla="*/ 834 h 1013"/>
                    <a:gd name="T22" fmla="*/ 1263 w 1273"/>
                    <a:gd name="T23" fmla="*/ 874 h 1013"/>
                    <a:gd name="T24" fmla="*/ 1247 w 1273"/>
                    <a:gd name="T25" fmla="*/ 910 h 1013"/>
                    <a:gd name="T26" fmla="*/ 1226 w 1273"/>
                    <a:gd name="T27" fmla="*/ 943 h 1013"/>
                    <a:gd name="T28" fmla="*/ 1200 w 1273"/>
                    <a:gd name="T29" fmla="*/ 969 h 1013"/>
                    <a:gd name="T30" fmla="*/ 1167 w 1273"/>
                    <a:gd name="T31" fmla="*/ 990 h 1013"/>
                    <a:gd name="T32" fmla="*/ 1131 w 1273"/>
                    <a:gd name="T33" fmla="*/ 1006 h 1013"/>
                    <a:gd name="T34" fmla="*/ 1094 w 1273"/>
                    <a:gd name="T35" fmla="*/ 1013 h 1013"/>
                    <a:gd name="T36" fmla="*/ 200 w 1273"/>
                    <a:gd name="T37" fmla="*/ 1013 h 1013"/>
                    <a:gd name="T38" fmla="*/ 179 w 1273"/>
                    <a:gd name="T39" fmla="*/ 1013 h 1013"/>
                    <a:gd name="T40" fmla="*/ 142 w 1273"/>
                    <a:gd name="T41" fmla="*/ 1006 h 1013"/>
                    <a:gd name="T42" fmla="*/ 106 w 1273"/>
                    <a:gd name="T43" fmla="*/ 990 h 1013"/>
                    <a:gd name="T44" fmla="*/ 73 w 1273"/>
                    <a:gd name="T45" fmla="*/ 969 h 1013"/>
                    <a:gd name="T46" fmla="*/ 47 w 1273"/>
                    <a:gd name="T47" fmla="*/ 943 h 1013"/>
                    <a:gd name="T48" fmla="*/ 26 w 1273"/>
                    <a:gd name="T49" fmla="*/ 910 h 1013"/>
                    <a:gd name="T50" fmla="*/ 10 w 1273"/>
                    <a:gd name="T51" fmla="*/ 874 h 1013"/>
                    <a:gd name="T52" fmla="*/ 2 w 1273"/>
                    <a:gd name="T53" fmla="*/ 834 h 1013"/>
                    <a:gd name="T54" fmla="*/ 0 w 1273"/>
                    <a:gd name="T55" fmla="*/ 198 h 1013"/>
                    <a:gd name="T56" fmla="*/ 2 w 1273"/>
                    <a:gd name="T57" fmla="*/ 179 h 1013"/>
                    <a:gd name="T58" fmla="*/ 10 w 1273"/>
                    <a:gd name="T59" fmla="*/ 139 h 1013"/>
                    <a:gd name="T60" fmla="*/ 26 w 1273"/>
                    <a:gd name="T61" fmla="*/ 103 h 1013"/>
                    <a:gd name="T62" fmla="*/ 47 w 1273"/>
                    <a:gd name="T63" fmla="*/ 70 h 1013"/>
                    <a:gd name="T64" fmla="*/ 73 w 1273"/>
                    <a:gd name="T65" fmla="*/ 44 h 1013"/>
                    <a:gd name="T66" fmla="*/ 106 w 1273"/>
                    <a:gd name="T67" fmla="*/ 23 h 1013"/>
                    <a:gd name="T68" fmla="*/ 142 w 1273"/>
                    <a:gd name="T69" fmla="*/ 7 h 1013"/>
                    <a:gd name="T70" fmla="*/ 179 w 1273"/>
                    <a:gd name="T71" fmla="*/ 0 h 1013"/>
                    <a:gd name="T72" fmla="*/ 200 w 1273"/>
                    <a:gd name="T73" fmla="*/ 0 h 1013"/>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1273" h="1013">
                      <a:moveTo>
                        <a:pt x="200" y="0"/>
                      </a:moveTo>
                      <a:lnTo>
                        <a:pt x="1073" y="0"/>
                      </a:lnTo>
                      <a:lnTo>
                        <a:pt x="1094" y="0"/>
                      </a:lnTo>
                      <a:lnTo>
                        <a:pt x="1113" y="2"/>
                      </a:lnTo>
                      <a:lnTo>
                        <a:pt x="1131" y="7"/>
                      </a:lnTo>
                      <a:lnTo>
                        <a:pt x="1150" y="14"/>
                      </a:lnTo>
                      <a:lnTo>
                        <a:pt x="1167" y="23"/>
                      </a:lnTo>
                      <a:lnTo>
                        <a:pt x="1183" y="33"/>
                      </a:lnTo>
                      <a:lnTo>
                        <a:pt x="1200" y="44"/>
                      </a:lnTo>
                      <a:lnTo>
                        <a:pt x="1214" y="56"/>
                      </a:lnTo>
                      <a:lnTo>
                        <a:pt x="1226" y="70"/>
                      </a:lnTo>
                      <a:lnTo>
                        <a:pt x="1238" y="87"/>
                      </a:lnTo>
                      <a:lnTo>
                        <a:pt x="1247" y="103"/>
                      </a:lnTo>
                      <a:lnTo>
                        <a:pt x="1256" y="120"/>
                      </a:lnTo>
                      <a:lnTo>
                        <a:pt x="1263" y="139"/>
                      </a:lnTo>
                      <a:lnTo>
                        <a:pt x="1268" y="158"/>
                      </a:lnTo>
                      <a:lnTo>
                        <a:pt x="1271" y="179"/>
                      </a:lnTo>
                      <a:lnTo>
                        <a:pt x="1273" y="198"/>
                      </a:lnTo>
                      <a:lnTo>
                        <a:pt x="1273" y="815"/>
                      </a:lnTo>
                      <a:lnTo>
                        <a:pt x="1271" y="834"/>
                      </a:lnTo>
                      <a:lnTo>
                        <a:pt x="1268" y="855"/>
                      </a:lnTo>
                      <a:lnTo>
                        <a:pt x="1263" y="874"/>
                      </a:lnTo>
                      <a:lnTo>
                        <a:pt x="1256" y="893"/>
                      </a:lnTo>
                      <a:lnTo>
                        <a:pt x="1247" y="910"/>
                      </a:lnTo>
                      <a:lnTo>
                        <a:pt x="1238" y="926"/>
                      </a:lnTo>
                      <a:lnTo>
                        <a:pt x="1226" y="943"/>
                      </a:lnTo>
                      <a:lnTo>
                        <a:pt x="1214" y="957"/>
                      </a:lnTo>
                      <a:lnTo>
                        <a:pt x="1200" y="969"/>
                      </a:lnTo>
                      <a:lnTo>
                        <a:pt x="1183" y="980"/>
                      </a:lnTo>
                      <a:lnTo>
                        <a:pt x="1167" y="990"/>
                      </a:lnTo>
                      <a:lnTo>
                        <a:pt x="1150" y="999"/>
                      </a:lnTo>
                      <a:lnTo>
                        <a:pt x="1131" y="1006"/>
                      </a:lnTo>
                      <a:lnTo>
                        <a:pt x="1113" y="1011"/>
                      </a:lnTo>
                      <a:lnTo>
                        <a:pt x="1094" y="1013"/>
                      </a:lnTo>
                      <a:lnTo>
                        <a:pt x="1073" y="1013"/>
                      </a:lnTo>
                      <a:lnTo>
                        <a:pt x="200" y="1013"/>
                      </a:lnTo>
                      <a:lnTo>
                        <a:pt x="179" y="1013"/>
                      </a:lnTo>
                      <a:lnTo>
                        <a:pt x="160" y="1011"/>
                      </a:lnTo>
                      <a:lnTo>
                        <a:pt x="142" y="1006"/>
                      </a:lnTo>
                      <a:lnTo>
                        <a:pt x="123" y="999"/>
                      </a:lnTo>
                      <a:lnTo>
                        <a:pt x="106" y="990"/>
                      </a:lnTo>
                      <a:lnTo>
                        <a:pt x="90" y="980"/>
                      </a:lnTo>
                      <a:lnTo>
                        <a:pt x="73" y="969"/>
                      </a:lnTo>
                      <a:lnTo>
                        <a:pt x="59" y="957"/>
                      </a:lnTo>
                      <a:lnTo>
                        <a:pt x="47" y="943"/>
                      </a:lnTo>
                      <a:lnTo>
                        <a:pt x="35" y="926"/>
                      </a:lnTo>
                      <a:lnTo>
                        <a:pt x="26" y="910"/>
                      </a:lnTo>
                      <a:lnTo>
                        <a:pt x="17" y="893"/>
                      </a:lnTo>
                      <a:lnTo>
                        <a:pt x="10" y="874"/>
                      </a:lnTo>
                      <a:lnTo>
                        <a:pt x="5" y="855"/>
                      </a:lnTo>
                      <a:lnTo>
                        <a:pt x="2" y="834"/>
                      </a:lnTo>
                      <a:lnTo>
                        <a:pt x="0" y="815"/>
                      </a:lnTo>
                      <a:lnTo>
                        <a:pt x="0" y="198"/>
                      </a:lnTo>
                      <a:lnTo>
                        <a:pt x="2" y="179"/>
                      </a:lnTo>
                      <a:lnTo>
                        <a:pt x="5" y="158"/>
                      </a:lnTo>
                      <a:lnTo>
                        <a:pt x="10" y="139"/>
                      </a:lnTo>
                      <a:lnTo>
                        <a:pt x="17" y="120"/>
                      </a:lnTo>
                      <a:lnTo>
                        <a:pt x="26" y="103"/>
                      </a:lnTo>
                      <a:lnTo>
                        <a:pt x="35" y="87"/>
                      </a:lnTo>
                      <a:lnTo>
                        <a:pt x="47" y="70"/>
                      </a:lnTo>
                      <a:lnTo>
                        <a:pt x="59" y="56"/>
                      </a:lnTo>
                      <a:lnTo>
                        <a:pt x="73" y="44"/>
                      </a:lnTo>
                      <a:lnTo>
                        <a:pt x="90" y="33"/>
                      </a:lnTo>
                      <a:lnTo>
                        <a:pt x="106" y="23"/>
                      </a:lnTo>
                      <a:lnTo>
                        <a:pt x="123" y="14"/>
                      </a:lnTo>
                      <a:lnTo>
                        <a:pt x="142" y="7"/>
                      </a:lnTo>
                      <a:lnTo>
                        <a:pt x="160" y="2"/>
                      </a:lnTo>
                      <a:lnTo>
                        <a:pt x="179" y="0"/>
                      </a:lnTo>
                      <a:lnTo>
                        <a:pt x="200" y="0"/>
                      </a:lnTo>
                      <a:close/>
                    </a:path>
                  </a:pathLst>
                </a:custGeom>
                <a:solidFill>
                  <a:srgbClr val="8069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Gill Sans Light"/>
                    <a:cs typeface="Gill Sans Light"/>
                  </a:endParaRPr>
                </a:p>
              </p:txBody>
            </p:sp>
            <p:sp>
              <p:nvSpPr>
                <p:cNvPr id="23589" name="Freeform 14"/>
                <p:cNvSpPr>
                  <a:spLocks/>
                </p:cNvSpPr>
                <p:nvPr/>
              </p:nvSpPr>
              <p:spPr bwMode="auto">
                <a:xfrm>
                  <a:off x="5007" y="962"/>
                  <a:ext cx="137" cy="415"/>
                </a:xfrm>
                <a:custGeom>
                  <a:avLst/>
                  <a:gdLst>
                    <a:gd name="T0" fmla="*/ 0 w 137"/>
                    <a:gd name="T1" fmla="*/ 0 h 415"/>
                    <a:gd name="T2" fmla="*/ 0 w 137"/>
                    <a:gd name="T3" fmla="*/ 386 h 415"/>
                    <a:gd name="T4" fmla="*/ 137 w 137"/>
                    <a:gd name="T5" fmla="*/ 415 h 415"/>
                    <a:gd name="T6" fmla="*/ 137 w 137"/>
                    <a:gd name="T7" fmla="*/ 0 h 415"/>
                    <a:gd name="T8" fmla="*/ 0 w 137"/>
                    <a:gd name="T9" fmla="*/ 0 h 41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7" h="415">
                      <a:moveTo>
                        <a:pt x="0" y="0"/>
                      </a:moveTo>
                      <a:lnTo>
                        <a:pt x="0" y="386"/>
                      </a:lnTo>
                      <a:lnTo>
                        <a:pt x="137" y="415"/>
                      </a:lnTo>
                      <a:lnTo>
                        <a:pt x="137" y="0"/>
                      </a:lnTo>
                      <a:lnTo>
                        <a:pt x="0" y="0"/>
                      </a:lnTo>
                      <a:close/>
                    </a:path>
                  </a:pathLst>
                </a:custGeom>
                <a:solidFill>
                  <a:srgbClr val="1300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Gill Sans Light"/>
                    <a:cs typeface="Gill Sans Light"/>
                  </a:endParaRPr>
                </a:p>
              </p:txBody>
            </p:sp>
            <p:sp>
              <p:nvSpPr>
                <p:cNvPr id="23590" name="Freeform 15"/>
                <p:cNvSpPr>
                  <a:spLocks/>
                </p:cNvSpPr>
                <p:nvPr/>
              </p:nvSpPr>
              <p:spPr bwMode="auto">
                <a:xfrm>
                  <a:off x="5144" y="962"/>
                  <a:ext cx="153" cy="415"/>
                </a:xfrm>
                <a:custGeom>
                  <a:avLst/>
                  <a:gdLst>
                    <a:gd name="T0" fmla="*/ 153 w 153"/>
                    <a:gd name="T1" fmla="*/ 4 h 415"/>
                    <a:gd name="T2" fmla="*/ 153 w 153"/>
                    <a:gd name="T3" fmla="*/ 410 h 415"/>
                    <a:gd name="T4" fmla="*/ 153 w 153"/>
                    <a:gd name="T5" fmla="*/ 410 h 415"/>
                    <a:gd name="T6" fmla="*/ 0 w 153"/>
                    <a:gd name="T7" fmla="*/ 415 h 415"/>
                    <a:gd name="T8" fmla="*/ 0 w 153"/>
                    <a:gd name="T9" fmla="*/ 415 h 415"/>
                    <a:gd name="T10" fmla="*/ 0 w 153"/>
                    <a:gd name="T11" fmla="*/ 0 h 415"/>
                    <a:gd name="T12" fmla="*/ 104 w 153"/>
                    <a:gd name="T13" fmla="*/ 0 h 415"/>
                    <a:gd name="T14" fmla="*/ 104 w 153"/>
                    <a:gd name="T15" fmla="*/ 0 h 415"/>
                    <a:gd name="T16" fmla="*/ 129 w 153"/>
                    <a:gd name="T17" fmla="*/ 0 h 415"/>
                    <a:gd name="T18" fmla="*/ 153 w 153"/>
                    <a:gd name="T19" fmla="*/ 4 h 415"/>
                    <a:gd name="T20" fmla="*/ 153 w 153"/>
                    <a:gd name="T21" fmla="*/ 4 h 41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53" h="415">
                      <a:moveTo>
                        <a:pt x="153" y="4"/>
                      </a:moveTo>
                      <a:lnTo>
                        <a:pt x="153" y="410"/>
                      </a:lnTo>
                      <a:lnTo>
                        <a:pt x="0" y="415"/>
                      </a:lnTo>
                      <a:lnTo>
                        <a:pt x="0" y="0"/>
                      </a:lnTo>
                      <a:lnTo>
                        <a:pt x="104" y="0"/>
                      </a:lnTo>
                      <a:lnTo>
                        <a:pt x="129" y="0"/>
                      </a:lnTo>
                      <a:lnTo>
                        <a:pt x="153" y="4"/>
                      </a:lnTo>
                      <a:close/>
                    </a:path>
                  </a:pathLst>
                </a:custGeom>
                <a:solidFill>
                  <a:srgbClr val="553C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Gill Sans Light"/>
                    <a:cs typeface="Gill Sans Light"/>
                  </a:endParaRPr>
                </a:p>
              </p:txBody>
            </p:sp>
            <p:sp>
              <p:nvSpPr>
                <p:cNvPr id="23591" name="Freeform 16"/>
                <p:cNvSpPr>
                  <a:spLocks noEditPoints="1"/>
                </p:cNvSpPr>
                <p:nvPr/>
              </p:nvSpPr>
              <p:spPr bwMode="auto">
                <a:xfrm>
                  <a:off x="5009" y="962"/>
                  <a:ext cx="151" cy="419"/>
                </a:xfrm>
                <a:custGeom>
                  <a:avLst/>
                  <a:gdLst>
                    <a:gd name="T0" fmla="*/ 151 w 151"/>
                    <a:gd name="T1" fmla="*/ 0 h 419"/>
                    <a:gd name="T2" fmla="*/ 151 w 151"/>
                    <a:gd name="T3" fmla="*/ 419 h 419"/>
                    <a:gd name="T4" fmla="*/ 147 w 151"/>
                    <a:gd name="T5" fmla="*/ 419 h 419"/>
                    <a:gd name="T6" fmla="*/ 135 w 151"/>
                    <a:gd name="T7" fmla="*/ 417 h 419"/>
                    <a:gd name="T8" fmla="*/ 135 w 151"/>
                    <a:gd name="T9" fmla="*/ 0 h 419"/>
                    <a:gd name="T10" fmla="*/ 151 w 151"/>
                    <a:gd name="T11" fmla="*/ 0 h 419"/>
                    <a:gd name="T12" fmla="*/ 151 w 151"/>
                    <a:gd name="T13" fmla="*/ 0 h 419"/>
                    <a:gd name="T14" fmla="*/ 0 w 151"/>
                    <a:gd name="T15" fmla="*/ 0 h 419"/>
                    <a:gd name="T16" fmla="*/ 130 w 151"/>
                    <a:gd name="T17" fmla="*/ 0 h 419"/>
                    <a:gd name="T18" fmla="*/ 130 w 151"/>
                    <a:gd name="T19" fmla="*/ 0 h 419"/>
                    <a:gd name="T20" fmla="*/ 128 w 151"/>
                    <a:gd name="T21" fmla="*/ 415 h 419"/>
                    <a:gd name="T22" fmla="*/ 128 w 151"/>
                    <a:gd name="T23" fmla="*/ 415 h 419"/>
                    <a:gd name="T24" fmla="*/ 0 w 151"/>
                    <a:gd name="T25" fmla="*/ 389 h 419"/>
                    <a:gd name="T26" fmla="*/ 0 w 151"/>
                    <a:gd name="T27" fmla="*/ 389 h 419"/>
                    <a:gd name="T28" fmla="*/ 0 w 151"/>
                    <a:gd name="T29" fmla="*/ 0 h 419"/>
                    <a:gd name="T30" fmla="*/ 0 w 151"/>
                    <a:gd name="T31" fmla="*/ 0 h 419"/>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51" h="419">
                      <a:moveTo>
                        <a:pt x="151" y="0"/>
                      </a:moveTo>
                      <a:lnTo>
                        <a:pt x="151" y="419"/>
                      </a:lnTo>
                      <a:lnTo>
                        <a:pt x="147" y="419"/>
                      </a:lnTo>
                      <a:lnTo>
                        <a:pt x="135" y="417"/>
                      </a:lnTo>
                      <a:lnTo>
                        <a:pt x="135" y="0"/>
                      </a:lnTo>
                      <a:lnTo>
                        <a:pt x="151" y="0"/>
                      </a:lnTo>
                      <a:close/>
                      <a:moveTo>
                        <a:pt x="0" y="0"/>
                      </a:moveTo>
                      <a:lnTo>
                        <a:pt x="130" y="0"/>
                      </a:lnTo>
                      <a:lnTo>
                        <a:pt x="128" y="415"/>
                      </a:lnTo>
                      <a:lnTo>
                        <a:pt x="0" y="389"/>
                      </a:lnTo>
                      <a:lnTo>
                        <a:pt x="0" y="0"/>
                      </a:lnTo>
                      <a:close/>
                    </a:path>
                  </a:pathLst>
                </a:custGeom>
                <a:solidFill>
                  <a:srgbClr val="1300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Gill Sans Light"/>
                    <a:cs typeface="Gill Sans Light"/>
                  </a:endParaRPr>
                </a:p>
              </p:txBody>
            </p:sp>
            <p:sp>
              <p:nvSpPr>
                <p:cNvPr id="23592" name="Freeform 17"/>
                <p:cNvSpPr>
                  <a:spLocks/>
                </p:cNvSpPr>
                <p:nvPr/>
              </p:nvSpPr>
              <p:spPr bwMode="auto">
                <a:xfrm>
                  <a:off x="5160" y="1075"/>
                  <a:ext cx="90" cy="21"/>
                </a:xfrm>
                <a:custGeom>
                  <a:avLst/>
                  <a:gdLst>
                    <a:gd name="T0" fmla="*/ 0 w 90"/>
                    <a:gd name="T1" fmla="*/ 21 h 21"/>
                    <a:gd name="T2" fmla="*/ 0 w 90"/>
                    <a:gd name="T3" fmla="*/ 0 h 21"/>
                    <a:gd name="T4" fmla="*/ 90 w 90"/>
                    <a:gd name="T5" fmla="*/ 0 h 21"/>
                    <a:gd name="T6" fmla="*/ 90 w 90"/>
                    <a:gd name="T7" fmla="*/ 9 h 21"/>
                    <a:gd name="T8" fmla="*/ 90 w 90"/>
                    <a:gd name="T9" fmla="*/ 21 h 21"/>
                    <a:gd name="T10" fmla="*/ 0 w 90"/>
                    <a:gd name="T11" fmla="*/ 21 h 2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90" h="21">
                      <a:moveTo>
                        <a:pt x="0" y="21"/>
                      </a:moveTo>
                      <a:lnTo>
                        <a:pt x="0" y="0"/>
                      </a:lnTo>
                      <a:lnTo>
                        <a:pt x="90" y="0"/>
                      </a:lnTo>
                      <a:lnTo>
                        <a:pt x="90" y="9"/>
                      </a:lnTo>
                      <a:lnTo>
                        <a:pt x="90" y="21"/>
                      </a:lnTo>
                      <a:lnTo>
                        <a:pt x="0" y="21"/>
                      </a:lnTo>
                      <a:close/>
                    </a:path>
                  </a:pathLst>
                </a:custGeom>
                <a:solidFill>
                  <a:srgbClr val="1300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Gill Sans Light"/>
                    <a:cs typeface="Gill Sans Light"/>
                  </a:endParaRPr>
                </a:p>
              </p:txBody>
            </p:sp>
            <p:sp>
              <p:nvSpPr>
                <p:cNvPr id="23593" name="Freeform 18"/>
                <p:cNvSpPr>
                  <a:spLocks/>
                </p:cNvSpPr>
                <p:nvPr/>
              </p:nvSpPr>
              <p:spPr bwMode="auto">
                <a:xfrm>
                  <a:off x="5264" y="1164"/>
                  <a:ext cx="17" cy="10"/>
                </a:xfrm>
                <a:custGeom>
                  <a:avLst/>
                  <a:gdLst>
                    <a:gd name="T0" fmla="*/ 12 w 17"/>
                    <a:gd name="T1" fmla="*/ 7 h 10"/>
                    <a:gd name="T2" fmla="*/ 12 w 17"/>
                    <a:gd name="T3" fmla="*/ 7 h 10"/>
                    <a:gd name="T4" fmla="*/ 9 w 17"/>
                    <a:gd name="T5" fmla="*/ 10 h 10"/>
                    <a:gd name="T6" fmla="*/ 9 w 17"/>
                    <a:gd name="T7" fmla="*/ 10 h 10"/>
                    <a:gd name="T8" fmla="*/ 9 w 17"/>
                    <a:gd name="T9" fmla="*/ 10 h 10"/>
                    <a:gd name="T10" fmla="*/ 9 w 17"/>
                    <a:gd name="T11" fmla="*/ 10 h 10"/>
                    <a:gd name="T12" fmla="*/ 9 w 17"/>
                    <a:gd name="T13" fmla="*/ 10 h 10"/>
                    <a:gd name="T14" fmla="*/ 9 w 17"/>
                    <a:gd name="T15" fmla="*/ 10 h 10"/>
                    <a:gd name="T16" fmla="*/ 9 w 17"/>
                    <a:gd name="T17" fmla="*/ 10 h 10"/>
                    <a:gd name="T18" fmla="*/ 9 w 17"/>
                    <a:gd name="T19" fmla="*/ 10 h 10"/>
                    <a:gd name="T20" fmla="*/ 0 w 17"/>
                    <a:gd name="T21" fmla="*/ 7 h 10"/>
                    <a:gd name="T22" fmla="*/ 2 w 17"/>
                    <a:gd name="T23" fmla="*/ 0 h 10"/>
                    <a:gd name="T24" fmla="*/ 17 w 17"/>
                    <a:gd name="T25" fmla="*/ 0 h 10"/>
                    <a:gd name="T26" fmla="*/ 14 w 17"/>
                    <a:gd name="T27" fmla="*/ 7 h 10"/>
                    <a:gd name="T28" fmla="*/ 14 w 17"/>
                    <a:gd name="T29" fmla="*/ 7 h 10"/>
                    <a:gd name="T30" fmla="*/ 12 w 17"/>
                    <a:gd name="T31" fmla="*/ 7 h 10"/>
                    <a:gd name="T32" fmla="*/ 12 w 17"/>
                    <a:gd name="T33" fmla="*/ 7 h 10"/>
                    <a:gd name="T34" fmla="*/ 12 w 17"/>
                    <a:gd name="T35" fmla="*/ 7 h 10"/>
                    <a:gd name="T36" fmla="*/ 12 w 17"/>
                    <a:gd name="T37" fmla="*/ 7 h 10"/>
                    <a:gd name="T38" fmla="*/ 12 w 17"/>
                    <a:gd name="T39" fmla="*/ 7 h 10"/>
                    <a:gd name="T40" fmla="*/ 12 w 17"/>
                    <a:gd name="T41" fmla="*/ 7 h 1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17" h="10">
                      <a:moveTo>
                        <a:pt x="12" y="7"/>
                      </a:moveTo>
                      <a:lnTo>
                        <a:pt x="12" y="7"/>
                      </a:lnTo>
                      <a:lnTo>
                        <a:pt x="9" y="10"/>
                      </a:lnTo>
                      <a:lnTo>
                        <a:pt x="0" y="7"/>
                      </a:lnTo>
                      <a:lnTo>
                        <a:pt x="2" y="0"/>
                      </a:lnTo>
                      <a:lnTo>
                        <a:pt x="17" y="0"/>
                      </a:lnTo>
                      <a:lnTo>
                        <a:pt x="14" y="7"/>
                      </a:lnTo>
                      <a:lnTo>
                        <a:pt x="12" y="7"/>
                      </a:lnTo>
                      <a:close/>
                    </a:path>
                  </a:pathLst>
                </a:custGeom>
                <a:solidFill>
                  <a:srgbClr val="1300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Gill Sans Light"/>
                    <a:cs typeface="Gill Sans Light"/>
                  </a:endParaRPr>
                </a:p>
              </p:txBody>
            </p:sp>
            <p:sp>
              <p:nvSpPr>
                <p:cNvPr id="23594" name="Freeform 19"/>
                <p:cNvSpPr>
                  <a:spLocks/>
                </p:cNvSpPr>
                <p:nvPr/>
              </p:nvSpPr>
              <p:spPr bwMode="auto">
                <a:xfrm>
                  <a:off x="5269" y="1188"/>
                  <a:ext cx="12" cy="16"/>
                </a:xfrm>
                <a:custGeom>
                  <a:avLst/>
                  <a:gdLst>
                    <a:gd name="T0" fmla="*/ 4 w 12"/>
                    <a:gd name="T1" fmla="*/ 0 h 16"/>
                    <a:gd name="T2" fmla="*/ 4 w 12"/>
                    <a:gd name="T3" fmla="*/ 0 h 16"/>
                    <a:gd name="T4" fmla="*/ 9 w 12"/>
                    <a:gd name="T5" fmla="*/ 5 h 16"/>
                    <a:gd name="T6" fmla="*/ 12 w 12"/>
                    <a:gd name="T7" fmla="*/ 9 h 16"/>
                    <a:gd name="T8" fmla="*/ 12 w 12"/>
                    <a:gd name="T9" fmla="*/ 9 h 16"/>
                    <a:gd name="T10" fmla="*/ 9 w 12"/>
                    <a:gd name="T11" fmla="*/ 14 h 16"/>
                    <a:gd name="T12" fmla="*/ 4 w 12"/>
                    <a:gd name="T13" fmla="*/ 16 h 16"/>
                    <a:gd name="T14" fmla="*/ 4 w 12"/>
                    <a:gd name="T15" fmla="*/ 16 h 16"/>
                    <a:gd name="T16" fmla="*/ 2 w 12"/>
                    <a:gd name="T17" fmla="*/ 12 h 16"/>
                    <a:gd name="T18" fmla="*/ 0 w 12"/>
                    <a:gd name="T19" fmla="*/ 7 h 16"/>
                    <a:gd name="T20" fmla="*/ 0 w 12"/>
                    <a:gd name="T21" fmla="*/ 7 h 16"/>
                    <a:gd name="T22" fmla="*/ 2 w 12"/>
                    <a:gd name="T23" fmla="*/ 2 h 16"/>
                    <a:gd name="T24" fmla="*/ 4 w 12"/>
                    <a:gd name="T25" fmla="*/ 0 h 16"/>
                    <a:gd name="T26" fmla="*/ 4 w 12"/>
                    <a:gd name="T27" fmla="*/ 0 h 1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12" h="16">
                      <a:moveTo>
                        <a:pt x="4" y="0"/>
                      </a:moveTo>
                      <a:lnTo>
                        <a:pt x="4" y="0"/>
                      </a:lnTo>
                      <a:lnTo>
                        <a:pt x="9" y="5"/>
                      </a:lnTo>
                      <a:lnTo>
                        <a:pt x="12" y="9"/>
                      </a:lnTo>
                      <a:lnTo>
                        <a:pt x="9" y="14"/>
                      </a:lnTo>
                      <a:lnTo>
                        <a:pt x="4" y="16"/>
                      </a:lnTo>
                      <a:lnTo>
                        <a:pt x="2" y="12"/>
                      </a:lnTo>
                      <a:lnTo>
                        <a:pt x="0" y="7"/>
                      </a:lnTo>
                      <a:lnTo>
                        <a:pt x="2" y="2"/>
                      </a:lnTo>
                      <a:lnTo>
                        <a:pt x="4" y="0"/>
                      </a:lnTo>
                      <a:close/>
                    </a:path>
                  </a:pathLst>
                </a:custGeom>
                <a:solidFill>
                  <a:srgbClr val="1300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Gill Sans Light"/>
                    <a:cs typeface="Gill Sans Light"/>
                  </a:endParaRPr>
                </a:p>
              </p:txBody>
            </p:sp>
            <p:sp>
              <p:nvSpPr>
                <p:cNvPr id="23595" name="Freeform 20"/>
                <p:cNvSpPr>
                  <a:spLocks/>
                </p:cNvSpPr>
                <p:nvPr/>
              </p:nvSpPr>
              <p:spPr bwMode="auto">
                <a:xfrm>
                  <a:off x="5269" y="1211"/>
                  <a:ext cx="12" cy="15"/>
                </a:xfrm>
                <a:custGeom>
                  <a:avLst/>
                  <a:gdLst>
                    <a:gd name="T0" fmla="*/ 4 w 12"/>
                    <a:gd name="T1" fmla="*/ 0 h 15"/>
                    <a:gd name="T2" fmla="*/ 4 w 12"/>
                    <a:gd name="T3" fmla="*/ 0 h 15"/>
                    <a:gd name="T4" fmla="*/ 9 w 12"/>
                    <a:gd name="T5" fmla="*/ 3 h 15"/>
                    <a:gd name="T6" fmla="*/ 12 w 12"/>
                    <a:gd name="T7" fmla="*/ 8 h 15"/>
                    <a:gd name="T8" fmla="*/ 12 w 12"/>
                    <a:gd name="T9" fmla="*/ 8 h 15"/>
                    <a:gd name="T10" fmla="*/ 9 w 12"/>
                    <a:gd name="T11" fmla="*/ 12 h 15"/>
                    <a:gd name="T12" fmla="*/ 4 w 12"/>
                    <a:gd name="T13" fmla="*/ 15 h 15"/>
                    <a:gd name="T14" fmla="*/ 4 w 12"/>
                    <a:gd name="T15" fmla="*/ 15 h 15"/>
                    <a:gd name="T16" fmla="*/ 2 w 12"/>
                    <a:gd name="T17" fmla="*/ 12 h 15"/>
                    <a:gd name="T18" fmla="*/ 0 w 12"/>
                    <a:gd name="T19" fmla="*/ 8 h 15"/>
                    <a:gd name="T20" fmla="*/ 0 w 12"/>
                    <a:gd name="T21" fmla="*/ 8 h 15"/>
                    <a:gd name="T22" fmla="*/ 2 w 12"/>
                    <a:gd name="T23" fmla="*/ 3 h 15"/>
                    <a:gd name="T24" fmla="*/ 4 w 12"/>
                    <a:gd name="T25" fmla="*/ 0 h 15"/>
                    <a:gd name="T26" fmla="*/ 4 w 12"/>
                    <a:gd name="T27" fmla="*/ 0 h 15"/>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12" h="15">
                      <a:moveTo>
                        <a:pt x="4" y="0"/>
                      </a:moveTo>
                      <a:lnTo>
                        <a:pt x="4" y="0"/>
                      </a:lnTo>
                      <a:lnTo>
                        <a:pt x="9" y="3"/>
                      </a:lnTo>
                      <a:lnTo>
                        <a:pt x="12" y="8"/>
                      </a:lnTo>
                      <a:lnTo>
                        <a:pt x="9" y="12"/>
                      </a:lnTo>
                      <a:lnTo>
                        <a:pt x="4" y="15"/>
                      </a:lnTo>
                      <a:lnTo>
                        <a:pt x="2" y="12"/>
                      </a:lnTo>
                      <a:lnTo>
                        <a:pt x="0" y="8"/>
                      </a:lnTo>
                      <a:lnTo>
                        <a:pt x="2" y="3"/>
                      </a:lnTo>
                      <a:lnTo>
                        <a:pt x="4" y="0"/>
                      </a:lnTo>
                      <a:close/>
                    </a:path>
                  </a:pathLst>
                </a:custGeom>
                <a:solidFill>
                  <a:srgbClr val="1300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Gill Sans Light"/>
                    <a:cs typeface="Gill Sans Light"/>
                  </a:endParaRPr>
                </a:p>
              </p:txBody>
            </p:sp>
            <p:sp>
              <p:nvSpPr>
                <p:cNvPr id="23596" name="Freeform 21"/>
                <p:cNvSpPr>
                  <a:spLocks/>
                </p:cNvSpPr>
                <p:nvPr/>
              </p:nvSpPr>
              <p:spPr bwMode="auto">
                <a:xfrm>
                  <a:off x="5269" y="1233"/>
                  <a:ext cx="12" cy="14"/>
                </a:xfrm>
                <a:custGeom>
                  <a:avLst/>
                  <a:gdLst>
                    <a:gd name="T0" fmla="*/ 4 w 12"/>
                    <a:gd name="T1" fmla="*/ 0 h 14"/>
                    <a:gd name="T2" fmla="*/ 4 w 12"/>
                    <a:gd name="T3" fmla="*/ 0 h 14"/>
                    <a:gd name="T4" fmla="*/ 9 w 12"/>
                    <a:gd name="T5" fmla="*/ 2 h 14"/>
                    <a:gd name="T6" fmla="*/ 12 w 12"/>
                    <a:gd name="T7" fmla="*/ 7 h 14"/>
                    <a:gd name="T8" fmla="*/ 12 w 12"/>
                    <a:gd name="T9" fmla="*/ 7 h 14"/>
                    <a:gd name="T10" fmla="*/ 9 w 12"/>
                    <a:gd name="T11" fmla="*/ 11 h 14"/>
                    <a:gd name="T12" fmla="*/ 4 w 12"/>
                    <a:gd name="T13" fmla="*/ 14 h 14"/>
                    <a:gd name="T14" fmla="*/ 4 w 12"/>
                    <a:gd name="T15" fmla="*/ 14 h 14"/>
                    <a:gd name="T16" fmla="*/ 2 w 12"/>
                    <a:gd name="T17" fmla="*/ 11 h 14"/>
                    <a:gd name="T18" fmla="*/ 0 w 12"/>
                    <a:gd name="T19" fmla="*/ 4 h 14"/>
                    <a:gd name="T20" fmla="*/ 0 w 12"/>
                    <a:gd name="T21" fmla="*/ 4 h 14"/>
                    <a:gd name="T22" fmla="*/ 2 w 12"/>
                    <a:gd name="T23" fmla="*/ 0 h 14"/>
                    <a:gd name="T24" fmla="*/ 4 w 12"/>
                    <a:gd name="T25" fmla="*/ 0 h 14"/>
                    <a:gd name="T26" fmla="*/ 4 w 12"/>
                    <a:gd name="T27" fmla="*/ 0 h 1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12" h="14">
                      <a:moveTo>
                        <a:pt x="4" y="0"/>
                      </a:moveTo>
                      <a:lnTo>
                        <a:pt x="4" y="0"/>
                      </a:lnTo>
                      <a:lnTo>
                        <a:pt x="9" y="2"/>
                      </a:lnTo>
                      <a:lnTo>
                        <a:pt x="12" y="7"/>
                      </a:lnTo>
                      <a:lnTo>
                        <a:pt x="9" y="11"/>
                      </a:lnTo>
                      <a:lnTo>
                        <a:pt x="4" y="14"/>
                      </a:lnTo>
                      <a:lnTo>
                        <a:pt x="2" y="11"/>
                      </a:lnTo>
                      <a:lnTo>
                        <a:pt x="0" y="4"/>
                      </a:lnTo>
                      <a:lnTo>
                        <a:pt x="2" y="0"/>
                      </a:lnTo>
                      <a:lnTo>
                        <a:pt x="4" y="0"/>
                      </a:lnTo>
                      <a:close/>
                    </a:path>
                  </a:pathLst>
                </a:custGeom>
                <a:solidFill>
                  <a:srgbClr val="1300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Gill Sans Light"/>
                    <a:cs typeface="Gill Sans Light"/>
                  </a:endParaRPr>
                </a:p>
              </p:txBody>
            </p:sp>
            <p:sp>
              <p:nvSpPr>
                <p:cNvPr id="23597" name="Freeform 22"/>
                <p:cNvSpPr>
                  <a:spLocks/>
                </p:cNvSpPr>
                <p:nvPr/>
              </p:nvSpPr>
              <p:spPr bwMode="auto">
                <a:xfrm>
                  <a:off x="5269" y="1254"/>
                  <a:ext cx="12" cy="14"/>
                </a:xfrm>
                <a:custGeom>
                  <a:avLst/>
                  <a:gdLst>
                    <a:gd name="T0" fmla="*/ 4 w 12"/>
                    <a:gd name="T1" fmla="*/ 0 h 14"/>
                    <a:gd name="T2" fmla="*/ 4 w 12"/>
                    <a:gd name="T3" fmla="*/ 0 h 14"/>
                    <a:gd name="T4" fmla="*/ 9 w 12"/>
                    <a:gd name="T5" fmla="*/ 2 h 14"/>
                    <a:gd name="T6" fmla="*/ 12 w 12"/>
                    <a:gd name="T7" fmla="*/ 7 h 14"/>
                    <a:gd name="T8" fmla="*/ 12 w 12"/>
                    <a:gd name="T9" fmla="*/ 7 h 14"/>
                    <a:gd name="T10" fmla="*/ 9 w 12"/>
                    <a:gd name="T11" fmla="*/ 12 h 14"/>
                    <a:gd name="T12" fmla="*/ 4 w 12"/>
                    <a:gd name="T13" fmla="*/ 14 h 14"/>
                    <a:gd name="T14" fmla="*/ 4 w 12"/>
                    <a:gd name="T15" fmla="*/ 14 h 14"/>
                    <a:gd name="T16" fmla="*/ 2 w 12"/>
                    <a:gd name="T17" fmla="*/ 12 h 14"/>
                    <a:gd name="T18" fmla="*/ 0 w 12"/>
                    <a:gd name="T19" fmla="*/ 7 h 14"/>
                    <a:gd name="T20" fmla="*/ 0 w 12"/>
                    <a:gd name="T21" fmla="*/ 7 h 14"/>
                    <a:gd name="T22" fmla="*/ 2 w 12"/>
                    <a:gd name="T23" fmla="*/ 0 h 14"/>
                    <a:gd name="T24" fmla="*/ 4 w 12"/>
                    <a:gd name="T25" fmla="*/ 0 h 14"/>
                    <a:gd name="T26" fmla="*/ 4 w 12"/>
                    <a:gd name="T27" fmla="*/ 0 h 1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12" h="14">
                      <a:moveTo>
                        <a:pt x="4" y="0"/>
                      </a:moveTo>
                      <a:lnTo>
                        <a:pt x="4" y="0"/>
                      </a:lnTo>
                      <a:lnTo>
                        <a:pt x="9" y="2"/>
                      </a:lnTo>
                      <a:lnTo>
                        <a:pt x="12" y="7"/>
                      </a:lnTo>
                      <a:lnTo>
                        <a:pt x="9" y="12"/>
                      </a:lnTo>
                      <a:lnTo>
                        <a:pt x="4" y="14"/>
                      </a:lnTo>
                      <a:lnTo>
                        <a:pt x="2" y="12"/>
                      </a:lnTo>
                      <a:lnTo>
                        <a:pt x="0" y="7"/>
                      </a:lnTo>
                      <a:lnTo>
                        <a:pt x="2" y="0"/>
                      </a:lnTo>
                      <a:lnTo>
                        <a:pt x="4" y="0"/>
                      </a:lnTo>
                      <a:close/>
                    </a:path>
                  </a:pathLst>
                </a:custGeom>
                <a:solidFill>
                  <a:srgbClr val="1300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Gill Sans Light"/>
                    <a:cs typeface="Gill Sans Light"/>
                  </a:endParaRPr>
                </a:p>
              </p:txBody>
            </p:sp>
            <p:sp>
              <p:nvSpPr>
                <p:cNvPr id="23598" name="Freeform 23"/>
                <p:cNvSpPr>
                  <a:spLocks noEditPoints="1"/>
                </p:cNvSpPr>
                <p:nvPr/>
              </p:nvSpPr>
              <p:spPr bwMode="auto">
                <a:xfrm>
                  <a:off x="5160" y="966"/>
                  <a:ext cx="137" cy="165"/>
                </a:xfrm>
                <a:custGeom>
                  <a:avLst/>
                  <a:gdLst>
                    <a:gd name="T0" fmla="*/ 106 w 137"/>
                    <a:gd name="T1" fmla="*/ 158 h 165"/>
                    <a:gd name="T2" fmla="*/ 102 w 137"/>
                    <a:gd name="T3" fmla="*/ 156 h 165"/>
                    <a:gd name="T4" fmla="*/ 106 w 137"/>
                    <a:gd name="T5" fmla="*/ 158 h 165"/>
                    <a:gd name="T6" fmla="*/ 106 w 137"/>
                    <a:gd name="T7" fmla="*/ 111 h 165"/>
                    <a:gd name="T8" fmla="*/ 106 w 137"/>
                    <a:gd name="T9" fmla="*/ 111 h 165"/>
                    <a:gd name="T10" fmla="*/ 125 w 137"/>
                    <a:gd name="T11" fmla="*/ 111 h 165"/>
                    <a:gd name="T12" fmla="*/ 125 w 137"/>
                    <a:gd name="T13" fmla="*/ 111 h 165"/>
                    <a:gd name="T14" fmla="*/ 132 w 137"/>
                    <a:gd name="T15" fmla="*/ 109 h 165"/>
                    <a:gd name="T16" fmla="*/ 137 w 137"/>
                    <a:gd name="T17" fmla="*/ 109 h 165"/>
                    <a:gd name="T18" fmla="*/ 99 w 137"/>
                    <a:gd name="T19" fmla="*/ 109 h 165"/>
                    <a:gd name="T20" fmla="*/ 102 w 137"/>
                    <a:gd name="T21" fmla="*/ 109 h 165"/>
                    <a:gd name="T22" fmla="*/ 102 w 137"/>
                    <a:gd name="T23" fmla="*/ 156 h 165"/>
                    <a:gd name="T24" fmla="*/ 102 w 137"/>
                    <a:gd name="T25" fmla="*/ 156 h 165"/>
                    <a:gd name="T26" fmla="*/ 0 w 137"/>
                    <a:gd name="T27" fmla="*/ 161 h 165"/>
                    <a:gd name="T28" fmla="*/ 0 w 137"/>
                    <a:gd name="T29" fmla="*/ 161 h 165"/>
                    <a:gd name="T30" fmla="*/ 57 w 137"/>
                    <a:gd name="T31" fmla="*/ 165 h 165"/>
                    <a:gd name="T32" fmla="*/ 57 w 137"/>
                    <a:gd name="T33" fmla="*/ 165 h 165"/>
                    <a:gd name="T34" fmla="*/ 73 w 137"/>
                    <a:gd name="T35" fmla="*/ 165 h 165"/>
                    <a:gd name="T36" fmla="*/ 90 w 137"/>
                    <a:gd name="T37" fmla="*/ 163 h 165"/>
                    <a:gd name="T38" fmla="*/ 106 w 137"/>
                    <a:gd name="T39" fmla="*/ 158 h 165"/>
                    <a:gd name="T40" fmla="*/ 106 w 137"/>
                    <a:gd name="T41" fmla="*/ 158 h 165"/>
                    <a:gd name="T42" fmla="*/ 132 w 137"/>
                    <a:gd name="T43" fmla="*/ 0 h 165"/>
                    <a:gd name="T44" fmla="*/ 132 w 137"/>
                    <a:gd name="T45" fmla="*/ 0 h 165"/>
                    <a:gd name="T46" fmla="*/ 137 w 137"/>
                    <a:gd name="T47" fmla="*/ 0 h 165"/>
                    <a:gd name="T48" fmla="*/ 137 w 137"/>
                    <a:gd name="T49" fmla="*/ 106 h 165"/>
                    <a:gd name="T50" fmla="*/ 132 w 137"/>
                    <a:gd name="T51" fmla="*/ 106 h 165"/>
                    <a:gd name="T52" fmla="*/ 132 w 137"/>
                    <a:gd name="T53" fmla="*/ 0 h 165"/>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137" h="165">
                      <a:moveTo>
                        <a:pt x="106" y="158"/>
                      </a:moveTo>
                      <a:lnTo>
                        <a:pt x="102" y="156"/>
                      </a:lnTo>
                      <a:lnTo>
                        <a:pt x="106" y="158"/>
                      </a:lnTo>
                      <a:lnTo>
                        <a:pt x="106" y="111"/>
                      </a:lnTo>
                      <a:lnTo>
                        <a:pt x="125" y="111"/>
                      </a:lnTo>
                      <a:lnTo>
                        <a:pt x="132" y="109"/>
                      </a:lnTo>
                      <a:lnTo>
                        <a:pt x="137" y="109"/>
                      </a:lnTo>
                      <a:lnTo>
                        <a:pt x="99" y="109"/>
                      </a:lnTo>
                      <a:lnTo>
                        <a:pt x="102" y="109"/>
                      </a:lnTo>
                      <a:lnTo>
                        <a:pt x="102" y="156"/>
                      </a:lnTo>
                      <a:lnTo>
                        <a:pt x="0" y="161"/>
                      </a:lnTo>
                      <a:lnTo>
                        <a:pt x="57" y="165"/>
                      </a:lnTo>
                      <a:lnTo>
                        <a:pt x="73" y="165"/>
                      </a:lnTo>
                      <a:lnTo>
                        <a:pt x="90" y="163"/>
                      </a:lnTo>
                      <a:lnTo>
                        <a:pt x="106" y="158"/>
                      </a:lnTo>
                      <a:close/>
                      <a:moveTo>
                        <a:pt x="132" y="0"/>
                      </a:moveTo>
                      <a:lnTo>
                        <a:pt x="132" y="0"/>
                      </a:lnTo>
                      <a:lnTo>
                        <a:pt x="137" y="0"/>
                      </a:lnTo>
                      <a:lnTo>
                        <a:pt x="137" y="106"/>
                      </a:lnTo>
                      <a:lnTo>
                        <a:pt x="132" y="106"/>
                      </a:lnTo>
                      <a:lnTo>
                        <a:pt x="132" y="0"/>
                      </a:lnTo>
                      <a:close/>
                    </a:path>
                  </a:pathLst>
                </a:custGeom>
                <a:solidFill>
                  <a:srgbClr val="1300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Gill Sans Light"/>
                    <a:cs typeface="Gill Sans Light"/>
                  </a:endParaRPr>
                </a:p>
              </p:txBody>
            </p:sp>
            <p:sp>
              <p:nvSpPr>
                <p:cNvPr id="23599" name="Freeform 24"/>
                <p:cNvSpPr>
                  <a:spLocks/>
                </p:cNvSpPr>
                <p:nvPr/>
              </p:nvSpPr>
              <p:spPr bwMode="auto">
                <a:xfrm>
                  <a:off x="5259" y="1046"/>
                  <a:ext cx="24" cy="10"/>
                </a:xfrm>
                <a:custGeom>
                  <a:avLst/>
                  <a:gdLst>
                    <a:gd name="T0" fmla="*/ 3 w 24"/>
                    <a:gd name="T1" fmla="*/ 0 h 10"/>
                    <a:gd name="T2" fmla="*/ 3 w 24"/>
                    <a:gd name="T3" fmla="*/ 0 h 10"/>
                    <a:gd name="T4" fmla="*/ 22 w 24"/>
                    <a:gd name="T5" fmla="*/ 0 h 10"/>
                    <a:gd name="T6" fmla="*/ 22 w 24"/>
                    <a:gd name="T7" fmla="*/ 0 h 10"/>
                    <a:gd name="T8" fmla="*/ 24 w 24"/>
                    <a:gd name="T9" fmla="*/ 3 h 10"/>
                    <a:gd name="T10" fmla="*/ 24 w 24"/>
                    <a:gd name="T11" fmla="*/ 5 h 10"/>
                    <a:gd name="T12" fmla="*/ 24 w 24"/>
                    <a:gd name="T13" fmla="*/ 5 h 10"/>
                    <a:gd name="T14" fmla="*/ 24 w 24"/>
                    <a:gd name="T15" fmla="*/ 5 h 10"/>
                    <a:gd name="T16" fmla="*/ 24 w 24"/>
                    <a:gd name="T17" fmla="*/ 7 h 10"/>
                    <a:gd name="T18" fmla="*/ 22 w 24"/>
                    <a:gd name="T19" fmla="*/ 10 h 10"/>
                    <a:gd name="T20" fmla="*/ 22 w 24"/>
                    <a:gd name="T21" fmla="*/ 10 h 10"/>
                    <a:gd name="T22" fmla="*/ 3 w 24"/>
                    <a:gd name="T23" fmla="*/ 7 h 10"/>
                    <a:gd name="T24" fmla="*/ 3 w 24"/>
                    <a:gd name="T25" fmla="*/ 7 h 10"/>
                    <a:gd name="T26" fmla="*/ 0 w 24"/>
                    <a:gd name="T27" fmla="*/ 7 h 10"/>
                    <a:gd name="T28" fmla="*/ 0 w 24"/>
                    <a:gd name="T29" fmla="*/ 5 h 10"/>
                    <a:gd name="T30" fmla="*/ 0 w 24"/>
                    <a:gd name="T31" fmla="*/ 5 h 10"/>
                    <a:gd name="T32" fmla="*/ 0 w 24"/>
                    <a:gd name="T33" fmla="*/ 5 h 10"/>
                    <a:gd name="T34" fmla="*/ 0 w 24"/>
                    <a:gd name="T35" fmla="*/ 3 h 10"/>
                    <a:gd name="T36" fmla="*/ 3 w 24"/>
                    <a:gd name="T37" fmla="*/ 0 h 10"/>
                    <a:gd name="T38" fmla="*/ 3 w 24"/>
                    <a:gd name="T39" fmla="*/ 0 h 10"/>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24" h="10">
                      <a:moveTo>
                        <a:pt x="3" y="0"/>
                      </a:moveTo>
                      <a:lnTo>
                        <a:pt x="3" y="0"/>
                      </a:lnTo>
                      <a:lnTo>
                        <a:pt x="22" y="0"/>
                      </a:lnTo>
                      <a:lnTo>
                        <a:pt x="24" y="3"/>
                      </a:lnTo>
                      <a:lnTo>
                        <a:pt x="24" y="5"/>
                      </a:lnTo>
                      <a:lnTo>
                        <a:pt x="24" y="7"/>
                      </a:lnTo>
                      <a:lnTo>
                        <a:pt x="22" y="10"/>
                      </a:lnTo>
                      <a:lnTo>
                        <a:pt x="3" y="7"/>
                      </a:lnTo>
                      <a:lnTo>
                        <a:pt x="0" y="7"/>
                      </a:lnTo>
                      <a:lnTo>
                        <a:pt x="0" y="5"/>
                      </a:lnTo>
                      <a:lnTo>
                        <a:pt x="0" y="3"/>
                      </a:lnTo>
                      <a:lnTo>
                        <a:pt x="3" y="0"/>
                      </a:lnTo>
                      <a:close/>
                    </a:path>
                  </a:pathLst>
                </a:custGeom>
                <a:solidFill>
                  <a:srgbClr val="1300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Gill Sans Light"/>
                    <a:cs typeface="Gill Sans Light"/>
                  </a:endParaRPr>
                </a:p>
              </p:txBody>
            </p:sp>
            <p:sp>
              <p:nvSpPr>
                <p:cNvPr id="23600" name="Freeform 25"/>
                <p:cNvSpPr>
                  <a:spLocks/>
                </p:cNvSpPr>
                <p:nvPr/>
              </p:nvSpPr>
              <p:spPr bwMode="auto">
                <a:xfrm>
                  <a:off x="5259" y="1049"/>
                  <a:ext cx="24" cy="4"/>
                </a:xfrm>
                <a:custGeom>
                  <a:avLst/>
                  <a:gdLst>
                    <a:gd name="T0" fmla="*/ 3 w 24"/>
                    <a:gd name="T1" fmla="*/ 0 h 4"/>
                    <a:gd name="T2" fmla="*/ 3 w 24"/>
                    <a:gd name="T3" fmla="*/ 0 h 4"/>
                    <a:gd name="T4" fmla="*/ 22 w 24"/>
                    <a:gd name="T5" fmla="*/ 0 h 4"/>
                    <a:gd name="T6" fmla="*/ 22 w 24"/>
                    <a:gd name="T7" fmla="*/ 0 h 4"/>
                    <a:gd name="T8" fmla="*/ 24 w 24"/>
                    <a:gd name="T9" fmla="*/ 0 h 4"/>
                    <a:gd name="T10" fmla="*/ 24 w 24"/>
                    <a:gd name="T11" fmla="*/ 2 h 4"/>
                    <a:gd name="T12" fmla="*/ 24 w 24"/>
                    <a:gd name="T13" fmla="*/ 2 h 4"/>
                    <a:gd name="T14" fmla="*/ 24 w 24"/>
                    <a:gd name="T15" fmla="*/ 2 h 4"/>
                    <a:gd name="T16" fmla="*/ 24 w 24"/>
                    <a:gd name="T17" fmla="*/ 4 h 4"/>
                    <a:gd name="T18" fmla="*/ 22 w 24"/>
                    <a:gd name="T19" fmla="*/ 4 h 4"/>
                    <a:gd name="T20" fmla="*/ 22 w 24"/>
                    <a:gd name="T21" fmla="*/ 4 h 4"/>
                    <a:gd name="T22" fmla="*/ 3 w 24"/>
                    <a:gd name="T23" fmla="*/ 4 h 4"/>
                    <a:gd name="T24" fmla="*/ 3 w 24"/>
                    <a:gd name="T25" fmla="*/ 4 h 4"/>
                    <a:gd name="T26" fmla="*/ 3 w 24"/>
                    <a:gd name="T27" fmla="*/ 4 h 4"/>
                    <a:gd name="T28" fmla="*/ 0 w 24"/>
                    <a:gd name="T29" fmla="*/ 2 h 4"/>
                    <a:gd name="T30" fmla="*/ 0 w 24"/>
                    <a:gd name="T31" fmla="*/ 2 h 4"/>
                    <a:gd name="T32" fmla="*/ 0 w 24"/>
                    <a:gd name="T33" fmla="*/ 2 h 4"/>
                    <a:gd name="T34" fmla="*/ 3 w 24"/>
                    <a:gd name="T35" fmla="*/ 0 h 4"/>
                    <a:gd name="T36" fmla="*/ 3 w 24"/>
                    <a:gd name="T37" fmla="*/ 0 h 4"/>
                    <a:gd name="T38" fmla="*/ 3 w 24"/>
                    <a:gd name="T39" fmla="*/ 0 h 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24" h="4">
                      <a:moveTo>
                        <a:pt x="3" y="0"/>
                      </a:moveTo>
                      <a:lnTo>
                        <a:pt x="3" y="0"/>
                      </a:lnTo>
                      <a:lnTo>
                        <a:pt x="22" y="0"/>
                      </a:lnTo>
                      <a:lnTo>
                        <a:pt x="24" y="0"/>
                      </a:lnTo>
                      <a:lnTo>
                        <a:pt x="24" y="2"/>
                      </a:lnTo>
                      <a:lnTo>
                        <a:pt x="24" y="4"/>
                      </a:lnTo>
                      <a:lnTo>
                        <a:pt x="22" y="4"/>
                      </a:lnTo>
                      <a:lnTo>
                        <a:pt x="3" y="4"/>
                      </a:lnTo>
                      <a:lnTo>
                        <a:pt x="0" y="2"/>
                      </a:lnTo>
                      <a:lnTo>
                        <a:pt x="3" y="0"/>
                      </a:lnTo>
                      <a:close/>
                    </a:path>
                  </a:pathLst>
                </a:custGeom>
                <a:solidFill>
                  <a:srgbClr val="1300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Gill Sans Light"/>
                    <a:cs typeface="Gill Sans Light"/>
                  </a:endParaRPr>
                </a:p>
              </p:txBody>
            </p:sp>
            <p:sp>
              <p:nvSpPr>
                <p:cNvPr id="23601" name="Freeform 26"/>
                <p:cNvSpPr>
                  <a:spLocks/>
                </p:cNvSpPr>
                <p:nvPr/>
              </p:nvSpPr>
              <p:spPr bwMode="auto">
                <a:xfrm>
                  <a:off x="5259" y="1049"/>
                  <a:ext cx="24" cy="4"/>
                </a:xfrm>
                <a:custGeom>
                  <a:avLst/>
                  <a:gdLst>
                    <a:gd name="T0" fmla="*/ 5 w 24"/>
                    <a:gd name="T1" fmla="*/ 0 h 4"/>
                    <a:gd name="T2" fmla="*/ 5 w 24"/>
                    <a:gd name="T3" fmla="*/ 0 h 4"/>
                    <a:gd name="T4" fmla="*/ 22 w 24"/>
                    <a:gd name="T5" fmla="*/ 0 h 4"/>
                    <a:gd name="T6" fmla="*/ 22 w 24"/>
                    <a:gd name="T7" fmla="*/ 0 h 4"/>
                    <a:gd name="T8" fmla="*/ 24 w 24"/>
                    <a:gd name="T9" fmla="*/ 0 h 4"/>
                    <a:gd name="T10" fmla="*/ 24 w 24"/>
                    <a:gd name="T11" fmla="*/ 2 h 4"/>
                    <a:gd name="T12" fmla="*/ 24 w 24"/>
                    <a:gd name="T13" fmla="*/ 2 h 4"/>
                    <a:gd name="T14" fmla="*/ 24 w 24"/>
                    <a:gd name="T15" fmla="*/ 2 h 4"/>
                    <a:gd name="T16" fmla="*/ 24 w 24"/>
                    <a:gd name="T17" fmla="*/ 4 h 4"/>
                    <a:gd name="T18" fmla="*/ 22 w 24"/>
                    <a:gd name="T19" fmla="*/ 4 h 4"/>
                    <a:gd name="T20" fmla="*/ 22 w 24"/>
                    <a:gd name="T21" fmla="*/ 4 h 4"/>
                    <a:gd name="T22" fmla="*/ 5 w 24"/>
                    <a:gd name="T23" fmla="*/ 4 h 4"/>
                    <a:gd name="T24" fmla="*/ 5 w 24"/>
                    <a:gd name="T25" fmla="*/ 4 h 4"/>
                    <a:gd name="T26" fmla="*/ 3 w 24"/>
                    <a:gd name="T27" fmla="*/ 4 h 4"/>
                    <a:gd name="T28" fmla="*/ 0 w 24"/>
                    <a:gd name="T29" fmla="*/ 2 h 4"/>
                    <a:gd name="T30" fmla="*/ 0 w 24"/>
                    <a:gd name="T31" fmla="*/ 2 h 4"/>
                    <a:gd name="T32" fmla="*/ 0 w 24"/>
                    <a:gd name="T33" fmla="*/ 2 h 4"/>
                    <a:gd name="T34" fmla="*/ 3 w 24"/>
                    <a:gd name="T35" fmla="*/ 0 h 4"/>
                    <a:gd name="T36" fmla="*/ 5 w 24"/>
                    <a:gd name="T37" fmla="*/ 0 h 4"/>
                    <a:gd name="T38" fmla="*/ 5 w 24"/>
                    <a:gd name="T39" fmla="*/ 0 h 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24" h="4">
                      <a:moveTo>
                        <a:pt x="5" y="0"/>
                      </a:moveTo>
                      <a:lnTo>
                        <a:pt x="5" y="0"/>
                      </a:lnTo>
                      <a:lnTo>
                        <a:pt x="22" y="0"/>
                      </a:lnTo>
                      <a:lnTo>
                        <a:pt x="24" y="0"/>
                      </a:lnTo>
                      <a:lnTo>
                        <a:pt x="24" y="2"/>
                      </a:lnTo>
                      <a:lnTo>
                        <a:pt x="24" y="4"/>
                      </a:lnTo>
                      <a:lnTo>
                        <a:pt x="22" y="4"/>
                      </a:lnTo>
                      <a:lnTo>
                        <a:pt x="5" y="4"/>
                      </a:lnTo>
                      <a:lnTo>
                        <a:pt x="3" y="4"/>
                      </a:lnTo>
                      <a:lnTo>
                        <a:pt x="0" y="2"/>
                      </a:lnTo>
                      <a:lnTo>
                        <a:pt x="3" y="0"/>
                      </a:lnTo>
                      <a:lnTo>
                        <a:pt x="5" y="0"/>
                      </a:lnTo>
                      <a:close/>
                    </a:path>
                  </a:pathLst>
                </a:custGeom>
                <a:solidFill>
                  <a:srgbClr val="1300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Gill Sans Light"/>
                    <a:cs typeface="Gill Sans Light"/>
                  </a:endParaRPr>
                </a:p>
              </p:txBody>
            </p:sp>
            <p:sp>
              <p:nvSpPr>
                <p:cNvPr id="23602" name="Freeform 27"/>
                <p:cNvSpPr>
                  <a:spLocks/>
                </p:cNvSpPr>
                <p:nvPr/>
              </p:nvSpPr>
              <p:spPr bwMode="auto">
                <a:xfrm>
                  <a:off x="5262" y="1049"/>
                  <a:ext cx="21" cy="4"/>
                </a:xfrm>
                <a:custGeom>
                  <a:avLst/>
                  <a:gdLst>
                    <a:gd name="T0" fmla="*/ 2 w 21"/>
                    <a:gd name="T1" fmla="*/ 0 h 4"/>
                    <a:gd name="T2" fmla="*/ 2 w 21"/>
                    <a:gd name="T3" fmla="*/ 0 h 4"/>
                    <a:gd name="T4" fmla="*/ 19 w 21"/>
                    <a:gd name="T5" fmla="*/ 0 h 4"/>
                    <a:gd name="T6" fmla="*/ 19 w 21"/>
                    <a:gd name="T7" fmla="*/ 0 h 4"/>
                    <a:gd name="T8" fmla="*/ 19 w 21"/>
                    <a:gd name="T9" fmla="*/ 0 h 4"/>
                    <a:gd name="T10" fmla="*/ 21 w 21"/>
                    <a:gd name="T11" fmla="*/ 2 h 4"/>
                    <a:gd name="T12" fmla="*/ 21 w 21"/>
                    <a:gd name="T13" fmla="*/ 2 h 4"/>
                    <a:gd name="T14" fmla="*/ 21 w 21"/>
                    <a:gd name="T15" fmla="*/ 2 h 4"/>
                    <a:gd name="T16" fmla="*/ 19 w 21"/>
                    <a:gd name="T17" fmla="*/ 4 h 4"/>
                    <a:gd name="T18" fmla="*/ 19 w 21"/>
                    <a:gd name="T19" fmla="*/ 4 h 4"/>
                    <a:gd name="T20" fmla="*/ 19 w 21"/>
                    <a:gd name="T21" fmla="*/ 4 h 4"/>
                    <a:gd name="T22" fmla="*/ 2 w 21"/>
                    <a:gd name="T23" fmla="*/ 4 h 4"/>
                    <a:gd name="T24" fmla="*/ 2 w 21"/>
                    <a:gd name="T25" fmla="*/ 4 h 4"/>
                    <a:gd name="T26" fmla="*/ 0 w 21"/>
                    <a:gd name="T27" fmla="*/ 4 h 4"/>
                    <a:gd name="T28" fmla="*/ 0 w 21"/>
                    <a:gd name="T29" fmla="*/ 2 h 4"/>
                    <a:gd name="T30" fmla="*/ 0 w 21"/>
                    <a:gd name="T31" fmla="*/ 2 h 4"/>
                    <a:gd name="T32" fmla="*/ 0 w 21"/>
                    <a:gd name="T33" fmla="*/ 2 h 4"/>
                    <a:gd name="T34" fmla="*/ 0 w 21"/>
                    <a:gd name="T35" fmla="*/ 0 h 4"/>
                    <a:gd name="T36" fmla="*/ 2 w 21"/>
                    <a:gd name="T37" fmla="*/ 0 h 4"/>
                    <a:gd name="T38" fmla="*/ 2 w 21"/>
                    <a:gd name="T39" fmla="*/ 0 h 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21" h="4">
                      <a:moveTo>
                        <a:pt x="2" y="0"/>
                      </a:moveTo>
                      <a:lnTo>
                        <a:pt x="2" y="0"/>
                      </a:lnTo>
                      <a:lnTo>
                        <a:pt x="19" y="0"/>
                      </a:lnTo>
                      <a:lnTo>
                        <a:pt x="21" y="2"/>
                      </a:lnTo>
                      <a:lnTo>
                        <a:pt x="19" y="4"/>
                      </a:lnTo>
                      <a:lnTo>
                        <a:pt x="2" y="4"/>
                      </a:lnTo>
                      <a:lnTo>
                        <a:pt x="0" y="4"/>
                      </a:lnTo>
                      <a:lnTo>
                        <a:pt x="0" y="2"/>
                      </a:lnTo>
                      <a:lnTo>
                        <a:pt x="0" y="0"/>
                      </a:lnTo>
                      <a:lnTo>
                        <a:pt x="2" y="0"/>
                      </a:lnTo>
                      <a:close/>
                    </a:path>
                  </a:pathLst>
                </a:custGeom>
                <a:solidFill>
                  <a:srgbClr val="1300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Gill Sans Light"/>
                    <a:cs typeface="Gill Sans Light"/>
                  </a:endParaRPr>
                </a:p>
              </p:txBody>
            </p:sp>
            <p:sp>
              <p:nvSpPr>
                <p:cNvPr id="23603" name="Freeform 28"/>
                <p:cNvSpPr>
                  <a:spLocks/>
                </p:cNvSpPr>
                <p:nvPr/>
              </p:nvSpPr>
              <p:spPr bwMode="auto">
                <a:xfrm>
                  <a:off x="5262" y="1049"/>
                  <a:ext cx="21" cy="4"/>
                </a:xfrm>
                <a:custGeom>
                  <a:avLst/>
                  <a:gdLst>
                    <a:gd name="T0" fmla="*/ 2 w 21"/>
                    <a:gd name="T1" fmla="*/ 0 h 4"/>
                    <a:gd name="T2" fmla="*/ 2 w 21"/>
                    <a:gd name="T3" fmla="*/ 0 h 4"/>
                    <a:gd name="T4" fmla="*/ 19 w 21"/>
                    <a:gd name="T5" fmla="*/ 0 h 4"/>
                    <a:gd name="T6" fmla="*/ 19 w 21"/>
                    <a:gd name="T7" fmla="*/ 0 h 4"/>
                    <a:gd name="T8" fmla="*/ 19 w 21"/>
                    <a:gd name="T9" fmla="*/ 0 h 4"/>
                    <a:gd name="T10" fmla="*/ 21 w 21"/>
                    <a:gd name="T11" fmla="*/ 2 h 4"/>
                    <a:gd name="T12" fmla="*/ 21 w 21"/>
                    <a:gd name="T13" fmla="*/ 2 h 4"/>
                    <a:gd name="T14" fmla="*/ 21 w 21"/>
                    <a:gd name="T15" fmla="*/ 2 h 4"/>
                    <a:gd name="T16" fmla="*/ 19 w 21"/>
                    <a:gd name="T17" fmla="*/ 4 h 4"/>
                    <a:gd name="T18" fmla="*/ 19 w 21"/>
                    <a:gd name="T19" fmla="*/ 4 h 4"/>
                    <a:gd name="T20" fmla="*/ 19 w 21"/>
                    <a:gd name="T21" fmla="*/ 4 h 4"/>
                    <a:gd name="T22" fmla="*/ 2 w 21"/>
                    <a:gd name="T23" fmla="*/ 4 h 4"/>
                    <a:gd name="T24" fmla="*/ 2 w 21"/>
                    <a:gd name="T25" fmla="*/ 4 h 4"/>
                    <a:gd name="T26" fmla="*/ 0 w 21"/>
                    <a:gd name="T27" fmla="*/ 2 h 4"/>
                    <a:gd name="T28" fmla="*/ 0 w 21"/>
                    <a:gd name="T29" fmla="*/ 2 h 4"/>
                    <a:gd name="T30" fmla="*/ 0 w 21"/>
                    <a:gd name="T31" fmla="*/ 2 h 4"/>
                    <a:gd name="T32" fmla="*/ 0 w 21"/>
                    <a:gd name="T33" fmla="*/ 2 h 4"/>
                    <a:gd name="T34" fmla="*/ 0 w 21"/>
                    <a:gd name="T35" fmla="*/ 0 h 4"/>
                    <a:gd name="T36" fmla="*/ 2 w 21"/>
                    <a:gd name="T37" fmla="*/ 0 h 4"/>
                    <a:gd name="T38" fmla="*/ 2 w 21"/>
                    <a:gd name="T39" fmla="*/ 0 h 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21" h="4">
                      <a:moveTo>
                        <a:pt x="2" y="0"/>
                      </a:moveTo>
                      <a:lnTo>
                        <a:pt x="2" y="0"/>
                      </a:lnTo>
                      <a:lnTo>
                        <a:pt x="19" y="0"/>
                      </a:lnTo>
                      <a:lnTo>
                        <a:pt x="21" y="2"/>
                      </a:lnTo>
                      <a:lnTo>
                        <a:pt x="19" y="4"/>
                      </a:lnTo>
                      <a:lnTo>
                        <a:pt x="2" y="4"/>
                      </a:lnTo>
                      <a:lnTo>
                        <a:pt x="0" y="2"/>
                      </a:lnTo>
                      <a:lnTo>
                        <a:pt x="0" y="0"/>
                      </a:lnTo>
                      <a:lnTo>
                        <a:pt x="2" y="0"/>
                      </a:lnTo>
                      <a:close/>
                    </a:path>
                  </a:pathLst>
                </a:custGeom>
                <a:solidFill>
                  <a:srgbClr val="1300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Gill Sans Light"/>
                    <a:cs typeface="Gill Sans Light"/>
                  </a:endParaRPr>
                </a:p>
              </p:txBody>
            </p:sp>
            <p:sp>
              <p:nvSpPr>
                <p:cNvPr id="23604" name="Freeform 29"/>
                <p:cNvSpPr>
                  <a:spLocks/>
                </p:cNvSpPr>
                <p:nvPr/>
              </p:nvSpPr>
              <p:spPr bwMode="auto">
                <a:xfrm>
                  <a:off x="5262" y="1049"/>
                  <a:ext cx="21" cy="4"/>
                </a:xfrm>
                <a:custGeom>
                  <a:avLst/>
                  <a:gdLst>
                    <a:gd name="T0" fmla="*/ 2 w 21"/>
                    <a:gd name="T1" fmla="*/ 0 h 4"/>
                    <a:gd name="T2" fmla="*/ 2 w 21"/>
                    <a:gd name="T3" fmla="*/ 0 h 4"/>
                    <a:gd name="T4" fmla="*/ 19 w 21"/>
                    <a:gd name="T5" fmla="*/ 0 h 4"/>
                    <a:gd name="T6" fmla="*/ 19 w 21"/>
                    <a:gd name="T7" fmla="*/ 0 h 4"/>
                    <a:gd name="T8" fmla="*/ 19 w 21"/>
                    <a:gd name="T9" fmla="*/ 0 h 4"/>
                    <a:gd name="T10" fmla="*/ 21 w 21"/>
                    <a:gd name="T11" fmla="*/ 2 h 4"/>
                    <a:gd name="T12" fmla="*/ 21 w 21"/>
                    <a:gd name="T13" fmla="*/ 2 h 4"/>
                    <a:gd name="T14" fmla="*/ 21 w 21"/>
                    <a:gd name="T15" fmla="*/ 2 h 4"/>
                    <a:gd name="T16" fmla="*/ 19 w 21"/>
                    <a:gd name="T17" fmla="*/ 2 h 4"/>
                    <a:gd name="T18" fmla="*/ 19 w 21"/>
                    <a:gd name="T19" fmla="*/ 4 h 4"/>
                    <a:gd name="T20" fmla="*/ 19 w 21"/>
                    <a:gd name="T21" fmla="*/ 4 h 4"/>
                    <a:gd name="T22" fmla="*/ 2 w 21"/>
                    <a:gd name="T23" fmla="*/ 2 h 4"/>
                    <a:gd name="T24" fmla="*/ 2 w 21"/>
                    <a:gd name="T25" fmla="*/ 2 h 4"/>
                    <a:gd name="T26" fmla="*/ 0 w 21"/>
                    <a:gd name="T27" fmla="*/ 2 h 4"/>
                    <a:gd name="T28" fmla="*/ 0 w 21"/>
                    <a:gd name="T29" fmla="*/ 2 h 4"/>
                    <a:gd name="T30" fmla="*/ 0 w 21"/>
                    <a:gd name="T31" fmla="*/ 2 h 4"/>
                    <a:gd name="T32" fmla="*/ 0 w 21"/>
                    <a:gd name="T33" fmla="*/ 2 h 4"/>
                    <a:gd name="T34" fmla="*/ 2 w 21"/>
                    <a:gd name="T35" fmla="*/ 0 h 4"/>
                    <a:gd name="T36" fmla="*/ 2 w 21"/>
                    <a:gd name="T37" fmla="*/ 0 h 4"/>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21" h="4">
                      <a:moveTo>
                        <a:pt x="2" y="0"/>
                      </a:moveTo>
                      <a:lnTo>
                        <a:pt x="2" y="0"/>
                      </a:lnTo>
                      <a:lnTo>
                        <a:pt x="19" y="0"/>
                      </a:lnTo>
                      <a:lnTo>
                        <a:pt x="21" y="2"/>
                      </a:lnTo>
                      <a:lnTo>
                        <a:pt x="19" y="2"/>
                      </a:lnTo>
                      <a:lnTo>
                        <a:pt x="19" y="4"/>
                      </a:lnTo>
                      <a:lnTo>
                        <a:pt x="2" y="2"/>
                      </a:lnTo>
                      <a:lnTo>
                        <a:pt x="0" y="2"/>
                      </a:lnTo>
                      <a:lnTo>
                        <a:pt x="2" y="0"/>
                      </a:lnTo>
                      <a:close/>
                    </a:path>
                  </a:pathLst>
                </a:custGeom>
                <a:solidFill>
                  <a:srgbClr val="1300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Gill Sans Light"/>
                    <a:cs typeface="Gill Sans Light"/>
                  </a:endParaRPr>
                </a:p>
              </p:txBody>
            </p:sp>
            <p:sp>
              <p:nvSpPr>
                <p:cNvPr id="23605" name="Freeform 30"/>
                <p:cNvSpPr>
                  <a:spLocks/>
                </p:cNvSpPr>
                <p:nvPr/>
              </p:nvSpPr>
              <p:spPr bwMode="auto">
                <a:xfrm>
                  <a:off x="5262" y="1049"/>
                  <a:ext cx="19" cy="2"/>
                </a:xfrm>
                <a:custGeom>
                  <a:avLst/>
                  <a:gdLst>
                    <a:gd name="T0" fmla="*/ 19 w 19"/>
                    <a:gd name="T1" fmla="*/ 0 h 2"/>
                    <a:gd name="T2" fmla="*/ 19 w 19"/>
                    <a:gd name="T3" fmla="*/ 0 h 2"/>
                    <a:gd name="T4" fmla="*/ 2 w 19"/>
                    <a:gd name="T5" fmla="*/ 0 h 2"/>
                    <a:gd name="T6" fmla="*/ 2 w 19"/>
                    <a:gd name="T7" fmla="*/ 0 h 2"/>
                    <a:gd name="T8" fmla="*/ 0 w 19"/>
                    <a:gd name="T9" fmla="*/ 0 h 2"/>
                    <a:gd name="T10" fmla="*/ 0 w 19"/>
                    <a:gd name="T11" fmla="*/ 0 h 2"/>
                    <a:gd name="T12" fmla="*/ 0 w 19"/>
                    <a:gd name="T13" fmla="*/ 0 h 2"/>
                    <a:gd name="T14" fmla="*/ 2 w 19"/>
                    <a:gd name="T15" fmla="*/ 2 h 2"/>
                    <a:gd name="T16" fmla="*/ 2 w 19"/>
                    <a:gd name="T17" fmla="*/ 2 h 2"/>
                    <a:gd name="T18" fmla="*/ 19 w 19"/>
                    <a:gd name="T19" fmla="*/ 2 h 2"/>
                    <a:gd name="T20" fmla="*/ 19 w 19"/>
                    <a:gd name="T21" fmla="*/ 2 h 2"/>
                    <a:gd name="T22" fmla="*/ 19 w 19"/>
                    <a:gd name="T23" fmla="*/ 0 h 2"/>
                    <a:gd name="T24" fmla="*/ 19 w 19"/>
                    <a:gd name="T25" fmla="*/ 0 h 2"/>
                    <a:gd name="T26" fmla="*/ 19 w 19"/>
                    <a:gd name="T27" fmla="*/ 0 h 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19" h="2">
                      <a:moveTo>
                        <a:pt x="19" y="0"/>
                      </a:moveTo>
                      <a:lnTo>
                        <a:pt x="19" y="0"/>
                      </a:lnTo>
                      <a:lnTo>
                        <a:pt x="2" y="0"/>
                      </a:lnTo>
                      <a:lnTo>
                        <a:pt x="0" y="0"/>
                      </a:lnTo>
                      <a:lnTo>
                        <a:pt x="2" y="2"/>
                      </a:lnTo>
                      <a:lnTo>
                        <a:pt x="19" y="2"/>
                      </a:lnTo>
                      <a:lnTo>
                        <a:pt x="19" y="0"/>
                      </a:lnTo>
                      <a:close/>
                    </a:path>
                  </a:pathLst>
                </a:custGeom>
                <a:solidFill>
                  <a:srgbClr val="1300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Gill Sans Light"/>
                    <a:cs typeface="Gill Sans Light"/>
                  </a:endParaRPr>
                </a:p>
              </p:txBody>
            </p:sp>
            <p:sp>
              <p:nvSpPr>
                <p:cNvPr id="23606" name="Freeform 31"/>
                <p:cNvSpPr>
                  <a:spLocks/>
                </p:cNvSpPr>
                <p:nvPr/>
              </p:nvSpPr>
              <p:spPr bwMode="auto">
                <a:xfrm>
                  <a:off x="5271" y="1049"/>
                  <a:ext cx="1" cy="4"/>
                </a:xfrm>
                <a:custGeom>
                  <a:avLst/>
                  <a:gdLst>
                    <a:gd name="T0" fmla="*/ 0 w 1"/>
                    <a:gd name="T1" fmla="*/ 0 h 4"/>
                    <a:gd name="T2" fmla="*/ 0 w 1"/>
                    <a:gd name="T3" fmla="*/ 0 h 4"/>
                    <a:gd name="T4" fmla="*/ 0 w 1"/>
                    <a:gd name="T5" fmla="*/ 0 h 4"/>
                    <a:gd name="T6" fmla="*/ 0 w 1"/>
                    <a:gd name="T7" fmla="*/ 4 h 4"/>
                    <a:gd name="T8" fmla="*/ 0 w 1"/>
                    <a:gd name="T9" fmla="*/ 4 h 4"/>
                    <a:gd name="T10" fmla="*/ 0 w 1"/>
                    <a:gd name="T11" fmla="*/ 4 h 4"/>
                    <a:gd name="T12" fmla="*/ 0 w 1"/>
                    <a:gd name="T13" fmla="*/ 0 h 4"/>
                    <a:gd name="T14" fmla="*/ 0 w 1"/>
                    <a:gd name="T15" fmla="*/ 0 h 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 h="4">
                      <a:moveTo>
                        <a:pt x="0" y="0"/>
                      </a:moveTo>
                      <a:lnTo>
                        <a:pt x="0" y="0"/>
                      </a:lnTo>
                      <a:lnTo>
                        <a:pt x="0" y="4"/>
                      </a:lnTo>
                      <a:lnTo>
                        <a:pt x="0" y="0"/>
                      </a:lnTo>
                      <a:close/>
                    </a:path>
                  </a:pathLst>
                </a:custGeom>
                <a:solidFill>
                  <a:srgbClr val="1300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Gill Sans Light"/>
                    <a:cs typeface="Gill Sans Light"/>
                  </a:endParaRPr>
                </a:p>
              </p:txBody>
            </p:sp>
            <p:sp>
              <p:nvSpPr>
                <p:cNvPr id="23607" name="Freeform 32"/>
                <p:cNvSpPr>
                  <a:spLocks/>
                </p:cNvSpPr>
                <p:nvPr/>
              </p:nvSpPr>
              <p:spPr bwMode="auto">
                <a:xfrm>
                  <a:off x="5163" y="1056"/>
                  <a:ext cx="125" cy="2"/>
                </a:xfrm>
                <a:custGeom>
                  <a:avLst/>
                  <a:gdLst>
                    <a:gd name="T0" fmla="*/ 0 w 125"/>
                    <a:gd name="T1" fmla="*/ 0 h 2"/>
                    <a:gd name="T2" fmla="*/ 0 w 125"/>
                    <a:gd name="T3" fmla="*/ 0 h 2"/>
                    <a:gd name="T4" fmla="*/ 66 w 125"/>
                    <a:gd name="T5" fmla="*/ 0 h 2"/>
                    <a:gd name="T6" fmla="*/ 66 w 125"/>
                    <a:gd name="T7" fmla="*/ 0 h 2"/>
                    <a:gd name="T8" fmla="*/ 125 w 125"/>
                    <a:gd name="T9" fmla="*/ 0 h 2"/>
                    <a:gd name="T10" fmla="*/ 125 w 125"/>
                    <a:gd name="T11" fmla="*/ 0 h 2"/>
                    <a:gd name="T12" fmla="*/ 125 w 125"/>
                    <a:gd name="T13" fmla="*/ 2 h 2"/>
                    <a:gd name="T14" fmla="*/ 125 w 125"/>
                    <a:gd name="T15" fmla="*/ 2 h 2"/>
                    <a:gd name="T16" fmla="*/ 66 w 125"/>
                    <a:gd name="T17" fmla="*/ 2 h 2"/>
                    <a:gd name="T18" fmla="*/ 66 w 125"/>
                    <a:gd name="T19" fmla="*/ 2 h 2"/>
                    <a:gd name="T20" fmla="*/ 0 w 125"/>
                    <a:gd name="T21" fmla="*/ 2 h 2"/>
                    <a:gd name="T22" fmla="*/ 0 w 125"/>
                    <a:gd name="T23" fmla="*/ 2 h 2"/>
                    <a:gd name="T24" fmla="*/ 0 w 125"/>
                    <a:gd name="T25" fmla="*/ 0 h 2"/>
                    <a:gd name="T26" fmla="*/ 0 w 125"/>
                    <a:gd name="T27" fmla="*/ 0 h 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125" h="2">
                      <a:moveTo>
                        <a:pt x="0" y="0"/>
                      </a:moveTo>
                      <a:lnTo>
                        <a:pt x="0" y="0"/>
                      </a:lnTo>
                      <a:lnTo>
                        <a:pt x="66" y="0"/>
                      </a:lnTo>
                      <a:lnTo>
                        <a:pt x="125" y="0"/>
                      </a:lnTo>
                      <a:lnTo>
                        <a:pt x="125" y="2"/>
                      </a:lnTo>
                      <a:lnTo>
                        <a:pt x="66" y="2"/>
                      </a:lnTo>
                      <a:lnTo>
                        <a:pt x="0" y="2"/>
                      </a:lnTo>
                      <a:lnTo>
                        <a:pt x="0" y="0"/>
                      </a:lnTo>
                      <a:close/>
                    </a:path>
                  </a:pathLst>
                </a:custGeom>
                <a:solidFill>
                  <a:srgbClr val="1300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Gill Sans Light"/>
                    <a:cs typeface="Gill Sans Light"/>
                  </a:endParaRPr>
                </a:p>
              </p:txBody>
            </p:sp>
            <p:sp>
              <p:nvSpPr>
                <p:cNvPr id="23608" name="Freeform 33"/>
                <p:cNvSpPr>
                  <a:spLocks/>
                </p:cNvSpPr>
                <p:nvPr/>
              </p:nvSpPr>
              <p:spPr bwMode="auto">
                <a:xfrm>
                  <a:off x="5163" y="1035"/>
                  <a:ext cx="125" cy="9"/>
                </a:xfrm>
                <a:custGeom>
                  <a:avLst/>
                  <a:gdLst>
                    <a:gd name="T0" fmla="*/ 0 w 125"/>
                    <a:gd name="T1" fmla="*/ 2 h 9"/>
                    <a:gd name="T2" fmla="*/ 0 w 125"/>
                    <a:gd name="T3" fmla="*/ 2 h 9"/>
                    <a:gd name="T4" fmla="*/ 42 w 125"/>
                    <a:gd name="T5" fmla="*/ 2 h 9"/>
                    <a:gd name="T6" fmla="*/ 42 w 125"/>
                    <a:gd name="T7" fmla="*/ 2 h 9"/>
                    <a:gd name="T8" fmla="*/ 49 w 125"/>
                    <a:gd name="T9" fmla="*/ 0 h 9"/>
                    <a:gd name="T10" fmla="*/ 66 w 125"/>
                    <a:gd name="T11" fmla="*/ 0 h 9"/>
                    <a:gd name="T12" fmla="*/ 66 w 125"/>
                    <a:gd name="T13" fmla="*/ 0 h 9"/>
                    <a:gd name="T14" fmla="*/ 80 w 125"/>
                    <a:gd name="T15" fmla="*/ 2 h 9"/>
                    <a:gd name="T16" fmla="*/ 87 w 125"/>
                    <a:gd name="T17" fmla="*/ 4 h 9"/>
                    <a:gd name="T18" fmla="*/ 87 w 125"/>
                    <a:gd name="T19" fmla="*/ 4 h 9"/>
                    <a:gd name="T20" fmla="*/ 125 w 125"/>
                    <a:gd name="T21" fmla="*/ 4 h 9"/>
                    <a:gd name="T22" fmla="*/ 125 w 125"/>
                    <a:gd name="T23" fmla="*/ 4 h 9"/>
                    <a:gd name="T24" fmla="*/ 125 w 125"/>
                    <a:gd name="T25" fmla="*/ 9 h 9"/>
                    <a:gd name="T26" fmla="*/ 125 w 125"/>
                    <a:gd name="T27" fmla="*/ 9 h 9"/>
                    <a:gd name="T28" fmla="*/ 66 w 125"/>
                    <a:gd name="T29" fmla="*/ 7 h 9"/>
                    <a:gd name="T30" fmla="*/ 66 w 125"/>
                    <a:gd name="T31" fmla="*/ 7 h 9"/>
                    <a:gd name="T32" fmla="*/ 0 w 125"/>
                    <a:gd name="T33" fmla="*/ 7 h 9"/>
                    <a:gd name="T34" fmla="*/ 0 w 125"/>
                    <a:gd name="T35" fmla="*/ 7 h 9"/>
                    <a:gd name="T36" fmla="*/ 0 w 125"/>
                    <a:gd name="T37" fmla="*/ 2 h 9"/>
                    <a:gd name="T38" fmla="*/ 0 w 125"/>
                    <a:gd name="T39" fmla="*/ 2 h 9"/>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125" h="9">
                      <a:moveTo>
                        <a:pt x="0" y="2"/>
                      </a:moveTo>
                      <a:lnTo>
                        <a:pt x="0" y="2"/>
                      </a:lnTo>
                      <a:lnTo>
                        <a:pt x="42" y="2"/>
                      </a:lnTo>
                      <a:lnTo>
                        <a:pt x="49" y="0"/>
                      </a:lnTo>
                      <a:lnTo>
                        <a:pt x="66" y="0"/>
                      </a:lnTo>
                      <a:lnTo>
                        <a:pt x="80" y="2"/>
                      </a:lnTo>
                      <a:lnTo>
                        <a:pt x="87" y="4"/>
                      </a:lnTo>
                      <a:lnTo>
                        <a:pt x="125" y="4"/>
                      </a:lnTo>
                      <a:lnTo>
                        <a:pt x="125" y="9"/>
                      </a:lnTo>
                      <a:lnTo>
                        <a:pt x="66" y="7"/>
                      </a:lnTo>
                      <a:lnTo>
                        <a:pt x="0" y="7"/>
                      </a:lnTo>
                      <a:lnTo>
                        <a:pt x="0" y="2"/>
                      </a:lnTo>
                      <a:close/>
                    </a:path>
                  </a:pathLst>
                </a:custGeom>
                <a:solidFill>
                  <a:srgbClr val="553C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Gill Sans Light"/>
                    <a:cs typeface="Gill Sans Light"/>
                  </a:endParaRPr>
                </a:p>
              </p:txBody>
            </p:sp>
            <p:sp>
              <p:nvSpPr>
                <p:cNvPr id="23609" name="Freeform 34"/>
                <p:cNvSpPr>
                  <a:spLocks/>
                </p:cNvSpPr>
                <p:nvPr/>
              </p:nvSpPr>
              <p:spPr bwMode="auto">
                <a:xfrm>
                  <a:off x="5163" y="1042"/>
                  <a:ext cx="125" cy="4"/>
                </a:xfrm>
                <a:custGeom>
                  <a:avLst/>
                  <a:gdLst>
                    <a:gd name="T0" fmla="*/ 0 w 125"/>
                    <a:gd name="T1" fmla="*/ 2 h 4"/>
                    <a:gd name="T2" fmla="*/ 0 w 125"/>
                    <a:gd name="T3" fmla="*/ 2 h 4"/>
                    <a:gd name="T4" fmla="*/ 66 w 125"/>
                    <a:gd name="T5" fmla="*/ 2 h 4"/>
                    <a:gd name="T6" fmla="*/ 66 w 125"/>
                    <a:gd name="T7" fmla="*/ 2 h 4"/>
                    <a:gd name="T8" fmla="*/ 125 w 125"/>
                    <a:gd name="T9" fmla="*/ 4 h 4"/>
                    <a:gd name="T10" fmla="*/ 125 w 125"/>
                    <a:gd name="T11" fmla="*/ 4 h 4"/>
                    <a:gd name="T12" fmla="*/ 125 w 125"/>
                    <a:gd name="T13" fmla="*/ 2 h 4"/>
                    <a:gd name="T14" fmla="*/ 125 w 125"/>
                    <a:gd name="T15" fmla="*/ 2 h 4"/>
                    <a:gd name="T16" fmla="*/ 66 w 125"/>
                    <a:gd name="T17" fmla="*/ 2 h 4"/>
                    <a:gd name="T18" fmla="*/ 66 w 125"/>
                    <a:gd name="T19" fmla="*/ 2 h 4"/>
                    <a:gd name="T20" fmla="*/ 0 w 125"/>
                    <a:gd name="T21" fmla="*/ 0 h 4"/>
                    <a:gd name="T22" fmla="*/ 0 w 125"/>
                    <a:gd name="T23" fmla="*/ 0 h 4"/>
                    <a:gd name="T24" fmla="*/ 0 w 125"/>
                    <a:gd name="T25" fmla="*/ 2 h 4"/>
                    <a:gd name="T26" fmla="*/ 0 w 125"/>
                    <a:gd name="T27" fmla="*/ 2 h 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125" h="4">
                      <a:moveTo>
                        <a:pt x="0" y="2"/>
                      </a:moveTo>
                      <a:lnTo>
                        <a:pt x="0" y="2"/>
                      </a:lnTo>
                      <a:lnTo>
                        <a:pt x="66" y="2"/>
                      </a:lnTo>
                      <a:lnTo>
                        <a:pt x="125" y="4"/>
                      </a:lnTo>
                      <a:lnTo>
                        <a:pt x="125" y="2"/>
                      </a:lnTo>
                      <a:lnTo>
                        <a:pt x="66" y="2"/>
                      </a:lnTo>
                      <a:lnTo>
                        <a:pt x="0" y="0"/>
                      </a:lnTo>
                      <a:lnTo>
                        <a:pt x="0" y="2"/>
                      </a:lnTo>
                      <a:close/>
                    </a:path>
                  </a:pathLst>
                </a:custGeom>
                <a:solidFill>
                  <a:srgbClr val="1300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Gill Sans Light"/>
                    <a:cs typeface="Gill Sans Light"/>
                  </a:endParaRPr>
                </a:p>
              </p:txBody>
            </p:sp>
            <p:sp>
              <p:nvSpPr>
                <p:cNvPr id="23610" name="Freeform 35"/>
                <p:cNvSpPr>
                  <a:spLocks/>
                </p:cNvSpPr>
                <p:nvPr/>
              </p:nvSpPr>
              <p:spPr bwMode="auto">
                <a:xfrm>
                  <a:off x="5207" y="1051"/>
                  <a:ext cx="8" cy="2"/>
                </a:xfrm>
                <a:custGeom>
                  <a:avLst/>
                  <a:gdLst>
                    <a:gd name="T0" fmla="*/ 5 w 8"/>
                    <a:gd name="T1" fmla="*/ 0 h 2"/>
                    <a:gd name="T2" fmla="*/ 5 w 8"/>
                    <a:gd name="T3" fmla="*/ 0 h 2"/>
                    <a:gd name="T4" fmla="*/ 8 w 8"/>
                    <a:gd name="T5" fmla="*/ 0 h 2"/>
                    <a:gd name="T6" fmla="*/ 8 w 8"/>
                    <a:gd name="T7" fmla="*/ 0 h 2"/>
                    <a:gd name="T8" fmla="*/ 8 w 8"/>
                    <a:gd name="T9" fmla="*/ 2 h 2"/>
                    <a:gd name="T10" fmla="*/ 5 w 8"/>
                    <a:gd name="T11" fmla="*/ 2 h 2"/>
                    <a:gd name="T12" fmla="*/ 5 w 8"/>
                    <a:gd name="T13" fmla="*/ 2 h 2"/>
                    <a:gd name="T14" fmla="*/ 3 w 8"/>
                    <a:gd name="T15" fmla="*/ 2 h 2"/>
                    <a:gd name="T16" fmla="*/ 0 w 8"/>
                    <a:gd name="T17" fmla="*/ 0 h 2"/>
                    <a:gd name="T18" fmla="*/ 0 w 8"/>
                    <a:gd name="T19" fmla="*/ 0 h 2"/>
                    <a:gd name="T20" fmla="*/ 5 w 8"/>
                    <a:gd name="T21" fmla="*/ 0 h 2"/>
                    <a:gd name="T22" fmla="*/ 5 w 8"/>
                    <a:gd name="T23" fmla="*/ 0 h 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8" h="2">
                      <a:moveTo>
                        <a:pt x="5" y="0"/>
                      </a:moveTo>
                      <a:lnTo>
                        <a:pt x="5" y="0"/>
                      </a:lnTo>
                      <a:lnTo>
                        <a:pt x="8" y="0"/>
                      </a:lnTo>
                      <a:lnTo>
                        <a:pt x="8" y="2"/>
                      </a:lnTo>
                      <a:lnTo>
                        <a:pt x="5" y="2"/>
                      </a:lnTo>
                      <a:lnTo>
                        <a:pt x="3" y="2"/>
                      </a:lnTo>
                      <a:lnTo>
                        <a:pt x="0" y="0"/>
                      </a:lnTo>
                      <a:lnTo>
                        <a:pt x="5" y="0"/>
                      </a:lnTo>
                      <a:close/>
                    </a:path>
                  </a:pathLst>
                </a:custGeom>
                <a:solidFill>
                  <a:srgbClr val="1300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Gill Sans Light"/>
                    <a:cs typeface="Gill Sans Light"/>
                  </a:endParaRPr>
                </a:p>
              </p:txBody>
            </p:sp>
            <p:sp>
              <p:nvSpPr>
                <p:cNvPr id="23611" name="Freeform 36"/>
                <p:cNvSpPr>
                  <a:spLocks/>
                </p:cNvSpPr>
                <p:nvPr/>
              </p:nvSpPr>
              <p:spPr bwMode="auto">
                <a:xfrm>
                  <a:off x="5210" y="1051"/>
                  <a:ext cx="5" cy="2"/>
                </a:xfrm>
                <a:custGeom>
                  <a:avLst/>
                  <a:gdLst>
                    <a:gd name="T0" fmla="*/ 2 w 5"/>
                    <a:gd name="T1" fmla="*/ 0 h 2"/>
                    <a:gd name="T2" fmla="*/ 2 w 5"/>
                    <a:gd name="T3" fmla="*/ 0 h 2"/>
                    <a:gd name="T4" fmla="*/ 5 w 5"/>
                    <a:gd name="T5" fmla="*/ 0 h 2"/>
                    <a:gd name="T6" fmla="*/ 5 w 5"/>
                    <a:gd name="T7" fmla="*/ 0 h 2"/>
                    <a:gd name="T8" fmla="*/ 2 w 5"/>
                    <a:gd name="T9" fmla="*/ 2 h 2"/>
                    <a:gd name="T10" fmla="*/ 2 w 5"/>
                    <a:gd name="T11" fmla="*/ 2 h 2"/>
                    <a:gd name="T12" fmla="*/ 0 w 5"/>
                    <a:gd name="T13" fmla="*/ 0 h 2"/>
                    <a:gd name="T14" fmla="*/ 0 w 5"/>
                    <a:gd name="T15" fmla="*/ 0 h 2"/>
                    <a:gd name="T16" fmla="*/ 2 w 5"/>
                    <a:gd name="T17" fmla="*/ 0 h 2"/>
                    <a:gd name="T18" fmla="*/ 2 w 5"/>
                    <a:gd name="T19" fmla="*/ 0 h 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 h="2">
                      <a:moveTo>
                        <a:pt x="2" y="0"/>
                      </a:moveTo>
                      <a:lnTo>
                        <a:pt x="2" y="0"/>
                      </a:lnTo>
                      <a:lnTo>
                        <a:pt x="5" y="0"/>
                      </a:lnTo>
                      <a:lnTo>
                        <a:pt x="2" y="2"/>
                      </a:lnTo>
                      <a:lnTo>
                        <a:pt x="0" y="0"/>
                      </a:lnTo>
                      <a:lnTo>
                        <a:pt x="2" y="0"/>
                      </a:lnTo>
                      <a:close/>
                    </a:path>
                  </a:pathLst>
                </a:custGeom>
                <a:solidFill>
                  <a:srgbClr val="1300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Gill Sans Light"/>
                    <a:cs typeface="Gill Sans Light"/>
                  </a:endParaRPr>
                </a:p>
              </p:txBody>
            </p:sp>
            <p:sp>
              <p:nvSpPr>
                <p:cNvPr id="23612" name="Freeform 37"/>
                <p:cNvSpPr>
                  <a:spLocks/>
                </p:cNvSpPr>
                <p:nvPr/>
              </p:nvSpPr>
              <p:spPr bwMode="auto">
                <a:xfrm>
                  <a:off x="5210" y="1051"/>
                  <a:ext cx="5" cy="2"/>
                </a:xfrm>
                <a:custGeom>
                  <a:avLst/>
                  <a:gdLst>
                    <a:gd name="T0" fmla="*/ 2 w 5"/>
                    <a:gd name="T1" fmla="*/ 0 h 2"/>
                    <a:gd name="T2" fmla="*/ 2 w 5"/>
                    <a:gd name="T3" fmla="*/ 0 h 2"/>
                    <a:gd name="T4" fmla="*/ 5 w 5"/>
                    <a:gd name="T5" fmla="*/ 0 h 2"/>
                    <a:gd name="T6" fmla="*/ 5 w 5"/>
                    <a:gd name="T7" fmla="*/ 0 h 2"/>
                    <a:gd name="T8" fmla="*/ 2 w 5"/>
                    <a:gd name="T9" fmla="*/ 2 h 2"/>
                    <a:gd name="T10" fmla="*/ 2 w 5"/>
                    <a:gd name="T11" fmla="*/ 2 h 2"/>
                    <a:gd name="T12" fmla="*/ 0 w 5"/>
                    <a:gd name="T13" fmla="*/ 0 h 2"/>
                    <a:gd name="T14" fmla="*/ 0 w 5"/>
                    <a:gd name="T15" fmla="*/ 0 h 2"/>
                    <a:gd name="T16" fmla="*/ 2 w 5"/>
                    <a:gd name="T17" fmla="*/ 0 h 2"/>
                    <a:gd name="T18" fmla="*/ 2 w 5"/>
                    <a:gd name="T19" fmla="*/ 0 h 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 h="2">
                      <a:moveTo>
                        <a:pt x="2" y="0"/>
                      </a:moveTo>
                      <a:lnTo>
                        <a:pt x="2" y="0"/>
                      </a:lnTo>
                      <a:lnTo>
                        <a:pt x="5" y="0"/>
                      </a:lnTo>
                      <a:lnTo>
                        <a:pt x="2" y="2"/>
                      </a:lnTo>
                      <a:lnTo>
                        <a:pt x="0" y="0"/>
                      </a:lnTo>
                      <a:lnTo>
                        <a:pt x="2" y="0"/>
                      </a:lnTo>
                      <a:close/>
                    </a:path>
                  </a:pathLst>
                </a:custGeom>
                <a:solidFill>
                  <a:srgbClr val="1300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Gill Sans Light"/>
                    <a:cs typeface="Gill Sans Light"/>
                  </a:endParaRPr>
                </a:p>
              </p:txBody>
            </p:sp>
            <p:sp>
              <p:nvSpPr>
                <p:cNvPr id="23613" name="Freeform 38"/>
                <p:cNvSpPr>
                  <a:spLocks/>
                </p:cNvSpPr>
                <p:nvPr/>
              </p:nvSpPr>
              <p:spPr bwMode="auto">
                <a:xfrm>
                  <a:off x="5210" y="1051"/>
                  <a:ext cx="5" cy="1"/>
                </a:xfrm>
                <a:custGeom>
                  <a:avLst/>
                  <a:gdLst>
                    <a:gd name="T0" fmla="*/ 2 w 5"/>
                    <a:gd name="T1" fmla="*/ 0 h 1"/>
                    <a:gd name="T2" fmla="*/ 2 w 5"/>
                    <a:gd name="T3" fmla="*/ 0 h 1"/>
                    <a:gd name="T4" fmla="*/ 5 w 5"/>
                    <a:gd name="T5" fmla="*/ 0 h 1"/>
                    <a:gd name="T6" fmla="*/ 5 w 5"/>
                    <a:gd name="T7" fmla="*/ 0 h 1"/>
                    <a:gd name="T8" fmla="*/ 2 w 5"/>
                    <a:gd name="T9" fmla="*/ 0 h 1"/>
                    <a:gd name="T10" fmla="*/ 2 w 5"/>
                    <a:gd name="T11" fmla="*/ 0 h 1"/>
                    <a:gd name="T12" fmla="*/ 0 w 5"/>
                    <a:gd name="T13" fmla="*/ 0 h 1"/>
                    <a:gd name="T14" fmla="*/ 0 w 5"/>
                    <a:gd name="T15" fmla="*/ 0 h 1"/>
                    <a:gd name="T16" fmla="*/ 2 w 5"/>
                    <a:gd name="T17" fmla="*/ 0 h 1"/>
                    <a:gd name="T18" fmla="*/ 2 w 5"/>
                    <a:gd name="T19" fmla="*/ 0 h 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 h="1">
                      <a:moveTo>
                        <a:pt x="2" y="0"/>
                      </a:moveTo>
                      <a:lnTo>
                        <a:pt x="2" y="0"/>
                      </a:lnTo>
                      <a:lnTo>
                        <a:pt x="5" y="0"/>
                      </a:lnTo>
                      <a:lnTo>
                        <a:pt x="2" y="0"/>
                      </a:lnTo>
                      <a:lnTo>
                        <a:pt x="0" y="0"/>
                      </a:lnTo>
                      <a:lnTo>
                        <a:pt x="2" y="0"/>
                      </a:lnTo>
                      <a:close/>
                    </a:path>
                  </a:pathLst>
                </a:custGeom>
                <a:solidFill>
                  <a:srgbClr val="1300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Gill Sans Light"/>
                    <a:cs typeface="Gill Sans Light"/>
                  </a:endParaRPr>
                </a:p>
              </p:txBody>
            </p:sp>
            <p:sp>
              <p:nvSpPr>
                <p:cNvPr id="23614" name="Freeform 39"/>
                <p:cNvSpPr>
                  <a:spLocks/>
                </p:cNvSpPr>
                <p:nvPr/>
              </p:nvSpPr>
              <p:spPr bwMode="auto">
                <a:xfrm>
                  <a:off x="5210" y="1051"/>
                  <a:ext cx="2" cy="1"/>
                </a:xfrm>
                <a:custGeom>
                  <a:avLst/>
                  <a:gdLst>
                    <a:gd name="T0" fmla="*/ 2 w 2"/>
                    <a:gd name="T1" fmla="*/ 0 h 1"/>
                    <a:gd name="T2" fmla="*/ 2 w 2"/>
                    <a:gd name="T3" fmla="*/ 0 h 1"/>
                    <a:gd name="T4" fmla="*/ 2 w 2"/>
                    <a:gd name="T5" fmla="*/ 0 h 1"/>
                    <a:gd name="T6" fmla="*/ 2 w 2"/>
                    <a:gd name="T7" fmla="*/ 0 h 1"/>
                    <a:gd name="T8" fmla="*/ 2 w 2"/>
                    <a:gd name="T9" fmla="*/ 0 h 1"/>
                    <a:gd name="T10" fmla="*/ 2 w 2"/>
                    <a:gd name="T11" fmla="*/ 0 h 1"/>
                    <a:gd name="T12" fmla="*/ 0 w 2"/>
                    <a:gd name="T13" fmla="*/ 0 h 1"/>
                    <a:gd name="T14" fmla="*/ 0 w 2"/>
                    <a:gd name="T15" fmla="*/ 0 h 1"/>
                    <a:gd name="T16" fmla="*/ 2 w 2"/>
                    <a:gd name="T17" fmla="*/ 0 h 1"/>
                    <a:gd name="T18" fmla="*/ 2 w 2"/>
                    <a:gd name="T19" fmla="*/ 0 h 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 h="1">
                      <a:moveTo>
                        <a:pt x="2" y="0"/>
                      </a:moveTo>
                      <a:lnTo>
                        <a:pt x="2" y="0"/>
                      </a:lnTo>
                      <a:lnTo>
                        <a:pt x="0" y="0"/>
                      </a:lnTo>
                      <a:lnTo>
                        <a:pt x="2" y="0"/>
                      </a:lnTo>
                      <a:close/>
                    </a:path>
                  </a:pathLst>
                </a:custGeom>
                <a:solidFill>
                  <a:srgbClr val="1300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Gill Sans Light"/>
                    <a:cs typeface="Gill Sans Light"/>
                  </a:endParaRPr>
                </a:p>
              </p:txBody>
            </p:sp>
            <p:sp>
              <p:nvSpPr>
                <p:cNvPr id="23615" name="Freeform 40"/>
                <p:cNvSpPr>
                  <a:spLocks/>
                </p:cNvSpPr>
                <p:nvPr/>
              </p:nvSpPr>
              <p:spPr bwMode="auto">
                <a:xfrm>
                  <a:off x="5210" y="1051"/>
                  <a:ext cx="2" cy="1"/>
                </a:xfrm>
                <a:custGeom>
                  <a:avLst/>
                  <a:gdLst>
                    <a:gd name="T0" fmla="*/ 2 w 2"/>
                    <a:gd name="T1" fmla="*/ 0 h 1"/>
                    <a:gd name="T2" fmla="*/ 2 w 2"/>
                    <a:gd name="T3" fmla="*/ 0 h 1"/>
                    <a:gd name="T4" fmla="*/ 2 w 2"/>
                    <a:gd name="T5" fmla="*/ 0 h 1"/>
                    <a:gd name="T6" fmla="*/ 2 w 2"/>
                    <a:gd name="T7" fmla="*/ 0 h 1"/>
                    <a:gd name="T8" fmla="*/ 2 w 2"/>
                    <a:gd name="T9" fmla="*/ 0 h 1"/>
                    <a:gd name="T10" fmla="*/ 2 w 2"/>
                    <a:gd name="T11" fmla="*/ 0 h 1"/>
                    <a:gd name="T12" fmla="*/ 0 w 2"/>
                    <a:gd name="T13" fmla="*/ 0 h 1"/>
                    <a:gd name="T14" fmla="*/ 0 w 2"/>
                    <a:gd name="T15" fmla="*/ 0 h 1"/>
                    <a:gd name="T16" fmla="*/ 2 w 2"/>
                    <a:gd name="T17" fmla="*/ 0 h 1"/>
                    <a:gd name="T18" fmla="*/ 2 w 2"/>
                    <a:gd name="T19" fmla="*/ 0 h 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 h="1">
                      <a:moveTo>
                        <a:pt x="2" y="0"/>
                      </a:moveTo>
                      <a:lnTo>
                        <a:pt x="2" y="0"/>
                      </a:lnTo>
                      <a:lnTo>
                        <a:pt x="0" y="0"/>
                      </a:lnTo>
                      <a:lnTo>
                        <a:pt x="2" y="0"/>
                      </a:lnTo>
                      <a:close/>
                    </a:path>
                  </a:pathLst>
                </a:custGeom>
                <a:solidFill>
                  <a:srgbClr val="1300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Gill Sans Light"/>
                    <a:cs typeface="Gill Sans Light"/>
                  </a:endParaRPr>
                </a:p>
              </p:txBody>
            </p:sp>
            <p:sp>
              <p:nvSpPr>
                <p:cNvPr id="23616" name="Freeform 41"/>
                <p:cNvSpPr>
                  <a:spLocks/>
                </p:cNvSpPr>
                <p:nvPr/>
              </p:nvSpPr>
              <p:spPr bwMode="auto">
                <a:xfrm>
                  <a:off x="5210" y="1051"/>
                  <a:ext cx="2" cy="1"/>
                </a:xfrm>
                <a:custGeom>
                  <a:avLst/>
                  <a:gdLst>
                    <a:gd name="T0" fmla="*/ 2 w 2"/>
                    <a:gd name="T1" fmla="*/ 0 h 1"/>
                    <a:gd name="T2" fmla="*/ 2 w 2"/>
                    <a:gd name="T3" fmla="*/ 0 h 1"/>
                    <a:gd name="T4" fmla="*/ 2 w 2"/>
                    <a:gd name="T5" fmla="*/ 0 h 1"/>
                    <a:gd name="T6" fmla="*/ 2 w 2"/>
                    <a:gd name="T7" fmla="*/ 0 h 1"/>
                    <a:gd name="T8" fmla="*/ 2 w 2"/>
                    <a:gd name="T9" fmla="*/ 0 h 1"/>
                    <a:gd name="T10" fmla="*/ 2 w 2"/>
                    <a:gd name="T11" fmla="*/ 0 h 1"/>
                    <a:gd name="T12" fmla="*/ 0 w 2"/>
                    <a:gd name="T13" fmla="*/ 0 h 1"/>
                    <a:gd name="T14" fmla="*/ 0 w 2"/>
                    <a:gd name="T15" fmla="*/ 0 h 1"/>
                    <a:gd name="T16" fmla="*/ 2 w 2"/>
                    <a:gd name="T17" fmla="*/ 0 h 1"/>
                    <a:gd name="T18" fmla="*/ 2 w 2"/>
                    <a:gd name="T19" fmla="*/ 0 h 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 h="1">
                      <a:moveTo>
                        <a:pt x="2" y="0"/>
                      </a:moveTo>
                      <a:lnTo>
                        <a:pt x="2" y="0"/>
                      </a:lnTo>
                      <a:lnTo>
                        <a:pt x="0" y="0"/>
                      </a:lnTo>
                      <a:lnTo>
                        <a:pt x="2" y="0"/>
                      </a:lnTo>
                      <a:close/>
                    </a:path>
                  </a:pathLst>
                </a:custGeom>
                <a:solidFill>
                  <a:srgbClr val="1300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Gill Sans Light"/>
                    <a:cs typeface="Gill Sans Light"/>
                  </a:endParaRPr>
                </a:p>
              </p:txBody>
            </p:sp>
            <p:sp>
              <p:nvSpPr>
                <p:cNvPr id="23617" name="Freeform 42"/>
                <p:cNvSpPr>
                  <a:spLocks/>
                </p:cNvSpPr>
                <p:nvPr/>
              </p:nvSpPr>
              <p:spPr bwMode="auto">
                <a:xfrm>
                  <a:off x="5179" y="1046"/>
                  <a:ext cx="12" cy="7"/>
                </a:xfrm>
                <a:custGeom>
                  <a:avLst/>
                  <a:gdLst>
                    <a:gd name="T0" fmla="*/ 5 w 12"/>
                    <a:gd name="T1" fmla="*/ 0 h 7"/>
                    <a:gd name="T2" fmla="*/ 5 w 12"/>
                    <a:gd name="T3" fmla="*/ 0 h 7"/>
                    <a:gd name="T4" fmla="*/ 10 w 12"/>
                    <a:gd name="T5" fmla="*/ 3 h 7"/>
                    <a:gd name="T6" fmla="*/ 12 w 12"/>
                    <a:gd name="T7" fmla="*/ 5 h 7"/>
                    <a:gd name="T8" fmla="*/ 12 w 12"/>
                    <a:gd name="T9" fmla="*/ 5 h 7"/>
                    <a:gd name="T10" fmla="*/ 10 w 12"/>
                    <a:gd name="T11" fmla="*/ 7 h 7"/>
                    <a:gd name="T12" fmla="*/ 7 w 12"/>
                    <a:gd name="T13" fmla="*/ 7 h 7"/>
                    <a:gd name="T14" fmla="*/ 3 w 12"/>
                    <a:gd name="T15" fmla="*/ 7 h 7"/>
                    <a:gd name="T16" fmla="*/ 0 w 12"/>
                    <a:gd name="T17" fmla="*/ 5 h 7"/>
                    <a:gd name="T18" fmla="*/ 0 w 12"/>
                    <a:gd name="T19" fmla="*/ 5 h 7"/>
                    <a:gd name="T20" fmla="*/ 3 w 12"/>
                    <a:gd name="T21" fmla="*/ 0 h 7"/>
                    <a:gd name="T22" fmla="*/ 5 w 12"/>
                    <a:gd name="T23" fmla="*/ 0 h 7"/>
                    <a:gd name="T24" fmla="*/ 5 w 12"/>
                    <a:gd name="T25" fmla="*/ 0 h 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2" h="7">
                      <a:moveTo>
                        <a:pt x="5" y="0"/>
                      </a:moveTo>
                      <a:lnTo>
                        <a:pt x="5" y="0"/>
                      </a:lnTo>
                      <a:lnTo>
                        <a:pt x="10" y="3"/>
                      </a:lnTo>
                      <a:lnTo>
                        <a:pt x="12" y="5"/>
                      </a:lnTo>
                      <a:lnTo>
                        <a:pt x="10" y="7"/>
                      </a:lnTo>
                      <a:lnTo>
                        <a:pt x="7" y="7"/>
                      </a:lnTo>
                      <a:lnTo>
                        <a:pt x="3" y="7"/>
                      </a:lnTo>
                      <a:lnTo>
                        <a:pt x="0" y="5"/>
                      </a:lnTo>
                      <a:lnTo>
                        <a:pt x="3" y="0"/>
                      </a:lnTo>
                      <a:lnTo>
                        <a:pt x="5" y="0"/>
                      </a:lnTo>
                      <a:close/>
                    </a:path>
                  </a:pathLst>
                </a:custGeom>
                <a:solidFill>
                  <a:srgbClr val="1300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Gill Sans Light"/>
                    <a:cs typeface="Gill Sans Light"/>
                  </a:endParaRPr>
                </a:p>
              </p:txBody>
            </p:sp>
            <p:sp>
              <p:nvSpPr>
                <p:cNvPr id="23618" name="Freeform 43"/>
                <p:cNvSpPr>
                  <a:spLocks/>
                </p:cNvSpPr>
                <p:nvPr/>
              </p:nvSpPr>
              <p:spPr bwMode="auto">
                <a:xfrm>
                  <a:off x="5179" y="1046"/>
                  <a:ext cx="12" cy="5"/>
                </a:xfrm>
                <a:custGeom>
                  <a:avLst/>
                  <a:gdLst>
                    <a:gd name="T0" fmla="*/ 5 w 12"/>
                    <a:gd name="T1" fmla="*/ 0 h 5"/>
                    <a:gd name="T2" fmla="*/ 5 w 12"/>
                    <a:gd name="T3" fmla="*/ 0 h 5"/>
                    <a:gd name="T4" fmla="*/ 10 w 12"/>
                    <a:gd name="T5" fmla="*/ 3 h 5"/>
                    <a:gd name="T6" fmla="*/ 12 w 12"/>
                    <a:gd name="T7" fmla="*/ 5 h 5"/>
                    <a:gd name="T8" fmla="*/ 12 w 12"/>
                    <a:gd name="T9" fmla="*/ 5 h 5"/>
                    <a:gd name="T10" fmla="*/ 5 w 12"/>
                    <a:gd name="T11" fmla="*/ 5 h 5"/>
                    <a:gd name="T12" fmla="*/ 0 w 12"/>
                    <a:gd name="T13" fmla="*/ 5 h 5"/>
                    <a:gd name="T14" fmla="*/ 0 w 12"/>
                    <a:gd name="T15" fmla="*/ 5 h 5"/>
                    <a:gd name="T16" fmla="*/ 0 w 12"/>
                    <a:gd name="T17" fmla="*/ 3 h 5"/>
                    <a:gd name="T18" fmla="*/ 5 w 12"/>
                    <a:gd name="T19" fmla="*/ 0 h 5"/>
                    <a:gd name="T20" fmla="*/ 5 w 12"/>
                    <a:gd name="T21" fmla="*/ 0 h 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2" h="5">
                      <a:moveTo>
                        <a:pt x="5" y="0"/>
                      </a:moveTo>
                      <a:lnTo>
                        <a:pt x="5" y="0"/>
                      </a:lnTo>
                      <a:lnTo>
                        <a:pt x="10" y="3"/>
                      </a:lnTo>
                      <a:lnTo>
                        <a:pt x="12" y="5"/>
                      </a:lnTo>
                      <a:lnTo>
                        <a:pt x="5" y="5"/>
                      </a:lnTo>
                      <a:lnTo>
                        <a:pt x="0" y="5"/>
                      </a:lnTo>
                      <a:lnTo>
                        <a:pt x="0" y="3"/>
                      </a:lnTo>
                      <a:lnTo>
                        <a:pt x="5" y="0"/>
                      </a:lnTo>
                      <a:close/>
                    </a:path>
                  </a:pathLst>
                </a:custGeom>
                <a:solidFill>
                  <a:srgbClr val="1300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Gill Sans Light"/>
                    <a:cs typeface="Gill Sans Light"/>
                  </a:endParaRPr>
                </a:p>
              </p:txBody>
            </p:sp>
            <p:sp>
              <p:nvSpPr>
                <p:cNvPr id="23619" name="Freeform 44"/>
                <p:cNvSpPr>
                  <a:spLocks/>
                </p:cNvSpPr>
                <p:nvPr/>
              </p:nvSpPr>
              <p:spPr bwMode="auto">
                <a:xfrm>
                  <a:off x="5179" y="1049"/>
                  <a:ext cx="12" cy="4"/>
                </a:xfrm>
                <a:custGeom>
                  <a:avLst/>
                  <a:gdLst>
                    <a:gd name="T0" fmla="*/ 0 w 12"/>
                    <a:gd name="T1" fmla="*/ 0 h 4"/>
                    <a:gd name="T2" fmla="*/ 0 w 12"/>
                    <a:gd name="T3" fmla="*/ 0 h 4"/>
                    <a:gd name="T4" fmla="*/ 12 w 12"/>
                    <a:gd name="T5" fmla="*/ 0 h 4"/>
                    <a:gd name="T6" fmla="*/ 12 w 12"/>
                    <a:gd name="T7" fmla="*/ 0 h 4"/>
                    <a:gd name="T8" fmla="*/ 12 w 12"/>
                    <a:gd name="T9" fmla="*/ 4 h 4"/>
                    <a:gd name="T10" fmla="*/ 12 w 12"/>
                    <a:gd name="T11" fmla="*/ 4 h 4"/>
                    <a:gd name="T12" fmla="*/ 0 w 12"/>
                    <a:gd name="T13" fmla="*/ 2 h 4"/>
                    <a:gd name="T14" fmla="*/ 0 w 12"/>
                    <a:gd name="T15" fmla="*/ 2 h 4"/>
                    <a:gd name="T16" fmla="*/ 0 w 12"/>
                    <a:gd name="T17" fmla="*/ 0 h 4"/>
                    <a:gd name="T18" fmla="*/ 0 w 12"/>
                    <a:gd name="T19" fmla="*/ 0 h 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2" h="4">
                      <a:moveTo>
                        <a:pt x="0" y="0"/>
                      </a:moveTo>
                      <a:lnTo>
                        <a:pt x="0" y="0"/>
                      </a:lnTo>
                      <a:lnTo>
                        <a:pt x="12" y="0"/>
                      </a:lnTo>
                      <a:lnTo>
                        <a:pt x="12" y="4"/>
                      </a:lnTo>
                      <a:lnTo>
                        <a:pt x="0" y="2"/>
                      </a:lnTo>
                      <a:lnTo>
                        <a:pt x="0" y="0"/>
                      </a:lnTo>
                      <a:close/>
                    </a:path>
                  </a:pathLst>
                </a:custGeom>
                <a:solidFill>
                  <a:srgbClr val="1300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Gill Sans Light"/>
                    <a:cs typeface="Gill Sans Light"/>
                  </a:endParaRPr>
                </a:p>
              </p:txBody>
            </p:sp>
            <p:sp>
              <p:nvSpPr>
                <p:cNvPr id="23620" name="Freeform 45"/>
                <p:cNvSpPr>
                  <a:spLocks/>
                </p:cNvSpPr>
                <p:nvPr/>
              </p:nvSpPr>
              <p:spPr bwMode="auto">
                <a:xfrm>
                  <a:off x="5182" y="1051"/>
                  <a:ext cx="7" cy="1"/>
                </a:xfrm>
                <a:custGeom>
                  <a:avLst/>
                  <a:gdLst>
                    <a:gd name="T0" fmla="*/ 0 w 7"/>
                    <a:gd name="T1" fmla="*/ 0 h 1"/>
                    <a:gd name="T2" fmla="*/ 0 w 7"/>
                    <a:gd name="T3" fmla="*/ 0 h 1"/>
                    <a:gd name="T4" fmla="*/ 7 w 7"/>
                    <a:gd name="T5" fmla="*/ 0 h 1"/>
                    <a:gd name="T6" fmla="*/ 7 w 7"/>
                    <a:gd name="T7" fmla="*/ 0 h 1"/>
                    <a:gd name="T8" fmla="*/ 7 w 7"/>
                    <a:gd name="T9" fmla="*/ 0 h 1"/>
                    <a:gd name="T10" fmla="*/ 7 w 7"/>
                    <a:gd name="T11" fmla="*/ 0 h 1"/>
                    <a:gd name="T12" fmla="*/ 0 w 7"/>
                    <a:gd name="T13" fmla="*/ 0 h 1"/>
                    <a:gd name="T14" fmla="*/ 0 w 7"/>
                    <a:gd name="T15" fmla="*/ 0 h 1"/>
                    <a:gd name="T16" fmla="*/ 0 w 7"/>
                    <a:gd name="T17" fmla="*/ 0 h 1"/>
                    <a:gd name="T18" fmla="*/ 0 w 7"/>
                    <a:gd name="T19" fmla="*/ 0 h 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7" h="1">
                      <a:moveTo>
                        <a:pt x="0" y="0"/>
                      </a:moveTo>
                      <a:lnTo>
                        <a:pt x="0" y="0"/>
                      </a:lnTo>
                      <a:lnTo>
                        <a:pt x="7" y="0"/>
                      </a:lnTo>
                      <a:lnTo>
                        <a:pt x="0" y="0"/>
                      </a:lnTo>
                      <a:close/>
                    </a:path>
                  </a:pathLst>
                </a:custGeom>
                <a:solidFill>
                  <a:srgbClr val="1300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Gill Sans Light"/>
                    <a:cs typeface="Gill Sans Light"/>
                  </a:endParaRPr>
                </a:p>
              </p:txBody>
            </p:sp>
            <p:sp>
              <p:nvSpPr>
                <p:cNvPr id="23621" name="Freeform 46"/>
                <p:cNvSpPr>
                  <a:spLocks/>
                </p:cNvSpPr>
                <p:nvPr/>
              </p:nvSpPr>
              <p:spPr bwMode="auto">
                <a:xfrm>
                  <a:off x="5182" y="1051"/>
                  <a:ext cx="7" cy="1"/>
                </a:xfrm>
                <a:custGeom>
                  <a:avLst/>
                  <a:gdLst>
                    <a:gd name="T0" fmla="*/ 0 w 7"/>
                    <a:gd name="T1" fmla="*/ 0 h 1"/>
                    <a:gd name="T2" fmla="*/ 0 w 7"/>
                    <a:gd name="T3" fmla="*/ 0 h 1"/>
                    <a:gd name="T4" fmla="*/ 7 w 7"/>
                    <a:gd name="T5" fmla="*/ 0 h 1"/>
                    <a:gd name="T6" fmla="*/ 7 w 7"/>
                    <a:gd name="T7" fmla="*/ 0 h 1"/>
                    <a:gd name="T8" fmla="*/ 7 w 7"/>
                    <a:gd name="T9" fmla="*/ 0 h 1"/>
                    <a:gd name="T10" fmla="*/ 7 w 7"/>
                    <a:gd name="T11" fmla="*/ 0 h 1"/>
                    <a:gd name="T12" fmla="*/ 0 w 7"/>
                    <a:gd name="T13" fmla="*/ 0 h 1"/>
                    <a:gd name="T14" fmla="*/ 0 w 7"/>
                    <a:gd name="T15" fmla="*/ 0 h 1"/>
                    <a:gd name="T16" fmla="*/ 0 w 7"/>
                    <a:gd name="T17" fmla="*/ 0 h 1"/>
                    <a:gd name="T18" fmla="*/ 0 w 7"/>
                    <a:gd name="T19" fmla="*/ 0 h 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7" h="1">
                      <a:moveTo>
                        <a:pt x="0" y="0"/>
                      </a:moveTo>
                      <a:lnTo>
                        <a:pt x="0" y="0"/>
                      </a:lnTo>
                      <a:lnTo>
                        <a:pt x="7" y="0"/>
                      </a:lnTo>
                      <a:lnTo>
                        <a:pt x="0" y="0"/>
                      </a:lnTo>
                      <a:close/>
                    </a:path>
                  </a:pathLst>
                </a:custGeom>
                <a:solidFill>
                  <a:srgbClr val="1300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Gill Sans Light"/>
                    <a:cs typeface="Gill Sans Light"/>
                  </a:endParaRPr>
                </a:p>
              </p:txBody>
            </p:sp>
            <p:sp>
              <p:nvSpPr>
                <p:cNvPr id="23622" name="Freeform 47"/>
                <p:cNvSpPr>
                  <a:spLocks/>
                </p:cNvSpPr>
                <p:nvPr/>
              </p:nvSpPr>
              <p:spPr bwMode="auto">
                <a:xfrm>
                  <a:off x="5182" y="1051"/>
                  <a:ext cx="7" cy="1"/>
                </a:xfrm>
                <a:custGeom>
                  <a:avLst/>
                  <a:gdLst>
                    <a:gd name="T0" fmla="*/ 0 w 7"/>
                    <a:gd name="T1" fmla="*/ 0 h 1"/>
                    <a:gd name="T2" fmla="*/ 0 w 7"/>
                    <a:gd name="T3" fmla="*/ 0 h 1"/>
                    <a:gd name="T4" fmla="*/ 7 w 7"/>
                    <a:gd name="T5" fmla="*/ 0 h 1"/>
                    <a:gd name="T6" fmla="*/ 7 w 7"/>
                    <a:gd name="T7" fmla="*/ 0 h 1"/>
                    <a:gd name="T8" fmla="*/ 7 w 7"/>
                    <a:gd name="T9" fmla="*/ 0 h 1"/>
                    <a:gd name="T10" fmla="*/ 7 w 7"/>
                    <a:gd name="T11" fmla="*/ 0 h 1"/>
                    <a:gd name="T12" fmla="*/ 0 w 7"/>
                    <a:gd name="T13" fmla="*/ 0 h 1"/>
                    <a:gd name="T14" fmla="*/ 0 w 7"/>
                    <a:gd name="T15" fmla="*/ 0 h 1"/>
                    <a:gd name="T16" fmla="*/ 0 w 7"/>
                    <a:gd name="T17" fmla="*/ 0 h 1"/>
                    <a:gd name="T18" fmla="*/ 0 w 7"/>
                    <a:gd name="T19" fmla="*/ 0 h 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7" h="1">
                      <a:moveTo>
                        <a:pt x="0" y="0"/>
                      </a:moveTo>
                      <a:lnTo>
                        <a:pt x="0" y="0"/>
                      </a:lnTo>
                      <a:lnTo>
                        <a:pt x="7" y="0"/>
                      </a:lnTo>
                      <a:lnTo>
                        <a:pt x="0" y="0"/>
                      </a:lnTo>
                      <a:close/>
                    </a:path>
                  </a:pathLst>
                </a:custGeom>
                <a:solidFill>
                  <a:srgbClr val="1300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Gill Sans Light"/>
                    <a:cs typeface="Gill Sans Light"/>
                  </a:endParaRPr>
                </a:p>
              </p:txBody>
            </p:sp>
            <p:sp>
              <p:nvSpPr>
                <p:cNvPr id="23623" name="Freeform 48"/>
                <p:cNvSpPr>
                  <a:spLocks/>
                </p:cNvSpPr>
                <p:nvPr/>
              </p:nvSpPr>
              <p:spPr bwMode="auto">
                <a:xfrm>
                  <a:off x="5182" y="1051"/>
                  <a:ext cx="7" cy="1"/>
                </a:xfrm>
                <a:custGeom>
                  <a:avLst/>
                  <a:gdLst>
                    <a:gd name="T0" fmla="*/ 0 w 7"/>
                    <a:gd name="T1" fmla="*/ 0 h 1"/>
                    <a:gd name="T2" fmla="*/ 0 w 7"/>
                    <a:gd name="T3" fmla="*/ 0 h 1"/>
                    <a:gd name="T4" fmla="*/ 7 w 7"/>
                    <a:gd name="T5" fmla="*/ 0 h 1"/>
                    <a:gd name="T6" fmla="*/ 7 w 7"/>
                    <a:gd name="T7" fmla="*/ 0 h 1"/>
                    <a:gd name="T8" fmla="*/ 7 w 7"/>
                    <a:gd name="T9" fmla="*/ 0 h 1"/>
                    <a:gd name="T10" fmla="*/ 7 w 7"/>
                    <a:gd name="T11" fmla="*/ 0 h 1"/>
                    <a:gd name="T12" fmla="*/ 0 w 7"/>
                    <a:gd name="T13" fmla="*/ 0 h 1"/>
                    <a:gd name="T14" fmla="*/ 0 w 7"/>
                    <a:gd name="T15" fmla="*/ 0 h 1"/>
                    <a:gd name="T16" fmla="*/ 0 w 7"/>
                    <a:gd name="T17" fmla="*/ 0 h 1"/>
                    <a:gd name="T18" fmla="*/ 0 w 7"/>
                    <a:gd name="T19" fmla="*/ 0 h 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7" h="1">
                      <a:moveTo>
                        <a:pt x="0" y="0"/>
                      </a:moveTo>
                      <a:lnTo>
                        <a:pt x="0" y="0"/>
                      </a:lnTo>
                      <a:lnTo>
                        <a:pt x="7" y="0"/>
                      </a:lnTo>
                      <a:lnTo>
                        <a:pt x="0" y="0"/>
                      </a:lnTo>
                      <a:close/>
                    </a:path>
                  </a:pathLst>
                </a:custGeom>
                <a:solidFill>
                  <a:srgbClr val="1300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Gill Sans Light"/>
                    <a:cs typeface="Gill Sans Light"/>
                  </a:endParaRPr>
                </a:p>
              </p:txBody>
            </p:sp>
            <p:sp>
              <p:nvSpPr>
                <p:cNvPr id="23624" name="Freeform 49"/>
                <p:cNvSpPr>
                  <a:spLocks/>
                </p:cNvSpPr>
                <p:nvPr/>
              </p:nvSpPr>
              <p:spPr bwMode="auto">
                <a:xfrm>
                  <a:off x="5184" y="1051"/>
                  <a:ext cx="2" cy="1"/>
                </a:xfrm>
                <a:custGeom>
                  <a:avLst/>
                  <a:gdLst>
                    <a:gd name="T0" fmla="*/ 0 w 2"/>
                    <a:gd name="T1" fmla="*/ 0 h 1"/>
                    <a:gd name="T2" fmla="*/ 0 w 2"/>
                    <a:gd name="T3" fmla="*/ 0 h 1"/>
                    <a:gd name="T4" fmla="*/ 2 w 2"/>
                    <a:gd name="T5" fmla="*/ 0 h 1"/>
                    <a:gd name="T6" fmla="*/ 2 w 2"/>
                    <a:gd name="T7" fmla="*/ 0 h 1"/>
                    <a:gd name="T8" fmla="*/ 2 w 2"/>
                    <a:gd name="T9" fmla="*/ 0 h 1"/>
                    <a:gd name="T10" fmla="*/ 2 w 2"/>
                    <a:gd name="T11" fmla="*/ 0 h 1"/>
                    <a:gd name="T12" fmla="*/ 0 w 2"/>
                    <a:gd name="T13" fmla="*/ 0 h 1"/>
                    <a:gd name="T14" fmla="*/ 0 w 2"/>
                    <a:gd name="T15" fmla="*/ 0 h 1"/>
                    <a:gd name="T16" fmla="*/ 0 w 2"/>
                    <a:gd name="T17" fmla="*/ 0 h 1"/>
                    <a:gd name="T18" fmla="*/ 0 w 2"/>
                    <a:gd name="T19" fmla="*/ 0 h 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 h="1">
                      <a:moveTo>
                        <a:pt x="0" y="0"/>
                      </a:moveTo>
                      <a:lnTo>
                        <a:pt x="0" y="0"/>
                      </a:lnTo>
                      <a:lnTo>
                        <a:pt x="2" y="0"/>
                      </a:lnTo>
                      <a:lnTo>
                        <a:pt x="0" y="0"/>
                      </a:lnTo>
                      <a:close/>
                    </a:path>
                  </a:pathLst>
                </a:custGeom>
                <a:solidFill>
                  <a:srgbClr val="1300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Gill Sans Light"/>
                    <a:cs typeface="Gill Sans Light"/>
                  </a:endParaRPr>
                </a:p>
              </p:txBody>
            </p:sp>
            <p:sp>
              <p:nvSpPr>
                <p:cNvPr id="23625" name="Freeform 50"/>
                <p:cNvSpPr>
                  <a:spLocks/>
                </p:cNvSpPr>
                <p:nvPr/>
              </p:nvSpPr>
              <p:spPr bwMode="auto">
                <a:xfrm>
                  <a:off x="5184" y="1051"/>
                  <a:ext cx="2" cy="1"/>
                </a:xfrm>
                <a:custGeom>
                  <a:avLst/>
                  <a:gdLst>
                    <a:gd name="T0" fmla="*/ 0 w 2"/>
                    <a:gd name="T1" fmla="*/ 0 h 1"/>
                    <a:gd name="T2" fmla="*/ 0 w 2"/>
                    <a:gd name="T3" fmla="*/ 0 h 1"/>
                    <a:gd name="T4" fmla="*/ 2 w 2"/>
                    <a:gd name="T5" fmla="*/ 0 h 1"/>
                    <a:gd name="T6" fmla="*/ 2 w 2"/>
                    <a:gd name="T7" fmla="*/ 0 h 1"/>
                    <a:gd name="T8" fmla="*/ 2 w 2"/>
                    <a:gd name="T9" fmla="*/ 0 h 1"/>
                    <a:gd name="T10" fmla="*/ 2 w 2"/>
                    <a:gd name="T11" fmla="*/ 0 h 1"/>
                    <a:gd name="T12" fmla="*/ 0 w 2"/>
                    <a:gd name="T13" fmla="*/ 0 h 1"/>
                    <a:gd name="T14" fmla="*/ 0 w 2"/>
                    <a:gd name="T15" fmla="*/ 0 h 1"/>
                    <a:gd name="T16" fmla="*/ 0 w 2"/>
                    <a:gd name="T17" fmla="*/ 0 h 1"/>
                    <a:gd name="T18" fmla="*/ 0 w 2"/>
                    <a:gd name="T19" fmla="*/ 0 h 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 h="1">
                      <a:moveTo>
                        <a:pt x="0" y="0"/>
                      </a:moveTo>
                      <a:lnTo>
                        <a:pt x="0" y="0"/>
                      </a:lnTo>
                      <a:lnTo>
                        <a:pt x="2" y="0"/>
                      </a:lnTo>
                      <a:lnTo>
                        <a:pt x="0" y="0"/>
                      </a:lnTo>
                      <a:close/>
                    </a:path>
                  </a:pathLst>
                </a:custGeom>
                <a:solidFill>
                  <a:srgbClr val="1300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Gill Sans Light"/>
                    <a:cs typeface="Gill Sans Light"/>
                  </a:endParaRPr>
                </a:p>
              </p:txBody>
            </p:sp>
            <p:sp>
              <p:nvSpPr>
                <p:cNvPr id="23626" name="Freeform 51"/>
                <p:cNvSpPr>
                  <a:spLocks/>
                </p:cNvSpPr>
                <p:nvPr/>
              </p:nvSpPr>
              <p:spPr bwMode="auto">
                <a:xfrm>
                  <a:off x="5167" y="1046"/>
                  <a:ext cx="5" cy="7"/>
                </a:xfrm>
                <a:custGeom>
                  <a:avLst/>
                  <a:gdLst>
                    <a:gd name="T0" fmla="*/ 0 w 5"/>
                    <a:gd name="T1" fmla="*/ 0 h 7"/>
                    <a:gd name="T2" fmla="*/ 0 w 5"/>
                    <a:gd name="T3" fmla="*/ 0 h 7"/>
                    <a:gd name="T4" fmla="*/ 3 w 5"/>
                    <a:gd name="T5" fmla="*/ 3 h 7"/>
                    <a:gd name="T6" fmla="*/ 5 w 5"/>
                    <a:gd name="T7" fmla="*/ 5 h 7"/>
                    <a:gd name="T8" fmla="*/ 5 w 5"/>
                    <a:gd name="T9" fmla="*/ 5 h 7"/>
                    <a:gd name="T10" fmla="*/ 3 w 5"/>
                    <a:gd name="T11" fmla="*/ 7 h 7"/>
                    <a:gd name="T12" fmla="*/ 0 w 5"/>
                    <a:gd name="T13" fmla="*/ 7 h 7"/>
                    <a:gd name="T14" fmla="*/ 0 w 5"/>
                    <a:gd name="T15" fmla="*/ 7 h 7"/>
                    <a:gd name="T16" fmla="*/ 0 w 5"/>
                    <a:gd name="T17" fmla="*/ 7 h 7"/>
                    <a:gd name="T18" fmla="*/ 0 w 5"/>
                    <a:gd name="T19" fmla="*/ 5 h 7"/>
                    <a:gd name="T20" fmla="*/ 0 w 5"/>
                    <a:gd name="T21" fmla="*/ 5 h 7"/>
                    <a:gd name="T22" fmla="*/ 0 w 5"/>
                    <a:gd name="T23" fmla="*/ 3 h 7"/>
                    <a:gd name="T24" fmla="*/ 0 w 5"/>
                    <a:gd name="T25" fmla="*/ 0 h 7"/>
                    <a:gd name="T26" fmla="*/ 0 w 5"/>
                    <a:gd name="T27" fmla="*/ 0 h 7"/>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5" h="7">
                      <a:moveTo>
                        <a:pt x="0" y="0"/>
                      </a:moveTo>
                      <a:lnTo>
                        <a:pt x="0" y="0"/>
                      </a:lnTo>
                      <a:lnTo>
                        <a:pt x="3" y="3"/>
                      </a:lnTo>
                      <a:lnTo>
                        <a:pt x="5" y="5"/>
                      </a:lnTo>
                      <a:lnTo>
                        <a:pt x="3" y="7"/>
                      </a:lnTo>
                      <a:lnTo>
                        <a:pt x="0" y="7"/>
                      </a:lnTo>
                      <a:lnTo>
                        <a:pt x="0" y="5"/>
                      </a:lnTo>
                      <a:lnTo>
                        <a:pt x="0" y="3"/>
                      </a:lnTo>
                      <a:lnTo>
                        <a:pt x="0" y="0"/>
                      </a:lnTo>
                      <a:close/>
                    </a:path>
                  </a:pathLst>
                </a:custGeom>
                <a:solidFill>
                  <a:srgbClr val="1300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Gill Sans Light"/>
                    <a:cs typeface="Gill Sans Light"/>
                  </a:endParaRPr>
                </a:p>
              </p:txBody>
            </p:sp>
            <p:sp>
              <p:nvSpPr>
                <p:cNvPr id="23627" name="Freeform 52"/>
                <p:cNvSpPr>
                  <a:spLocks/>
                </p:cNvSpPr>
                <p:nvPr/>
              </p:nvSpPr>
              <p:spPr bwMode="auto">
                <a:xfrm>
                  <a:off x="5167" y="1049"/>
                  <a:ext cx="5" cy="4"/>
                </a:xfrm>
                <a:custGeom>
                  <a:avLst/>
                  <a:gdLst>
                    <a:gd name="T0" fmla="*/ 0 w 5"/>
                    <a:gd name="T1" fmla="*/ 0 h 4"/>
                    <a:gd name="T2" fmla="*/ 0 w 5"/>
                    <a:gd name="T3" fmla="*/ 0 h 4"/>
                    <a:gd name="T4" fmla="*/ 3 w 5"/>
                    <a:gd name="T5" fmla="*/ 0 h 4"/>
                    <a:gd name="T6" fmla="*/ 5 w 5"/>
                    <a:gd name="T7" fmla="*/ 2 h 4"/>
                    <a:gd name="T8" fmla="*/ 5 w 5"/>
                    <a:gd name="T9" fmla="*/ 2 h 4"/>
                    <a:gd name="T10" fmla="*/ 3 w 5"/>
                    <a:gd name="T11" fmla="*/ 4 h 4"/>
                    <a:gd name="T12" fmla="*/ 0 w 5"/>
                    <a:gd name="T13" fmla="*/ 4 h 4"/>
                    <a:gd name="T14" fmla="*/ 0 w 5"/>
                    <a:gd name="T15" fmla="*/ 4 h 4"/>
                    <a:gd name="T16" fmla="*/ 0 w 5"/>
                    <a:gd name="T17" fmla="*/ 4 h 4"/>
                    <a:gd name="T18" fmla="*/ 0 w 5"/>
                    <a:gd name="T19" fmla="*/ 2 h 4"/>
                    <a:gd name="T20" fmla="*/ 0 w 5"/>
                    <a:gd name="T21" fmla="*/ 2 h 4"/>
                    <a:gd name="T22" fmla="*/ 0 w 5"/>
                    <a:gd name="T23" fmla="*/ 0 h 4"/>
                    <a:gd name="T24" fmla="*/ 0 w 5"/>
                    <a:gd name="T25" fmla="*/ 0 h 4"/>
                    <a:gd name="T26" fmla="*/ 0 w 5"/>
                    <a:gd name="T27" fmla="*/ 0 h 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5" h="4">
                      <a:moveTo>
                        <a:pt x="0" y="0"/>
                      </a:moveTo>
                      <a:lnTo>
                        <a:pt x="0" y="0"/>
                      </a:lnTo>
                      <a:lnTo>
                        <a:pt x="3" y="0"/>
                      </a:lnTo>
                      <a:lnTo>
                        <a:pt x="5" y="2"/>
                      </a:lnTo>
                      <a:lnTo>
                        <a:pt x="3" y="4"/>
                      </a:lnTo>
                      <a:lnTo>
                        <a:pt x="0" y="4"/>
                      </a:lnTo>
                      <a:lnTo>
                        <a:pt x="0" y="2"/>
                      </a:lnTo>
                      <a:lnTo>
                        <a:pt x="0" y="0"/>
                      </a:lnTo>
                      <a:close/>
                    </a:path>
                  </a:pathLst>
                </a:custGeom>
                <a:solidFill>
                  <a:srgbClr val="1300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Gill Sans Light"/>
                    <a:cs typeface="Gill Sans Light"/>
                  </a:endParaRPr>
                </a:p>
              </p:txBody>
            </p:sp>
            <p:sp>
              <p:nvSpPr>
                <p:cNvPr id="23628" name="Freeform 53"/>
                <p:cNvSpPr>
                  <a:spLocks/>
                </p:cNvSpPr>
                <p:nvPr/>
              </p:nvSpPr>
              <p:spPr bwMode="auto">
                <a:xfrm>
                  <a:off x="5167" y="1049"/>
                  <a:ext cx="5" cy="4"/>
                </a:xfrm>
                <a:custGeom>
                  <a:avLst/>
                  <a:gdLst>
                    <a:gd name="T0" fmla="*/ 0 w 5"/>
                    <a:gd name="T1" fmla="*/ 0 h 4"/>
                    <a:gd name="T2" fmla="*/ 0 w 5"/>
                    <a:gd name="T3" fmla="*/ 0 h 4"/>
                    <a:gd name="T4" fmla="*/ 3 w 5"/>
                    <a:gd name="T5" fmla="*/ 0 h 4"/>
                    <a:gd name="T6" fmla="*/ 5 w 5"/>
                    <a:gd name="T7" fmla="*/ 2 h 4"/>
                    <a:gd name="T8" fmla="*/ 5 w 5"/>
                    <a:gd name="T9" fmla="*/ 2 h 4"/>
                    <a:gd name="T10" fmla="*/ 3 w 5"/>
                    <a:gd name="T11" fmla="*/ 4 h 4"/>
                    <a:gd name="T12" fmla="*/ 0 w 5"/>
                    <a:gd name="T13" fmla="*/ 4 h 4"/>
                    <a:gd name="T14" fmla="*/ 0 w 5"/>
                    <a:gd name="T15" fmla="*/ 4 h 4"/>
                    <a:gd name="T16" fmla="*/ 0 w 5"/>
                    <a:gd name="T17" fmla="*/ 2 h 4"/>
                    <a:gd name="T18" fmla="*/ 0 w 5"/>
                    <a:gd name="T19" fmla="*/ 2 h 4"/>
                    <a:gd name="T20" fmla="*/ 0 w 5"/>
                    <a:gd name="T21" fmla="*/ 0 h 4"/>
                    <a:gd name="T22" fmla="*/ 0 w 5"/>
                    <a:gd name="T23" fmla="*/ 0 h 4"/>
                    <a:gd name="T24" fmla="*/ 0 w 5"/>
                    <a:gd name="T25" fmla="*/ 0 h 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5" h="4">
                      <a:moveTo>
                        <a:pt x="0" y="0"/>
                      </a:moveTo>
                      <a:lnTo>
                        <a:pt x="0" y="0"/>
                      </a:lnTo>
                      <a:lnTo>
                        <a:pt x="3" y="0"/>
                      </a:lnTo>
                      <a:lnTo>
                        <a:pt x="5" y="2"/>
                      </a:lnTo>
                      <a:lnTo>
                        <a:pt x="3" y="4"/>
                      </a:lnTo>
                      <a:lnTo>
                        <a:pt x="0" y="4"/>
                      </a:lnTo>
                      <a:lnTo>
                        <a:pt x="0" y="2"/>
                      </a:lnTo>
                      <a:lnTo>
                        <a:pt x="0" y="0"/>
                      </a:lnTo>
                      <a:close/>
                    </a:path>
                  </a:pathLst>
                </a:custGeom>
                <a:solidFill>
                  <a:srgbClr val="1300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Gill Sans Light"/>
                    <a:cs typeface="Gill Sans Light"/>
                  </a:endParaRPr>
                </a:p>
              </p:txBody>
            </p:sp>
            <p:sp>
              <p:nvSpPr>
                <p:cNvPr id="23629" name="Freeform 54"/>
                <p:cNvSpPr>
                  <a:spLocks/>
                </p:cNvSpPr>
                <p:nvPr/>
              </p:nvSpPr>
              <p:spPr bwMode="auto">
                <a:xfrm>
                  <a:off x="5167" y="1049"/>
                  <a:ext cx="3" cy="4"/>
                </a:xfrm>
                <a:custGeom>
                  <a:avLst/>
                  <a:gdLst>
                    <a:gd name="T0" fmla="*/ 0 w 3"/>
                    <a:gd name="T1" fmla="*/ 0 h 4"/>
                    <a:gd name="T2" fmla="*/ 0 w 3"/>
                    <a:gd name="T3" fmla="*/ 0 h 4"/>
                    <a:gd name="T4" fmla="*/ 3 w 3"/>
                    <a:gd name="T5" fmla="*/ 0 h 4"/>
                    <a:gd name="T6" fmla="*/ 3 w 3"/>
                    <a:gd name="T7" fmla="*/ 2 h 4"/>
                    <a:gd name="T8" fmla="*/ 3 w 3"/>
                    <a:gd name="T9" fmla="*/ 2 h 4"/>
                    <a:gd name="T10" fmla="*/ 3 w 3"/>
                    <a:gd name="T11" fmla="*/ 4 h 4"/>
                    <a:gd name="T12" fmla="*/ 0 w 3"/>
                    <a:gd name="T13" fmla="*/ 4 h 4"/>
                    <a:gd name="T14" fmla="*/ 0 w 3"/>
                    <a:gd name="T15" fmla="*/ 4 h 4"/>
                    <a:gd name="T16" fmla="*/ 0 w 3"/>
                    <a:gd name="T17" fmla="*/ 4 h 4"/>
                    <a:gd name="T18" fmla="*/ 0 w 3"/>
                    <a:gd name="T19" fmla="*/ 2 h 4"/>
                    <a:gd name="T20" fmla="*/ 0 w 3"/>
                    <a:gd name="T21" fmla="*/ 2 h 4"/>
                    <a:gd name="T22" fmla="*/ 0 w 3"/>
                    <a:gd name="T23" fmla="*/ 0 h 4"/>
                    <a:gd name="T24" fmla="*/ 0 w 3"/>
                    <a:gd name="T25" fmla="*/ 0 h 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3" h="4">
                      <a:moveTo>
                        <a:pt x="0" y="0"/>
                      </a:moveTo>
                      <a:lnTo>
                        <a:pt x="0" y="0"/>
                      </a:lnTo>
                      <a:lnTo>
                        <a:pt x="3" y="0"/>
                      </a:lnTo>
                      <a:lnTo>
                        <a:pt x="3" y="2"/>
                      </a:lnTo>
                      <a:lnTo>
                        <a:pt x="3" y="4"/>
                      </a:lnTo>
                      <a:lnTo>
                        <a:pt x="0" y="4"/>
                      </a:lnTo>
                      <a:lnTo>
                        <a:pt x="0" y="2"/>
                      </a:lnTo>
                      <a:lnTo>
                        <a:pt x="0" y="0"/>
                      </a:lnTo>
                      <a:close/>
                    </a:path>
                  </a:pathLst>
                </a:custGeom>
                <a:solidFill>
                  <a:srgbClr val="1300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Gill Sans Light"/>
                    <a:cs typeface="Gill Sans Light"/>
                  </a:endParaRPr>
                </a:p>
              </p:txBody>
            </p:sp>
            <p:sp>
              <p:nvSpPr>
                <p:cNvPr id="23630" name="Freeform 55"/>
                <p:cNvSpPr>
                  <a:spLocks/>
                </p:cNvSpPr>
                <p:nvPr/>
              </p:nvSpPr>
              <p:spPr bwMode="auto">
                <a:xfrm>
                  <a:off x="5167" y="1049"/>
                  <a:ext cx="3" cy="4"/>
                </a:xfrm>
                <a:custGeom>
                  <a:avLst/>
                  <a:gdLst>
                    <a:gd name="T0" fmla="*/ 0 w 3"/>
                    <a:gd name="T1" fmla="*/ 0 h 4"/>
                    <a:gd name="T2" fmla="*/ 0 w 3"/>
                    <a:gd name="T3" fmla="*/ 0 h 4"/>
                    <a:gd name="T4" fmla="*/ 3 w 3"/>
                    <a:gd name="T5" fmla="*/ 0 h 4"/>
                    <a:gd name="T6" fmla="*/ 3 w 3"/>
                    <a:gd name="T7" fmla="*/ 2 h 4"/>
                    <a:gd name="T8" fmla="*/ 3 w 3"/>
                    <a:gd name="T9" fmla="*/ 2 h 4"/>
                    <a:gd name="T10" fmla="*/ 3 w 3"/>
                    <a:gd name="T11" fmla="*/ 4 h 4"/>
                    <a:gd name="T12" fmla="*/ 0 w 3"/>
                    <a:gd name="T13" fmla="*/ 4 h 4"/>
                    <a:gd name="T14" fmla="*/ 0 w 3"/>
                    <a:gd name="T15" fmla="*/ 4 h 4"/>
                    <a:gd name="T16" fmla="*/ 0 w 3"/>
                    <a:gd name="T17" fmla="*/ 4 h 4"/>
                    <a:gd name="T18" fmla="*/ 0 w 3"/>
                    <a:gd name="T19" fmla="*/ 2 h 4"/>
                    <a:gd name="T20" fmla="*/ 0 w 3"/>
                    <a:gd name="T21" fmla="*/ 2 h 4"/>
                    <a:gd name="T22" fmla="*/ 0 w 3"/>
                    <a:gd name="T23" fmla="*/ 0 h 4"/>
                    <a:gd name="T24" fmla="*/ 0 w 3"/>
                    <a:gd name="T25" fmla="*/ 0 h 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3" h="4">
                      <a:moveTo>
                        <a:pt x="0" y="0"/>
                      </a:moveTo>
                      <a:lnTo>
                        <a:pt x="0" y="0"/>
                      </a:lnTo>
                      <a:lnTo>
                        <a:pt x="3" y="0"/>
                      </a:lnTo>
                      <a:lnTo>
                        <a:pt x="3" y="2"/>
                      </a:lnTo>
                      <a:lnTo>
                        <a:pt x="3" y="4"/>
                      </a:lnTo>
                      <a:lnTo>
                        <a:pt x="0" y="4"/>
                      </a:lnTo>
                      <a:lnTo>
                        <a:pt x="0" y="2"/>
                      </a:lnTo>
                      <a:lnTo>
                        <a:pt x="0" y="0"/>
                      </a:lnTo>
                      <a:close/>
                    </a:path>
                  </a:pathLst>
                </a:custGeom>
                <a:solidFill>
                  <a:srgbClr val="1300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Gill Sans Light"/>
                    <a:cs typeface="Gill Sans Light"/>
                  </a:endParaRPr>
                </a:p>
              </p:txBody>
            </p:sp>
            <p:sp>
              <p:nvSpPr>
                <p:cNvPr id="23631" name="Freeform 56"/>
                <p:cNvSpPr>
                  <a:spLocks/>
                </p:cNvSpPr>
                <p:nvPr/>
              </p:nvSpPr>
              <p:spPr bwMode="auto">
                <a:xfrm>
                  <a:off x="5170" y="1051"/>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w 1"/>
                    <a:gd name="T15" fmla="*/ 0 h 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 h="1">
                      <a:moveTo>
                        <a:pt x="0" y="0"/>
                      </a:moveTo>
                      <a:lnTo>
                        <a:pt x="0" y="0"/>
                      </a:lnTo>
                      <a:close/>
                    </a:path>
                  </a:pathLst>
                </a:custGeom>
                <a:solidFill>
                  <a:srgbClr val="1300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Gill Sans Light"/>
                    <a:cs typeface="Gill Sans Light"/>
                  </a:endParaRPr>
                </a:p>
              </p:txBody>
            </p:sp>
            <p:sp>
              <p:nvSpPr>
                <p:cNvPr id="23632" name="Freeform 57"/>
                <p:cNvSpPr>
                  <a:spLocks/>
                </p:cNvSpPr>
                <p:nvPr/>
              </p:nvSpPr>
              <p:spPr bwMode="auto">
                <a:xfrm>
                  <a:off x="5170" y="1051"/>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w 1"/>
                    <a:gd name="T15" fmla="*/ 0 h 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 h="1">
                      <a:moveTo>
                        <a:pt x="0" y="0"/>
                      </a:moveTo>
                      <a:lnTo>
                        <a:pt x="0" y="0"/>
                      </a:lnTo>
                      <a:close/>
                    </a:path>
                  </a:pathLst>
                </a:custGeom>
                <a:solidFill>
                  <a:srgbClr val="1300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Gill Sans Light"/>
                    <a:cs typeface="Gill Sans Light"/>
                  </a:endParaRPr>
                </a:p>
              </p:txBody>
            </p:sp>
            <p:sp>
              <p:nvSpPr>
                <p:cNvPr id="23633" name="Freeform 58"/>
                <p:cNvSpPr>
                  <a:spLocks/>
                </p:cNvSpPr>
                <p:nvPr/>
              </p:nvSpPr>
              <p:spPr bwMode="auto">
                <a:xfrm>
                  <a:off x="5170" y="1051"/>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w 1"/>
                    <a:gd name="T15" fmla="*/ 0 h 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 h="1">
                      <a:moveTo>
                        <a:pt x="0" y="0"/>
                      </a:moveTo>
                      <a:lnTo>
                        <a:pt x="0" y="0"/>
                      </a:lnTo>
                      <a:close/>
                    </a:path>
                  </a:pathLst>
                </a:custGeom>
                <a:solidFill>
                  <a:srgbClr val="1300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Gill Sans Light"/>
                    <a:cs typeface="Gill Sans Light"/>
                  </a:endParaRPr>
                </a:p>
              </p:txBody>
            </p:sp>
            <p:sp>
              <p:nvSpPr>
                <p:cNvPr id="23634" name="Freeform 59"/>
                <p:cNvSpPr>
                  <a:spLocks/>
                </p:cNvSpPr>
                <p:nvPr/>
              </p:nvSpPr>
              <p:spPr bwMode="auto">
                <a:xfrm>
                  <a:off x="5170" y="1051"/>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w 1"/>
                    <a:gd name="T15" fmla="*/ 0 h 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 h="1">
                      <a:moveTo>
                        <a:pt x="0" y="0"/>
                      </a:moveTo>
                      <a:lnTo>
                        <a:pt x="0" y="0"/>
                      </a:lnTo>
                      <a:close/>
                    </a:path>
                  </a:pathLst>
                </a:custGeom>
                <a:solidFill>
                  <a:srgbClr val="1300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Gill Sans Light"/>
                    <a:cs typeface="Gill Sans Light"/>
                  </a:endParaRPr>
                </a:p>
              </p:txBody>
            </p:sp>
            <p:sp>
              <p:nvSpPr>
                <p:cNvPr id="23635" name="Freeform 60"/>
                <p:cNvSpPr>
                  <a:spLocks/>
                </p:cNvSpPr>
                <p:nvPr/>
              </p:nvSpPr>
              <p:spPr bwMode="auto">
                <a:xfrm>
                  <a:off x="5170" y="1051"/>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w 1"/>
                    <a:gd name="T15" fmla="*/ 0 h 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 h="1">
                      <a:moveTo>
                        <a:pt x="0" y="0"/>
                      </a:moveTo>
                      <a:lnTo>
                        <a:pt x="0" y="0"/>
                      </a:lnTo>
                      <a:close/>
                    </a:path>
                  </a:pathLst>
                </a:custGeom>
                <a:solidFill>
                  <a:srgbClr val="1300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Gill Sans Light"/>
                    <a:cs typeface="Gill Sans Light"/>
                  </a:endParaRPr>
                </a:p>
              </p:txBody>
            </p:sp>
            <p:sp>
              <p:nvSpPr>
                <p:cNvPr id="23636" name="Freeform 61"/>
                <p:cNvSpPr>
                  <a:spLocks/>
                </p:cNvSpPr>
                <p:nvPr/>
              </p:nvSpPr>
              <p:spPr bwMode="auto">
                <a:xfrm>
                  <a:off x="5170" y="1051"/>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w 1"/>
                    <a:gd name="T15" fmla="*/ 0 h 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 h="1">
                      <a:moveTo>
                        <a:pt x="0" y="0"/>
                      </a:moveTo>
                      <a:lnTo>
                        <a:pt x="0" y="0"/>
                      </a:lnTo>
                      <a:close/>
                    </a:path>
                  </a:pathLst>
                </a:custGeom>
                <a:solidFill>
                  <a:srgbClr val="1300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Gill Sans Light"/>
                    <a:cs typeface="Gill Sans Light"/>
                  </a:endParaRPr>
                </a:p>
              </p:txBody>
            </p:sp>
            <p:sp>
              <p:nvSpPr>
                <p:cNvPr id="23637" name="Freeform 62"/>
                <p:cNvSpPr>
                  <a:spLocks/>
                </p:cNvSpPr>
                <p:nvPr/>
              </p:nvSpPr>
              <p:spPr bwMode="auto">
                <a:xfrm>
                  <a:off x="5167" y="1049"/>
                  <a:ext cx="1" cy="2"/>
                </a:xfrm>
                <a:custGeom>
                  <a:avLst/>
                  <a:gdLst>
                    <a:gd name="T0" fmla="*/ 0 w 1"/>
                    <a:gd name="T1" fmla="*/ 0 h 2"/>
                    <a:gd name="T2" fmla="*/ 0 w 1"/>
                    <a:gd name="T3" fmla="*/ 0 h 2"/>
                    <a:gd name="T4" fmla="*/ 0 w 1"/>
                    <a:gd name="T5" fmla="*/ 0 h 2"/>
                    <a:gd name="T6" fmla="*/ 0 w 1"/>
                    <a:gd name="T7" fmla="*/ 2 h 2"/>
                    <a:gd name="T8" fmla="*/ 0 w 1"/>
                    <a:gd name="T9" fmla="*/ 0 h 2"/>
                    <a:gd name="T10" fmla="*/ 0 w 1"/>
                    <a:gd name="T11" fmla="*/ 0 h 2"/>
                    <a:gd name="T12" fmla="*/ 0 w 1"/>
                    <a:gd name="T13" fmla="*/ 0 h 2"/>
                    <a:gd name="T14" fmla="*/ 0 w 1"/>
                    <a:gd name="T15" fmla="*/ 0 h 2"/>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 h="2">
                      <a:moveTo>
                        <a:pt x="0" y="0"/>
                      </a:moveTo>
                      <a:lnTo>
                        <a:pt x="0" y="0"/>
                      </a:lnTo>
                      <a:lnTo>
                        <a:pt x="0" y="2"/>
                      </a:lnTo>
                      <a:lnTo>
                        <a:pt x="0" y="0"/>
                      </a:lnTo>
                      <a:close/>
                    </a:path>
                  </a:pathLst>
                </a:custGeom>
                <a:solidFill>
                  <a:srgbClr val="1300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Gill Sans Light"/>
                    <a:cs typeface="Gill Sans Light"/>
                  </a:endParaRPr>
                </a:p>
              </p:txBody>
            </p:sp>
            <p:sp>
              <p:nvSpPr>
                <p:cNvPr id="23638" name="Freeform 63"/>
                <p:cNvSpPr>
                  <a:spLocks/>
                </p:cNvSpPr>
                <p:nvPr/>
              </p:nvSpPr>
              <p:spPr bwMode="auto">
                <a:xfrm>
                  <a:off x="5167" y="1049"/>
                  <a:ext cx="1" cy="2"/>
                </a:xfrm>
                <a:custGeom>
                  <a:avLst/>
                  <a:gdLst>
                    <a:gd name="T0" fmla="*/ 0 w 1"/>
                    <a:gd name="T1" fmla="*/ 0 h 2"/>
                    <a:gd name="T2" fmla="*/ 0 w 1"/>
                    <a:gd name="T3" fmla="*/ 0 h 2"/>
                    <a:gd name="T4" fmla="*/ 0 w 1"/>
                    <a:gd name="T5" fmla="*/ 0 h 2"/>
                    <a:gd name="T6" fmla="*/ 0 w 1"/>
                    <a:gd name="T7" fmla="*/ 2 h 2"/>
                    <a:gd name="T8" fmla="*/ 0 w 1"/>
                    <a:gd name="T9" fmla="*/ 0 h 2"/>
                    <a:gd name="T10" fmla="*/ 0 w 1"/>
                    <a:gd name="T11" fmla="*/ 0 h 2"/>
                    <a:gd name="T12" fmla="*/ 0 w 1"/>
                    <a:gd name="T13" fmla="*/ 0 h 2"/>
                    <a:gd name="T14" fmla="*/ 0 w 1"/>
                    <a:gd name="T15" fmla="*/ 0 h 2"/>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 h="2">
                      <a:moveTo>
                        <a:pt x="0" y="0"/>
                      </a:moveTo>
                      <a:lnTo>
                        <a:pt x="0" y="0"/>
                      </a:lnTo>
                      <a:lnTo>
                        <a:pt x="0" y="2"/>
                      </a:lnTo>
                      <a:lnTo>
                        <a:pt x="0" y="0"/>
                      </a:lnTo>
                      <a:close/>
                    </a:path>
                  </a:pathLst>
                </a:custGeom>
                <a:solidFill>
                  <a:srgbClr val="1300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Gill Sans Light"/>
                    <a:cs typeface="Gill Sans Light"/>
                  </a:endParaRPr>
                </a:p>
              </p:txBody>
            </p:sp>
            <p:sp>
              <p:nvSpPr>
                <p:cNvPr id="23639" name="Freeform 64"/>
                <p:cNvSpPr>
                  <a:spLocks/>
                </p:cNvSpPr>
                <p:nvPr/>
              </p:nvSpPr>
              <p:spPr bwMode="auto">
                <a:xfrm>
                  <a:off x="5167" y="1049"/>
                  <a:ext cx="1" cy="2"/>
                </a:xfrm>
                <a:custGeom>
                  <a:avLst/>
                  <a:gdLst>
                    <a:gd name="T0" fmla="*/ 0 w 1"/>
                    <a:gd name="T1" fmla="*/ 0 h 2"/>
                    <a:gd name="T2" fmla="*/ 0 w 1"/>
                    <a:gd name="T3" fmla="*/ 0 h 2"/>
                    <a:gd name="T4" fmla="*/ 0 w 1"/>
                    <a:gd name="T5" fmla="*/ 0 h 2"/>
                    <a:gd name="T6" fmla="*/ 0 w 1"/>
                    <a:gd name="T7" fmla="*/ 2 h 2"/>
                    <a:gd name="T8" fmla="*/ 0 w 1"/>
                    <a:gd name="T9" fmla="*/ 2 h 2"/>
                    <a:gd name="T10" fmla="*/ 0 w 1"/>
                    <a:gd name="T11" fmla="*/ 0 h 2"/>
                    <a:gd name="T12" fmla="*/ 0 w 1"/>
                    <a:gd name="T13" fmla="*/ 0 h 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 h="2">
                      <a:moveTo>
                        <a:pt x="0" y="0"/>
                      </a:moveTo>
                      <a:lnTo>
                        <a:pt x="0" y="0"/>
                      </a:lnTo>
                      <a:lnTo>
                        <a:pt x="0" y="2"/>
                      </a:lnTo>
                      <a:lnTo>
                        <a:pt x="0" y="0"/>
                      </a:lnTo>
                      <a:close/>
                    </a:path>
                  </a:pathLst>
                </a:custGeom>
                <a:solidFill>
                  <a:srgbClr val="1300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Gill Sans Light"/>
                    <a:cs typeface="Gill Sans Light"/>
                  </a:endParaRPr>
                </a:p>
              </p:txBody>
            </p:sp>
            <p:sp>
              <p:nvSpPr>
                <p:cNvPr id="23640" name="Freeform 65"/>
                <p:cNvSpPr>
                  <a:spLocks/>
                </p:cNvSpPr>
                <p:nvPr/>
              </p:nvSpPr>
              <p:spPr bwMode="auto">
                <a:xfrm>
                  <a:off x="5167" y="1049"/>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 h="1">
                      <a:moveTo>
                        <a:pt x="0" y="0"/>
                      </a:moveTo>
                      <a:lnTo>
                        <a:pt x="0" y="0"/>
                      </a:lnTo>
                      <a:close/>
                    </a:path>
                  </a:pathLst>
                </a:custGeom>
                <a:solidFill>
                  <a:srgbClr val="1300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Gill Sans Light"/>
                    <a:cs typeface="Gill Sans Light"/>
                  </a:endParaRPr>
                </a:p>
              </p:txBody>
            </p:sp>
            <p:sp>
              <p:nvSpPr>
                <p:cNvPr id="23641" name="Freeform 66"/>
                <p:cNvSpPr>
                  <a:spLocks/>
                </p:cNvSpPr>
                <p:nvPr/>
              </p:nvSpPr>
              <p:spPr bwMode="auto">
                <a:xfrm>
                  <a:off x="5167" y="1049"/>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 h="1">
                      <a:moveTo>
                        <a:pt x="0" y="0"/>
                      </a:moveTo>
                      <a:lnTo>
                        <a:pt x="0" y="0"/>
                      </a:lnTo>
                      <a:close/>
                    </a:path>
                  </a:pathLst>
                </a:custGeom>
                <a:solidFill>
                  <a:srgbClr val="1300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Gill Sans Light"/>
                    <a:cs typeface="Gill Sans Light"/>
                  </a:endParaRPr>
                </a:p>
              </p:txBody>
            </p:sp>
            <p:sp>
              <p:nvSpPr>
                <p:cNvPr id="23642" name="Freeform 67"/>
                <p:cNvSpPr>
                  <a:spLocks/>
                </p:cNvSpPr>
                <p:nvPr/>
              </p:nvSpPr>
              <p:spPr bwMode="auto">
                <a:xfrm>
                  <a:off x="5167" y="1049"/>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w 1"/>
                    <a:gd name="T15" fmla="*/ 0 h 1"/>
                    <a:gd name="T16" fmla="*/ 0 w 1"/>
                    <a:gd name="T17" fmla="*/ 0 h 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 h="1">
                      <a:moveTo>
                        <a:pt x="0" y="0"/>
                      </a:moveTo>
                      <a:lnTo>
                        <a:pt x="0" y="0"/>
                      </a:lnTo>
                      <a:close/>
                    </a:path>
                  </a:pathLst>
                </a:custGeom>
                <a:solidFill>
                  <a:srgbClr val="1300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Gill Sans Light"/>
                    <a:cs typeface="Gill Sans Light"/>
                  </a:endParaRPr>
                </a:p>
              </p:txBody>
            </p:sp>
            <p:sp>
              <p:nvSpPr>
                <p:cNvPr id="23643" name="Freeform 68"/>
                <p:cNvSpPr>
                  <a:spLocks/>
                </p:cNvSpPr>
                <p:nvPr/>
              </p:nvSpPr>
              <p:spPr bwMode="auto">
                <a:xfrm>
                  <a:off x="5167" y="1049"/>
                  <a:ext cx="3" cy="2"/>
                </a:xfrm>
                <a:custGeom>
                  <a:avLst/>
                  <a:gdLst>
                    <a:gd name="T0" fmla="*/ 0 w 3"/>
                    <a:gd name="T1" fmla="*/ 0 h 2"/>
                    <a:gd name="T2" fmla="*/ 0 w 3"/>
                    <a:gd name="T3" fmla="*/ 0 h 2"/>
                    <a:gd name="T4" fmla="*/ 3 w 3"/>
                    <a:gd name="T5" fmla="*/ 2 h 2"/>
                    <a:gd name="T6" fmla="*/ 3 w 3"/>
                    <a:gd name="T7" fmla="*/ 2 h 2"/>
                    <a:gd name="T8" fmla="*/ 0 w 3"/>
                    <a:gd name="T9" fmla="*/ 2 h 2"/>
                    <a:gd name="T10" fmla="*/ 0 w 3"/>
                    <a:gd name="T11" fmla="*/ 2 h 2"/>
                    <a:gd name="T12" fmla="*/ 0 w 3"/>
                    <a:gd name="T13" fmla="*/ 2 h 2"/>
                    <a:gd name="T14" fmla="*/ 0 w 3"/>
                    <a:gd name="T15" fmla="*/ 2 h 2"/>
                    <a:gd name="T16" fmla="*/ 0 w 3"/>
                    <a:gd name="T17" fmla="*/ 0 h 2"/>
                    <a:gd name="T18" fmla="*/ 0 w 3"/>
                    <a:gd name="T19" fmla="*/ 0 h 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 h="2">
                      <a:moveTo>
                        <a:pt x="0" y="0"/>
                      </a:moveTo>
                      <a:lnTo>
                        <a:pt x="0" y="0"/>
                      </a:lnTo>
                      <a:lnTo>
                        <a:pt x="3" y="2"/>
                      </a:lnTo>
                      <a:lnTo>
                        <a:pt x="0" y="2"/>
                      </a:lnTo>
                      <a:lnTo>
                        <a:pt x="0" y="0"/>
                      </a:lnTo>
                      <a:close/>
                    </a:path>
                  </a:pathLst>
                </a:custGeom>
                <a:solidFill>
                  <a:srgbClr val="1300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Gill Sans Light"/>
                    <a:cs typeface="Gill Sans Light"/>
                  </a:endParaRPr>
                </a:p>
              </p:txBody>
            </p:sp>
            <p:sp>
              <p:nvSpPr>
                <p:cNvPr id="23644" name="Freeform 69"/>
                <p:cNvSpPr>
                  <a:spLocks/>
                </p:cNvSpPr>
                <p:nvPr/>
              </p:nvSpPr>
              <p:spPr bwMode="auto">
                <a:xfrm>
                  <a:off x="5217" y="1405"/>
                  <a:ext cx="231" cy="85"/>
                </a:xfrm>
                <a:custGeom>
                  <a:avLst/>
                  <a:gdLst>
                    <a:gd name="T0" fmla="*/ 146 w 231"/>
                    <a:gd name="T1" fmla="*/ 0 h 85"/>
                    <a:gd name="T2" fmla="*/ 146 w 231"/>
                    <a:gd name="T3" fmla="*/ 0 h 85"/>
                    <a:gd name="T4" fmla="*/ 231 w 231"/>
                    <a:gd name="T5" fmla="*/ 12 h 85"/>
                    <a:gd name="T6" fmla="*/ 231 w 231"/>
                    <a:gd name="T7" fmla="*/ 85 h 85"/>
                    <a:gd name="T8" fmla="*/ 231 w 231"/>
                    <a:gd name="T9" fmla="*/ 85 h 85"/>
                    <a:gd name="T10" fmla="*/ 5 w 231"/>
                    <a:gd name="T11" fmla="*/ 35 h 85"/>
                    <a:gd name="T12" fmla="*/ 5 w 231"/>
                    <a:gd name="T13" fmla="*/ 35 h 85"/>
                    <a:gd name="T14" fmla="*/ 0 w 231"/>
                    <a:gd name="T15" fmla="*/ 33 h 85"/>
                    <a:gd name="T16" fmla="*/ 0 w 231"/>
                    <a:gd name="T17" fmla="*/ 30 h 85"/>
                    <a:gd name="T18" fmla="*/ 12 w 231"/>
                    <a:gd name="T19" fmla="*/ 26 h 85"/>
                    <a:gd name="T20" fmla="*/ 12 w 231"/>
                    <a:gd name="T21" fmla="*/ 26 h 85"/>
                    <a:gd name="T22" fmla="*/ 115 w 231"/>
                    <a:gd name="T23" fmla="*/ 2 h 85"/>
                    <a:gd name="T24" fmla="*/ 115 w 231"/>
                    <a:gd name="T25" fmla="*/ 2 h 85"/>
                    <a:gd name="T26" fmla="*/ 130 w 231"/>
                    <a:gd name="T27" fmla="*/ 0 h 85"/>
                    <a:gd name="T28" fmla="*/ 146 w 231"/>
                    <a:gd name="T29" fmla="*/ 0 h 85"/>
                    <a:gd name="T30" fmla="*/ 146 w 231"/>
                    <a:gd name="T31" fmla="*/ 0 h 85"/>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231" h="85">
                      <a:moveTo>
                        <a:pt x="146" y="0"/>
                      </a:moveTo>
                      <a:lnTo>
                        <a:pt x="146" y="0"/>
                      </a:lnTo>
                      <a:lnTo>
                        <a:pt x="231" y="12"/>
                      </a:lnTo>
                      <a:lnTo>
                        <a:pt x="231" y="85"/>
                      </a:lnTo>
                      <a:lnTo>
                        <a:pt x="5" y="35"/>
                      </a:lnTo>
                      <a:lnTo>
                        <a:pt x="0" y="33"/>
                      </a:lnTo>
                      <a:lnTo>
                        <a:pt x="0" y="30"/>
                      </a:lnTo>
                      <a:lnTo>
                        <a:pt x="12" y="26"/>
                      </a:lnTo>
                      <a:lnTo>
                        <a:pt x="115" y="2"/>
                      </a:lnTo>
                      <a:lnTo>
                        <a:pt x="130" y="0"/>
                      </a:lnTo>
                      <a:lnTo>
                        <a:pt x="146" y="0"/>
                      </a:lnTo>
                      <a:close/>
                    </a:path>
                  </a:pathLst>
                </a:custGeom>
                <a:solidFill>
                  <a:srgbClr val="1300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Gill Sans Light"/>
                    <a:cs typeface="Gill Sans Light"/>
                  </a:endParaRPr>
                </a:p>
              </p:txBody>
            </p:sp>
            <p:sp>
              <p:nvSpPr>
                <p:cNvPr id="23645" name="Freeform 70"/>
                <p:cNvSpPr>
                  <a:spLocks/>
                </p:cNvSpPr>
                <p:nvPr/>
              </p:nvSpPr>
              <p:spPr bwMode="auto">
                <a:xfrm>
                  <a:off x="5217" y="1400"/>
                  <a:ext cx="231" cy="85"/>
                </a:xfrm>
                <a:custGeom>
                  <a:avLst/>
                  <a:gdLst>
                    <a:gd name="T0" fmla="*/ 146 w 231"/>
                    <a:gd name="T1" fmla="*/ 0 h 85"/>
                    <a:gd name="T2" fmla="*/ 146 w 231"/>
                    <a:gd name="T3" fmla="*/ 0 h 85"/>
                    <a:gd name="T4" fmla="*/ 231 w 231"/>
                    <a:gd name="T5" fmla="*/ 12 h 85"/>
                    <a:gd name="T6" fmla="*/ 231 w 231"/>
                    <a:gd name="T7" fmla="*/ 85 h 85"/>
                    <a:gd name="T8" fmla="*/ 231 w 231"/>
                    <a:gd name="T9" fmla="*/ 85 h 85"/>
                    <a:gd name="T10" fmla="*/ 5 w 231"/>
                    <a:gd name="T11" fmla="*/ 33 h 85"/>
                    <a:gd name="T12" fmla="*/ 5 w 231"/>
                    <a:gd name="T13" fmla="*/ 33 h 85"/>
                    <a:gd name="T14" fmla="*/ 0 w 231"/>
                    <a:gd name="T15" fmla="*/ 33 h 85"/>
                    <a:gd name="T16" fmla="*/ 0 w 231"/>
                    <a:gd name="T17" fmla="*/ 31 h 85"/>
                    <a:gd name="T18" fmla="*/ 12 w 231"/>
                    <a:gd name="T19" fmla="*/ 26 h 85"/>
                    <a:gd name="T20" fmla="*/ 12 w 231"/>
                    <a:gd name="T21" fmla="*/ 26 h 85"/>
                    <a:gd name="T22" fmla="*/ 115 w 231"/>
                    <a:gd name="T23" fmla="*/ 0 h 85"/>
                    <a:gd name="T24" fmla="*/ 115 w 231"/>
                    <a:gd name="T25" fmla="*/ 0 h 85"/>
                    <a:gd name="T26" fmla="*/ 130 w 231"/>
                    <a:gd name="T27" fmla="*/ 0 h 85"/>
                    <a:gd name="T28" fmla="*/ 146 w 231"/>
                    <a:gd name="T29" fmla="*/ 0 h 85"/>
                    <a:gd name="T30" fmla="*/ 146 w 231"/>
                    <a:gd name="T31" fmla="*/ 0 h 85"/>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231" h="85">
                      <a:moveTo>
                        <a:pt x="146" y="0"/>
                      </a:moveTo>
                      <a:lnTo>
                        <a:pt x="146" y="0"/>
                      </a:lnTo>
                      <a:lnTo>
                        <a:pt x="231" y="12"/>
                      </a:lnTo>
                      <a:lnTo>
                        <a:pt x="231" y="85"/>
                      </a:lnTo>
                      <a:lnTo>
                        <a:pt x="5" y="33"/>
                      </a:lnTo>
                      <a:lnTo>
                        <a:pt x="0" y="33"/>
                      </a:lnTo>
                      <a:lnTo>
                        <a:pt x="0" y="31"/>
                      </a:lnTo>
                      <a:lnTo>
                        <a:pt x="12" y="26"/>
                      </a:lnTo>
                      <a:lnTo>
                        <a:pt x="115" y="0"/>
                      </a:lnTo>
                      <a:lnTo>
                        <a:pt x="130" y="0"/>
                      </a:lnTo>
                      <a:lnTo>
                        <a:pt x="146" y="0"/>
                      </a:lnTo>
                      <a:close/>
                    </a:path>
                  </a:pathLst>
                </a:custGeom>
                <a:solidFill>
                  <a:srgbClr val="1300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Gill Sans Light"/>
                    <a:cs typeface="Gill Sans Light"/>
                  </a:endParaRPr>
                </a:p>
              </p:txBody>
            </p:sp>
            <p:sp>
              <p:nvSpPr>
                <p:cNvPr id="23646" name="Freeform 71"/>
                <p:cNvSpPr>
                  <a:spLocks/>
                </p:cNvSpPr>
                <p:nvPr/>
              </p:nvSpPr>
              <p:spPr bwMode="auto">
                <a:xfrm>
                  <a:off x="4804" y="1353"/>
                  <a:ext cx="533" cy="68"/>
                </a:xfrm>
                <a:custGeom>
                  <a:avLst/>
                  <a:gdLst>
                    <a:gd name="T0" fmla="*/ 526 w 533"/>
                    <a:gd name="T1" fmla="*/ 66 h 68"/>
                    <a:gd name="T2" fmla="*/ 491 w 533"/>
                    <a:gd name="T3" fmla="*/ 68 h 68"/>
                    <a:gd name="T4" fmla="*/ 474 w 533"/>
                    <a:gd name="T5" fmla="*/ 64 h 68"/>
                    <a:gd name="T6" fmla="*/ 460 w 533"/>
                    <a:gd name="T7" fmla="*/ 54 h 68"/>
                    <a:gd name="T8" fmla="*/ 460 w 533"/>
                    <a:gd name="T9" fmla="*/ 47 h 68"/>
                    <a:gd name="T10" fmla="*/ 458 w 533"/>
                    <a:gd name="T11" fmla="*/ 40 h 68"/>
                    <a:gd name="T12" fmla="*/ 451 w 533"/>
                    <a:gd name="T13" fmla="*/ 38 h 68"/>
                    <a:gd name="T14" fmla="*/ 432 w 533"/>
                    <a:gd name="T15" fmla="*/ 40 h 68"/>
                    <a:gd name="T16" fmla="*/ 288 w 533"/>
                    <a:gd name="T17" fmla="*/ 57 h 68"/>
                    <a:gd name="T18" fmla="*/ 215 w 533"/>
                    <a:gd name="T19" fmla="*/ 57 h 68"/>
                    <a:gd name="T20" fmla="*/ 144 w 533"/>
                    <a:gd name="T21" fmla="*/ 47 h 68"/>
                    <a:gd name="T22" fmla="*/ 90 w 533"/>
                    <a:gd name="T23" fmla="*/ 35 h 68"/>
                    <a:gd name="T24" fmla="*/ 36 w 533"/>
                    <a:gd name="T25" fmla="*/ 21 h 68"/>
                    <a:gd name="T26" fmla="*/ 3 w 533"/>
                    <a:gd name="T27" fmla="*/ 7 h 68"/>
                    <a:gd name="T28" fmla="*/ 0 w 533"/>
                    <a:gd name="T29" fmla="*/ 0 h 68"/>
                    <a:gd name="T30" fmla="*/ 3 w 533"/>
                    <a:gd name="T31" fmla="*/ 0 h 68"/>
                    <a:gd name="T32" fmla="*/ 5 w 533"/>
                    <a:gd name="T33" fmla="*/ 5 h 68"/>
                    <a:gd name="T34" fmla="*/ 26 w 533"/>
                    <a:gd name="T35" fmla="*/ 16 h 68"/>
                    <a:gd name="T36" fmla="*/ 55 w 533"/>
                    <a:gd name="T37" fmla="*/ 24 h 68"/>
                    <a:gd name="T38" fmla="*/ 144 w 533"/>
                    <a:gd name="T39" fmla="*/ 45 h 68"/>
                    <a:gd name="T40" fmla="*/ 180 w 533"/>
                    <a:gd name="T41" fmla="*/ 49 h 68"/>
                    <a:gd name="T42" fmla="*/ 250 w 533"/>
                    <a:gd name="T43" fmla="*/ 54 h 68"/>
                    <a:gd name="T44" fmla="*/ 356 w 533"/>
                    <a:gd name="T45" fmla="*/ 47 h 68"/>
                    <a:gd name="T46" fmla="*/ 425 w 533"/>
                    <a:gd name="T47" fmla="*/ 38 h 68"/>
                    <a:gd name="T48" fmla="*/ 455 w 533"/>
                    <a:gd name="T49" fmla="*/ 35 h 68"/>
                    <a:gd name="T50" fmla="*/ 462 w 533"/>
                    <a:gd name="T51" fmla="*/ 40 h 68"/>
                    <a:gd name="T52" fmla="*/ 462 w 533"/>
                    <a:gd name="T53" fmla="*/ 47 h 68"/>
                    <a:gd name="T54" fmla="*/ 467 w 533"/>
                    <a:gd name="T55" fmla="*/ 54 h 68"/>
                    <a:gd name="T56" fmla="*/ 484 w 533"/>
                    <a:gd name="T57" fmla="*/ 64 h 68"/>
                    <a:gd name="T58" fmla="*/ 517 w 533"/>
                    <a:gd name="T59" fmla="*/ 66 h 68"/>
                    <a:gd name="T60" fmla="*/ 533 w 533"/>
                    <a:gd name="T61" fmla="*/ 64 h 68"/>
                    <a:gd name="T62" fmla="*/ 526 w 533"/>
                    <a:gd name="T63" fmla="*/ 66 h 6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533" h="68">
                      <a:moveTo>
                        <a:pt x="526" y="66"/>
                      </a:moveTo>
                      <a:lnTo>
                        <a:pt x="526" y="66"/>
                      </a:lnTo>
                      <a:lnTo>
                        <a:pt x="510" y="68"/>
                      </a:lnTo>
                      <a:lnTo>
                        <a:pt x="491" y="68"/>
                      </a:lnTo>
                      <a:lnTo>
                        <a:pt x="481" y="66"/>
                      </a:lnTo>
                      <a:lnTo>
                        <a:pt x="474" y="64"/>
                      </a:lnTo>
                      <a:lnTo>
                        <a:pt x="467" y="59"/>
                      </a:lnTo>
                      <a:lnTo>
                        <a:pt x="460" y="54"/>
                      </a:lnTo>
                      <a:lnTo>
                        <a:pt x="460" y="47"/>
                      </a:lnTo>
                      <a:lnTo>
                        <a:pt x="460" y="42"/>
                      </a:lnTo>
                      <a:lnTo>
                        <a:pt x="458" y="40"/>
                      </a:lnTo>
                      <a:lnTo>
                        <a:pt x="451" y="38"/>
                      </a:lnTo>
                      <a:lnTo>
                        <a:pt x="432" y="40"/>
                      </a:lnTo>
                      <a:lnTo>
                        <a:pt x="359" y="49"/>
                      </a:lnTo>
                      <a:lnTo>
                        <a:pt x="288" y="57"/>
                      </a:lnTo>
                      <a:lnTo>
                        <a:pt x="253" y="57"/>
                      </a:lnTo>
                      <a:lnTo>
                        <a:pt x="215" y="57"/>
                      </a:lnTo>
                      <a:lnTo>
                        <a:pt x="180" y="52"/>
                      </a:lnTo>
                      <a:lnTo>
                        <a:pt x="144" y="47"/>
                      </a:lnTo>
                      <a:lnTo>
                        <a:pt x="90" y="35"/>
                      </a:lnTo>
                      <a:lnTo>
                        <a:pt x="36" y="21"/>
                      </a:lnTo>
                      <a:lnTo>
                        <a:pt x="12" y="14"/>
                      </a:lnTo>
                      <a:lnTo>
                        <a:pt x="3" y="7"/>
                      </a:lnTo>
                      <a:lnTo>
                        <a:pt x="0" y="5"/>
                      </a:lnTo>
                      <a:lnTo>
                        <a:pt x="0" y="0"/>
                      </a:lnTo>
                      <a:lnTo>
                        <a:pt x="3" y="0"/>
                      </a:lnTo>
                      <a:lnTo>
                        <a:pt x="5" y="5"/>
                      </a:lnTo>
                      <a:lnTo>
                        <a:pt x="12" y="9"/>
                      </a:lnTo>
                      <a:lnTo>
                        <a:pt x="26" y="16"/>
                      </a:lnTo>
                      <a:lnTo>
                        <a:pt x="55" y="24"/>
                      </a:lnTo>
                      <a:lnTo>
                        <a:pt x="85" y="33"/>
                      </a:lnTo>
                      <a:lnTo>
                        <a:pt x="144" y="45"/>
                      </a:lnTo>
                      <a:lnTo>
                        <a:pt x="180" y="49"/>
                      </a:lnTo>
                      <a:lnTo>
                        <a:pt x="215" y="52"/>
                      </a:lnTo>
                      <a:lnTo>
                        <a:pt x="250" y="54"/>
                      </a:lnTo>
                      <a:lnTo>
                        <a:pt x="286" y="54"/>
                      </a:lnTo>
                      <a:lnTo>
                        <a:pt x="356" y="47"/>
                      </a:lnTo>
                      <a:lnTo>
                        <a:pt x="425" y="38"/>
                      </a:lnTo>
                      <a:lnTo>
                        <a:pt x="444" y="35"/>
                      </a:lnTo>
                      <a:lnTo>
                        <a:pt x="455" y="35"/>
                      </a:lnTo>
                      <a:lnTo>
                        <a:pt x="460" y="38"/>
                      </a:lnTo>
                      <a:lnTo>
                        <a:pt x="462" y="40"/>
                      </a:lnTo>
                      <a:lnTo>
                        <a:pt x="462" y="47"/>
                      </a:lnTo>
                      <a:lnTo>
                        <a:pt x="467" y="54"/>
                      </a:lnTo>
                      <a:lnTo>
                        <a:pt x="474" y="61"/>
                      </a:lnTo>
                      <a:lnTo>
                        <a:pt x="484" y="64"/>
                      </a:lnTo>
                      <a:lnTo>
                        <a:pt x="493" y="66"/>
                      </a:lnTo>
                      <a:lnTo>
                        <a:pt x="517" y="66"/>
                      </a:lnTo>
                      <a:lnTo>
                        <a:pt x="533" y="61"/>
                      </a:lnTo>
                      <a:lnTo>
                        <a:pt x="533" y="64"/>
                      </a:lnTo>
                      <a:lnTo>
                        <a:pt x="526" y="66"/>
                      </a:lnTo>
                      <a:close/>
                    </a:path>
                  </a:pathLst>
                </a:custGeom>
                <a:solidFill>
                  <a:srgbClr val="1300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Gill Sans Light"/>
                    <a:cs typeface="Gill Sans Light"/>
                  </a:endParaRPr>
                </a:p>
              </p:txBody>
            </p:sp>
            <p:sp>
              <p:nvSpPr>
                <p:cNvPr id="23647" name="Freeform 72"/>
                <p:cNvSpPr>
                  <a:spLocks/>
                </p:cNvSpPr>
                <p:nvPr/>
              </p:nvSpPr>
              <p:spPr bwMode="auto">
                <a:xfrm>
                  <a:off x="4769" y="1407"/>
                  <a:ext cx="641" cy="257"/>
                </a:xfrm>
                <a:custGeom>
                  <a:avLst/>
                  <a:gdLst>
                    <a:gd name="T0" fmla="*/ 521 w 641"/>
                    <a:gd name="T1" fmla="*/ 54 h 257"/>
                    <a:gd name="T2" fmla="*/ 469 w 641"/>
                    <a:gd name="T3" fmla="*/ 31 h 257"/>
                    <a:gd name="T4" fmla="*/ 462 w 641"/>
                    <a:gd name="T5" fmla="*/ 31 h 257"/>
                    <a:gd name="T6" fmla="*/ 396 w 641"/>
                    <a:gd name="T7" fmla="*/ 38 h 257"/>
                    <a:gd name="T8" fmla="*/ 398 w 641"/>
                    <a:gd name="T9" fmla="*/ 38 h 257"/>
                    <a:gd name="T10" fmla="*/ 387 w 641"/>
                    <a:gd name="T11" fmla="*/ 38 h 257"/>
                    <a:gd name="T12" fmla="*/ 337 w 641"/>
                    <a:gd name="T13" fmla="*/ 45 h 257"/>
                    <a:gd name="T14" fmla="*/ 339 w 641"/>
                    <a:gd name="T15" fmla="*/ 47 h 257"/>
                    <a:gd name="T16" fmla="*/ 335 w 641"/>
                    <a:gd name="T17" fmla="*/ 45 h 257"/>
                    <a:gd name="T18" fmla="*/ 226 w 641"/>
                    <a:gd name="T19" fmla="*/ 59 h 257"/>
                    <a:gd name="T20" fmla="*/ 170 w 641"/>
                    <a:gd name="T21" fmla="*/ 66 h 257"/>
                    <a:gd name="T22" fmla="*/ 130 w 641"/>
                    <a:gd name="T23" fmla="*/ 62 h 257"/>
                    <a:gd name="T24" fmla="*/ 104 w 641"/>
                    <a:gd name="T25" fmla="*/ 52 h 257"/>
                    <a:gd name="T26" fmla="*/ 104 w 641"/>
                    <a:gd name="T27" fmla="*/ 38 h 257"/>
                    <a:gd name="T28" fmla="*/ 125 w 641"/>
                    <a:gd name="T29" fmla="*/ 21 h 257"/>
                    <a:gd name="T30" fmla="*/ 156 w 641"/>
                    <a:gd name="T31" fmla="*/ 17 h 257"/>
                    <a:gd name="T32" fmla="*/ 196 w 641"/>
                    <a:gd name="T33" fmla="*/ 3 h 257"/>
                    <a:gd name="T34" fmla="*/ 196 w 641"/>
                    <a:gd name="T35" fmla="*/ 3 h 257"/>
                    <a:gd name="T36" fmla="*/ 196 w 641"/>
                    <a:gd name="T37" fmla="*/ 0 h 257"/>
                    <a:gd name="T38" fmla="*/ 189 w 641"/>
                    <a:gd name="T39" fmla="*/ 0 h 257"/>
                    <a:gd name="T40" fmla="*/ 186 w 641"/>
                    <a:gd name="T41" fmla="*/ 0 h 257"/>
                    <a:gd name="T42" fmla="*/ 184 w 641"/>
                    <a:gd name="T43" fmla="*/ 0 h 257"/>
                    <a:gd name="T44" fmla="*/ 156 w 641"/>
                    <a:gd name="T45" fmla="*/ 10 h 257"/>
                    <a:gd name="T46" fmla="*/ 113 w 641"/>
                    <a:gd name="T47" fmla="*/ 19 h 257"/>
                    <a:gd name="T48" fmla="*/ 97 w 641"/>
                    <a:gd name="T49" fmla="*/ 40 h 257"/>
                    <a:gd name="T50" fmla="*/ 104 w 641"/>
                    <a:gd name="T51" fmla="*/ 57 h 257"/>
                    <a:gd name="T52" fmla="*/ 137 w 641"/>
                    <a:gd name="T53" fmla="*/ 66 h 257"/>
                    <a:gd name="T54" fmla="*/ 151 w 641"/>
                    <a:gd name="T55" fmla="*/ 69 h 257"/>
                    <a:gd name="T56" fmla="*/ 24 w 641"/>
                    <a:gd name="T57" fmla="*/ 85 h 257"/>
                    <a:gd name="T58" fmla="*/ 5 w 641"/>
                    <a:gd name="T59" fmla="*/ 87 h 257"/>
                    <a:gd name="T60" fmla="*/ 0 w 641"/>
                    <a:gd name="T61" fmla="*/ 90 h 257"/>
                    <a:gd name="T62" fmla="*/ 2 w 641"/>
                    <a:gd name="T63" fmla="*/ 92 h 257"/>
                    <a:gd name="T64" fmla="*/ 0 w 641"/>
                    <a:gd name="T65" fmla="*/ 95 h 257"/>
                    <a:gd name="T66" fmla="*/ 5 w 641"/>
                    <a:gd name="T67" fmla="*/ 104 h 257"/>
                    <a:gd name="T68" fmla="*/ 5 w 641"/>
                    <a:gd name="T69" fmla="*/ 104 h 257"/>
                    <a:gd name="T70" fmla="*/ 7 w 641"/>
                    <a:gd name="T71" fmla="*/ 120 h 257"/>
                    <a:gd name="T72" fmla="*/ 17 w 641"/>
                    <a:gd name="T73" fmla="*/ 137 h 257"/>
                    <a:gd name="T74" fmla="*/ 19 w 641"/>
                    <a:gd name="T75" fmla="*/ 149 h 257"/>
                    <a:gd name="T76" fmla="*/ 19 w 641"/>
                    <a:gd name="T77" fmla="*/ 151 h 257"/>
                    <a:gd name="T78" fmla="*/ 24 w 641"/>
                    <a:gd name="T79" fmla="*/ 151 h 257"/>
                    <a:gd name="T80" fmla="*/ 73 w 641"/>
                    <a:gd name="T81" fmla="*/ 196 h 257"/>
                    <a:gd name="T82" fmla="*/ 132 w 641"/>
                    <a:gd name="T83" fmla="*/ 253 h 257"/>
                    <a:gd name="T84" fmla="*/ 80 w 641"/>
                    <a:gd name="T85" fmla="*/ 198 h 257"/>
                    <a:gd name="T86" fmla="*/ 134 w 641"/>
                    <a:gd name="T87" fmla="*/ 253 h 257"/>
                    <a:gd name="T88" fmla="*/ 151 w 641"/>
                    <a:gd name="T89" fmla="*/ 257 h 257"/>
                    <a:gd name="T90" fmla="*/ 639 w 641"/>
                    <a:gd name="T91" fmla="*/ 118 h 257"/>
                    <a:gd name="T92" fmla="*/ 639 w 641"/>
                    <a:gd name="T93" fmla="*/ 111 h 257"/>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641" h="257">
                      <a:moveTo>
                        <a:pt x="639" y="111"/>
                      </a:moveTo>
                      <a:lnTo>
                        <a:pt x="639" y="111"/>
                      </a:lnTo>
                      <a:lnTo>
                        <a:pt x="521" y="54"/>
                      </a:lnTo>
                      <a:lnTo>
                        <a:pt x="469" y="31"/>
                      </a:lnTo>
                      <a:lnTo>
                        <a:pt x="464" y="31"/>
                      </a:lnTo>
                      <a:lnTo>
                        <a:pt x="462" y="31"/>
                      </a:lnTo>
                      <a:lnTo>
                        <a:pt x="457" y="28"/>
                      </a:lnTo>
                      <a:lnTo>
                        <a:pt x="396" y="38"/>
                      </a:lnTo>
                      <a:lnTo>
                        <a:pt x="398" y="38"/>
                      </a:lnTo>
                      <a:lnTo>
                        <a:pt x="394" y="40"/>
                      </a:lnTo>
                      <a:lnTo>
                        <a:pt x="387" y="38"/>
                      </a:lnTo>
                      <a:lnTo>
                        <a:pt x="337" y="45"/>
                      </a:lnTo>
                      <a:lnTo>
                        <a:pt x="339" y="47"/>
                      </a:lnTo>
                      <a:lnTo>
                        <a:pt x="335" y="45"/>
                      </a:lnTo>
                      <a:lnTo>
                        <a:pt x="259" y="57"/>
                      </a:lnTo>
                      <a:lnTo>
                        <a:pt x="226" y="59"/>
                      </a:lnTo>
                      <a:lnTo>
                        <a:pt x="170" y="66"/>
                      </a:lnTo>
                      <a:lnTo>
                        <a:pt x="149" y="64"/>
                      </a:lnTo>
                      <a:lnTo>
                        <a:pt x="130" y="62"/>
                      </a:lnTo>
                      <a:lnTo>
                        <a:pt x="118" y="59"/>
                      </a:lnTo>
                      <a:lnTo>
                        <a:pt x="108" y="54"/>
                      </a:lnTo>
                      <a:lnTo>
                        <a:pt x="104" y="52"/>
                      </a:lnTo>
                      <a:lnTo>
                        <a:pt x="101" y="50"/>
                      </a:lnTo>
                      <a:lnTo>
                        <a:pt x="101" y="45"/>
                      </a:lnTo>
                      <a:lnTo>
                        <a:pt x="104" y="38"/>
                      </a:lnTo>
                      <a:lnTo>
                        <a:pt x="113" y="28"/>
                      </a:lnTo>
                      <a:lnTo>
                        <a:pt x="125" y="21"/>
                      </a:lnTo>
                      <a:lnTo>
                        <a:pt x="139" y="17"/>
                      </a:lnTo>
                      <a:lnTo>
                        <a:pt x="156" y="17"/>
                      </a:lnTo>
                      <a:lnTo>
                        <a:pt x="165" y="14"/>
                      </a:lnTo>
                      <a:lnTo>
                        <a:pt x="177" y="12"/>
                      </a:lnTo>
                      <a:lnTo>
                        <a:pt x="196" y="3"/>
                      </a:lnTo>
                      <a:lnTo>
                        <a:pt x="196" y="0"/>
                      </a:lnTo>
                      <a:lnTo>
                        <a:pt x="189" y="0"/>
                      </a:lnTo>
                      <a:lnTo>
                        <a:pt x="186" y="0"/>
                      </a:lnTo>
                      <a:lnTo>
                        <a:pt x="184" y="0"/>
                      </a:lnTo>
                      <a:lnTo>
                        <a:pt x="172" y="7"/>
                      </a:lnTo>
                      <a:lnTo>
                        <a:pt x="156" y="10"/>
                      </a:lnTo>
                      <a:lnTo>
                        <a:pt x="141" y="12"/>
                      </a:lnTo>
                      <a:lnTo>
                        <a:pt x="127" y="14"/>
                      </a:lnTo>
                      <a:lnTo>
                        <a:pt x="113" y="19"/>
                      </a:lnTo>
                      <a:lnTo>
                        <a:pt x="101" y="31"/>
                      </a:lnTo>
                      <a:lnTo>
                        <a:pt x="97" y="40"/>
                      </a:lnTo>
                      <a:lnTo>
                        <a:pt x="94" y="47"/>
                      </a:lnTo>
                      <a:lnTo>
                        <a:pt x="97" y="54"/>
                      </a:lnTo>
                      <a:lnTo>
                        <a:pt x="104" y="57"/>
                      </a:lnTo>
                      <a:lnTo>
                        <a:pt x="111" y="62"/>
                      </a:lnTo>
                      <a:lnTo>
                        <a:pt x="120" y="64"/>
                      </a:lnTo>
                      <a:lnTo>
                        <a:pt x="137" y="66"/>
                      </a:lnTo>
                      <a:lnTo>
                        <a:pt x="151" y="69"/>
                      </a:lnTo>
                      <a:lnTo>
                        <a:pt x="87" y="76"/>
                      </a:lnTo>
                      <a:lnTo>
                        <a:pt x="24" y="85"/>
                      </a:lnTo>
                      <a:lnTo>
                        <a:pt x="7" y="87"/>
                      </a:lnTo>
                      <a:lnTo>
                        <a:pt x="5" y="87"/>
                      </a:lnTo>
                      <a:lnTo>
                        <a:pt x="0" y="90"/>
                      </a:lnTo>
                      <a:lnTo>
                        <a:pt x="0" y="92"/>
                      </a:lnTo>
                      <a:lnTo>
                        <a:pt x="2" y="92"/>
                      </a:lnTo>
                      <a:lnTo>
                        <a:pt x="0" y="95"/>
                      </a:lnTo>
                      <a:lnTo>
                        <a:pt x="2" y="95"/>
                      </a:lnTo>
                      <a:lnTo>
                        <a:pt x="5" y="104"/>
                      </a:lnTo>
                      <a:lnTo>
                        <a:pt x="5" y="118"/>
                      </a:lnTo>
                      <a:lnTo>
                        <a:pt x="7" y="120"/>
                      </a:lnTo>
                      <a:lnTo>
                        <a:pt x="17" y="137"/>
                      </a:lnTo>
                      <a:lnTo>
                        <a:pt x="17" y="142"/>
                      </a:lnTo>
                      <a:lnTo>
                        <a:pt x="19" y="149"/>
                      </a:lnTo>
                      <a:lnTo>
                        <a:pt x="19" y="151"/>
                      </a:lnTo>
                      <a:lnTo>
                        <a:pt x="24" y="151"/>
                      </a:lnTo>
                      <a:lnTo>
                        <a:pt x="28" y="151"/>
                      </a:lnTo>
                      <a:lnTo>
                        <a:pt x="73" y="196"/>
                      </a:lnTo>
                      <a:lnTo>
                        <a:pt x="132" y="253"/>
                      </a:lnTo>
                      <a:lnTo>
                        <a:pt x="139" y="255"/>
                      </a:lnTo>
                      <a:lnTo>
                        <a:pt x="80" y="198"/>
                      </a:lnTo>
                      <a:lnTo>
                        <a:pt x="134" y="253"/>
                      </a:lnTo>
                      <a:lnTo>
                        <a:pt x="144" y="257"/>
                      </a:lnTo>
                      <a:lnTo>
                        <a:pt x="151" y="257"/>
                      </a:lnTo>
                      <a:lnTo>
                        <a:pt x="391" y="189"/>
                      </a:lnTo>
                      <a:lnTo>
                        <a:pt x="639" y="118"/>
                      </a:lnTo>
                      <a:lnTo>
                        <a:pt x="641" y="116"/>
                      </a:lnTo>
                      <a:lnTo>
                        <a:pt x="639" y="111"/>
                      </a:lnTo>
                      <a:close/>
                    </a:path>
                  </a:pathLst>
                </a:custGeom>
                <a:solidFill>
                  <a:srgbClr val="1300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Gill Sans Light"/>
                    <a:cs typeface="Gill Sans Light"/>
                  </a:endParaRPr>
                </a:p>
              </p:txBody>
            </p:sp>
            <p:sp>
              <p:nvSpPr>
                <p:cNvPr id="23648" name="Freeform 73"/>
                <p:cNvSpPr>
                  <a:spLocks/>
                </p:cNvSpPr>
                <p:nvPr/>
              </p:nvSpPr>
              <p:spPr bwMode="auto">
                <a:xfrm>
                  <a:off x="5330" y="1398"/>
                  <a:ext cx="118" cy="71"/>
                </a:xfrm>
                <a:custGeom>
                  <a:avLst/>
                  <a:gdLst>
                    <a:gd name="T0" fmla="*/ 0 w 118"/>
                    <a:gd name="T1" fmla="*/ 23 h 71"/>
                    <a:gd name="T2" fmla="*/ 0 w 118"/>
                    <a:gd name="T3" fmla="*/ 23 h 71"/>
                    <a:gd name="T4" fmla="*/ 0 w 118"/>
                    <a:gd name="T5" fmla="*/ 23 h 71"/>
                    <a:gd name="T6" fmla="*/ 0 w 118"/>
                    <a:gd name="T7" fmla="*/ 21 h 71"/>
                    <a:gd name="T8" fmla="*/ 0 w 118"/>
                    <a:gd name="T9" fmla="*/ 21 h 71"/>
                    <a:gd name="T10" fmla="*/ 14 w 118"/>
                    <a:gd name="T11" fmla="*/ 9 h 71"/>
                    <a:gd name="T12" fmla="*/ 14 w 118"/>
                    <a:gd name="T13" fmla="*/ 9 h 71"/>
                    <a:gd name="T14" fmla="*/ 14 w 118"/>
                    <a:gd name="T15" fmla="*/ 9 h 71"/>
                    <a:gd name="T16" fmla="*/ 14 w 118"/>
                    <a:gd name="T17" fmla="*/ 9 h 71"/>
                    <a:gd name="T18" fmla="*/ 14 w 118"/>
                    <a:gd name="T19" fmla="*/ 9 h 71"/>
                    <a:gd name="T20" fmla="*/ 14 w 118"/>
                    <a:gd name="T21" fmla="*/ 9 h 71"/>
                    <a:gd name="T22" fmla="*/ 14 w 118"/>
                    <a:gd name="T23" fmla="*/ 9 h 71"/>
                    <a:gd name="T24" fmla="*/ 14 w 118"/>
                    <a:gd name="T25" fmla="*/ 9 h 71"/>
                    <a:gd name="T26" fmla="*/ 14 w 118"/>
                    <a:gd name="T27" fmla="*/ 9 h 71"/>
                    <a:gd name="T28" fmla="*/ 14 w 118"/>
                    <a:gd name="T29" fmla="*/ 9 h 71"/>
                    <a:gd name="T30" fmla="*/ 14 w 118"/>
                    <a:gd name="T31" fmla="*/ 9 h 71"/>
                    <a:gd name="T32" fmla="*/ 33 w 118"/>
                    <a:gd name="T33" fmla="*/ 2 h 71"/>
                    <a:gd name="T34" fmla="*/ 33 w 118"/>
                    <a:gd name="T35" fmla="*/ 2 h 71"/>
                    <a:gd name="T36" fmla="*/ 33 w 118"/>
                    <a:gd name="T37" fmla="*/ 2 h 71"/>
                    <a:gd name="T38" fmla="*/ 33 w 118"/>
                    <a:gd name="T39" fmla="*/ 2 h 71"/>
                    <a:gd name="T40" fmla="*/ 33 w 118"/>
                    <a:gd name="T41" fmla="*/ 2 h 71"/>
                    <a:gd name="T42" fmla="*/ 35 w 118"/>
                    <a:gd name="T43" fmla="*/ 2 h 71"/>
                    <a:gd name="T44" fmla="*/ 35 w 118"/>
                    <a:gd name="T45" fmla="*/ 2 h 71"/>
                    <a:gd name="T46" fmla="*/ 52 w 118"/>
                    <a:gd name="T47" fmla="*/ 0 h 71"/>
                    <a:gd name="T48" fmla="*/ 83 w 118"/>
                    <a:gd name="T49" fmla="*/ 2 h 71"/>
                    <a:gd name="T50" fmla="*/ 83 w 118"/>
                    <a:gd name="T51" fmla="*/ 2 h 71"/>
                    <a:gd name="T52" fmla="*/ 83 w 118"/>
                    <a:gd name="T53" fmla="*/ 2 h 71"/>
                    <a:gd name="T54" fmla="*/ 87 w 118"/>
                    <a:gd name="T55" fmla="*/ 4 h 71"/>
                    <a:gd name="T56" fmla="*/ 87 w 118"/>
                    <a:gd name="T57" fmla="*/ 4 h 71"/>
                    <a:gd name="T58" fmla="*/ 87 w 118"/>
                    <a:gd name="T59" fmla="*/ 4 h 71"/>
                    <a:gd name="T60" fmla="*/ 99 w 118"/>
                    <a:gd name="T61" fmla="*/ 7 h 71"/>
                    <a:gd name="T62" fmla="*/ 118 w 118"/>
                    <a:gd name="T63" fmla="*/ 14 h 71"/>
                    <a:gd name="T64" fmla="*/ 118 w 118"/>
                    <a:gd name="T65" fmla="*/ 71 h 71"/>
                    <a:gd name="T66" fmla="*/ 118 w 118"/>
                    <a:gd name="T67" fmla="*/ 71 h 71"/>
                    <a:gd name="T68" fmla="*/ 99 w 118"/>
                    <a:gd name="T69" fmla="*/ 71 h 71"/>
                    <a:gd name="T70" fmla="*/ 83 w 118"/>
                    <a:gd name="T71" fmla="*/ 68 h 71"/>
                    <a:gd name="T72" fmla="*/ 83 w 118"/>
                    <a:gd name="T73" fmla="*/ 68 h 71"/>
                    <a:gd name="T74" fmla="*/ 47 w 118"/>
                    <a:gd name="T75" fmla="*/ 59 h 71"/>
                    <a:gd name="T76" fmla="*/ 28 w 118"/>
                    <a:gd name="T77" fmla="*/ 52 h 71"/>
                    <a:gd name="T78" fmla="*/ 19 w 118"/>
                    <a:gd name="T79" fmla="*/ 45 h 71"/>
                    <a:gd name="T80" fmla="*/ 19 w 118"/>
                    <a:gd name="T81" fmla="*/ 45 h 71"/>
                    <a:gd name="T82" fmla="*/ 9 w 118"/>
                    <a:gd name="T83" fmla="*/ 40 h 71"/>
                    <a:gd name="T84" fmla="*/ 0 w 118"/>
                    <a:gd name="T85" fmla="*/ 30 h 71"/>
                    <a:gd name="T86" fmla="*/ 0 w 118"/>
                    <a:gd name="T87" fmla="*/ 30 h 71"/>
                    <a:gd name="T88" fmla="*/ 0 w 118"/>
                    <a:gd name="T89" fmla="*/ 28 h 71"/>
                    <a:gd name="T90" fmla="*/ 0 w 118"/>
                    <a:gd name="T91" fmla="*/ 23 h 71"/>
                    <a:gd name="T92" fmla="*/ 0 w 118"/>
                    <a:gd name="T93" fmla="*/ 23 h 71"/>
                    <a:gd name="T94" fmla="*/ 0 w 118"/>
                    <a:gd name="T95" fmla="*/ 23 h 71"/>
                    <a:gd name="T96" fmla="*/ 0 w 118"/>
                    <a:gd name="T97" fmla="*/ 23 h 71"/>
                    <a:gd name="T98" fmla="*/ 0 w 118"/>
                    <a:gd name="T99" fmla="*/ 23 h 7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118" h="71">
                      <a:moveTo>
                        <a:pt x="0" y="23"/>
                      </a:moveTo>
                      <a:lnTo>
                        <a:pt x="0" y="23"/>
                      </a:lnTo>
                      <a:lnTo>
                        <a:pt x="0" y="21"/>
                      </a:lnTo>
                      <a:lnTo>
                        <a:pt x="14" y="9"/>
                      </a:lnTo>
                      <a:lnTo>
                        <a:pt x="33" y="2"/>
                      </a:lnTo>
                      <a:lnTo>
                        <a:pt x="35" y="2"/>
                      </a:lnTo>
                      <a:lnTo>
                        <a:pt x="52" y="0"/>
                      </a:lnTo>
                      <a:lnTo>
                        <a:pt x="83" y="2"/>
                      </a:lnTo>
                      <a:lnTo>
                        <a:pt x="87" y="4"/>
                      </a:lnTo>
                      <a:lnTo>
                        <a:pt x="99" y="7"/>
                      </a:lnTo>
                      <a:lnTo>
                        <a:pt x="118" y="14"/>
                      </a:lnTo>
                      <a:lnTo>
                        <a:pt x="118" y="71"/>
                      </a:lnTo>
                      <a:lnTo>
                        <a:pt x="99" y="71"/>
                      </a:lnTo>
                      <a:lnTo>
                        <a:pt x="83" y="68"/>
                      </a:lnTo>
                      <a:lnTo>
                        <a:pt x="47" y="59"/>
                      </a:lnTo>
                      <a:lnTo>
                        <a:pt x="28" y="52"/>
                      </a:lnTo>
                      <a:lnTo>
                        <a:pt x="19" y="45"/>
                      </a:lnTo>
                      <a:lnTo>
                        <a:pt x="9" y="40"/>
                      </a:lnTo>
                      <a:lnTo>
                        <a:pt x="0" y="30"/>
                      </a:lnTo>
                      <a:lnTo>
                        <a:pt x="0" y="28"/>
                      </a:lnTo>
                      <a:lnTo>
                        <a:pt x="0" y="23"/>
                      </a:lnTo>
                      <a:close/>
                    </a:path>
                  </a:pathLst>
                </a:custGeom>
                <a:solidFill>
                  <a:srgbClr val="735AA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Gill Sans Light"/>
                    <a:cs typeface="Gill Sans Light"/>
                  </a:endParaRPr>
                </a:p>
              </p:txBody>
            </p:sp>
            <p:sp>
              <p:nvSpPr>
                <p:cNvPr id="23649" name="Freeform 74"/>
                <p:cNvSpPr>
                  <a:spLocks/>
                </p:cNvSpPr>
                <p:nvPr/>
              </p:nvSpPr>
              <p:spPr bwMode="auto">
                <a:xfrm>
                  <a:off x="4689" y="962"/>
                  <a:ext cx="481" cy="445"/>
                </a:xfrm>
                <a:custGeom>
                  <a:avLst/>
                  <a:gdLst>
                    <a:gd name="T0" fmla="*/ 462 w 481"/>
                    <a:gd name="T1" fmla="*/ 47 h 445"/>
                    <a:gd name="T2" fmla="*/ 471 w 481"/>
                    <a:gd name="T3" fmla="*/ 70 h 445"/>
                    <a:gd name="T4" fmla="*/ 481 w 481"/>
                    <a:gd name="T5" fmla="*/ 162 h 445"/>
                    <a:gd name="T6" fmla="*/ 478 w 481"/>
                    <a:gd name="T7" fmla="*/ 282 h 445"/>
                    <a:gd name="T8" fmla="*/ 469 w 481"/>
                    <a:gd name="T9" fmla="*/ 377 h 445"/>
                    <a:gd name="T10" fmla="*/ 460 w 481"/>
                    <a:gd name="T11" fmla="*/ 398 h 445"/>
                    <a:gd name="T12" fmla="*/ 309 w 481"/>
                    <a:gd name="T13" fmla="*/ 398 h 445"/>
                    <a:gd name="T14" fmla="*/ 285 w 481"/>
                    <a:gd name="T15" fmla="*/ 415 h 445"/>
                    <a:gd name="T16" fmla="*/ 280 w 481"/>
                    <a:gd name="T17" fmla="*/ 415 h 445"/>
                    <a:gd name="T18" fmla="*/ 311 w 481"/>
                    <a:gd name="T19" fmla="*/ 417 h 445"/>
                    <a:gd name="T20" fmla="*/ 349 w 481"/>
                    <a:gd name="T21" fmla="*/ 424 h 445"/>
                    <a:gd name="T22" fmla="*/ 356 w 481"/>
                    <a:gd name="T23" fmla="*/ 429 h 445"/>
                    <a:gd name="T24" fmla="*/ 353 w 481"/>
                    <a:gd name="T25" fmla="*/ 433 h 445"/>
                    <a:gd name="T26" fmla="*/ 318 w 481"/>
                    <a:gd name="T27" fmla="*/ 440 h 445"/>
                    <a:gd name="T28" fmla="*/ 226 w 481"/>
                    <a:gd name="T29" fmla="*/ 445 h 445"/>
                    <a:gd name="T30" fmla="*/ 177 w 481"/>
                    <a:gd name="T31" fmla="*/ 443 h 445"/>
                    <a:gd name="T32" fmla="*/ 108 w 481"/>
                    <a:gd name="T33" fmla="*/ 436 h 445"/>
                    <a:gd name="T34" fmla="*/ 99 w 481"/>
                    <a:gd name="T35" fmla="*/ 429 h 445"/>
                    <a:gd name="T36" fmla="*/ 99 w 481"/>
                    <a:gd name="T37" fmla="*/ 426 h 445"/>
                    <a:gd name="T38" fmla="*/ 118 w 481"/>
                    <a:gd name="T39" fmla="*/ 422 h 445"/>
                    <a:gd name="T40" fmla="*/ 170 w 481"/>
                    <a:gd name="T41" fmla="*/ 415 h 445"/>
                    <a:gd name="T42" fmla="*/ 130 w 481"/>
                    <a:gd name="T43" fmla="*/ 396 h 445"/>
                    <a:gd name="T44" fmla="*/ 120 w 481"/>
                    <a:gd name="T45" fmla="*/ 386 h 445"/>
                    <a:gd name="T46" fmla="*/ 21 w 481"/>
                    <a:gd name="T47" fmla="*/ 367 h 445"/>
                    <a:gd name="T48" fmla="*/ 26 w 481"/>
                    <a:gd name="T49" fmla="*/ 351 h 445"/>
                    <a:gd name="T50" fmla="*/ 28 w 481"/>
                    <a:gd name="T51" fmla="*/ 318 h 445"/>
                    <a:gd name="T52" fmla="*/ 21 w 481"/>
                    <a:gd name="T53" fmla="*/ 280 h 445"/>
                    <a:gd name="T54" fmla="*/ 9 w 481"/>
                    <a:gd name="T55" fmla="*/ 257 h 445"/>
                    <a:gd name="T56" fmla="*/ 2 w 481"/>
                    <a:gd name="T57" fmla="*/ 249 h 445"/>
                    <a:gd name="T58" fmla="*/ 2 w 481"/>
                    <a:gd name="T59" fmla="*/ 200 h 445"/>
                    <a:gd name="T60" fmla="*/ 5 w 481"/>
                    <a:gd name="T61" fmla="*/ 188 h 445"/>
                    <a:gd name="T62" fmla="*/ 64 w 481"/>
                    <a:gd name="T63" fmla="*/ 139 h 445"/>
                    <a:gd name="T64" fmla="*/ 75 w 481"/>
                    <a:gd name="T65" fmla="*/ 61 h 445"/>
                    <a:gd name="T66" fmla="*/ 87 w 481"/>
                    <a:gd name="T67" fmla="*/ 25 h 445"/>
                    <a:gd name="T68" fmla="*/ 101 w 481"/>
                    <a:gd name="T69" fmla="*/ 0 h 445"/>
                    <a:gd name="T70" fmla="*/ 462 w 481"/>
                    <a:gd name="T71" fmla="*/ 47 h 445"/>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481" h="445">
                      <a:moveTo>
                        <a:pt x="462" y="47"/>
                      </a:moveTo>
                      <a:lnTo>
                        <a:pt x="462" y="47"/>
                      </a:lnTo>
                      <a:lnTo>
                        <a:pt x="467" y="56"/>
                      </a:lnTo>
                      <a:lnTo>
                        <a:pt x="471" y="70"/>
                      </a:lnTo>
                      <a:lnTo>
                        <a:pt x="476" y="110"/>
                      </a:lnTo>
                      <a:lnTo>
                        <a:pt x="481" y="162"/>
                      </a:lnTo>
                      <a:lnTo>
                        <a:pt x="481" y="224"/>
                      </a:lnTo>
                      <a:lnTo>
                        <a:pt x="478" y="282"/>
                      </a:lnTo>
                      <a:lnTo>
                        <a:pt x="476" y="334"/>
                      </a:lnTo>
                      <a:lnTo>
                        <a:pt x="469" y="377"/>
                      </a:lnTo>
                      <a:lnTo>
                        <a:pt x="464" y="391"/>
                      </a:lnTo>
                      <a:lnTo>
                        <a:pt x="460" y="398"/>
                      </a:lnTo>
                      <a:lnTo>
                        <a:pt x="309" y="398"/>
                      </a:lnTo>
                      <a:lnTo>
                        <a:pt x="297" y="405"/>
                      </a:lnTo>
                      <a:lnTo>
                        <a:pt x="285" y="415"/>
                      </a:lnTo>
                      <a:lnTo>
                        <a:pt x="280" y="415"/>
                      </a:lnTo>
                      <a:lnTo>
                        <a:pt x="311" y="417"/>
                      </a:lnTo>
                      <a:lnTo>
                        <a:pt x="335" y="422"/>
                      </a:lnTo>
                      <a:lnTo>
                        <a:pt x="349" y="424"/>
                      </a:lnTo>
                      <a:lnTo>
                        <a:pt x="353" y="426"/>
                      </a:lnTo>
                      <a:lnTo>
                        <a:pt x="356" y="429"/>
                      </a:lnTo>
                      <a:lnTo>
                        <a:pt x="353" y="433"/>
                      </a:lnTo>
                      <a:lnTo>
                        <a:pt x="344" y="436"/>
                      </a:lnTo>
                      <a:lnTo>
                        <a:pt x="318" y="440"/>
                      </a:lnTo>
                      <a:lnTo>
                        <a:pt x="276" y="443"/>
                      </a:lnTo>
                      <a:lnTo>
                        <a:pt x="226" y="445"/>
                      </a:lnTo>
                      <a:lnTo>
                        <a:pt x="177" y="443"/>
                      </a:lnTo>
                      <a:lnTo>
                        <a:pt x="137" y="440"/>
                      </a:lnTo>
                      <a:lnTo>
                        <a:pt x="108" y="436"/>
                      </a:lnTo>
                      <a:lnTo>
                        <a:pt x="101" y="433"/>
                      </a:lnTo>
                      <a:lnTo>
                        <a:pt x="99" y="429"/>
                      </a:lnTo>
                      <a:lnTo>
                        <a:pt x="99" y="426"/>
                      </a:lnTo>
                      <a:lnTo>
                        <a:pt x="104" y="424"/>
                      </a:lnTo>
                      <a:lnTo>
                        <a:pt x="118" y="422"/>
                      </a:lnTo>
                      <a:lnTo>
                        <a:pt x="141" y="417"/>
                      </a:lnTo>
                      <a:lnTo>
                        <a:pt x="170" y="415"/>
                      </a:lnTo>
                      <a:lnTo>
                        <a:pt x="130" y="396"/>
                      </a:lnTo>
                      <a:lnTo>
                        <a:pt x="111" y="386"/>
                      </a:lnTo>
                      <a:lnTo>
                        <a:pt x="120" y="386"/>
                      </a:lnTo>
                      <a:lnTo>
                        <a:pt x="21" y="367"/>
                      </a:lnTo>
                      <a:lnTo>
                        <a:pt x="24" y="363"/>
                      </a:lnTo>
                      <a:lnTo>
                        <a:pt x="26" y="351"/>
                      </a:lnTo>
                      <a:lnTo>
                        <a:pt x="28" y="337"/>
                      </a:lnTo>
                      <a:lnTo>
                        <a:pt x="28" y="318"/>
                      </a:lnTo>
                      <a:lnTo>
                        <a:pt x="26" y="299"/>
                      </a:lnTo>
                      <a:lnTo>
                        <a:pt x="21" y="280"/>
                      </a:lnTo>
                      <a:lnTo>
                        <a:pt x="14" y="264"/>
                      </a:lnTo>
                      <a:lnTo>
                        <a:pt x="9" y="257"/>
                      </a:lnTo>
                      <a:lnTo>
                        <a:pt x="2" y="249"/>
                      </a:lnTo>
                      <a:lnTo>
                        <a:pt x="0" y="214"/>
                      </a:lnTo>
                      <a:lnTo>
                        <a:pt x="2" y="200"/>
                      </a:lnTo>
                      <a:lnTo>
                        <a:pt x="5" y="188"/>
                      </a:lnTo>
                      <a:lnTo>
                        <a:pt x="64" y="139"/>
                      </a:lnTo>
                      <a:lnTo>
                        <a:pt x="68" y="101"/>
                      </a:lnTo>
                      <a:lnTo>
                        <a:pt x="75" y="61"/>
                      </a:lnTo>
                      <a:lnTo>
                        <a:pt x="80" y="42"/>
                      </a:lnTo>
                      <a:lnTo>
                        <a:pt x="87" y="25"/>
                      </a:lnTo>
                      <a:lnTo>
                        <a:pt x="94" y="9"/>
                      </a:lnTo>
                      <a:lnTo>
                        <a:pt x="101" y="0"/>
                      </a:lnTo>
                      <a:lnTo>
                        <a:pt x="179" y="0"/>
                      </a:lnTo>
                      <a:lnTo>
                        <a:pt x="462" y="47"/>
                      </a:lnTo>
                      <a:close/>
                    </a:path>
                  </a:pathLst>
                </a:custGeom>
                <a:solidFill>
                  <a:srgbClr val="1300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Gill Sans Light"/>
                    <a:cs typeface="Gill Sans Light"/>
                  </a:endParaRPr>
                </a:p>
              </p:txBody>
            </p:sp>
            <p:sp>
              <p:nvSpPr>
                <p:cNvPr id="23650" name="Freeform 75"/>
                <p:cNvSpPr>
                  <a:spLocks/>
                </p:cNvSpPr>
                <p:nvPr/>
              </p:nvSpPr>
              <p:spPr bwMode="auto">
                <a:xfrm>
                  <a:off x="4852" y="1002"/>
                  <a:ext cx="275" cy="304"/>
                </a:xfrm>
                <a:custGeom>
                  <a:avLst/>
                  <a:gdLst>
                    <a:gd name="T0" fmla="*/ 275 w 275"/>
                    <a:gd name="T1" fmla="*/ 37 h 304"/>
                    <a:gd name="T2" fmla="*/ 275 w 275"/>
                    <a:gd name="T3" fmla="*/ 37 h 304"/>
                    <a:gd name="T4" fmla="*/ 275 w 275"/>
                    <a:gd name="T5" fmla="*/ 304 h 304"/>
                    <a:gd name="T6" fmla="*/ 275 w 275"/>
                    <a:gd name="T7" fmla="*/ 304 h 304"/>
                    <a:gd name="T8" fmla="*/ 0 w 275"/>
                    <a:gd name="T9" fmla="*/ 297 h 304"/>
                    <a:gd name="T10" fmla="*/ 0 w 275"/>
                    <a:gd name="T11" fmla="*/ 297 h 304"/>
                    <a:gd name="T12" fmla="*/ 9 w 275"/>
                    <a:gd name="T13" fmla="*/ 0 h 304"/>
                    <a:gd name="T14" fmla="*/ 9 w 275"/>
                    <a:gd name="T15" fmla="*/ 0 h 304"/>
                    <a:gd name="T16" fmla="*/ 275 w 275"/>
                    <a:gd name="T17" fmla="*/ 37 h 304"/>
                    <a:gd name="T18" fmla="*/ 275 w 275"/>
                    <a:gd name="T19" fmla="*/ 37 h 30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75" h="304">
                      <a:moveTo>
                        <a:pt x="275" y="37"/>
                      </a:moveTo>
                      <a:lnTo>
                        <a:pt x="275" y="37"/>
                      </a:lnTo>
                      <a:lnTo>
                        <a:pt x="275" y="304"/>
                      </a:lnTo>
                      <a:lnTo>
                        <a:pt x="0" y="297"/>
                      </a:lnTo>
                      <a:lnTo>
                        <a:pt x="9" y="0"/>
                      </a:lnTo>
                      <a:lnTo>
                        <a:pt x="275" y="37"/>
                      </a:lnTo>
                      <a:close/>
                    </a:path>
                  </a:pathLst>
                </a:custGeom>
                <a:solidFill>
                  <a:srgbClr val="553C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Gill Sans Light"/>
                    <a:cs typeface="Gill Sans Light"/>
                  </a:endParaRPr>
                </a:p>
              </p:txBody>
            </p:sp>
            <p:sp>
              <p:nvSpPr>
                <p:cNvPr id="23651" name="Freeform 76"/>
                <p:cNvSpPr>
                  <a:spLocks/>
                </p:cNvSpPr>
                <p:nvPr/>
              </p:nvSpPr>
              <p:spPr bwMode="auto">
                <a:xfrm>
                  <a:off x="4873" y="1551"/>
                  <a:ext cx="575" cy="224"/>
                </a:xfrm>
                <a:custGeom>
                  <a:avLst/>
                  <a:gdLst>
                    <a:gd name="T0" fmla="*/ 575 w 575"/>
                    <a:gd name="T1" fmla="*/ 0 h 224"/>
                    <a:gd name="T2" fmla="*/ 0 w 575"/>
                    <a:gd name="T3" fmla="*/ 224 h 224"/>
                    <a:gd name="T4" fmla="*/ 575 w 575"/>
                    <a:gd name="T5" fmla="*/ 33 h 224"/>
                    <a:gd name="T6" fmla="*/ 575 w 575"/>
                    <a:gd name="T7" fmla="*/ 0 h 22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75" h="224">
                      <a:moveTo>
                        <a:pt x="575" y="0"/>
                      </a:moveTo>
                      <a:lnTo>
                        <a:pt x="0" y="224"/>
                      </a:lnTo>
                      <a:lnTo>
                        <a:pt x="575" y="33"/>
                      </a:lnTo>
                      <a:lnTo>
                        <a:pt x="575" y="0"/>
                      </a:lnTo>
                      <a:close/>
                    </a:path>
                  </a:pathLst>
                </a:custGeom>
                <a:solidFill>
                  <a:srgbClr val="1300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Gill Sans Light"/>
                    <a:cs typeface="Gill Sans Light"/>
                  </a:endParaRPr>
                </a:p>
              </p:txBody>
            </p:sp>
            <p:sp>
              <p:nvSpPr>
                <p:cNvPr id="23652" name="Freeform 77"/>
                <p:cNvSpPr>
                  <a:spLocks/>
                </p:cNvSpPr>
                <p:nvPr/>
              </p:nvSpPr>
              <p:spPr bwMode="auto">
                <a:xfrm>
                  <a:off x="4873" y="1596"/>
                  <a:ext cx="575" cy="226"/>
                </a:xfrm>
                <a:custGeom>
                  <a:avLst/>
                  <a:gdLst>
                    <a:gd name="T0" fmla="*/ 575 w 575"/>
                    <a:gd name="T1" fmla="*/ 0 h 226"/>
                    <a:gd name="T2" fmla="*/ 575 w 575"/>
                    <a:gd name="T3" fmla="*/ 0 h 226"/>
                    <a:gd name="T4" fmla="*/ 0 w 575"/>
                    <a:gd name="T5" fmla="*/ 226 h 226"/>
                    <a:gd name="T6" fmla="*/ 0 w 575"/>
                    <a:gd name="T7" fmla="*/ 226 h 226"/>
                    <a:gd name="T8" fmla="*/ 575 w 575"/>
                    <a:gd name="T9" fmla="*/ 33 h 226"/>
                    <a:gd name="T10" fmla="*/ 575 w 575"/>
                    <a:gd name="T11" fmla="*/ 0 h 22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75" h="226">
                      <a:moveTo>
                        <a:pt x="575" y="0"/>
                      </a:moveTo>
                      <a:lnTo>
                        <a:pt x="575" y="0"/>
                      </a:lnTo>
                      <a:lnTo>
                        <a:pt x="0" y="226"/>
                      </a:lnTo>
                      <a:lnTo>
                        <a:pt x="575" y="33"/>
                      </a:lnTo>
                      <a:lnTo>
                        <a:pt x="575" y="0"/>
                      </a:lnTo>
                      <a:close/>
                    </a:path>
                  </a:pathLst>
                </a:custGeom>
                <a:solidFill>
                  <a:srgbClr val="1300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Gill Sans Light"/>
                    <a:cs typeface="Gill Sans Light"/>
                  </a:endParaRPr>
                </a:p>
              </p:txBody>
            </p:sp>
            <p:sp>
              <p:nvSpPr>
                <p:cNvPr id="23653" name="Freeform 78"/>
                <p:cNvSpPr>
                  <a:spLocks/>
                </p:cNvSpPr>
                <p:nvPr/>
              </p:nvSpPr>
              <p:spPr bwMode="auto">
                <a:xfrm>
                  <a:off x="4873" y="1641"/>
                  <a:ext cx="575" cy="226"/>
                </a:xfrm>
                <a:custGeom>
                  <a:avLst/>
                  <a:gdLst>
                    <a:gd name="T0" fmla="*/ 575 w 575"/>
                    <a:gd name="T1" fmla="*/ 0 h 226"/>
                    <a:gd name="T2" fmla="*/ 575 w 575"/>
                    <a:gd name="T3" fmla="*/ 0 h 226"/>
                    <a:gd name="T4" fmla="*/ 0 w 575"/>
                    <a:gd name="T5" fmla="*/ 226 h 226"/>
                    <a:gd name="T6" fmla="*/ 0 w 575"/>
                    <a:gd name="T7" fmla="*/ 226 h 226"/>
                    <a:gd name="T8" fmla="*/ 575 w 575"/>
                    <a:gd name="T9" fmla="*/ 35 h 226"/>
                    <a:gd name="T10" fmla="*/ 575 w 575"/>
                    <a:gd name="T11" fmla="*/ 0 h 22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75" h="226">
                      <a:moveTo>
                        <a:pt x="575" y="0"/>
                      </a:moveTo>
                      <a:lnTo>
                        <a:pt x="575" y="0"/>
                      </a:lnTo>
                      <a:lnTo>
                        <a:pt x="0" y="226"/>
                      </a:lnTo>
                      <a:lnTo>
                        <a:pt x="575" y="35"/>
                      </a:lnTo>
                      <a:lnTo>
                        <a:pt x="575" y="0"/>
                      </a:lnTo>
                      <a:close/>
                    </a:path>
                  </a:pathLst>
                </a:custGeom>
                <a:solidFill>
                  <a:srgbClr val="1300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Gill Sans Light"/>
                    <a:cs typeface="Gill Sans Light"/>
                  </a:endParaRPr>
                </a:p>
              </p:txBody>
            </p:sp>
            <p:sp>
              <p:nvSpPr>
                <p:cNvPr id="23654" name="Freeform 79"/>
                <p:cNvSpPr>
                  <a:spLocks/>
                </p:cNvSpPr>
                <p:nvPr/>
              </p:nvSpPr>
              <p:spPr bwMode="auto">
                <a:xfrm>
                  <a:off x="4873" y="1685"/>
                  <a:ext cx="575" cy="227"/>
                </a:xfrm>
                <a:custGeom>
                  <a:avLst/>
                  <a:gdLst>
                    <a:gd name="T0" fmla="*/ 575 w 575"/>
                    <a:gd name="T1" fmla="*/ 0 h 227"/>
                    <a:gd name="T2" fmla="*/ 575 w 575"/>
                    <a:gd name="T3" fmla="*/ 0 h 227"/>
                    <a:gd name="T4" fmla="*/ 0 w 575"/>
                    <a:gd name="T5" fmla="*/ 227 h 227"/>
                    <a:gd name="T6" fmla="*/ 0 w 575"/>
                    <a:gd name="T7" fmla="*/ 227 h 227"/>
                    <a:gd name="T8" fmla="*/ 575 w 575"/>
                    <a:gd name="T9" fmla="*/ 36 h 227"/>
                    <a:gd name="T10" fmla="*/ 575 w 575"/>
                    <a:gd name="T11" fmla="*/ 0 h 22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75" h="227">
                      <a:moveTo>
                        <a:pt x="575" y="0"/>
                      </a:moveTo>
                      <a:lnTo>
                        <a:pt x="575" y="0"/>
                      </a:lnTo>
                      <a:lnTo>
                        <a:pt x="0" y="227"/>
                      </a:lnTo>
                      <a:lnTo>
                        <a:pt x="575" y="36"/>
                      </a:lnTo>
                      <a:lnTo>
                        <a:pt x="575" y="0"/>
                      </a:lnTo>
                      <a:close/>
                    </a:path>
                  </a:pathLst>
                </a:custGeom>
                <a:solidFill>
                  <a:srgbClr val="1300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Gill Sans Light"/>
                    <a:cs typeface="Gill Sans Light"/>
                  </a:endParaRPr>
                </a:p>
              </p:txBody>
            </p:sp>
            <p:sp>
              <p:nvSpPr>
                <p:cNvPr id="23655" name="Freeform 80"/>
                <p:cNvSpPr>
                  <a:spLocks/>
                </p:cNvSpPr>
                <p:nvPr/>
              </p:nvSpPr>
              <p:spPr bwMode="auto">
                <a:xfrm>
                  <a:off x="4873" y="1733"/>
                  <a:ext cx="575" cy="224"/>
                </a:xfrm>
                <a:custGeom>
                  <a:avLst/>
                  <a:gdLst>
                    <a:gd name="T0" fmla="*/ 575 w 575"/>
                    <a:gd name="T1" fmla="*/ 0 h 224"/>
                    <a:gd name="T2" fmla="*/ 575 w 575"/>
                    <a:gd name="T3" fmla="*/ 0 h 224"/>
                    <a:gd name="T4" fmla="*/ 0 w 575"/>
                    <a:gd name="T5" fmla="*/ 224 h 224"/>
                    <a:gd name="T6" fmla="*/ 0 w 575"/>
                    <a:gd name="T7" fmla="*/ 224 h 224"/>
                    <a:gd name="T8" fmla="*/ 575 w 575"/>
                    <a:gd name="T9" fmla="*/ 33 h 224"/>
                    <a:gd name="T10" fmla="*/ 575 w 575"/>
                    <a:gd name="T11" fmla="*/ 0 h 22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75" h="224">
                      <a:moveTo>
                        <a:pt x="575" y="0"/>
                      </a:moveTo>
                      <a:lnTo>
                        <a:pt x="575" y="0"/>
                      </a:lnTo>
                      <a:lnTo>
                        <a:pt x="0" y="224"/>
                      </a:lnTo>
                      <a:lnTo>
                        <a:pt x="575" y="33"/>
                      </a:lnTo>
                      <a:lnTo>
                        <a:pt x="575" y="0"/>
                      </a:lnTo>
                      <a:close/>
                    </a:path>
                  </a:pathLst>
                </a:custGeom>
                <a:solidFill>
                  <a:srgbClr val="1300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Gill Sans Light"/>
                    <a:cs typeface="Gill Sans Light"/>
                  </a:endParaRPr>
                </a:p>
              </p:txBody>
            </p:sp>
            <p:sp>
              <p:nvSpPr>
                <p:cNvPr id="23656" name="Freeform 81"/>
                <p:cNvSpPr>
                  <a:spLocks/>
                </p:cNvSpPr>
                <p:nvPr/>
              </p:nvSpPr>
              <p:spPr bwMode="auto">
                <a:xfrm>
                  <a:off x="4941" y="1777"/>
                  <a:ext cx="507" cy="198"/>
                </a:xfrm>
                <a:custGeom>
                  <a:avLst/>
                  <a:gdLst>
                    <a:gd name="T0" fmla="*/ 507 w 507"/>
                    <a:gd name="T1" fmla="*/ 0 h 198"/>
                    <a:gd name="T2" fmla="*/ 507 w 507"/>
                    <a:gd name="T3" fmla="*/ 0 h 198"/>
                    <a:gd name="T4" fmla="*/ 0 w 507"/>
                    <a:gd name="T5" fmla="*/ 198 h 198"/>
                    <a:gd name="T6" fmla="*/ 12 w 507"/>
                    <a:gd name="T7" fmla="*/ 198 h 198"/>
                    <a:gd name="T8" fmla="*/ 12 w 507"/>
                    <a:gd name="T9" fmla="*/ 198 h 198"/>
                    <a:gd name="T10" fmla="*/ 502 w 507"/>
                    <a:gd name="T11" fmla="*/ 36 h 198"/>
                    <a:gd name="T12" fmla="*/ 502 w 507"/>
                    <a:gd name="T13" fmla="*/ 36 h 198"/>
                    <a:gd name="T14" fmla="*/ 505 w 507"/>
                    <a:gd name="T15" fmla="*/ 17 h 198"/>
                    <a:gd name="T16" fmla="*/ 507 w 507"/>
                    <a:gd name="T17" fmla="*/ 0 h 198"/>
                    <a:gd name="T18" fmla="*/ 507 w 507"/>
                    <a:gd name="T19" fmla="*/ 0 h 19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07" h="198">
                      <a:moveTo>
                        <a:pt x="507" y="0"/>
                      </a:moveTo>
                      <a:lnTo>
                        <a:pt x="507" y="0"/>
                      </a:lnTo>
                      <a:lnTo>
                        <a:pt x="0" y="198"/>
                      </a:lnTo>
                      <a:lnTo>
                        <a:pt x="12" y="198"/>
                      </a:lnTo>
                      <a:lnTo>
                        <a:pt x="502" y="36"/>
                      </a:lnTo>
                      <a:lnTo>
                        <a:pt x="505" y="17"/>
                      </a:lnTo>
                      <a:lnTo>
                        <a:pt x="507" y="0"/>
                      </a:lnTo>
                      <a:close/>
                    </a:path>
                  </a:pathLst>
                </a:custGeom>
                <a:solidFill>
                  <a:srgbClr val="1300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Gill Sans Light"/>
                    <a:cs typeface="Gill Sans Light"/>
                  </a:endParaRPr>
                </a:p>
              </p:txBody>
            </p:sp>
            <p:sp>
              <p:nvSpPr>
                <p:cNvPr id="23657" name="Freeform 82"/>
                <p:cNvSpPr>
                  <a:spLocks/>
                </p:cNvSpPr>
                <p:nvPr/>
              </p:nvSpPr>
              <p:spPr bwMode="auto">
                <a:xfrm>
                  <a:off x="5057" y="1825"/>
                  <a:ext cx="384" cy="150"/>
                </a:xfrm>
                <a:custGeom>
                  <a:avLst/>
                  <a:gdLst>
                    <a:gd name="T0" fmla="*/ 384 w 384"/>
                    <a:gd name="T1" fmla="*/ 0 h 150"/>
                    <a:gd name="T2" fmla="*/ 384 w 384"/>
                    <a:gd name="T3" fmla="*/ 0 h 150"/>
                    <a:gd name="T4" fmla="*/ 0 w 384"/>
                    <a:gd name="T5" fmla="*/ 150 h 150"/>
                    <a:gd name="T6" fmla="*/ 33 w 384"/>
                    <a:gd name="T7" fmla="*/ 150 h 150"/>
                    <a:gd name="T8" fmla="*/ 33 w 384"/>
                    <a:gd name="T9" fmla="*/ 150 h 150"/>
                    <a:gd name="T10" fmla="*/ 370 w 384"/>
                    <a:gd name="T11" fmla="*/ 37 h 150"/>
                    <a:gd name="T12" fmla="*/ 370 w 384"/>
                    <a:gd name="T13" fmla="*/ 37 h 150"/>
                    <a:gd name="T14" fmla="*/ 379 w 384"/>
                    <a:gd name="T15" fmla="*/ 18 h 150"/>
                    <a:gd name="T16" fmla="*/ 384 w 384"/>
                    <a:gd name="T17" fmla="*/ 0 h 150"/>
                    <a:gd name="T18" fmla="*/ 384 w 384"/>
                    <a:gd name="T19" fmla="*/ 0 h 15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84" h="150">
                      <a:moveTo>
                        <a:pt x="384" y="0"/>
                      </a:moveTo>
                      <a:lnTo>
                        <a:pt x="384" y="0"/>
                      </a:lnTo>
                      <a:lnTo>
                        <a:pt x="0" y="150"/>
                      </a:lnTo>
                      <a:lnTo>
                        <a:pt x="33" y="150"/>
                      </a:lnTo>
                      <a:lnTo>
                        <a:pt x="370" y="37"/>
                      </a:lnTo>
                      <a:lnTo>
                        <a:pt x="379" y="18"/>
                      </a:lnTo>
                      <a:lnTo>
                        <a:pt x="384" y="0"/>
                      </a:lnTo>
                      <a:close/>
                    </a:path>
                  </a:pathLst>
                </a:custGeom>
                <a:solidFill>
                  <a:srgbClr val="1300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Gill Sans Light"/>
                    <a:cs typeface="Gill Sans Light"/>
                  </a:endParaRPr>
                </a:p>
              </p:txBody>
            </p:sp>
            <p:sp>
              <p:nvSpPr>
                <p:cNvPr id="23658" name="Freeform 83"/>
                <p:cNvSpPr>
                  <a:spLocks/>
                </p:cNvSpPr>
                <p:nvPr/>
              </p:nvSpPr>
              <p:spPr bwMode="auto">
                <a:xfrm>
                  <a:off x="5172" y="1879"/>
                  <a:ext cx="245" cy="96"/>
                </a:xfrm>
                <a:custGeom>
                  <a:avLst/>
                  <a:gdLst>
                    <a:gd name="T0" fmla="*/ 245 w 245"/>
                    <a:gd name="T1" fmla="*/ 0 h 96"/>
                    <a:gd name="T2" fmla="*/ 0 w 245"/>
                    <a:gd name="T3" fmla="*/ 96 h 96"/>
                    <a:gd name="T4" fmla="*/ 52 w 245"/>
                    <a:gd name="T5" fmla="*/ 96 h 96"/>
                    <a:gd name="T6" fmla="*/ 210 w 245"/>
                    <a:gd name="T7" fmla="*/ 45 h 96"/>
                    <a:gd name="T8" fmla="*/ 210 w 245"/>
                    <a:gd name="T9" fmla="*/ 45 h 96"/>
                    <a:gd name="T10" fmla="*/ 231 w 245"/>
                    <a:gd name="T11" fmla="*/ 23 h 96"/>
                    <a:gd name="T12" fmla="*/ 245 w 245"/>
                    <a:gd name="T13" fmla="*/ 0 h 96"/>
                    <a:gd name="T14" fmla="*/ 245 w 245"/>
                    <a:gd name="T15" fmla="*/ 0 h 9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5" h="96">
                      <a:moveTo>
                        <a:pt x="245" y="0"/>
                      </a:moveTo>
                      <a:lnTo>
                        <a:pt x="0" y="96"/>
                      </a:lnTo>
                      <a:lnTo>
                        <a:pt x="52" y="96"/>
                      </a:lnTo>
                      <a:lnTo>
                        <a:pt x="210" y="45"/>
                      </a:lnTo>
                      <a:lnTo>
                        <a:pt x="231" y="23"/>
                      </a:lnTo>
                      <a:lnTo>
                        <a:pt x="245" y="0"/>
                      </a:lnTo>
                      <a:close/>
                    </a:path>
                  </a:pathLst>
                </a:custGeom>
                <a:solidFill>
                  <a:srgbClr val="1300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Gill Sans Light"/>
                    <a:cs typeface="Gill Sans Light"/>
                  </a:endParaRPr>
                </a:p>
              </p:txBody>
            </p:sp>
            <p:sp>
              <p:nvSpPr>
                <p:cNvPr id="23659" name="Freeform 84"/>
                <p:cNvSpPr>
                  <a:spLocks/>
                </p:cNvSpPr>
                <p:nvPr/>
              </p:nvSpPr>
              <p:spPr bwMode="auto">
                <a:xfrm>
                  <a:off x="4175" y="962"/>
                  <a:ext cx="837" cy="1013"/>
                </a:xfrm>
                <a:custGeom>
                  <a:avLst/>
                  <a:gdLst>
                    <a:gd name="T0" fmla="*/ 679 w 837"/>
                    <a:gd name="T1" fmla="*/ 339 h 1013"/>
                    <a:gd name="T2" fmla="*/ 613 w 837"/>
                    <a:gd name="T3" fmla="*/ 285 h 1013"/>
                    <a:gd name="T4" fmla="*/ 538 w 837"/>
                    <a:gd name="T5" fmla="*/ 242 h 1013"/>
                    <a:gd name="T6" fmla="*/ 556 w 837"/>
                    <a:gd name="T7" fmla="*/ 226 h 1013"/>
                    <a:gd name="T8" fmla="*/ 589 w 837"/>
                    <a:gd name="T9" fmla="*/ 188 h 1013"/>
                    <a:gd name="T10" fmla="*/ 615 w 837"/>
                    <a:gd name="T11" fmla="*/ 143 h 1013"/>
                    <a:gd name="T12" fmla="*/ 629 w 837"/>
                    <a:gd name="T13" fmla="*/ 96 h 1013"/>
                    <a:gd name="T14" fmla="*/ 632 w 837"/>
                    <a:gd name="T15" fmla="*/ 70 h 1013"/>
                    <a:gd name="T16" fmla="*/ 625 w 837"/>
                    <a:gd name="T17" fmla="*/ 0 h 1013"/>
                    <a:gd name="T18" fmla="*/ 200 w 837"/>
                    <a:gd name="T19" fmla="*/ 0 h 1013"/>
                    <a:gd name="T20" fmla="*/ 160 w 837"/>
                    <a:gd name="T21" fmla="*/ 2 h 1013"/>
                    <a:gd name="T22" fmla="*/ 123 w 837"/>
                    <a:gd name="T23" fmla="*/ 14 h 1013"/>
                    <a:gd name="T24" fmla="*/ 90 w 837"/>
                    <a:gd name="T25" fmla="*/ 33 h 1013"/>
                    <a:gd name="T26" fmla="*/ 59 w 837"/>
                    <a:gd name="T27" fmla="*/ 56 h 1013"/>
                    <a:gd name="T28" fmla="*/ 35 w 837"/>
                    <a:gd name="T29" fmla="*/ 87 h 1013"/>
                    <a:gd name="T30" fmla="*/ 17 w 837"/>
                    <a:gd name="T31" fmla="*/ 120 h 1013"/>
                    <a:gd name="T32" fmla="*/ 5 w 837"/>
                    <a:gd name="T33" fmla="*/ 158 h 1013"/>
                    <a:gd name="T34" fmla="*/ 0 w 837"/>
                    <a:gd name="T35" fmla="*/ 198 h 1013"/>
                    <a:gd name="T36" fmla="*/ 0 w 837"/>
                    <a:gd name="T37" fmla="*/ 815 h 1013"/>
                    <a:gd name="T38" fmla="*/ 7 w 837"/>
                    <a:gd name="T39" fmla="*/ 860 h 1013"/>
                    <a:gd name="T40" fmla="*/ 21 w 837"/>
                    <a:gd name="T41" fmla="*/ 900 h 1013"/>
                    <a:gd name="T42" fmla="*/ 45 w 837"/>
                    <a:gd name="T43" fmla="*/ 938 h 1013"/>
                    <a:gd name="T44" fmla="*/ 73 w 837"/>
                    <a:gd name="T45" fmla="*/ 969 h 1013"/>
                    <a:gd name="T46" fmla="*/ 85 w 837"/>
                    <a:gd name="T47" fmla="*/ 955 h 1013"/>
                    <a:gd name="T48" fmla="*/ 106 w 837"/>
                    <a:gd name="T49" fmla="*/ 971 h 1013"/>
                    <a:gd name="T50" fmla="*/ 179 w 837"/>
                    <a:gd name="T51" fmla="*/ 1013 h 1013"/>
                    <a:gd name="T52" fmla="*/ 200 w 837"/>
                    <a:gd name="T53" fmla="*/ 1013 h 1013"/>
                    <a:gd name="T54" fmla="*/ 634 w 837"/>
                    <a:gd name="T55" fmla="*/ 1013 h 1013"/>
                    <a:gd name="T56" fmla="*/ 644 w 837"/>
                    <a:gd name="T57" fmla="*/ 1009 h 1013"/>
                    <a:gd name="T58" fmla="*/ 721 w 837"/>
                    <a:gd name="T59" fmla="*/ 950 h 1013"/>
                    <a:gd name="T60" fmla="*/ 778 w 837"/>
                    <a:gd name="T61" fmla="*/ 881 h 1013"/>
                    <a:gd name="T62" fmla="*/ 816 w 837"/>
                    <a:gd name="T63" fmla="*/ 804 h 1013"/>
                    <a:gd name="T64" fmla="*/ 834 w 837"/>
                    <a:gd name="T65" fmla="*/ 723 h 1013"/>
                    <a:gd name="T66" fmla="*/ 834 w 837"/>
                    <a:gd name="T67" fmla="*/ 639 h 1013"/>
                    <a:gd name="T68" fmla="*/ 818 w 837"/>
                    <a:gd name="T69" fmla="*/ 556 h 1013"/>
                    <a:gd name="T70" fmla="*/ 783 w 837"/>
                    <a:gd name="T71" fmla="*/ 473 h 1013"/>
                    <a:gd name="T72" fmla="*/ 731 w 837"/>
                    <a:gd name="T73" fmla="*/ 393 h 1013"/>
                    <a:gd name="T74" fmla="*/ 707 w 837"/>
                    <a:gd name="T75" fmla="*/ 365 h 1013"/>
                    <a:gd name="T76" fmla="*/ 679 w 837"/>
                    <a:gd name="T77" fmla="*/ 339 h 1013"/>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837" h="1013">
                      <a:moveTo>
                        <a:pt x="679" y="339"/>
                      </a:moveTo>
                      <a:lnTo>
                        <a:pt x="679" y="339"/>
                      </a:lnTo>
                      <a:lnTo>
                        <a:pt x="648" y="311"/>
                      </a:lnTo>
                      <a:lnTo>
                        <a:pt x="613" y="285"/>
                      </a:lnTo>
                      <a:lnTo>
                        <a:pt x="578" y="261"/>
                      </a:lnTo>
                      <a:lnTo>
                        <a:pt x="538" y="242"/>
                      </a:lnTo>
                      <a:lnTo>
                        <a:pt x="556" y="226"/>
                      </a:lnTo>
                      <a:lnTo>
                        <a:pt x="573" y="207"/>
                      </a:lnTo>
                      <a:lnTo>
                        <a:pt x="589" y="188"/>
                      </a:lnTo>
                      <a:lnTo>
                        <a:pt x="604" y="167"/>
                      </a:lnTo>
                      <a:lnTo>
                        <a:pt x="615" y="143"/>
                      </a:lnTo>
                      <a:lnTo>
                        <a:pt x="625" y="120"/>
                      </a:lnTo>
                      <a:lnTo>
                        <a:pt x="629" y="96"/>
                      </a:lnTo>
                      <a:lnTo>
                        <a:pt x="632" y="70"/>
                      </a:lnTo>
                      <a:lnTo>
                        <a:pt x="629" y="35"/>
                      </a:lnTo>
                      <a:lnTo>
                        <a:pt x="625" y="0"/>
                      </a:lnTo>
                      <a:lnTo>
                        <a:pt x="200" y="0"/>
                      </a:lnTo>
                      <a:lnTo>
                        <a:pt x="179" y="0"/>
                      </a:lnTo>
                      <a:lnTo>
                        <a:pt x="160" y="2"/>
                      </a:lnTo>
                      <a:lnTo>
                        <a:pt x="142" y="7"/>
                      </a:lnTo>
                      <a:lnTo>
                        <a:pt x="123" y="14"/>
                      </a:lnTo>
                      <a:lnTo>
                        <a:pt x="106" y="23"/>
                      </a:lnTo>
                      <a:lnTo>
                        <a:pt x="90" y="33"/>
                      </a:lnTo>
                      <a:lnTo>
                        <a:pt x="73" y="44"/>
                      </a:lnTo>
                      <a:lnTo>
                        <a:pt x="59" y="56"/>
                      </a:lnTo>
                      <a:lnTo>
                        <a:pt x="47" y="70"/>
                      </a:lnTo>
                      <a:lnTo>
                        <a:pt x="35" y="87"/>
                      </a:lnTo>
                      <a:lnTo>
                        <a:pt x="26" y="103"/>
                      </a:lnTo>
                      <a:lnTo>
                        <a:pt x="17" y="120"/>
                      </a:lnTo>
                      <a:lnTo>
                        <a:pt x="10" y="139"/>
                      </a:lnTo>
                      <a:lnTo>
                        <a:pt x="5" y="158"/>
                      </a:lnTo>
                      <a:lnTo>
                        <a:pt x="2" y="179"/>
                      </a:lnTo>
                      <a:lnTo>
                        <a:pt x="0" y="198"/>
                      </a:lnTo>
                      <a:lnTo>
                        <a:pt x="0" y="815"/>
                      </a:lnTo>
                      <a:lnTo>
                        <a:pt x="2" y="837"/>
                      </a:lnTo>
                      <a:lnTo>
                        <a:pt x="7" y="860"/>
                      </a:lnTo>
                      <a:lnTo>
                        <a:pt x="12" y="881"/>
                      </a:lnTo>
                      <a:lnTo>
                        <a:pt x="21" y="900"/>
                      </a:lnTo>
                      <a:lnTo>
                        <a:pt x="31" y="919"/>
                      </a:lnTo>
                      <a:lnTo>
                        <a:pt x="45" y="938"/>
                      </a:lnTo>
                      <a:lnTo>
                        <a:pt x="59" y="955"/>
                      </a:lnTo>
                      <a:lnTo>
                        <a:pt x="73" y="969"/>
                      </a:lnTo>
                      <a:lnTo>
                        <a:pt x="85" y="955"/>
                      </a:lnTo>
                      <a:lnTo>
                        <a:pt x="106" y="971"/>
                      </a:lnTo>
                      <a:lnTo>
                        <a:pt x="130" y="988"/>
                      </a:lnTo>
                      <a:lnTo>
                        <a:pt x="179" y="1013"/>
                      </a:lnTo>
                      <a:lnTo>
                        <a:pt x="200" y="1013"/>
                      </a:lnTo>
                      <a:lnTo>
                        <a:pt x="634" y="1013"/>
                      </a:lnTo>
                      <a:lnTo>
                        <a:pt x="644" y="1009"/>
                      </a:lnTo>
                      <a:lnTo>
                        <a:pt x="684" y="980"/>
                      </a:lnTo>
                      <a:lnTo>
                        <a:pt x="721" y="950"/>
                      </a:lnTo>
                      <a:lnTo>
                        <a:pt x="752" y="917"/>
                      </a:lnTo>
                      <a:lnTo>
                        <a:pt x="778" y="881"/>
                      </a:lnTo>
                      <a:lnTo>
                        <a:pt x="799" y="844"/>
                      </a:lnTo>
                      <a:lnTo>
                        <a:pt x="816" y="804"/>
                      </a:lnTo>
                      <a:lnTo>
                        <a:pt x="827" y="764"/>
                      </a:lnTo>
                      <a:lnTo>
                        <a:pt x="834" y="723"/>
                      </a:lnTo>
                      <a:lnTo>
                        <a:pt x="837" y="681"/>
                      </a:lnTo>
                      <a:lnTo>
                        <a:pt x="834" y="639"/>
                      </a:lnTo>
                      <a:lnTo>
                        <a:pt x="830" y="598"/>
                      </a:lnTo>
                      <a:lnTo>
                        <a:pt x="818" y="556"/>
                      </a:lnTo>
                      <a:lnTo>
                        <a:pt x="801" y="514"/>
                      </a:lnTo>
                      <a:lnTo>
                        <a:pt x="783" y="473"/>
                      </a:lnTo>
                      <a:lnTo>
                        <a:pt x="759" y="433"/>
                      </a:lnTo>
                      <a:lnTo>
                        <a:pt x="731" y="393"/>
                      </a:lnTo>
                      <a:lnTo>
                        <a:pt x="707" y="365"/>
                      </a:lnTo>
                      <a:lnTo>
                        <a:pt x="679" y="339"/>
                      </a:lnTo>
                      <a:close/>
                    </a:path>
                  </a:pathLst>
                </a:custGeom>
                <a:solidFill>
                  <a:srgbClr val="FFF08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Gill Sans Light"/>
                    <a:cs typeface="Gill Sans Light"/>
                  </a:endParaRPr>
                </a:p>
              </p:txBody>
            </p:sp>
            <p:sp>
              <p:nvSpPr>
                <p:cNvPr id="23660" name="Freeform 85"/>
                <p:cNvSpPr>
                  <a:spLocks/>
                </p:cNvSpPr>
                <p:nvPr/>
              </p:nvSpPr>
              <p:spPr bwMode="auto">
                <a:xfrm>
                  <a:off x="4359" y="962"/>
                  <a:ext cx="424" cy="247"/>
                </a:xfrm>
                <a:custGeom>
                  <a:avLst/>
                  <a:gdLst>
                    <a:gd name="T0" fmla="*/ 415 w 424"/>
                    <a:gd name="T1" fmla="*/ 0 h 247"/>
                    <a:gd name="T2" fmla="*/ 415 w 424"/>
                    <a:gd name="T3" fmla="*/ 0 h 247"/>
                    <a:gd name="T4" fmla="*/ 422 w 424"/>
                    <a:gd name="T5" fmla="*/ 40 h 247"/>
                    <a:gd name="T6" fmla="*/ 424 w 424"/>
                    <a:gd name="T7" fmla="*/ 80 h 247"/>
                    <a:gd name="T8" fmla="*/ 424 w 424"/>
                    <a:gd name="T9" fmla="*/ 80 h 247"/>
                    <a:gd name="T10" fmla="*/ 422 w 424"/>
                    <a:gd name="T11" fmla="*/ 101 h 247"/>
                    <a:gd name="T12" fmla="*/ 415 w 424"/>
                    <a:gd name="T13" fmla="*/ 120 h 247"/>
                    <a:gd name="T14" fmla="*/ 405 w 424"/>
                    <a:gd name="T15" fmla="*/ 139 h 247"/>
                    <a:gd name="T16" fmla="*/ 396 w 424"/>
                    <a:gd name="T17" fmla="*/ 158 h 247"/>
                    <a:gd name="T18" fmla="*/ 382 w 424"/>
                    <a:gd name="T19" fmla="*/ 176 h 247"/>
                    <a:gd name="T20" fmla="*/ 368 w 424"/>
                    <a:gd name="T21" fmla="*/ 193 h 247"/>
                    <a:gd name="T22" fmla="*/ 339 w 424"/>
                    <a:gd name="T23" fmla="*/ 221 h 247"/>
                    <a:gd name="T24" fmla="*/ 339 w 424"/>
                    <a:gd name="T25" fmla="*/ 221 h 247"/>
                    <a:gd name="T26" fmla="*/ 328 w 424"/>
                    <a:gd name="T27" fmla="*/ 231 h 247"/>
                    <a:gd name="T28" fmla="*/ 316 w 424"/>
                    <a:gd name="T29" fmla="*/ 238 h 247"/>
                    <a:gd name="T30" fmla="*/ 304 w 424"/>
                    <a:gd name="T31" fmla="*/ 242 h 247"/>
                    <a:gd name="T32" fmla="*/ 290 w 424"/>
                    <a:gd name="T33" fmla="*/ 245 h 247"/>
                    <a:gd name="T34" fmla="*/ 290 w 424"/>
                    <a:gd name="T35" fmla="*/ 245 h 247"/>
                    <a:gd name="T36" fmla="*/ 255 w 424"/>
                    <a:gd name="T37" fmla="*/ 247 h 247"/>
                    <a:gd name="T38" fmla="*/ 217 w 424"/>
                    <a:gd name="T39" fmla="*/ 245 h 247"/>
                    <a:gd name="T40" fmla="*/ 146 w 424"/>
                    <a:gd name="T41" fmla="*/ 240 h 247"/>
                    <a:gd name="T42" fmla="*/ 0 w 424"/>
                    <a:gd name="T43" fmla="*/ 23 h 247"/>
                    <a:gd name="T44" fmla="*/ 99 w 424"/>
                    <a:gd name="T45" fmla="*/ 0 h 247"/>
                    <a:gd name="T46" fmla="*/ 99 w 424"/>
                    <a:gd name="T47" fmla="*/ 0 h 247"/>
                    <a:gd name="T48" fmla="*/ 101 w 424"/>
                    <a:gd name="T49" fmla="*/ 0 h 247"/>
                    <a:gd name="T50" fmla="*/ 415 w 424"/>
                    <a:gd name="T51" fmla="*/ 0 h 247"/>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424" h="247">
                      <a:moveTo>
                        <a:pt x="415" y="0"/>
                      </a:moveTo>
                      <a:lnTo>
                        <a:pt x="415" y="0"/>
                      </a:lnTo>
                      <a:lnTo>
                        <a:pt x="422" y="40"/>
                      </a:lnTo>
                      <a:lnTo>
                        <a:pt x="424" y="80"/>
                      </a:lnTo>
                      <a:lnTo>
                        <a:pt x="422" y="101"/>
                      </a:lnTo>
                      <a:lnTo>
                        <a:pt x="415" y="120"/>
                      </a:lnTo>
                      <a:lnTo>
                        <a:pt x="405" y="139"/>
                      </a:lnTo>
                      <a:lnTo>
                        <a:pt x="396" y="158"/>
                      </a:lnTo>
                      <a:lnTo>
                        <a:pt x="382" y="176"/>
                      </a:lnTo>
                      <a:lnTo>
                        <a:pt x="368" y="193"/>
                      </a:lnTo>
                      <a:lnTo>
                        <a:pt x="339" y="221"/>
                      </a:lnTo>
                      <a:lnTo>
                        <a:pt x="328" y="231"/>
                      </a:lnTo>
                      <a:lnTo>
                        <a:pt x="316" y="238"/>
                      </a:lnTo>
                      <a:lnTo>
                        <a:pt x="304" y="242"/>
                      </a:lnTo>
                      <a:lnTo>
                        <a:pt x="290" y="245"/>
                      </a:lnTo>
                      <a:lnTo>
                        <a:pt x="255" y="247"/>
                      </a:lnTo>
                      <a:lnTo>
                        <a:pt x="217" y="245"/>
                      </a:lnTo>
                      <a:lnTo>
                        <a:pt x="146" y="240"/>
                      </a:lnTo>
                      <a:lnTo>
                        <a:pt x="0" y="23"/>
                      </a:lnTo>
                      <a:lnTo>
                        <a:pt x="99" y="0"/>
                      </a:lnTo>
                      <a:lnTo>
                        <a:pt x="101" y="0"/>
                      </a:lnTo>
                      <a:lnTo>
                        <a:pt x="41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Gill Sans Light"/>
                    <a:cs typeface="Gill Sans Light"/>
                  </a:endParaRPr>
                </a:p>
              </p:txBody>
            </p:sp>
            <p:sp>
              <p:nvSpPr>
                <p:cNvPr id="23661" name="Freeform 86"/>
                <p:cNvSpPr>
                  <a:spLocks/>
                </p:cNvSpPr>
                <p:nvPr/>
              </p:nvSpPr>
              <p:spPr bwMode="auto">
                <a:xfrm>
                  <a:off x="4378" y="962"/>
                  <a:ext cx="396" cy="235"/>
                </a:xfrm>
                <a:custGeom>
                  <a:avLst/>
                  <a:gdLst>
                    <a:gd name="T0" fmla="*/ 386 w 396"/>
                    <a:gd name="T1" fmla="*/ 0 h 235"/>
                    <a:gd name="T2" fmla="*/ 386 w 396"/>
                    <a:gd name="T3" fmla="*/ 0 h 235"/>
                    <a:gd name="T4" fmla="*/ 391 w 396"/>
                    <a:gd name="T5" fmla="*/ 25 h 235"/>
                    <a:gd name="T6" fmla="*/ 393 w 396"/>
                    <a:gd name="T7" fmla="*/ 54 h 235"/>
                    <a:gd name="T8" fmla="*/ 396 w 396"/>
                    <a:gd name="T9" fmla="*/ 80 h 235"/>
                    <a:gd name="T10" fmla="*/ 391 w 396"/>
                    <a:gd name="T11" fmla="*/ 101 h 235"/>
                    <a:gd name="T12" fmla="*/ 391 w 396"/>
                    <a:gd name="T13" fmla="*/ 101 h 235"/>
                    <a:gd name="T14" fmla="*/ 386 w 396"/>
                    <a:gd name="T15" fmla="*/ 120 h 235"/>
                    <a:gd name="T16" fmla="*/ 377 w 396"/>
                    <a:gd name="T17" fmla="*/ 139 h 235"/>
                    <a:gd name="T18" fmla="*/ 363 w 396"/>
                    <a:gd name="T19" fmla="*/ 158 h 235"/>
                    <a:gd name="T20" fmla="*/ 349 w 396"/>
                    <a:gd name="T21" fmla="*/ 174 h 235"/>
                    <a:gd name="T22" fmla="*/ 320 w 396"/>
                    <a:gd name="T23" fmla="*/ 207 h 235"/>
                    <a:gd name="T24" fmla="*/ 294 w 396"/>
                    <a:gd name="T25" fmla="*/ 228 h 235"/>
                    <a:gd name="T26" fmla="*/ 294 w 396"/>
                    <a:gd name="T27" fmla="*/ 228 h 235"/>
                    <a:gd name="T28" fmla="*/ 287 w 396"/>
                    <a:gd name="T29" fmla="*/ 231 h 235"/>
                    <a:gd name="T30" fmla="*/ 278 w 396"/>
                    <a:gd name="T31" fmla="*/ 233 h 235"/>
                    <a:gd name="T32" fmla="*/ 257 w 396"/>
                    <a:gd name="T33" fmla="*/ 235 h 235"/>
                    <a:gd name="T34" fmla="*/ 231 w 396"/>
                    <a:gd name="T35" fmla="*/ 235 h 235"/>
                    <a:gd name="T36" fmla="*/ 203 w 396"/>
                    <a:gd name="T37" fmla="*/ 235 h 235"/>
                    <a:gd name="T38" fmla="*/ 155 w 396"/>
                    <a:gd name="T39" fmla="*/ 231 h 235"/>
                    <a:gd name="T40" fmla="*/ 134 w 396"/>
                    <a:gd name="T41" fmla="*/ 228 h 235"/>
                    <a:gd name="T42" fmla="*/ 0 w 396"/>
                    <a:gd name="T43" fmla="*/ 30 h 235"/>
                    <a:gd name="T44" fmla="*/ 82 w 396"/>
                    <a:gd name="T45" fmla="*/ 11 h 235"/>
                    <a:gd name="T46" fmla="*/ 82 w 396"/>
                    <a:gd name="T47" fmla="*/ 11 h 235"/>
                    <a:gd name="T48" fmla="*/ 99 w 396"/>
                    <a:gd name="T49" fmla="*/ 0 h 235"/>
                    <a:gd name="T50" fmla="*/ 386 w 396"/>
                    <a:gd name="T51" fmla="*/ 0 h 235"/>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396" h="235">
                      <a:moveTo>
                        <a:pt x="386" y="0"/>
                      </a:moveTo>
                      <a:lnTo>
                        <a:pt x="386" y="0"/>
                      </a:lnTo>
                      <a:lnTo>
                        <a:pt x="391" y="25"/>
                      </a:lnTo>
                      <a:lnTo>
                        <a:pt x="393" y="54"/>
                      </a:lnTo>
                      <a:lnTo>
                        <a:pt x="396" y="80"/>
                      </a:lnTo>
                      <a:lnTo>
                        <a:pt x="391" y="101"/>
                      </a:lnTo>
                      <a:lnTo>
                        <a:pt x="386" y="120"/>
                      </a:lnTo>
                      <a:lnTo>
                        <a:pt x="377" y="139"/>
                      </a:lnTo>
                      <a:lnTo>
                        <a:pt x="363" y="158"/>
                      </a:lnTo>
                      <a:lnTo>
                        <a:pt x="349" y="174"/>
                      </a:lnTo>
                      <a:lnTo>
                        <a:pt x="320" y="207"/>
                      </a:lnTo>
                      <a:lnTo>
                        <a:pt x="294" y="228"/>
                      </a:lnTo>
                      <a:lnTo>
                        <a:pt x="287" y="231"/>
                      </a:lnTo>
                      <a:lnTo>
                        <a:pt x="278" y="233"/>
                      </a:lnTo>
                      <a:lnTo>
                        <a:pt x="257" y="235"/>
                      </a:lnTo>
                      <a:lnTo>
                        <a:pt x="231" y="235"/>
                      </a:lnTo>
                      <a:lnTo>
                        <a:pt x="203" y="235"/>
                      </a:lnTo>
                      <a:lnTo>
                        <a:pt x="155" y="231"/>
                      </a:lnTo>
                      <a:lnTo>
                        <a:pt x="134" y="228"/>
                      </a:lnTo>
                      <a:lnTo>
                        <a:pt x="0" y="30"/>
                      </a:lnTo>
                      <a:lnTo>
                        <a:pt x="82" y="11"/>
                      </a:lnTo>
                      <a:lnTo>
                        <a:pt x="99" y="0"/>
                      </a:lnTo>
                      <a:lnTo>
                        <a:pt x="386" y="0"/>
                      </a:lnTo>
                      <a:close/>
                    </a:path>
                  </a:pathLst>
                </a:custGeom>
                <a:solidFill>
                  <a:srgbClr val="30303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Gill Sans Light"/>
                    <a:cs typeface="Gill Sans Light"/>
                  </a:endParaRPr>
                </a:p>
              </p:txBody>
            </p:sp>
            <p:sp>
              <p:nvSpPr>
                <p:cNvPr id="23662" name="Freeform 87"/>
                <p:cNvSpPr>
                  <a:spLocks/>
                </p:cNvSpPr>
                <p:nvPr/>
              </p:nvSpPr>
              <p:spPr bwMode="auto">
                <a:xfrm>
                  <a:off x="4597" y="962"/>
                  <a:ext cx="170" cy="14"/>
                </a:xfrm>
                <a:custGeom>
                  <a:avLst/>
                  <a:gdLst>
                    <a:gd name="T0" fmla="*/ 170 w 170"/>
                    <a:gd name="T1" fmla="*/ 14 h 14"/>
                    <a:gd name="T2" fmla="*/ 170 w 170"/>
                    <a:gd name="T3" fmla="*/ 14 h 14"/>
                    <a:gd name="T4" fmla="*/ 0 w 170"/>
                    <a:gd name="T5" fmla="*/ 0 h 14"/>
                    <a:gd name="T6" fmla="*/ 0 w 170"/>
                    <a:gd name="T7" fmla="*/ 0 h 14"/>
                    <a:gd name="T8" fmla="*/ 47 w 170"/>
                    <a:gd name="T9" fmla="*/ 0 h 14"/>
                    <a:gd name="T10" fmla="*/ 167 w 170"/>
                    <a:gd name="T11" fmla="*/ 0 h 14"/>
                    <a:gd name="T12" fmla="*/ 167 w 170"/>
                    <a:gd name="T13" fmla="*/ 0 h 14"/>
                    <a:gd name="T14" fmla="*/ 170 w 170"/>
                    <a:gd name="T15" fmla="*/ 14 h 14"/>
                    <a:gd name="T16" fmla="*/ 170 w 170"/>
                    <a:gd name="T17" fmla="*/ 14 h 1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0" h="14">
                      <a:moveTo>
                        <a:pt x="170" y="14"/>
                      </a:moveTo>
                      <a:lnTo>
                        <a:pt x="170" y="14"/>
                      </a:lnTo>
                      <a:lnTo>
                        <a:pt x="0" y="0"/>
                      </a:lnTo>
                      <a:lnTo>
                        <a:pt x="47" y="0"/>
                      </a:lnTo>
                      <a:lnTo>
                        <a:pt x="167" y="0"/>
                      </a:lnTo>
                      <a:lnTo>
                        <a:pt x="170" y="14"/>
                      </a:lnTo>
                      <a:close/>
                    </a:path>
                  </a:pathLst>
                </a:custGeom>
                <a:solidFill>
                  <a:srgbClr val="6F5F4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Gill Sans Light"/>
                    <a:cs typeface="Gill Sans Light"/>
                  </a:endParaRPr>
                </a:p>
              </p:txBody>
            </p:sp>
            <p:sp>
              <p:nvSpPr>
                <p:cNvPr id="23663" name="Freeform 88"/>
                <p:cNvSpPr>
                  <a:spLocks/>
                </p:cNvSpPr>
                <p:nvPr/>
              </p:nvSpPr>
              <p:spPr bwMode="auto">
                <a:xfrm>
                  <a:off x="4597" y="976"/>
                  <a:ext cx="172" cy="21"/>
                </a:xfrm>
                <a:custGeom>
                  <a:avLst/>
                  <a:gdLst>
                    <a:gd name="T0" fmla="*/ 172 w 172"/>
                    <a:gd name="T1" fmla="*/ 21 h 21"/>
                    <a:gd name="T2" fmla="*/ 172 w 172"/>
                    <a:gd name="T3" fmla="*/ 21 h 21"/>
                    <a:gd name="T4" fmla="*/ 0 w 172"/>
                    <a:gd name="T5" fmla="*/ 7 h 21"/>
                    <a:gd name="T6" fmla="*/ 0 w 172"/>
                    <a:gd name="T7" fmla="*/ 7 h 21"/>
                    <a:gd name="T8" fmla="*/ 170 w 172"/>
                    <a:gd name="T9" fmla="*/ 0 h 21"/>
                    <a:gd name="T10" fmla="*/ 170 w 172"/>
                    <a:gd name="T11" fmla="*/ 0 h 21"/>
                    <a:gd name="T12" fmla="*/ 172 w 172"/>
                    <a:gd name="T13" fmla="*/ 21 h 21"/>
                    <a:gd name="T14" fmla="*/ 172 w 172"/>
                    <a:gd name="T15" fmla="*/ 21 h 2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72" h="21">
                      <a:moveTo>
                        <a:pt x="172" y="21"/>
                      </a:moveTo>
                      <a:lnTo>
                        <a:pt x="172" y="21"/>
                      </a:lnTo>
                      <a:lnTo>
                        <a:pt x="0" y="7"/>
                      </a:lnTo>
                      <a:lnTo>
                        <a:pt x="170" y="0"/>
                      </a:lnTo>
                      <a:lnTo>
                        <a:pt x="172" y="21"/>
                      </a:lnTo>
                      <a:close/>
                    </a:path>
                  </a:pathLst>
                </a:custGeom>
                <a:solidFill>
                  <a:srgbClr val="6F5F4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Gill Sans Light"/>
                    <a:cs typeface="Gill Sans Light"/>
                  </a:endParaRPr>
                </a:p>
              </p:txBody>
            </p:sp>
            <p:sp>
              <p:nvSpPr>
                <p:cNvPr id="23664" name="Freeform 89"/>
                <p:cNvSpPr>
                  <a:spLocks/>
                </p:cNvSpPr>
                <p:nvPr/>
              </p:nvSpPr>
              <p:spPr bwMode="auto">
                <a:xfrm>
                  <a:off x="4597" y="995"/>
                  <a:ext cx="174" cy="21"/>
                </a:xfrm>
                <a:custGeom>
                  <a:avLst/>
                  <a:gdLst>
                    <a:gd name="T0" fmla="*/ 174 w 174"/>
                    <a:gd name="T1" fmla="*/ 21 h 21"/>
                    <a:gd name="T2" fmla="*/ 0 w 174"/>
                    <a:gd name="T3" fmla="*/ 7 h 21"/>
                    <a:gd name="T4" fmla="*/ 172 w 174"/>
                    <a:gd name="T5" fmla="*/ 0 h 21"/>
                    <a:gd name="T6" fmla="*/ 172 w 174"/>
                    <a:gd name="T7" fmla="*/ 0 h 21"/>
                    <a:gd name="T8" fmla="*/ 174 w 174"/>
                    <a:gd name="T9" fmla="*/ 21 h 21"/>
                    <a:gd name="T10" fmla="*/ 174 w 174"/>
                    <a:gd name="T11" fmla="*/ 21 h 2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74" h="21">
                      <a:moveTo>
                        <a:pt x="174" y="21"/>
                      </a:moveTo>
                      <a:lnTo>
                        <a:pt x="0" y="7"/>
                      </a:lnTo>
                      <a:lnTo>
                        <a:pt x="172" y="0"/>
                      </a:lnTo>
                      <a:lnTo>
                        <a:pt x="174" y="21"/>
                      </a:lnTo>
                      <a:close/>
                    </a:path>
                  </a:pathLst>
                </a:custGeom>
                <a:solidFill>
                  <a:srgbClr val="6F5F4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Gill Sans Light"/>
                    <a:cs typeface="Gill Sans Light"/>
                  </a:endParaRPr>
                </a:p>
              </p:txBody>
            </p:sp>
            <p:sp>
              <p:nvSpPr>
                <p:cNvPr id="23665" name="Freeform 90"/>
                <p:cNvSpPr>
                  <a:spLocks/>
                </p:cNvSpPr>
                <p:nvPr/>
              </p:nvSpPr>
              <p:spPr bwMode="auto">
                <a:xfrm>
                  <a:off x="4474" y="997"/>
                  <a:ext cx="274" cy="153"/>
                </a:xfrm>
                <a:custGeom>
                  <a:avLst/>
                  <a:gdLst>
                    <a:gd name="T0" fmla="*/ 191 w 274"/>
                    <a:gd name="T1" fmla="*/ 19 h 153"/>
                    <a:gd name="T2" fmla="*/ 191 w 274"/>
                    <a:gd name="T3" fmla="*/ 19 h 153"/>
                    <a:gd name="T4" fmla="*/ 196 w 274"/>
                    <a:gd name="T5" fmla="*/ 19 h 153"/>
                    <a:gd name="T6" fmla="*/ 210 w 274"/>
                    <a:gd name="T7" fmla="*/ 16 h 153"/>
                    <a:gd name="T8" fmla="*/ 227 w 274"/>
                    <a:gd name="T9" fmla="*/ 16 h 153"/>
                    <a:gd name="T10" fmla="*/ 239 w 274"/>
                    <a:gd name="T11" fmla="*/ 19 h 153"/>
                    <a:gd name="T12" fmla="*/ 250 w 274"/>
                    <a:gd name="T13" fmla="*/ 21 h 153"/>
                    <a:gd name="T14" fmla="*/ 250 w 274"/>
                    <a:gd name="T15" fmla="*/ 21 h 153"/>
                    <a:gd name="T16" fmla="*/ 260 w 274"/>
                    <a:gd name="T17" fmla="*/ 28 h 153"/>
                    <a:gd name="T18" fmla="*/ 269 w 274"/>
                    <a:gd name="T19" fmla="*/ 38 h 153"/>
                    <a:gd name="T20" fmla="*/ 272 w 274"/>
                    <a:gd name="T21" fmla="*/ 49 h 153"/>
                    <a:gd name="T22" fmla="*/ 274 w 274"/>
                    <a:gd name="T23" fmla="*/ 66 h 153"/>
                    <a:gd name="T24" fmla="*/ 272 w 274"/>
                    <a:gd name="T25" fmla="*/ 80 h 153"/>
                    <a:gd name="T26" fmla="*/ 264 w 274"/>
                    <a:gd name="T27" fmla="*/ 97 h 153"/>
                    <a:gd name="T28" fmla="*/ 253 w 274"/>
                    <a:gd name="T29" fmla="*/ 113 h 153"/>
                    <a:gd name="T30" fmla="*/ 236 w 274"/>
                    <a:gd name="T31" fmla="*/ 130 h 153"/>
                    <a:gd name="T32" fmla="*/ 236 w 274"/>
                    <a:gd name="T33" fmla="*/ 130 h 153"/>
                    <a:gd name="T34" fmla="*/ 227 w 274"/>
                    <a:gd name="T35" fmla="*/ 137 h 153"/>
                    <a:gd name="T36" fmla="*/ 217 w 274"/>
                    <a:gd name="T37" fmla="*/ 141 h 153"/>
                    <a:gd name="T38" fmla="*/ 196 w 274"/>
                    <a:gd name="T39" fmla="*/ 151 h 153"/>
                    <a:gd name="T40" fmla="*/ 175 w 274"/>
                    <a:gd name="T41" fmla="*/ 153 h 153"/>
                    <a:gd name="T42" fmla="*/ 154 w 274"/>
                    <a:gd name="T43" fmla="*/ 153 h 153"/>
                    <a:gd name="T44" fmla="*/ 135 w 274"/>
                    <a:gd name="T45" fmla="*/ 153 h 153"/>
                    <a:gd name="T46" fmla="*/ 121 w 274"/>
                    <a:gd name="T47" fmla="*/ 151 h 153"/>
                    <a:gd name="T48" fmla="*/ 107 w 274"/>
                    <a:gd name="T49" fmla="*/ 148 h 153"/>
                    <a:gd name="T50" fmla="*/ 62 w 274"/>
                    <a:gd name="T51" fmla="*/ 137 h 153"/>
                    <a:gd name="T52" fmla="*/ 0 w 274"/>
                    <a:gd name="T53" fmla="*/ 66 h 153"/>
                    <a:gd name="T54" fmla="*/ 33 w 274"/>
                    <a:gd name="T55" fmla="*/ 0 h 153"/>
                    <a:gd name="T56" fmla="*/ 102 w 274"/>
                    <a:gd name="T57" fmla="*/ 2 h 153"/>
                    <a:gd name="T58" fmla="*/ 109 w 274"/>
                    <a:gd name="T59" fmla="*/ 28 h 153"/>
                    <a:gd name="T60" fmla="*/ 109 w 274"/>
                    <a:gd name="T61" fmla="*/ 28 h 153"/>
                    <a:gd name="T62" fmla="*/ 123 w 274"/>
                    <a:gd name="T63" fmla="*/ 31 h 153"/>
                    <a:gd name="T64" fmla="*/ 135 w 274"/>
                    <a:gd name="T65" fmla="*/ 33 h 153"/>
                    <a:gd name="T66" fmla="*/ 151 w 274"/>
                    <a:gd name="T67" fmla="*/ 33 h 153"/>
                    <a:gd name="T68" fmla="*/ 151 w 274"/>
                    <a:gd name="T69" fmla="*/ 33 h 153"/>
                    <a:gd name="T70" fmla="*/ 165 w 274"/>
                    <a:gd name="T71" fmla="*/ 31 h 153"/>
                    <a:gd name="T72" fmla="*/ 180 w 274"/>
                    <a:gd name="T73" fmla="*/ 26 h 153"/>
                    <a:gd name="T74" fmla="*/ 191 w 274"/>
                    <a:gd name="T75" fmla="*/ 19 h 153"/>
                    <a:gd name="T76" fmla="*/ 191 w 274"/>
                    <a:gd name="T77" fmla="*/ 19 h 153"/>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274" h="153">
                      <a:moveTo>
                        <a:pt x="191" y="19"/>
                      </a:moveTo>
                      <a:lnTo>
                        <a:pt x="191" y="19"/>
                      </a:lnTo>
                      <a:lnTo>
                        <a:pt x="196" y="19"/>
                      </a:lnTo>
                      <a:lnTo>
                        <a:pt x="210" y="16"/>
                      </a:lnTo>
                      <a:lnTo>
                        <a:pt x="227" y="16"/>
                      </a:lnTo>
                      <a:lnTo>
                        <a:pt x="239" y="19"/>
                      </a:lnTo>
                      <a:lnTo>
                        <a:pt x="250" y="21"/>
                      </a:lnTo>
                      <a:lnTo>
                        <a:pt x="260" y="28"/>
                      </a:lnTo>
                      <a:lnTo>
                        <a:pt x="269" y="38"/>
                      </a:lnTo>
                      <a:lnTo>
                        <a:pt x="272" y="49"/>
                      </a:lnTo>
                      <a:lnTo>
                        <a:pt x="274" y="66"/>
                      </a:lnTo>
                      <a:lnTo>
                        <a:pt x="272" y="80"/>
                      </a:lnTo>
                      <a:lnTo>
                        <a:pt x="264" y="97"/>
                      </a:lnTo>
                      <a:lnTo>
                        <a:pt x="253" y="113"/>
                      </a:lnTo>
                      <a:lnTo>
                        <a:pt x="236" y="130"/>
                      </a:lnTo>
                      <a:lnTo>
                        <a:pt x="227" y="137"/>
                      </a:lnTo>
                      <a:lnTo>
                        <a:pt x="217" y="141"/>
                      </a:lnTo>
                      <a:lnTo>
                        <a:pt x="196" y="151"/>
                      </a:lnTo>
                      <a:lnTo>
                        <a:pt x="175" y="153"/>
                      </a:lnTo>
                      <a:lnTo>
                        <a:pt x="154" y="153"/>
                      </a:lnTo>
                      <a:lnTo>
                        <a:pt x="135" y="153"/>
                      </a:lnTo>
                      <a:lnTo>
                        <a:pt x="121" y="151"/>
                      </a:lnTo>
                      <a:lnTo>
                        <a:pt x="107" y="148"/>
                      </a:lnTo>
                      <a:lnTo>
                        <a:pt x="62" y="137"/>
                      </a:lnTo>
                      <a:lnTo>
                        <a:pt x="0" y="66"/>
                      </a:lnTo>
                      <a:lnTo>
                        <a:pt x="33" y="0"/>
                      </a:lnTo>
                      <a:lnTo>
                        <a:pt x="102" y="2"/>
                      </a:lnTo>
                      <a:lnTo>
                        <a:pt x="109" y="28"/>
                      </a:lnTo>
                      <a:lnTo>
                        <a:pt x="123" y="31"/>
                      </a:lnTo>
                      <a:lnTo>
                        <a:pt x="135" y="33"/>
                      </a:lnTo>
                      <a:lnTo>
                        <a:pt x="151" y="33"/>
                      </a:lnTo>
                      <a:lnTo>
                        <a:pt x="165" y="31"/>
                      </a:lnTo>
                      <a:lnTo>
                        <a:pt x="180" y="26"/>
                      </a:lnTo>
                      <a:lnTo>
                        <a:pt x="191" y="1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Gill Sans Light"/>
                    <a:cs typeface="Gill Sans Light"/>
                  </a:endParaRPr>
                </a:p>
              </p:txBody>
            </p:sp>
            <p:sp>
              <p:nvSpPr>
                <p:cNvPr id="23666" name="Freeform 91"/>
                <p:cNvSpPr>
                  <a:spLocks/>
                </p:cNvSpPr>
                <p:nvPr/>
              </p:nvSpPr>
              <p:spPr bwMode="auto">
                <a:xfrm>
                  <a:off x="4371" y="962"/>
                  <a:ext cx="210" cy="150"/>
                </a:xfrm>
                <a:custGeom>
                  <a:avLst/>
                  <a:gdLst>
                    <a:gd name="T0" fmla="*/ 210 w 210"/>
                    <a:gd name="T1" fmla="*/ 0 h 150"/>
                    <a:gd name="T2" fmla="*/ 210 w 210"/>
                    <a:gd name="T3" fmla="*/ 0 h 150"/>
                    <a:gd name="T4" fmla="*/ 202 w 210"/>
                    <a:gd name="T5" fmla="*/ 16 h 150"/>
                    <a:gd name="T6" fmla="*/ 193 w 210"/>
                    <a:gd name="T7" fmla="*/ 33 h 150"/>
                    <a:gd name="T8" fmla="*/ 169 w 210"/>
                    <a:gd name="T9" fmla="*/ 63 h 150"/>
                    <a:gd name="T10" fmla="*/ 169 w 210"/>
                    <a:gd name="T11" fmla="*/ 63 h 150"/>
                    <a:gd name="T12" fmla="*/ 167 w 210"/>
                    <a:gd name="T13" fmla="*/ 68 h 150"/>
                    <a:gd name="T14" fmla="*/ 165 w 210"/>
                    <a:gd name="T15" fmla="*/ 77 h 150"/>
                    <a:gd name="T16" fmla="*/ 165 w 210"/>
                    <a:gd name="T17" fmla="*/ 77 h 150"/>
                    <a:gd name="T18" fmla="*/ 165 w 210"/>
                    <a:gd name="T19" fmla="*/ 84 h 150"/>
                    <a:gd name="T20" fmla="*/ 162 w 210"/>
                    <a:gd name="T21" fmla="*/ 89 h 150"/>
                    <a:gd name="T22" fmla="*/ 160 w 210"/>
                    <a:gd name="T23" fmla="*/ 96 h 150"/>
                    <a:gd name="T24" fmla="*/ 155 w 210"/>
                    <a:gd name="T25" fmla="*/ 99 h 150"/>
                    <a:gd name="T26" fmla="*/ 144 w 210"/>
                    <a:gd name="T27" fmla="*/ 106 h 150"/>
                    <a:gd name="T28" fmla="*/ 129 w 210"/>
                    <a:gd name="T29" fmla="*/ 108 h 150"/>
                    <a:gd name="T30" fmla="*/ 129 w 210"/>
                    <a:gd name="T31" fmla="*/ 108 h 150"/>
                    <a:gd name="T32" fmla="*/ 120 w 210"/>
                    <a:gd name="T33" fmla="*/ 120 h 150"/>
                    <a:gd name="T34" fmla="*/ 118 w 210"/>
                    <a:gd name="T35" fmla="*/ 124 h 150"/>
                    <a:gd name="T36" fmla="*/ 118 w 210"/>
                    <a:gd name="T37" fmla="*/ 132 h 150"/>
                    <a:gd name="T38" fmla="*/ 118 w 210"/>
                    <a:gd name="T39" fmla="*/ 132 h 150"/>
                    <a:gd name="T40" fmla="*/ 115 w 210"/>
                    <a:gd name="T41" fmla="*/ 141 h 150"/>
                    <a:gd name="T42" fmla="*/ 113 w 210"/>
                    <a:gd name="T43" fmla="*/ 146 h 150"/>
                    <a:gd name="T44" fmla="*/ 111 w 210"/>
                    <a:gd name="T45" fmla="*/ 150 h 150"/>
                    <a:gd name="T46" fmla="*/ 103 w 210"/>
                    <a:gd name="T47" fmla="*/ 150 h 150"/>
                    <a:gd name="T48" fmla="*/ 92 w 210"/>
                    <a:gd name="T49" fmla="*/ 150 h 150"/>
                    <a:gd name="T50" fmla="*/ 78 w 210"/>
                    <a:gd name="T51" fmla="*/ 148 h 150"/>
                    <a:gd name="T52" fmla="*/ 0 w 210"/>
                    <a:gd name="T53" fmla="*/ 30 h 150"/>
                    <a:gd name="T54" fmla="*/ 96 w 210"/>
                    <a:gd name="T55" fmla="*/ 7 h 150"/>
                    <a:gd name="T56" fmla="*/ 96 w 210"/>
                    <a:gd name="T57" fmla="*/ 7 h 150"/>
                    <a:gd name="T58" fmla="*/ 108 w 210"/>
                    <a:gd name="T59" fmla="*/ 0 h 150"/>
                    <a:gd name="T60" fmla="*/ 210 w 210"/>
                    <a:gd name="T61" fmla="*/ 0 h 150"/>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210" h="150">
                      <a:moveTo>
                        <a:pt x="210" y="0"/>
                      </a:moveTo>
                      <a:lnTo>
                        <a:pt x="210" y="0"/>
                      </a:lnTo>
                      <a:lnTo>
                        <a:pt x="202" y="16"/>
                      </a:lnTo>
                      <a:lnTo>
                        <a:pt x="193" y="33"/>
                      </a:lnTo>
                      <a:lnTo>
                        <a:pt x="169" y="63"/>
                      </a:lnTo>
                      <a:lnTo>
                        <a:pt x="167" y="68"/>
                      </a:lnTo>
                      <a:lnTo>
                        <a:pt x="165" y="77"/>
                      </a:lnTo>
                      <a:lnTo>
                        <a:pt x="165" y="84"/>
                      </a:lnTo>
                      <a:lnTo>
                        <a:pt x="162" y="89"/>
                      </a:lnTo>
                      <a:lnTo>
                        <a:pt x="160" y="96"/>
                      </a:lnTo>
                      <a:lnTo>
                        <a:pt x="155" y="99"/>
                      </a:lnTo>
                      <a:lnTo>
                        <a:pt x="144" y="106"/>
                      </a:lnTo>
                      <a:lnTo>
                        <a:pt x="129" y="108"/>
                      </a:lnTo>
                      <a:lnTo>
                        <a:pt x="120" y="120"/>
                      </a:lnTo>
                      <a:lnTo>
                        <a:pt x="118" y="124"/>
                      </a:lnTo>
                      <a:lnTo>
                        <a:pt x="118" y="132"/>
                      </a:lnTo>
                      <a:lnTo>
                        <a:pt x="115" y="141"/>
                      </a:lnTo>
                      <a:lnTo>
                        <a:pt x="113" y="146"/>
                      </a:lnTo>
                      <a:lnTo>
                        <a:pt x="111" y="150"/>
                      </a:lnTo>
                      <a:lnTo>
                        <a:pt x="103" y="150"/>
                      </a:lnTo>
                      <a:lnTo>
                        <a:pt x="92" y="150"/>
                      </a:lnTo>
                      <a:lnTo>
                        <a:pt x="78" y="148"/>
                      </a:lnTo>
                      <a:lnTo>
                        <a:pt x="0" y="30"/>
                      </a:lnTo>
                      <a:lnTo>
                        <a:pt x="96" y="7"/>
                      </a:lnTo>
                      <a:lnTo>
                        <a:pt x="108" y="0"/>
                      </a:lnTo>
                      <a:lnTo>
                        <a:pt x="21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Gill Sans Light"/>
                    <a:cs typeface="Gill Sans Light"/>
                  </a:endParaRPr>
                </a:p>
              </p:txBody>
            </p:sp>
            <p:sp>
              <p:nvSpPr>
                <p:cNvPr id="23667" name="Freeform 92"/>
                <p:cNvSpPr>
                  <a:spLocks/>
                </p:cNvSpPr>
                <p:nvPr/>
              </p:nvSpPr>
              <p:spPr bwMode="auto">
                <a:xfrm>
                  <a:off x="4387" y="962"/>
                  <a:ext cx="182" cy="141"/>
                </a:xfrm>
                <a:custGeom>
                  <a:avLst/>
                  <a:gdLst>
                    <a:gd name="T0" fmla="*/ 182 w 182"/>
                    <a:gd name="T1" fmla="*/ 0 h 141"/>
                    <a:gd name="T2" fmla="*/ 182 w 182"/>
                    <a:gd name="T3" fmla="*/ 0 h 141"/>
                    <a:gd name="T4" fmla="*/ 177 w 182"/>
                    <a:gd name="T5" fmla="*/ 11 h 141"/>
                    <a:gd name="T6" fmla="*/ 170 w 182"/>
                    <a:gd name="T7" fmla="*/ 23 h 141"/>
                    <a:gd name="T8" fmla="*/ 170 w 182"/>
                    <a:gd name="T9" fmla="*/ 23 h 141"/>
                    <a:gd name="T10" fmla="*/ 156 w 182"/>
                    <a:gd name="T11" fmla="*/ 42 h 141"/>
                    <a:gd name="T12" fmla="*/ 146 w 182"/>
                    <a:gd name="T13" fmla="*/ 56 h 141"/>
                    <a:gd name="T14" fmla="*/ 139 w 182"/>
                    <a:gd name="T15" fmla="*/ 68 h 141"/>
                    <a:gd name="T16" fmla="*/ 139 w 182"/>
                    <a:gd name="T17" fmla="*/ 80 h 141"/>
                    <a:gd name="T18" fmla="*/ 139 w 182"/>
                    <a:gd name="T19" fmla="*/ 80 h 141"/>
                    <a:gd name="T20" fmla="*/ 137 w 182"/>
                    <a:gd name="T21" fmla="*/ 84 h 141"/>
                    <a:gd name="T22" fmla="*/ 135 w 182"/>
                    <a:gd name="T23" fmla="*/ 89 h 141"/>
                    <a:gd name="T24" fmla="*/ 130 w 182"/>
                    <a:gd name="T25" fmla="*/ 94 h 141"/>
                    <a:gd name="T26" fmla="*/ 125 w 182"/>
                    <a:gd name="T27" fmla="*/ 96 h 141"/>
                    <a:gd name="T28" fmla="*/ 116 w 182"/>
                    <a:gd name="T29" fmla="*/ 99 h 141"/>
                    <a:gd name="T30" fmla="*/ 111 w 182"/>
                    <a:gd name="T31" fmla="*/ 99 h 141"/>
                    <a:gd name="T32" fmla="*/ 111 w 182"/>
                    <a:gd name="T33" fmla="*/ 99 h 141"/>
                    <a:gd name="T34" fmla="*/ 106 w 182"/>
                    <a:gd name="T35" fmla="*/ 101 h 141"/>
                    <a:gd name="T36" fmla="*/ 99 w 182"/>
                    <a:gd name="T37" fmla="*/ 108 h 141"/>
                    <a:gd name="T38" fmla="*/ 92 w 182"/>
                    <a:gd name="T39" fmla="*/ 120 h 141"/>
                    <a:gd name="T40" fmla="*/ 90 w 182"/>
                    <a:gd name="T41" fmla="*/ 127 h 141"/>
                    <a:gd name="T42" fmla="*/ 90 w 182"/>
                    <a:gd name="T43" fmla="*/ 134 h 141"/>
                    <a:gd name="T44" fmla="*/ 90 w 182"/>
                    <a:gd name="T45" fmla="*/ 134 h 141"/>
                    <a:gd name="T46" fmla="*/ 90 w 182"/>
                    <a:gd name="T47" fmla="*/ 139 h 141"/>
                    <a:gd name="T48" fmla="*/ 85 w 182"/>
                    <a:gd name="T49" fmla="*/ 141 h 141"/>
                    <a:gd name="T50" fmla="*/ 78 w 182"/>
                    <a:gd name="T51" fmla="*/ 141 h 141"/>
                    <a:gd name="T52" fmla="*/ 69 w 182"/>
                    <a:gd name="T53" fmla="*/ 139 h 141"/>
                    <a:gd name="T54" fmla="*/ 0 w 182"/>
                    <a:gd name="T55" fmla="*/ 37 h 141"/>
                    <a:gd name="T56" fmla="*/ 85 w 182"/>
                    <a:gd name="T57" fmla="*/ 16 h 141"/>
                    <a:gd name="T58" fmla="*/ 85 w 182"/>
                    <a:gd name="T59" fmla="*/ 16 h 141"/>
                    <a:gd name="T60" fmla="*/ 92 w 182"/>
                    <a:gd name="T61" fmla="*/ 11 h 141"/>
                    <a:gd name="T62" fmla="*/ 109 w 182"/>
                    <a:gd name="T63" fmla="*/ 0 h 141"/>
                    <a:gd name="T64" fmla="*/ 182 w 182"/>
                    <a:gd name="T65" fmla="*/ 0 h 14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182" h="141">
                      <a:moveTo>
                        <a:pt x="182" y="0"/>
                      </a:moveTo>
                      <a:lnTo>
                        <a:pt x="182" y="0"/>
                      </a:lnTo>
                      <a:lnTo>
                        <a:pt x="177" y="11"/>
                      </a:lnTo>
                      <a:lnTo>
                        <a:pt x="170" y="23"/>
                      </a:lnTo>
                      <a:lnTo>
                        <a:pt x="156" y="42"/>
                      </a:lnTo>
                      <a:lnTo>
                        <a:pt x="146" y="56"/>
                      </a:lnTo>
                      <a:lnTo>
                        <a:pt x="139" y="68"/>
                      </a:lnTo>
                      <a:lnTo>
                        <a:pt x="139" y="80"/>
                      </a:lnTo>
                      <a:lnTo>
                        <a:pt x="137" y="84"/>
                      </a:lnTo>
                      <a:lnTo>
                        <a:pt x="135" y="89"/>
                      </a:lnTo>
                      <a:lnTo>
                        <a:pt x="130" y="94"/>
                      </a:lnTo>
                      <a:lnTo>
                        <a:pt x="125" y="96"/>
                      </a:lnTo>
                      <a:lnTo>
                        <a:pt x="116" y="99"/>
                      </a:lnTo>
                      <a:lnTo>
                        <a:pt x="111" y="99"/>
                      </a:lnTo>
                      <a:lnTo>
                        <a:pt x="106" y="101"/>
                      </a:lnTo>
                      <a:lnTo>
                        <a:pt x="99" y="108"/>
                      </a:lnTo>
                      <a:lnTo>
                        <a:pt x="92" y="120"/>
                      </a:lnTo>
                      <a:lnTo>
                        <a:pt x="90" y="127"/>
                      </a:lnTo>
                      <a:lnTo>
                        <a:pt x="90" y="134"/>
                      </a:lnTo>
                      <a:lnTo>
                        <a:pt x="90" y="139"/>
                      </a:lnTo>
                      <a:lnTo>
                        <a:pt x="85" y="141"/>
                      </a:lnTo>
                      <a:lnTo>
                        <a:pt x="78" y="141"/>
                      </a:lnTo>
                      <a:lnTo>
                        <a:pt x="69" y="139"/>
                      </a:lnTo>
                      <a:lnTo>
                        <a:pt x="0" y="37"/>
                      </a:lnTo>
                      <a:lnTo>
                        <a:pt x="85" y="16"/>
                      </a:lnTo>
                      <a:lnTo>
                        <a:pt x="92" y="11"/>
                      </a:lnTo>
                      <a:lnTo>
                        <a:pt x="109" y="0"/>
                      </a:lnTo>
                      <a:lnTo>
                        <a:pt x="182" y="0"/>
                      </a:lnTo>
                      <a:close/>
                    </a:path>
                  </a:pathLst>
                </a:custGeom>
                <a:solidFill>
                  <a:srgbClr val="99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Gill Sans Light"/>
                    <a:cs typeface="Gill Sans Light"/>
                  </a:endParaRPr>
                </a:p>
              </p:txBody>
            </p:sp>
            <p:sp>
              <p:nvSpPr>
                <p:cNvPr id="23668" name="Freeform 93"/>
                <p:cNvSpPr>
                  <a:spLocks/>
                </p:cNvSpPr>
                <p:nvPr/>
              </p:nvSpPr>
              <p:spPr bwMode="auto">
                <a:xfrm>
                  <a:off x="4175" y="1178"/>
                  <a:ext cx="813" cy="797"/>
                </a:xfrm>
                <a:custGeom>
                  <a:avLst/>
                  <a:gdLst>
                    <a:gd name="T0" fmla="*/ 264 w 813"/>
                    <a:gd name="T1" fmla="*/ 3 h 797"/>
                    <a:gd name="T2" fmla="*/ 236 w 813"/>
                    <a:gd name="T3" fmla="*/ 8 h 797"/>
                    <a:gd name="T4" fmla="*/ 179 w 813"/>
                    <a:gd name="T5" fmla="*/ 19 h 797"/>
                    <a:gd name="T6" fmla="*/ 127 w 813"/>
                    <a:gd name="T7" fmla="*/ 38 h 797"/>
                    <a:gd name="T8" fmla="*/ 78 w 813"/>
                    <a:gd name="T9" fmla="*/ 66 h 797"/>
                    <a:gd name="T10" fmla="*/ 24 w 813"/>
                    <a:gd name="T11" fmla="*/ 109 h 797"/>
                    <a:gd name="T12" fmla="*/ 0 w 813"/>
                    <a:gd name="T13" fmla="*/ 133 h 797"/>
                    <a:gd name="T14" fmla="*/ 0 w 813"/>
                    <a:gd name="T15" fmla="*/ 599 h 797"/>
                    <a:gd name="T16" fmla="*/ 2 w 813"/>
                    <a:gd name="T17" fmla="*/ 611 h 797"/>
                    <a:gd name="T18" fmla="*/ 40 w 813"/>
                    <a:gd name="T19" fmla="*/ 656 h 797"/>
                    <a:gd name="T20" fmla="*/ 83 w 813"/>
                    <a:gd name="T21" fmla="*/ 696 h 797"/>
                    <a:gd name="T22" fmla="*/ 130 w 813"/>
                    <a:gd name="T23" fmla="*/ 731 h 797"/>
                    <a:gd name="T24" fmla="*/ 222 w 813"/>
                    <a:gd name="T25" fmla="*/ 783 h 797"/>
                    <a:gd name="T26" fmla="*/ 264 w 813"/>
                    <a:gd name="T27" fmla="*/ 797 h 797"/>
                    <a:gd name="T28" fmla="*/ 568 w 813"/>
                    <a:gd name="T29" fmla="*/ 797 h 797"/>
                    <a:gd name="T30" fmla="*/ 613 w 813"/>
                    <a:gd name="T31" fmla="*/ 779 h 797"/>
                    <a:gd name="T32" fmla="*/ 655 w 813"/>
                    <a:gd name="T33" fmla="*/ 755 h 797"/>
                    <a:gd name="T34" fmla="*/ 695 w 813"/>
                    <a:gd name="T35" fmla="*/ 724 h 797"/>
                    <a:gd name="T36" fmla="*/ 731 w 813"/>
                    <a:gd name="T37" fmla="*/ 687 h 797"/>
                    <a:gd name="T38" fmla="*/ 752 w 813"/>
                    <a:gd name="T39" fmla="*/ 661 h 797"/>
                    <a:gd name="T40" fmla="*/ 785 w 813"/>
                    <a:gd name="T41" fmla="*/ 604 h 797"/>
                    <a:gd name="T42" fmla="*/ 809 w 813"/>
                    <a:gd name="T43" fmla="*/ 533 h 797"/>
                    <a:gd name="T44" fmla="*/ 811 w 813"/>
                    <a:gd name="T45" fmla="*/ 505 h 797"/>
                    <a:gd name="T46" fmla="*/ 813 w 813"/>
                    <a:gd name="T47" fmla="*/ 453 h 797"/>
                    <a:gd name="T48" fmla="*/ 809 w 813"/>
                    <a:gd name="T49" fmla="*/ 404 h 797"/>
                    <a:gd name="T50" fmla="*/ 799 w 813"/>
                    <a:gd name="T51" fmla="*/ 354 h 797"/>
                    <a:gd name="T52" fmla="*/ 773 w 813"/>
                    <a:gd name="T53" fmla="*/ 288 h 797"/>
                    <a:gd name="T54" fmla="*/ 757 w 813"/>
                    <a:gd name="T55" fmla="*/ 260 h 797"/>
                    <a:gd name="T56" fmla="*/ 721 w 813"/>
                    <a:gd name="T57" fmla="*/ 206 h 797"/>
                    <a:gd name="T58" fmla="*/ 679 w 813"/>
                    <a:gd name="T59" fmla="*/ 158 h 797"/>
                    <a:gd name="T60" fmla="*/ 632 w 813"/>
                    <a:gd name="T61" fmla="*/ 114 h 797"/>
                    <a:gd name="T62" fmla="*/ 568 w 813"/>
                    <a:gd name="T63" fmla="*/ 71 h 797"/>
                    <a:gd name="T64" fmla="*/ 538 w 813"/>
                    <a:gd name="T65" fmla="*/ 55 h 797"/>
                    <a:gd name="T66" fmla="*/ 474 w 813"/>
                    <a:gd name="T67" fmla="*/ 29 h 797"/>
                    <a:gd name="T68" fmla="*/ 410 w 813"/>
                    <a:gd name="T69" fmla="*/ 12 h 797"/>
                    <a:gd name="T70" fmla="*/ 344 w 813"/>
                    <a:gd name="T71" fmla="*/ 3 h 797"/>
                    <a:gd name="T72" fmla="*/ 309 w 813"/>
                    <a:gd name="T73" fmla="*/ 0 h 797"/>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813" h="797">
                      <a:moveTo>
                        <a:pt x="309" y="0"/>
                      </a:moveTo>
                      <a:lnTo>
                        <a:pt x="264" y="3"/>
                      </a:lnTo>
                      <a:lnTo>
                        <a:pt x="236" y="8"/>
                      </a:lnTo>
                      <a:lnTo>
                        <a:pt x="208" y="12"/>
                      </a:lnTo>
                      <a:lnTo>
                        <a:pt x="179" y="19"/>
                      </a:lnTo>
                      <a:lnTo>
                        <a:pt x="153" y="29"/>
                      </a:lnTo>
                      <a:lnTo>
                        <a:pt x="127" y="38"/>
                      </a:lnTo>
                      <a:lnTo>
                        <a:pt x="104" y="52"/>
                      </a:lnTo>
                      <a:lnTo>
                        <a:pt x="78" y="66"/>
                      </a:lnTo>
                      <a:lnTo>
                        <a:pt x="54" y="83"/>
                      </a:lnTo>
                      <a:lnTo>
                        <a:pt x="24" y="109"/>
                      </a:lnTo>
                      <a:lnTo>
                        <a:pt x="0" y="133"/>
                      </a:lnTo>
                      <a:lnTo>
                        <a:pt x="0" y="599"/>
                      </a:lnTo>
                      <a:lnTo>
                        <a:pt x="2" y="611"/>
                      </a:lnTo>
                      <a:lnTo>
                        <a:pt x="21" y="635"/>
                      </a:lnTo>
                      <a:lnTo>
                        <a:pt x="40" y="656"/>
                      </a:lnTo>
                      <a:lnTo>
                        <a:pt x="61" y="677"/>
                      </a:lnTo>
                      <a:lnTo>
                        <a:pt x="83" y="696"/>
                      </a:lnTo>
                      <a:lnTo>
                        <a:pt x="106" y="715"/>
                      </a:lnTo>
                      <a:lnTo>
                        <a:pt x="130" y="731"/>
                      </a:lnTo>
                      <a:lnTo>
                        <a:pt x="182" y="764"/>
                      </a:lnTo>
                      <a:lnTo>
                        <a:pt x="222" y="783"/>
                      </a:lnTo>
                      <a:lnTo>
                        <a:pt x="264" y="797"/>
                      </a:lnTo>
                      <a:lnTo>
                        <a:pt x="568" y="797"/>
                      </a:lnTo>
                      <a:lnTo>
                        <a:pt x="592" y="790"/>
                      </a:lnTo>
                      <a:lnTo>
                        <a:pt x="613" y="779"/>
                      </a:lnTo>
                      <a:lnTo>
                        <a:pt x="637" y="767"/>
                      </a:lnTo>
                      <a:lnTo>
                        <a:pt x="655" y="755"/>
                      </a:lnTo>
                      <a:lnTo>
                        <a:pt x="677" y="741"/>
                      </a:lnTo>
                      <a:lnTo>
                        <a:pt x="695" y="724"/>
                      </a:lnTo>
                      <a:lnTo>
                        <a:pt x="714" y="708"/>
                      </a:lnTo>
                      <a:lnTo>
                        <a:pt x="731" y="687"/>
                      </a:lnTo>
                      <a:lnTo>
                        <a:pt x="752" y="661"/>
                      </a:lnTo>
                      <a:lnTo>
                        <a:pt x="771" y="632"/>
                      </a:lnTo>
                      <a:lnTo>
                        <a:pt x="785" y="604"/>
                      </a:lnTo>
                      <a:lnTo>
                        <a:pt x="797" y="571"/>
                      </a:lnTo>
                      <a:lnTo>
                        <a:pt x="809" y="533"/>
                      </a:lnTo>
                      <a:lnTo>
                        <a:pt x="811" y="505"/>
                      </a:lnTo>
                      <a:lnTo>
                        <a:pt x="813" y="479"/>
                      </a:lnTo>
                      <a:lnTo>
                        <a:pt x="813" y="453"/>
                      </a:lnTo>
                      <a:lnTo>
                        <a:pt x="813" y="430"/>
                      </a:lnTo>
                      <a:lnTo>
                        <a:pt x="809" y="404"/>
                      </a:lnTo>
                      <a:lnTo>
                        <a:pt x="804" y="378"/>
                      </a:lnTo>
                      <a:lnTo>
                        <a:pt x="799" y="354"/>
                      </a:lnTo>
                      <a:lnTo>
                        <a:pt x="790" y="328"/>
                      </a:lnTo>
                      <a:lnTo>
                        <a:pt x="773" y="288"/>
                      </a:lnTo>
                      <a:lnTo>
                        <a:pt x="757" y="260"/>
                      </a:lnTo>
                      <a:lnTo>
                        <a:pt x="740" y="232"/>
                      </a:lnTo>
                      <a:lnTo>
                        <a:pt x="721" y="206"/>
                      </a:lnTo>
                      <a:lnTo>
                        <a:pt x="702" y="182"/>
                      </a:lnTo>
                      <a:lnTo>
                        <a:pt x="679" y="158"/>
                      </a:lnTo>
                      <a:lnTo>
                        <a:pt x="658" y="135"/>
                      </a:lnTo>
                      <a:lnTo>
                        <a:pt x="632" y="114"/>
                      </a:lnTo>
                      <a:lnTo>
                        <a:pt x="606" y="95"/>
                      </a:lnTo>
                      <a:lnTo>
                        <a:pt x="568" y="71"/>
                      </a:lnTo>
                      <a:lnTo>
                        <a:pt x="538" y="55"/>
                      </a:lnTo>
                      <a:lnTo>
                        <a:pt x="507" y="41"/>
                      </a:lnTo>
                      <a:lnTo>
                        <a:pt x="474" y="29"/>
                      </a:lnTo>
                      <a:lnTo>
                        <a:pt x="443" y="19"/>
                      </a:lnTo>
                      <a:lnTo>
                        <a:pt x="410" y="12"/>
                      </a:lnTo>
                      <a:lnTo>
                        <a:pt x="380" y="5"/>
                      </a:lnTo>
                      <a:lnTo>
                        <a:pt x="344" y="3"/>
                      </a:lnTo>
                      <a:lnTo>
                        <a:pt x="30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Gill Sans Light"/>
                    <a:cs typeface="Gill Sans Light"/>
                  </a:endParaRPr>
                </a:p>
              </p:txBody>
            </p:sp>
            <p:sp>
              <p:nvSpPr>
                <p:cNvPr id="23669" name="Freeform 94"/>
                <p:cNvSpPr>
                  <a:spLocks/>
                </p:cNvSpPr>
                <p:nvPr/>
              </p:nvSpPr>
              <p:spPr bwMode="auto">
                <a:xfrm>
                  <a:off x="4175" y="1190"/>
                  <a:ext cx="804" cy="785"/>
                </a:xfrm>
                <a:custGeom>
                  <a:avLst/>
                  <a:gdLst>
                    <a:gd name="T0" fmla="*/ 309 w 804"/>
                    <a:gd name="T1" fmla="*/ 0 h 785"/>
                    <a:gd name="T2" fmla="*/ 309 w 804"/>
                    <a:gd name="T3" fmla="*/ 0 h 785"/>
                    <a:gd name="T4" fmla="*/ 262 w 804"/>
                    <a:gd name="T5" fmla="*/ 3 h 785"/>
                    <a:gd name="T6" fmla="*/ 217 w 804"/>
                    <a:gd name="T7" fmla="*/ 10 h 785"/>
                    <a:gd name="T8" fmla="*/ 172 w 804"/>
                    <a:gd name="T9" fmla="*/ 21 h 785"/>
                    <a:gd name="T10" fmla="*/ 132 w 804"/>
                    <a:gd name="T11" fmla="*/ 36 h 785"/>
                    <a:gd name="T12" fmla="*/ 94 w 804"/>
                    <a:gd name="T13" fmla="*/ 57 h 785"/>
                    <a:gd name="T14" fmla="*/ 59 w 804"/>
                    <a:gd name="T15" fmla="*/ 80 h 785"/>
                    <a:gd name="T16" fmla="*/ 28 w 804"/>
                    <a:gd name="T17" fmla="*/ 106 h 785"/>
                    <a:gd name="T18" fmla="*/ 0 w 804"/>
                    <a:gd name="T19" fmla="*/ 137 h 785"/>
                    <a:gd name="T20" fmla="*/ 0 w 804"/>
                    <a:gd name="T21" fmla="*/ 580 h 785"/>
                    <a:gd name="T22" fmla="*/ 0 w 804"/>
                    <a:gd name="T23" fmla="*/ 580 h 785"/>
                    <a:gd name="T24" fmla="*/ 28 w 804"/>
                    <a:gd name="T25" fmla="*/ 618 h 785"/>
                    <a:gd name="T26" fmla="*/ 59 w 804"/>
                    <a:gd name="T27" fmla="*/ 651 h 785"/>
                    <a:gd name="T28" fmla="*/ 94 w 804"/>
                    <a:gd name="T29" fmla="*/ 682 h 785"/>
                    <a:gd name="T30" fmla="*/ 132 w 804"/>
                    <a:gd name="T31" fmla="*/ 710 h 785"/>
                    <a:gd name="T32" fmla="*/ 170 w 804"/>
                    <a:gd name="T33" fmla="*/ 734 h 785"/>
                    <a:gd name="T34" fmla="*/ 212 w 804"/>
                    <a:gd name="T35" fmla="*/ 755 h 785"/>
                    <a:gd name="T36" fmla="*/ 257 w 804"/>
                    <a:gd name="T37" fmla="*/ 774 h 785"/>
                    <a:gd name="T38" fmla="*/ 302 w 804"/>
                    <a:gd name="T39" fmla="*/ 785 h 785"/>
                    <a:gd name="T40" fmla="*/ 535 w 804"/>
                    <a:gd name="T41" fmla="*/ 785 h 785"/>
                    <a:gd name="T42" fmla="*/ 535 w 804"/>
                    <a:gd name="T43" fmla="*/ 785 h 785"/>
                    <a:gd name="T44" fmla="*/ 568 w 804"/>
                    <a:gd name="T45" fmla="*/ 776 h 785"/>
                    <a:gd name="T46" fmla="*/ 599 w 804"/>
                    <a:gd name="T47" fmla="*/ 764 h 785"/>
                    <a:gd name="T48" fmla="*/ 627 w 804"/>
                    <a:gd name="T49" fmla="*/ 748 h 785"/>
                    <a:gd name="T50" fmla="*/ 655 w 804"/>
                    <a:gd name="T51" fmla="*/ 731 h 785"/>
                    <a:gd name="T52" fmla="*/ 679 w 804"/>
                    <a:gd name="T53" fmla="*/ 712 h 785"/>
                    <a:gd name="T54" fmla="*/ 702 w 804"/>
                    <a:gd name="T55" fmla="*/ 691 h 785"/>
                    <a:gd name="T56" fmla="*/ 724 w 804"/>
                    <a:gd name="T57" fmla="*/ 668 h 785"/>
                    <a:gd name="T58" fmla="*/ 743 w 804"/>
                    <a:gd name="T59" fmla="*/ 644 h 785"/>
                    <a:gd name="T60" fmla="*/ 759 w 804"/>
                    <a:gd name="T61" fmla="*/ 618 h 785"/>
                    <a:gd name="T62" fmla="*/ 773 w 804"/>
                    <a:gd name="T63" fmla="*/ 590 h 785"/>
                    <a:gd name="T64" fmla="*/ 785 w 804"/>
                    <a:gd name="T65" fmla="*/ 561 h 785"/>
                    <a:gd name="T66" fmla="*/ 794 w 804"/>
                    <a:gd name="T67" fmla="*/ 531 h 785"/>
                    <a:gd name="T68" fmla="*/ 799 w 804"/>
                    <a:gd name="T69" fmla="*/ 500 h 785"/>
                    <a:gd name="T70" fmla="*/ 804 w 804"/>
                    <a:gd name="T71" fmla="*/ 467 h 785"/>
                    <a:gd name="T72" fmla="*/ 804 w 804"/>
                    <a:gd name="T73" fmla="*/ 434 h 785"/>
                    <a:gd name="T74" fmla="*/ 799 w 804"/>
                    <a:gd name="T75" fmla="*/ 399 h 785"/>
                    <a:gd name="T76" fmla="*/ 799 w 804"/>
                    <a:gd name="T77" fmla="*/ 399 h 785"/>
                    <a:gd name="T78" fmla="*/ 792 w 804"/>
                    <a:gd name="T79" fmla="*/ 359 h 785"/>
                    <a:gd name="T80" fmla="*/ 780 w 804"/>
                    <a:gd name="T81" fmla="*/ 319 h 785"/>
                    <a:gd name="T82" fmla="*/ 764 w 804"/>
                    <a:gd name="T83" fmla="*/ 281 h 785"/>
                    <a:gd name="T84" fmla="*/ 745 w 804"/>
                    <a:gd name="T85" fmla="*/ 243 h 785"/>
                    <a:gd name="T86" fmla="*/ 721 w 804"/>
                    <a:gd name="T87" fmla="*/ 210 h 785"/>
                    <a:gd name="T88" fmla="*/ 695 w 804"/>
                    <a:gd name="T89" fmla="*/ 177 h 785"/>
                    <a:gd name="T90" fmla="*/ 665 w 804"/>
                    <a:gd name="T91" fmla="*/ 146 h 785"/>
                    <a:gd name="T92" fmla="*/ 634 w 804"/>
                    <a:gd name="T93" fmla="*/ 116 h 785"/>
                    <a:gd name="T94" fmla="*/ 599 w 804"/>
                    <a:gd name="T95" fmla="*/ 90 h 785"/>
                    <a:gd name="T96" fmla="*/ 563 w 804"/>
                    <a:gd name="T97" fmla="*/ 69 h 785"/>
                    <a:gd name="T98" fmla="*/ 523 w 804"/>
                    <a:gd name="T99" fmla="*/ 47 h 785"/>
                    <a:gd name="T100" fmla="*/ 483 w 804"/>
                    <a:gd name="T101" fmla="*/ 31 h 785"/>
                    <a:gd name="T102" fmla="*/ 441 w 804"/>
                    <a:gd name="T103" fmla="*/ 17 h 785"/>
                    <a:gd name="T104" fmla="*/ 398 w 804"/>
                    <a:gd name="T105" fmla="*/ 7 h 785"/>
                    <a:gd name="T106" fmla="*/ 354 w 804"/>
                    <a:gd name="T107" fmla="*/ 3 h 785"/>
                    <a:gd name="T108" fmla="*/ 309 w 804"/>
                    <a:gd name="T109" fmla="*/ 0 h 785"/>
                    <a:gd name="T110" fmla="*/ 309 w 804"/>
                    <a:gd name="T111" fmla="*/ 0 h 785"/>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804" h="785">
                      <a:moveTo>
                        <a:pt x="309" y="0"/>
                      </a:moveTo>
                      <a:lnTo>
                        <a:pt x="309" y="0"/>
                      </a:lnTo>
                      <a:lnTo>
                        <a:pt x="262" y="3"/>
                      </a:lnTo>
                      <a:lnTo>
                        <a:pt x="217" y="10"/>
                      </a:lnTo>
                      <a:lnTo>
                        <a:pt x="172" y="21"/>
                      </a:lnTo>
                      <a:lnTo>
                        <a:pt x="132" y="36"/>
                      </a:lnTo>
                      <a:lnTo>
                        <a:pt x="94" y="57"/>
                      </a:lnTo>
                      <a:lnTo>
                        <a:pt x="59" y="80"/>
                      </a:lnTo>
                      <a:lnTo>
                        <a:pt x="28" y="106"/>
                      </a:lnTo>
                      <a:lnTo>
                        <a:pt x="0" y="137"/>
                      </a:lnTo>
                      <a:lnTo>
                        <a:pt x="0" y="580"/>
                      </a:lnTo>
                      <a:lnTo>
                        <a:pt x="28" y="618"/>
                      </a:lnTo>
                      <a:lnTo>
                        <a:pt x="59" y="651"/>
                      </a:lnTo>
                      <a:lnTo>
                        <a:pt x="94" y="682"/>
                      </a:lnTo>
                      <a:lnTo>
                        <a:pt x="132" y="710"/>
                      </a:lnTo>
                      <a:lnTo>
                        <a:pt x="170" y="734"/>
                      </a:lnTo>
                      <a:lnTo>
                        <a:pt x="212" y="755"/>
                      </a:lnTo>
                      <a:lnTo>
                        <a:pt x="257" y="774"/>
                      </a:lnTo>
                      <a:lnTo>
                        <a:pt x="302" y="785"/>
                      </a:lnTo>
                      <a:lnTo>
                        <a:pt x="535" y="785"/>
                      </a:lnTo>
                      <a:lnTo>
                        <a:pt x="568" y="776"/>
                      </a:lnTo>
                      <a:lnTo>
                        <a:pt x="599" y="764"/>
                      </a:lnTo>
                      <a:lnTo>
                        <a:pt x="627" y="748"/>
                      </a:lnTo>
                      <a:lnTo>
                        <a:pt x="655" y="731"/>
                      </a:lnTo>
                      <a:lnTo>
                        <a:pt x="679" y="712"/>
                      </a:lnTo>
                      <a:lnTo>
                        <a:pt x="702" y="691"/>
                      </a:lnTo>
                      <a:lnTo>
                        <a:pt x="724" y="668"/>
                      </a:lnTo>
                      <a:lnTo>
                        <a:pt x="743" y="644"/>
                      </a:lnTo>
                      <a:lnTo>
                        <a:pt x="759" y="618"/>
                      </a:lnTo>
                      <a:lnTo>
                        <a:pt x="773" y="590"/>
                      </a:lnTo>
                      <a:lnTo>
                        <a:pt x="785" y="561"/>
                      </a:lnTo>
                      <a:lnTo>
                        <a:pt x="794" y="531"/>
                      </a:lnTo>
                      <a:lnTo>
                        <a:pt x="799" y="500"/>
                      </a:lnTo>
                      <a:lnTo>
                        <a:pt x="804" y="467"/>
                      </a:lnTo>
                      <a:lnTo>
                        <a:pt x="804" y="434"/>
                      </a:lnTo>
                      <a:lnTo>
                        <a:pt x="799" y="399"/>
                      </a:lnTo>
                      <a:lnTo>
                        <a:pt x="792" y="359"/>
                      </a:lnTo>
                      <a:lnTo>
                        <a:pt x="780" y="319"/>
                      </a:lnTo>
                      <a:lnTo>
                        <a:pt x="764" y="281"/>
                      </a:lnTo>
                      <a:lnTo>
                        <a:pt x="745" y="243"/>
                      </a:lnTo>
                      <a:lnTo>
                        <a:pt x="721" y="210"/>
                      </a:lnTo>
                      <a:lnTo>
                        <a:pt x="695" y="177"/>
                      </a:lnTo>
                      <a:lnTo>
                        <a:pt x="665" y="146"/>
                      </a:lnTo>
                      <a:lnTo>
                        <a:pt x="634" y="116"/>
                      </a:lnTo>
                      <a:lnTo>
                        <a:pt x="599" y="90"/>
                      </a:lnTo>
                      <a:lnTo>
                        <a:pt x="563" y="69"/>
                      </a:lnTo>
                      <a:lnTo>
                        <a:pt x="523" y="47"/>
                      </a:lnTo>
                      <a:lnTo>
                        <a:pt x="483" y="31"/>
                      </a:lnTo>
                      <a:lnTo>
                        <a:pt x="441" y="17"/>
                      </a:lnTo>
                      <a:lnTo>
                        <a:pt x="398" y="7"/>
                      </a:lnTo>
                      <a:lnTo>
                        <a:pt x="354" y="3"/>
                      </a:lnTo>
                      <a:lnTo>
                        <a:pt x="309" y="0"/>
                      </a:lnTo>
                      <a:close/>
                    </a:path>
                  </a:pathLst>
                </a:custGeom>
                <a:solidFill>
                  <a:srgbClr val="FF9E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Gill Sans Light"/>
                    <a:cs typeface="Gill Sans Light"/>
                  </a:endParaRPr>
                </a:p>
              </p:txBody>
            </p:sp>
            <p:sp>
              <p:nvSpPr>
                <p:cNvPr id="23670" name="Freeform 95"/>
                <p:cNvSpPr>
                  <a:spLocks/>
                </p:cNvSpPr>
                <p:nvPr/>
              </p:nvSpPr>
              <p:spPr bwMode="auto">
                <a:xfrm>
                  <a:off x="4342" y="1209"/>
                  <a:ext cx="342" cy="21"/>
                </a:xfrm>
                <a:custGeom>
                  <a:avLst/>
                  <a:gdLst>
                    <a:gd name="T0" fmla="*/ 342 w 342"/>
                    <a:gd name="T1" fmla="*/ 21 h 21"/>
                    <a:gd name="T2" fmla="*/ 0 w 342"/>
                    <a:gd name="T3" fmla="*/ 2 h 21"/>
                    <a:gd name="T4" fmla="*/ 0 w 342"/>
                    <a:gd name="T5" fmla="*/ 2 h 21"/>
                    <a:gd name="T6" fmla="*/ 8 w 342"/>
                    <a:gd name="T7" fmla="*/ 0 h 21"/>
                    <a:gd name="T8" fmla="*/ 293 w 342"/>
                    <a:gd name="T9" fmla="*/ 2 h 21"/>
                    <a:gd name="T10" fmla="*/ 293 w 342"/>
                    <a:gd name="T11" fmla="*/ 2 h 21"/>
                    <a:gd name="T12" fmla="*/ 342 w 342"/>
                    <a:gd name="T13" fmla="*/ 21 h 21"/>
                    <a:gd name="T14" fmla="*/ 342 w 342"/>
                    <a:gd name="T15" fmla="*/ 21 h 2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42" h="21">
                      <a:moveTo>
                        <a:pt x="342" y="21"/>
                      </a:moveTo>
                      <a:lnTo>
                        <a:pt x="0" y="2"/>
                      </a:lnTo>
                      <a:lnTo>
                        <a:pt x="8" y="0"/>
                      </a:lnTo>
                      <a:lnTo>
                        <a:pt x="293" y="2"/>
                      </a:lnTo>
                      <a:lnTo>
                        <a:pt x="342" y="21"/>
                      </a:lnTo>
                      <a:close/>
                    </a:path>
                  </a:pathLst>
                </a:custGeom>
                <a:solidFill>
                  <a:srgbClr val="FDCF9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Gill Sans Light"/>
                    <a:cs typeface="Gill Sans Light"/>
                  </a:endParaRPr>
                </a:p>
              </p:txBody>
            </p:sp>
            <p:sp>
              <p:nvSpPr>
                <p:cNvPr id="23671" name="Freeform 96"/>
                <p:cNvSpPr>
                  <a:spLocks/>
                </p:cNvSpPr>
                <p:nvPr/>
              </p:nvSpPr>
              <p:spPr bwMode="auto">
                <a:xfrm>
                  <a:off x="4281" y="1240"/>
                  <a:ext cx="469" cy="26"/>
                </a:xfrm>
                <a:custGeom>
                  <a:avLst/>
                  <a:gdLst>
                    <a:gd name="T0" fmla="*/ 469 w 469"/>
                    <a:gd name="T1" fmla="*/ 26 h 26"/>
                    <a:gd name="T2" fmla="*/ 469 w 469"/>
                    <a:gd name="T3" fmla="*/ 26 h 26"/>
                    <a:gd name="T4" fmla="*/ 0 w 469"/>
                    <a:gd name="T5" fmla="*/ 0 h 26"/>
                    <a:gd name="T6" fmla="*/ 0 w 469"/>
                    <a:gd name="T7" fmla="*/ 0 h 26"/>
                    <a:gd name="T8" fmla="*/ 0 w 469"/>
                    <a:gd name="T9" fmla="*/ 0 h 26"/>
                    <a:gd name="T10" fmla="*/ 0 w 469"/>
                    <a:gd name="T11" fmla="*/ 0 h 26"/>
                    <a:gd name="T12" fmla="*/ 432 w 469"/>
                    <a:gd name="T13" fmla="*/ 4 h 26"/>
                    <a:gd name="T14" fmla="*/ 432 w 469"/>
                    <a:gd name="T15" fmla="*/ 4 h 26"/>
                    <a:gd name="T16" fmla="*/ 469 w 469"/>
                    <a:gd name="T17" fmla="*/ 26 h 26"/>
                    <a:gd name="T18" fmla="*/ 469 w 469"/>
                    <a:gd name="T19" fmla="*/ 26 h 2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69" h="26">
                      <a:moveTo>
                        <a:pt x="469" y="26"/>
                      </a:moveTo>
                      <a:lnTo>
                        <a:pt x="469" y="26"/>
                      </a:lnTo>
                      <a:lnTo>
                        <a:pt x="0" y="0"/>
                      </a:lnTo>
                      <a:lnTo>
                        <a:pt x="432" y="4"/>
                      </a:lnTo>
                      <a:lnTo>
                        <a:pt x="469" y="26"/>
                      </a:lnTo>
                      <a:close/>
                    </a:path>
                  </a:pathLst>
                </a:custGeom>
                <a:solidFill>
                  <a:srgbClr val="FDCF9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Gill Sans Light"/>
                    <a:cs typeface="Gill Sans Light"/>
                  </a:endParaRPr>
                </a:p>
              </p:txBody>
            </p:sp>
            <p:sp>
              <p:nvSpPr>
                <p:cNvPr id="23672" name="Freeform 97"/>
                <p:cNvSpPr>
                  <a:spLocks/>
                </p:cNvSpPr>
                <p:nvPr/>
              </p:nvSpPr>
              <p:spPr bwMode="auto">
                <a:xfrm>
                  <a:off x="4276" y="1270"/>
                  <a:ext cx="524" cy="29"/>
                </a:xfrm>
                <a:custGeom>
                  <a:avLst/>
                  <a:gdLst>
                    <a:gd name="T0" fmla="*/ 524 w 524"/>
                    <a:gd name="T1" fmla="*/ 29 h 29"/>
                    <a:gd name="T2" fmla="*/ 524 w 524"/>
                    <a:gd name="T3" fmla="*/ 29 h 29"/>
                    <a:gd name="T4" fmla="*/ 0 w 524"/>
                    <a:gd name="T5" fmla="*/ 0 h 29"/>
                    <a:gd name="T6" fmla="*/ 0 w 524"/>
                    <a:gd name="T7" fmla="*/ 0 h 29"/>
                    <a:gd name="T8" fmla="*/ 491 w 524"/>
                    <a:gd name="T9" fmla="*/ 5 h 29"/>
                    <a:gd name="T10" fmla="*/ 491 w 524"/>
                    <a:gd name="T11" fmla="*/ 5 h 29"/>
                    <a:gd name="T12" fmla="*/ 524 w 524"/>
                    <a:gd name="T13" fmla="*/ 29 h 29"/>
                    <a:gd name="T14" fmla="*/ 524 w 524"/>
                    <a:gd name="T15" fmla="*/ 29 h 29"/>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524" h="29">
                      <a:moveTo>
                        <a:pt x="524" y="29"/>
                      </a:moveTo>
                      <a:lnTo>
                        <a:pt x="524" y="29"/>
                      </a:lnTo>
                      <a:lnTo>
                        <a:pt x="0" y="0"/>
                      </a:lnTo>
                      <a:lnTo>
                        <a:pt x="491" y="5"/>
                      </a:lnTo>
                      <a:lnTo>
                        <a:pt x="524" y="29"/>
                      </a:lnTo>
                      <a:close/>
                    </a:path>
                  </a:pathLst>
                </a:custGeom>
                <a:solidFill>
                  <a:srgbClr val="FDCF9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Gill Sans Light"/>
                    <a:cs typeface="Gill Sans Light"/>
                  </a:endParaRPr>
                </a:p>
              </p:txBody>
            </p:sp>
            <p:sp>
              <p:nvSpPr>
                <p:cNvPr id="23673" name="Freeform 98"/>
                <p:cNvSpPr>
                  <a:spLocks/>
                </p:cNvSpPr>
                <p:nvPr/>
              </p:nvSpPr>
              <p:spPr bwMode="auto">
                <a:xfrm>
                  <a:off x="4276" y="1301"/>
                  <a:ext cx="561" cy="31"/>
                </a:xfrm>
                <a:custGeom>
                  <a:avLst/>
                  <a:gdLst>
                    <a:gd name="T0" fmla="*/ 561 w 561"/>
                    <a:gd name="T1" fmla="*/ 31 h 31"/>
                    <a:gd name="T2" fmla="*/ 561 w 561"/>
                    <a:gd name="T3" fmla="*/ 31 h 31"/>
                    <a:gd name="T4" fmla="*/ 0 w 561"/>
                    <a:gd name="T5" fmla="*/ 0 h 31"/>
                    <a:gd name="T6" fmla="*/ 0 w 561"/>
                    <a:gd name="T7" fmla="*/ 0 h 31"/>
                    <a:gd name="T8" fmla="*/ 533 w 561"/>
                    <a:gd name="T9" fmla="*/ 5 h 31"/>
                    <a:gd name="T10" fmla="*/ 533 w 561"/>
                    <a:gd name="T11" fmla="*/ 5 h 31"/>
                    <a:gd name="T12" fmla="*/ 561 w 561"/>
                    <a:gd name="T13" fmla="*/ 31 h 31"/>
                    <a:gd name="T14" fmla="*/ 561 w 561"/>
                    <a:gd name="T15" fmla="*/ 31 h 3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561" h="31">
                      <a:moveTo>
                        <a:pt x="561" y="31"/>
                      </a:moveTo>
                      <a:lnTo>
                        <a:pt x="561" y="31"/>
                      </a:lnTo>
                      <a:lnTo>
                        <a:pt x="0" y="0"/>
                      </a:lnTo>
                      <a:lnTo>
                        <a:pt x="533" y="5"/>
                      </a:lnTo>
                      <a:lnTo>
                        <a:pt x="561" y="31"/>
                      </a:lnTo>
                      <a:close/>
                    </a:path>
                  </a:pathLst>
                </a:custGeom>
                <a:solidFill>
                  <a:srgbClr val="FDCF9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Gill Sans Light"/>
                    <a:cs typeface="Gill Sans Light"/>
                  </a:endParaRPr>
                </a:p>
              </p:txBody>
            </p:sp>
            <p:sp>
              <p:nvSpPr>
                <p:cNvPr id="23674" name="Freeform 99"/>
                <p:cNvSpPr>
                  <a:spLocks/>
                </p:cNvSpPr>
                <p:nvPr/>
              </p:nvSpPr>
              <p:spPr bwMode="auto">
                <a:xfrm>
                  <a:off x="4276" y="1332"/>
                  <a:ext cx="592" cy="33"/>
                </a:xfrm>
                <a:custGeom>
                  <a:avLst/>
                  <a:gdLst>
                    <a:gd name="T0" fmla="*/ 592 w 592"/>
                    <a:gd name="T1" fmla="*/ 33 h 33"/>
                    <a:gd name="T2" fmla="*/ 592 w 592"/>
                    <a:gd name="T3" fmla="*/ 33 h 33"/>
                    <a:gd name="T4" fmla="*/ 0 w 592"/>
                    <a:gd name="T5" fmla="*/ 0 h 33"/>
                    <a:gd name="T6" fmla="*/ 0 w 592"/>
                    <a:gd name="T7" fmla="*/ 0 h 33"/>
                    <a:gd name="T8" fmla="*/ 568 w 592"/>
                    <a:gd name="T9" fmla="*/ 7 h 33"/>
                    <a:gd name="T10" fmla="*/ 568 w 592"/>
                    <a:gd name="T11" fmla="*/ 7 h 33"/>
                    <a:gd name="T12" fmla="*/ 592 w 592"/>
                    <a:gd name="T13" fmla="*/ 33 h 33"/>
                    <a:gd name="T14" fmla="*/ 592 w 592"/>
                    <a:gd name="T15" fmla="*/ 33 h 33"/>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592" h="33">
                      <a:moveTo>
                        <a:pt x="592" y="33"/>
                      </a:moveTo>
                      <a:lnTo>
                        <a:pt x="592" y="33"/>
                      </a:lnTo>
                      <a:lnTo>
                        <a:pt x="0" y="0"/>
                      </a:lnTo>
                      <a:lnTo>
                        <a:pt x="568" y="7"/>
                      </a:lnTo>
                      <a:lnTo>
                        <a:pt x="592" y="33"/>
                      </a:lnTo>
                      <a:close/>
                    </a:path>
                  </a:pathLst>
                </a:custGeom>
                <a:solidFill>
                  <a:srgbClr val="FDCF9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Gill Sans Light"/>
                    <a:cs typeface="Gill Sans Light"/>
                  </a:endParaRPr>
                </a:p>
              </p:txBody>
            </p:sp>
            <p:sp>
              <p:nvSpPr>
                <p:cNvPr id="23675" name="Freeform 100"/>
                <p:cNvSpPr>
                  <a:spLocks/>
                </p:cNvSpPr>
                <p:nvPr/>
              </p:nvSpPr>
              <p:spPr bwMode="auto">
                <a:xfrm>
                  <a:off x="4276" y="1362"/>
                  <a:ext cx="618" cy="33"/>
                </a:xfrm>
                <a:custGeom>
                  <a:avLst/>
                  <a:gdLst>
                    <a:gd name="T0" fmla="*/ 618 w 618"/>
                    <a:gd name="T1" fmla="*/ 33 h 33"/>
                    <a:gd name="T2" fmla="*/ 618 w 618"/>
                    <a:gd name="T3" fmla="*/ 33 h 33"/>
                    <a:gd name="T4" fmla="*/ 0 w 618"/>
                    <a:gd name="T5" fmla="*/ 0 h 33"/>
                    <a:gd name="T6" fmla="*/ 0 w 618"/>
                    <a:gd name="T7" fmla="*/ 0 h 33"/>
                    <a:gd name="T8" fmla="*/ 597 w 618"/>
                    <a:gd name="T9" fmla="*/ 7 h 33"/>
                    <a:gd name="T10" fmla="*/ 597 w 618"/>
                    <a:gd name="T11" fmla="*/ 7 h 33"/>
                    <a:gd name="T12" fmla="*/ 618 w 618"/>
                    <a:gd name="T13" fmla="*/ 33 h 33"/>
                    <a:gd name="T14" fmla="*/ 618 w 618"/>
                    <a:gd name="T15" fmla="*/ 33 h 33"/>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618" h="33">
                      <a:moveTo>
                        <a:pt x="618" y="33"/>
                      </a:moveTo>
                      <a:lnTo>
                        <a:pt x="618" y="33"/>
                      </a:lnTo>
                      <a:lnTo>
                        <a:pt x="0" y="0"/>
                      </a:lnTo>
                      <a:lnTo>
                        <a:pt x="597" y="7"/>
                      </a:lnTo>
                      <a:lnTo>
                        <a:pt x="618" y="33"/>
                      </a:lnTo>
                      <a:close/>
                    </a:path>
                  </a:pathLst>
                </a:custGeom>
                <a:solidFill>
                  <a:srgbClr val="FDCF9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Gill Sans Light"/>
                    <a:cs typeface="Gill Sans Light"/>
                  </a:endParaRPr>
                </a:p>
              </p:txBody>
            </p:sp>
            <p:sp>
              <p:nvSpPr>
                <p:cNvPr id="23676" name="Freeform 101"/>
                <p:cNvSpPr>
                  <a:spLocks/>
                </p:cNvSpPr>
                <p:nvPr/>
              </p:nvSpPr>
              <p:spPr bwMode="auto">
                <a:xfrm>
                  <a:off x="4276" y="1393"/>
                  <a:ext cx="639" cy="35"/>
                </a:xfrm>
                <a:custGeom>
                  <a:avLst/>
                  <a:gdLst>
                    <a:gd name="T0" fmla="*/ 639 w 639"/>
                    <a:gd name="T1" fmla="*/ 35 h 35"/>
                    <a:gd name="T2" fmla="*/ 639 w 639"/>
                    <a:gd name="T3" fmla="*/ 35 h 35"/>
                    <a:gd name="T4" fmla="*/ 0 w 639"/>
                    <a:gd name="T5" fmla="*/ 0 h 35"/>
                    <a:gd name="T6" fmla="*/ 0 w 639"/>
                    <a:gd name="T7" fmla="*/ 0 h 35"/>
                    <a:gd name="T8" fmla="*/ 620 w 639"/>
                    <a:gd name="T9" fmla="*/ 7 h 35"/>
                    <a:gd name="T10" fmla="*/ 620 w 639"/>
                    <a:gd name="T11" fmla="*/ 7 h 35"/>
                    <a:gd name="T12" fmla="*/ 639 w 639"/>
                    <a:gd name="T13" fmla="*/ 35 h 35"/>
                    <a:gd name="T14" fmla="*/ 639 w 639"/>
                    <a:gd name="T15" fmla="*/ 35 h 35"/>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639" h="35">
                      <a:moveTo>
                        <a:pt x="639" y="35"/>
                      </a:moveTo>
                      <a:lnTo>
                        <a:pt x="639" y="35"/>
                      </a:lnTo>
                      <a:lnTo>
                        <a:pt x="0" y="0"/>
                      </a:lnTo>
                      <a:lnTo>
                        <a:pt x="620" y="7"/>
                      </a:lnTo>
                      <a:lnTo>
                        <a:pt x="639" y="35"/>
                      </a:lnTo>
                      <a:close/>
                    </a:path>
                  </a:pathLst>
                </a:custGeom>
                <a:solidFill>
                  <a:srgbClr val="FDCF9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Gill Sans Light"/>
                    <a:cs typeface="Gill Sans Light"/>
                  </a:endParaRPr>
                </a:p>
              </p:txBody>
            </p:sp>
            <p:sp>
              <p:nvSpPr>
                <p:cNvPr id="23677" name="Freeform 102"/>
                <p:cNvSpPr>
                  <a:spLocks/>
                </p:cNvSpPr>
                <p:nvPr/>
              </p:nvSpPr>
              <p:spPr bwMode="auto">
                <a:xfrm>
                  <a:off x="4276" y="1424"/>
                  <a:ext cx="658" cy="35"/>
                </a:xfrm>
                <a:custGeom>
                  <a:avLst/>
                  <a:gdLst>
                    <a:gd name="T0" fmla="*/ 658 w 658"/>
                    <a:gd name="T1" fmla="*/ 35 h 35"/>
                    <a:gd name="T2" fmla="*/ 658 w 658"/>
                    <a:gd name="T3" fmla="*/ 35 h 35"/>
                    <a:gd name="T4" fmla="*/ 0 w 658"/>
                    <a:gd name="T5" fmla="*/ 0 h 35"/>
                    <a:gd name="T6" fmla="*/ 0 w 658"/>
                    <a:gd name="T7" fmla="*/ 0 h 35"/>
                    <a:gd name="T8" fmla="*/ 642 w 658"/>
                    <a:gd name="T9" fmla="*/ 7 h 35"/>
                    <a:gd name="T10" fmla="*/ 642 w 658"/>
                    <a:gd name="T11" fmla="*/ 7 h 35"/>
                    <a:gd name="T12" fmla="*/ 658 w 658"/>
                    <a:gd name="T13" fmla="*/ 35 h 35"/>
                    <a:gd name="T14" fmla="*/ 658 w 658"/>
                    <a:gd name="T15" fmla="*/ 35 h 35"/>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658" h="35">
                      <a:moveTo>
                        <a:pt x="658" y="35"/>
                      </a:moveTo>
                      <a:lnTo>
                        <a:pt x="658" y="35"/>
                      </a:lnTo>
                      <a:lnTo>
                        <a:pt x="0" y="0"/>
                      </a:lnTo>
                      <a:lnTo>
                        <a:pt x="642" y="7"/>
                      </a:lnTo>
                      <a:lnTo>
                        <a:pt x="658" y="35"/>
                      </a:lnTo>
                      <a:close/>
                    </a:path>
                  </a:pathLst>
                </a:custGeom>
                <a:solidFill>
                  <a:srgbClr val="FDCF9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Gill Sans Light"/>
                    <a:cs typeface="Gill Sans Light"/>
                  </a:endParaRPr>
                </a:p>
              </p:txBody>
            </p:sp>
            <p:sp>
              <p:nvSpPr>
                <p:cNvPr id="23678" name="Freeform 103"/>
                <p:cNvSpPr>
                  <a:spLocks/>
                </p:cNvSpPr>
                <p:nvPr/>
              </p:nvSpPr>
              <p:spPr bwMode="auto">
                <a:xfrm>
                  <a:off x="4276" y="1454"/>
                  <a:ext cx="672" cy="38"/>
                </a:xfrm>
                <a:custGeom>
                  <a:avLst/>
                  <a:gdLst>
                    <a:gd name="T0" fmla="*/ 672 w 672"/>
                    <a:gd name="T1" fmla="*/ 38 h 38"/>
                    <a:gd name="T2" fmla="*/ 672 w 672"/>
                    <a:gd name="T3" fmla="*/ 38 h 38"/>
                    <a:gd name="T4" fmla="*/ 0 w 672"/>
                    <a:gd name="T5" fmla="*/ 0 h 38"/>
                    <a:gd name="T6" fmla="*/ 0 w 672"/>
                    <a:gd name="T7" fmla="*/ 0 h 38"/>
                    <a:gd name="T8" fmla="*/ 658 w 672"/>
                    <a:gd name="T9" fmla="*/ 7 h 38"/>
                    <a:gd name="T10" fmla="*/ 658 w 672"/>
                    <a:gd name="T11" fmla="*/ 7 h 38"/>
                    <a:gd name="T12" fmla="*/ 672 w 672"/>
                    <a:gd name="T13" fmla="*/ 38 h 38"/>
                    <a:gd name="T14" fmla="*/ 672 w 672"/>
                    <a:gd name="T15" fmla="*/ 38 h 3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672" h="38">
                      <a:moveTo>
                        <a:pt x="672" y="38"/>
                      </a:moveTo>
                      <a:lnTo>
                        <a:pt x="672" y="38"/>
                      </a:lnTo>
                      <a:lnTo>
                        <a:pt x="0" y="0"/>
                      </a:lnTo>
                      <a:lnTo>
                        <a:pt x="658" y="7"/>
                      </a:lnTo>
                      <a:lnTo>
                        <a:pt x="672" y="38"/>
                      </a:lnTo>
                      <a:close/>
                    </a:path>
                  </a:pathLst>
                </a:custGeom>
                <a:solidFill>
                  <a:srgbClr val="FDCF9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Gill Sans Light"/>
                    <a:cs typeface="Gill Sans Light"/>
                  </a:endParaRPr>
                </a:p>
              </p:txBody>
            </p:sp>
            <p:sp>
              <p:nvSpPr>
                <p:cNvPr id="23679" name="Freeform 104"/>
                <p:cNvSpPr>
                  <a:spLocks/>
                </p:cNvSpPr>
                <p:nvPr/>
              </p:nvSpPr>
              <p:spPr bwMode="auto">
                <a:xfrm>
                  <a:off x="4276" y="1485"/>
                  <a:ext cx="684" cy="38"/>
                </a:xfrm>
                <a:custGeom>
                  <a:avLst/>
                  <a:gdLst>
                    <a:gd name="T0" fmla="*/ 684 w 684"/>
                    <a:gd name="T1" fmla="*/ 38 h 38"/>
                    <a:gd name="T2" fmla="*/ 684 w 684"/>
                    <a:gd name="T3" fmla="*/ 38 h 38"/>
                    <a:gd name="T4" fmla="*/ 0 w 684"/>
                    <a:gd name="T5" fmla="*/ 0 h 38"/>
                    <a:gd name="T6" fmla="*/ 0 w 684"/>
                    <a:gd name="T7" fmla="*/ 0 h 38"/>
                    <a:gd name="T8" fmla="*/ 672 w 684"/>
                    <a:gd name="T9" fmla="*/ 7 h 38"/>
                    <a:gd name="T10" fmla="*/ 672 w 684"/>
                    <a:gd name="T11" fmla="*/ 7 h 38"/>
                    <a:gd name="T12" fmla="*/ 684 w 684"/>
                    <a:gd name="T13" fmla="*/ 38 h 38"/>
                    <a:gd name="T14" fmla="*/ 684 w 684"/>
                    <a:gd name="T15" fmla="*/ 38 h 3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684" h="38">
                      <a:moveTo>
                        <a:pt x="684" y="38"/>
                      </a:moveTo>
                      <a:lnTo>
                        <a:pt x="684" y="38"/>
                      </a:lnTo>
                      <a:lnTo>
                        <a:pt x="0" y="0"/>
                      </a:lnTo>
                      <a:lnTo>
                        <a:pt x="672" y="7"/>
                      </a:lnTo>
                      <a:lnTo>
                        <a:pt x="684" y="38"/>
                      </a:lnTo>
                      <a:close/>
                    </a:path>
                  </a:pathLst>
                </a:custGeom>
                <a:solidFill>
                  <a:srgbClr val="FDCF9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Gill Sans Light"/>
                    <a:cs typeface="Gill Sans Light"/>
                  </a:endParaRPr>
                </a:p>
              </p:txBody>
            </p:sp>
            <p:sp>
              <p:nvSpPr>
                <p:cNvPr id="23680" name="Freeform 105"/>
                <p:cNvSpPr>
                  <a:spLocks/>
                </p:cNvSpPr>
                <p:nvPr/>
              </p:nvSpPr>
              <p:spPr bwMode="auto">
                <a:xfrm>
                  <a:off x="4276" y="1516"/>
                  <a:ext cx="693" cy="37"/>
                </a:xfrm>
                <a:custGeom>
                  <a:avLst/>
                  <a:gdLst>
                    <a:gd name="T0" fmla="*/ 693 w 693"/>
                    <a:gd name="T1" fmla="*/ 37 h 37"/>
                    <a:gd name="T2" fmla="*/ 693 w 693"/>
                    <a:gd name="T3" fmla="*/ 37 h 37"/>
                    <a:gd name="T4" fmla="*/ 0 w 693"/>
                    <a:gd name="T5" fmla="*/ 0 h 37"/>
                    <a:gd name="T6" fmla="*/ 0 w 693"/>
                    <a:gd name="T7" fmla="*/ 0 h 37"/>
                    <a:gd name="T8" fmla="*/ 684 w 693"/>
                    <a:gd name="T9" fmla="*/ 7 h 37"/>
                    <a:gd name="T10" fmla="*/ 684 w 693"/>
                    <a:gd name="T11" fmla="*/ 7 h 37"/>
                    <a:gd name="T12" fmla="*/ 693 w 693"/>
                    <a:gd name="T13" fmla="*/ 37 h 37"/>
                    <a:gd name="T14" fmla="*/ 693 w 693"/>
                    <a:gd name="T15" fmla="*/ 37 h 37"/>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693" h="37">
                      <a:moveTo>
                        <a:pt x="693" y="37"/>
                      </a:moveTo>
                      <a:lnTo>
                        <a:pt x="693" y="37"/>
                      </a:lnTo>
                      <a:lnTo>
                        <a:pt x="0" y="0"/>
                      </a:lnTo>
                      <a:lnTo>
                        <a:pt x="684" y="7"/>
                      </a:lnTo>
                      <a:lnTo>
                        <a:pt x="693" y="37"/>
                      </a:lnTo>
                      <a:close/>
                    </a:path>
                  </a:pathLst>
                </a:custGeom>
                <a:solidFill>
                  <a:srgbClr val="FDCF9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Gill Sans Light"/>
                    <a:cs typeface="Gill Sans Light"/>
                  </a:endParaRPr>
                </a:p>
              </p:txBody>
            </p:sp>
            <p:sp>
              <p:nvSpPr>
                <p:cNvPr id="23681" name="Freeform 106"/>
                <p:cNvSpPr>
                  <a:spLocks/>
                </p:cNvSpPr>
                <p:nvPr/>
              </p:nvSpPr>
              <p:spPr bwMode="auto">
                <a:xfrm>
                  <a:off x="4276" y="1546"/>
                  <a:ext cx="698" cy="38"/>
                </a:xfrm>
                <a:custGeom>
                  <a:avLst/>
                  <a:gdLst>
                    <a:gd name="T0" fmla="*/ 698 w 698"/>
                    <a:gd name="T1" fmla="*/ 38 h 38"/>
                    <a:gd name="T2" fmla="*/ 698 w 698"/>
                    <a:gd name="T3" fmla="*/ 38 h 38"/>
                    <a:gd name="T4" fmla="*/ 0 w 698"/>
                    <a:gd name="T5" fmla="*/ 0 h 38"/>
                    <a:gd name="T6" fmla="*/ 0 w 698"/>
                    <a:gd name="T7" fmla="*/ 0 h 38"/>
                    <a:gd name="T8" fmla="*/ 693 w 698"/>
                    <a:gd name="T9" fmla="*/ 7 h 38"/>
                    <a:gd name="T10" fmla="*/ 693 w 698"/>
                    <a:gd name="T11" fmla="*/ 7 h 38"/>
                    <a:gd name="T12" fmla="*/ 698 w 698"/>
                    <a:gd name="T13" fmla="*/ 38 h 38"/>
                    <a:gd name="T14" fmla="*/ 698 w 698"/>
                    <a:gd name="T15" fmla="*/ 38 h 3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698" h="38">
                      <a:moveTo>
                        <a:pt x="698" y="38"/>
                      </a:moveTo>
                      <a:lnTo>
                        <a:pt x="698" y="38"/>
                      </a:lnTo>
                      <a:lnTo>
                        <a:pt x="0" y="0"/>
                      </a:lnTo>
                      <a:lnTo>
                        <a:pt x="693" y="7"/>
                      </a:lnTo>
                      <a:lnTo>
                        <a:pt x="698" y="38"/>
                      </a:lnTo>
                      <a:close/>
                    </a:path>
                  </a:pathLst>
                </a:custGeom>
                <a:solidFill>
                  <a:srgbClr val="FDCF9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Gill Sans Light"/>
                    <a:cs typeface="Gill Sans Light"/>
                  </a:endParaRPr>
                </a:p>
              </p:txBody>
            </p:sp>
            <p:sp>
              <p:nvSpPr>
                <p:cNvPr id="23682" name="Freeform 107"/>
                <p:cNvSpPr>
                  <a:spLocks/>
                </p:cNvSpPr>
                <p:nvPr/>
              </p:nvSpPr>
              <p:spPr bwMode="auto">
                <a:xfrm>
                  <a:off x="4276" y="1577"/>
                  <a:ext cx="703" cy="38"/>
                </a:xfrm>
                <a:custGeom>
                  <a:avLst/>
                  <a:gdLst>
                    <a:gd name="T0" fmla="*/ 703 w 703"/>
                    <a:gd name="T1" fmla="*/ 38 h 38"/>
                    <a:gd name="T2" fmla="*/ 703 w 703"/>
                    <a:gd name="T3" fmla="*/ 38 h 38"/>
                    <a:gd name="T4" fmla="*/ 0 w 703"/>
                    <a:gd name="T5" fmla="*/ 0 h 38"/>
                    <a:gd name="T6" fmla="*/ 0 w 703"/>
                    <a:gd name="T7" fmla="*/ 0 h 38"/>
                    <a:gd name="T8" fmla="*/ 698 w 703"/>
                    <a:gd name="T9" fmla="*/ 7 h 38"/>
                    <a:gd name="T10" fmla="*/ 698 w 703"/>
                    <a:gd name="T11" fmla="*/ 7 h 38"/>
                    <a:gd name="T12" fmla="*/ 698 w 703"/>
                    <a:gd name="T13" fmla="*/ 12 h 38"/>
                    <a:gd name="T14" fmla="*/ 698 w 703"/>
                    <a:gd name="T15" fmla="*/ 12 h 38"/>
                    <a:gd name="T16" fmla="*/ 703 w 703"/>
                    <a:gd name="T17" fmla="*/ 38 h 38"/>
                    <a:gd name="T18" fmla="*/ 703 w 703"/>
                    <a:gd name="T19" fmla="*/ 38 h 3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703" h="38">
                      <a:moveTo>
                        <a:pt x="703" y="38"/>
                      </a:moveTo>
                      <a:lnTo>
                        <a:pt x="703" y="38"/>
                      </a:lnTo>
                      <a:lnTo>
                        <a:pt x="0" y="0"/>
                      </a:lnTo>
                      <a:lnTo>
                        <a:pt x="698" y="7"/>
                      </a:lnTo>
                      <a:lnTo>
                        <a:pt x="698" y="12"/>
                      </a:lnTo>
                      <a:lnTo>
                        <a:pt x="703" y="38"/>
                      </a:lnTo>
                      <a:close/>
                    </a:path>
                  </a:pathLst>
                </a:custGeom>
                <a:solidFill>
                  <a:srgbClr val="FDCF9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Gill Sans Light"/>
                    <a:cs typeface="Gill Sans Light"/>
                  </a:endParaRPr>
                </a:p>
              </p:txBody>
            </p:sp>
            <p:sp>
              <p:nvSpPr>
                <p:cNvPr id="23683" name="Freeform 108"/>
                <p:cNvSpPr>
                  <a:spLocks/>
                </p:cNvSpPr>
                <p:nvPr/>
              </p:nvSpPr>
              <p:spPr bwMode="auto">
                <a:xfrm>
                  <a:off x="4276" y="1608"/>
                  <a:ext cx="703" cy="37"/>
                </a:xfrm>
                <a:custGeom>
                  <a:avLst/>
                  <a:gdLst>
                    <a:gd name="T0" fmla="*/ 703 w 703"/>
                    <a:gd name="T1" fmla="*/ 37 h 37"/>
                    <a:gd name="T2" fmla="*/ 703 w 703"/>
                    <a:gd name="T3" fmla="*/ 37 h 37"/>
                    <a:gd name="T4" fmla="*/ 0 w 703"/>
                    <a:gd name="T5" fmla="*/ 0 h 37"/>
                    <a:gd name="T6" fmla="*/ 0 w 703"/>
                    <a:gd name="T7" fmla="*/ 0 h 37"/>
                    <a:gd name="T8" fmla="*/ 703 w 703"/>
                    <a:gd name="T9" fmla="*/ 7 h 37"/>
                    <a:gd name="T10" fmla="*/ 703 w 703"/>
                    <a:gd name="T11" fmla="*/ 7 h 37"/>
                    <a:gd name="T12" fmla="*/ 703 w 703"/>
                    <a:gd name="T13" fmla="*/ 37 h 37"/>
                    <a:gd name="T14" fmla="*/ 703 w 703"/>
                    <a:gd name="T15" fmla="*/ 37 h 37"/>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703" h="37">
                      <a:moveTo>
                        <a:pt x="703" y="37"/>
                      </a:moveTo>
                      <a:lnTo>
                        <a:pt x="703" y="37"/>
                      </a:lnTo>
                      <a:lnTo>
                        <a:pt x="0" y="0"/>
                      </a:lnTo>
                      <a:lnTo>
                        <a:pt x="703" y="7"/>
                      </a:lnTo>
                      <a:lnTo>
                        <a:pt x="703" y="37"/>
                      </a:lnTo>
                      <a:close/>
                    </a:path>
                  </a:pathLst>
                </a:custGeom>
                <a:solidFill>
                  <a:srgbClr val="FDCF9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Gill Sans Light"/>
                    <a:cs typeface="Gill Sans Light"/>
                  </a:endParaRPr>
                </a:p>
              </p:txBody>
            </p:sp>
            <p:sp>
              <p:nvSpPr>
                <p:cNvPr id="23684" name="Freeform 109"/>
                <p:cNvSpPr>
                  <a:spLocks/>
                </p:cNvSpPr>
                <p:nvPr/>
              </p:nvSpPr>
              <p:spPr bwMode="auto">
                <a:xfrm>
                  <a:off x="4276" y="1638"/>
                  <a:ext cx="703" cy="38"/>
                </a:xfrm>
                <a:custGeom>
                  <a:avLst/>
                  <a:gdLst>
                    <a:gd name="T0" fmla="*/ 700 w 703"/>
                    <a:gd name="T1" fmla="*/ 38 h 38"/>
                    <a:gd name="T2" fmla="*/ 700 w 703"/>
                    <a:gd name="T3" fmla="*/ 38 h 38"/>
                    <a:gd name="T4" fmla="*/ 0 w 703"/>
                    <a:gd name="T5" fmla="*/ 0 h 38"/>
                    <a:gd name="T6" fmla="*/ 0 w 703"/>
                    <a:gd name="T7" fmla="*/ 0 h 38"/>
                    <a:gd name="T8" fmla="*/ 703 w 703"/>
                    <a:gd name="T9" fmla="*/ 7 h 38"/>
                    <a:gd name="T10" fmla="*/ 703 w 703"/>
                    <a:gd name="T11" fmla="*/ 7 h 38"/>
                    <a:gd name="T12" fmla="*/ 700 w 703"/>
                    <a:gd name="T13" fmla="*/ 38 h 38"/>
                    <a:gd name="T14" fmla="*/ 700 w 703"/>
                    <a:gd name="T15" fmla="*/ 38 h 3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703" h="38">
                      <a:moveTo>
                        <a:pt x="700" y="38"/>
                      </a:moveTo>
                      <a:lnTo>
                        <a:pt x="700" y="38"/>
                      </a:lnTo>
                      <a:lnTo>
                        <a:pt x="0" y="0"/>
                      </a:lnTo>
                      <a:lnTo>
                        <a:pt x="703" y="7"/>
                      </a:lnTo>
                      <a:lnTo>
                        <a:pt x="700" y="38"/>
                      </a:lnTo>
                      <a:close/>
                    </a:path>
                  </a:pathLst>
                </a:custGeom>
                <a:solidFill>
                  <a:srgbClr val="FDCF9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Gill Sans Light"/>
                    <a:cs typeface="Gill Sans Light"/>
                  </a:endParaRPr>
                </a:p>
              </p:txBody>
            </p:sp>
            <p:sp>
              <p:nvSpPr>
                <p:cNvPr id="23685" name="Freeform 110"/>
                <p:cNvSpPr>
                  <a:spLocks/>
                </p:cNvSpPr>
                <p:nvPr/>
              </p:nvSpPr>
              <p:spPr bwMode="auto">
                <a:xfrm>
                  <a:off x="4276" y="1669"/>
                  <a:ext cx="700" cy="38"/>
                </a:xfrm>
                <a:custGeom>
                  <a:avLst/>
                  <a:gdLst>
                    <a:gd name="T0" fmla="*/ 696 w 700"/>
                    <a:gd name="T1" fmla="*/ 38 h 38"/>
                    <a:gd name="T2" fmla="*/ 696 w 700"/>
                    <a:gd name="T3" fmla="*/ 38 h 38"/>
                    <a:gd name="T4" fmla="*/ 0 w 700"/>
                    <a:gd name="T5" fmla="*/ 0 h 38"/>
                    <a:gd name="T6" fmla="*/ 0 w 700"/>
                    <a:gd name="T7" fmla="*/ 0 h 38"/>
                    <a:gd name="T8" fmla="*/ 700 w 700"/>
                    <a:gd name="T9" fmla="*/ 7 h 38"/>
                    <a:gd name="T10" fmla="*/ 700 w 700"/>
                    <a:gd name="T11" fmla="*/ 7 h 38"/>
                    <a:gd name="T12" fmla="*/ 696 w 700"/>
                    <a:gd name="T13" fmla="*/ 38 h 38"/>
                    <a:gd name="T14" fmla="*/ 696 w 700"/>
                    <a:gd name="T15" fmla="*/ 38 h 3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700" h="38">
                      <a:moveTo>
                        <a:pt x="696" y="38"/>
                      </a:moveTo>
                      <a:lnTo>
                        <a:pt x="696" y="38"/>
                      </a:lnTo>
                      <a:lnTo>
                        <a:pt x="0" y="0"/>
                      </a:lnTo>
                      <a:lnTo>
                        <a:pt x="700" y="7"/>
                      </a:lnTo>
                      <a:lnTo>
                        <a:pt x="696" y="38"/>
                      </a:lnTo>
                      <a:close/>
                    </a:path>
                  </a:pathLst>
                </a:custGeom>
                <a:solidFill>
                  <a:srgbClr val="FDCF9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Gill Sans Light"/>
                    <a:cs typeface="Gill Sans Light"/>
                  </a:endParaRPr>
                </a:p>
              </p:txBody>
            </p:sp>
            <p:sp>
              <p:nvSpPr>
                <p:cNvPr id="23686" name="Freeform 111"/>
                <p:cNvSpPr>
                  <a:spLocks/>
                </p:cNvSpPr>
                <p:nvPr/>
              </p:nvSpPr>
              <p:spPr bwMode="auto">
                <a:xfrm>
                  <a:off x="4276" y="1700"/>
                  <a:ext cx="696" cy="37"/>
                </a:xfrm>
                <a:custGeom>
                  <a:avLst/>
                  <a:gdLst>
                    <a:gd name="T0" fmla="*/ 689 w 696"/>
                    <a:gd name="T1" fmla="*/ 37 h 37"/>
                    <a:gd name="T2" fmla="*/ 689 w 696"/>
                    <a:gd name="T3" fmla="*/ 37 h 37"/>
                    <a:gd name="T4" fmla="*/ 0 w 696"/>
                    <a:gd name="T5" fmla="*/ 0 h 37"/>
                    <a:gd name="T6" fmla="*/ 0 w 696"/>
                    <a:gd name="T7" fmla="*/ 0 h 37"/>
                    <a:gd name="T8" fmla="*/ 696 w 696"/>
                    <a:gd name="T9" fmla="*/ 7 h 37"/>
                    <a:gd name="T10" fmla="*/ 696 w 696"/>
                    <a:gd name="T11" fmla="*/ 7 h 37"/>
                    <a:gd name="T12" fmla="*/ 689 w 696"/>
                    <a:gd name="T13" fmla="*/ 37 h 37"/>
                    <a:gd name="T14" fmla="*/ 689 w 696"/>
                    <a:gd name="T15" fmla="*/ 37 h 37"/>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696" h="37">
                      <a:moveTo>
                        <a:pt x="689" y="37"/>
                      </a:moveTo>
                      <a:lnTo>
                        <a:pt x="689" y="37"/>
                      </a:lnTo>
                      <a:lnTo>
                        <a:pt x="0" y="0"/>
                      </a:lnTo>
                      <a:lnTo>
                        <a:pt x="696" y="7"/>
                      </a:lnTo>
                      <a:lnTo>
                        <a:pt x="689" y="37"/>
                      </a:lnTo>
                      <a:close/>
                    </a:path>
                  </a:pathLst>
                </a:custGeom>
                <a:solidFill>
                  <a:srgbClr val="FDCF9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Gill Sans Light"/>
                    <a:cs typeface="Gill Sans Light"/>
                  </a:endParaRPr>
                </a:p>
              </p:txBody>
            </p:sp>
            <p:sp>
              <p:nvSpPr>
                <p:cNvPr id="23687" name="Freeform 112"/>
                <p:cNvSpPr>
                  <a:spLocks/>
                </p:cNvSpPr>
                <p:nvPr/>
              </p:nvSpPr>
              <p:spPr bwMode="auto">
                <a:xfrm>
                  <a:off x="4276" y="1730"/>
                  <a:ext cx="689" cy="38"/>
                </a:xfrm>
                <a:custGeom>
                  <a:avLst/>
                  <a:gdLst>
                    <a:gd name="T0" fmla="*/ 679 w 689"/>
                    <a:gd name="T1" fmla="*/ 38 h 38"/>
                    <a:gd name="T2" fmla="*/ 679 w 689"/>
                    <a:gd name="T3" fmla="*/ 38 h 38"/>
                    <a:gd name="T4" fmla="*/ 0 w 689"/>
                    <a:gd name="T5" fmla="*/ 0 h 38"/>
                    <a:gd name="T6" fmla="*/ 0 w 689"/>
                    <a:gd name="T7" fmla="*/ 0 h 38"/>
                    <a:gd name="T8" fmla="*/ 689 w 689"/>
                    <a:gd name="T9" fmla="*/ 7 h 38"/>
                    <a:gd name="T10" fmla="*/ 689 w 689"/>
                    <a:gd name="T11" fmla="*/ 7 h 38"/>
                    <a:gd name="T12" fmla="*/ 679 w 689"/>
                    <a:gd name="T13" fmla="*/ 38 h 38"/>
                    <a:gd name="T14" fmla="*/ 679 w 689"/>
                    <a:gd name="T15" fmla="*/ 38 h 3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689" h="38">
                      <a:moveTo>
                        <a:pt x="679" y="38"/>
                      </a:moveTo>
                      <a:lnTo>
                        <a:pt x="679" y="38"/>
                      </a:lnTo>
                      <a:lnTo>
                        <a:pt x="0" y="0"/>
                      </a:lnTo>
                      <a:lnTo>
                        <a:pt x="689" y="7"/>
                      </a:lnTo>
                      <a:lnTo>
                        <a:pt x="679" y="38"/>
                      </a:lnTo>
                      <a:close/>
                    </a:path>
                  </a:pathLst>
                </a:custGeom>
                <a:solidFill>
                  <a:srgbClr val="FDCF9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Gill Sans Light"/>
                    <a:cs typeface="Gill Sans Light"/>
                  </a:endParaRPr>
                </a:p>
              </p:txBody>
            </p:sp>
            <p:sp>
              <p:nvSpPr>
                <p:cNvPr id="23688" name="Freeform 113"/>
                <p:cNvSpPr>
                  <a:spLocks/>
                </p:cNvSpPr>
                <p:nvPr/>
              </p:nvSpPr>
              <p:spPr bwMode="auto">
                <a:xfrm>
                  <a:off x="4276" y="1761"/>
                  <a:ext cx="677" cy="38"/>
                </a:xfrm>
                <a:custGeom>
                  <a:avLst/>
                  <a:gdLst>
                    <a:gd name="T0" fmla="*/ 665 w 677"/>
                    <a:gd name="T1" fmla="*/ 38 h 38"/>
                    <a:gd name="T2" fmla="*/ 665 w 677"/>
                    <a:gd name="T3" fmla="*/ 38 h 38"/>
                    <a:gd name="T4" fmla="*/ 0 w 677"/>
                    <a:gd name="T5" fmla="*/ 0 h 38"/>
                    <a:gd name="T6" fmla="*/ 0 w 677"/>
                    <a:gd name="T7" fmla="*/ 0 h 38"/>
                    <a:gd name="T8" fmla="*/ 677 w 677"/>
                    <a:gd name="T9" fmla="*/ 9 h 38"/>
                    <a:gd name="T10" fmla="*/ 677 w 677"/>
                    <a:gd name="T11" fmla="*/ 9 h 38"/>
                    <a:gd name="T12" fmla="*/ 665 w 677"/>
                    <a:gd name="T13" fmla="*/ 38 h 38"/>
                    <a:gd name="T14" fmla="*/ 665 w 677"/>
                    <a:gd name="T15" fmla="*/ 38 h 3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677" h="38">
                      <a:moveTo>
                        <a:pt x="665" y="38"/>
                      </a:moveTo>
                      <a:lnTo>
                        <a:pt x="665" y="38"/>
                      </a:lnTo>
                      <a:lnTo>
                        <a:pt x="0" y="0"/>
                      </a:lnTo>
                      <a:lnTo>
                        <a:pt x="677" y="9"/>
                      </a:lnTo>
                      <a:lnTo>
                        <a:pt x="665" y="38"/>
                      </a:lnTo>
                      <a:close/>
                    </a:path>
                  </a:pathLst>
                </a:custGeom>
                <a:solidFill>
                  <a:srgbClr val="FDCF9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Gill Sans Light"/>
                    <a:cs typeface="Gill Sans Light"/>
                  </a:endParaRPr>
                </a:p>
              </p:txBody>
            </p:sp>
            <p:sp>
              <p:nvSpPr>
                <p:cNvPr id="23689" name="Freeform 114"/>
                <p:cNvSpPr>
                  <a:spLocks/>
                </p:cNvSpPr>
                <p:nvPr/>
              </p:nvSpPr>
              <p:spPr bwMode="auto">
                <a:xfrm>
                  <a:off x="4276" y="1792"/>
                  <a:ext cx="663" cy="35"/>
                </a:xfrm>
                <a:custGeom>
                  <a:avLst/>
                  <a:gdLst>
                    <a:gd name="T0" fmla="*/ 646 w 663"/>
                    <a:gd name="T1" fmla="*/ 35 h 35"/>
                    <a:gd name="T2" fmla="*/ 646 w 663"/>
                    <a:gd name="T3" fmla="*/ 35 h 35"/>
                    <a:gd name="T4" fmla="*/ 0 w 663"/>
                    <a:gd name="T5" fmla="*/ 0 h 35"/>
                    <a:gd name="T6" fmla="*/ 0 w 663"/>
                    <a:gd name="T7" fmla="*/ 0 h 35"/>
                    <a:gd name="T8" fmla="*/ 663 w 663"/>
                    <a:gd name="T9" fmla="*/ 9 h 35"/>
                    <a:gd name="T10" fmla="*/ 663 w 663"/>
                    <a:gd name="T11" fmla="*/ 9 h 35"/>
                    <a:gd name="T12" fmla="*/ 646 w 663"/>
                    <a:gd name="T13" fmla="*/ 35 h 35"/>
                    <a:gd name="T14" fmla="*/ 646 w 663"/>
                    <a:gd name="T15" fmla="*/ 35 h 35"/>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663" h="35">
                      <a:moveTo>
                        <a:pt x="646" y="35"/>
                      </a:moveTo>
                      <a:lnTo>
                        <a:pt x="646" y="35"/>
                      </a:lnTo>
                      <a:lnTo>
                        <a:pt x="0" y="0"/>
                      </a:lnTo>
                      <a:lnTo>
                        <a:pt x="663" y="9"/>
                      </a:lnTo>
                      <a:lnTo>
                        <a:pt x="646" y="35"/>
                      </a:lnTo>
                      <a:close/>
                    </a:path>
                  </a:pathLst>
                </a:custGeom>
                <a:solidFill>
                  <a:srgbClr val="FDCF9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Gill Sans Light"/>
                    <a:cs typeface="Gill Sans Light"/>
                  </a:endParaRPr>
                </a:p>
              </p:txBody>
            </p:sp>
            <p:sp>
              <p:nvSpPr>
                <p:cNvPr id="23690" name="Freeform 115"/>
                <p:cNvSpPr>
                  <a:spLocks/>
                </p:cNvSpPr>
                <p:nvPr/>
              </p:nvSpPr>
              <p:spPr bwMode="auto">
                <a:xfrm>
                  <a:off x="4276" y="1822"/>
                  <a:ext cx="644" cy="36"/>
                </a:xfrm>
                <a:custGeom>
                  <a:avLst/>
                  <a:gdLst>
                    <a:gd name="T0" fmla="*/ 625 w 644"/>
                    <a:gd name="T1" fmla="*/ 36 h 36"/>
                    <a:gd name="T2" fmla="*/ 625 w 644"/>
                    <a:gd name="T3" fmla="*/ 36 h 36"/>
                    <a:gd name="T4" fmla="*/ 0 w 644"/>
                    <a:gd name="T5" fmla="*/ 0 h 36"/>
                    <a:gd name="T6" fmla="*/ 0 w 644"/>
                    <a:gd name="T7" fmla="*/ 0 h 36"/>
                    <a:gd name="T8" fmla="*/ 644 w 644"/>
                    <a:gd name="T9" fmla="*/ 7 h 36"/>
                    <a:gd name="T10" fmla="*/ 644 w 644"/>
                    <a:gd name="T11" fmla="*/ 7 h 36"/>
                    <a:gd name="T12" fmla="*/ 625 w 644"/>
                    <a:gd name="T13" fmla="*/ 36 h 36"/>
                    <a:gd name="T14" fmla="*/ 625 w 644"/>
                    <a:gd name="T15" fmla="*/ 36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644" h="36">
                      <a:moveTo>
                        <a:pt x="625" y="36"/>
                      </a:moveTo>
                      <a:lnTo>
                        <a:pt x="625" y="36"/>
                      </a:lnTo>
                      <a:lnTo>
                        <a:pt x="0" y="0"/>
                      </a:lnTo>
                      <a:lnTo>
                        <a:pt x="644" y="7"/>
                      </a:lnTo>
                      <a:lnTo>
                        <a:pt x="625" y="36"/>
                      </a:lnTo>
                      <a:close/>
                    </a:path>
                  </a:pathLst>
                </a:custGeom>
                <a:solidFill>
                  <a:srgbClr val="FDCF9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Gill Sans Light"/>
                    <a:cs typeface="Gill Sans Light"/>
                  </a:endParaRPr>
                </a:p>
              </p:txBody>
            </p:sp>
            <p:sp>
              <p:nvSpPr>
                <p:cNvPr id="23691" name="Freeform 116"/>
                <p:cNvSpPr>
                  <a:spLocks/>
                </p:cNvSpPr>
                <p:nvPr/>
              </p:nvSpPr>
              <p:spPr bwMode="auto">
                <a:xfrm>
                  <a:off x="4276" y="1853"/>
                  <a:ext cx="623" cy="33"/>
                </a:xfrm>
                <a:custGeom>
                  <a:avLst/>
                  <a:gdLst>
                    <a:gd name="T0" fmla="*/ 597 w 623"/>
                    <a:gd name="T1" fmla="*/ 33 h 33"/>
                    <a:gd name="T2" fmla="*/ 0 w 623"/>
                    <a:gd name="T3" fmla="*/ 0 h 33"/>
                    <a:gd name="T4" fmla="*/ 623 w 623"/>
                    <a:gd name="T5" fmla="*/ 7 h 33"/>
                    <a:gd name="T6" fmla="*/ 623 w 623"/>
                    <a:gd name="T7" fmla="*/ 7 h 33"/>
                    <a:gd name="T8" fmla="*/ 597 w 623"/>
                    <a:gd name="T9" fmla="*/ 33 h 33"/>
                    <a:gd name="T10" fmla="*/ 597 w 623"/>
                    <a:gd name="T11" fmla="*/ 33 h 3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23" h="33">
                      <a:moveTo>
                        <a:pt x="597" y="33"/>
                      </a:moveTo>
                      <a:lnTo>
                        <a:pt x="0" y="0"/>
                      </a:lnTo>
                      <a:lnTo>
                        <a:pt x="623" y="7"/>
                      </a:lnTo>
                      <a:lnTo>
                        <a:pt x="597" y="33"/>
                      </a:lnTo>
                      <a:close/>
                    </a:path>
                  </a:pathLst>
                </a:custGeom>
                <a:solidFill>
                  <a:srgbClr val="FDCF9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Gill Sans Light"/>
                    <a:cs typeface="Gill Sans Light"/>
                  </a:endParaRPr>
                </a:p>
              </p:txBody>
            </p:sp>
            <p:sp>
              <p:nvSpPr>
                <p:cNvPr id="23692" name="Freeform 117"/>
                <p:cNvSpPr>
                  <a:spLocks/>
                </p:cNvSpPr>
                <p:nvPr/>
              </p:nvSpPr>
              <p:spPr bwMode="auto">
                <a:xfrm>
                  <a:off x="4399" y="1414"/>
                  <a:ext cx="330" cy="300"/>
                </a:xfrm>
                <a:custGeom>
                  <a:avLst/>
                  <a:gdLst>
                    <a:gd name="T0" fmla="*/ 146 w 330"/>
                    <a:gd name="T1" fmla="*/ 0 h 300"/>
                    <a:gd name="T2" fmla="*/ 146 w 330"/>
                    <a:gd name="T3" fmla="*/ 0 h 300"/>
                    <a:gd name="T4" fmla="*/ 120 w 330"/>
                    <a:gd name="T5" fmla="*/ 3 h 300"/>
                    <a:gd name="T6" fmla="*/ 94 w 330"/>
                    <a:gd name="T7" fmla="*/ 7 h 300"/>
                    <a:gd name="T8" fmla="*/ 73 w 330"/>
                    <a:gd name="T9" fmla="*/ 17 h 300"/>
                    <a:gd name="T10" fmla="*/ 52 w 330"/>
                    <a:gd name="T11" fmla="*/ 29 h 300"/>
                    <a:gd name="T12" fmla="*/ 35 w 330"/>
                    <a:gd name="T13" fmla="*/ 45 h 300"/>
                    <a:gd name="T14" fmla="*/ 19 w 330"/>
                    <a:gd name="T15" fmla="*/ 64 h 300"/>
                    <a:gd name="T16" fmla="*/ 9 w 330"/>
                    <a:gd name="T17" fmla="*/ 88 h 300"/>
                    <a:gd name="T18" fmla="*/ 2 w 330"/>
                    <a:gd name="T19" fmla="*/ 113 h 300"/>
                    <a:gd name="T20" fmla="*/ 2 w 330"/>
                    <a:gd name="T21" fmla="*/ 113 h 300"/>
                    <a:gd name="T22" fmla="*/ 0 w 330"/>
                    <a:gd name="T23" fmla="*/ 139 h 300"/>
                    <a:gd name="T24" fmla="*/ 5 w 330"/>
                    <a:gd name="T25" fmla="*/ 165 h 300"/>
                    <a:gd name="T26" fmla="*/ 12 w 330"/>
                    <a:gd name="T27" fmla="*/ 189 h 300"/>
                    <a:gd name="T28" fmla="*/ 24 w 330"/>
                    <a:gd name="T29" fmla="*/ 212 h 300"/>
                    <a:gd name="T30" fmla="*/ 38 w 330"/>
                    <a:gd name="T31" fmla="*/ 231 h 300"/>
                    <a:gd name="T32" fmla="*/ 57 w 330"/>
                    <a:gd name="T33" fmla="*/ 250 h 300"/>
                    <a:gd name="T34" fmla="*/ 75 w 330"/>
                    <a:gd name="T35" fmla="*/ 267 h 300"/>
                    <a:gd name="T36" fmla="*/ 97 w 330"/>
                    <a:gd name="T37" fmla="*/ 279 h 300"/>
                    <a:gd name="T38" fmla="*/ 120 w 330"/>
                    <a:gd name="T39" fmla="*/ 288 h 300"/>
                    <a:gd name="T40" fmla="*/ 146 w 330"/>
                    <a:gd name="T41" fmla="*/ 295 h 300"/>
                    <a:gd name="T42" fmla="*/ 170 w 330"/>
                    <a:gd name="T43" fmla="*/ 300 h 300"/>
                    <a:gd name="T44" fmla="*/ 196 w 330"/>
                    <a:gd name="T45" fmla="*/ 300 h 300"/>
                    <a:gd name="T46" fmla="*/ 219 w 330"/>
                    <a:gd name="T47" fmla="*/ 297 h 300"/>
                    <a:gd name="T48" fmla="*/ 245 w 330"/>
                    <a:gd name="T49" fmla="*/ 288 h 300"/>
                    <a:gd name="T50" fmla="*/ 266 w 330"/>
                    <a:gd name="T51" fmla="*/ 276 h 300"/>
                    <a:gd name="T52" fmla="*/ 290 w 330"/>
                    <a:gd name="T53" fmla="*/ 262 h 300"/>
                    <a:gd name="T54" fmla="*/ 290 w 330"/>
                    <a:gd name="T55" fmla="*/ 262 h 300"/>
                    <a:gd name="T56" fmla="*/ 306 w 330"/>
                    <a:gd name="T57" fmla="*/ 241 h 300"/>
                    <a:gd name="T58" fmla="*/ 318 w 330"/>
                    <a:gd name="T59" fmla="*/ 220 h 300"/>
                    <a:gd name="T60" fmla="*/ 325 w 330"/>
                    <a:gd name="T61" fmla="*/ 196 h 300"/>
                    <a:gd name="T62" fmla="*/ 330 w 330"/>
                    <a:gd name="T63" fmla="*/ 172 h 300"/>
                    <a:gd name="T64" fmla="*/ 330 w 330"/>
                    <a:gd name="T65" fmla="*/ 172 h 300"/>
                    <a:gd name="T66" fmla="*/ 328 w 330"/>
                    <a:gd name="T67" fmla="*/ 154 h 300"/>
                    <a:gd name="T68" fmla="*/ 325 w 330"/>
                    <a:gd name="T69" fmla="*/ 135 h 300"/>
                    <a:gd name="T70" fmla="*/ 321 w 330"/>
                    <a:gd name="T71" fmla="*/ 118 h 300"/>
                    <a:gd name="T72" fmla="*/ 314 w 330"/>
                    <a:gd name="T73" fmla="*/ 102 h 300"/>
                    <a:gd name="T74" fmla="*/ 306 w 330"/>
                    <a:gd name="T75" fmla="*/ 88 h 300"/>
                    <a:gd name="T76" fmla="*/ 297 w 330"/>
                    <a:gd name="T77" fmla="*/ 73 h 300"/>
                    <a:gd name="T78" fmla="*/ 285 w 330"/>
                    <a:gd name="T79" fmla="*/ 62 h 300"/>
                    <a:gd name="T80" fmla="*/ 273 w 330"/>
                    <a:gd name="T81" fmla="*/ 50 h 300"/>
                    <a:gd name="T82" fmla="*/ 259 w 330"/>
                    <a:gd name="T83" fmla="*/ 38 h 300"/>
                    <a:gd name="T84" fmla="*/ 245 w 330"/>
                    <a:gd name="T85" fmla="*/ 29 h 300"/>
                    <a:gd name="T86" fmla="*/ 231 w 330"/>
                    <a:gd name="T87" fmla="*/ 19 h 300"/>
                    <a:gd name="T88" fmla="*/ 215 w 330"/>
                    <a:gd name="T89" fmla="*/ 12 h 300"/>
                    <a:gd name="T90" fmla="*/ 198 w 330"/>
                    <a:gd name="T91" fmla="*/ 7 h 300"/>
                    <a:gd name="T92" fmla="*/ 182 w 330"/>
                    <a:gd name="T93" fmla="*/ 3 h 300"/>
                    <a:gd name="T94" fmla="*/ 163 w 330"/>
                    <a:gd name="T95" fmla="*/ 0 h 300"/>
                    <a:gd name="T96" fmla="*/ 146 w 330"/>
                    <a:gd name="T97" fmla="*/ 0 h 300"/>
                    <a:gd name="T98" fmla="*/ 146 w 330"/>
                    <a:gd name="T99" fmla="*/ 0 h 300"/>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330" h="300">
                      <a:moveTo>
                        <a:pt x="146" y="0"/>
                      </a:moveTo>
                      <a:lnTo>
                        <a:pt x="146" y="0"/>
                      </a:lnTo>
                      <a:lnTo>
                        <a:pt x="120" y="3"/>
                      </a:lnTo>
                      <a:lnTo>
                        <a:pt x="94" y="7"/>
                      </a:lnTo>
                      <a:lnTo>
                        <a:pt x="73" y="17"/>
                      </a:lnTo>
                      <a:lnTo>
                        <a:pt x="52" y="29"/>
                      </a:lnTo>
                      <a:lnTo>
                        <a:pt x="35" y="45"/>
                      </a:lnTo>
                      <a:lnTo>
                        <a:pt x="19" y="64"/>
                      </a:lnTo>
                      <a:lnTo>
                        <a:pt x="9" y="88"/>
                      </a:lnTo>
                      <a:lnTo>
                        <a:pt x="2" y="113"/>
                      </a:lnTo>
                      <a:lnTo>
                        <a:pt x="0" y="139"/>
                      </a:lnTo>
                      <a:lnTo>
                        <a:pt x="5" y="165"/>
                      </a:lnTo>
                      <a:lnTo>
                        <a:pt x="12" y="189"/>
                      </a:lnTo>
                      <a:lnTo>
                        <a:pt x="24" y="212"/>
                      </a:lnTo>
                      <a:lnTo>
                        <a:pt x="38" y="231"/>
                      </a:lnTo>
                      <a:lnTo>
                        <a:pt x="57" y="250"/>
                      </a:lnTo>
                      <a:lnTo>
                        <a:pt x="75" y="267"/>
                      </a:lnTo>
                      <a:lnTo>
                        <a:pt x="97" y="279"/>
                      </a:lnTo>
                      <a:lnTo>
                        <a:pt x="120" y="288"/>
                      </a:lnTo>
                      <a:lnTo>
                        <a:pt x="146" y="295"/>
                      </a:lnTo>
                      <a:lnTo>
                        <a:pt x="170" y="300"/>
                      </a:lnTo>
                      <a:lnTo>
                        <a:pt x="196" y="300"/>
                      </a:lnTo>
                      <a:lnTo>
                        <a:pt x="219" y="297"/>
                      </a:lnTo>
                      <a:lnTo>
                        <a:pt x="245" y="288"/>
                      </a:lnTo>
                      <a:lnTo>
                        <a:pt x="266" y="276"/>
                      </a:lnTo>
                      <a:lnTo>
                        <a:pt x="290" y="262"/>
                      </a:lnTo>
                      <a:lnTo>
                        <a:pt x="306" y="241"/>
                      </a:lnTo>
                      <a:lnTo>
                        <a:pt x="318" y="220"/>
                      </a:lnTo>
                      <a:lnTo>
                        <a:pt x="325" y="196"/>
                      </a:lnTo>
                      <a:lnTo>
                        <a:pt x="330" y="172"/>
                      </a:lnTo>
                      <a:lnTo>
                        <a:pt x="328" y="154"/>
                      </a:lnTo>
                      <a:lnTo>
                        <a:pt x="325" y="135"/>
                      </a:lnTo>
                      <a:lnTo>
                        <a:pt x="321" y="118"/>
                      </a:lnTo>
                      <a:lnTo>
                        <a:pt x="314" y="102"/>
                      </a:lnTo>
                      <a:lnTo>
                        <a:pt x="306" y="88"/>
                      </a:lnTo>
                      <a:lnTo>
                        <a:pt x="297" y="73"/>
                      </a:lnTo>
                      <a:lnTo>
                        <a:pt x="285" y="62"/>
                      </a:lnTo>
                      <a:lnTo>
                        <a:pt x="273" y="50"/>
                      </a:lnTo>
                      <a:lnTo>
                        <a:pt x="259" y="38"/>
                      </a:lnTo>
                      <a:lnTo>
                        <a:pt x="245" y="29"/>
                      </a:lnTo>
                      <a:lnTo>
                        <a:pt x="231" y="19"/>
                      </a:lnTo>
                      <a:lnTo>
                        <a:pt x="215" y="12"/>
                      </a:lnTo>
                      <a:lnTo>
                        <a:pt x="198" y="7"/>
                      </a:lnTo>
                      <a:lnTo>
                        <a:pt x="182" y="3"/>
                      </a:lnTo>
                      <a:lnTo>
                        <a:pt x="163" y="0"/>
                      </a:lnTo>
                      <a:lnTo>
                        <a:pt x="14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Gill Sans Light"/>
                    <a:cs typeface="Gill Sans Light"/>
                  </a:endParaRPr>
                </a:p>
              </p:txBody>
            </p:sp>
            <p:sp>
              <p:nvSpPr>
                <p:cNvPr id="23693" name="Freeform 118"/>
                <p:cNvSpPr>
                  <a:spLocks/>
                </p:cNvSpPr>
                <p:nvPr/>
              </p:nvSpPr>
              <p:spPr bwMode="auto">
                <a:xfrm>
                  <a:off x="4411" y="1424"/>
                  <a:ext cx="306" cy="280"/>
                </a:xfrm>
                <a:custGeom>
                  <a:avLst/>
                  <a:gdLst>
                    <a:gd name="T0" fmla="*/ 134 w 306"/>
                    <a:gd name="T1" fmla="*/ 0 h 280"/>
                    <a:gd name="T2" fmla="*/ 134 w 306"/>
                    <a:gd name="T3" fmla="*/ 0 h 280"/>
                    <a:gd name="T4" fmla="*/ 118 w 306"/>
                    <a:gd name="T5" fmla="*/ 0 h 280"/>
                    <a:gd name="T6" fmla="*/ 104 w 306"/>
                    <a:gd name="T7" fmla="*/ 2 h 280"/>
                    <a:gd name="T8" fmla="*/ 89 w 306"/>
                    <a:gd name="T9" fmla="*/ 7 h 280"/>
                    <a:gd name="T10" fmla="*/ 75 w 306"/>
                    <a:gd name="T11" fmla="*/ 11 h 280"/>
                    <a:gd name="T12" fmla="*/ 63 w 306"/>
                    <a:gd name="T13" fmla="*/ 16 h 280"/>
                    <a:gd name="T14" fmla="*/ 52 w 306"/>
                    <a:gd name="T15" fmla="*/ 23 h 280"/>
                    <a:gd name="T16" fmla="*/ 42 w 306"/>
                    <a:gd name="T17" fmla="*/ 33 h 280"/>
                    <a:gd name="T18" fmla="*/ 30 w 306"/>
                    <a:gd name="T19" fmla="*/ 40 h 280"/>
                    <a:gd name="T20" fmla="*/ 23 w 306"/>
                    <a:gd name="T21" fmla="*/ 52 h 280"/>
                    <a:gd name="T22" fmla="*/ 16 w 306"/>
                    <a:gd name="T23" fmla="*/ 61 h 280"/>
                    <a:gd name="T24" fmla="*/ 9 w 306"/>
                    <a:gd name="T25" fmla="*/ 73 h 280"/>
                    <a:gd name="T26" fmla="*/ 5 w 306"/>
                    <a:gd name="T27" fmla="*/ 85 h 280"/>
                    <a:gd name="T28" fmla="*/ 2 w 306"/>
                    <a:gd name="T29" fmla="*/ 99 h 280"/>
                    <a:gd name="T30" fmla="*/ 0 w 306"/>
                    <a:gd name="T31" fmla="*/ 111 h 280"/>
                    <a:gd name="T32" fmla="*/ 0 w 306"/>
                    <a:gd name="T33" fmla="*/ 125 h 280"/>
                    <a:gd name="T34" fmla="*/ 0 w 306"/>
                    <a:gd name="T35" fmla="*/ 139 h 280"/>
                    <a:gd name="T36" fmla="*/ 0 w 306"/>
                    <a:gd name="T37" fmla="*/ 139 h 280"/>
                    <a:gd name="T38" fmla="*/ 2 w 306"/>
                    <a:gd name="T39" fmla="*/ 153 h 280"/>
                    <a:gd name="T40" fmla="*/ 7 w 306"/>
                    <a:gd name="T41" fmla="*/ 167 h 280"/>
                    <a:gd name="T42" fmla="*/ 12 w 306"/>
                    <a:gd name="T43" fmla="*/ 181 h 280"/>
                    <a:gd name="T44" fmla="*/ 19 w 306"/>
                    <a:gd name="T45" fmla="*/ 193 h 280"/>
                    <a:gd name="T46" fmla="*/ 38 w 306"/>
                    <a:gd name="T47" fmla="*/ 219 h 280"/>
                    <a:gd name="T48" fmla="*/ 59 w 306"/>
                    <a:gd name="T49" fmla="*/ 238 h 280"/>
                    <a:gd name="T50" fmla="*/ 85 w 306"/>
                    <a:gd name="T51" fmla="*/ 257 h 280"/>
                    <a:gd name="T52" fmla="*/ 111 w 306"/>
                    <a:gd name="T53" fmla="*/ 269 h 280"/>
                    <a:gd name="T54" fmla="*/ 141 w 306"/>
                    <a:gd name="T55" fmla="*/ 278 h 280"/>
                    <a:gd name="T56" fmla="*/ 158 w 306"/>
                    <a:gd name="T57" fmla="*/ 280 h 280"/>
                    <a:gd name="T58" fmla="*/ 172 w 306"/>
                    <a:gd name="T59" fmla="*/ 280 h 280"/>
                    <a:gd name="T60" fmla="*/ 172 w 306"/>
                    <a:gd name="T61" fmla="*/ 280 h 280"/>
                    <a:gd name="T62" fmla="*/ 188 w 306"/>
                    <a:gd name="T63" fmla="*/ 280 h 280"/>
                    <a:gd name="T64" fmla="*/ 203 w 306"/>
                    <a:gd name="T65" fmla="*/ 278 h 280"/>
                    <a:gd name="T66" fmla="*/ 217 w 306"/>
                    <a:gd name="T67" fmla="*/ 273 h 280"/>
                    <a:gd name="T68" fmla="*/ 231 w 306"/>
                    <a:gd name="T69" fmla="*/ 269 h 280"/>
                    <a:gd name="T70" fmla="*/ 243 w 306"/>
                    <a:gd name="T71" fmla="*/ 264 h 280"/>
                    <a:gd name="T72" fmla="*/ 254 w 306"/>
                    <a:gd name="T73" fmla="*/ 257 h 280"/>
                    <a:gd name="T74" fmla="*/ 266 w 306"/>
                    <a:gd name="T75" fmla="*/ 247 h 280"/>
                    <a:gd name="T76" fmla="*/ 276 w 306"/>
                    <a:gd name="T77" fmla="*/ 238 h 280"/>
                    <a:gd name="T78" fmla="*/ 283 w 306"/>
                    <a:gd name="T79" fmla="*/ 228 h 280"/>
                    <a:gd name="T80" fmla="*/ 290 w 306"/>
                    <a:gd name="T81" fmla="*/ 219 h 280"/>
                    <a:gd name="T82" fmla="*/ 297 w 306"/>
                    <a:gd name="T83" fmla="*/ 207 h 280"/>
                    <a:gd name="T84" fmla="*/ 302 w 306"/>
                    <a:gd name="T85" fmla="*/ 193 h 280"/>
                    <a:gd name="T86" fmla="*/ 304 w 306"/>
                    <a:gd name="T87" fmla="*/ 181 h 280"/>
                    <a:gd name="T88" fmla="*/ 306 w 306"/>
                    <a:gd name="T89" fmla="*/ 167 h 280"/>
                    <a:gd name="T90" fmla="*/ 306 w 306"/>
                    <a:gd name="T91" fmla="*/ 153 h 280"/>
                    <a:gd name="T92" fmla="*/ 306 w 306"/>
                    <a:gd name="T93" fmla="*/ 139 h 280"/>
                    <a:gd name="T94" fmla="*/ 306 w 306"/>
                    <a:gd name="T95" fmla="*/ 139 h 280"/>
                    <a:gd name="T96" fmla="*/ 304 w 306"/>
                    <a:gd name="T97" fmla="*/ 125 h 280"/>
                    <a:gd name="T98" fmla="*/ 299 w 306"/>
                    <a:gd name="T99" fmla="*/ 111 h 280"/>
                    <a:gd name="T100" fmla="*/ 292 w 306"/>
                    <a:gd name="T101" fmla="*/ 99 h 280"/>
                    <a:gd name="T102" fmla="*/ 285 w 306"/>
                    <a:gd name="T103" fmla="*/ 85 h 280"/>
                    <a:gd name="T104" fmla="*/ 269 w 306"/>
                    <a:gd name="T105" fmla="*/ 61 h 280"/>
                    <a:gd name="T106" fmla="*/ 247 w 306"/>
                    <a:gd name="T107" fmla="*/ 40 h 280"/>
                    <a:gd name="T108" fmla="*/ 221 w 306"/>
                    <a:gd name="T109" fmla="*/ 23 h 280"/>
                    <a:gd name="T110" fmla="*/ 195 w 306"/>
                    <a:gd name="T111" fmla="*/ 11 h 280"/>
                    <a:gd name="T112" fmla="*/ 165 w 306"/>
                    <a:gd name="T113" fmla="*/ 2 h 280"/>
                    <a:gd name="T114" fmla="*/ 148 w 306"/>
                    <a:gd name="T115" fmla="*/ 0 h 280"/>
                    <a:gd name="T116" fmla="*/ 134 w 306"/>
                    <a:gd name="T117" fmla="*/ 0 h 280"/>
                    <a:gd name="T118" fmla="*/ 134 w 306"/>
                    <a:gd name="T119" fmla="*/ 0 h 280"/>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306" h="280">
                      <a:moveTo>
                        <a:pt x="134" y="0"/>
                      </a:moveTo>
                      <a:lnTo>
                        <a:pt x="134" y="0"/>
                      </a:lnTo>
                      <a:lnTo>
                        <a:pt x="118" y="0"/>
                      </a:lnTo>
                      <a:lnTo>
                        <a:pt x="104" y="2"/>
                      </a:lnTo>
                      <a:lnTo>
                        <a:pt x="89" y="7"/>
                      </a:lnTo>
                      <a:lnTo>
                        <a:pt x="75" y="11"/>
                      </a:lnTo>
                      <a:lnTo>
                        <a:pt x="63" y="16"/>
                      </a:lnTo>
                      <a:lnTo>
                        <a:pt x="52" y="23"/>
                      </a:lnTo>
                      <a:lnTo>
                        <a:pt x="42" y="33"/>
                      </a:lnTo>
                      <a:lnTo>
                        <a:pt x="30" y="40"/>
                      </a:lnTo>
                      <a:lnTo>
                        <a:pt x="23" y="52"/>
                      </a:lnTo>
                      <a:lnTo>
                        <a:pt x="16" y="61"/>
                      </a:lnTo>
                      <a:lnTo>
                        <a:pt x="9" y="73"/>
                      </a:lnTo>
                      <a:lnTo>
                        <a:pt x="5" y="85"/>
                      </a:lnTo>
                      <a:lnTo>
                        <a:pt x="2" y="99"/>
                      </a:lnTo>
                      <a:lnTo>
                        <a:pt x="0" y="111"/>
                      </a:lnTo>
                      <a:lnTo>
                        <a:pt x="0" y="125"/>
                      </a:lnTo>
                      <a:lnTo>
                        <a:pt x="0" y="139"/>
                      </a:lnTo>
                      <a:lnTo>
                        <a:pt x="2" y="153"/>
                      </a:lnTo>
                      <a:lnTo>
                        <a:pt x="7" y="167"/>
                      </a:lnTo>
                      <a:lnTo>
                        <a:pt x="12" y="181"/>
                      </a:lnTo>
                      <a:lnTo>
                        <a:pt x="19" y="193"/>
                      </a:lnTo>
                      <a:lnTo>
                        <a:pt x="38" y="219"/>
                      </a:lnTo>
                      <a:lnTo>
                        <a:pt x="59" y="238"/>
                      </a:lnTo>
                      <a:lnTo>
                        <a:pt x="85" y="257"/>
                      </a:lnTo>
                      <a:lnTo>
                        <a:pt x="111" y="269"/>
                      </a:lnTo>
                      <a:lnTo>
                        <a:pt x="141" y="278"/>
                      </a:lnTo>
                      <a:lnTo>
                        <a:pt x="158" y="280"/>
                      </a:lnTo>
                      <a:lnTo>
                        <a:pt x="172" y="280"/>
                      </a:lnTo>
                      <a:lnTo>
                        <a:pt x="188" y="280"/>
                      </a:lnTo>
                      <a:lnTo>
                        <a:pt x="203" y="278"/>
                      </a:lnTo>
                      <a:lnTo>
                        <a:pt x="217" y="273"/>
                      </a:lnTo>
                      <a:lnTo>
                        <a:pt x="231" y="269"/>
                      </a:lnTo>
                      <a:lnTo>
                        <a:pt x="243" y="264"/>
                      </a:lnTo>
                      <a:lnTo>
                        <a:pt x="254" y="257"/>
                      </a:lnTo>
                      <a:lnTo>
                        <a:pt x="266" y="247"/>
                      </a:lnTo>
                      <a:lnTo>
                        <a:pt x="276" y="238"/>
                      </a:lnTo>
                      <a:lnTo>
                        <a:pt x="283" y="228"/>
                      </a:lnTo>
                      <a:lnTo>
                        <a:pt x="290" y="219"/>
                      </a:lnTo>
                      <a:lnTo>
                        <a:pt x="297" y="207"/>
                      </a:lnTo>
                      <a:lnTo>
                        <a:pt x="302" y="193"/>
                      </a:lnTo>
                      <a:lnTo>
                        <a:pt x="304" y="181"/>
                      </a:lnTo>
                      <a:lnTo>
                        <a:pt x="306" y="167"/>
                      </a:lnTo>
                      <a:lnTo>
                        <a:pt x="306" y="153"/>
                      </a:lnTo>
                      <a:lnTo>
                        <a:pt x="306" y="139"/>
                      </a:lnTo>
                      <a:lnTo>
                        <a:pt x="304" y="125"/>
                      </a:lnTo>
                      <a:lnTo>
                        <a:pt x="299" y="111"/>
                      </a:lnTo>
                      <a:lnTo>
                        <a:pt x="292" y="99"/>
                      </a:lnTo>
                      <a:lnTo>
                        <a:pt x="285" y="85"/>
                      </a:lnTo>
                      <a:lnTo>
                        <a:pt x="269" y="61"/>
                      </a:lnTo>
                      <a:lnTo>
                        <a:pt x="247" y="40"/>
                      </a:lnTo>
                      <a:lnTo>
                        <a:pt x="221" y="23"/>
                      </a:lnTo>
                      <a:lnTo>
                        <a:pt x="195" y="11"/>
                      </a:lnTo>
                      <a:lnTo>
                        <a:pt x="165" y="2"/>
                      </a:lnTo>
                      <a:lnTo>
                        <a:pt x="148" y="0"/>
                      </a:lnTo>
                      <a:lnTo>
                        <a:pt x="134" y="0"/>
                      </a:lnTo>
                      <a:close/>
                    </a:path>
                  </a:pathLst>
                </a:custGeom>
                <a:solidFill>
                  <a:srgbClr val="D2D8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Gill Sans Light"/>
                    <a:cs typeface="Gill Sans Light"/>
                  </a:endParaRPr>
                </a:p>
              </p:txBody>
            </p:sp>
            <p:sp>
              <p:nvSpPr>
                <p:cNvPr id="23694" name="Freeform 119"/>
                <p:cNvSpPr>
                  <a:spLocks/>
                </p:cNvSpPr>
                <p:nvPr/>
              </p:nvSpPr>
              <p:spPr bwMode="auto">
                <a:xfrm>
                  <a:off x="4503" y="1490"/>
                  <a:ext cx="134" cy="122"/>
                </a:xfrm>
                <a:custGeom>
                  <a:avLst/>
                  <a:gdLst>
                    <a:gd name="T0" fmla="*/ 61 w 134"/>
                    <a:gd name="T1" fmla="*/ 0 h 122"/>
                    <a:gd name="T2" fmla="*/ 61 w 134"/>
                    <a:gd name="T3" fmla="*/ 0 h 122"/>
                    <a:gd name="T4" fmla="*/ 49 w 134"/>
                    <a:gd name="T5" fmla="*/ 0 h 122"/>
                    <a:gd name="T6" fmla="*/ 40 w 134"/>
                    <a:gd name="T7" fmla="*/ 2 h 122"/>
                    <a:gd name="T8" fmla="*/ 23 w 134"/>
                    <a:gd name="T9" fmla="*/ 12 h 122"/>
                    <a:gd name="T10" fmla="*/ 12 w 134"/>
                    <a:gd name="T11" fmla="*/ 21 h 122"/>
                    <a:gd name="T12" fmla="*/ 4 w 134"/>
                    <a:gd name="T13" fmla="*/ 35 h 122"/>
                    <a:gd name="T14" fmla="*/ 0 w 134"/>
                    <a:gd name="T15" fmla="*/ 52 h 122"/>
                    <a:gd name="T16" fmla="*/ 2 w 134"/>
                    <a:gd name="T17" fmla="*/ 68 h 122"/>
                    <a:gd name="T18" fmla="*/ 9 w 134"/>
                    <a:gd name="T19" fmla="*/ 87 h 122"/>
                    <a:gd name="T20" fmla="*/ 21 w 134"/>
                    <a:gd name="T21" fmla="*/ 101 h 122"/>
                    <a:gd name="T22" fmla="*/ 21 w 134"/>
                    <a:gd name="T23" fmla="*/ 101 h 122"/>
                    <a:gd name="T24" fmla="*/ 35 w 134"/>
                    <a:gd name="T25" fmla="*/ 113 h 122"/>
                    <a:gd name="T26" fmla="*/ 49 w 134"/>
                    <a:gd name="T27" fmla="*/ 120 h 122"/>
                    <a:gd name="T28" fmla="*/ 66 w 134"/>
                    <a:gd name="T29" fmla="*/ 122 h 122"/>
                    <a:gd name="T30" fmla="*/ 80 w 134"/>
                    <a:gd name="T31" fmla="*/ 122 h 122"/>
                    <a:gd name="T32" fmla="*/ 96 w 134"/>
                    <a:gd name="T33" fmla="*/ 120 h 122"/>
                    <a:gd name="T34" fmla="*/ 111 w 134"/>
                    <a:gd name="T35" fmla="*/ 113 h 122"/>
                    <a:gd name="T36" fmla="*/ 122 w 134"/>
                    <a:gd name="T37" fmla="*/ 103 h 122"/>
                    <a:gd name="T38" fmla="*/ 132 w 134"/>
                    <a:gd name="T39" fmla="*/ 87 h 122"/>
                    <a:gd name="T40" fmla="*/ 132 w 134"/>
                    <a:gd name="T41" fmla="*/ 87 h 122"/>
                    <a:gd name="T42" fmla="*/ 134 w 134"/>
                    <a:gd name="T43" fmla="*/ 70 h 122"/>
                    <a:gd name="T44" fmla="*/ 132 w 134"/>
                    <a:gd name="T45" fmla="*/ 54 h 122"/>
                    <a:gd name="T46" fmla="*/ 127 w 134"/>
                    <a:gd name="T47" fmla="*/ 40 h 122"/>
                    <a:gd name="T48" fmla="*/ 118 w 134"/>
                    <a:gd name="T49" fmla="*/ 26 h 122"/>
                    <a:gd name="T50" fmla="*/ 106 w 134"/>
                    <a:gd name="T51" fmla="*/ 16 h 122"/>
                    <a:gd name="T52" fmla="*/ 92 w 134"/>
                    <a:gd name="T53" fmla="*/ 7 h 122"/>
                    <a:gd name="T54" fmla="*/ 78 w 134"/>
                    <a:gd name="T55" fmla="*/ 2 h 122"/>
                    <a:gd name="T56" fmla="*/ 61 w 134"/>
                    <a:gd name="T57" fmla="*/ 0 h 122"/>
                    <a:gd name="T58" fmla="*/ 61 w 134"/>
                    <a:gd name="T59" fmla="*/ 0 h 122"/>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134" h="122">
                      <a:moveTo>
                        <a:pt x="61" y="0"/>
                      </a:moveTo>
                      <a:lnTo>
                        <a:pt x="61" y="0"/>
                      </a:lnTo>
                      <a:lnTo>
                        <a:pt x="49" y="0"/>
                      </a:lnTo>
                      <a:lnTo>
                        <a:pt x="40" y="2"/>
                      </a:lnTo>
                      <a:lnTo>
                        <a:pt x="23" y="12"/>
                      </a:lnTo>
                      <a:lnTo>
                        <a:pt x="12" y="21"/>
                      </a:lnTo>
                      <a:lnTo>
                        <a:pt x="4" y="35"/>
                      </a:lnTo>
                      <a:lnTo>
                        <a:pt x="0" y="52"/>
                      </a:lnTo>
                      <a:lnTo>
                        <a:pt x="2" y="68"/>
                      </a:lnTo>
                      <a:lnTo>
                        <a:pt x="9" y="87"/>
                      </a:lnTo>
                      <a:lnTo>
                        <a:pt x="21" y="101"/>
                      </a:lnTo>
                      <a:lnTo>
                        <a:pt x="35" y="113"/>
                      </a:lnTo>
                      <a:lnTo>
                        <a:pt x="49" y="120"/>
                      </a:lnTo>
                      <a:lnTo>
                        <a:pt x="66" y="122"/>
                      </a:lnTo>
                      <a:lnTo>
                        <a:pt x="80" y="122"/>
                      </a:lnTo>
                      <a:lnTo>
                        <a:pt x="96" y="120"/>
                      </a:lnTo>
                      <a:lnTo>
                        <a:pt x="111" y="113"/>
                      </a:lnTo>
                      <a:lnTo>
                        <a:pt x="122" y="103"/>
                      </a:lnTo>
                      <a:lnTo>
                        <a:pt x="132" y="87"/>
                      </a:lnTo>
                      <a:lnTo>
                        <a:pt x="134" y="70"/>
                      </a:lnTo>
                      <a:lnTo>
                        <a:pt x="132" y="54"/>
                      </a:lnTo>
                      <a:lnTo>
                        <a:pt x="127" y="40"/>
                      </a:lnTo>
                      <a:lnTo>
                        <a:pt x="118" y="26"/>
                      </a:lnTo>
                      <a:lnTo>
                        <a:pt x="106" y="16"/>
                      </a:lnTo>
                      <a:lnTo>
                        <a:pt x="92" y="7"/>
                      </a:lnTo>
                      <a:lnTo>
                        <a:pt x="78" y="2"/>
                      </a:lnTo>
                      <a:lnTo>
                        <a:pt x="6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Gill Sans Light"/>
                    <a:cs typeface="Gill Sans Light"/>
                  </a:endParaRPr>
                </a:p>
              </p:txBody>
            </p:sp>
            <p:sp>
              <p:nvSpPr>
                <p:cNvPr id="23695" name="Freeform 120"/>
                <p:cNvSpPr>
                  <a:spLocks/>
                </p:cNvSpPr>
                <p:nvPr/>
              </p:nvSpPr>
              <p:spPr bwMode="auto">
                <a:xfrm>
                  <a:off x="4515" y="1499"/>
                  <a:ext cx="113" cy="104"/>
                </a:xfrm>
                <a:custGeom>
                  <a:avLst/>
                  <a:gdLst>
                    <a:gd name="T0" fmla="*/ 49 w 113"/>
                    <a:gd name="T1" fmla="*/ 0 h 104"/>
                    <a:gd name="T2" fmla="*/ 49 w 113"/>
                    <a:gd name="T3" fmla="*/ 0 h 104"/>
                    <a:gd name="T4" fmla="*/ 37 w 113"/>
                    <a:gd name="T5" fmla="*/ 3 h 104"/>
                    <a:gd name="T6" fmla="*/ 28 w 113"/>
                    <a:gd name="T7" fmla="*/ 5 h 104"/>
                    <a:gd name="T8" fmla="*/ 18 w 113"/>
                    <a:gd name="T9" fmla="*/ 10 h 104"/>
                    <a:gd name="T10" fmla="*/ 11 w 113"/>
                    <a:gd name="T11" fmla="*/ 17 h 104"/>
                    <a:gd name="T12" fmla="*/ 4 w 113"/>
                    <a:gd name="T13" fmla="*/ 24 h 104"/>
                    <a:gd name="T14" fmla="*/ 0 w 113"/>
                    <a:gd name="T15" fmla="*/ 33 h 104"/>
                    <a:gd name="T16" fmla="*/ 0 w 113"/>
                    <a:gd name="T17" fmla="*/ 43 h 104"/>
                    <a:gd name="T18" fmla="*/ 0 w 113"/>
                    <a:gd name="T19" fmla="*/ 52 h 104"/>
                    <a:gd name="T20" fmla="*/ 0 w 113"/>
                    <a:gd name="T21" fmla="*/ 52 h 104"/>
                    <a:gd name="T22" fmla="*/ 2 w 113"/>
                    <a:gd name="T23" fmla="*/ 64 h 104"/>
                    <a:gd name="T24" fmla="*/ 7 w 113"/>
                    <a:gd name="T25" fmla="*/ 73 h 104"/>
                    <a:gd name="T26" fmla="*/ 11 w 113"/>
                    <a:gd name="T27" fmla="*/ 80 h 104"/>
                    <a:gd name="T28" fmla="*/ 21 w 113"/>
                    <a:gd name="T29" fmla="*/ 90 h 104"/>
                    <a:gd name="T30" fmla="*/ 30 w 113"/>
                    <a:gd name="T31" fmla="*/ 94 h 104"/>
                    <a:gd name="T32" fmla="*/ 40 w 113"/>
                    <a:gd name="T33" fmla="*/ 99 h 104"/>
                    <a:gd name="T34" fmla="*/ 51 w 113"/>
                    <a:gd name="T35" fmla="*/ 104 h 104"/>
                    <a:gd name="T36" fmla="*/ 63 w 113"/>
                    <a:gd name="T37" fmla="*/ 104 h 104"/>
                    <a:gd name="T38" fmla="*/ 63 w 113"/>
                    <a:gd name="T39" fmla="*/ 104 h 104"/>
                    <a:gd name="T40" fmla="*/ 73 w 113"/>
                    <a:gd name="T41" fmla="*/ 104 h 104"/>
                    <a:gd name="T42" fmla="*/ 84 w 113"/>
                    <a:gd name="T43" fmla="*/ 99 h 104"/>
                    <a:gd name="T44" fmla="*/ 91 w 113"/>
                    <a:gd name="T45" fmla="*/ 94 h 104"/>
                    <a:gd name="T46" fmla="*/ 101 w 113"/>
                    <a:gd name="T47" fmla="*/ 90 h 104"/>
                    <a:gd name="T48" fmla="*/ 106 w 113"/>
                    <a:gd name="T49" fmla="*/ 80 h 104"/>
                    <a:gd name="T50" fmla="*/ 110 w 113"/>
                    <a:gd name="T51" fmla="*/ 73 h 104"/>
                    <a:gd name="T52" fmla="*/ 113 w 113"/>
                    <a:gd name="T53" fmla="*/ 64 h 104"/>
                    <a:gd name="T54" fmla="*/ 110 w 113"/>
                    <a:gd name="T55" fmla="*/ 52 h 104"/>
                    <a:gd name="T56" fmla="*/ 110 w 113"/>
                    <a:gd name="T57" fmla="*/ 52 h 104"/>
                    <a:gd name="T58" fmla="*/ 108 w 113"/>
                    <a:gd name="T59" fmla="*/ 43 h 104"/>
                    <a:gd name="T60" fmla="*/ 103 w 113"/>
                    <a:gd name="T61" fmla="*/ 33 h 104"/>
                    <a:gd name="T62" fmla="*/ 99 w 113"/>
                    <a:gd name="T63" fmla="*/ 24 h 104"/>
                    <a:gd name="T64" fmla="*/ 89 w 113"/>
                    <a:gd name="T65" fmla="*/ 17 h 104"/>
                    <a:gd name="T66" fmla="*/ 80 w 113"/>
                    <a:gd name="T67" fmla="*/ 10 h 104"/>
                    <a:gd name="T68" fmla="*/ 70 w 113"/>
                    <a:gd name="T69" fmla="*/ 5 h 104"/>
                    <a:gd name="T70" fmla="*/ 58 w 113"/>
                    <a:gd name="T71" fmla="*/ 3 h 104"/>
                    <a:gd name="T72" fmla="*/ 49 w 113"/>
                    <a:gd name="T73" fmla="*/ 0 h 104"/>
                    <a:gd name="T74" fmla="*/ 49 w 113"/>
                    <a:gd name="T75" fmla="*/ 0 h 104"/>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113" h="104">
                      <a:moveTo>
                        <a:pt x="49" y="0"/>
                      </a:moveTo>
                      <a:lnTo>
                        <a:pt x="49" y="0"/>
                      </a:lnTo>
                      <a:lnTo>
                        <a:pt x="37" y="3"/>
                      </a:lnTo>
                      <a:lnTo>
                        <a:pt x="28" y="5"/>
                      </a:lnTo>
                      <a:lnTo>
                        <a:pt x="18" y="10"/>
                      </a:lnTo>
                      <a:lnTo>
                        <a:pt x="11" y="17"/>
                      </a:lnTo>
                      <a:lnTo>
                        <a:pt x="4" y="24"/>
                      </a:lnTo>
                      <a:lnTo>
                        <a:pt x="0" y="33"/>
                      </a:lnTo>
                      <a:lnTo>
                        <a:pt x="0" y="43"/>
                      </a:lnTo>
                      <a:lnTo>
                        <a:pt x="0" y="52"/>
                      </a:lnTo>
                      <a:lnTo>
                        <a:pt x="2" y="64"/>
                      </a:lnTo>
                      <a:lnTo>
                        <a:pt x="7" y="73"/>
                      </a:lnTo>
                      <a:lnTo>
                        <a:pt x="11" y="80"/>
                      </a:lnTo>
                      <a:lnTo>
                        <a:pt x="21" y="90"/>
                      </a:lnTo>
                      <a:lnTo>
                        <a:pt x="30" y="94"/>
                      </a:lnTo>
                      <a:lnTo>
                        <a:pt x="40" y="99"/>
                      </a:lnTo>
                      <a:lnTo>
                        <a:pt x="51" y="104"/>
                      </a:lnTo>
                      <a:lnTo>
                        <a:pt x="63" y="104"/>
                      </a:lnTo>
                      <a:lnTo>
                        <a:pt x="73" y="104"/>
                      </a:lnTo>
                      <a:lnTo>
                        <a:pt x="84" y="99"/>
                      </a:lnTo>
                      <a:lnTo>
                        <a:pt x="91" y="94"/>
                      </a:lnTo>
                      <a:lnTo>
                        <a:pt x="101" y="90"/>
                      </a:lnTo>
                      <a:lnTo>
                        <a:pt x="106" y="80"/>
                      </a:lnTo>
                      <a:lnTo>
                        <a:pt x="110" y="73"/>
                      </a:lnTo>
                      <a:lnTo>
                        <a:pt x="113" y="64"/>
                      </a:lnTo>
                      <a:lnTo>
                        <a:pt x="110" y="52"/>
                      </a:lnTo>
                      <a:lnTo>
                        <a:pt x="108" y="43"/>
                      </a:lnTo>
                      <a:lnTo>
                        <a:pt x="103" y="33"/>
                      </a:lnTo>
                      <a:lnTo>
                        <a:pt x="99" y="24"/>
                      </a:lnTo>
                      <a:lnTo>
                        <a:pt x="89" y="17"/>
                      </a:lnTo>
                      <a:lnTo>
                        <a:pt x="80" y="10"/>
                      </a:lnTo>
                      <a:lnTo>
                        <a:pt x="70" y="5"/>
                      </a:lnTo>
                      <a:lnTo>
                        <a:pt x="58" y="3"/>
                      </a:lnTo>
                      <a:lnTo>
                        <a:pt x="49" y="0"/>
                      </a:lnTo>
                      <a:close/>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Gill Sans Light"/>
                    <a:cs typeface="Gill Sans Light"/>
                  </a:endParaRPr>
                </a:p>
              </p:txBody>
            </p:sp>
            <p:sp>
              <p:nvSpPr>
                <p:cNvPr id="23696" name="Freeform 121"/>
                <p:cNvSpPr>
                  <a:spLocks/>
                </p:cNvSpPr>
                <p:nvPr/>
              </p:nvSpPr>
              <p:spPr bwMode="auto">
                <a:xfrm>
                  <a:off x="4545" y="1530"/>
                  <a:ext cx="50" cy="45"/>
                </a:xfrm>
                <a:custGeom>
                  <a:avLst/>
                  <a:gdLst>
                    <a:gd name="T0" fmla="*/ 21 w 50"/>
                    <a:gd name="T1" fmla="*/ 0 h 45"/>
                    <a:gd name="T2" fmla="*/ 21 w 50"/>
                    <a:gd name="T3" fmla="*/ 0 h 45"/>
                    <a:gd name="T4" fmla="*/ 12 w 50"/>
                    <a:gd name="T5" fmla="*/ 0 h 45"/>
                    <a:gd name="T6" fmla="*/ 5 w 50"/>
                    <a:gd name="T7" fmla="*/ 5 h 45"/>
                    <a:gd name="T8" fmla="*/ 0 w 50"/>
                    <a:gd name="T9" fmla="*/ 12 h 45"/>
                    <a:gd name="T10" fmla="*/ 0 w 50"/>
                    <a:gd name="T11" fmla="*/ 21 h 45"/>
                    <a:gd name="T12" fmla="*/ 0 w 50"/>
                    <a:gd name="T13" fmla="*/ 21 h 45"/>
                    <a:gd name="T14" fmla="*/ 5 w 50"/>
                    <a:gd name="T15" fmla="*/ 30 h 45"/>
                    <a:gd name="T16" fmla="*/ 10 w 50"/>
                    <a:gd name="T17" fmla="*/ 38 h 45"/>
                    <a:gd name="T18" fmla="*/ 19 w 50"/>
                    <a:gd name="T19" fmla="*/ 42 h 45"/>
                    <a:gd name="T20" fmla="*/ 28 w 50"/>
                    <a:gd name="T21" fmla="*/ 45 h 45"/>
                    <a:gd name="T22" fmla="*/ 28 w 50"/>
                    <a:gd name="T23" fmla="*/ 45 h 45"/>
                    <a:gd name="T24" fmla="*/ 38 w 50"/>
                    <a:gd name="T25" fmla="*/ 42 h 45"/>
                    <a:gd name="T26" fmla="*/ 45 w 50"/>
                    <a:gd name="T27" fmla="*/ 38 h 45"/>
                    <a:gd name="T28" fmla="*/ 50 w 50"/>
                    <a:gd name="T29" fmla="*/ 30 h 45"/>
                    <a:gd name="T30" fmla="*/ 50 w 50"/>
                    <a:gd name="T31" fmla="*/ 21 h 45"/>
                    <a:gd name="T32" fmla="*/ 50 w 50"/>
                    <a:gd name="T33" fmla="*/ 21 h 45"/>
                    <a:gd name="T34" fmla="*/ 47 w 50"/>
                    <a:gd name="T35" fmla="*/ 12 h 45"/>
                    <a:gd name="T36" fmla="*/ 40 w 50"/>
                    <a:gd name="T37" fmla="*/ 5 h 45"/>
                    <a:gd name="T38" fmla="*/ 31 w 50"/>
                    <a:gd name="T39" fmla="*/ 0 h 45"/>
                    <a:gd name="T40" fmla="*/ 21 w 50"/>
                    <a:gd name="T41" fmla="*/ 0 h 45"/>
                    <a:gd name="T42" fmla="*/ 21 w 50"/>
                    <a:gd name="T43" fmla="*/ 0 h 45"/>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50" h="45">
                      <a:moveTo>
                        <a:pt x="21" y="0"/>
                      </a:moveTo>
                      <a:lnTo>
                        <a:pt x="21" y="0"/>
                      </a:lnTo>
                      <a:lnTo>
                        <a:pt x="12" y="0"/>
                      </a:lnTo>
                      <a:lnTo>
                        <a:pt x="5" y="5"/>
                      </a:lnTo>
                      <a:lnTo>
                        <a:pt x="0" y="12"/>
                      </a:lnTo>
                      <a:lnTo>
                        <a:pt x="0" y="21"/>
                      </a:lnTo>
                      <a:lnTo>
                        <a:pt x="5" y="30"/>
                      </a:lnTo>
                      <a:lnTo>
                        <a:pt x="10" y="38"/>
                      </a:lnTo>
                      <a:lnTo>
                        <a:pt x="19" y="42"/>
                      </a:lnTo>
                      <a:lnTo>
                        <a:pt x="28" y="45"/>
                      </a:lnTo>
                      <a:lnTo>
                        <a:pt x="38" y="42"/>
                      </a:lnTo>
                      <a:lnTo>
                        <a:pt x="45" y="38"/>
                      </a:lnTo>
                      <a:lnTo>
                        <a:pt x="50" y="30"/>
                      </a:lnTo>
                      <a:lnTo>
                        <a:pt x="50" y="21"/>
                      </a:lnTo>
                      <a:lnTo>
                        <a:pt x="47" y="12"/>
                      </a:lnTo>
                      <a:lnTo>
                        <a:pt x="40" y="5"/>
                      </a:lnTo>
                      <a:lnTo>
                        <a:pt x="31" y="0"/>
                      </a:lnTo>
                      <a:lnTo>
                        <a:pt x="21" y="0"/>
                      </a:lnTo>
                      <a:close/>
                    </a:path>
                  </a:pathLst>
                </a:custGeom>
                <a:solidFill>
                  <a:srgbClr val="30303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Gill Sans Light"/>
                    <a:cs typeface="Gill Sans Light"/>
                  </a:endParaRPr>
                </a:p>
              </p:txBody>
            </p:sp>
            <p:sp>
              <p:nvSpPr>
                <p:cNvPr id="23697" name="Freeform 122"/>
                <p:cNvSpPr>
                  <a:spLocks/>
                </p:cNvSpPr>
                <p:nvPr/>
              </p:nvSpPr>
              <p:spPr bwMode="auto">
                <a:xfrm>
                  <a:off x="4185" y="1832"/>
                  <a:ext cx="61" cy="80"/>
                </a:xfrm>
                <a:custGeom>
                  <a:avLst/>
                  <a:gdLst>
                    <a:gd name="T0" fmla="*/ 9 w 61"/>
                    <a:gd name="T1" fmla="*/ 0 h 80"/>
                    <a:gd name="T2" fmla="*/ 9 w 61"/>
                    <a:gd name="T3" fmla="*/ 0 h 80"/>
                    <a:gd name="T4" fmla="*/ 0 w 61"/>
                    <a:gd name="T5" fmla="*/ 0 h 80"/>
                    <a:gd name="T6" fmla="*/ 0 w 61"/>
                    <a:gd name="T7" fmla="*/ 0 h 80"/>
                    <a:gd name="T8" fmla="*/ 7 w 61"/>
                    <a:gd name="T9" fmla="*/ 23 h 80"/>
                    <a:gd name="T10" fmla="*/ 18 w 61"/>
                    <a:gd name="T11" fmla="*/ 44 h 80"/>
                    <a:gd name="T12" fmla="*/ 30 w 61"/>
                    <a:gd name="T13" fmla="*/ 63 h 80"/>
                    <a:gd name="T14" fmla="*/ 44 w 61"/>
                    <a:gd name="T15" fmla="*/ 80 h 80"/>
                    <a:gd name="T16" fmla="*/ 44 w 61"/>
                    <a:gd name="T17" fmla="*/ 80 h 80"/>
                    <a:gd name="T18" fmla="*/ 51 w 61"/>
                    <a:gd name="T19" fmla="*/ 75 h 80"/>
                    <a:gd name="T20" fmla="*/ 56 w 61"/>
                    <a:gd name="T21" fmla="*/ 66 h 80"/>
                    <a:gd name="T22" fmla="*/ 61 w 61"/>
                    <a:gd name="T23" fmla="*/ 56 h 80"/>
                    <a:gd name="T24" fmla="*/ 61 w 61"/>
                    <a:gd name="T25" fmla="*/ 44 h 80"/>
                    <a:gd name="T26" fmla="*/ 61 w 61"/>
                    <a:gd name="T27" fmla="*/ 44 h 80"/>
                    <a:gd name="T28" fmla="*/ 58 w 61"/>
                    <a:gd name="T29" fmla="*/ 35 h 80"/>
                    <a:gd name="T30" fmla="*/ 54 w 61"/>
                    <a:gd name="T31" fmla="*/ 28 h 80"/>
                    <a:gd name="T32" fmla="*/ 49 w 61"/>
                    <a:gd name="T33" fmla="*/ 19 h 80"/>
                    <a:gd name="T34" fmla="*/ 44 w 61"/>
                    <a:gd name="T35" fmla="*/ 14 h 80"/>
                    <a:gd name="T36" fmla="*/ 35 w 61"/>
                    <a:gd name="T37" fmla="*/ 7 h 80"/>
                    <a:gd name="T38" fmla="*/ 28 w 61"/>
                    <a:gd name="T39" fmla="*/ 4 h 80"/>
                    <a:gd name="T40" fmla="*/ 18 w 61"/>
                    <a:gd name="T41" fmla="*/ 2 h 80"/>
                    <a:gd name="T42" fmla="*/ 9 w 61"/>
                    <a:gd name="T43" fmla="*/ 0 h 80"/>
                    <a:gd name="T44" fmla="*/ 9 w 61"/>
                    <a:gd name="T45" fmla="*/ 0 h 80"/>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61" h="80">
                      <a:moveTo>
                        <a:pt x="9" y="0"/>
                      </a:moveTo>
                      <a:lnTo>
                        <a:pt x="9" y="0"/>
                      </a:lnTo>
                      <a:lnTo>
                        <a:pt x="0" y="0"/>
                      </a:lnTo>
                      <a:lnTo>
                        <a:pt x="7" y="23"/>
                      </a:lnTo>
                      <a:lnTo>
                        <a:pt x="18" y="44"/>
                      </a:lnTo>
                      <a:lnTo>
                        <a:pt x="30" y="63"/>
                      </a:lnTo>
                      <a:lnTo>
                        <a:pt x="44" y="80"/>
                      </a:lnTo>
                      <a:lnTo>
                        <a:pt x="51" y="75"/>
                      </a:lnTo>
                      <a:lnTo>
                        <a:pt x="56" y="66"/>
                      </a:lnTo>
                      <a:lnTo>
                        <a:pt x="61" y="56"/>
                      </a:lnTo>
                      <a:lnTo>
                        <a:pt x="61" y="44"/>
                      </a:lnTo>
                      <a:lnTo>
                        <a:pt x="58" y="35"/>
                      </a:lnTo>
                      <a:lnTo>
                        <a:pt x="54" y="28"/>
                      </a:lnTo>
                      <a:lnTo>
                        <a:pt x="49" y="19"/>
                      </a:lnTo>
                      <a:lnTo>
                        <a:pt x="44" y="14"/>
                      </a:lnTo>
                      <a:lnTo>
                        <a:pt x="35" y="7"/>
                      </a:lnTo>
                      <a:lnTo>
                        <a:pt x="28" y="4"/>
                      </a:lnTo>
                      <a:lnTo>
                        <a:pt x="18" y="2"/>
                      </a:lnTo>
                      <a:lnTo>
                        <a:pt x="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Gill Sans Light"/>
                    <a:cs typeface="Gill Sans Light"/>
                  </a:endParaRPr>
                </a:p>
              </p:txBody>
            </p:sp>
            <p:sp>
              <p:nvSpPr>
                <p:cNvPr id="23698" name="Freeform 123"/>
                <p:cNvSpPr>
                  <a:spLocks/>
                </p:cNvSpPr>
                <p:nvPr/>
              </p:nvSpPr>
              <p:spPr bwMode="auto">
                <a:xfrm>
                  <a:off x="4187" y="1841"/>
                  <a:ext cx="47" cy="64"/>
                </a:xfrm>
                <a:custGeom>
                  <a:avLst/>
                  <a:gdLst>
                    <a:gd name="T0" fmla="*/ 7 w 47"/>
                    <a:gd name="T1" fmla="*/ 0 h 64"/>
                    <a:gd name="T2" fmla="*/ 7 w 47"/>
                    <a:gd name="T3" fmla="*/ 0 h 64"/>
                    <a:gd name="T4" fmla="*/ 0 w 47"/>
                    <a:gd name="T5" fmla="*/ 2 h 64"/>
                    <a:gd name="T6" fmla="*/ 0 w 47"/>
                    <a:gd name="T7" fmla="*/ 2 h 64"/>
                    <a:gd name="T8" fmla="*/ 7 w 47"/>
                    <a:gd name="T9" fmla="*/ 19 h 64"/>
                    <a:gd name="T10" fmla="*/ 16 w 47"/>
                    <a:gd name="T11" fmla="*/ 33 h 64"/>
                    <a:gd name="T12" fmla="*/ 26 w 47"/>
                    <a:gd name="T13" fmla="*/ 50 h 64"/>
                    <a:gd name="T14" fmla="*/ 35 w 47"/>
                    <a:gd name="T15" fmla="*/ 64 h 64"/>
                    <a:gd name="T16" fmla="*/ 35 w 47"/>
                    <a:gd name="T17" fmla="*/ 64 h 64"/>
                    <a:gd name="T18" fmla="*/ 42 w 47"/>
                    <a:gd name="T19" fmla="*/ 59 h 64"/>
                    <a:gd name="T20" fmla="*/ 47 w 47"/>
                    <a:gd name="T21" fmla="*/ 52 h 64"/>
                    <a:gd name="T22" fmla="*/ 47 w 47"/>
                    <a:gd name="T23" fmla="*/ 45 h 64"/>
                    <a:gd name="T24" fmla="*/ 47 w 47"/>
                    <a:gd name="T25" fmla="*/ 35 h 64"/>
                    <a:gd name="T26" fmla="*/ 47 w 47"/>
                    <a:gd name="T27" fmla="*/ 35 h 64"/>
                    <a:gd name="T28" fmla="*/ 47 w 47"/>
                    <a:gd name="T29" fmla="*/ 28 h 64"/>
                    <a:gd name="T30" fmla="*/ 42 w 47"/>
                    <a:gd name="T31" fmla="*/ 21 h 64"/>
                    <a:gd name="T32" fmla="*/ 33 w 47"/>
                    <a:gd name="T33" fmla="*/ 12 h 64"/>
                    <a:gd name="T34" fmla="*/ 21 w 47"/>
                    <a:gd name="T35" fmla="*/ 5 h 64"/>
                    <a:gd name="T36" fmla="*/ 7 w 47"/>
                    <a:gd name="T37" fmla="*/ 0 h 64"/>
                    <a:gd name="T38" fmla="*/ 7 w 47"/>
                    <a:gd name="T39" fmla="*/ 0 h 6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47" h="64">
                      <a:moveTo>
                        <a:pt x="7" y="0"/>
                      </a:moveTo>
                      <a:lnTo>
                        <a:pt x="7" y="0"/>
                      </a:lnTo>
                      <a:lnTo>
                        <a:pt x="0" y="2"/>
                      </a:lnTo>
                      <a:lnTo>
                        <a:pt x="7" y="19"/>
                      </a:lnTo>
                      <a:lnTo>
                        <a:pt x="16" y="33"/>
                      </a:lnTo>
                      <a:lnTo>
                        <a:pt x="26" y="50"/>
                      </a:lnTo>
                      <a:lnTo>
                        <a:pt x="35" y="64"/>
                      </a:lnTo>
                      <a:lnTo>
                        <a:pt x="42" y="59"/>
                      </a:lnTo>
                      <a:lnTo>
                        <a:pt x="47" y="52"/>
                      </a:lnTo>
                      <a:lnTo>
                        <a:pt x="47" y="45"/>
                      </a:lnTo>
                      <a:lnTo>
                        <a:pt x="47" y="35"/>
                      </a:lnTo>
                      <a:lnTo>
                        <a:pt x="47" y="28"/>
                      </a:lnTo>
                      <a:lnTo>
                        <a:pt x="42" y="21"/>
                      </a:lnTo>
                      <a:lnTo>
                        <a:pt x="33" y="12"/>
                      </a:lnTo>
                      <a:lnTo>
                        <a:pt x="21" y="5"/>
                      </a:lnTo>
                      <a:lnTo>
                        <a:pt x="7" y="0"/>
                      </a:lnTo>
                      <a:close/>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Gill Sans Light"/>
                    <a:cs typeface="Gill Sans Light"/>
                  </a:endParaRPr>
                </a:p>
              </p:txBody>
            </p:sp>
            <p:sp>
              <p:nvSpPr>
                <p:cNvPr id="23699" name="Freeform 124"/>
                <p:cNvSpPr>
                  <a:spLocks/>
                </p:cNvSpPr>
                <p:nvPr/>
              </p:nvSpPr>
              <p:spPr bwMode="auto">
                <a:xfrm>
                  <a:off x="4196" y="1865"/>
                  <a:ext cx="14" cy="21"/>
                </a:xfrm>
                <a:custGeom>
                  <a:avLst/>
                  <a:gdLst>
                    <a:gd name="T0" fmla="*/ 12 w 14"/>
                    <a:gd name="T1" fmla="*/ 21 h 21"/>
                    <a:gd name="T2" fmla="*/ 12 w 14"/>
                    <a:gd name="T3" fmla="*/ 21 h 21"/>
                    <a:gd name="T4" fmla="*/ 14 w 14"/>
                    <a:gd name="T5" fmla="*/ 16 h 21"/>
                    <a:gd name="T6" fmla="*/ 14 w 14"/>
                    <a:gd name="T7" fmla="*/ 11 h 21"/>
                    <a:gd name="T8" fmla="*/ 14 w 14"/>
                    <a:gd name="T9" fmla="*/ 11 h 21"/>
                    <a:gd name="T10" fmla="*/ 12 w 14"/>
                    <a:gd name="T11" fmla="*/ 7 h 21"/>
                    <a:gd name="T12" fmla="*/ 10 w 14"/>
                    <a:gd name="T13" fmla="*/ 2 h 21"/>
                    <a:gd name="T14" fmla="*/ 5 w 14"/>
                    <a:gd name="T15" fmla="*/ 0 h 21"/>
                    <a:gd name="T16" fmla="*/ 0 w 14"/>
                    <a:gd name="T17" fmla="*/ 0 h 21"/>
                    <a:gd name="T18" fmla="*/ 0 w 14"/>
                    <a:gd name="T19" fmla="*/ 0 h 21"/>
                    <a:gd name="T20" fmla="*/ 12 w 14"/>
                    <a:gd name="T21" fmla="*/ 21 h 21"/>
                    <a:gd name="T22" fmla="*/ 12 w 14"/>
                    <a:gd name="T23" fmla="*/ 21 h 2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4" h="21">
                      <a:moveTo>
                        <a:pt x="12" y="21"/>
                      </a:moveTo>
                      <a:lnTo>
                        <a:pt x="12" y="21"/>
                      </a:lnTo>
                      <a:lnTo>
                        <a:pt x="14" y="16"/>
                      </a:lnTo>
                      <a:lnTo>
                        <a:pt x="14" y="11"/>
                      </a:lnTo>
                      <a:lnTo>
                        <a:pt x="12" y="7"/>
                      </a:lnTo>
                      <a:lnTo>
                        <a:pt x="10" y="2"/>
                      </a:lnTo>
                      <a:lnTo>
                        <a:pt x="5" y="0"/>
                      </a:lnTo>
                      <a:lnTo>
                        <a:pt x="0" y="0"/>
                      </a:lnTo>
                      <a:lnTo>
                        <a:pt x="12" y="2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Gill Sans Light"/>
                    <a:cs typeface="Gill Sans Light"/>
                  </a:endParaRPr>
                </a:p>
              </p:txBody>
            </p:sp>
            <p:sp>
              <p:nvSpPr>
                <p:cNvPr id="23700" name="Freeform 125"/>
                <p:cNvSpPr>
                  <a:spLocks/>
                </p:cNvSpPr>
                <p:nvPr/>
              </p:nvSpPr>
              <p:spPr bwMode="auto">
                <a:xfrm>
                  <a:off x="4529" y="1457"/>
                  <a:ext cx="26" cy="21"/>
                </a:xfrm>
                <a:custGeom>
                  <a:avLst/>
                  <a:gdLst>
                    <a:gd name="T0" fmla="*/ 11 w 26"/>
                    <a:gd name="T1" fmla="*/ 0 h 21"/>
                    <a:gd name="T2" fmla="*/ 11 w 26"/>
                    <a:gd name="T3" fmla="*/ 0 h 21"/>
                    <a:gd name="T4" fmla="*/ 7 w 26"/>
                    <a:gd name="T5" fmla="*/ 0 h 21"/>
                    <a:gd name="T6" fmla="*/ 2 w 26"/>
                    <a:gd name="T7" fmla="*/ 2 h 21"/>
                    <a:gd name="T8" fmla="*/ 2 w 26"/>
                    <a:gd name="T9" fmla="*/ 7 h 21"/>
                    <a:gd name="T10" fmla="*/ 0 w 26"/>
                    <a:gd name="T11" fmla="*/ 12 h 21"/>
                    <a:gd name="T12" fmla="*/ 0 w 26"/>
                    <a:gd name="T13" fmla="*/ 12 h 21"/>
                    <a:gd name="T14" fmla="*/ 2 w 26"/>
                    <a:gd name="T15" fmla="*/ 14 h 21"/>
                    <a:gd name="T16" fmla="*/ 4 w 26"/>
                    <a:gd name="T17" fmla="*/ 19 h 21"/>
                    <a:gd name="T18" fmla="*/ 9 w 26"/>
                    <a:gd name="T19" fmla="*/ 21 h 21"/>
                    <a:gd name="T20" fmla="*/ 14 w 26"/>
                    <a:gd name="T21" fmla="*/ 21 h 21"/>
                    <a:gd name="T22" fmla="*/ 14 w 26"/>
                    <a:gd name="T23" fmla="*/ 21 h 21"/>
                    <a:gd name="T24" fmla="*/ 19 w 26"/>
                    <a:gd name="T25" fmla="*/ 21 h 21"/>
                    <a:gd name="T26" fmla="*/ 23 w 26"/>
                    <a:gd name="T27" fmla="*/ 19 h 21"/>
                    <a:gd name="T28" fmla="*/ 26 w 26"/>
                    <a:gd name="T29" fmla="*/ 14 h 21"/>
                    <a:gd name="T30" fmla="*/ 26 w 26"/>
                    <a:gd name="T31" fmla="*/ 12 h 21"/>
                    <a:gd name="T32" fmla="*/ 26 w 26"/>
                    <a:gd name="T33" fmla="*/ 12 h 21"/>
                    <a:gd name="T34" fmla="*/ 23 w 26"/>
                    <a:gd name="T35" fmla="*/ 7 h 21"/>
                    <a:gd name="T36" fmla="*/ 21 w 26"/>
                    <a:gd name="T37" fmla="*/ 2 h 21"/>
                    <a:gd name="T38" fmla="*/ 16 w 26"/>
                    <a:gd name="T39" fmla="*/ 0 h 21"/>
                    <a:gd name="T40" fmla="*/ 11 w 26"/>
                    <a:gd name="T41" fmla="*/ 0 h 21"/>
                    <a:gd name="T42" fmla="*/ 11 w 26"/>
                    <a:gd name="T43" fmla="*/ 0 h 21"/>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26" h="21">
                      <a:moveTo>
                        <a:pt x="11" y="0"/>
                      </a:moveTo>
                      <a:lnTo>
                        <a:pt x="11" y="0"/>
                      </a:lnTo>
                      <a:lnTo>
                        <a:pt x="7" y="0"/>
                      </a:lnTo>
                      <a:lnTo>
                        <a:pt x="2" y="2"/>
                      </a:lnTo>
                      <a:lnTo>
                        <a:pt x="2" y="7"/>
                      </a:lnTo>
                      <a:lnTo>
                        <a:pt x="0" y="12"/>
                      </a:lnTo>
                      <a:lnTo>
                        <a:pt x="2" y="14"/>
                      </a:lnTo>
                      <a:lnTo>
                        <a:pt x="4" y="19"/>
                      </a:lnTo>
                      <a:lnTo>
                        <a:pt x="9" y="21"/>
                      </a:lnTo>
                      <a:lnTo>
                        <a:pt x="14" y="21"/>
                      </a:lnTo>
                      <a:lnTo>
                        <a:pt x="19" y="21"/>
                      </a:lnTo>
                      <a:lnTo>
                        <a:pt x="23" y="19"/>
                      </a:lnTo>
                      <a:lnTo>
                        <a:pt x="26" y="14"/>
                      </a:lnTo>
                      <a:lnTo>
                        <a:pt x="26" y="12"/>
                      </a:lnTo>
                      <a:lnTo>
                        <a:pt x="23" y="7"/>
                      </a:lnTo>
                      <a:lnTo>
                        <a:pt x="21" y="2"/>
                      </a:lnTo>
                      <a:lnTo>
                        <a:pt x="16" y="0"/>
                      </a:lnTo>
                      <a:lnTo>
                        <a:pt x="1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Gill Sans Light"/>
                    <a:cs typeface="Gill Sans Light"/>
                  </a:endParaRPr>
                </a:p>
              </p:txBody>
            </p:sp>
            <p:sp>
              <p:nvSpPr>
                <p:cNvPr id="23701" name="Freeform 126"/>
                <p:cNvSpPr>
                  <a:spLocks/>
                </p:cNvSpPr>
                <p:nvPr/>
              </p:nvSpPr>
              <p:spPr bwMode="auto">
                <a:xfrm>
                  <a:off x="4472" y="1494"/>
                  <a:ext cx="24" cy="22"/>
                </a:xfrm>
                <a:custGeom>
                  <a:avLst/>
                  <a:gdLst>
                    <a:gd name="T0" fmla="*/ 10 w 24"/>
                    <a:gd name="T1" fmla="*/ 0 h 22"/>
                    <a:gd name="T2" fmla="*/ 10 w 24"/>
                    <a:gd name="T3" fmla="*/ 0 h 22"/>
                    <a:gd name="T4" fmla="*/ 5 w 24"/>
                    <a:gd name="T5" fmla="*/ 0 h 22"/>
                    <a:gd name="T6" fmla="*/ 2 w 24"/>
                    <a:gd name="T7" fmla="*/ 3 h 22"/>
                    <a:gd name="T8" fmla="*/ 0 w 24"/>
                    <a:gd name="T9" fmla="*/ 8 h 22"/>
                    <a:gd name="T10" fmla="*/ 0 w 24"/>
                    <a:gd name="T11" fmla="*/ 12 h 22"/>
                    <a:gd name="T12" fmla="*/ 0 w 24"/>
                    <a:gd name="T13" fmla="*/ 12 h 22"/>
                    <a:gd name="T14" fmla="*/ 0 w 24"/>
                    <a:gd name="T15" fmla="*/ 17 h 22"/>
                    <a:gd name="T16" fmla="*/ 5 w 24"/>
                    <a:gd name="T17" fmla="*/ 19 h 22"/>
                    <a:gd name="T18" fmla="*/ 7 w 24"/>
                    <a:gd name="T19" fmla="*/ 22 h 22"/>
                    <a:gd name="T20" fmla="*/ 12 w 24"/>
                    <a:gd name="T21" fmla="*/ 22 h 22"/>
                    <a:gd name="T22" fmla="*/ 12 w 24"/>
                    <a:gd name="T23" fmla="*/ 22 h 22"/>
                    <a:gd name="T24" fmla="*/ 17 w 24"/>
                    <a:gd name="T25" fmla="*/ 22 h 22"/>
                    <a:gd name="T26" fmla="*/ 21 w 24"/>
                    <a:gd name="T27" fmla="*/ 19 h 22"/>
                    <a:gd name="T28" fmla="*/ 24 w 24"/>
                    <a:gd name="T29" fmla="*/ 17 h 22"/>
                    <a:gd name="T30" fmla="*/ 24 w 24"/>
                    <a:gd name="T31" fmla="*/ 12 h 22"/>
                    <a:gd name="T32" fmla="*/ 24 w 24"/>
                    <a:gd name="T33" fmla="*/ 12 h 22"/>
                    <a:gd name="T34" fmla="*/ 21 w 24"/>
                    <a:gd name="T35" fmla="*/ 8 h 22"/>
                    <a:gd name="T36" fmla="*/ 19 w 24"/>
                    <a:gd name="T37" fmla="*/ 3 h 22"/>
                    <a:gd name="T38" fmla="*/ 14 w 24"/>
                    <a:gd name="T39" fmla="*/ 0 h 22"/>
                    <a:gd name="T40" fmla="*/ 10 w 24"/>
                    <a:gd name="T41" fmla="*/ 0 h 22"/>
                    <a:gd name="T42" fmla="*/ 10 w 24"/>
                    <a:gd name="T43" fmla="*/ 0 h 22"/>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24" h="22">
                      <a:moveTo>
                        <a:pt x="10" y="0"/>
                      </a:moveTo>
                      <a:lnTo>
                        <a:pt x="10" y="0"/>
                      </a:lnTo>
                      <a:lnTo>
                        <a:pt x="5" y="0"/>
                      </a:lnTo>
                      <a:lnTo>
                        <a:pt x="2" y="3"/>
                      </a:lnTo>
                      <a:lnTo>
                        <a:pt x="0" y="8"/>
                      </a:lnTo>
                      <a:lnTo>
                        <a:pt x="0" y="12"/>
                      </a:lnTo>
                      <a:lnTo>
                        <a:pt x="0" y="17"/>
                      </a:lnTo>
                      <a:lnTo>
                        <a:pt x="5" y="19"/>
                      </a:lnTo>
                      <a:lnTo>
                        <a:pt x="7" y="22"/>
                      </a:lnTo>
                      <a:lnTo>
                        <a:pt x="12" y="22"/>
                      </a:lnTo>
                      <a:lnTo>
                        <a:pt x="17" y="22"/>
                      </a:lnTo>
                      <a:lnTo>
                        <a:pt x="21" y="19"/>
                      </a:lnTo>
                      <a:lnTo>
                        <a:pt x="24" y="17"/>
                      </a:lnTo>
                      <a:lnTo>
                        <a:pt x="24" y="12"/>
                      </a:lnTo>
                      <a:lnTo>
                        <a:pt x="21" y="8"/>
                      </a:lnTo>
                      <a:lnTo>
                        <a:pt x="19" y="3"/>
                      </a:lnTo>
                      <a:lnTo>
                        <a:pt x="14" y="0"/>
                      </a:lnTo>
                      <a:lnTo>
                        <a:pt x="1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Gill Sans Light"/>
                    <a:cs typeface="Gill Sans Light"/>
                  </a:endParaRPr>
                </a:p>
              </p:txBody>
            </p:sp>
            <p:sp>
              <p:nvSpPr>
                <p:cNvPr id="23702" name="Freeform 127"/>
                <p:cNvSpPr>
                  <a:spLocks/>
                </p:cNvSpPr>
                <p:nvPr/>
              </p:nvSpPr>
              <p:spPr bwMode="auto">
                <a:xfrm>
                  <a:off x="4463" y="1556"/>
                  <a:ext cx="26" cy="23"/>
                </a:xfrm>
                <a:custGeom>
                  <a:avLst/>
                  <a:gdLst>
                    <a:gd name="T0" fmla="*/ 11 w 26"/>
                    <a:gd name="T1" fmla="*/ 0 h 23"/>
                    <a:gd name="T2" fmla="*/ 11 w 26"/>
                    <a:gd name="T3" fmla="*/ 0 h 23"/>
                    <a:gd name="T4" fmla="*/ 7 w 26"/>
                    <a:gd name="T5" fmla="*/ 2 h 23"/>
                    <a:gd name="T6" fmla="*/ 2 w 26"/>
                    <a:gd name="T7" fmla="*/ 4 h 23"/>
                    <a:gd name="T8" fmla="*/ 0 w 26"/>
                    <a:gd name="T9" fmla="*/ 7 h 23"/>
                    <a:gd name="T10" fmla="*/ 0 w 26"/>
                    <a:gd name="T11" fmla="*/ 12 h 23"/>
                    <a:gd name="T12" fmla="*/ 0 w 26"/>
                    <a:gd name="T13" fmla="*/ 12 h 23"/>
                    <a:gd name="T14" fmla="*/ 2 w 26"/>
                    <a:gd name="T15" fmla="*/ 16 h 23"/>
                    <a:gd name="T16" fmla="*/ 4 w 26"/>
                    <a:gd name="T17" fmla="*/ 19 h 23"/>
                    <a:gd name="T18" fmla="*/ 9 w 26"/>
                    <a:gd name="T19" fmla="*/ 23 h 23"/>
                    <a:gd name="T20" fmla="*/ 14 w 26"/>
                    <a:gd name="T21" fmla="*/ 23 h 23"/>
                    <a:gd name="T22" fmla="*/ 14 w 26"/>
                    <a:gd name="T23" fmla="*/ 23 h 23"/>
                    <a:gd name="T24" fmla="*/ 19 w 26"/>
                    <a:gd name="T25" fmla="*/ 23 h 23"/>
                    <a:gd name="T26" fmla="*/ 23 w 26"/>
                    <a:gd name="T27" fmla="*/ 19 h 23"/>
                    <a:gd name="T28" fmla="*/ 26 w 26"/>
                    <a:gd name="T29" fmla="*/ 16 h 23"/>
                    <a:gd name="T30" fmla="*/ 26 w 26"/>
                    <a:gd name="T31" fmla="*/ 12 h 23"/>
                    <a:gd name="T32" fmla="*/ 26 w 26"/>
                    <a:gd name="T33" fmla="*/ 12 h 23"/>
                    <a:gd name="T34" fmla="*/ 23 w 26"/>
                    <a:gd name="T35" fmla="*/ 7 h 23"/>
                    <a:gd name="T36" fmla="*/ 21 w 26"/>
                    <a:gd name="T37" fmla="*/ 4 h 23"/>
                    <a:gd name="T38" fmla="*/ 16 w 26"/>
                    <a:gd name="T39" fmla="*/ 2 h 23"/>
                    <a:gd name="T40" fmla="*/ 11 w 26"/>
                    <a:gd name="T41" fmla="*/ 0 h 23"/>
                    <a:gd name="T42" fmla="*/ 11 w 26"/>
                    <a:gd name="T43" fmla="*/ 0 h 23"/>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26" h="23">
                      <a:moveTo>
                        <a:pt x="11" y="0"/>
                      </a:moveTo>
                      <a:lnTo>
                        <a:pt x="11" y="0"/>
                      </a:lnTo>
                      <a:lnTo>
                        <a:pt x="7" y="2"/>
                      </a:lnTo>
                      <a:lnTo>
                        <a:pt x="2" y="4"/>
                      </a:lnTo>
                      <a:lnTo>
                        <a:pt x="0" y="7"/>
                      </a:lnTo>
                      <a:lnTo>
                        <a:pt x="0" y="12"/>
                      </a:lnTo>
                      <a:lnTo>
                        <a:pt x="2" y="16"/>
                      </a:lnTo>
                      <a:lnTo>
                        <a:pt x="4" y="19"/>
                      </a:lnTo>
                      <a:lnTo>
                        <a:pt x="9" y="23"/>
                      </a:lnTo>
                      <a:lnTo>
                        <a:pt x="14" y="23"/>
                      </a:lnTo>
                      <a:lnTo>
                        <a:pt x="19" y="23"/>
                      </a:lnTo>
                      <a:lnTo>
                        <a:pt x="23" y="19"/>
                      </a:lnTo>
                      <a:lnTo>
                        <a:pt x="26" y="16"/>
                      </a:lnTo>
                      <a:lnTo>
                        <a:pt x="26" y="12"/>
                      </a:lnTo>
                      <a:lnTo>
                        <a:pt x="23" y="7"/>
                      </a:lnTo>
                      <a:lnTo>
                        <a:pt x="21" y="4"/>
                      </a:lnTo>
                      <a:lnTo>
                        <a:pt x="16" y="2"/>
                      </a:lnTo>
                      <a:lnTo>
                        <a:pt x="1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Gill Sans Light"/>
                    <a:cs typeface="Gill Sans Light"/>
                  </a:endParaRPr>
                </a:p>
              </p:txBody>
            </p:sp>
            <p:sp>
              <p:nvSpPr>
                <p:cNvPr id="23703" name="Freeform 128"/>
                <p:cNvSpPr>
                  <a:spLocks/>
                </p:cNvSpPr>
                <p:nvPr/>
              </p:nvSpPr>
              <p:spPr bwMode="auto">
                <a:xfrm>
                  <a:off x="4500" y="1615"/>
                  <a:ext cx="26" cy="21"/>
                </a:xfrm>
                <a:custGeom>
                  <a:avLst/>
                  <a:gdLst>
                    <a:gd name="T0" fmla="*/ 12 w 26"/>
                    <a:gd name="T1" fmla="*/ 0 h 21"/>
                    <a:gd name="T2" fmla="*/ 12 w 26"/>
                    <a:gd name="T3" fmla="*/ 0 h 21"/>
                    <a:gd name="T4" fmla="*/ 7 w 26"/>
                    <a:gd name="T5" fmla="*/ 0 h 21"/>
                    <a:gd name="T6" fmla="*/ 3 w 26"/>
                    <a:gd name="T7" fmla="*/ 2 h 21"/>
                    <a:gd name="T8" fmla="*/ 3 w 26"/>
                    <a:gd name="T9" fmla="*/ 7 h 21"/>
                    <a:gd name="T10" fmla="*/ 0 w 26"/>
                    <a:gd name="T11" fmla="*/ 11 h 21"/>
                    <a:gd name="T12" fmla="*/ 0 w 26"/>
                    <a:gd name="T13" fmla="*/ 11 h 21"/>
                    <a:gd name="T14" fmla="*/ 3 w 26"/>
                    <a:gd name="T15" fmla="*/ 16 h 21"/>
                    <a:gd name="T16" fmla="*/ 7 w 26"/>
                    <a:gd name="T17" fmla="*/ 19 h 21"/>
                    <a:gd name="T18" fmla="*/ 10 w 26"/>
                    <a:gd name="T19" fmla="*/ 21 h 21"/>
                    <a:gd name="T20" fmla="*/ 15 w 26"/>
                    <a:gd name="T21" fmla="*/ 21 h 21"/>
                    <a:gd name="T22" fmla="*/ 15 w 26"/>
                    <a:gd name="T23" fmla="*/ 21 h 21"/>
                    <a:gd name="T24" fmla="*/ 19 w 26"/>
                    <a:gd name="T25" fmla="*/ 21 h 21"/>
                    <a:gd name="T26" fmla="*/ 24 w 26"/>
                    <a:gd name="T27" fmla="*/ 19 h 21"/>
                    <a:gd name="T28" fmla="*/ 26 w 26"/>
                    <a:gd name="T29" fmla="*/ 16 h 21"/>
                    <a:gd name="T30" fmla="*/ 26 w 26"/>
                    <a:gd name="T31" fmla="*/ 11 h 21"/>
                    <a:gd name="T32" fmla="*/ 26 w 26"/>
                    <a:gd name="T33" fmla="*/ 11 h 21"/>
                    <a:gd name="T34" fmla="*/ 24 w 26"/>
                    <a:gd name="T35" fmla="*/ 7 h 21"/>
                    <a:gd name="T36" fmla="*/ 22 w 26"/>
                    <a:gd name="T37" fmla="*/ 2 h 21"/>
                    <a:gd name="T38" fmla="*/ 17 w 26"/>
                    <a:gd name="T39" fmla="*/ 0 h 21"/>
                    <a:gd name="T40" fmla="*/ 12 w 26"/>
                    <a:gd name="T41" fmla="*/ 0 h 21"/>
                    <a:gd name="T42" fmla="*/ 12 w 26"/>
                    <a:gd name="T43" fmla="*/ 0 h 21"/>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26" h="21">
                      <a:moveTo>
                        <a:pt x="12" y="0"/>
                      </a:moveTo>
                      <a:lnTo>
                        <a:pt x="12" y="0"/>
                      </a:lnTo>
                      <a:lnTo>
                        <a:pt x="7" y="0"/>
                      </a:lnTo>
                      <a:lnTo>
                        <a:pt x="3" y="2"/>
                      </a:lnTo>
                      <a:lnTo>
                        <a:pt x="3" y="7"/>
                      </a:lnTo>
                      <a:lnTo>
                        <a:pt x="0" y="11"/>
                      </a:lnTo>
                      <a:lnTo>
                        <a:pt x="3" y="16"/>
                      </a:lnTo>
                      <a:lnTo>
                        <a:pt x="7" y="19"/>
                      </a:lnTo>
                      <a:lnTo>
                        <a:pt x="10" y="21"/>
                      </a:lnTo>
                      <a:lnTo>
                        <a:pt x="15" y="21"/>
                      </a:lnTo>
                      <a:lnTo>
                        <a:pt x="19" y="21"/>
                      </a:lnTo>
                      <a:lnTo>
                        <a:pt x="24" y="19"/>
                      </a:lnTo>
                      <a:lnTo>
                        <a:pt x="26" y="16"/>
                      </a:lnTo>
                      <a:lnTo>
                        <a:pt x="26" y="11"/>
                      </a:lnTo>
                      <a:lnTo>
                        <a:pt x="24" y="7"/>
                      </a:lnTo>
                      <a:lnTo>
                        <a:pt x="22" y="2"/>
                      </a:lnTo>
                      <a:lnTo>
                        <a:pt x="17" y="0"/>
                      </a:lnTo>
                      <a:lnTo>
                        <a:pt x="1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Gill Sans Light"/>
                    <a:cs typeface="Gill Sans Light"/>
                  </a:endParaRPr>
                </a:p>
              </p:txBody>
            </p:sp>
            <p:sp>
              <p:nvSpPr>
                <p:cNvPr id="23704" name="Freeform 129"/>
                <p:cNvSpPr>
                  <a:spLocks/>
                </p:cNvSpPr>
                <p:nvPr/>
              </p:nvSpPr>
              <p:spPr bwMode="auto">
                <a:xfrm>
                  <a:off x="4581" y="1636"/>
                  <a:ext cx="23" cy="24"/>
                </a:xfrm>
                <a:custGeom>
                  <a:avLst/>
                  <a:gdLst>
                    <a:gd name="T0" fmla="*/ 9 w 23"/>
                    <a:gd name="T1" fmla="*/ 0 h 24"/>
                    <a:gd name="T2" fmla="*/ 9 w 23"/>
                    <a:gd name="T3" fmla="*/ 0 h 24"/>
                    <a:gd name="T4" fmla="*/ 4 w 23"/>
                    <a:gd name="T5" fmla="*/ 2 h 24"/>
                    <a:gd name="T6" fmla="*/ 2 w 23"/>
                    <a:gd name="T7" fmla="*/ 5 h 24"/>
                    <a:gd name="T8" fmla="*/ 0 w 23"/>
                    <a:gd name="T9" fmla="*/ 7 h 24"/>
                    <a:gd name="T10" fmla="*/ 0 w 23"/>
                    <a:gd name="T11" fmla="*/ 12 h 24"/>
                    <a:gd name="T12" fmla="*/ 0 w 23"/>
                    <a:gd name="T13" fmla="*/ 12 h 24"/>
                    <a:gd name="T14" fmla="*/ 0 w 23"/>
                    <a:gd name="T15" fmla="*/ 16 h 24"/>
                    <a:gd name="T16" fmla="*/ 4 w 23"/>
                    <a:gd name="T17" fmla="*/ 19 h 24"/>
                    <a:gd name="T18" fmla="*/ 7 w 23"/>
                    <a:gd name="T19" fmla="*/ 24 h 24"/>
                    <a:gd name="T20" fmla="*/ 14 w 23"/>
                    <a:gd name="T21" fmla="*/ 24 h 24"/>
                    <a:gd name="T22" fmla="*/ 14 w 23"/>
                    <a:gd name="T23" fmla="*/ 24 h 24"/>
                    <a:gd name="T24" fmla="*/ 18 w 23"/>
                    <a:gd name="T25" fmla="*/ 24 h 24"/>
                    <a:gd name="T26" fmla="*/ 21 w 23"/>
                    <a:gd name="T27" fmla="*/ 19 h 24"/>
                    <a:gd name="T28" fmla="*/ 23 w 23"/>
                    <a:gd name="T29" fmla="*/ 16 h 24"/>
                    <a:gd name="T30" fmla="*/ 23 w 23"/>
                    <a:gd name="T31" fmla="*/ 12 h 24"/>
                    <a:gd name="T32" fmla="*/ 23 w 23"/>
                    <a:gd name="T33" fmla="*/ 12 h 24"/>
                    <a:gd name="T34" fmla="*/ 21 w 23"/>
                    <a:gd name="T35" fmla="*/ 7 h 24"/>
                    <a:gd name="T36" fmla="*/ 18 w 23"/>
                    <a:gd name="T37" fmla="*/ 5 h 24"/>
                    <a:gd name="T38" fmla="*/ 14 w 23"/>
                    <a:gd name="T39" fmla="*/ 2 h 24"/>
                    <a:gd name="T40" fmla="*/ 9 w 23"/>
                    <a:gd name="T41" fmla="*/ 0 h 24"/>
                    <a:gd name="T42" fmla="*/ 9 w 23"/>
                    <a:gd name="T43" fmla="*/ 0 h 24"/>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23" h="24">
                      <a:moveTo>
                        <a:pt x="9" y="0"/>
                      </a:moveTo>
                      <a:lnTo>
                        <a:pt x="9" y="0"/>
                      </a:lnTo>
                      <a:lnTo>
                        <a:pt x="4" y="2"/>
                      </a:lnTo>
                      <a:lnTo>
                        <a:pt x="2" y="5"/>
                      </a:lnTo>
                      <a:lnTo>
                        <a:pt x="0" y="7"/>
                      </a:lnTo>
                      <a:lnTo>
                        <a:pt x="0" y="12"/>
                      </a:lnTo>
                      <a:lnTo>
                        <a:pt x="0" y="16"/>
                      </a:lnTo>
                      <a:lnTo>
                        <a:pt x="4" y="19"/>
                      </a:lnTo>
                      <a:lnTo>
                        <a:pt x="7" y="24"/>
                      </a:lnTo>
                      <a:lnTo>
                        <a:pt x="14" y="24"/>
                      </a:lnTo>
                      <a:lnTo>
                        <a:pt x="18" y="24"/>
                      </a:lnTo>
                      <a:lnTo>
                        <a:pt x="21" y="19"/>
                      </a:lnTo>
                      <a:lnTo>
                        <a:pt x="23" y="16"/>
                      </a:lnTo>
                      <a:lnTo>
                        <a:pt x="23" y="12"/>
                      </a:lnTo>
                      <a:lnTo>
                        <a:pt x="21" y="7"/>
                      </a:lnTo>
                      <a:lnTo>
                        <a:pt x="18" y="5"/>
                      </a:lnTo>
                      <a:lnTo>
                        <a:pt x="14" y="2"/>
                      </a:lnTo>
                      <a:lnTo>
                        <a:pt x="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Gill Sans Light"/>
                    <a:cs typeface="Gill Sans Light"/>
                  </a:endParaRPr>
                </a:p>
              </p:txBody>
            </p:sp>
            <p:sp>
              <p:nvSpPr>
                <p:cNvPr id="23705" name="Freeform 130"/>
                <p:cNvSpPr>
                  <a:spLocks/>
                </p:cNvSpPr>
                <p:nvPr/>
              </p:nvSpPr>
              <p:spPr bwMode="auto">
                <a:xfrm>
                  <a:off x="4637" y="1605"/>
                  <a:ext cx="26" cy="21"/>
                </a:xfrm>
                <a:custGeom>
                  <a:avLst/>
                  <a:gdLst>
                    <a:gd name="T0" fmla="*/ 12 w 26"/>
                    <a:gd name="T1" fmla="*/ 0 h 21"/>
                    <a:gd name="T2" fmla="*/ 12 w 26"/>
                    <a:gd name="T3" fmla="*/ 0 h 21"/>
                    <a:gd name="T4" fmla="*/ 7 w 26"/>
                    <a:gd name="T5" fmla="*/ 0 h 21"/>
                    <a:gd name="T6" fmla="*/ 2 w 26"/>
                    <a:gd name="T7" fmla="*/ 3 h 21"/>
                    <a:gd name="T8" fmla="*/ 0 w 26"/>
                    <a:gd name="T9" fmla="*/ 7 h 21"/>
                    <a:gd name="T10" fmla="*/ 0 w 26"/>
                    <a:gd name="T11" fmla="*/ 10 h 21"/>
                    <a:gd name="T12" fmla="*/ 0 w 26"/>
                    <a:gd name="T13" fmla="*/ 10 h 21"/>
                    <a:gd name="T14" fmla="*/ 2 w 26"/>
                    <a:gd name="T15" fmla="*/ 14 h 21"/>
                    <a:gd name="T16" fmla="*/ 5 w 26"/>
                    <a:gd name="T17" fmla="*/ 19 h 21"/>
                    <a:gd name="T18" fmla="*/ 10 w 26"/>
                    <a:gd name="T19" fmla="*/ 21 h 21"/>
                    <a:gd name="T20" fmla="*/ 14 w 26"/>
                    <a:gd name="T21" fmla="*/ 21 h 21"/>
                    <a:gd name="T22" fmla="*/ 14 w 26"/>
                    <a:gd name="T23" fmla="*/ 21 h 21"/>
                    <a:gd name="T24" fmla="*/ 19 w 26"/>
                    <a:gd name="T25" fmla="*/ 21 h 21"/>
                    <a:gd name="T26" fmla="*/ 24 w 26"/>
                    <a:gd name="T27" fmla="*/ 19 h 21"/>
                    <a:gd name="T28" fmla="*/ 26 w 26"/>
                    <a:gd name="T29" fmla="*/ 14 h 21"/>
                    <a:gd name="T30" fmla="*/ 26 w 26"/>
                    <a:gd name="T31" fmla="*/ 10 h 21"/>
                    <a:gd name="T32" fmla="*/ 26 w 26"/>
                    <a:gd name="T33" fmla="*/ 10 h 21"/>
                    <a:gd name="T34" fmla="*/ 24 w 26"/>
                    <a:gd name="T35" fmla="*/ 7 h 21"/>
                    <a:gd name="T36" fmla="*/ 21 w 26"/>
                    <a:gd name="T37" fmla="*/ 3 h 21"/>
                    <a:gd name="T38" fmla="*/ 17 w 26"/>
                    <a:gd name="T39" fmla="*/ 0 h 21"/>
                    <a:gd name="T40" fmla="*/ 12 w 26"/>
                    <a:gd name="T41" fmla="*/ 0 h 21"/>
                    <a:gd name="T42" fmla="*/ 12 w 26"/>
                    <a:gd name="T43" fmla="*/ 0 h 21"/>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26" h="21">
                      <a:moveTo>
                        <a:pt x="12" y="0"/>
                      </a:moveTo>
                      <a:lnTo>
                        <a:pt x="12" y="0"/>
                      </a:lnTo>
                      <a:lnTo>
                        <a:pt x="7" y="0"/>
                      </a:lnTo>
                      <a:lnTo>
                        <a:pt x="2" y="3"/>
                      </a:lnTo>
                      <a:lnTo>
                        <a:pt x="0" y="7"/>
                      </a:lnTo>
                      <a:lnTo>
                        <a:pt x="0" y="10"/>
                      </a:lnTo>
                      <a:lnTo>
                        <a:pt x="2" y="14"/>
                      </a:lnTo>
                      <a:lnTo>
                        <a:pt x="5" y="19"/>
                      </a:lnTo>
                      <a:lnTo>
                        <a:pt x="10" y="21"/>
                      </a:lnTo>
                      <a:lnTo>
                        <a:pt x="14" y="21"/>
                      </a:lnTo>
                      <a:lnTo>
                        <a:pt x="19" y="21"/>
                      </a:lnTo>
                      <a:lnTo>
                        <a:pt x="24" y="19"/>
                      </a:lnTo>
                      <a:lnTo>
                        <a:pt x="26" y="14"/>
                      </a:lnTo>
                      <a:lnTo>
                        <a:pt x="26" y="10"/>
                      </a:lnTo>
                      <a:lnTo>
                        <a:pt x="24" y="7"/>
                      </a:lnTo>
                      <a:lnTo>
                        <a:pt x="21" y="3"/>
                      </a:lnTo>
                      <a:lnTo>
                        <a:pt x="17" y="0"/>
                      </a:lnTo>
                      <a:lnTo>
                        <a:pt x="1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Gill Sans Light"/>
                    <a:cs typeface="Gill Sans Light"/>
                  </a:endParaRPr>
                </a:p>
              </p:txBody>
            </p:sp>
            <p:sp>
              <p:nvSpPr>
                <p:cNvPr id="23706" name="Freeform 131"/>
                <p:cNvSpPr>
                  <a:spLocks/>
                </p:cNvSpPr>
                <p:nvPr/>
              </p:nvSpPr>
              <p:spPr bwMode="auto">
                <a:xfrm>
                  <a:off x="4649" y="1537"/>
                  <a:ext cx="23" cy="21"/>
                </a:xfrm>
                <a:custGeom>
                  <a:avLst/>
                  <a:gdLst>
                    <a:gd name="T0" fmla="*/ 9 w 23"/>
                    <a:gd name="T1" fmla="*/ 0 h 21"/>
                    <a:gd name="T2" fmla="*/ 9 w 23"/>
                    <a:gd name="T3" fmla="*/ 0 h 21"/>
                    <a:gd name="T4" fmla="*/ 5 w 23"/>
                    <a:gd name="T5" fmla="*/ 0 h 21"/>
                    <a:gd name="T6" fmla="*/ 2 w 23"/>
                    <a:gd name="T7" fmla="*/ 2 h 21"/>
                    <a:gd name="T8" fmla="*/ 0 w 23"/>
                    <a:gd name="T9" fmla="*/ 7 h 21"/>
                    <a:gd name="T10" fmla="*/ 0 w 23"/>
                    <a:gd name="T11" fmla="*/ 9 h 21"/>
                    <a:gd name="T12" fmla="*/ 0 w 23"/>
                    <a:gd name="T13" fmla="*/ 9 h 21"/>
                    <a:gd name="T14" fmla="*/ 0 w 23"/>
                    <a:gd name="T15" fmla="*/ 14 h 21"/>
                    <a:gd name="T16" fmla="*/ 5 w 23"/>
                    <a:gd name="T17" fmla="*/ 19 h 21"/>
                    <a:gd name="T18" fmla="*/ 9 w 23"/>
                    <a:gd name="T19" fmla="*/ 21 h 21"/>
                    <a:gd name="T20" fmla="*/ 14 w 23"/>
                    <a:gd name="T21" fmla="*/ 21 h 21"/>
                    <a:gd name="T22" fmla="*/ 14 w 23"/>
                    <a:gd name="T23" fmla="*/ 21 h 21"/>
                    <a:gd name="T24" fmla="*/ 19 w 23"/>
                    <a:gd name="T25" fmla="*/ 21 h 21"/>
                    <a:gd name="T26" fmla="*/ 21 w 23"/>
                    <a:gd name="T27" fmla="*/ 19 h 21"/>
                    <a:gd name="T28" fmla="*/ 23 w 23"/>
                    <a:gd name="T29" fmla="*/ 14 h 21"/>
                    <a:gd name="T30" fmla="*/ 23 w 23"/>
                    <a:gd name="T31" fmla="*/ 9 h 21"/>
                    <a:gd name="T32" fmla="*/ 23 w 23"/>
                    <a:gd name="T33" fmla="*/ 9 h 21"/>
                    <a:gd name="T34" fmla="*/ 21 w 23"/>
                    <a:gd name="T35" fmla="*/ 7 h 21"/>
                    <a:gd name="T36" fmla="*/ 19 w 23"/>
                    <a:gd name="T37" fmla="*/ 2 h 21"/>
                    <a:gd name="T38" fmla="*/ 14 w 23"/>
                    <a:gd name="T39" fmla="*/ 0 h 21"/>
                    <a:gd name="T40" fmla="*/ 9 w 23"/>
                    <a:gd name="T41" fmla="*/ 0 h 21"/>
                    <a:gd name="T42" fmla="*/ 9 w 23"/>
                    <a:gd name="T43" fmla="*/ 0 h 21"/>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23" h="21">
                      <a:moveTo>
                        <a:pt x="9" y="0"/>
                      </a:moveTo>
                      <a:lnTo>
                        <a:pt x="9" y="0"/>
                      </a:lnTo>
                      <a:lnTo>
                        <a:pt x="5" y="0"/>
                      </a:lnTo>
                      <a:lnTo>
                        <a:pt x="2" y="2"/>
                      </a:lnTo>
                      <a:lnTo>
                        <a:pt x="0" y="7"/>
                      </a:lnTo>
                      <a:lnTo>
                        <a:pt x="0" y="9"/>
                      </a:lnTo>
                      <a:lnTo>
                        <a:pt x="0" y="14"/>
                      </a:lnTo>
                      <a:lnTo>
                        <a:pt x="5" y="19"/>
                      </a:lnTo>
                      <a:lnTo>
                        <a:pt x="9" y="21"/>
                      </a:lnTo>
                      <a:lnTo>
                        <a:pt x="14" y="21"/>
                      </a:lnTo>
                      <a:lnTo>
                        <a:pt x="19" y="21"/>
                      </a:lnTo>
                      <a:lnTo>
                        <a:pt x="21" y="19"/>
                      </a:lnTo>
                      <a:lnTo>
                        <a:pt x="23" y="14"/>
                      </a:lnTo>
                      <a:lnTo>
                        <a:pt x="23" y="9"/>
                      </a:lnTo>
                      <a:lnTo>
                        <a:pt x="21" y="7"/>
                      </a:lnTo>
                      <a:lnTo>
                        <a:pt x="19" y="2"/>
                      </a:lnTo>
                      <a:lnTo>
                        <a:pt x="14" y="0"/>
                      </a:lnTo>
                      <a:lnTo>
                        <a:pt x="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Gill Sans Light"/>
                    <a:cs typeface="Gill Sans Light"/>
                  </a:endParaRPr>
                </a:p>
              </p:txBody>
            </p:sp>
            <p:sp>
              <p:nvSpPr>
                <p:cNvPr id="23707" name="Freeform 132"/>
                <p:cNvSpPr>
                  <a:spLocks/>
                </p:cNvSpPr>
                <p:nvPr/>
              </p:nvSpPr>
              <p:spPr bwMode="auto">
                <a:xfrm>
                  <a:off x="4602" y="1478"/>
                  <a:ext cx="23" cy="24"/>
                </a:xfrm>
                <a:custGeom>
                  <a:avLst/>
                  <a:gdLst>
                    <a:gd name="T0" fmla="*/ 12 w 23"/>
                    <a:gd name="T1" fmla="*/ 0 h 24"/>
                    <a:gd name="T2" fmla="*/ 12 w 23"/>
                    <a:gd name="T3" fmla="*/ 0 h 24"/>
                    <a:gd name="T4" fmla="*/ 7 w 23"/>
                    <a:gd name="T5" fmla="*/ 0 h 24"/>
                    <a:gd name="T6" fmla="*/ 2 w 23"/>
                    <a:gd name="T7" fmla="*/ 2 h 24"/>
                    <a:gd name="T8" fmla="*/ 0 w 23"/>
                    <a:gd name="T9" fmla="*/ 7 h 24"/>
                    <a:gd name="T10" fmla="*/ 0 w 23"/>
                    <a:gd name="T11" fmla="*/ 12 h 24"/>
                    <a:gd name="T12" fmla="*/ 0 w 23"/>
                    <a:gd name="T13" fmla="*/ 12 h 24"/>
                    <a:gd name="T14" fmla="*/ 2 w 23"/>
                    <a:gd name="T15" fmla="*/ 16 h 24"/>
                    <a:gd name="T16" fmla="*/ 4 w 23"/>
                    <a:gd name="T17" fmla="*/ 19 h 24"/>
                    <a:gd name="T18" fmla="*/ 9 w 23"/>
                    <a:gd name="T19" fmla="*/ 21 h 24"/>
                    <a:gd name="T20" fmla="*/ 14 w 23"/>
                    <a:gd name="T21" fmla="*/ 24 h 24"/>
                    <a:gd name="T22" fmla="*/ 14 w 23"/>
                    <a:gd name="T23" fmla="*/ 24 h 24"/>
                    <a:gd name="T24" fmla="*/ 19 w 23"/>
                    <a:gd name="T25" fmla="*/ 21 h 24"/>
                    <a:gd name="T26" fmla="*/ 23 w 23"/>
                    <a:gd name="T27" fmla="*/ 19 h 24"/>
                    <a:gd name="T28" fmla="*/ 23 w 23"/>
                    <a:gd name="T29" fmla="*/ 16 h 24"/>
                    <a:gd name="T30" fmla="*/ 23 w 23"/>
                    <a:gd name="T31" fmla="*/ 12 h 24"/>
                    <a:gd name="T32" fmla="*/ 23 w 23"/>
                    <a:gd name="T33" fmla="*/ 12 h 24"/>
                    <a:gd name="T34" fmla="*/ 23 w 23"/>
                    <a:gd name="T35" fmla="*/ 7 h 24"/>
                    <a:gd name="T36" fmla="*/ 19 w 23"/>
                    <a:gd name="T37" fmla="*/ 2 h 24"/>
                    <a:gd name="T38" fmla="*/ 16 w 23"/>
                    <a:gd name="T39" fmla="*/ 0 h 24"/>
                    <a:gd name="T40" fmla="*/ 12 w 23"/>
                    <a:gd name="T41" fmla="*/ 0 h 24"/>
                    <a:gd name="T42" fmla="*/ 12 w 23"/>
                    <a:gd name="T43" fmla="*/ 0 h 24"/>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23" h="24">
                      <a:moveTo>
                        <a:pt x="12" y="0"/>
                      </a:moveTo>
                      <a:lnTo>
                        <a:pt x="12" y="0"/>
                      </a:lnTo>
                      <a:lnTo>
                        <a:pt x="7" y="0"/>
                      </a:lnTo>
                      <a:lnTo>
                        <a:pt x="2" y="2"/>
                      </a:lnTo>
                      <a:lnTo>
                        <a:pt x="0" y="7"/>
                      </a:lnTo>
                      <a:lnTo>
                        <a:pt x="0" y="12"/>
                      </a:lnTo>
                      <a:lnTo>
                        <a:pt x="2" y="16"/>
                      </a:lnTo>
                      <a:lnTo>
                        <a:pt x="4" y="19"/>
                      </a:lnTo>
                      <a:lnTo>
                        <a:pt x="9" y="21"/>
                      </a:lnTo>
                      <a:lnTo>
                        <a:pt x="14" y="24"/>
                      </a:lnTo>
                      <a:lnTo>
                        <a:pt x="19" y="21"/>
                      </a:lnTo>
                      <a:lnTo>
                        <a:pt x="23" y="19"/>
                      </a:lnTo>
                      <a:lnTo>
                        <a:pt x="23" y="16"/>
                      </a:lnTo>
                      <a:lnTo>
                        <a:pt x="23" y="12"/>
                      </a:lnTo>
                      <a:lnTo>
                        <a:pt x="23" y="7"/>
                      </a:lnTo>
                      <a:lnTo>
                        <a:pt x="19" y="2"/>
                      </a:lnTo>
                      <a:lnTo>
                        <a:pt x="16" y="0"/>
                      </a:lnTo>
                      <a:lnTo>
                        <a:pt x="1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Gill Sans Light"/>
                    <a:cs typeface="Gill Sans Light"/>
                  </a:endParaRPr>
                </a:p>
              </p:txBody>
            </p:sp>
            <p:sp>
              <p:nvSpPr>
                <p:cNvPr id="23708" name="Freeform 133"/>
                <p:cNvSpPr>
                  <a:spLocks/>
                </p:cNvSpPr>
                <p:nvPr/>
              </p:nvSpPr>
              <p:spPr bwMode="auto">
                <a:xfrm>
                  <a:off x="4312" y="1044"/>
                  <a:ext cx="382" cy="432"/>
                </a:xfrm>
                <a:custGeom>
                  <a:avLst/>
                  <a:gdLst>
                    <a:gd name="T0" fmla="*/ 198 w 382"/>
                    <a:gd name="T1" fmla="*/ 99 h 432"/>
                    <a:gd name="T2" fmla="*/ 217 w 382"/>
                    <a:gd name="T3" fmla="*/ 142 h 432"/>
                    <a:gd name="T4" fmla="*/ 228 w 382"/>
                    <a:gd name="T5" fmla="*/ 144 h 432"/>
                    <a:gd name="T6" fmla="*/ 243 w 382"/>
                    <a:gd name="T7" fmla="*/ 170 h 432"/>
                    <a:gd name="T8" fmla="*/ 238 w 382"/>
                    <a:gd name="T9" fmla="*/ 177 h 432"/>
                    <a:gd name="T10" fmla="*/ 247 w 382"/>
                    <a:gd name="T11" fmla="*/ 196 h 432"/>
                    <a:gd name="T12" fmla="*/ 257 w 382"/>
                    <a:gd name="T13" fmla="*/ 200 h 432"/>
                    <a:gd name="T14" fmla="*/ 271 w 382"/>
                    <a:gd name="T15" fmla="*/ 222 h 432"/>
                    <a:gd name="T16" fmla="*/ 266 w 382"/>
                    <a:gd name="T17" fmla="*/ 231 h 432"/>
                    <a:gd name="T18" fmla="*/ 283 w 382"/>
                    <a:gd name="T19" fmla="*/ 262 h 432"/>
                    <a:gd name="T20" fmla="*/ 304 w 382"/>
                    <a:gd name="T21" fmla="*/ 281 h 432"/>
                    <a:gd name="T22" fmla="*/ 304 w 382"/>
                    <a:gd name="T23" fmla="*/ 285 h 432"/>
                    <a:gd name="T24" fmla="*/ 318 w 382"/>
                    <a:gd name="T25" fmla="*/ 304 h 432"/>
                    <a:gd name="T26" fmla="*/ 382 w 382"/>
                    <a:gd name="T27" fmla="*/ 417 h 432"/>
                    <a:gd name="T28" fmla="*/ 358 w 382"/>
                    <a:gd name="T29" fmla="*/ 432 h 432"/>
                    <a:gd name="T30" fmla="*/ 264 w 382"/>
                    <a:gd name="T31" fmla="*/ 356 h 432"/>
                    <a:gd name="T32" fmla="*/ 212 w 382"/>
                    <a:gd name="T33" fmla="*/ 295 h 432"/>
                    <a:gd name="T34" fmla="*/ 198 w 382"/>
                    <a:gd name="T35" fmla="*/ 288 h 432"/>
                    <a:gd name="T36" fmla="*/ 0 w 382"/>
                    <a:gd name="T37" fmla="*/ 113 h 432"/>
                    <a:gd name="T38" fmla="*/ 5 w 382"/>
                    <a:gd name="T39" fmla="*/ 80 h 432"/>
                    <a:gd name="T40" fmla="*/ 5 w 382"/>
                    <a:gd name="T41" fmla="*/ 80 h 432"/>
                    <a:gd name="T42" fmla="*/ 9 w 382"/>
                    <a:gd name="T43" fmla="*/ 76 h 432"/>
                    <a:gd name="T44" fmla="*/ 12 w 382"/>
                    <a:gd name="T45" fmla="*/ 71 h 432"/>
                    <a:gd name="T46" fmla="*/ 12 w 382"/>
                    <a:gd name="T47" fmla="*/ 59 h 432"/>
                    <a:gd name="T48" fmla="*/ 12 w 382"/>
                    <a:gd name="T49" fmla="*/ 47 h 432"/>
                    <a:gd name="T50" fmla="*/ 14 w 382"/>
                    <a:gd name="T51" fmla="*/ 42 h 432"/>
                    <a:gd name="T52" fmla="*/ 16 w 382"/>
                    <a:gd name="T53" fmla="*/ 38 h 432"/>
                    <a:gd name="T54" fmla="*/ 16 w 382"/>
                    <a:gd name="T55" fmla="*/ 38 h 432"/>
                    <a:gd name="T56" fmla="*/ 33 w 382"/>
                    <a:gd name="T57" fmla="*/ 19 h 432"/>
                    <a:gd name="T58" fmla="*/ 40 w 382"/>
                    <a:gd name="T59" fmla="*/ 12 h 432"/>
                    <a:gd name="T60" fmla="*/ 49 w 382"/>
                    <a:gd name="T61" fmla="*/ 7 h 432"/>
                    <a:gd name="T62" fmla="*/ 59 w 382"/>
                    <a:gd name="T63" fmla="*/ 2 h 432"/>
                    <a:gd name="T64" fmla="*/ 68 w 382"/>
                    <a:gd name="T65" fmla="*/ 0 h 432"/>
                    <a:gd name="T66" fmla="*/ 92 w 382"/>
                    <a:gd name="T67" fmla="*/ 0 h 432"/>
                    <a:gd name="T68" fmla="*/ 92 w 382"/>
                    <a:gd name="T69" fmla="*/ 0 h 432"/>
                    <a:gd name="T70" fmla="*/ 106 w 382"/>
                    <a:gd name="T71" fmla="*/ 2 h 432"/>
                    <a:gd name="T72" fmla="*/ 115 w 382"/>
                    <a:gd name="T73" fmla="*/ 7 h 432"/>
                    <a:gd name="T74" fmla="*/ 139 w 382"/>
                    <a:gd name="T75" fmla="*/ 14 h 432"/>
                    <a:gd name="T76" fmla="*/ 186 w 382"/>
                    <a:gd name="T77" fmla="*/ 99 h 432"/>
                    <a:gd name="T78" fmla="*/ 198 w 382"/>
                    <a:gd name="T79" fmla="*/ 99 h 432"/>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382" h="432">
                      <a:moveTo>
                        <a:pt x="198" y="99"/>
                      </a:moveTo>
                      <a:lnTo>
                        <a:pt x="217" y="142"/>
                      </a:lnTo>
                      <a:lnTo>
                        <a:pt x="228" y="144"/>
                      </a:lnTo>
                      <a:lnTo>
                        <a:pt x="243" y="170"/>
                      </a:lnTo>
                      <a:lnTo>
                        <a:pt x="238" y="177"/>
                      </a:lnTo>
                      <a:lnTo>
                        <a:pt x="247" y="196"/>
                      </a:lnTo>
                      <a:lnTo>
                        <a:pt x="257" y="200"/>
                      </a:lnTo>
                      <a:lnTo>
                        <a:pt x="271" y="222"/>
                      </a:lnTo>
                      <a:lnTo>
                        <a:pt x="266" y="231"/>
                      </a:lnTo>
                      <a:lnTo>
                        <a:pt x="283" y="262"/>
                      </a:lnTo>
                      <a:lnTo>
                        <a:pt x="304" y="281"/>
                      </a:lnTo>
                      <a:lnTo>
                        <a:pt x="304" y="285"/>
                      </a:lnTo>
                      <a:lnTo>
                        <a:pt x="318" y="304"/>
                      </a:lnTo>
                      <a:lnTo>
                        <a:pt x="382" y="417"/>
                      </a:lnTo>
                      <a:lnTo>
                        <a:pt x="358" y="432"/>
                      </a:lnTo>
                      <a:lnTo>
                        <a:pt x="264" y="356"/>
                      </a:lnTo>
                      <a:lnTo>
                        <a:pt x="212" y="295"/>
                      </a:lnTo>
                      <a:lnTo>
                        <a:pt x="198" y="288"/>
                      </a:lnTo>
                      <a:lnTo>
                        <a:pt x="0" y="113"/>
                      </a:lnTo>
                      <a:lnTo>
                        <a:pt x="5" y="80"/>
                      </a:lnTo>
                      <a:lnTo>
                        <a:pt x="9" y="76"/>
                      </a:lnTo>
                      <a:lnTo>
                        <a:pt x="12" y="71"/>
                      </a:lnTo>
                      <a:lnTo>
                        <a:pt x="12" y="59"/>
                      </a:lnTo>
                      <a:lnTo>
                        <a:pt x="12" y="47"/>
                      </a:lnTo>
                      <a:lnTo>
                        <a:pt x="14" y="42"/>
                      </a:lnTo>
                      <a:lnTo>
                        <a:pt x="16" y="38"/>
                      </a:lnTo>
                      <a:lnTo>
                        <a:pt x="33" y="19"/>
                      </a:lnTo>
                      <a:lnTo>
                        <a:pt x="40" y="12"/>
                      </a:lnTo>
                      <a:lnTo>
                        <a:pt x="49" y="7"/>
                      </a:lnTo>
                      <a:lnTo>
                        <a:pt x="59" y="2"/>
                      </a:lnTo>
                      <a:lnTo>
                        <a:pt x="68" y="0"/>
                      </a:lnTo>
                      <a:lnTo>
                        <a:pt x="92" y="0"/>
                      </a:lnTo>
                      <a:lnTo>
                        <a:pt x="106" y="2"/>
                      </a:lnTo>
                      <a:lnTo>
                        <a:pt x="115" y="7"/>
                      </a:lnTo>
                      <a:lnTo>
                        <a:pt x="139" y="14"/>
                      </a:lnTo>
                      <a:lnTo>
                        <a:pt x="186" y="99"/>
                      </a:lnTo>
                      <a:lnTo>
                        <a:pt x="198" y="9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Gill Sans Light"/>
                    <a:cs typeface="Gill Sans Light"/>
                  </a:endParaRPr>
                </a:p>
              </p:txBody>
            </p:sp>
            <p:sp>
              <p:nvSpPr>
                <p:cNvPr id="23709" name="Freeform 134"/>
                <p:cNvSpPr>
                  <a:spLocks/>
                </p:cNvSpPr>
                <p:nvPr/>
              </p:nvSpPr>
              <p:spPr bwMode="auto">
                <a:xfrm>
                  <a:off x="4324" y="1056"/>
                  <a:ext cx="356" cy="408"/>
                </a:xfrm>
                <a:custGeom>
                  <a:avLst/>
                  <a:gdLst>
                    <a:gd name="T0" fmla="*/ 120 w 356"/>
                    <a:gd name="T1" fmla="*/ 12 h 408"/>
                    <a:gd name="T2" fmla="*/ 169 w 356"/>
                    <a:gd name="T3" fmla="*/ 99 h 408"/>
                    <a:gd name="T4" fmla="*/ 181 w 356"/>
                    <a:gd name="T5" fmla="*/ 99 h 408"/>
                    <a:gd name="T6" fmla="*/ 198 w 356"/>
                    <a:gd name="T7" fmla="*/ 137 h 408"/>
                    <a:gd name="T8" fmla="*/ 209 w 356"/>
                    <a:gd name="T9" fmla="*/ 141 h 408"/>
                    <a:gd name="T10" fmla="*/ 216 w 356"/>
                    <a:gd name="T11" fmla="*/ 158 h 408"/>
                    <a:gd name="T12" fmla="*/ 212 w 356"/>
                    <a:gd name="T13" fmla="*/ 163 h 408"/>
                    <a:gd name="T14" fmla="*/ 228 w 356"/>
                    <a:gd name="T15" fmla="*/ 193 h 408"/>
                    <a:gd name="T16" fmla="*/ 238 w 356"/>
                    <a:gd name="T17" fmla="*/ 196 h 408"/>
                    <a:gd name="T18" fmla="*/ 247 w 356"/>
                    <a:gd name="T19" fmla="*/ 210 h 408"/>
                    <a:gd name="T20" fmla="*/ 245 w 356"/>
                    <a:gd name="T21" fmla="*/ 219 h 408"/>
                    <a:gd name="T22" fmla="*/ 261 w 356"/>
                    <a:gd name="T23" fmla="*/ 255 h 408"/>
                    <a:gd name="T24" fmla="*/ 282 w 356"/>
                    <a:gd name="T25" fmla="*/ 273 h 408"/>
                    <a:gd name="T26" fmla="*/ 282 w 356"/>
                    <a:gd name="T27" fmla="*/ 278 h 408"/>
                    <a:gd name="T28" fmla="*/ 297 w 356"/>
                    <a:gd name="T29" fmla="*/ 297 h 408"/>
                    <a:gd name="T30" fmla="*/ 356 w 356"/>
                    <a:gd name="T31" fmla="*/ 403 h 408"/>
                    <a:gd name="T32" fmla="*/ 348 w 356"/>
                    <a:gd name="T33" fmla="*/ 408 h 408"/>
                    <a:gd name="T34" fmla="*/ 259 w 356"/>
                    <a:gd name="T35" fmla="*/ 335 h 408"/>
                    <a:gd name="T36" fmla="*/ 238 w 356"/>
                    <a:gd name="T37" fmla="*/ 311 h 408"/>
                    <a:gd name="T38" fmla="*/ 207 w 356"/>
                    <a:gd name="T39" fmla="*/ 273 h 408"/>
                    <a:gd name="T40" fmla="*/ 193 w 356"/>
                    <a:gd name="T41" fmla="*/ 269 h 408"/>
                    <a:gd name="T42" fmla="*/ 160 w 356"/>
                    <a:gd name="T43" fmla="*/ 236 h 408"/>
                    <a:gd name="T44" fmla="*/ 0 w 356"/>
                    <a:gd name="T45" fmla="*/ 97 h 408"/>
                    <a:gd name="T46" fmla="*/ 2 w 356"/>
                    <a:gd name="T47" fmla="*/ 73 h 408"/>
                    <a:gd name="T48" fmla="*/ 9 w 356"/>
                    <a:gd name="T49" fmla="*/ 66 h 408"/>
                    <a:gd name="T50" fmla="*/ 11 w 356"/>
                    <a:gd name="T51" fmla="*/ 35 h 408"/>
                    <a:gd name="T52" fmla="*/ 11 w 356"/>
                    <a:gd name="T53" fmla="*/ 35 h 408"/>
                    <a:gd name="T54" fmla="*/ 23 w 356"/>
                    <a:gd name="T55" fmla="*/ 19 h 408"/>
                    <a:gd name="T56" fmla="*/ 35 w 356"/>
                    <a:gd name="T57" fmla="*/ 7 h 408"/>
                    <a:gd name="T58" fmla="*/ 42 w 356"/>
                    <a:gd name="T59" fmla="*/ 5 h 408"/>
                    <a:gd name="T60" fmla="*/ 49 w 356"/>
                    <a:gd name="T61" fmla="*/ 0 h 408"/>
                    <a:gd name="T62" fmla="*/ 49 w 356"/>
                    <a:gd name="T63" fmla="*/ 0 h 408"/>
                    <a:gd name="T64" fmla="*/ 63 w 356"/>
                    <a:gd name="T65" fmla="*/ 0 h 408"/>
                    <a:gd name="T66" fmla="*/ 75 w 356"/>
                    <a:gd name="T67" fmla="*/ 0 h 408"/>
                    <a:gd name="T68" fmla="*/ 87 w 356"/>
                    <a:gd name="T69" fmla="*/ 0 h 408"/>
                    <a:gd name="T70" fmla="*/ 110 w 356"/>
                    <a:gd name="T71" fmla="*/ 9 h 408"/>
                    <a:gd name="T72" fmla="*/ 120 w 356"/>
                    <a:gd name="T73" fmla="*/ 12 h 408"/>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356" h="408">
                      <a:moveTo>
                        <a:pt x="120" y="12"/>
                      </a:moveTo>
                      <a:lnTo>
                        <a:pt x="169" y="99"/>
                      </a:lnTo>
                      <a:lnTo>
                        <a:pt x="181" y="99"/>
                      </a:lnTo>
                      <a:lnTo>
                        <a:pt x="198" y="137"/>
                      </a:lnTo>
                      <a:lnTo>
                        <a:pt x="209" y="141"/>
                      </a:lnTo>
                      <a:lnTo>
                        <a:pt x="216" y="158"/>
                      </a:lnTo>
                      <a:lnTo>
                        <a:pt x="212" y="163"/>
                      </a:lnTo>
                      <a:lnTo>
                        <a:pt x="228" y="193"/>
                      </a:lnTo>
                      <a:lnTo>
                        <a:pt x="238" y="196"/>
                      </a:lnTo>
                      <a:lnTo>
                        <a:pt x="247" y="210"/>
                      </a:lnTo>
                      <a:lnTo>
                        <a:pt x="245" y="219"/>
                      </a:lnTo>
                      <a:lnTo>
                        <a:pt x="261" y="255"/>
                      </a:lnTo>
                      <a:lnTo>
                        <a:pt x="282" y="273"/>
                      </a:lnTo>
                      <a:lnTo>
                        <a:pt x="282" y="278"/>
                      </a:lnTo>
                      <a:lnTo>
                        <a:pt x="297" y="297"/>
                      </a:lnTo>
                      <a:lnTo>
                        <a:pt x="356" y="403"/>
                      </a:lnTo>
                      <a:lnTo>
                        <a:pt x="348" y="408"/>
                      </a:lnTo>
                      <a:lnTo>
                        <a:pt x="259" y="335"/>
                      </a:lnTo>
                      <a:lnTo>
                        <a:pt x="238" y="311"/>
                      </a:lnTo>
                      <a:lnTo>
                        <a:pt x="207" y="273"/>
                      </a:lnTo>
                      <a:lnTo>
                        <a:pt x="193" y="269"/>
                      </a:lnTo>
                      <a:lnTo>
                        <a:pt x="160" y="236"/>
                      </a:lnTo>
                      <a:lnTo>
                        <a:pt x="0" y="97"/>
                      </a:lnTo>
                      <a:lnTo>
                        <a:pt x="2" y="73"/>
                      </a:lnTo>
                      <a:lnTo>
                        <a:pt x="9" y="66"/>
                      </a:lnTo>
                      <a:lnTo>
                        <a:pt x="11" y="35"/>
                      </a:lnTo>
                      <a:lnTo>
                        <a:pt x="23" y="19"/>
                      </a:lnTo>
                      <a:lnTo>
                        <a:pt x="35" y="7"/>
                      </a:lnTo>
                      <a:lnTo>
                        <a:pt x="42" y="5"/>
                      </a:lnTo>
                      <a:lnTo>
                        <a:pt x="49" y="0"/>
                      </a:lnTo>
                      <a:lnTo>
                        <a:pt x="63" y="0"/>
                      </a:lnTo>
                      <a:lnTo>
                        <a:pt x="75" y="0"/>
                      </a:lnTo>
                      <a:lnTo>
                        <a:pt x="87" y="0"/>
                      </a:lnTo>
                      <a:lnTo>
                        <a:pt x="110" y="9"/>
                      </a:lnTo>
                      <a:lnTo>
                        <a:pt x="120" y="12"/>
                      </a:lnTo>
                      <a:close/>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Gill Sans Light"/>
                    <a:cs typeface="Gill Sans Light"/>
                  </a:endParaRPr>
                </a:p>
              </p:txBody>
            </p:sp>
            <p:sp>
              <p:nvSpPr>
                <p:cNvPr id="23710" name="Freeform 135"/>
                <p:cNvSpPr>
                  <a:spLocks/>
                </p:cNvSpPr>
                <p:nvPr/>
              </p:nvSpPr>
              <p:spPr bwMode="auto">
                <a:xfrm>
                  <a:off x="4463" y="1181"/>
                  <a:ext cx="80" cy="92"/>
                </a:xfrm>
                <a:custGeom>
                  <a:avLst/>
                  <a:gdLst>
                    <a:gd name="T0" fmla="*/ 30 w 80"/>
                    <a:gd name="T1" fmla="*/ 0 h 92"/>
                    <a:gd name="T2" fmla="*/ 30 w 80"/>
                    <a:gd name="T3" fmla="*/ 0 h 92"/>
                    <a:gd name="T4" fmla="*/ 23 w 80"/>
                    <a:gd name="T5" fmla="*/ 0 h 92"/>
                    <a:gd name="T6" fmla="*/ 23 w 80"/>
                    <a:gd name="T7" fmla="*/ 0 h 92"/>
                    <a:gd name="T8" fmla="*/ 14 w 80"/>
                    <a:gd name="T9" fmla="*/ 2 h 92"/>
                    <a:gd name="T10" fmla="*/ 7 w 80"/>
                    <a:gd name="T11" fmla="*/ 7 h 92"/>
                    <a:gd name="T12" fmla="*/ 2 w 80"/>
                    <a:gd name="T13" fmla="*/ 12 h 92"/>
                    <a:gd name="T14" fmla="*/ 0 w 80"/>
                    <a:gd name="T15" fmla="*/ 21 h 92"/>
                    <a:gd name="T16" fmla="*/ 0 w 80"/>
                    <a:gd name="T17" fmla="*/ 38 h 92"/>
                    <a:gd name="T18" fmla="*/ 0 w 80"/>
                    <a:gd name="T19" fmla="*/ 56 h 92"/>
                    <a:gd name="T20" fmla="*/ 28 w 80"/>
                    <a:gd name="T21" fmla="*/ 85 h 92"/>
                    <a:gd name="T22" fmla="*/ 28 w 80"/>
                    <a:gd name="T23" fmla="*/ 85 h 92"/>
                    <a:gd name="T24" fmla="*/ 42 w 80"/>
                    <a:gd name="T25" fmla="*/ 89 h 92"/>
                    <a:gd name="T26" fmla="*/ 61 w 80"/>
                    <a:gd name="T27" fmla="*/ 92 h 92"/>
                    <a:gd name="T28" fmla="*/ 68 w 80"/>
                    <a:gd name="T29" fmla="*/ 92 h 92"/>
                    <a:gd name="T30" fmla="*/ 75 w 80"/>
                    <a:gd name="T31" fmla="*/ 89 h 92"/>
                    <a:gd name="T32" fmla="*/ 80 w 80"/>
                    <a:gd name="T33" fmla="*/ 82 h 92"/>
                    <a:gd name="T34" fmla="*/ 80 w 80"/>
                    <a:gd name="T35" fmla="*/ 75 h 92"/>
                    <a:gd name="T36" fmla="*/ 80 w 80"/>
                    <a:gd name="T37" fmla="*/ 75 h 92"/>
                    <a:gd name="T38" fmla="*/ 80 w 80"/>
                    <a:gd name="T39" fmla="*/ 66 h 92"/>
                    <a:gd name="T40" fmla="*/ 75 w 80"/>
                    <a:gd name="T41" fmla="*/ 56 h 92"/>
                    <a:gd name="T42" fmla="*/ 66 w 80"/>
                    <a:gd name="T43" fmla="*/ 40 h 92"/>
                    <a:gd name="T44" fmla="*/ 56 w 80"/>
                    <a:gd name="T45" fmla="*/ 26 h 92"/>
                    <a:gd name="T46" fmla="*/ 47 w 80"/>
                    <a:gd name="T47" fmla="*/ 9 h 92"/>
                    <a:gd name="T48" fmla="*/ 47 w 80"/>
                    <a:gd name="T49" fmla="*/ 9 h 92"/>
                    <a:gd name="T50" fmla="*/ 44 w 80"/>
                    <a:gd name="T51" fmla="*/ 5 h 92"/>
                    <a:gd name="T52" fmla="*/ 40 w 80"/>
                    <a:gd name="T53" fmla="*/ 0 h 92"/>
                    <a:gd name="T54" fmla="*/ 37 w 80"/>
                    <a:gd name="T55" fmla="*/ 0 h 92"/>
                    <a:gd name="T56" fmla="*/ 30 w 80"/>
                    <a:gd name="T57" fmla="*/ 0 h 92"/>
                    <a:gd name="T58" fmla="*/ 30 w 80"/>
                    <a:gd name="T59" fmla="*/ 0 h 92"/>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80" h="92">
                      <a:moveTo>
                        <a:pt x="30" y="0"/>
                      </a:moveTo>
                      <a:lnTo>
                        <a:pt x="30" y="0"/>
                      </a:lnTo>
                      <a:lnTo>
                        <a:pt x="23" y="0"/>
                      </a:lnTo>
                      <a:lnTo>
                        <a:pt x="14" y="2"/>
                      </a:lnTo>
                      <a:lnTo>
                        <a:pt x="7" y="7"/>
                      </a:lnTo>
                      <a:lnTo>
                        <a:pt x="2" y="12"/>
                      </a:lnTo>
                      <a:lnTo>
                        <a:pt x="0" y="21"/>
                      </a:lnTo>
                      <a:lnTo>
                        <a:pt x="0" y="38"/>
                      </a:lnTo>
                      <a:lnTo>
                        <a:pt x="0" y="56"/>
                      </a:lnTo>
                      <a:lnTo>
                        <a:pt x="28" y="85"/>
                      </a:lnTo>
                      <a:lnTo>
                        <a:pt x="42" y="89"/>
                      </a:lnTo>
                      <a:lnTo>
                        <a:pt x="61" y="92"/>
                      </a:lnTo>
                      <a:lnTo>
                        <a:pt x="68" y="92"/>
                      </a:lnTo>
                      <a:lnTo>
                        <a:pt x="75" y="89"/>
                      </a:lnTo>
                      <a:lnTo>
                        <a:pt x="80" y="82"/>
                      </a:lnTo>
                      <a:lnTo>
                        <a:pt x="80" y="75"/>
                      </a:lnTo>
                      <a:lnTo>
                        <a:pt x="80" y="66"/>
                      </a:lnTo>
                      <a:lnTo>
                        <a:pt x="75" y="56"/>
                      </a:lnTo>
                      <a:lnTo>
                        <a:pt x="66" y="40"/>
                      </a:lnTo>
                      <a:lnTo>
                        <a:pt x="56" y="26"/>
                      </a:lnTo>
                      <a:lnTo>
                        <a:pt x="47" y="9"/>
                      </a:lnTo>
                      <a:lnTo>
                        <a:pt x="44" y="5"/>
                      </a:lnTo>
                      <a:lnTo>
                        <a:pt x="40" y="0"/>
                      </a:lnTo>
                      <a:lnTo>
                        <a:pt x="37" y="0"/>
                      </a:lnTo>
                      <a:lnTo>
                        <a:pt x="3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Gill Sans Light"/>
                    <a:cs typeface="Gill Sans Light"/>
                  </a:endParaRPr>
                </a:p>
              </p:txBody>
            </p:sp>
            <p:sp>
              <p:nvSpPr>
                <p:cNvPr id="23711" name="Freeform 136"/>
                <p:cNvSpPr>
                  <a:spLocks/>
                </p:cNvSpPr>
                <p:nvPr/>
              </p:nvSpPr>
              <p:spPr bwMode="auto">
                <a:xfrm>
                  <a:off x="4470" y="1188"/>
                  <a:ext cx="66" cy="78"/>
                </a:xfrm>
                <a:custGeom>
                  <a:avLst/>
                  <a:gdLst>
                    <a:gd name="T0" fmla="*/ 26 w 66"/>
                    <a:gd name="T1" fmla="*/ 0 h 78"/>
                    <a:gd name="T2" fmla="*/ 26 w 66"/>
                    <a:gd name="T3" fmla="*/ 0 h 78"/>
                    <a:gd name="T4" fmla="*/ 14 w 66"/>
                    <a:gd name="T5" fmla="*/ 0 h 78"/>
                    <a:gd name="T6" fmla="*/ 9 w 66"/>
                    <a:gd name="T7" fmla="*/ 0 h 78"/>
                    <a:gd name="T8" fmla="*/ 4 w 66"/>
                    <a:gd name="T9" fmla="*/ 7 h 78"/>
                    <a:gd name="T10" fmla="*/ 4 w 66"/>
                    <a:gd name="T11" fmla="*/ 7 h 78"/>
                    <a:gd name="T12" fmla="*/ 0 w 66"/>
                    <a:gd name="T13" fmla="*/ 16 h 78"/>
                    <a:gd name="T14" fmla="*/ 0 w 66"/>
                    <a:gd name="T15" fmla="*/ 31 h 78"/>
                    <a:gd name="T16" fmla="*/ 0 w 66"/>
                    <a:gd name="T17" fmla="*/ 45 h 78"/>
                    <a:gd name="T18" fmla="*/ 23 w 66"/>
                    <a:gd name="T19" fmla="*/ 73 h 78"/>
                    <a:gd name="T20" fmla="*/ 23 w 66"/>
                    <a:gd name="T21" fmla="*/ 73 h 78"/>
                    <a:gd name="T22" fmla="*/ 37 w 66"/>
                    <a:gd name="T23" fmla="*/ 78 h 78"/>
                    <a:gd name="T24" fmla="*/ 49 w 66"/>
                    <a:gd name="T25" fmla="*/ 78 h 78"/>
                    <a:gd name="T26" fmla="*/ 59 w 66"/>
                    <a:gd name="T27" fmla="*/ 78 h 78"/>
                    <a:gd name="T28" fmla="*/ 59 w 66"/>
                    <a:gd name="T29" fmla="*/ 78 h 78"/>
                    <a:gd name="T30" fmla="*/ 66 w 66"/>
                    <a:gd name="T31" fmla="*/ 73 h 78"/>
                    <a:gd name="T32" fmla="*/ 66 w 66"/>
                    <a:gd name="T33" fmla="*/ 68 h 78"/>
                    <a:gd name="T34" fmla="*/ 66 w 66"/>
                    <a:gd name="T35" fmla="*/ 64 h 78"/>
                    <a:gd name="T36" fmla="*/ 35 w 66"/>
                    <a:gd name="T37" fmla="*/ 7 h 78"/>
                    <a:gd name="T38" fmla="*/ 35 w 66"/>
                    <a:gd name="T39" fmla="*/ 7 h 78"/>
                    <a:gd name="T40" fmla="*/ 33 w 66"/>
                    <a:gd name="T41" fmla="*/ 2 h 78"/>
                    <a:gd name="T42" fmla="*/ 30 w 66"/>
                    <a:gd name="T43" fmla="*/ 0 h 78"/>
                    <a:gd name="T44" fmla="*/ 26 w 66"/>
                    <a:gd name="T45" fmla="*/ 0 h 78"/>
                    <a:gd name="T46" fmla="*/ 26 w 66"/>
                    <a:gd name="T47" fmla="*/ 0 h 7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66" h="78">
                      <a:moveTo>
                        <a:pt x="26" y="0"/>
                      </a:moveTo>
                      <a:lnTo>
                        <a:pt x="26" y="0"/>
                      </a:lnTo>
                      <a:lnTo>
                        <a:pt x="14" y="0"/>
                      </a:lnTo>
                      <a:lnTo>
                        <a:pt x="9" y="0"/>
                      </a:lnTo>
                      <a:lnTo>
                        <a:pt x="4" y="7"/>
                      </a:lnTo>
                      <a:lnTo>
                        <a:pt x="0" y="16"/>
                      </a:lnTo>
                      <a:lnTo>
                        <a:pt x="0" y="31"/>
                      </a:lnTo>
                      <a:lnTo>
                        <a:pt x="0" y="45"/>
                      </a:lnTo>
                      <a:lnTo>
                        <a:pt x="23" y="73"/>
                      </a:lnTo>
                      <a:lnTo>
                        <a:pt x="37" y="78"/>
                      </a:lnTo>
                      <a:lnTo>
                        <a:pt x="49" y="78"/>
                      </a:lnTo>
                      <a:lnTo>
                        <a:pt x="59" y="78"/>
                      </a:lnTo>
                      <a:lnTo>
                        <a:pt x="66" y="73"/>
                      </a:lnTo>
                      <a:lnTo>
                        <a:pt x="66" y="68"/>
                      </a:lnTo>
                      <a:lnTo>
                        <a:pt x="66" y="64"/>
                      </a:lnTo>
                      <a:lnTo>
                        <a:pt x="35" y="7"/>
                      </a:lnTo>
                      <a:lnTo>
                        <a:pt x="33" y="2"/>
                      </a:lnTo>
                      <a:lnTo>
                        <a:pt x="30" y="0"/>
                      </a:lnTo>
                      <a:lnTo>
                        <a:pt x="26" y="0"/>
                      </a:lnTo>
                      <a:close/>
                    </a:path>
                  </a:pathLst>
                </a:custGeom>
                <a:solidFill>
                  <a:srgbClr val="30303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Gill Sans Light"/>
                    <a:cs typeface="Gill Sans Light"/>
                  </a:endParaRPr>
                </a:p>
              </p:txBody>
            </p:sp>
            <p:sp>
              <p:nvSpPr>
                <p:cNvPr id="23712" name="Freeform 137"/>
                <p:cNvSpPr>
                  <a:spLocks/>
                </p:cNvSpPr>
                <p:nvPr/>
              </p:nvSpPr>
              <p:spPr bwMode="auto">
                <a:xfrm>
                  <a:off x="4470" y="1202"/>
                  <a:ext cx="59" cy="64"/>
                </a:xfrm>
                <a:custGeom>
                  <a:avLst/>
                  <a:gdLst>
                    <a:gd name="T0" fmla="*/ 21 w 59"/>
                    <a:gd name="T1" fmla="*/ 0 h 64"/>
                    <a:gd name="T2" fmla="*/ 21 w 59"/>
                    <a:gd name="T3" fmla="*/ 0 h 64"/>
                    <a:gd name="T4" fmla="*/ 12 w 59"/>
                    <a:gd name="T5" fmla="*/ 0 h 64"/>
                    <a:gd name="T6" fmla="*/ 4 w 59"/>
                    <a:gd name="T7" fmla="*/ 2 h 64"/>
                    <a:gd name="T8" fmla="*/ 0 w 59"/>
                    <a:gd name="T9" fmla="*/ 5 h 64"/>
                    <a:gd name="T10" fmla="*/ 0 w 59"/>
                    <a:gd name="T11" fmla="*/ 5 h 64"/>
                    <a:gd name="T12" fmla="*/ 0 w 59"/>
                    <a:gd name="T13" fmla="*/ 24 h 64"/>
                    <a:gd name="T14" fmla="*/ 0 w 59"/>
                    <a:gd name="T15" fmla="*/ 31 h 64"/>
                    <a:gd name="T16" fmla="*/ 23 w 59"/>
                    <a:gd name="T17" fmla="*/ 59 h 64"/>
                    <a:gd name="T18" fmla="*/ 23 w 59"/>
                    <a:gd name="T19" fmla="*/ 59 h 64"/>
                    <a:gd name="T20" fmla="*/ 37 w 59"/>
                    <a:gd name="T21" fmla="*/ 64 h 64"/>
                    <a:gd name="T22" fmla="*/ 49 w 59"/>
                    <a:gd name="T23" fmla="*/ 64 h 64"/>
                    <a:gd name="T24" fmla="*/ 59 w 59"/>
                    <a:gd name="T25" fmla="*/ 64 h 64"/>
                    <a:gd name="T26" fmla="*/ 59 w 59"/>
                    <a:gd name="T27" fmla="*/ 64 h 64"/>
                    <a:gd name="T28" fmla="*/ 30 w 59"/>
                    <a:gd name="T29" fmla="*/ 7 h 64"/>
                    <a:gd name="T30" fmla="*/ 30 w 59"/>
                    <a:gd name="T31" fmla="*/ 7 h 64"/>
                    <a:gd name="T32" fmla="*/ 28 w 59"/>
                    <a:gd name="T33" fmla="*/ 2 h 64"/>
                    <a:gd name="T34" fmla="*/ 26 w 59"/>
                    <a:gd name="T35" fmla="*/ 0 h 64"/>
                    <a:gd name="T36" fmla="*/ 21 w 59"/>
                    <a:gd name="T37" fmla="*/ 0 h 64"/>
                    <a:gd name="T38" fmla="*/ 21 w 59"/>
                    <a:gd name="T39" fmla="*/ 0 h 6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59" h="64">
                      <a:moveTo>
                        <a:pt x="21" y="0"/>
                      </a:moveTo>
                      <a:lnTo>
                        <a:pt x="21" y="0"/>
                      </a:lnTo>
                      <a:lnTo>
                        <a:pt x="12" y="0"/>
                      </a:lnTo>
                      <a:lnTo>
                        <a:pt x="4" y="2"/>
                      </a:lnTo>
                      <a:lnTo>
                        <a:pt x="0" y="5"/>
                      </a:lnTo>
                      <a:lnTo>
                        <a:pt x="0" y="24"/>
                      </a:lnTo>
                      <a:lnTo>
                        <a:pt x="0" y="31"/>
                      </a:lnTo>
                      <a:lnTo>
                        <a:pt x="23" y="59"/>
                      </a:lnTo>
                      <a:lnTo>
                        <a:pt x="37" y="64"/>
                      </a:lnTo>
                      <a:lnTo>
                        <a:pt x="49" y="64"/>
                      </a:lnTo>
                      <a:lnTo>
                        <a:pt x="59" y="64"/>
                      </a:lnTo>
                      <a:lnTo>
                        <a:pt x="30" y="7"/>
                      </a:lnTo>
                      <a:lnTo>
                        <a:pt x="28" y="2"/>
                      </a:lnTo>
                      <a:lnTo>
                        <a:pt x="26" y="0"/>
                      </a:lnTo>
                      <a:lnTo>
                        <a:pt x="21" y="0"/>
                      </a:lnTo>
                      <a:close/>
                    </a:path>
                  </a:pathLst>
                </a:custGeom>
                <a:solidFill>
                  <a:srgbClr val="FF9E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Gill Sans Light"/>
                    <a:cs typeface="Gill Sans Light"/>
                  </a:endParaRPr>
                </a:p>
              </p:txBody>
            </p:sp>
            <p:sp>
              <p:nvSpPr>
                <p:cNvPr id="23713" name="Freeform 138"/>
                <p:cNvSpPr>
                  <a:spLocks/>
                </p:cNvSpPr>
                <p:nvPr/>
              </p:nvSpPr>
              <p:spPr bwMode="auto">
                <a:xfrm>
                  <a:off x="4463" y="1148"/>
                  <a:ext cx="21" cy="21"/>
                </a:xfrm>
                <a:custGeom>
                  <a:avLst/>
                  <a:gdLst>
                    <a:gd name="T0" fmla="*/ 9 w 21"/>
                    <a:gd name="T1" fmla="*/ 0 h 21"/>
                    <a:gd name="T2" fmla="*/ 9 w 21"/>
                    <a:gd name="T3" fmla="*/ 0 h 21"/>
                    <a:gd name="T4" fmla="*/ 4 w 21"/>
                    <a:gd name="T5" fmla="*/ 0 h 21"/>
                    <a:gd name="T6" fmla="*/ 2 w 21"/>
                    <a:gd name="T7" fmla="*/ 2 h 21"/>
                    <a:gd name="T8" fmla="*/ 0 w 21"/>
                    <a:gd name="T9" fmla="*/ 7 h 21"/>
                    <a:gd name="T10" fmla="*/ 0 w 21"/>
                    <a:gd name="T11" fmla="*/ 9 h 21"/>
                    <a:gd name="T12" fmla="*/ 0 w 21"/>
                    <a:gd name="T13" fmla="*/ 9 h 21"/>
                    <a:gd name="T14" fmla="*/ 4 w 21"/>
                    <a:gd name="T15" fmla="*/ 16 h 21"/>
                    <a:gd name="T16" fmla="*/ 7 w 21"/>
                    <a:gd name="T17" fmla="*/ 19 h 21"/>
                    <a:gd name="T18" fmla="*/ 11 w 21"/>
                    <a:gd name="T19" fmla="*/ 21 h 21"/>
                    <a:gd name="T20" fmla="*/ 11 w 21"/>
                    <a:gd name="T21" fmla="*/ 21 h 21"/>
                    <a:gd name="T22" fmla="*/ 14 w 21"/>
                    <a:gd name="T23" fmla="*/ 19 h 21"/>
                    <a:gd name="T24" fmla="*/ 19 w 21"/>
                    <a:gd name="T25" fmla="*/ 16 h 21"/>
                    <a:gd name="T26" fmla="*/ 19 w 21"/>
                    <a:gd name="T27" fmla="*/ 14 h 21"/>
                    <a:gd name="T28" fmla="*/ 21 w 21"/>
                    <a:gd name="T29" fmla="*/ 9 h 21"/>
                    <a:gd name="T30" fmla="*/ 21 w 21"/>
                    <a:gd name="T31" fmla="*/ 9 h 21"/>
                    <a:gd name="T32" fmla="*/ 19 w 21"/>
                    <a:gd name="T33" fmla="*/ 7 h 21"/>
                    <a:gd name="T34" fmla="*/ 16 w 21"/>
                    <a:gd name="T35" fmla="*/ 2 h 21"/>
                    <a:gd name="T36" fmla="*/ 11 w 21"/>
                    <a:gd name="T37" fmla="*/ 0 h 21"/>
                    <a:gd name="T38" fmla="*/ 9 w 21"/>
                    <a:gd name="T39" fmla="*/ 0 h 21"/>
                    <a:gd name="T40" fmla="*/ 9 w 21"/>
                    <a:gd name="T41" fmla="*/ 0 h 2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1" h="21">
                      <a:moveTo>
                        <a:pt x="9" y="0"/>
                      </a:moveTo>
                      <a:lnTo>
                        <a:pt x="9" y="0"/>
                      </a:lnTo>
                      <a:lnTo>
                        <a:pt x="4" y="0"/>
                      </a:lnTo>
                      <a:lnTo>
                        <a:pt x="2" y="2"/>
                      </a:lnTo>
                      <a:lnTo>
                        <a:pt x="0" y="7"/>
                      </a:lnTo>
                      <a:lnTo>
                        <a:pt x="0" y="9"/>
                      </a:lnTo>
                      <a:lnTo>
                        <a:pt x="4" y="16"/>
                      </a:lnTo>
                      <a:lnTo>
                        <a:pt x="7" y="19"/>
                      </a:lnTo>
                      <a:lnTo>
                        <a:pt x="11" y="21"/>
                      </a:lnTo>
                      <a:lnTo>
                        <a:pt x="14" y="19"/>
                      </a:lnTo>
                      <a:lnTo>
                        <a:pt x="19" y="16"/>
                      </a:lnTo>
                      <a:lnTo>
                        <a:pt x="19" y="14"/>
                      </a:lnTo>
                      <a:lnTo>
                        <a:pt x="21" y="9"/>
                      </a:lnTo>
                      <a:lnTo>
                        <a:pt x="19" y="7"/>
                      </a:lnTo>
                      <a:lnTo>
                        <a:pt x="16" y="2"/>
                      </a:lnTo>
                      <a:lnTo>
                        <a:pt x="11" y="0"/>
                      </a:lnTo>
                      <a:lnTo>
                        <a:pt x="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Gill Sans Light"/>
                    <a:cs typeface="Gill Sans Light"/>
                  </a:endParaRPr>
                </a:p>
              </p:txBody>
            </p:sp>
            <p:sp>
              <p:nvSpPr>
                <p:cNvPr id="23714" name="Freeform 139"/>
                <p:cNvSpPr>
                  <a:spLocks/>
                </p:cNvSpPr>
                <p:nvPr/>
              </p:nvSpPr>
              <p:spPr bwMode="auto">
                <a:xfrm>
                  <a:off x="4484" y="1025"/>
                  <a:ext cx="21" cy="19"/>
                </a:xfrm>
                <a:custGeom>
                  <a:avLst/>
                  <a:gdLst>
                    <a:gd name="T0" fmla="*/ 9 w 21"/>
                    <a:gd name="T1" fmla="*/ 0 h 19"/>
                    <a:gd name="T2" fmla="*/ 9 w 21"/>
                    <a:gd name="T3" fmla="*/ 0 h 19"/>
                    <a:gd name="T4" fmla="*/ 5 w 21"/>
                    <a:gd name="T5" fmla="*/ 3 h 19"/>
                    <a:gd name="T6" fmla="*/ 2 w 21"/>
                    <a:gd name="T7" fmla="*/ 5 h 19"/>
                    <a:gd name="T8" fmla="*/ 0 w 21"/>
                    <a:gd name="T9" fmla="*/ 7 h 19"/>
                    <a:gd name="T10" fmla="*/ 0 w 21"/>
                    <a:gd name="T11" fmla="*/ 12 h 19"/>
                    <a:gd name="T12" fmla="*/ 0 w 21"/>
                    <a:gd name="T13" fmla="*/ 12 h 19"/>
                    <a:gd name="T14" fmla="*/ 2 w 21"/>
                    <a:gd name="T15" fmla="*/ 17 h 19"/>
                    <a:gd name="T16" fmla="*/ 5 w 21"/>
                    <a:gd name="T17" fmla="*/ 19 h 19"/>
                    <a:gd name="T18" fmla="*/ 7 w 21"/>
                    <a:gd name="T19" fmla="*/ 19 h 19"/>
                    <a:gd name="T20" fmla="*/ 12 w 21"/>
                    <a:gd name="T21" fmla="*/ 19 h 19"/>
                    <a:gd name="T22" fmla="*/ 12 w 21"/>
                    <a:gd name="T23" fmla="*/ 19 h 19"/>
                    <a:gd name="T24" fmla="*/ 16 w 21"/>
                    <a:gd name="T25" fmla="*/ 19 h 19"/>
                    <a:gd name="T26" fmla="*/ 19 w 21"/>
                    <a:gd name="T27" fmla="*/ 14 h 19"/>
                    <a:gd name="T28" fmla="*/ 21 w 21"/>
                    <a:gd name="T29" fmla="*/ 12 h 19"/>
                    <a:gd name="T30" fmla="*/ 21 w 21"/>
                    <a:gd name="T31" fmla="*/ 7 h 19"/>
                    <a:gd name="T32" fmla="*/ 21 w 21"/>
                    <a:gd name="T33" fmla="*/ 7 h 19"/>
                    <a:gd name="T34" fmla="*/ 16 w 21"/>
                    <a:gd name="T35" fmla="*/ 3 h 19"/>
                    <a:gd name="T36" fmla="*/ 14 w 21"/>
                    <a:gd name="T37" fmla="*/ 0 h 19"/>
                    <a:gd name="T38" fmla="*/ 9 w 21"/>
                    <a:gd name="T39" fmla="*/ 0 h 19"/>
                    <a:gd name="T40" fmla="*/ 9 w 21"/>
                    <a:gd name="T41" fmla="*/ 0 h 1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1" h="19">
                      <a:moveTo>
                        <a:pt x="9" y="0"/>
                      </a:moveTo>
                      <a:lnTo>
                        <a:pt x="9" y="0"/>
                      </a:lnTo>
                      <a:lnTo>
                        <a:pt x="5" y="3"/>
                      </a:lnTo>
                      <a:lnTo>
                        <a:pt x="2" y="5"/>
                      </a:lnTo>
                      <a:lnTo>
                        <a:pt x="0" y="7"/>
                      </a:lnTo>
                      <a:lnTo>
                        <a:pt x="0" y="12"/>
                      </a:lnTo>
                      <a:lnTo>
                        <a:pt x="2" y="17"/>
                      </a:lnTo>
                      <a:lnTo>
                        <a:pt x="5" y="19"/>
                      </a:lnTo>
                      <a:lnTo>
                        <a:pt x="7" y="19"/>
                      </a:lnTo>
                      <a:lnTo>
                        <a:pt x="12" y="19"/>
                      </a:lnTo>
                      <a:lnTo>
                        <a:pt x="16" y="19"/>
                      </a:lnTo>
                      <a:lnTo>
                        <a:pt x="19" y="14"/>
                      </a:lnTo>
                      <a:lnTo>
                        <a:pt x="21" y="12"/>
                      </a:lnTo>
                      <a:lnTo>
                        <a:pt x="21" y="7"/>
                      </a:lnTo>
                      <a:lnTo>
                        <a:pt x="16" y="3"/>
                      </a:lnTo>
                      <a:lnTo>
                        <a:pt x="14" y="0"/>
                      </a:lnTo>
                      <a:lnTo>
                        <a:pt x="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Gill Sans Light"/>
                    <a:cs typeface="Gill Sans Light"/>
                  </a:endParaRPr>
                </a:p>
              </p:txBody>
            </p:sp>
            <p:sp>
              <p:nvSpPr>
                <p:cNvPr id="23715" name="Freeform 140"/>
                <p:cNvSpPr>
                  <a:spLocks/>
                </p:cNvSpPr>
                <p:nvPr/>
              </p:nvSpPr>
              <p:spPr bwMode="auto">
                <a:xfrm>
                  <a:off x="4185" y="1124"/>
                  <a:ext cx="28" cy="21"/>
                </a:xfrm>
                <a:custGeom>
                  <a:avLst/>
                  <a:gdLst>
                    <a:gd name="T0" fmla="*/ 11 w 28"/>
                    <a:gd name="T1" fmla="*/ 0 h 21"/>
                    <a:gd name="T2" fmla="*/ 11 w 28"/>
                    <a:gd name="T3" fmla="*/ 0 h 21"/>
                    <a:gd name="T4" fmla="*/ 7 w 28"/>
                    <a:gd name="T5" fmla="*/ 0 h 21"/>
                    <a:gd name="T6" fmla="*/ 4 w 28"/>
                    <a:gd name="T7" fmla="*/ 3 h 21"/>
                    <a:gd name="T8" fmla="*/ 2 w 28"/>
                    <a:gd name="T9" fmla="*/ 7 h 21"/>
                    <a:gd name="T10" fmla="*/ 0 w 28"/>
                    <a:gd name="T11" fmla="*/ 12 h 21"/>
                    <a:gd name="T12" fmla="*/ 0 w 28"/>
                    <a:gd name="T13" fmla="*/ 12 h 21"/>
                    <a:gd name="T14" fmla="*/ 2 w 28"/>
                    <a:gd name="T15" fmla="*/ 14 h 21"/>
                    <a:gd name="T16" fmla="*/ 7 w 28"/>
                    <a:gd name="T17" fmla="*/ 19 h 21"/>
                    <a:gd name="T18" fmla="*/ 11 w 28"/>
                    <a:gd name="T19" fmla="*/ 21 h 21"/>
                    <a:gd name="T20" fmla="*/ 16 w 28"/>
                    <a:gd name="T21" fmla="*/ 21 h 21"/>
                    <a:gd name="T22" fmla="*/ 16 w 28"/>
                    <a:gd name="T23" fmla="*/ 21 h 21"/>
                    <a:gd name="T24" fmla="*/ 21 w 28"/>
                    <a:gd name="T25" fmla="*/ 21 h 21"/>
                    <a:gd name="T26" fmla="*/ 25 w 28"/>
                    <a:gd name="T27" fmla="*/ 19 h 21"/>
                    <a:gd name="T28" fmla="*/ 28 w 28"/>
                    <a:gd name="T29" fmla="*/ 14 h 21"/>
                    <a:gd name="T30" fmla="*/ 28 w 28"/>
                    <a:gd name="T31" fmla="*/ 12 h 21"/>
                    <a:gd name="T32" fmla="*/ 28 w 28"/>
                    <a:gd name="T33" fmla="*/ 12 h 21"/>
                    <a:gd name="T34" fmla="*/ 25 w 28"/>
                    <a:gd name="T35" fmla="*/ 7 h 21"/>
                    <a:gd name="T36" fmla="*/ 23 w 28"/>
                    <a:gd name="T37" fmla="*/ 3 h 21"/>
                    <a:gd name="T38" fmla="*/ 18 w 28"/>
                    <a:gd name="T39" fmla="*/ 0 h 21"/>
                    <a:gd name="T40" fmla="*/ 11 w 28"/>
                    <a:gd name="T41" fmla="*/ 0 h 21"/>
                    <a:gd name="T42" fmla="*/ 11 w 28"/>
                    <a:gd name="T43" fmla="*/ 0 h 21"/>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28" h="21">
                      <a:moveTo>
                        <a:pt x="11" y="0"/>
                      </a:moveTo>
                      <a:lnTo>
                        <a:pt x="11" y="0"/>
                      </a:lnTo>
                      <a:lnTo>
                        <a:pt x="7" y="0"/>
                      </a:lnTo>
                      <a:lnTo>
                        <a:pt x="4" y="3"/>
                      </a:lnTo>
                      <a:lnTo>
                        <a:pt x="2" y="7"/>
                      </a:lnTo>
                      <a:lnTo>
                        <a:pt x="0" y="12"/>
                      </a:lnTo>
                      <a:lnTo>
                        <a:pt x="2" y="14"/>
                      </a:lnTo>
                      <a:lnTo>
                        <a:pt x="7" y="19"/>
                      </a:lnTo>
                      <a:lnTo>
                        <a:pt x="11" y="21"/>
                      </a:lnTo>
                      <a:lnTo>
                        <a:pt x="16" y="21"/>
                      </a:lnTo>
                      <a:lnTo>
                        <a:pt x="21" y="21"/>
                      </a:lnTo>
                      <a:lnTo>
                        <a:pt x="25" y="19"/>
                      </a:lnTo>
                      <a:lnTo>
                        <a:pt x="28" y="14"/>
                      </a:lnTo>
                      <a:lnTo>
                        <a:pt x="28" y="12"/>
                      </a:lnTo>
                      <a:lnTo>
                        <a:pt x="25" y="7"/>
                      </a:lnTo>
                      <a:lnTo>
                        <a:pt x="23" y="3"/>
                      </a:lnTo>
                      <a:lnTo>
                        <a:pt x="18" y="0"/>
                      </a:lnTo>
                      <a:lnTo>
                        <a:pt x="11" y="0"/>
                      </a:lnTo>
                      <a:close/>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latin typeface="Gill Sans Light"/>
                    <a:cs typeface="Gill Sans Light"/>
                  </a:endParaRPr>
                </a:p>
              </p:txBody>
            </p:sp>
            <p:sp>
              <p:nvSpPr>
                <p:cNvPr id="23716" name="Freeform 141"/>
                <p:cNvSpPr>
                  <a:spLocks/>
                </p:cNvSpPr>
                <p:nvPr/>
              </p:nvSpPr>
              <p:spPr bwMode="auto">
                <a:xfrm>
                  <a:off x="4175" y="1223"/>
                  <a:ext cx="24" cy="29"/>
                </a:xfrm>
                <a:custGeom>
                  <a:avLst/>
                  <a:gdLst>
                    <a:gd name="T0" fmla="*/ 7 w 24"/>
                    <a:gd name="T1" fmla="*/ 0 h 29"/>
                    <a:gd name="T2" fmla="*/ 7 w 24"/>
                    <a:gd name="T3" fmla="*/ 0 h 29"/>
                    <a:gd name="T4" fmla="*/ 0 w 24"/>
                    <a:gd name="T5" fmla="*/ 3 h 29"/>
                    <a:gd name="T6" fmla="*/ 0 w 24"/>
                    <a:gd name="T7" fmla="*/ 24 h 29"/>
                    <a:gd name="T8" fmla="*/ 0 w 24"/>
                    <a:gd name="T9" fmla="*/ 24 h 29"/>
                    <a:gd name="T10" fmla="*/ 5 w 24"/>
                    <a:gd name="T11" fmla="*/ 26 h 29"/>
                    <a:gd name="T12" fmla="*/ 12 w 24"/>
                    <a:gd name="T13" fmla="*/ 29 h 29"/>
                    <a:gd name="T14" fmla="*/ 12 w 24"/>
                    <a:gd name="T15" fmla="*/ 29 h 29"/>
                    <a:gd name="T16" fmla="*/ 17 w 24"/>
                    <a:gd name="T17" fmla="*/ 26 h 29"/>
                    <a:gd name="T18" fmla="*/ 21 w 24"/>
                    <a:gd name="T19" fmla="*/ 24 h 29"/>
                    <a:gd name="T20" fmla="*/ 24 w 24"/>
                    <a:gd name="T21" fmla="*/ 19 h 29"/>
                    <a:gd name="T22" fmla="*/ 24 w 24"/>
                    <a:gd name="T23" fmla="*/ 14 h 29"/>
                    <a:gd name="T24" fmla="*/ 24 w 24"/>
                    <a:gd name="T25" fmla="*/ 14 h 29"/>
                    <a:gd name="T26" fmla="*/ 21 w 24"/>
                    <a:gd name="T27" fmla="*/ 10 h 29"/>
                    <a:gd name="T28" fmla="*/ 17 w 24"/>
                    <a:gd name="T29" fmla="*/ 5 h 29"/>
                    <a:gd name="T30" fmla="*/ 12 w 24"/>
                    <a:gd name="T31" fmla="*/ 3 h 29"/>
                    <a:gd name="T32" fmla="*/ 7 w 24"/>
                    <a:gd name="T33" fmla="*/ 0 h 29"/>
                    <a:gd name="T34" fmla="*/ 7 w 24"/>
                    <a:gd name="T35" fmla="*/ 0 h 29"/>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24" h="29">
                      <a:moveTo>
                        <a:pt x="7" y="0"/>
                      </a:moveTo>
                      <a:lnTo>
                        <a:pt x="7" y="0"/>
                      </a:lnTo>
                      <a:lnTo>
                        <a:pt x="0" y="3"/>
                      </a:lnTo>
                      <a:lnTo>
                        <a:pt x="0" y="24"/>
                      </a:lnTo>
                      <a:lnTo>
                        <a:pt x="5" y="26"/>
                      </a:lnTo>
                      <a:lnTo>
                        <a:pt x="12" y="29"/>
                      </a:lnTo>
                      <a:lnTo>
                        <a:pt x="17" y="26"/>
                      </a:lnTo>
                      <a:lnTo>
                        <a:pt x="21" y="24"/>
                      </a:lnTo>
                      <a:lnTo>
                        <a:pt x="24" y="19"/>
                      </a:lnTo>
                      <a:lnTo>
                        <a:pt x="24" y="14"/>
                      </a:lnTo>
                      <a:lnTo>
                        <a:pt x="21" y="10"/>
                      </a:lnTo>
                      <a:lnTo>
                        <a:pt x="17" y="5"/>
                      </a:lnTo>
                      <a:lnTo>
                        <a:pt x="12" y="3"/>
                      </a:lnTo>
                      <a:lnTo>
                        <a:pt x="7" y="0"/>
                      </a:lnTo>
                      <a:close/>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latin typeface="Gill Sans Light"/>
                    <a:cs typeface="Gill Sans Light"/>
                  </a:endParaRPr>
                </a:p>
              </p:txBody>
            </p:sp>
            <p:sp>
              <p:nvSpPr>
                <p:cNvPr id="23717" name="Freeform 142"/>
                <p:cNvSpPr>
                  <a:spLocks/>
                </p:cNvSpPr>
                <p:nvPr/>
              </p:nvSpPr>
              <p:spPr bwMode="auto">
                <a:xfrm>
                  <a:off x="4189" y="1127"/>
                  <a:ext cx="24" cy="18"/>
                </a:xfrm>
                <a:custGeom>
                  <a:avLst/>
                  <a:gdLst>
                    <a:gd name="T0" fmla="*/ 10 w 24"/>
                    <a:gd name="T1" fmla="*/ 0 h 18"/>
                    <a:gd name="T2" fmla="*/ 10 w 24"/>
                    <a:gd name="T3" fmla="*/ 0 h 18"/>
                    <a:gd name="T4" fmla="*/ 5 w 24"/>
                    <a:gd name="T5" fmla="*/ 0 h 18"/>
                    <a:gd name="T6" fmla="*/ 3 w 24"/>
                    <a:gd name="T7" fmla="*/ 2 h 18"/>
                    <a:gd name="T8" fmla="*/ 0 w 24"/>
                    <a:gd name="T9" fmla="*/ 7 h 18"/>
                    <a:gd name="T10" fmla="*/ 0 w 24"/>
                    <a:gd name="T11" fmla="*/ 9 h 18"/>
                    <a:gd name="T12" fmla="*/ 0 w 24"/>
                    <a:gd name="T13" fmla="*/ 9 h 18"/>
                    <a:gd name="T14" fmla="*/ 3 w 24"/>
                    <a:gd name="T15" fmla="*/ 14 h 18"/>
                    <a:gd name="T16" fmla="*/ 5 w 24"/>
                    <a:gd name="T17" fmla="*/ 16 h 18"/>
                    <a:gd name="T18" fmla="*/ 10 w 24"/>
                    <a:gd name="T19" fmla="*/ 18 h 18"/>
                    <a:gd name="T20" fmla="*/ 14 w 24"/>
                    <a:gd name="T21" fmla="*/ 18 h 18"/>
                    <a:gd name="T22" fmla="*/ 14 w 24"/>
                    <a:gd name="T23" fmla="*/ 18 h 18"/>
                    <a:gd name="T24" fmla="*/ 19 w 24"/>
                    <a:gd name="T25" fmla="*/ 18 h 18"/>
                    <a:gd name="T26" fmla="*/ 21 w 24"/>
                    <a:gd name="T27" fmla="*/ 16 h 18"/>
                    <a:gd name="T28" fmla="*/ 24 w 24"/>
                    <a:gd name="T29" fmla="*/ 14 h 18"/>
                    <a:gd name="T30" fmla="*/ 24 w 24"/>
                    <a:gd name="T31" fmla="*/ 9 h 18"/>
                    <a:gd name="T32" fmla="*/ 24 w 24"/>
                    <a:gd name="T33" fmla="*/ 9 h 18"/>
                    <a:gd name="T34" fmla="*/ 21 w 24"/>
                    <a:gd name="T35" fmla="*/ 7 h 18"/>
                    <a:gd name="T36" fmla="*/ 19 w 24"/>
                    <a:gd name="T37" fmla="*/ 2 h 18"/>
                    <a:gd name="T38" fmla="*/ 14 w 24"/>
                    <a:gd name="T39" fmla="*/ 0 h 18"/>
                    <a:gd name="T40" fmla="*/ 10 w 24"/>
                    <a:gd name="T41" fmla="*/ 0 h 18"/>
                    <a:gd name="T42" fmla="*/ 10 w 24"/>
                    <a:gd name="T43" fmla="*/ 0 h 18"/>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24" h="18">
                      <a:moveTo>
                        <a:pt x="10" y="0"/>
                      </a:moveTo>
                      <a:lnTo>
                        <a:pt x="10" y="0"/>
                      </a:lnTo>
                      <a:lnTo>
                        <a:pt x="5" y="0"/>
                      </a:lnTo>
                      <a:lnTo>
                        <a:pt x="3" y="2"/>
                      </a:lnTo>
                      <a:lnTo>
                        <a:pt x="0" y="7"/>
                      </a:lnTo>
                      <a:lnTo>
                        <a:pt x="0" y="9"/>
                      </a:lnTo>
                      <a:lnTo>
                        <a:pt x="3" y="14"/>
                      </a:lnTo>
                      <a:lnTo>
                        <a:pt x="5" y="16"/>
                      </a:lnTo>
                      <a:lnTo>
                        <a:pt x="10" y="18"/>
                      </a:lnTo>
                      <a:lnTo>
                        <a:pt x="14" y="18"/>
                      </a:lnTo>
                      <a:lnTo>
                        <a:pt x="19" y="18"/>
                      </a:lnTo>
                      <a:lnTo>
                        <a:pt x="21" y="16"/>
                      </a:lnTo>
                      <a:lnTo>
                        <a:pt x="24" y="14"/>
                      </a:lnTo>
                      <a:lnTo>
                        <a:pt x="24" y="9"/>
                      </a:lnTo>
                      <a:lnTo>
                        <a:pt x="21" y="7"/>
                      </a:lnTo>
                      <a:lnTo>
                        <a:pt x="19" y="2"/>
                      </a:lnTo>
                      <a:lnTo>
                        <a:pt x="14" y="0"/>
                      </a:lnTo>
                      <a:lnTo>
                        <a:pt x="10" y="0"/>
                      </a:lnTo>
                      <a:close/>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latin typeface="Gill Sans Light"/>
                    <a:cs typeface="Gill Sans Light"/>
                  </a:endParaRPr>
                </a:p>
              </p:txBody>
            </p:sp>
            <p:sp>
              <p:nvSpPr>
                <p:cNvPr id="23718" name="Freeform 143"/>
                <p:cNvSpPr>
                  <a:spLocks/>
                </p:cNvSpPr>
                <p:nvPr/>
              </p:nvSpPr>
              <p:spPr bwMode="auto">
                <a:xfrm>
                  <a:off x="4175" y="1228"/>
                  <a:ext cx="24" cy="24"/>
                </a:xfrm>
                <a:custGeom>
                  <a:avLst/>
                  <a:gdLst>
                    <a:gd name="T0" fmla="*/ 10 w 24"/>
                    <a:gd name="T1" fmla="*/ 0 h 24"/>
                    <a:gd name="T2" fmla="*/ 10 w 24"/>
                    <a:gd name="T3" fmla="*/ 0 h 24"/>
                    <a:gd name="T4" fmla="*/ 5 w 24"/>
                    <a:gd name="T5" fmla="*/ 0 h 24"/>
                    <a:gd name="T6" fmla="*/ 0 w 24"/>
                    <a:gd name="T7" fmla="*/ 5 h 24"/>
                    <a:gd name="T8" fmla="*/ 0 w 24"/>
                    <a:gd name="T9" fmla="*/ 16 h 24"/>
                    <a:gd name="T10" fmla="*/ 0 w 24"/>
                    <a:gd name="T11" fmla="*/ 16 h 24"/>
                    <a:gd name="T12" fmla="*/ 7 w 24"/>
                    <a:gd name="T13" fmla="*/ 21 h 24"/>
                    <a:gd name="T14" fmla="*/ 12 w 24"/>
                    <a:gd name="T15" fmla="*/ 24 h 24"/>
                    <a:gd name="T16" fmla="*/ 12 w 24"/>
                    <a:gd name="T17" fmla="*/ 24 h 24"/>
                    <a:gd name="T18" fmla="*/ 17 w 24"/>
                    <a:gd name="T19" fmla="*/ 21 h 24"/>
                    <a:gd name="T20" fmla="*/ 21 w 24"/>
                    <a:gd name="T21" fmla="*/ 19 h 24"/>
                    <a:gd name="T22" fmla="*/ 24 w 24"/>
                    <a:gd name="T23" fmla="*/ 16 h 24"/>
                    <a:gd name="T24" fmla="*/ 24 w 24"/>
                    <a:gd name="T25" fmla="*/ 12 h 24"/>
                    <a:gd name="T26" fmla="*/ 24 w 24"/>
                    <a:gd name="T27" fmla="*/ 12 h 24"/>
                    <a:gd name="T28" fmla="*/ 21 w 24"/>
                    <a:gd name="T29" fmla="*/ 7 h 24"/>
                    <a:gd name="T30" fmla="*/ 19 w 24"/>
                    <a:gd name="T31" fmla="*/ 5 h 24"/>
                    <a:gd name="T32" fmla="*/ 14 w 24"/>
                    <a:gd name="T33" fmla="*/ 0 h 24"/>
                    <a:gd name="T34" fmla="*/ 10 w 24"/>
                    <a:gd name="T35" fmla="*/ 0 h 24"/>
                    <a:gd name="T36" fmla="*/ 10 w 24"/>
                    <a:gd name="T37" fmla="*/ 0 h 24"/>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24" h="24">
                      <a:moveTo>
                        <a:pt x="10" y="0"/>
                      </a:moveTo>
                      <a:lnTo>
                        <a:pt x="10" y="0"/>
                      </a:lnTo>
                      <a:lnTo>
                        <a:pt x="5" y="0"/>
                      </a:lnTo>
                      <a:lnTo>
                        <a:pt x="0" y="5"/>
                      </a:lnTo>
                      <a:lnTo>
                        <a:pt x="0" y="16"/>
                      </a:lnTo>
                      <a:lnTo>
                        <a:pt x="7" y="21"/>
                      </a:lnTo>
                      <a:lnTo>
                        <a:pt x="12" y="24"/>
                      </a:lnTo>
                      <a:lnTo>
                        <a:pt x="17" y="21"/>
                      </a:lnTo>
                      <a:lnTo>
                        <a:pt x="21" y="19"/>
                      </a:lnTo>
                      <a:lnTo>
                        <a:pt x="24" y="16"/>
                      </a:lnTo>
                      <a:lnTo>
                        <a:pt x="24" y="12"/>
                      </a:lnTo>
                      <a:lnTo>
                        <a:pt x="21" y="7"/>
                      </a:lnTo>
                      <a:lnTo>
                        <a:pt x="19" y="5"/>
                      </a:lnTo>
                      <a:lnTo>
                        <a:pt x="14" y="0"/>
                      </a:lnTo>
                      <a:lnTo>
                        <a:pt x="10" y="0"/>
                      </a:lnTo>
                      <a:close/>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latin typeface="Gill Sans Light"/>
                    <a:cs typeface="Gill Sans Light"/>
                  </a:endParaRPr>
                </a:p>
              </p:txBody>
            </p:sp>
            <p:sp>
              <p:nvSpPr>
                <p:cNvPr id="23719" name="Freeform 144"/>
                <p:cNvSpPr>
                  <a:spLocks/>
                </p:cNvSpPr>
                <p:nvPr/>
              </p:nvSpPr>
              <p:spPr bwMode="auto">
                <a:xfrm>
                  <a:off x="4531" y="1275"/>
                  <a:ext cx="21" cy="19"/>
                </a:xfrm>
                <a:custGeom>
                  <a:avLst/>
                  <a:gdLst>
                    <a:gd name="T0" fmla="*/ 9 w 21"/>
                    <a:gd name="T1" fmla="*/ 0 h 19"/>
                    <a:gd name="T2" fmla="*/ 9 w 21"/>
                    <a:gd name="T3" fmla="*/ 0 h 19"/>
                    <a:gd name="T4" fmla="*/ 5 w 21"/>
                    <a:gd name="T5" fmla="*/ 0 h 19"/>
                    <a:gd name="T6" fmla="*/ 2 w 21"/>
                    <a:gd name="T7" fmla="*/ 2 h 19"/>
                    <a:gd name="T8" fmla="*/ 0 w 21"/>
                    <a:gd name="T9" fmla="*/ 5 h 19"/>
                    <a:gd name="T10" fmla="*/ 0 w 21"/>
                    <a:gd name="T11" fmla="*/ 10 h 19"/>
                    <a:gd name="T12" fmla="*/ 0 w 21"/>
                    <a:gd name="T13" fmla="*/ 10 h 19"/>
                    <a:gd name="T14" fmla="*/ 2 w 21"/>
                    <a:gd name="T15" fmla="*/ 14 h 19"/>
                    <a:gd name="T16" fmla="*/ 5 w 21"/>
                    <a:gd name="T17" fmla="*/ 17 h 19"/>
                    <a:gd name="T18" fmla="*/ 9 w 21"/>
                    <a:gd name="T19" fmla="*/ 19 h 19"/>
                    <a:gd name="T20" fmla="*/ 12 w 21"/>
                    <a:gd name="T21" fmla="*/ 19 h 19"/>
                    <a:gd name="T22" fmla="*/ 12 w 21"/>
                    <a:gd name="T23" fmla="*/ 19 h 19"/>
                    <a:gd name="T24" fmla="*/ 17 w 21"/>
                    <a:gd name="T25" fmla="*/ 19 h 19"/>
                    <a:gd name="T26" fmla="*/ 19 w 21"/>
                    <a:gd name="T27" fmla="*/ 17 h 19"/>
                    <a:gd name="T28" fmla="*/ 21 w 21"/>
                    <a:gd name="T29" fmla="*/ 14 h 19"/>
                    <a:gd name="T30" fmla="*/ 21 w 21"/>
                    <a:gd name="T31" fmla="*/ 10 h 19"/>
                    <a:gd name="T32" fmla="*/ 21 w 21"/>
                    <a:gd name="T33" fmla="*/ 10 h 19"/>
                    <a:gd name="T34" fmla="*/ 19 w 21"/>
                    <a:gd name="T35" fmla="*/ 5 h 19"/>
                    <a:gd name="T36" fmla="*/ 17 w 21"/>
                    <a:gd name="T37" fmla="*/ 2 h 19"/>
                    <a:gd name="T38" fmla="*/ 14 w 21"/>
                    <a:gd name="T39" fmla="*/ 0 h 19"/>
                    <a:gd name="T40" fmla="*/ 9 w 21"/>
                    <a:gd name="T41" fmla="*/ 0 h 19"/>
                    <a:gd name="T42" fmla="*/ 9 w 21"/>
                    <a:gd name="T43" fmla="*/ 0 h 19"/>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21" h="19">
                      <a:moveTo>
                        <a:pt x="9" y="0"/>
                      </a:moveTo>
                      <a:lnTo>
                        <a:pt x="9" y="0"/>
                      </a:lnTo>
                      <a:lnTo>
                        <a:pt x="5" y="0"/>
                      </a:lnTo>
                      <a:lnTo>
                        <a:pt x="2" y="2"/>
                      </a:lnTo>
                      <a:lnTo>
                        <a:pt x="0" y="5"/>
                      </a:lnTo>
                      <a:lnTo>
                        <a:pt x="0" y="10"/>
                      </a:lnTo>
                      <a:lnTo>
                        <a:pt x="2" y="14"/>
                      </a:lnTo>
                      <a:lnTo>
                        <a:pt x="5" y="17"/>
                      </a:lnTo>
                      <a:lnTo>
                        <a:pt x="9" y="19"/>
                      </a:lnTo>
                      <a:lnTo>
                        <a:pt x="12" y="19"/>
                      </a:lnTo>
                      <a:lnTo>
                        <a:pt x="17" y="19"/>
                      </a:lnTo>
                      <a:lnTo>
                        <a:pt x="19" y="17"/>
                      </a:lnTo>
                      <a:lnTo>
                        <a:pt x="21" y="14"/>
                      </a:lnTo>
                      <a:lnTo>
                        <a:pt x="21" y="10"/>
                      </a:lnTo>
                      <a:lnTo>
                        <a:pt x="19" y="5"/>
                      </a:lnTo>
                      <a:lnTo>
                        <a:pt x="17" y="2"/>
                      </a:lnTo>
                      <a:lnTo>
                        <a:pt x="14" y="0"/>
                      </a:lnTo>
                      <a:lnTo>
                        <a:pt x="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Gill Sans Light"/>
                    <a:cs typeface="Gill Sans Light"/>
                  </a:endParaRPr>
                </a:p>
              </p:txBody>
            </p:sp>
            <p:sp>
              <p:nvSpPr>
                <p:cNvPr id="23720" name="Freeform 145"/>
                <p:cNvSpPr>
                  <a:spLocks/>
                </p:cNvSpPr>
                <p:nvPr/>
              </p:nvSpPr>
              <p:spPr bwMode="auto">
                <a:xfrm>
                  <a:off x="4564" y="1318"/>
                  <a:ext cx="21" cy="18"/>
                </a:xfrm>
                <a:custGeom>
                  <a:avLst/>
                  <a:gdLst>
                    <a:gd name="T0" fmla="*/ 9 w 21"/>
                    <a:gd name="T1" fmla="*/ 0 h 18"/>
                    <a:gd name="T2" fmla="*/ 9 w 21"/>
                    <a:gd name="T3" fmla="*/ 0 h 18"/>
                    <a:gd name="T4" fmla="*/ 5 w 21"/>
                    <a:gd name="T5" fmla="*/ 0 h 18"/>
                    <a:gd name="T6" fmla="*/ 2 w 21"/>
                    <a:gd name="T7" fmla="*/ 2 h 18"/>
                    <a:gd name="T8" fmla="*/ 0 w 21"/>
                    <a:gd name="T9" fmla="*/ 4 h 18"/>
                    <a:gd name="T10" fmla="*/ 0 w 21"/>
                    <a:gd name="T11" fmla="*/ 9 h 18"/>
                    <a:gd name="T12" fmla="*/ 0 w 21"/>
                    <a:gd name="T13" fmla="*/ 9 h 18"/>
                    <a:gd name="T14" fmla="*/ 2 w 21"/>
                    <a:gd name="T15" fmla="*/ 14 h 18"/>
                    <a:gd name="T16" fmla="*/ 5 w 21"/>
                    <a:gd name="T17" fmla="*/ 16 h 18"/>
                    <a:gd name="T18" fmla="*/ 7 w 21"/>
                    <a:gd name="T19" fmla="*/ 18 h 18"/>
                    <a:gd name="T20" fmla="*/ 12 w 21"/>
                    <a:gd name="T21" fmla="*/ 18 h 18"/>
                    <a:gd name="T22" fmla="*/ 12 w 21"/>
                    <a:gd name="T23" fmla="*/ 18 h 18"/>
                    <a:gd name="T24" fmla="*/ 17 w 21"/>
                    <a:gd name="T25" fmla="*/ 18 h 18"/>
                    <a:gd name="T26" fmla="*/ 19 w 21"/>
                    <a:gd name="T27" fmla="*/ 16 h 18"/>
                    <a:gd name="T28" fmla="*/ 19 w 21"/>
                    <a:gd name="T29" fmla="*/ 14 h 18"/>
                    <a:gd name="T30" fmla="*/ 21 w 21"/>
                    <a:gd name="T31" fmla="*/ 9 h 18"/>
                    <a:gd name="T32" fmla="*/ 21 w 21"/>
                    <a:gd name="T33" fmla="*/ 9 h 18"/>
                    <a:gd name="T34" fmla="*/ 19 w 21"/>
                    <a:gd name="T35" fmla="*/ 4 h 18"/>
                    <a:gd name="T36" fmla="*/ 17 w 21"/>
                    <a:gd name="T37" fmla="*/ 2 h 18"/>
                    <a:gd name="T38" fmla="*/ 9 w 21"/>
                    <a:gd name="T39" fmla="*/ 0 h 18"/>
                    <a:gd name="T40" fmla="*/ 9 w 21"/>
                    <a:gd name="T41" fmla="*/ 0 h 1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1" h="18">
                      <a:moveTo>
                        <a:pt x="9" y="0"/>
                      </a:moveTo>
                      <a:lnTo>
                        <a:pt x="9" y="0"/>
                      </a:lnTo>
                      <a:lnTo>
                        <a:pt x="5" y="0"/>
                      </a:lnTo>
                      <a:lnTo>
                        <a:pt x="2" y="2"/>
                      </a:lnTo>
                      <a:lnTo>
                        <a:pt x="0" y="4"/>
                      </a:lnTo>
                      <a:lnTo>
                        <a:pt x="0" y="9"/>
                      </a:lnTo>
                      <a:lnTo>
                        <a:pt x="2" y="14"/>
                      </a:lnTo>
                      <a:lnTo>
                        <a:pt x="5" y="16"/>
                      </a:lnTo>
                      <a:lnTo>
                        <a:pt x="7" y="18"/>
                      </a:lnTo>
                      <a:lnTo>
                        <a:pt x="12" y="18"/>
                      </a:lnTo>
                      <a:lnTo>
                        <a:pt x="17" y="18"/>
                      </a:lnTo>
                      <a:lnTo>
                        <a:pt x="19" y="16"/>
                      </a:lnTo>
                      <a:lnTo>
                        <a:pt x="19" y="14"/>
                      </a:lnTo>
                      <a:lnTo>
                        <a:pt x="21" y="9"/>
                      </a:lnTo>
                      <a:lnTo>
                        <a:pt x="19" y="4"/>
                      </a:lnTo>
                      <a:lnTo>
                        <a:pt x="17" y="2"/>
                      </a:lnTo>
                      <a:lnTo>
                        <a:pt x="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Gill Sans Light"/>
                    <a:cs typeface="Gill Sans Light"/>
                  </a:endParaRPr>
                </a:p>
              </p:txBody>
            </p:sp>
            <p:sp>
              <p:nvSpPr>
                <p:cNvPr id="23721" name="Freeform 146"/>
                <p:cNvSpPr>
                  <a:spLocks/>
                </p:cNvSpPr>
                <p:nvPr/>
              </p:nvSpPr>
              <p:spPr bwMode="auto">
                <a:xfrm>
                  <a:off x="4340" y="1061"/>
                  <a:ext cx="125" cy="106"/>
                </a:xfrm>
                <a:custGeom>
                  <a:avLst/>
                  <a:gdLst>
                    <a:gd name="T0" fmla="*/ 54 w 125"/>
                    <a:gd name="T1" fmla="*/ 0 h 106"/>
                    <a:gd name="T2" fmla="*/ 54 w 125"/>
                    <a:gd name="T3" fmla="*/ 0 h 106"/>
                    <a:gd name="T4" fmla="*/ 38 w 125"/>
                    <a:gd name="T5" fmla="*/ 2 h 106"/>
                    <a:gd name="T6" fmla="*/ 24 w 125"/>
                    <a:gd name="T7" fmla="*/ 9 h 106"/>
                    <a:gd name="T8" fmla="*/ 14 w 125"/>
                    <a:gd name="T9" fmla="*/ 16 h 106"/>
                    <a:gd name="T10" fmla="*/ 5 w 125"/>
                    <a:gd name="T11" fmla="*/ 25 h 106"/>
                    <a:gd name="T12" fmla="*/ 0 w 125"/>
                    <a:gd name="T13" fmla="*/ 37 h 106"/>
                    <a:gd name="T14" fmla="*/ 0 w 125"/>
                    <a:gd name="T15" fmla="*/ 51 h 106"/>
                    <a:gd name="T16" fmla="*/ 5 w 125"/>
                    <a:gd name="T17" fmla="*/ 66 h 106"/>
                    <a:gd name="T18" fmla="*/ 12 w 125"/>
                    <a:gd name="T19" fmla="*/ 80 h 106"/>
                    <a:gd name="T20" fmla="*/ 12 w 125"/>
                    <a:gd name="T21" fmla="*/ 80 h 106"/>
                    <a:gd name="T22" fmla="*/ 24 w 125"/>
                    <a:gd name="T23" fmla="*/ 89 h 106"/>
                    <a:gd name="T24" fmla="*/ 38 w 125"/>
                    <a:gd name="T25" fmla="*/ 96 h 106"/>
                    <a:gd name="T26" fmla="*/ 52 w 125"/>
                    <a:gd name="T27" fmla="*/ 103 h 106"/>
                    <a:gd name="T28" fmla="*/ 68 w 125"/>
                    <a:gd name="T29" fmla="*/ 106 h 106"/>
                    <a:gd name="T30" fmla="*/ 83 w 125"/>
                    <a:gd name="T31" fmla="*/ 103 h 106"/>
                    <a:gd name="T32" fmla="*/ 97 w 125"/>
                    <a:gd name="T33" fmla="*/ 101 h 106"/>
                    <a:gd name="T34" fmla="*/ 109 w 125"/>
                    <a:gd name="T35" fmla="*/ 92 h 106"/>
                    <a:gd name="T36" fmla="*/ 120 w 125"/>
                    <a:gd name="T37" fmla="*/ 80 h 106"/>
                    <a:gd name="T38" fmla="*/ 120 w 125"/>
                    <a:gd name="T39" fmla="*/ 80 h 106"/>
                    <a:gd name="T40" fmla="*/ 125 w 125"/>
                    <a:gd name="T41" fmla="*/ 66 h 106"/>
                    <a:gd name="T42" fmla="*/ 125 w 125"/>
                    <a:gd name="T43" fmla="*/ 51 h 106"/>
                    <a:gd name="T44" fmla="*/ 120 w 125"/>
                    <a:gd name="T45" fmla="*/ 37 h 106"/>
                    <a:gd name="T46" fmla="*/ 111 w 125"/>
                    <a:gd name="T47" fmla="*/ 28 h 106"/>
                    <a:gd name="T48" fmla="*/ 101 w 125"/>
                    <a:gd name="T49" fmla="*/ 16 h 106"/>
                    <a:gd name="T50" fmla="*/ 87 w 125"/>
                    <a:gd name="T51" fmla="*/ 9 h 106"/>
                    <a:gd name="T52" fmla="*/ 73 w 125"/>
                    <a:gd name="T53" fmla="*/ 4 h 106"/>
                    <a:gd name="T54" fmla="*/ 59 w 125"/>
                    <a:gd name="T55" fmla="*/ 2 h 106"/>
                    <a:gd name="T56" fmla="*/ 54 w 125"/>
                    <a:gd name="T57" fmla="*/ 0 h 10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125" h="106">
                      <a:moveTo>
                        <a:pt x="54" y="0"/>
                      </a:moveTo>
                      <a:lnTo>
                        <a:pt x="54" y="0"/>
                      </a:lnTo>
                      <a:lnTo>
                        <a:pt x="38" y="2"/>
                      </a:lnTo>
                      <a:lnTo>
                        <a:pt x="24" y="9"/>
                      </a:lnTo>
                      <a:lnTo>
                        <a:pt x="14" y="16"/>
                      </a:lnTo>
                      <a:lnTo>
                        <a:pt x="5" y="25"/>
                      </a:lnTo>
                      <a:lnTo>
                        <a:pt x="0" y="37"/>
                      </a:lnTo>
                      <a:lnTo>
                        <a:pt x="0" y="51"/>
                      </a:lnTo>
                      <a:lnTo>
                        <a:pt x="5" y="66"/>
                      </a:lnTo>
                      <a:lnTo>
                        <a:pt x="12" y="80"/>
                      </a:lnTo>
                      <a:lnTo>
                        <a:pt x="24" y="89"/>
                      </a:lnTo>
                      <a:lnTo>
                        <a:pt x="38" y="96"/>
                      </a:lnTo>
                      <a:lnTo>
                        <a:pt x="52" y="103"/>
                      </a:lnTo>
                      <a:lnTo>
                        <a:pt x="68" y="106"/>
                      </a:lnTo>
                      <a:lnTo>
                        <a:pt x="83" y="103"/>
                      </a:lnTo>
                      <a:lnTo>
                        <a:pt x="97" y="101"/>
                      </a:lnTo>
                      <a:lnTo>
                        <a:pt x="109" y="92"/>
                      </a:lnTo>
                      <a:lnTo>
                        <a:pt x="120" y="80"/>
                      </a:lnTo>
                      <a:lnTo>
                        <a:pt x="125" y="66"/>
                      </a:lnTo>
                      <a:lnTo>
                        <a:pt x="125" y="51"/>
                      </a:lnTo>
                      <a:lnTo>
                        <a:pt x="120" y="37"/>
                      </a:lnTo>
                      <a:lnTo>
                        <a:pt x="111" y="28"/>
                      </a:lnTo>
                      <a:lnTo>
                        <a:pt x="101" y="16"/>
                      </a:lnTo>
                      <a:lnTo>
                        <a:pt x="87" y="9"/>
                      </a:lnTo>
                      <a:lnTo>
                        <a:pt x="73" y="4"/>
                      </a:lnTo>
                      <a:lnTo>
                        <a:pt x="59" y="2"/>
                      </a:lnTo>
                      <a:lnTo>
                        <a:pt x="5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Gill Sans Light"/>
                    <a:cs typeface="Gill Sans Light"/>
                  </a:endParaRPr>
                </a:p>
              </p:txBody>
            </p:sp>
            <p:sp>
              <p:nvSpPr>
                <p:cNvPr id="23722" name="Freeform 147"/>
                <p:cNvSpPr>
                  <a:spLocks/>
                </p:cNvSpPr>
                <p:nvPr/>
              </p:nvSpPr>
              <p:spPr bwMode="auto">
                <a:xfrm>
                  <a:off x="4347" y="1070"/>
                  <a:ext cx="111" cy="90"/>
                </a:xfrm>
                <a:custGeom>
                  <a:avLst/>
                  <a:gdLst>
                    <a:gd name="T0" fmla="*/ 47 w 111"/>
                    <a:gd name="T1" fmla="*/ 0 h 90"/>
                    <a:gd name="T2" fmla="*/ 47 w 111"/>
                    <a:gd name="T3" fmla="*/ 0 h 90"/>
                    <a:gd name="T4" fmla="*/ 36 w 111"/>
                    <a:gd name="T5" fmla="*/ 0 h 90"/>
                    <a:gd name="T6" fmla="*/ 26 w 111"/>
                    <a:gd name="T7" fmla="*/ 2 h 90"/>
                    <a:gd name="T8" fmla="*/ 19 w 111"/>
                    <a:gd name="T9" fmla="*/ 7 h 90"/>
                    <a:gd name="T10" fmla="*/ 12 w 111"/>
                    <a:gd name="T11" fmla="*/ 12 h 90"/>
                    <a:gd name="T12" fmla="*/ 5 w 111"/>
                    <a:gd name="T13" fmla="*/ 19 h 90"/>
                    <a:gd name="T14" fmla="*/ 3 w 111"/>
                    <a:gd name="T15" fmla="*/ 26 h 90"/>
                    <a:gd name="T16" fmla="*/ 0 w 111"/>
                    <a:gd name="T17" fmla="*/ 35 h 90"/>
                    <a:gd name="T18" fmla="*/ 0 w 111"/>
                    <a:gd name="T19" fmla="*/ 45 h 90"/>
                    <a:gd name="T20" fmla="*/ 0 w 111"/>
                    <a:gd name="T21" fmla="*/ 45 h 90"/>
                    <a:gd name="T22" fmla="*/ 3 w 111"/>
                    <a:gd name="T23" fmla="*/ 54 h 90"/>
                    <a:gd name="T24" fmla="*/ 7 w 111"/>
                    <a:gd name="T25" fmla="*/ 61 h 90"/>
                    <a:gd name="T26" fmla="*/ 14 w 111"/>
                    <a:gd name="T27" fmla="*/ 68 h 90"/>
                    <a:gd name="T28" fmla="*/ 21 w 111"/>
                    <a:gd name="T29" fmla="*/ 75 h 90"/>
                    <a:gd name="T30" fmla="*/ 31 w 111"/>
                    <a:gd name="T31" fmla="*/ 80 h 90"/>
                    <a:gd name="T32" fmla="*/ 43 w 111"/>
                    <a:gd name="T33" fmla="*/ 85 h 90"/>
                    <a:gd name="T34" fmla="*/ 52 w 111"/>
                    <a:gd name="T35" fmla="*/ 87 h 90"/>
                    <a:gd name="T36" fmla="*/ 64 w 111"/>
                    <a:gd name="T37" fmla="*/ 90 h 90"/>
                    <a:gd name="T38" fmla="*/ 64 w 111"/>
                    <a:gd name="T39" fmla="*/ 90 h 90"/>
                    <a:gd name="T40" fmla="*/ 73 w 111"/>
                    <a:gd name="T41" fmla="*/ 87 h 90"/>
                    <a:gd name="T42" fmla="*/ 85 w 111"/>
                    <a:gd name="T43" fmla="*/ 85 h 90"/>
                    <a:gd name="T44" fmla="*/ 92 w 111"/>
                    <a:gd name="T45" fmla="*/ 80 h 90"/>
                    <a:gd name="T46" fmla="*/ 99 w 111"/>
                    <a:gd name="T47" fmla="*/ 75 h 90"/>
                    <a:gd name="T48" fmla="*/ 106 w 111"/>
                    <a:gd name="T49" fmla="*/ 68 h 90"/>
                    <a:gd name="T50" fmla="*/ 109 w 111"/>
                    <a:gd name="T51" fmla="*/ 61 h 90"/>
                    <a:gd name="T52" fmla="*/ 111 w 111"/>
                    <a:gd name="T53" fmla="*/ 54 h 90"/>
                    <a:gd name="T54" fmla="*/ 111 w 111"/>
                    <a:gd name="T55" fmla="*/ 45 h 90"/>
                    <a:gd name="T56" fmla="*/ 111 w 111"/>
                    <a:gd name="T57" fmla="*/ 45 h 90"/>
                    <a:gd name="T58" fmla="*/ 106 w 111"/>
                    <a:gd name="T59" fmla="*/ 35 h 90"/>
                    <a:gd name="T60" fmla="*/ 102 w 111"/>
                    <a:gd name="T61" fmla="*/ 26 h 90"/>
                    <a:gd name="T62" fmla="*/ 97 w 111"/>
                    <a:gd name="T63" fmla="*/ 19 h 90"/>
                    <a:gd name="T64" fmla="*/ 87 w 111"/>
                    <a:gd name="T65" fmla="*/ 12 h 90"/>
                    <a:gd name="T66" fmla="*/ 80 w 111"/>
                    <a:gd name="T67" fmla="*/ 7 h 90"/>
                    <a:gd name="T68" fmla="*/ 69 w 111"/>
                    <a:gd name="T69" fmla="*/ 2 h 90"/>
                    <a:gd name="T70" fmla="*/ 59 w 111"/>
                    <a:gd name="T71" fmla="*/ 0 h 90"/>
                    <a:gd name="T72" fmla="*/ 47 w 111"/>
                    <a:gd name="T73" fmla="*/ 0 h 90"/>
                    <a:gd name="T74" fmla="*/ 47 w 111"/>
                    <a:gd name="T75" fmla="*/ 0 h 9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111" h="90">
                      <a:moveTo>
                        <a:pt x="47" y="0"/>
                      </a:moveTo>
                      <a:lnTo>
                        <a:pt x="47" y="0"/>
                      </a:lnTo>
                      <a:lnTo>
                        <a:pt x="36" y="0"/>
                      </a:lnTo>
                      <a:lnTo>
                        <a:pt x="26" y="2"/>
                      </a:lnTo>
                      <a:lnTo>
                        <a:pt x="19" y="7"/>
                      </a:lnTo>
                      <a:lnTo>
                        <a:pt x="12" y="12"/>
                      </a:lnTo>
                      <a:lnTo>
                        <a:pt x="5" y="19"/>
                      </a:lnTo>
                      <a:lnTo>
                        <a:pt x="3" y="26"/>
                      </a:lnTo>
                      <a:lnTo>
                        <a:pt x="0" y="35"/>
                      </a:lnTo>
                      <a:lnTo>
                        <a:pt x="0" y="45"/>
                      </a:lnTo>
                      <a:lnTo>
                        <a:pt x="3" y="54"/>
                      </a:lnTo>
                      <a:lnTo>
                        <a:pt x="7" y="61"/>
                      </a:lnTo>
                      <a:lnTo>
                        <a:pt x="14" y="68"/>
                      </a:lnTo>
                      <a:lnTo>
                        <a:pt x="21" y="75"/>
                      </a:lnTo>
                      <a:lnTo>
                        <a:pt x="31" y="80"/>
                      </a:lnTo>
                      <a:lnTo>
                        <a:pt x="43" y="85"/>
                      </a:lnTo>
                      <a:lnTo>
                        <a:pt x="52" y="87"/>
                      </a:lnTo>
                      <a:lnTo>
                        <a:pt x="64" y="90"/>
                      </a:lnTo>
                      <a:lnTo>
                        <a:pt x="73" y="87"/>
                      </a:lnTo>
                      <a:lnTo>
                        <a:pt x="85" y="85"/>
                      </a:lnTo>
                      <a:lnTo>
                        <a:pt x="92" y="80"/>
                      </a:lnTo>
                      <a:lnTo>
                        <a:pt x="99" y="75"/>
                      </a:lnTo>
                      <a:lnTo>
                        <a:pt x="106" y="68"/>
                      </a:lnTo>
                      <a:lnTo>
                        <a:pt x="109" y="61"/>
                      </a:lnTo>
                      <a:lnTo>
                        <a:pt x="111" y="54"/>
                      </a:lnTo>
                      <a:lnTo>
                        <a:pt x="111" y="45"/>
                      </a:lnTo>
                      <a:lnTo>
                        <a:pt x="106" y="35"/>
                      </a:lnTo>
                      <a:lnTo>
                        <a:pt x="102" y="26"/>
                      </a:lnTo>
                      <a:lnTo>
                        <a:pt x="97" y="19"/>
                      </a:lnTo>
                      <a:lnTo>
                        <a:pt x="87" y="12"/>
                      </a:lnTo>
                      <a:lnTo>
                        <a:pt x="80" y="7"/>
                      </a:lnTo>
                      <a:lnTo>
                        <a:pt x="69" y="2"/>
                      </a:lnTo>
                      <a:lnTo>
                        <a:pt x="59" y="0"/>
                      </a:lnTo>
                      <a:lnTo>
                        <a:pt x="47" y="0"/>
                      </a:lnTo>
                      <a:close/>
                    </a:path>
                  </a:pathLst>
                </a:custGeom>
                <a:solidFill>
                  <a:srgbClr val="86736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Gill Sans Light"/>
                    <a:cs typeface="Gill Sans Light"/>
                  </a:endParaRPr>
                </a:p>
              </p:txBody>
            </p:sp>
            <p:sp>
              <p:nvSpPr>
                <p:cNvPr id="23723" name="Freeform 148"/>
                <p:cNvSpPr>
                  <a:spLocks/>
                </p:cNvSpPr>
                <p:nvPr/>
              </p:nvSpPr>
              <p:spPr bwMode="auto">
                <a:xfrm>
                  <a:off x="4359" y="1079"/>
                  <a:ext cx="85" cy="71"/>
                </a:xfrm>
                <a:custGeom>
                  <a:avLst/>
                  <a:gdLst>
                    <a:gd name="T0" fmla="*/ 38 w 85"/>
                    <a:gd name="T1" fmla="*/ 0 h 71"/>
                    <a:gd name="T2" fmla="*/ 38 w 85"/>
                    <a:gd name="T3" fmla="*/ 0 h 71"/>
                    <a:gd name="T4" fmla="*/ 26 w 85"/>
                    <a:gd name="T5" fmla="*/ 0 h 71"/>
                    <a:gd name="T6" fmla="*/ 16 w 85"/>
                    <a:gd name="T7" fmla="*/ 5 h 71"/>
                    <a:gd name="T8" fmla="*/ 9 w 85"/>
                    <a:gd name="T9" fmla="*/ 10 h 71"/>
                    <a:gd name="T10" fmla="*/ 5 w 85"/>
                    <a:gd name="T11" fmla="*/ 17 h 71"/>
                    <a:gd name="T12" fmla="*/ 2 w 85"/>
                    <a:gd name="T13" fmla="*/ 24 h 71"/>
                    <a:gd name="T14" fmla="*/ 0 w 85"/>
                    <a:gd name="T15" fmla="*/ 33 h 71"/>
                    <a:gd name="T16" fmla="*/ 2 w 85"/>
                    <a:gd name="T17" fmla="*/ 43 h 71"/>
                    <a:gd name="T18" fmla="*/ 9 w 85"/>
                    <a:gd name="T19" fmla="*/ 52 h 71"/>
                    <a:gd name="T20" fmla="*/ 9 w 85"/>
                    <a:gd name="T21" fmla="*/ 52 h 71"/>
                    <a:gd name="T22" fmla="*/ 16 w 85"/>
                    <a:gd name="T23" fmla="*/ 59 h 71"/>
                    <a:gd name="T24" fmla="*/ 26 w 85"/>
                    <a:gd name="T25" fmla="*/ 64 h 71"/>
                    <a:gd name="T26" fmla="*/ 35 w 85"/>
                    <a:gd name="T27" fmla="*/ 69 h 71"/>
                    <a:gd name="T28" fmla="*/ 47 w 85"/>
                    <a:gd name="T29" fmla="*/ 71 h 71"/>
                    <a:gd name="T30" fmla="*/ 57 w 85"/>
                    <a:gd name="T31" fmla="*/ 71 h 71"/>
                    <a:gd name="T32" fmla="*/ 66 w 85"/>
                    <a:gd name="T33" fmla="*/ 66 h 71"/>
                    <a:gd name="T34" fmla="*/ 75 w 85"/>
                    <a:gd name="T35" fmla="*/ 62 h 71"/>
                    <a:gd name="T36" fmla="*/ 82 w 85"/>
                    <a:gd name="T37" fmla="*/ 52 h 71"/>
                    <a:gd name="T38" fmla="*/ 82 w 85"/>
                    <a:gd name="T39" fmla="*/ 52 h 71"/>
                    <a:gd name="T40" fmla="*/ 85 w 85"/>
                    <a:gd name="T41" fmla="*/ 43 h 71"/>
                    <a:gd name="T42" fmla="*/ 85 w 85"/>
                    <a:gd name="T43" fmla="*/ 33 h 71"/>
                    <a:gd name="T44" fmla="*/ 82 w 85"/>
                    <a:gd name="T45" fmla="*/ 24 h 71"/>
                    <a:gd name="T46" fmla="*/ 78 w 85"/>
                    <a:gd name="T47" fmla="*/ 17 h 71"/>
                    <a:gd name="T48" fmla="*/ 71 w 85"/>
                    <a:gd name="T49" fmla="*/ 10 h 71"/>
                    <a:gd name="T50" fmla="*/ 61 w 85"/>
                    <a:gd name="T51" fmla="*/ 5 h 71"/>
                    <a:gd name="T52" fmla="*/ 52 w 85"/>
                    <a:gd name="T53" fmla="*/ 3 h 71"/>
                    <a:gd name="T54" fmla="*/ 42 w 85"/>
                    <a:gd name="T55" fmla="*/ 0 h 71"/>
                    <a:gd name="T56" fmla="*/ 38 w 85"/>
                    <a:gd name="T57" fmla="*/ 0 h 71"/>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85" h="71">
                      <a:moveTo>
                        <a:pt x="38" y="0"/>
                      </a:moveTo>
                      <a:lnTo>
                        <a:pt x="38" y="0"/>
                      </a:lnTo>
                      <a:lnTo>
                        <a:pt x="26" y="0"/>
                      </a:lnTo>
                      <a:lnTo>
                        <a:pt x="16" y="5"/>
                      </a:lnTo>
                      <a:lnTo>
                        <a:pt x="9" y="10"/>
                      </a:lnTo>
                      <a:lnTo>
                        <a:pt x="5" y="17"/>
                      </a:lnTo>
                      <a:lnTo>
                        <a:pt x="2" y="24"/>
                      </a:lnTo>
                      <a:lnTo>
                        <a:pt x="0" y="33"/>
                      </a:lnTo>
                      <a:lnTo>
                        <a:pt x="2" y="43"/>
                      </a:lnTo>
                      <a:lnTo>
                        <a:pt x="9" y="52"/>
                      </a:lnTo>
                      <a:lnTo>
                        <a:pt x="16" y="59"/>
                      </a:lnTo>
                      <a:lnTo>
                        <a:pt x="26" y="64"/>
                      </a:lnTo>
                      <a:lnTo>
                        <a:pt x="35" y="69"/>
                      </a:lnTo>
                      <a:lnTo>
                        <a:pt x="47" y="71"/>
                      </a:lnTo>
                      <a:lnTo>
                        <a:pt x="57" y="71"/>
                      </a:lnTo>
                      <a:lnTo>
                        <a:pt x="66" y="66"/>
                      </a:lnTo>
                      <a:lnTo>
                        <a:pt x="75" y="62"/>
                      </a:lnTo>
                      <a:lnTo>
                        <a:pt x="82" y="52"/>
                      </a:lnTo>
                      <a:lnTo>
                        <a:pt x="85" y="43"/>
                      </a:lnTo>
                      <a:lnTo>
                        <a:pt x="85" y="33"/>
                      </a:lnTo>
                      <a:lnTo>
                        <a:pt x="82" y="24"/>
                      </a:lnTo>
                      <a:lnTo>
                        <a:pt x="78" y="17"/>
                      </a:lnTo>
                      <a:lnTo>
                        <a:pt x="71" y="10"/>
                      </a:lnTo>
                      <a:lnTo>
                        <a:pt x="61" y="5"/>
                      </a:lnTo>
                      <a:lnTo>
                        <a:pt x="52" y="3"/>
                      </a:lnTo>
                      <a:lnTo>
                        <a:pt x="42" y="0"/>
                      </a:lnTo>
                      <a:lnTo>
                        <a:pt x="3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Gill Sans Light"/>
                    <a:cs typeface="Gill Sans Light"/>
                  </a:endParaRPr>
                </a:p>
              </p:txBody>
            </p:sp>
            <p:sp>
              <p:nvSpPr>
                <p:cNvPr id="23724" name="Freeform 149"/>
                <p:cNvSpPr>
                  <a:spLocks/>
                </p:cNvSpPr>
                <p:nvPr/>
              </p:nvSpPr>
              <p:spPr bwMode="auto">
                <a:xfrm>
                  <a:off x="4364" y="1084"/>
                  <a:ext cx="75" cy="61"/>
                </a:xfrm>
                <a:custGeom>
                  <a:avLst/>
                  <a:gdLst>
                    <a:gd name="T0" fmla="*/ 33 w 75"/>
                    <a:gd name="T1" fmla="*/ 0 h 61"/>
                    <a:gd name="T2" fmla="*/ 33 w 75"/>
                    <a:gd name="T3" fmla="*/ 0 h 61"/>
                    <a:gd name="T4" fmla="*/ 19 w 75"/>
                    <a:gd name="T5" fmla="*/ 2 h 61"/>
                    <a:gd name="T6" fmla="*/ 9 w 75"/>
                    <a:gd name="T7" fmla="*/ 7 h 61"/>
                    <a:gd name="T8" fmla="*/ 2 w 75"/>
                    <a:gd name="T9" fmla="*/ 19 h 61"/>
                    <a:gd name="T10" fmla="*/ 0 w 75"/>
                    <a:gd name="T11" fmla="*/ 24 h 61"/>
                    <a:gd name="T12" fmla="*/ 0 w 75"/>
                    <a:gd name="T13" fmla="*/ 31 h 61"/>
                    <a:gd name="T14" fmla="*/ 0 w 75"/>
                    <a:gd name="T15" fmla="*/ 31 h 61"/>
                    <a:gd name="T16" fmla="*/ 7 w 75"/>
                    <a:gd name="T17" fmla="*/ 43 h 61"/>
                    <a:gd name="T18" fmla="*/ 16 w 75"/>
                    <a:gd name="T19" fmla="*/ 52 h 61"/>
                    <a:gd name="T20" fmla="*/ 28 w 75"/>
                    <a:gd name="T21" fmla="*/ 59 h 61"/>
                    <a:gd name="T22" fmla="*/ 44 w 75"/>
                    <a:gd name="T23" fmla="*/ 61 h 61"/>
                    <a:gd name="T24" fmla="*/ 44 w 75"/>
                    <a:gd name="T25" fmla="*/ 61 h 61"/>
                    <a:gd name="T26" fmla="*/ 59 w 75"/>
                    <a:gd name="T27" fmla="*/ 59 h 61"/>
                    <a:gd name="T28" fmla="*/ 68 w 75"/>
                    <a:gd name="T29" fmla="*/ 52 h 61"/>
                    <a:gd name="T30" fmla="*/ 73 w 75"/>
                    <a:gd name="T31" fmla="*/ 47 h 61"/>
                    <a:gd name="T32" fmla="*/ 75 w 75"/>
                    <a:gd name="T33" fmla="*/ 43 h 61"/>
                    <a:gd name="T34" fmla="*/ 75 w 75"/>
                    <a:gd name="T35" fmla="*/ 36 h 61"/>
                    <a:gd name="T36" fmla="*/ 75 w 75"/>
                    <a:gd name="T37" fmla="*/ 31 h 61"/>
                    <a:gd name="T38" fmla="*/ 75 w 75"/>
                    <a:gd name="T39" fmla="*/ 31 h 61"/>
                    <a:gd name="T40" fmla="*/ 73 w 75"/>
                    <a:gd name="T41" fmla="*/ 24 h 61"/>
                    <a:gd name="T42" fmla="*/ 70 w 75"/>
                    <a:gd name="T43" fmla="*/ 19 h 61"/>
                    <a:gd name="T44" fmla="*/ 61 w 75"/>
                    <a:gd name="T45" fmla="*/ 7 h 61"/>
                    <a:gd name="T46" fmla="*/ 47 w 75"/>
                    <a:gd name="T47" fmla="*/ 2 h 61"/>
                    <a:gd name="T48" fmla="*/ 33 w 75"/>
                    <a:gd name="T49" fmla="*/ 0 h 61"/>
                    <a:gd name="T50" fmla="*/ 33 w 75"/>
                    <a:gd name="T51" fmla="*/ 0 h 61"/>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75" h="61">
                      <a:moveTo>
                        <a:pt x="33" y="0"/>
                      </a:moveTo>
                      <a:lnTo>
                        <a:pt x="33" y="0"/>
                      </a:lnTo>
                      <a:lnTo>
                        <a:pt x="19" y="2"/>
                      </a:lnTo>
                      <a:lnTo>
                        <a:pt x="9" y="7"/>
                      </a:lnTo>
                      <a:lnTo>
                        <a:pt x="2" y="19"/>
                      </a:lnTo>
                      <a:lnTo>
                        <a:pt x="0" y="24"/>
                      </a:lnTo>
                      <a:lnTo>
                        <a:pt x="0" y="31"/>
                      </a:lnTo>
                      <a:lnTo>
                        <a:pt x="7" y="43"/>
                      </a:lnTo>
                      <a:lnTo>
                        <a:pt x="16" y="52"/>
                      </a:lnTo>
                      <a:lnTo>
                        <a:pt x="28" y="59"/>
                      </a:lnTo>
                      <a:lnTo>
                        <a:pt x="44" y="61"/>
                      </a:lnTo>
                      <a:lnTo>
                        <a:pt x="59" y="59"/>
                      </a:lnTo>
                      <a:lnTo>
                        <a:pt x="68" y="52"/>
                      </a:lnTo>
                      <a:lnTo>
                        <a:pt x="73" y="47"/>
                      </a:lnTo>
                      <a:lnTo>
                        <a:pt x="75" y="43"/>
                      </a:lnTo>
                      <a:lnTo>
                        <a:pt x="75" y="36"/>
                      </a:lnTo>
                      <a:lnTo>
                        <a:pt x="75" y="31"/>
                      </a:lnTo>
                      <a:lnTo>
                        <a:pt x="73" y="24"/>
                      </a:lnTo>
                      <a:lnTo>
                        <a:pt x="70" y="19"/>
                      </a:lnTo>
                      <a:lnTo>
                        <a:pt x="61" y="7"/>
                      </a:lnTo>
                      <a:lnTo>
                        <a:pt x="47" y="2"/>
                      </a:lnTo>
                      <a:lnTo>
                        <a:pt x="33" y="0"/>
                      </a:lnTo>
                      <a:close/>
                    </a:path>
                  </a:pathLst>
                </a:custGeom>
                <a:solidFill>
                  <a:srgbClr val="86736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Gill Sans Light"/>
                    <a:cs typeface="Gill Sans Light"/>
                  </a:endParaRPr>
                </a:p>
              </p:txBody>
            </p:sp>
            <p:sp>
              <p:nvSpPr>
                <p:cNvPr id="23725" name="Freeform 150"/>
                <p:cNvSpPr>
                  <a:spLocks/>
                </p:cNvSpPr>
                <p:nvPr/>
              </p:nvSpPr>
              <p:spPr bwMode="auto">
                <a:xfrm>
                  <a:off x="4378" y="1094"/>
                  <a:ext cx="49" cy="42"/>
                </a:xfrm>
                <a:custGeom>
                  <a:avLst/>
                  <a:gdLst>
                    <a:gd name="T0" fmla="*/ 21 w 49"/>
                    <a:gd name="T1" fmla="*/ 0 h 42"/>
                    <a:gd name="T2" fmla="*/ 21 w 49"/>
                    <a:gd name="T3" fmla="*/ 0 h 42"/>
                    <a:gd name="T4" fmla="*/ 14 w 49"/>
                    <a:gd name="T5" fmla="*/ 0 h 42"/>
                    <a:gd name="T6" fmla="*/ 9 w 49"/>
                    <a:gd name="T7" fmla="*/ 2 h 42"/>
                    <a:gd name="T8" fmla="*/ 5 w 49"/>
                    <a:gd name="T9" fmla="*/ 4 h 42"/>
                    <a:gd name="T10" fmla="*/ 2 w 49"/>
                    <a:gd name="T11" fmla="*/ 9 h 42"/>
                    <a:gd name="T12" fmla="*/ 0 w 49"/>
                    <a:gd name="T13" fmla="*/ 14 h 42"/>
                    <a:gd name="T14" fmla="*/ 0 w 49"/>
                    <a:gd name="T15" fmla="*/ 18 h 42"/>
                    <a:gd name="T16" fmla="*/ 0 w 49"/>
                    <a:gd name="T17" fmla="*/ 26 h 42"/>
                    <a:gd name="T18" fmla="*/ 5 w 49"/>
                    <a:gd name="T19" fmla="*/ 30 h 42"/>
                    <a:gd name="T20" fmla="*/ 5 w 49"/>
                    <a:gd name="T21" fmla="*/ 30 h 42"/>
                    <a:gd name="T22" fmla="*/ 14 w 49"/>
                    <a:gd name="T23" fmla="*/ 37 h 42"/>
                    <a:gd name="T24" fmla="*/ 26 w 49"/>
                    <a:gd name="T25" fmla="*/ 42 h 42"/>
                    <a:gd name="T26" fmla="*/ 33 w 49"/>
                    <a:gd name="T27" fmla="*/ 40 h 42"/>
                    <a:gd name="T28" fmla="*/ 38 w 49"/>
                    <a:gd name="T29" fmla="*/ 40 h 42"/>
                    <a:gd name="T30" fmla="*/ 42 w 49"/>
                    <a:gd name="T31" fmla="*/ 35 h 42"/>
                    <a:gd name="T32" fmla="*/ 47 w 49"/>
                    <a:gd name="T33" fmla="*/ 30 h 42"/>
                    <a:gd name="T34" fmla="*/ 47 w 49"/>
                    <a:gd name="T35" fmla="*/ 30 h 42"/>
                    <a:gd name="T36" fmla="*/ 49 w 49"/>
                    <a:gd name="T37" fmla="*/ 26 h 42"/>
                    <a:gd name="T38" fmla="*/ 49 w 49"/>
                    <a:gd name="T39" fmla="*/ 18 h 42"/>
                    <a:gd name="T40" fmla="*/ 47 w 49"/>
                    <a:gd name="T41" fmla="*/ 14 h 42"/>
                    <a:gd name="T42" fmla="*/ 45 w 49"/>
                    <a:gd name="T43" fmla="*/ 9 h 42"/>
                    <a:gd name="T44" fmla="*/ 35 w 49"/>
                    <a:gd name="T45" fmla="*/ 2 h 42"/>
                    <a:gd name="T46" fmla="*/ 23 w 49"/>
                    <a:gd name="T47" fmla="*/ 0 h 42"/>
                    <a:gd name="T48" fmla="*/ 21 w 49"/>
                    <a:gd name="T49" fmla="*/ 0 h 4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49" h="42">
                      <a:moveTo>
                        <a:pt x="21" y="0"/>
                      </a:moveTo>
                      <a:lnTo>
                        <a:pt x="21" y="0"/>
                      </a:lnTo>
                      <a:lnTo>
                        <a:pt x="14" y="0"/>
                      </a:lnTo>
                      <a:lnTo>
                        <a:pt x="9" y="2"/>
                      </a:lnTo>
                      <a:lnTo>
                        <a:pt x="5" y="4"/>
                      </a:lnTo>
                      <a:lnTo>
                        <a:pt x="2" y="9"/>
                      </a:lnTo>
                      <a:lnTo>
                        <a:pt x="0" y="14"/>
                      </a:lnTo>
                      <a:lnTo>
                        <a:pt x="0" y="18"/>
                      </a:lnTo>
                      <a:lnTo>
                        <a:pt x="0" y="26"/>
                      </a:lnTo>
                      <a:lnTo>
                        <a:pt x="5" y="30"/>
                      </a:lnTo>
                      <a:lnTo>
                        <a:pt x="14" y="37"/>
                      </a:lnTo>
                      <a:lnTo>
                        <a:pt x="26" y="42"/>
                      </a:lnTo>
                      <a:lnTo>
                        <a:pt x="33" y="40"/>
                      </a:lnTo>
                      <a:lnTo>
                        <a:pt x="38" y="40"/>
                      </a:lnTo>
                      <a:lnTo>
                        <a:pt x="42" y="35"/>
                      </a:lnTo>
                      <a:lnTo>
                        <a:pt x="47" y="30"/>
                      </a:lnTo>
                      <a:lnTo>
                        <a:pt x="49" y="26"/>
                      </a:lnTo>
                      <a:lnTo>
                        <a:pt x="49" y="18"/>
                      </a:lnTo>
                      <a:lnTo>
                        <a:pt x="47" y="14"/>
                      </a:lnTo>
                      <a:lnTo>
                        <a:pt x="45" y="9"/>
                      </a:lnTo>
                      <a:lnTo>
                        <a:pt x="35" y="2"/>
                      </a:lnTo>
                      <a:lnTo>
                        <a:pt x="23" y="0"/>
                      </a:lnTo>
                      <a:lnTo>
                        <a:pt x="2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Gill Sans Light"/>
                    <a:cs typeface="Gill Sans Light"/>
                  </a:endParaRPr>
                </a:p>
              </p:txBody>
            </p:sp>
            <p:sp>
              <p:nvSpPr>
                <p:cNvPr id="23726" name="Freeform 151"/>
                <p:cNvSpPr>
                  <a:spLocks/>
                </p:cNvSpPr>
                <p:nvPr/>
              </p:nvSpPr>
              <p:spPr bwMode="auto">
                <a:xfrm>
                  <a:off x="4383" y="1098"/>
                  <a:ext cx="40" cy="33"/>
                </a:xfrm>
                <a:custGeom>
                  <a:avLst/>
                  <a:gdLst>
                    <a:gd name="T0" fmla="*/ 16 w 40"/>
                    <a:gd name="T1" fmla="*/ 0 h 33"/>
                    <a:gd name="T2" fmla="*/ 16 w 40"/>
                    <a:gd name="T3" fmla="*/ 0 h 33"/>
                    <a:gd name="T4" fmla="*/ 9 w 40"/>
                    <a:gd name="T5" fmla="*/ 0 h 33"/>
                    <a:gd name="T6" fmla="*/ 4 w 40"/>
                    <a:gd name="T7" fmla="*/ 5 h 33"/>
                    <a:gd name="T8" fmla="*/ 0 w 40"/>
                    <a:gd name="T9" fmla="*/ 10 h 33"/>
                    <a:gd name="T10" fmla="*/ 0 w 40"/>
                    <a:gd name="T11" fmla="*/ 17 h 33"/>
                    <a:gd name="T12" fmla="*/ 0 w 40"/>
                    <a:gd name="T13" fmla="*/ 17 h 33"/>
                    <a:gd name="T14" fmla="*/ 2 w 40"/>
                    <a:gd name="T15" fmla="*/ 22 h 33"/>
                    <a:gd name="T16" fmla="*/ 7 w 40"/>
                    <a:gd name="T17" fmla="*/ 29 h 33"/>
                    <a:gd name="T18" fmla="*/ 14 w 40"/>
                    <a:gd name="T19" fmla="*/ 31 h 33"/>
                    <a:gd name="T20" fmla="*/ 23 w 40"/>
                    <a:gd name="T21" fmla="*/ 33 h 33"/>
                    <a:gd name="T22" fmla="*/ 23 w 40"/>
                    <a:gd name="T23" fmla="*/ 33 h 33"/>
                    <a:gd name="T24" fmla="*/ 30 w 40"/>
                    <a:gd name="T25" fmla="*/ 31 h 33"/>
                    <a:gd name="T26" fmla="*/ 35 w 40"/>
                    <a:gd name="T27" fmla="*/ 29 h 33"/>
                    <a:gd name="T28" fmla="*/ 40 w 40"/>
                    <a:gd name="T29" fmla="*/ 22 h 33"/>
                    <a:gd name="T30" fmla="*/ 40 w 40"/>
                    <a:gd name="T31" fmla="*/ 17 h 33"/>
                    <a:gd name="T32" fmla="*/ 40 w 40"/>
                    <a:gd name="T33" fmla="*/ 17 h 33"/>
                    <a:gd name="T34" fmla="*/ 37 w 40"/>
                    <a:gd name="T35" fmla="*/ 10 h 33"/>
                    <a:gd name="T36" fmla="*/ 30 w 40"/>
                    <a:gd name="T37" fmla="*/ 5 h 33"/>
                    <a:gd name="T38" fmla="*/ 25 w 40"/>
                    <a:gd name="T39" fmla="*/ 0 h 33"/>
                    <a:gd name="T40" fmla="*/ 16 w 40"/>
                    <a:gd name="T41" fmla="*/ 0 h 33"/>
                    <a:gd name="T42" fmla="*/ 16 w 40"/>
                    <a:gd name="T43" fmla="*/ 0 h 33"/>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40" h="33">
                      <a:moveTo>
                        <a:pt x="16" y="0"/>
                      </a:moveTo>
                      <a:lnTo>
                        <a:pt x="16" y="0"/>
                      </a:lnTo>
                      <a:lnTo>
                        <a:pt x="9" y="0"/>
                      </a:lnTo>
                      <a:lnTo>
                        <a:pt x="4" y="5"/>
                      </a:lnTo>
                      <a:lnTo>
                        <a:pt x="0" y="10"/>
                      </a:lnTo>
                      <a:lnTo>
                        <a:pt x="0" y="17"/>
                      </a:lnTo>
                      <a:lnTo>
                        <a:pt x="2" y="22"/>
                      </a:lnTo>
                      <a:lnTo>
                        <a:pt x="7" y="29"/>
                      </a:lnTo>
                      <a:lnTo>
                        <a:pt x="14" y="31"/>
                      </a:lnTo>
                      <a:lnTo>
                        <a:pt x="23" y="33"/>
                      </a:lnTo>
                      <a:lnTo>
                        <a:pt x="30" y="31"/>
                      </a:lnTo>
                      <a:lnTo>
                        <a:pt x="35" y="29"/>
                      </a:lnTo>
                      <a:lnTo>
                        <a:pt x="40" y="22"/>
                      </a:lnTo>
                      <a:lnTo>
                        <a:pt x="40" y="17"/>
                      </a:lnTo>
                      <a:lnTo>
                        <a:pt x="37" y="10"/>
                      </a:lnTo>
                      <a:lnTo>
                        <a:pt x="30" y="5"/>
                      </a:lnTo>
                      <a:lnTo>
                        <a:pt x="25" y="0"/>
                      </a:lnTo>
                      <a:lnTo>
                        <a:pt x="16" y="0"/>
                      </a:lnTo>
                      <a:close/>
                    </a:path>
                  </a:pathLst>
                </a:custGeom>
                <a:solidFill>
                  <a:srgbClr val="86736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Gill Sans Light"/>
                    <a:cs typeface="Gill Sans Light"/>
                  </a:endParaRPr>
                </a:p>
              </p:txBody>
            </p:sp>
            <p:sp>
              <p:nvSpPr>
                <p:cNvPr id="23727" name="Freeform 152"/>
                <p:cNvSpPr>
                  <a:spLocks/>
                </p:cNvSpPr>
                <p:nvPr/>
              </p:nvSpPr>
              <p:spPr bwMode="auto">
                <a:xfrm>
                  <a:off x="4392" y="1105"/>
                  <a:ext cx="21" cy="19"/>
                </a:xfrm>
                <a:custGeom>
                  <a:avLst/>
                  <a:gdLst>
                    <a:gd name="T0" fmla="*/ 9 w 21"/>
                    <a:gd name="T1" fmla="*/ 0 h 19"/>
                    <a:gd name="T2" fmla="*/ 9 w 21"/>
                    <a:gd name="T3" fmla="*/ 0 h 19"/>
                    <a:gd name="T4" fmla="*/ 5 w 21"/>
                    <a:gd name="T5" fmla="*/ 0 h 19"/>
                    <a:gd name="T6" fmla="*/ 2 w 21"/>
                    <a:gd name="T7" fmla="*/ 3 h 19"/>
                    <a:gd name="T8" fmla="*/ 0 w 21"/>
                    <a:gd name="T9" fmla="*/ 5 h 19"/>
                    <a:gd name="T10" fmla="*/ 0 w 21"/>
                    <a:gd name="T11" fmla="*/ 10 h 19"/>
                    <a:gd name="T12" fmla="*/ 0 w 21"/>
                    <a:gd name="T13" fmla="*/ 10 h 19"/>
                    <a:gd name="T14" fmla="*/ 0 w 21"/>
                    <a:gd name="T15" fmla="*/ 12 h 19"/>
                    <a:gd name="T16" fmla="*/ 5 w 21"/>
                    <a:gd name="T17" fmla="*/ 15 h 19"/>
                    <a:gd name="T18" fmla="*/ 7 w 21"/>
                    <a:gd name="T19" fmla="*/ 17 h 19"/>
                    <a:gd name="T20" fmla="*/ 12 w 21"/>
                    <a:gd name="T21" fmla="*/ 19 h 19"/>
                    <a:gd name="T22" fmla="*/ 12 w 21"/>
                    <a:gd name="T23" fmla="*/ 19 h 19"/>
                    <a:gd name="T24" fmla="*/ 16 w 21"/>
                    <a:gd name="T25" fmla="*/ 17 h 19"/>
                    <a:gd name="T26" fmla="*/ 19 w 21"/>
                    <a:gd name="T27" fmla="*/ 15 h 19"/>
                    <a:gd name="T28" fmla="*/ 21 w 21"/>
                    <a:gd name="T29" fmla="*/ 12 h 19"/>
                    <a:gd name="T30" fmla="*/ 21 w 21"/>
                    <a:gd name="T31" fmla="*/ 10 h 19"/>
                    <a:gd name="T32" fmla="*/ 21 w 21"/>
                    <a:gd name="T33" fmla="*/ 10 h 19"/>
                    <a:gd name="T34" fmla="*/ 19 w 21"/>
                    <a:gd name="T35" fmla="*/ 5 h 19"/>
                    <a:gd name="T36" fmla="*/ 16 w 21"/>
                    <a:gd name="T37" fmla="*/ 3 h 19"/>
                    <a:gd name="T38" fmla="*/ 14 w 21"/>
                    <a:gd name="T39" fmla="*/ 0 h 19"/>
                    <a:gd name="T40" fmla="*/ 9 w 21"/>
                    <a:gd name="T41" fmla="*/ 0 h 19"/>
                    <a:gd name="T42" fmla="*/ 9 w 21"/>
                    <a:gd name="T43" fmla="*/ 0 h 19"/>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21" h="19">
                      <a:moveTo>
                        <a:pt x="9" y="0"/>
                      </a:moveTo>
                      <a:lnTo>
                        <a:pt x="9" y="0"/>
                      </a:lnTo>
                      <a:lnTo>
                        <a:pt x="5" y="0"/>
                      </a:lnTo>
                      <a:lnTo>
                        <a:pt x="2" y="3"/>
                      </a:lnTo>
                      <a:lnTo>
                        <a:pt x="0" y="5"/>
                      </a:lnTo>
                      <a:lnTo>
                        <a:pt x="0" y="10"/>
                      </a:lnTo>
                      <a:lnTo>
                        <a:pt x="0" y="12"/>
                      </a:lnTo>
                      <a:lnTo>
                        <a:pt x="5" y="15"/>
                      </a:lnTo>
                      <a:lnTo>
                        <a:pt x="7" y="17"/>
                      </a:lnTo>
                      <a:lnTo>
                        <a:pt x="12" y="19"/>
                      </a:lnTo>
                      <a:lnTo>
                        <a:pt x="16" y="17"/>
                      </a:lnTo>
                      <a:lnTo>
                        <a:pt x="19" y="15"/>
                      </a:lnTo>
                      <a:lnTo>
                        <a:pt x="21" y="12"/>
                      </a:lnTo>
                      <a:lnTo>
                        <a:pt x="21" y="10"/>
                      </a:lnTo>
                      <a:lnTo>
                        <a:pt x="19" y="5"/>
                      </a:lnTo>
                      <a:lnTo>
                        <a:pt x="16" y="3"/>
                      </a:lnTo>
                      <a:lnTo>
                        <a:pt x="14" y="0"/>
                      </a:lnTo>
                      <a:lnTo>
                        <a:pt x="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Gill Sans Light"/>
                    <a:cs typeface="Gill Sans Light"/>
                  </a:endParaRPr>
                </a:p>
              </p:txBody>
            </p:sp>
            <p:sp>
              <p:nvSpPr>
                <p:cNvPr id="23728" name="Freeform 153"/>
                <p:cNvSpPr>
                  <a:spLocks/>
                </p:cNvSpPr>
                <p:nvPr/>
              </p:nvSpPr>
              <p:spPr bwMode="auto">
                <a:xfrm>
                  <a:off x="4210" y="971"/>
                  <a:ext cx="243" cy="200"/>
                </a:xfrm>
                <a:custGeom>
                  <a:avLst/>
                  <a:gdLst>
                    <a:gd name="T0" fmla="*/ 229 w 243"/>
                    <a:gd name="T1" fmla="*/ 75 h 200"/>
                    <a:gd name="T2" fmla="*/ 229 w 243"/>
                    <a:gd name="T3" fmla="*/ 75 h 200"/>
                    <a:gd name="T4" fmla="*/ 220 w 243"/>
                    <a:gd name="T5" fmla="*/ 80 h 200"/>
                    <a:gd name="T6" fmla="*/ 208 w 243"/>
                    <a:gd name="T7" fmla="*/ 80 h 200"/>
                    <a:gd name="T8" fmla="*/ 184 w 243"/>
                    <a:gd name="T9" fmla="*/ 78 h 200"/>
                    <a:gd name="T10" fmla="*/ 184 w 243"/>
                    <a:gd name="T11" fmla="*/ 78 h 200"/>
                    <a:gd name="T12" fmla="*/ 170 w 243"/>
                    <a:gd name="T13" fmla="*/ 78 h 200"/>
                    <a:gd name="T14" fmla="*/ 154 w 243"/>
                    <a:gd name="T15" fmla="*/ 80 h 200"/>
                    <a:gd name="T16" fmla="*/ 140 w 243"/>
                    <a:gd name="T17" fmla="*/ 85 h 200"/>
                    <a:gd name="T18" fmla="*/ 125 w 243"/>
                    <a:gd name="T19" fmla="*/ 90 h 200"/>
                    <a:gd name="T20" fmla="*/ 111 w 243"/>
                    <a:gd name="T21" fmla="*/ 99 h 200"/>
                    <a:gd name="T22" fmla="*/ 102 w 243"/>
                    <a:gd name="T23" fmla="*/ 108 h 200"/>
                    <a:gd name="T24" fmla="*/ 95 w 243"/>
                    <a:gd name="T25" fmla="*/ 123 h 200"/>
                    <a:gd name="T26" fmla="*/ 90 w 243"/>
                    <a:gd name="T27" fmla="*/ 139 h 200"/>
                    <a:gd name="T28" fmla="*/ 90 w 243"/>
                    <a:gd name="T29" fmla="*/ 139 h 200"/>
                    <a:gd name="T30" fmla="*/ 88 w 243"/>
                    <a:gd name="T31" fmla="*/ 149 h 200"/>
                    <a:gd name="T32" fmla="*/ 90 w 243"/>
                    <a:gd name="T33" fmla="*/ 160 h 200"/>
                    <a:gd name="T34" fmla="*/ 90 w 243"/>
                    <a:gd name="T35" fmla="*/ 160 h 200"/>
                    <a:gd name="T36" fmla="*/ 90 w 243"/>
                    <a:gd name="T37" fmla="*/ 172 h 200"/>
                    <a:gd name="T38" fmla="*/ 90 w 243"/>
                    <a:gd name="T39" fmla="*/ 182 h 200"/>
                    <a:gd name="T40" fmla="*/ 88 w 243"/>
                    <a:gd name="T41" fmla="*/ 191 h 200"/>
                    <a:gd name="T42" fmla="*/ 81 w 243"/>
                    <a:gd name="T43" fmla="*/ 200 h 200"/>
                    <a:gd name="T44" fmla="*/ 81 w 243"/>
                    <a:gd name="T45" fmla="*/ 200 h 200"/>
                    <a:gd name="T46" fmla="*/ 69 w 243"/>
                    <a:gd name="T47" fmla="*/ 193 h 200"/>
                    <a:gd name="T48" fmla="*/ 62 w 243"/>
                    <a:gd name="T49" fmla="*/ 182 h 200"/>
                    <a:gd name="T50" fmla="*/ 62 w 243"/>
                    <a:gd name="T51" fmla="*/ 182 h 200"/>
                    <a:gd name="T52" fmla="*/ 31 w 243"/>
                    <a:gd name="T53" fmla="*/ 130 h 200"/>
                    <a:gd name="T54" fmla="*/ 0 w 243"/>
                    <a:gd name="T55" fmla="*/ 78 h 200"/>
                    <a:gd name="T56" fmla="*/ 0 w 243"/>
                    <a:gd name="T57" fmla="*/ 78 h 200"/>
                    <a:gd name="T58" fmla="*/ 22 w 243"/>
                    <a:gd name="T59" fmla="*/ 52 h 200"/>
                    <a:gd name="T60" fmla="*/ 45 w 243"/>
                    <a:gd name="T61" fmla="*/ 31 h 200"/>
                    <a:gd name="T62" fmla="*/ 74 w 243"/>
                    <a:gd name="T63" fmla="*/ 12 h 200"/>
                    <a:gd name="T64" fmla="*/ 104 w 243"/>
                    <a:gd name="T65" fmla="*/ 0 h 200"/>
                    <a:gd name="T66" fmla="*/ 243 w 243"/>
                    <a:gd name="T67" fmla="*/ 31 h 200"/>
                    <a:gd name="T68" fmla="*/ 243 w 243"/>
                    <a:gd name="T69" fmla="*/ 31 h 200"/>
                    <a:gd name="T70" fmla="*/ 239 w 243"/>
                    <a:gd name="T71" fmla="*/ 54 h 200"/>
                    <a:gd name="T72" fmla="*/ 236 w 243"/>
                    <a:gd name="T73" fmla="*/ 66 h 200"/>
                    <a:gd name="T74" fmla="*/ 229 w 243"/>
                    <a:gd name="T75" fmla="*/ 75 h 200"/>
                    <a:gd name="T76" fmla="*/ 229 w 243"/>
                    <a:gd name="T77" fmla="*/ 75 h 200"/>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243" h="200">
                      <a:moveTo>
                        <a:pt x="229" y="75"/>
                      </a:moveTo>
                      <a:lnTo>
                        <a:pt x="229" y="75"/>
                      </a:lnTo>
                      <a:lnTo>
                        <a:pt x="220" y="80"/>
                      </a:lnTo>
                      <a:lnTo>
                        <a:pt x="208" y="80"/>
                      </a:lnTo>
                      <a:lnTo>
                        <a:pt x="184" y="78"/>
                      </a:lnTo>
                      <a:lnTo>
                        <a:pt x="170" y="78"/>
                      </a:lnTo>
                      <a:lnTo>
                        <a:pt x="154" y="80"/>
                      </a:lnTo>
                      <a:lnTo>
                        <a:pt x="140" y="85"/>
                      </a:lnTo>
                      <a:lnTo>
                        <a:pt x="125" y="90"/>
                      </a:lnTo>
                      <a:lnTo>
                        <a:pt x="111" y="99"/>
                      </a:lnTo>
                      <a:lnTo>
                        <a:pt x="102" y="108"/>
                      </a:lnTo>
                      <a:lnTo>
                        <a:pt x="95" y="123"/>
                      </a:lnTo>
                      <a:lnTo>
                        <a:pt x="90" y="139"/>
                      </a:lnTo>
                      <a:lnTo>
                        <a:pt x="88" y="149"/>
                      </a:lnTo>
                      <a:lnTo>
                        <a:pt x="90" y="160"/>
                      </a:lnTo>
                      <a:lnTo>
                        <a:pt x="90" y="172"/>
                      </a:lnTo>
                      <a:lnTo>
                        <a:pt x="90" y="182"/>
                      </a:lnTo>
                      <a:lnTo>
                        <a:pt x="88" y="191"/>
                      </a:lnTo>
                      <a:lnTo>
                        <a:pt x="81" y="200"/>
                      </a:lnTo>
                      <a:lnTo>
                        <a:pt x="69" y="193"/>
                      </a:lnTo>
                      <a:lnTo>
                        <a:pt x="62" y="182"/>
                      </a:lnTo>
                      <a:lnTo>
                        <a:pt x="31" y="130"/>
                      </a:lnTo>
                      <a:lnTo>
                        <a:pt x="0" y="78"/>
                      </a:lnTo>
                      <a:lnTo>
                        <a:pt x="22" y="52"/>
                      </a:lnTo>
                      <a:lnTo>
                        <a:pt x="45" y="31"/>
                      </a:lnTo>
                      <a:lnTo>
                        <a:pt x="74" y="12"/>
                      </a:lnTo>
                      <a:lnTo>
                        <a:pt x="104" y="0"/>
                      </a:lnTo>
                      <a:lnTo>
                        <a:pt x="243" y="31"/>
                      </a:lnTo>
                      <a:lnTo>
                        <a:pt x="239" y="54"/>
                      </a:lnTo>
                      <a:lnTo>
                        <a:pt x="236" y="66"/>
                      </a:lnTo>
                      <a:lnTo>
                        <a:pt x="229" y="7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Gill Sans Light"/>
                    <a:cs typeface="Gill Sans Light"/>
                  </a:endParaRPr>
                </a:p>
              </p:txBody>
            </p:sp>
            <p:sp>
              <p:nvSpPr>
                <p:cNvPr id="23729" name="Freeform 154"/>
                <p:cNvSpPr>
                  <a:spLocks/>
                </p:cNvSpPr>
                <p:nvPr/>
              </p:nvSpPr>
              <p:spPr bwMode="auto">
                <a:xfrm>
                  <a:off x="4220" y="978"/>
                  <a:ext cx="219" cy="182"/>
                </a:xfrm>
                <a:custGeom>
                  <a:avLst/>
                  <a:gdLst>
                    <a:gd name="T0" fmla="*/ 75 w 219"/>
                    <a:gd name="T1" fmla="*/ 0 h 182"/>
                    <a:gd name="T2" fmla="*/ 219 w 219"/>
                    <a:gd name="T3" fmla="*/ 31 h 182"/>
                    <a:gd name="T4" fmla="*/ 214 w 219"/>
                    <a:gd name="T5" fmla="*/ 57 h 182"/>
                    <a:gd name="T6" fmla="*/ 214 w 219"/>
                    <a:gd name="T7" fmla="*/ 57 h 182"/>
                    <a:gd name="T8" fmla="*/ 212 w 219"/>
                    <a:gd name="T9" fmla="*/ 59 h 182"/>
                    <a:gd name="T10" fmla="*/ 207 w 219"/>
                    <a:gd name="T11" fmla="*/ 61 h 182"/>
                    <a:gd name="T12" fmla="*/ 200 w 219"/>
                    <a:gd name="T13" fmla="*/ 64 h 182"/>
                    <a:gd name="T14" fmla="*/ 200 w 219"/>
                    <a:gd name="T15" fmla="*/ 64 h 182"/>
                    <a:gd name="T16" fmla="*/ 186 w 219"/>
                    <a:gd name="T17" fmla="*/ 61 h 182"/>
                    <a:gd name="T18" fmla="*/ 163 w 219"/>
                    <a:gd name="T19" fmla="*/ 59 h 182"/>
                    <a:gd name="T20" fmla="*/ 151 w 219"/>
                    <a:gd name="T21" fmla="*/ 61 h 182"/>
                    <a:gd name="T22" fmla="*/ 137 w 219"/>
                    <a:gd name="T23" fmla="*/ 64 h 182"/>
                    <a:gd name="T24" fmla="*/ 120 w 219"/>
                    <a:gd name="T25" fmla="*/ 68 h 182"/>
                    <a:gd name="T26" fmla="*/ 106 w 219"/>
                    <a:gd name="T27" fmla="*/ 75 h 182"/>
                    <a:gd name="T28" fmla="*/ 106 w 219"/>
                    <a:gd name="T29" fmla="*/ 75 h 182"/>
                    <a:gd name="T30" fmla="*/ 94 w 219"/>
                    <a:gd name="T31" fmla="*/ 85 h 182"/>
                    <a:gd name="T32" fmla="*/ 85 w 219"/>
                    <a:gd name="T33" fmla="*/ 94 h 182"/>
                    <a:gd name="T34" fmla="*/ 78 w 219"/>
                    <a:gd name="T35" fmla="*/ 106 h 182"/>
                    <a:gd name="T36" fmla="*/ 73 w 219"/>
                    <a:gd name="T37" fmla="*/ 116 h 182"/>
                    <a:gd name="T38" fmla="*/ 68 w 219"/>
                    <a:gd name="T39" fmla="*/ 130 h 182"/>
                    <a:gd name="T40" fmla="*/ 68 w 219"/>
                    <a:gd name="T41" fmla="*/ 134 h 182"/>
                    <a:gd name="T42" fmla="*/ 68 w 219"/>
                    <a:gd name="T43" fmla="*/ 134 h 182"/>
                    <a:gd name="T44" fmla="*/ 68 w 219"/>
                    <a:gd name="T45" fmla="*/ 156 h 182"/>
                    <a:gd name="T46" fmla="*/ 71 w 219"/>
                    <a:gd name="T47" fmla="*/ 170 h 182"/>
                    <a:gd name="T48" fmla="*/ 71 w 219"/>
                    <a:gd name="T49" fmla="*/ 182 h 182"/>
                    <a:gd name="T50" fmla="*/ 71 w 219"/>
                    <a:gd name="T51" fmla="*/ 182 h 182"/>
                    <a:gd name="T52" fmla="*/ 66 w 219"/>
                    <a:gd name="T53" fmla="*/ 177 h 182"/>
                    <a:gd name="T54" fmla="*/ 59 w 219"/>
                    <a:gd name="T55" fmla="*/ 165 h 182"/>
                    <a:gd name="T56" fmla="*/ 33 w 219"/>
                    <a:gd name="T57" fmla="*/ 125 h 182"/>
                    <a:gd name="T58" fmla="*/ 0 w 219"/>
                    <a:gd name="T59" fmla="*/ 64 h 182"/>
                    <a:gd name="T60" fmla="*/ 66 w 219"/>
                    <a:gd name="T61" fmla="*/ 5 h 182"/>
                    <a:gd name="T62" fmla="*/ 66 w 219"/>
                    <a:gd name="T63" fmla="*/ 5 h 182"/>
                    <a:gd name="T64" fmla="*/ 75 w 219"/>
                    <a:gd name="T65" fmla="*/ 0 h 182"/>
                    <a:gd name="T66" fmla="*/ 75 w 219"/>
                    <a:gd name="T67" fmla="*/ 0 h 182"/>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219" h="182">
                      <a:moveTo>
                        <a:pt x="75" y="0"/>
                      </a:moveTo>
                      <a:lnTo>
                        <a:pt x="219" y="31"/>
                      </a:lnTo>
                      <a:lnTo>
                        <a:pt x="214" y="57"/>
                      </a:lnTo>
                      <a:lnTo>
                        <a:pt x="212" y="59"/>
                      </a:lnTo>
                      <a:lnTo>
                        <a:pt x="207" y="61"/>
                      </a:lnTo>
                      <a:lnTo>
                        <a:pt x="200" y="64"/>
                      </a:lnTo>
                      <a:lnTo>
                        <a:pt x="186" y="61"/>
                      </a:lnTo>
                      <a:lnTo>
                        <a:pt x="163" y="59"/>
                      </a:lnTo>
                      <a:lnTo>
                        <a:pt x="151" y="61"/>
                      </a:lnTo>
                      <a:lnTo>
                        <a:pt x="137" y="64"/>
                      </a:lnTo>
                      <a:lnTo>
                        <a:pt x="120" y="68"/>
                      </a:lnTo>
                      <a:lnTo>
                        <a:pt x="106" y="75"/>
                      </a:lnTo>
                      <a:lnTo>
                        <a:pt x="94" y="85"/>
                      </a:lnTo>
                      <a:lnTo>
                        <a:pt x="85" y="94"/>
                      </a:lnTo>
                      <a:lnTo>
                        <a:pt x="78" y="106"/>
                      </a:lnTo>
                      <a:lnTo>
                        <a:pt x="73" y="116"/>
                      </a:lnTo>
                      <a:lnTo>
                        <a:pt x="68" y="130"/>
                      </a:lnTo>
                      <a:lnTo>
                        <a:pt x="68" y="134"/>
                      </a:lnTo>
                      <a:lnTo>
                        <a:pt x="68" y="156"/>
                      </a:lnTo>
                      <a:lnTo>
                        <a:pt x="71" y="170"/>
                      </a:lnTo>
                      <a:lnTo>
                        <a:pt x="71" y="182"/>
                      </a:lnTo>
                      <a:lnTo>
                        <a:pt x="66" y="177"/>
                      </a:lnTo>
                      <a:lnTo>
                        <a:pt x="59" y="165"/>
                      </a:lnTo>
                      <a:lnTo>
                        <a:pt x="33" y="125"/>
                      </a:lnTo>
                      <a:lnTo>
                        <a:pt x="0" y="64"/>
                      </a:lnTo>
                      <a:lnTo>
                        <a:pt x="66" y="5"/>
                      </a:lnTo>
                      <a:lnTo>
                        <a:pt x="75" y="0"/>
                      </a:lnTo>
                      <a:close/>
                    </a:path>
                  </a:pathLst>
                </a:custGeom>
                <a:solidFill>
                  <a:srgbClr val="30303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Gill Sans Light"/>
                    <a:cs typeface="Gill Sans Light"/>
                  </a:endParaRPr>
                </a:p>
              </p:txBody>
            </p:sp>
            <p:sp>
              <p:nvSpPr>
                <p:cNvPr id="23730" name="Freeform 155"/>
                <p:cNvSpPr>
                  <a:spLocks/>
                </p:cNvSpPr>
                <p:nvPr/>
              </p:nvSpPr>
              <p:spPr bwMode="auto">
                <a:xfrm>
                  <a:off x="4175" y="962"/>
                  <a:ext cx="276" cy="325"/>
                </a:xfrm>
                <a:custGeom>
                  <a:avLst/>
                  <a:gdLst>
                    <a:gd name="T0" fmla="*/ 259 w 276"/>
                    <a:gd name="T1" fmla="*/ 0 h 325"/>
                    <a:gd name="T2" fmla="*/ 259 w 276"/>
                    <a:gd name="T3" fmla="*/ 0 h 325"/>
                    <a:gd name="T4" fmla="*/ 274 w 276"/>
                    <a:gd name="T5" fmla="*/ 21 h 325"/>
                    <a:gd name="T6" fmla="*/ 276 w 276"/>
                    <a:gd name="T7" fmla="*/ 33 h 325"/>
                    <a:gd name="T8" fmla="*/ 276 w 276"/>
                    <a:gd name="T9" fmla="*/ 47 h 325"/>
                    <a:gd name="T10" fmla="*/ 276 w 276"/>
                    <a:gd name="T11" fmla="*/ 47 h 325"/>
                    <a:gd name="T12" fmla="*/ 274 w 276"/>
                    <a:gd name="T13" fmla="*/ 56 h 325"/>
                    <a:gd name="T14" fmla="*/ 269 w 276"/>
                    <a:gd name="T15" fmla="*/ 61 h 325"/>
                    <a:gd name="T16" fmla="*/ 264 w 276"/>
                    <a:gd name="T17" fmla="*/ 63 h 325"/>
                    <a:gd name="T18" fmla="*/ 257 w 276"/>
                    <a:gd name="T19" fmla="*/ 63 h 325"/>
                    <a:gd name="T20" fmla="*/ 243 w 276"/>
                    <a:gd name="T21" fmla="*/ 61 h 325"/>
                    <a:gd name="T22" fmla="*/ 229 w 276"/>
                    <a:gd name="T23" fmla="*/ 58 h 325"/>
                    <a:gd name="T24" fmla="*/ 229 w 276"/>
                    <a:gd name="T25" fmla="*/ 58 h 325"/>
                    <a:gd name="T26" fmla="*/ 208 w 276"/>
                    <a:gd name="T27" fmla="*/ 56 h 325"/>
                    <a:gd name="T28" fmla="*/ 184 w 276"/>
                    <a:gd name="T29" fmla="*/ 56 h 325"/>
                    <a:gd name="T30" fmla="*/ 184 w 276"/>
                    <a:gd name="T31" fmla="*/ 56 h 325"/>
                    <a:gd name="T32" fmla="*/ 170 w 276"/>
                    <a:gd name="T33" fmla="*/ 61 h 325"/>
                    <a:gd name="T34" fmla="*/ 153 w 276"/>
                    <a:gd name="T35" fmla="*/ 68 h 325"/>
                    <a:gd name="T36" fmla="*/ 142 w 276"/>
                    <a:gd name="T37" fmla="*/ 77 h 325"/>
                    <a:gd name="T38" fmla="*/ 130 w 276"/>
                    <a:gd name="T39" fmla="*/ 87 h 325"/>
                    <a:gd name="T40" fmla="*/ 120 w 276"/>
                    <a:gd name="T41" fmla="*/ 101 h 325"/>
                    <a:gd name="T42" fmla="*/ 116 w 276"/>
                    <a:gd name="T43" fmla="*/ 115 h 325"/>
                    <a:gd name="T44" fmla="*/ 111 w 276"/>
                    <a:gd name="T45" fmla="*/ 129 h 325"/>
                    <a:gd name="T46" fmla="*/ 113 w 276"/>
                    <a:gd name="T47" fmla="*/ 146 h 325"/>
                    <a:gd name="T48" fmla="*/ 113 w 276"/>
                    <a:gd name="T49" fmla="*/ 146 h 325"/>
                    <a:gd name="T50" fmla="*/ 118 w 276"/>
                    <a:gd name="T51" fmla="*/ 165 h 325"/>
                    <a:gd name="T52" fmla="*/ 118 w 276"/>
                    <a:gd name="T53" fmla="*/ 165 h 325"/>
                    <a:gd name="T54" fmla="*/ 123 w 276"/>
                    <a:gd name="T55" fmla="*/ 179 h 325"/>
                    <a:gd name="T56" fmla="*/ 123 w 276"/>
                    <a:gd name="T57" fmla="*/ 195 h 325"/>
                    <a:gd name="T58" fmla="*/ 123 w 276"/>
                    <a:gd name="T59" fmla="*/ 209 h 325"/>
                    <a:gd name="T60" fmla="*/ 118 w 276"/>
                    <a:gd name="T61" fmla="*/ 224 h 325"/>
                    <a:gd name="T62" fmla="*/ 118 w 276"/>
                    <a:gd name="T63" fmla="*/ 224 h 325"/>
                    <a:gd name="T64" fmla="*/ 111 w 276"/>
                    <a:gd name="T65" fmla="*/ 247 h 325"/>
                    <a:gd name="T66" fmla="*/ 104 w 276"/>
                    <a:gd name="T67" fmla="*/ 259 h 325"/>
                    <a:gd name="T68" fmla="*/ 97 w 276"/>
                    <a:gd name="T69" fmla="*/ 266 h 325"/>
                    <a:gd name="T70" fmla="*/ 97 w 276"/>
                    <a:gd name="T71" fmla="*/ 266 h 325"/>
                    <a:gd name="T72" fmla="*/ 66 w 276"/>
                    <a:gd name="T73" fmla="*/ 292 h 325"/>
                    <a:gd name="T74" fmla="*/ 35 w 276"/>
                    <a:gd name="T75" fmla="*/ 315 h 325"/>
                    <a:gd name="T76" fmla="*/ 35 w 276"/>
                    <a:gd name="T77" fmla="*/ 315 h 325"/>
                    <a:gd name="T78" fmla="*/ 19 w 276"/>
                    <a:gd name="T79" fmla="*/ 323 h 325"/>
                    <a:gd name="T80" fmla="*/ 0 w 276"/>
                    <a:gd name="T81" fmla="*/ 325 h 325"/>
                    <a:gd name="T82" fmla="*/ 0 w 276"/>
                    <a:gd name="T83" fmla="*/ 198 h 325"/>
                    <a:gd name="T84" fmla="*/ 0 w 276"/>
                    <a:gd name="T85" fmla="*/ 198 h 325"/>
                    <a:gd name="T86" fmla="*/ 2 w 276"/>
                    <a:gd name="T87" fmla="*/ 179 h 325"/>
                    <a:gd name="T88" fmla="*/ 5 w 276"/>
                    <a:gd name="T89" fmla="*/ 158 h 325"/>
                    <a:gd name="T90" fmla="*/ 10 w 276"/>
                    <a:gd name="T91" fmla="*/ 139 h 325"/>
                    <a:gd name="T92" fmla="*/ 17 w 276"/>
                    <a:gd name="T93" fmla="*/ 120 h 325"/>
                    <a:gd name="T94" fmla="*/ 26 w 276"/>
                    <a:gd name="T95" fmla="*/ 103 h 325"/>
                    <a:gd name="T96" fmla="*/ 35 w 276"/>
                    <a:gd name="T97" fmla="*/ 87 h 325"/>
                    <a:gd name="T98" fmla="*/ 47 w 276"/>
                    <a:gd name="T99" fmla="*/ 70 h 325"/>
                    <a:gd name="T100" fmla="*/ 59 w 276"/>
                    <a:gd name="T101" fmla="*/ 56 h 325"/>
                    <a:gd name="T102" fmla="*/ 73 w 276"/>
                    <a:gd name="T103" fmla="*/ 44 h 325"/>
                    <a:gd name="T104" fmla="*/ 90 w 276"/>
                    <a:gd name="T105" fmla="*/ 33 h 325"/>
                    <a:gd name="T106" fmla="*/ 106 w 276"/>
                    <a:gd name="T107" fmla="*/ 23 h 325"/>
                    <a:gd name="T108" fmla="*/ 123 w 276"/>
                    <a:gd name="T109" fmla="*/ 14 h 325"/>
                    <a:gd name="T110" fmla="*/ 142 w 276"/>
                    <a:gd name="T111" fmla="*/ 7 h 325"/>
                    <a:gd name="T112" fmla="*/ 160 w 276"/>
                    <a:gd name="T113" fmla="*/ 2 h 325"/>
                    <a:gd name="T114" fmla="*/ 179 w 276"/>
                    <a:gd name="T115" fmla="*/ 0 h 325"/>
                    <a:gd name="T116" fmla="*/ 200 w 276"/>
                    <a:gd name="T117" fmla="*/ 0 h 325"/>
                    <a:gd name="T118" fmla="*/ 259 w 276"/>
                    <a:gd name="T119" fmla="*/ 0 h 325"/>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276" h="325">
                      <a:moveTo>
                        <a:pt x="259" y="0"/>
                      </a:moveTo>
                      <a:lnTo>
                        <a:pt x="259" y="0"/>
                      </a:lnTo>
                      <a:lnTo>
                        <a:pt x="274" y="21"/>
                      </a:lnTo>
                      <a:lnTo>
                        <a:pt x="276" y="33"/>
                      </a:lnTo>
                      <a:lnTo>
                        <a:pt x="276" y="47"/>
                      </a:lnTo>
                      <a:lnTo>
                        <a:pt x="274" y="56"/>
                      </a:lnTo>
                      <a:lnTo>
                        <a:pt x="269" y="61"/>
                      </a:lnTo>
                      <a:lnTo>
                        <a:pt x="264" y="63"/>
                      </a:lnTo>
                      <a:lnTo>
                        <a:pt x="257" y="63"/>
                      </a:lnTo>
                      <a:lnTo>
                        <a:pt x="243" y="61"/>
                      </a:lnTo>
                      <a:lnTo>
                        <a:pt x="229" y="58"/>
                      </a:lnTo>
                      <a:lnTo>
                        <a:pt x="208" y="56"/>
                      </a:lnTo>
                      <a:lnTo>
                        <a:pt x="184" y="56"/>
                      </a:lnTo>
                      <a:lnTo>
                        <a:pt x="170" y="61"/>
                      </a:lnTo>
                      <a:lnTo>
                        <a:pt x="153" y="68"/>
                      </a:lnTo>
                      <a:lnTo>
                        <a:pt x="142" y="77"/>
                      </a:lnTo>
                      <a:lnTo>
                        <a:pt x="130" y="87"/>
                      </a:lnTo>
                      <a:lnTo>
                        <a:pt x="120" y="101"/>
                      </a:lnTo>
                      <a:lnTo>
                        <a:pt x="116" y="115"/>
                      </a:lnTo>
                      <a:lnTo>
                        <a:pt x="111" y="129"/>
                      </a:lnTo>
                      <a:lnTo>
                        <a:pt x="113" y="146"/>
                      </a:lnTo>
                      <a:lnTo>
                        <a:pt x="118" y="165"/>
                      </a:lnTo>
                      <a:lnTo>
                        <a:pt x="123" y="179"/>
                      </a:lnTo>
                      <a:lnTo>
                        <a:pt x="123" y="195"/>
                      </a:lnTo>
                      <a:lnTo>
                        <a:pt x="123" y="209"/>
                      </a:lnTo>
                      <a:lnTo>
                        <a:pt x="118" y="224"/>
                      </a:lnTo>
                      <a:lnTo>
                        <a:pt x="111" y="247"/>
                      </a:lnTo>
                      <a:lnTo>
                        <a:pt x="104" y="259"/>
                      </a:lnTo>
                      <a:lnTo>
                        <a:pt x="97" y="266"/>
                      </a:lnTo>
                      <a:lnTo>
                        <a:pt x="66" y="292"/>
                      </a:lnTo>
                      <a:lnTo>
                        <a:pt x="35" y="315"/>
                      </a:lnTo>
                      <a:lnTo>
                        <a:pt x="19" y="323"/>
                      </a:lnTo>
                      <a:lnTo>
                        <a:pt x="0" y="325"/>
                      </a:lnTo>
                      <a:lnTo>
                        <a:pt x="0" y="198"/>
                      </a:lnTo>
                      <a:lnTo>
                        <a:pt x="2" y="179"/>
                      </a:lnTo>
                      <a:lnTo>
                        <a:pt x="5" y="158"/>
                      </a:lnTo>
                      <a:lnTo>
                        <a:pt x="10" y="139"/>
                      </a:lnTo>
                      <a:lnTo>
                        <a:pt x="17" y="120"/>
                      </a:lnTo>
                      <a:lnTo>
                        <a:pt x="26" y="103"/>
                      </a:lnTo>
                      <a:lnTo>
                        <a:pt x="35" y="87"/>
                      </a:lnTo>
                      <a:lnTo>
                        <a:pt x="47" y="70"/>
                      </a:lnTo>
                      <a:lnTo>
                        <a:pt x="59" y="56"/>
                      </a:lnTo>
                      <a:lnTo>
                        <a:pt x="73" y="44"/>
                      </a:lnTo>
                      <a:lnTo>
                        <a:pt x="90" y="33"/>
                      </a:lnTo>
                      <a:lnTo>
                        <a:pt x="106" y="23"/>
                      </a:lnTo>
                      <a:lnTo>
                        <a:pt x="123" y="14"/>
                      </a:lnTo>
                      <a:lnTo>
                        <a:pt x="142" y="7"/>
                      </a:lnTo>
                      <a:lnTo>
                        <a:pt x="160" y="2"/>
                      </a:lnTo>
                      <a:lnTo>
                        <a:pt x="179" y="0"/>
                      </a:lnTo>
                      <a:lnTo>
                        <a:pt x="200" y="0"/>
                      </a:lnTo>
                      <a:lnTo>
                        <a:pt x="25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Gill Sans Light"/>
                    <a:cs typeface="Gill Sans Light"/>
                  </a:endParaRPr>
                </a:p>
              </p:txBody>
            </p:sp>
            <p:sp>
              <p:nvSpPr>
                <p:cNvPr id="23731" name="Freeform 156"/>
                <p:cNvSpPr>
                  <a:spLocks/>
                </p:cNvSpPr>
                <p:nvPr/>
              </p:nvSpPr>
              <p:spPr bwMode="auto">
                <a:xfrm>
                  <a:off x="4175" y="962"/>
                  <a:ext cx="266" cy="313"/>
                </a:xfrm>
                <a:custGeom>
                  <a:avLst/>
                  <a:gdLst>
                    <a:gd name="T0" fmla="*/ 248 w 266"/>
                    <a:gd name="T1" fmla="*/ 0 h 313"/>
                    <a:gd name="T2" fmla="*/ 248 w 266"/>
                    <a:gd name="T3" fmla="*/ 0 h 313"/>
                    <a:gd name="T4" fmla="*/ 264 w 266"/>
                    <a:gd name="T5" fmla="*/ 23 h 313"/>
                    <a:gd name="T6" fmla="*/ 264 w 266"/>
                    <a:gd name="T7" fmla="*/ 23 h 313"/>
                    <a:gd name="T8" fmla="*/ 266 w 266"/>
                    <a:gd name="T9" fmla="*/ 35 h 313"/>
                    <a:gd name="T10" fmla="*/ 266 w 266"/>
                    <a:gd name="T11" fmla="*/ 44 h 313"/>
                    <a:gd name="T12" fmla="*/ 264 w 266"/>
                    <a:gd name="T13" fmla="*/ 49 h 313"/>
                    <a:gd name="T14" fmla="*/ 262 w 266"/>
                    <a:gd name="T15" fmla="*/ 51 h 313"/>
                    <a:gd name="T16" fmla="*/ 262 w 266"/>
                    <a:gd name="T17" fmla="*/ 51 h 313"/>
                    <a:gd name="T18" fmla="*/ 259 w 266"/>
                    <a:gd name="T19" fmla="*/ 54 h 313"/>
                    <a:gd name="T20" fmla="*/ 255 w 266"/>
                    <a:gd name="T21" fmla="*/ 54 h 313"/>
                    <a:gd name="T22" fmla="*/ 245 w 266"/>
                    <a:gd name="T23" fmla="*/ 51 h 313"/>
                    <a:gd name="T24" fmla="*/ 224 w 266"/>
                    <a:gd name="T25" fmla="*/ 47 h 313"/>
                    <a:gd name="T26" fmla="*/ 210 w 266"/>
                    <a:gd name="T27" fmla="*/ 44 h 313"/>
                    <a:gd name="T28" fmla="*/ 189 w 266"/>
                    <a:gd name="T29" fmla="*/ 44 h 313"/>
                    <a:gd name="T30" fmla="*/ 189 w 266"/>
                    <a:gd name="T31" fmla="*/ 44 h 313"/>
                    <a:gd name="T32" fmla="*/ 167 w 266"/>
                    <a:gd name="T33" fmla="*/ 49 h 313"/>
                    <a:gd name="T34" fmla="*/ 151 w 266"/>
                    <a:gd name="T35" fmla="*/ 56 h 313"/>
                    <a:gd name="T36" fmla="*/ 137 w 266"/>
                    <a:gd name="T37" fmla="*/ 66 h 313"/>
                    <a:gd name="T38" fmla="*/ 125 w 266"/>
                    <a:gd name="T39" fmla="*/ 77 h 313"/>
                    <a:gd name="T40" fmla="*/ 116 w 266"/>
                    <a:gd name="T41" fmla="*/ 89 h 313"/>
                    <a:gd name="T42" fmla="*/ 111 w 266"/>
                    <a:gd name="T43" fmla="*/ 99 h 313"/>
                    <a:gd name="T44" fmla="*/ 106 w 266"/>
                    <a:gd name="T45" fmla="*/ 108 h 313"/>
                    <a:gd name="T46" fmla="*/ 106 w 266"/>
                    <a:gd name="T47" fmla="*/ 108 h 313"/>
                    <a:gd name="T48" fmla="*/ 101 w 266"/>
                    <a:gd name="T49" fmla="*/ 127 h 313"/>
                    <a:gd name="T50" fmla="*/ 101 w 266"/>
                    <a:gd name="T51" fmla="*/ 143 h 313"/>
                    <a:gd name="T52" fmla="*/ 104 w 266"/>
                    <a:gd name="T53" fmla="*/ 150 h 313"/>
                    <a:gd name="T54" fmla="*/ 104 w 266"/>
                    <a:gd name="T55" fmla="*/ 158 h 313"/>
                    <a:gd name="T56" fmla="*/ 104 w 266"/>
                    <a:gd name="T57" fmla="*/ 158 h 313"/>
                    <a:gd name="T58" fmla="*/ 109 w 266"/>
                    <a:gd name="T59" fmla="*/ 172 h 313"/>
                    <a:gd name="T60" fmla="*/ 111 w 266"/>
                    <a:gd name="T61" fmla="*/ 183 h 313"/>
                    <a:gd name="T62" fmla="*/ 113 w 266"/>
                    <a:gd name="T63" fmla="*/ 202 h 313"/>
                    <a:gd name="T64" fmla="*/ 113 w 266"/>
                    <a:gd name="T65" fmla="*/ 202 h 313"/>
                    <a:gd name="T66" fmla="*/ 111 w 266"/>
                    <a:gd name="T67" fmla="*/ 216 h 313"/>
                    <a:gd name="T68" fmla="*/ 109 w 266"/>
                    <a:gd name="T69" fmla="*/ 219 h 313"/>
                    <a:gd name="T70" fmla="*/ 109 w 266"/>
                    <a:gd name="T71" fmla="*/ 219 h 313"/>
                    <a:gd name="T72" fmla="*/ 104 w 266"/>
                    <a:gd name="T73" fmla="*/ 235 h 313"/>
                    <a:gd name="T74" fmla="*/ 97 w 266"/>
                    <a:gd name="T75" fmla="*/ 249 h 313"/>
                    <a:gd name="T76" fmla="*/ 90 w 266"/>
                    <a:gd name="T77" fmla="*/ 259 h 313"/>
                    <a:gd name="T78" fmla="*/ 90 w 266"/>
                    <a:gd name="T79" fmla="*/ 259 h 313"/>
                    <a:gd name="T80" fmla="*/ 31 w 266"/>
                    <a:gd name="T81" fmla="*/ 308 h 313"/>
                    <a:gd name="T82" fmla="*/ 31 w 266"/>
                    <a:gd name="T83" fmla="*/ 308 h 313"/>
                    <a:gd name="T84" fmla="*/ 19 w 266"/>
                    <a:gd name="T85" fmla="*/ 311 h 313"/>
                    <a:gd name="T86" fmla="*/ 0 w 266"/>
                    <a:gd name="T87" fmla="*/ 313 h 313"/>
                    <a:gd name="T88" fmla="*/ 0 w 266"/>
                    <a:gd name="T89" fmla="*/ 198 h 313"/>
                    <a:gd name="T90" fmla="*/ 0 w 266"/>
                    <a:gd name="T91" fmla="*/ 198 h 313"/>
                    <a:gd name="T92" fmla="*/ 2 w 266"/>
                    <a:gd name="T93" fmla="*/ 179 h 313"/>
                    <a:gd name="T94" fmla="*/ 5 w 266"/>
                    <a:gd name="T95" fmla="*/ 158 h 313"/>
                    <a:gd name="T96" fmla="*/ 10 w 266"/>
                    <a:gd name="T97" fmla="*/ 139 h 313"/>
                    <a:gd name="T98" fmla="*/ 17 w 266"/>
                    <a:gd name="T99" fmla="*/ 120 h 313"/>
                    <a:gd name="T100" fmla="*/ 26 w 266"/>
                    <a:gd name="T101" fmla="*/ 103 h 313"/>
                    <a:gd name="T102" fmla="*/ 35 w 266"/>
                    <a:gd name="T103" fmla="*/ 87 h 313"/>
                    <a:gd name="T104" fmla="*/ 47 w 266"/>
                    <a:gd name="T105" fmla="*/ 70 h 313"/>
                    <a:gd name="T106" fmla="*/ 59 w 266"/>
                    <a:gd name="T107" fmla="*/ 56 h 313"/>
                    <a:gd name="T108" fmla="*/ 73 w 266"/>
                    <a:gd name="T109" fmla="*/ 44 h 313"/>
                    <a:gd name="T110" fmla="*/ 90 w 266"/>
                    <a:gd name="T111" fmla="*/ 33 h 313"/>
                    <a:gd name="T112" fmla="*/ 106 w 266"/>
                    <a:gd name="T113" fmla="*/ 23 h 313"/>
                    <a:gd name="T114" fmla="*/ 123 w 266"/>
                    <a:gd name="T115" fmla="*/ 14 h 313"/>
                    <a:gd name="T116" fmla="*/ 142 w 266"/>
                    <a:gd name="T117" fmla="*/ 7 h 313"/>
                    <a:gd name="T118" fmla="*/ 160 w 266"/>
                    <a:gd name="T119" fmla="*/ 2 h 313"/>
                    <a:gd name="T120" fmla="*/ 179 w 266"/>
                    <a:gd name="T121" fmla="*/ 0 h 313"/>
                    <a:gd name="T122" fmla="*/ 200 w 266"/>
                    <a:gd name="T123" fmla="*/ 0 h 313"/>
                    <a:gd name="T124" fmla="*/ 248 w 266"/>
                    <a:gd name="T125" fmla="*/ 0 h 313"/>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266" h="313">
                      <a:moveTo>
                        <a:pt x="248" y="0"/>
                      </a:moveTo>
                      <a:lnTo>
                        <a:pt x="248" y="0"/>
                      </a:lnTo>
                      <a:lnTo>
                        <a:pt x="264" y="23"/>
                      </a:lnTo>
                      <a:lnTo>
                        <a:pt x="266" y="35"/>
                      </a:lnTo>
                      <a:lnTo>
                        <a:pt x="266" y="44"/>
                      </a:lnTo>
                      <a:lnTo>
                        <a:pt x="264" y="49"/>
                      </a:lnTo>
                      <a:lnTo>
                        <a:pt x="262" y="51"/>
                      </a:lnTo>
                      <a:lnTo>
                        <a:pt x="259" y="54"/>
                      </a:lnTo>
                      <a:lnTo>
                        <a:pt x="255" y="54"/>
                      </a:lnTo>
                      <a:lnTo>
                        <a:pt x="245" y="51"/>
                      </a:lnTo>
                      <a:lnTo>
                        <a:pt x="224" y="47"/>
                      </a:lnTo>
                      <a:lnTo>
                        <a:pt x="210" y="44"/>
                      </a:lnTo>
                      <a:lnTo>
                        <a:pt x="189" y="44"/>
                      </a:lnTo>
                      <a:lnTo>
                        <a:pt x="167" y="49"/>
                      </a:lnTo>
                      <a:lnTo>
                        <a:pt x="151" y="56"/>
                      </a:lnTo>
                      <a:lnTo>
                        <a:pt x="137" y="66"/>
                      </a:lnTo>
                      <a:lnTo>
                        <a:pt x="125" y="77"/>
                      </a:lnTo>
                      <a:lnTo>
                        <a:pt x="116" y="89"/>
                      </a:lnTo>
                      <a:lnTo>
                        <a:pt x="111" y="99"/>
                      </a:lnTo>
                      <a:lnTo>
                        <a:pt x="106" y="108"/>
                      </a:lnTo>
                      <a:lnTo>
                        <a:pt x="101" y="127"/>
                      </a:lnTo>
                      <a:lnTo>
                        <a:pt x="101" y="143"/>
                      </a:lnTo>
                      <a:lnTo>
                        <a:pt x="104" y="150"/>
                      </a:lnTo>
                      <a:lnTo>
                        <a:pt x="104" y="158"/>
                      </a:lnTo>
                      <a:lnTo>
                        <a:pt x="109" y="172"/>
                      </a:lnTo>
                      <a:lnTo>
                        <a:pt x="111" y="183"/>
                      </a:lnTo>
                      <a:lnTo>
                        <a:pt x="113" y="202"/>
                      </a:lnTo>
                      <a:lnTo>
                        <a:pt x="111" y="216"/>
                      </a:lnTo>
                      <a:lnTo>
                        <a:pt x="109" y="219"/>
                      </a:lnTo>
                      <a:lnTo>
                        <a:pt x="104" y="235"/>
                      </a:lnTo>
                      <a:lnTo>
                        <a:pt x="97" y="249"/>
                      </a:lnTo>
                      <a:lnTo>
                        <a:pt x="90" y="259"/>
                      </a:lnTo>
                      <a:lnTo>
                        <a:pt x="31" y="308"/>
                      </a:lnTo>
                      <a:lnTo>
                        <a:pt x="19" y="311"/>
                      </a:lnTo>
                      <a:lnTo>
                        <a:pt x="0" y="313"/>
                      </a:lnTo>
                      <a:lnTo>
                        <a:pt x="0" y="198"/>
                      </a:lnTo>
                      <a:lnTo>
                        <a:pt x="2" y="179"/>
                      </a:lnTo>
                      <a:lnTo>
                        <a:pt x="5" y="158"/>
                      </a:lnTo>
                      <a:lnTo>
                        <a:pt x="10" y="139"/>
                      </a:lnTo>
                      <a:lnTo>
                        <a:pt x="17" y="120"/>
                      </a:lnTo>
                      <a:lnTo>
                        <a:pt x="26" y="103"/>
                      </a:lnTo>
                      <a:lnTo>
                        <a:pt x="35" y="87"/>
                      </a:lnTo>
                      <a:lnTo>
                        <a:pt x="47" y="70"/>
                      </a:lnTo>
                      <a:lnTo>
                        <a:pt x="59" y="56"/>
                      </a:lnTo>
                      <a:lnTo>
                        <a:pt x="73" y="44"/>
                      </a:lnTo>
                      <a:lnTo>
                        <a:pt x="90" y="33"/>
                      </a:lnTo>
                      <a:lnTo>
                        <a:pt x="106" y="23"/>
                      </a:lnTo>
                      <a:lnTo>
                        <a:pt x="123" y="14"/>
                      </a:lnTo>
                      <a:lnTo>
                        <a:pt x="142" y="7"/>
                      </a:lnTo>
                      <a:lnTo>
                        <a:pt x="160" y="2"/>
                      </a:lnTo>
                      <a:lnTo>
                        <a:pt x="179" y="0"/>
                      </a:lnTo>
                      <a:lnTo>
                        <a:pt x="200" y="0"/>
                      </a:lnTo>
                      <a:lnTo>
                        <a:pt x="248" y="0"/>
                      </a:lnTo>
                      <a:close/>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Gill Sans Light"/>
                    <a:cs typeface="Gill Sans Light"/>
                  </a:endParaRPr>
                </a:p>
              </p:txBody>
            </p:sp>
            <p:sp>
              <p:nvSpPr>
                <p:cNvPr id="23732" name="Freeform 157"/>
                <p:cNvSpPr>
                  <a:spLocks/>
                </p:cNvSpPr>
                <p:nvPr/>
              </p:nvSpPr>
              <p:spPr bwMode="auto">
                <a:xfrm>
                  <a:off x="4312" y="962"/>
                  <a:ext cx="120" cy="14"/>
                </a:xfrm>
                <a:custGeom>
                  <a:avLst/>
                  <a:gdLst>
                    <a:gd name="T0" fmla="*/ 120 w 120"/>
                    <a:gd name="T1" fmla="*/ 14 h 14"/>
                    <a:gd name="T2" fmla="*/ 120 w 120"/>
                    <a:gd name="T3" fmla="*/ 14 h 14"/>
                    <a:gd name="T4" fmla="*/ 0 w 120"/>
                    <a:gd name="T5" fmla="*/ 9 h 14"/>
                    <a:gd name="T6" fmla="*/ 0 w 120"/>
                    <a:gd name="T7" fmla="*/ 9 h 14"/>
                    <a:gd name="T8" fmla="*/ 21 w 120"/>
                    <a:gd name="T9" fmla="*/ 4 h 14"/>
                    <a:gd name="T10" fmla="*/ 42 w 120"/>
                    <a:gd name="T11" fmla="*/ 0 h 14"/>
                    <a:gd name="T12" fmla="*/ 42 w 120"/>
                    <a:gd name="T13" fmla="*/ 0 h 14"/>
                    <a:gd name="T14" fmla="*/ 92 w 120"/>
                    <a:gd name="T15" fmla="*/ 0 h 14"/>
                    <a:gd name="T16" fmla="*/ 111 w 120"/>
                    <a:gd name="T17" fmla="*/ 0 h 14"/>
                    <a:gd name="T18" fmla="*/ 111 w 120"/>
                    <a:gd name="T19" fmla="*/ 0 h 14"/>
                    <a:gd name="T20" fmla="*/ 120 w 120"/>
                    <a:gd name="T21" fmla="*/ 14 h 14"/>
                    <a:gd name="T22" fmla="*/ 120 w 120"/>
                    <a:gd name="T23" fmla="*/ 14 h 1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20" h="14">
                      <a:moveTo>
                        <a:pt x="120" y="14"/>
                      </a:moveTo>
                      <a:lnTo>
                        <a:pt x="120" y="14"/>
                      </a:lnTo>
                      <a:lnTo>
                        <a:pt x="0" y="9"/>
                      </a:lnTo>
                      <a:lnTo>
                        <a:pt x="21" y="4"/>
                      </a:lnTo>
                      <a:lnTo>
                        <a:pt x="42" y="0"/>
                      </a:lnTo>
                      <a:lnTo>
                        <a:pt x="92" y="0"/>
                      </a:lnTo>
                      <a:lnTo>
                        <a:pt x="111" y="0"/>
                      </a:lnTo>
                      <a:lnTo>
                        <a:pt x="120" y="14"/>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Gill Sans Light"/>
                    <a:cs typeface="Gill Sans Light"/>
                  </a:endParaRPr>
                </a:p>
              </p:txBody>
            </p:sp>
            <p:sp>
              <p:nvSpPr>
                <p:cNvPr id="23733" name="Freeform 158"/>
                <p:cNvSpPr>
                  <a:spLocks/>
                </p:cNvSpPr>
                <p:nvPr/>
              </p:nvSpPr>
              <p:spPr bwMode="auto">
                <a:xfrm>
                  <a:off x="4279" y="976"/>
                  <a:ext cx="160" cy="16"/>
                </a:xfrm>
                <a:custGeom>
                  <a:avLst/>
                  <a:gdLst>
                    <a:gd name="T0" fmla="*/ 160 w 160"/>
                    <a:gd name="T1" fmla="*/ 16 h 16"/>
                    <a:gd name="T2" fmla="*/ 160 w 160"/>
                    <a:gd name="T3" fmla="*/ 16 h 16"/>
                    <a:gd name="T4" fmla="*/ 0 w 160"/>
                    <a:gd name="T5" fmla="*/ 9 h 16"/>
                    <a:gd name="T6" fmla="*/ 0 w 160"/>
                    <a:gd name="T7" fmla="*/ 9 h 16"/>
                    <a:gd name="T8" fmla="*/ 12 w 160"/>
                    <a:gd name="T9" fmla="*/ 4 h 16"/>
                    <a:gd name="T10" fmla="*/ 12 w 160"/>
                    <a:gd name="T11" fmla="*/ 4 h 16"/>
                    <a:gd name="T12" fmla="*/ 153 w 160"/>
                    <a:gd name="T13" fmla="*/ 0 h 16"/>
                    <a:gd name="T14" fmla="*/ 153 w 160"/>
                    <a:gd name="T15" fmla="*/ 0 h 16"/>
                    <a:gd name="T16" fmla="*/ 160 w 160"/>
                    <a:gd name="T17" fmla="*/ 9 h 16"/>
                    <a:gd name="T18" fmla="*/ 160 w 160"/>
                    <a:gd name="T19" fmla="*/ 9 h 16"/>
                    <a:gd name="T20" fmla="*/ 160 w 160"/>
                    <a:gd name="T21" fmla="*/ 16 h 16"/>
                    <a:gd name="T22" fmla="*/ 160 w 160"/>
                    <a:gd name="T23" fmla="*/ 16 h 1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60" h="16">
                      <a:moveTo>
                        <a:pt x="160" y="16"/>
                      </a:moveTo>
                      <a:lnTo>
                        <a:pt x="160" y="16"/>
                      </a:lnTo>
                      <a:lnTo>
                        <a:pt x="0" y="9"/>
                      </a:lnTo>
                      <a:lnTo>
                        <a:pt x="12" y="4"/>
                      </a:lnTo>
                      <a:lnTo>
                        <a:pt x="153" y="0"/>
                      </a:lnTo>
                      <a:lnTo>
                        <a:pt x="160" y="9"/>
                      </a:lnTo>
                      <a:lnTo>
                        <a:pt x="160" y="16"/>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Gill Sans Light"/>
                    <a:cs typeface="Gill Sans Light"/>
                  </a:endParaRPr>
                </a:p>
              </p:txBody>
            </p:sp>
            <p:sp>
              <p:nvSpPr>
                <p:cNvPr id="23734" name="Freeform 159"/>
                <p:cNvSpPr>
                  <a:spLocks/>
                </p:cNvSpPr>
                <p:nvPr/>
              </p:nvSpPr>
              <p:spPr bwMode="auto">
                <a:xfrm>
                  <a:off x="4255" y="992"/>
                  <a:ext cx="186" cy="17"/>
                </a:xfrm>
                <a:custGeom>
                  <a:avLst/>
                  <a:gdLst>
                    <a:gd name="T0" fmla="*/ 186 w 186"/>
                    <a:gd name="T1" fmla="*/ 17 h 17"/>
                    <a:gd name="T2" fmla="*/ 186 w 186"/>
                    <a:gd name="T3" fmla="*/ 17 h 17"/>
                    <a:gd name="T4" fmla="*/ 0 w 186"/>
                    <a:gd name="T5" fmla="*/ 10 h 17"/>
                    <a:gd name="T6" fmla="*/ 0 w 186"/>
                    <a:gd name="T7" fmla="*/ 10 h 17"/>
                    <a:gd name="T8" fmla="*/ 7 w 186"/>
                    <a:gd name="T9" fmla="*/ 5 h 17"/>
                    <a:gd name="T10" fmla="*/ 7 w 186"/>
                    <a:gd name="T11" fmla="*/ 5 h 17"/>
                    <a:gd name="T12" fmla="*/ 184 w 186"/>
                    <a:gd name="T13" fmla="*/ 0 h 17"/>
                    <a:gd name="T14" fmla="*/ 184 w 186"/>
                    <a:gd name="T15" fmla="*/ 0 h 17"/>
                    <a:gd name="T16" fmla="*/ 186 w 186"/>
                    <a:gd name="T17" fmla="*/ 7 h 17"/>
                    <a:gd name="T18" fmla="*/ 186 w 186"/>
                    <a:gd name="T19" fmla="*/ 17 h 17"/>
                    <a:gd name="T20" fmla="*/ 186 w 186"/>
                    <a:gd name="T21" fmla="*/ 17 h 1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86" h="17">
                      <a:moveTo>
                        <a:pt x="186" y="17"/>
                      </a:moveTo>
                      <a:lnTo>
                        <a:pt x="186" y="17"/>
                      </a:lnTo>
                      <a:lnTo>
                        <a:pt x="0" y="10"/>
                      </a:lnTo>
                      <a:lnTo>
                        <a:pt x="7" y="5"/>
                      </a:lnTo>
                      <a:lnTo>
                        <a:pt x="184" y="0"/>
                      </a:lnTo>
                      <a:lnTo>
                        <a:pt x="186" y="7"/>
                      </a:lnTo>
                      <a:lnTo>
                        <a:pt x="186" y="17"/>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Gill Sans Light"/>
                    <a:cs typeface="Gill Sans Light"/>
                  </a:endParaRPr>
                </a:p>
              </p:txBody>
            </p:sp>
            <p:sp>
              <p:nvSpPr>
                <p:cNvPr id="23735" name="Freeform 160"/>
                <p:cNvSpPr>
                  <a:spLocks noEditPoints="1"/>
                </p:cNvSpPr>
                <p:nvPr/>
              </p:nvSpPr>
              <p:spPr bwMode="auto">
                <a:xfrm>
                  <a:off x="4236" y="1009"/>
                  <a:ext cx="205" cy="11"/>
                </a:xfrm>
                <a:custGeom>
                  <a:avLst/>
                  <a:gdLst>
                    <a:gd name="T0" fmla="*/ 88 w 205"/>
                    <a:gd name="T1" fmla="*/ 11 h 11"/>
                    <a:gd name="T2" fmla="*/ 88 w 205"/>
                    <a:gd name="T3" fmla="*/ 11 h 11"/>
                    <a:gd name="T4" fmla="*/ 0 w 205"/>
                    <a:gd name="T5" fmla="*/ 7 h 11"/>
                    <a:gd name="T6" fmla="*/ 0 w 205"/>
                    <a:gd name="T7" fmla="*/ 7 h 11"/>
                    <a:gd name="T8" fmla="*/ 5 w 205"/>
                    <a:gd name="T9" fmla="*/ 4 h 11"/>
                    <a:gd name="T10" fmla="*/ 5 w 205"/>
                    <a:gd name="T11" fmla="*/ 4 h 11"/>
                    <a:gd name="T12" fmla="*/ 111 w 205"/>
                    <a:gd name="T13" fmla="*/ 2 h 11"/>
                    <a:gd name="T14" fmla="*/ 111 w 205"/>
                    <a:gd name="T15" fmla="*/ 2 h 11"/>
                    <a:gd name="T16" fmla="*/ 99 w 205"/>
                    <a:gd name="T17" fmla="*/ 4 h 11"/>
                    <a:gd name="T18" fmla="*/ 88 w 205"/>
                    <a:gd name="T19" fmla="*/ 11 h 11"/>
                    <a:gd name="T20" fmla="*/ 88 w 205"/>
                    <a:gd name="T21" fmla="*/ 11 h 11"/>
                    <a:gd name="T22" fmla="*/ 168 w 205"/>
                    <a:gd name="T23" fmla="*/ 0 h 11"/>
                    <a:gd name="T24" fmla="*/ 168 w 205"/>
                    <a:gd name="T25" fmla="*/ 0 h 11"/>
                    <a:gd name="T26" fmla="*/ 205 w 205"/>
                    <a:gd name="T27" fmla="*/ 0 h 11"/>
                    <a:gd name="T28" fmla="*/ 205 w 205"/>
                    <a:gd name="T29" fmla="*/ 0 h 11"/>
                    <a:gd name="T30" fmla="*/ 201 w 205"/>
                    <a:gd name="T31" fmla="*/ 4 h 11"/>
                    <a:gd name="T32" fmla="*/ 201 w 205"/>
                    <a:gd name="T33" fmla="*/ 4 h 11"/>
                    <a:gd name="T34" fmla="*/ 196 w 205"/>
                    <a:gd name="T35" fmla="*/ 7 h 11"/>
                    <a:gd name="T36" fmla="*/ 191 w 205"/>
                    <a:gd name="T37" fmla="*/ 7 h 11"/>
                    <a:gd name="T38" fmla="*/ 182 w 205"/>
                    <a:gd name="T39" fmla="*/ 2 h 11"/>
                    <a:gd name="T40" fmla="*/ 168 w 205"/>
                    <a:gd name="T41" fmla="*/ 0 h 11"/>
                    <a:gd name="T42" fmla="*/ 168 w 205"/>
                    <a:gd name="T43" fmla="*/ 0 h 11"/>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205" h="11">
                      <a:moveTo>
                        <a:pt x="88" y="11"/>
                      </a:moveTo>
                      <a:lnTo>
                        <a:pt x="88" y="11"/>
                      </a:lnTo>
                      <a:lnTo>
                        <a:pt x="0" y="7"/>
                      </a:lnTo>
                      <a:lnTo>
                        <a:pt x="5" y="4"/>
                      </a:lnTo>
                      <a:lnTo>
                        <a:pt x="111" y="2"/>
                      </a:lnTo>
                      <a:lnTo>
                        <a:pt x="99" y="4"/>
                      </a:lnTo>
                      <a:lnTo>
                        <a:pt x="88" y="11"/>
                      </a:lnTo>
                      <a:close/>
                      <a:moveTo>
                        <a:pt x="168" y="0"/>
                      </a:moveTo>
                      <a:lnTo>
                        <a:pt x="168" y="0"/>
                      </a:lnTo>
                      <a:lnTo>
                        <a:pt x="205" y="0"/>
                      </a:lnTo>
                      <a:lnTo>
                        <a:pt x="201" y="4"/>
                      </a:lnTo>
                      <a:lnTo>
                        <a:pt x="196" y="7"/>
                      </a:lnTo>
                      <a:lnTo>
                        <a:pt x="191" y="7"/>
                      </a:lnTo>
                      <a:lnTo>
                        <a:pt x="182" y="2"/>
                      </a:lnTo>
                      <a:lnTo>
                        <a:pt x="168" y="0"/>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Gill Sans Light"/>
                    <a:cs typeface="Gill Sans Light"/>
                  </a:endParaRPr>
                </a:p>
              </p:txBody>
            </p:sp>
            <p:sp>
              <p:nvSpPr>
                <p:cNvPr id="23736" name="Freeform 161"/>
                <p:cNvSpPr>
                  <a:spLocks/>
                </p:cNvSpPr>
                <p:nvPr/>
              </p:nvSpPr>
              <p:spPr bwMode="auto">
                <a:xfrm>
                  <a:off x="4222" y="1028"/>
                  <a:ext cx="92" cy="7"/>
                </a:xfrm>
                <a:custGeom>
                  <a:avLst/>
                  <a:gdLst>
                    <a:gd name="T0" fmla="*/ 83 w 92"/>
                    <a:gd name="T1" fmla="*/ 7 h 7"/>
                    <a:gd name="T2" fmla="*/ 83 w 92"/>
                    <a:gd name="T3" fmla="*/ 7 h 7"/>
                    <a:gd name="T4" fmla="*/ 0 w 92"/>
                    <a:gd name="T5" fmla="*/ 4 h 7"/>
                    <a:gd name="T6" fmla="*/ 0 w 92"/>
                    <a:gd name="T7" fmla="*/ 4 h 7"/>
                    <a:gd name="T8" fmla="*/ 3 w 92"/>
                    <a:gd name="T9" fmla="*/ 2 h 7"/>
                    <a:gd name="T10" fmla="*/ 3 w 92"/>
                    <a:gd name="T11" fmla="*/ 2 h 7"/>
                    <a:gd name="T12" fmla="*/ 92 w 92"/>
                    <a:gd name="T13" fmla="*/ 0 h 7"/>
                    <a:gd name="T14" fmla="*/ 92 w 92"/>
                    <a:gd name="T15" fmla="*/ 0 h 7"/>
                    <a:gd name="T16" fmla="*/ 83 w 92"/>
                    <a:gd name="T17" fmla="*/ 7 h 7"/>
                    <a:gd name="T18" fmla="*/ 83 w 92"/>
                    <a:gd name="T19" fmla="*/ 7 h 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92" h="7">
                      <a:moveTo>
                        <a:pt x="83" y="7"/>
                      </a:moveTo>
                      <a:lnTo>
                        <a:pt x="83" y="7"/>
                      </a:lnTo>
                      <a:lnTo>
                        <a:pt x="0" y="4"/>
                      </a:lnTo>
                      <a:lnTo>
                        <a:pt x="3" y="2"/>
                      </a:lnTo>
                      <a:lnTo>
                        <a:pt x="92" y="0"/>
                      </a:lnTo>
                      <a:lnTo>
                        <a:pt x="83" y="7"/>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Gill Sans Light"/>
                    <a:cs typeface="Gill Sans Light"/>
                  </a:endParaRPr>
                </a:p>
              </p:txBody>
            </p:sp>
            <p:sp>
              <p:nvSpPr>
                <p:cNvPr id="23737" name="Freeform 162"/>
                <p:cNvSpPr>
                  <a:spLocks/>
                </p:cNvSpPr>
                <p:nvPr/>
              </p:nvSpPr>
              <p:spPr bwMode="auto">
                <a:xfrm>
                  <a:off x="4210" y="1044"/>
                  <a:ext cx="88" cy="7"/>
                </a:xfrm>
                <a:custGeom>
                  <a:avLst/>
                  <a:gdLst>
                    <a:gd name="T0" fmla="*/ 81 w 88"/>
                    <a:gd name="T1" fmla="*/ 7 h 7"/>
                    <a:gd name="T2" fmla="*/ 81 w 88"/>
                    <a:gd name="T3" fmla="*/ 7 h 7"/>
                    <a:gd name="T4" fmla="*/ 0 w 88"/>
                    <a:gd name="T5" fmla="*/ 5 h 7"/>
                    <a:gd name="T6" fmla="*/ 0 w 88"/>
                    <a:gd name="T7" fmla="*/ 5 h 7"/>
                    <a:gd name="T8" fmla="*/ 3 w 88"/>
                    <a:gd name="T9" fmla="*/ 2 h 7"/>
                    <a:gd name="T10" fmla="*/ 3 w 88"/>
                    <a:gd name="T11" fmla="*/ 2 h 7"/>
                    <a:gd name="T12" fmla="*/ 88 w 88"/>
                    <a:gd name="T13" fmla="*/ 0 h 7"/>
                    <a:gd name="T14" fmla="*/ 88 w 88"/>
                    <a:gd name="T15" fmla="*/ 0 h 7"/>
                    <a:gd name="T16" fmla="*/ 81 w 88"/>
                    <a:gd name="T17" fmla="*/ 7 h 7"/>
                    <a:gd name="T18" fmla="*/ 81 w 88"/>
                    <a:gd name="T19" fmla="*/ 7 h 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88" h="7">
                      <a:moveTo>
                        <a:pt x="81" y="7"/>
                      </a:moveTo>
                      <a:lnTo>
                        <a:pt x="81" y="7"/>
                      </a:lnTo>
                      <a:lnTo>
                        <a:pt x="0" y="5"/>
                      </a:lnTo>
                      <a:lnTo>
                        <a:pt x="3" y="2"/>
                      </a:lnTo>
                      <a:lnTo>
                        <a:pt x="88" y="0"/>
                      </a:lnTo>
                      <a:lnTo>
                        <a:pt x="81" y="7"/>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Gill Sans Light"/>
                    <a:cs typeface="Gill Sans Light"/>
                  </a:endParaRPr>
                </a:p>
              </p:txBody>
            </p:sp>
            <p:sp>
              <p:nvSpPr>
                <p:cNvPr id="23738" name="Freeform 163"/>
                <p:cNvSpPr>
                  <a:spLocks/>
                </p:cNvSpPr>
                <p:nvPr/>
              </p:nvSpPr>
              <p:spPr bwMode="auto">
                <a:xfrm>
                  <a:off x="4201" y="1061"/>
                  <a:ext cx="85" cy="7"/>
                </a:xfrm>
                <a:custGeom>
                  <a:avLst/>
                  <a:gdLst>
                    <a:gd name="T0" fmla="*/ 80 w 85"/>
                    <a:gd name="T1" fmla="*/ 7 h 7"/>
                    <a:gd name="T2" fmla="*/ 80 w 85"/>
                    <a:gd name="T3" fmla="*/ 7 h 7"/>
                    <a:gd name="T4" fmla="*/ 0 w 85"/>
                    <a:gd name="T5" fmla="*/ 2 h 7"/>
                    <a:gd name="T6" fmla="*/ 0 w 85"/>
                    <a:gd name="T7" fmla="*/ 2 h 7"/>
                    <a:gd name="T8" fmla="*/ 0 w 85"/>
                    <a:gd name="T9" fmla="*/ 2 h 7"/>
                    <a:gd name="T10" fmla="*/ 0 w 85"/>
                    <a:gd name="T11" fmla="*/ 2 h 7"/>
                    <a:gd name="T12" fmla="*/ 85 w 85"/>
                    <a:gd name="T13" fmla="*/ 0 h 7"/>
                    <a:gd name="T14" fmla="*/ 85 w 85"/>
                    <a:gd name="T15" fmla="*/ 0 h 7"/>
                    <a:gd name="T16" fmla="*/ 80 w 85"/>
                    <a:gd name="T17" fmla="*/ 7 h 7"/>
                    <a:gd name="T18" fmla="*/ 80 w 85"/>
                    <a:gd name="T19" fmla="*/ 7 h 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85" h="7">
                      <a:moveTo>
                        <a:pt x="80" y="7"/>
                      </a:moveTo>
                      <a:lnTo>
                        <a:pt x="80" y="7"/>
                      </a:lnTo>
                      <a:lnTo>
                        <a:pt x="0" y="2"/>
                      </a:lnTo>
                      <a:lnTo>
                        <a:pt x="85" y="0"/>
                      </a:lnTo>
                      <a:lnTo>
                        <a:pt x="80" y="7"/>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Gill Sans Light"/>
                    <a:cs typeface="Gill Sans Light"/>
                  </a:endParaRPr>
                </a:p>
              </p:txBody>
            </p:sp>
            <p:sp>
              <p:nvSpPr>
                <p:cNvPr id="23739" name="Freeform 164"/>
                <p:cNvSpPr>
                  <a:spLocks/>
                </p:cNvSpPr>
                <p:nvPr/>
              </p:nvSpPr>
              <p:spPr bwMode="auto">
                <a:xfrm>
                  <a:off x="4194" y="1077"/>
                  <a:ext cx="85" cy="5"/>
                </a:xfrm>
                <a:custGeom>
                  <a:avLst/>
                  <a:gdLst>
                    <a:gd name="T0" fmla="*/ 85 w 85"/>
                    <a:gd name="T1" fmla="*/ 5 h 5"/>
                    <a:gd name="T2" fmla="*/ 85 w 85"/>
                    <a:gd name="T3" fmla="*/ 5 h 5"/>
                    <a:gd name="T4" fmla="*/ 0 w 85"/>
                    <a:gd name="T5" fmla="*/ 2 h 5"/>
                    <a:gd name="T6" fmla="*/ 0 w 85"/>
                    <a:gd name="T7" fmla="*/ 2 h 5"/>
                    <a:gd name="T8" fmla="*/ 0 w 85"/>
                    <a:gd name="T9" fmla="*/ 2 h 5"/>
                    <a:gd name="T10" fmla="*/ 0 w 85"/>
                    <a:gd name="T11" fmla="*/ 2 h 5"/>
                    <a:gd name="T12" fmla="*/ 85 w 85"/>
                    <a:gd name="T13" fmla="*/ 0 h 5"/>
                    <a:gd name="T14" fmla="*/ 85 w 85"/>
                    <a:gd name="T15" fmla="*/ 0 h 5"/>
                    <a:gd name="T16" fmla="*/ 85 w 85"/>
                    <a:gd name="T17" fmla="*/ 5 h 5"/>
                    <a:gd name="T18" fmla="*/ 85 w 85"/>
                    <a:gd name="T19" fmla="*/ 5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85" h="5">
                      <a:moveTo>
                        <a:pt x="85" y="5"/>
                      </a:moveTo>
                      <a:lnTo>
                        <a:pt x="85" y="5"/>
                      </a:lnTo>
                      <a:lnTo>
                        <a:pt x="0" y="2"/>
                      </a:lnTo>
                      <a:lnTo>
                        <a:pt x="85" y="0"/>
                      </a:lnTo>
                      <a:lnTo>
                        <a:pt x="85" y="5"/>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Gill Sans Light"/>
                    <a:cs typeface="Gill Sans Light"/>
                  </a:endParaRPr>
                </a:p>
              </p:txBody>
            </p:sp>
            <p:sp>
              <p:nvSpPr>
                <p:cNvPr id="23740" name="Freeform 165"/>
                <p:cNvSpPr>
                  <a:spLocks/>
                </p:cNvSpPr>
                <p:nvPr/>
              </p:nvSpPr>
              <p:spPr bwMode="auto">
                <a:xfrm>
                  <a:off x="4187" y="1091"/>
                  <a:ext cx="89" cy="7"/>
                </a:xfrm>
                <a:custGeom>
                  <a:avLst/>
                  <a:gdLst>
                    <a:gd name="T0" fmla="*/ 89 w 89"/>
                    <a:gd name="T1" fmla="*/ 7 h 7"/>
                    <a:gd name="T2" fmla="*/ 89 w 89"/>
                    <a:gd name="T3" fmla="*/ 7 h 7"/>
                    <a:gd name="T4" fmla="*/ 0 w 89"/>
                    <a:gd name="T5" fmla="*/ 5 h 7"/>
                    <a:gd name="T6" fmla="*/ 0 w 89"/>
                    <a:gd name="T7" fmla="*/ 5 h 7"/>
                    <a:gd name="T8" fmla="*/ 0 w 89"/>
                    <a:gd name="T9" fmla="*/ 5 h 7"/>
                    <a:gd name="T10" fmla="*/ 0 w 89"/>
                    <a:gd name="T11" fmla="*/ 5 h 7"/>
                    <a:gd name="T12" fmla="*/ 89 w 89"/>
                    <a:gd name="T13" fmla="*/ 0 h 7"/>
                    <a:gd name="T14" fmla="*/ 89 w 89"/>
                    <a:gd name="T15" fmla="*/ 0 h 7"/>
                    <a:gd name="T16" fmla="*/ 89 w 89"/>
                    <a:gd name="T17" fmla="*/ 7 h 7"/>
                    <a:gd name="T18" fmla="*/ 89 w 89"/>
                    <a:gd name="T19" fmla="*/ 7 h 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89" h="7">
                      <a:moveTo>
                        <a:pt x="89" y="7"/>
                      </a:moveTo>
                      <a:lnTo>
                        <a:pt x="89" y="7"/>
                      </a:lnTo>
                      <a:lnTo>
                        <a:pt x="0" y="5"/>
                      </a:lnTo>
                      <a:lnTo>
                        <a:pt x="89" y="0"/>
                      </a:lnTo>
                      <a:lnTo>
                        <a:pt x="89" y="7"/>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Gill Sans Light"/>
                    <a:cs typeface="Gill Sans Light"/>
                  </a:endParaRPr>
                </a:p>
              </p:txBody>
            </p:sp>
            <p:sp>
              <p:nvSpPr>
                <p:cNvPr id="23741" name="Freeform 166"/>
                <p:cNvSpPr>
                  <a:spLocks/>
                </p:cNvSpPr>
                <p:nvPr/>
              </p:nvSpPr>
              <p:spPr bwMode="auto">
                <a:xfrm>
                  <a:off x="4182" y="1108"/>
                  <a:ext cx="97" cy="7"/>
                </a:xfrm>
                <a:custGeom>
                  <a:avLst/>
                  <a:gdLst>
                    <a:gd name="T0" fmla="*/ 97 w 97"/>
                    <a:gd name="T1" fmla="*/ 7 h 7"/>
                    <a:gd name="T2" fmla="*/ 97 w 97"/>
                    <a:gd name="T3" fmla="*/ 7 h 7"/>
                    <a:gd name="T4" fmla="*/ 0 w 97"/>
                    <a:gd name="T5" fmla="*/ 4 h 7"/>
                    <a:gd name="T6" fmla="*/ 0 w 97"/>
                    <a:gd name="T7" fmla="*/ 4 h 7"/>
                    <a:gd name="T8" fmla="*/ 0 w 97"/>
                    <a:gd name="T9" fmla="*/ 2 h 7"/>
                    <a:gd name="T10" fmla="*/ 0 w 97"/>
                    <a:gd name="T11" fmla="*/ 2 h 7"/>
                    <a:gd name="T12" fmla="*/ 94 w 97"/>
                    <a:gd name="T13" fmla="*/ 0 h 7"/>
                    <a:gd name="T14" fmla="*/ 94 w 97"/>
                    <a:gd name="T15" fmla="*/ 0 h 7"/>
                    <a:gd name="T16" fmla="*/ 97 w 97"/>
                    <a:gd name="T17" fmla="*/ 7 h 7"/>
                    <a:gd name="T18" fmla="*/ 97 w 97"/>
                    <a:gd name="T19" fmla="*/ 7 h 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97" h="7">
                      <a:moveTo>
                        <a:pt x="97" y="7"/>
                      </a:moveTo>
                      <a:lnTo>
                        <a:pt x="97" y="7"/>
                      </a:lnTo>
                      <a:lnTo>
                        <a:pt x="0" y="4"/>
                      </a:lnTo>
                      <a:lnTo>
                        <a:pt x="0" y="2"/>
                      </a:lnTo>
                      <a:lnTo>
                        <a:pt x="94" y="0"/>
                      </a:lnTo>
                      <a:lnTo>
                        <a:pt x="97" y="7"/>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Gill Sans Light"/>
                    <a:cs typeface="Gill Sans Light"/>
                  </a:endParaRPr>
                </a:p>
              </p:txBody>
            </p:sp>
            <p:sp>
              <p:nvSpPr>
                <p:cNvPr id="23742" name="Freeform 167"/>
                <p:cNvSpPr>
                  <a:spLocks/>
                </p:cNvSpPr>
                <p:nvPr/>
              </p:nvSpPr>
              <p:spPr bwMode="auto">
                <a:xfrm>
                  <a:off x="4180" y="1124"/>
                  <a:ext cx="104" cy="7"/>
                </a:xfrm>
                <a:custGeom>
                  <a:avLst/>
                  <a:gdLst>
                    <a:gd name="T0" fmla="*/ 104 w 104"/>
                    <a:gd name="T1" fmla="*/ 7 h 7"/>
                    <a:gd name="T2" fmla="*/ 0 w 104"/>
                    <a:gd name="T3" fmla="*/ 3 h 7"/>
                    <a:gd name="T4" fmla="*/ 0 w 104"/>
                    <a:gd name="T5" fmla="*/ 3 h 7"/>
                    <a:gd name="T6" fmla="*/ 0 w 104"/>
                    <a:gd name="T7" fmla="*/ 3 h 7"/>
                    <a:gd name="T8" fmla="*/ 101 w 104"/>
                    <a:gd name="T9" fmla="*/ 0 h 7"/>
                    <a:gd name="T10" fmla="*/ 101 w 104"/>
                    <a:gd name="T11" fmla="*/ 0 h 7"/>
                    <a:gd name="T12" fmla="*/ 104 w 104"/>
                    <a:gd name="T13" fmla="*/ 7 h 7"/>
                    <a:gd name="T14" fmla="*/ 104 w 104"/>
                    <a:gd name="T15" fmla="*/ 7 h 7"/>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4" h="7">
                      <a:moveTo>
                        <a:pt x="104" y="7"/>
                      </a:moveTo>
                      <a:lnTo>
                        <a:pt x="0" y="3"/>
                      </a:lnTo>
                      <a:lnTo>
                        <a:pt x="101" y="0"/>
                      </a:lnTo>
                      <a:lnTo>
                        <a:pt x="104" y="7"/>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Gill Sans Light"/>
                    <a:cs typeface="Gill Sans Light"/>
                  </a:endParaRPr>
                </a:p>
              </p:txBody>
            </p:sp>
            <p:sp>
              <p:nvSpPr>
                <p:cNvPr id="23743" name="Freeform 168"/>
                <p:cNvSpPr>
                  <a:spLocks/>
                </p:cNvSpPr>
                <p:nvPr/>
              </p:nvSpPr>
              <p:spPr bwMode="auto">
                <a:xfrm>
                  <a:off x="4175" y="1148"/>
                  <a:ext cx="111" cy="75"/>
                </a:xfrm>
                <a:custGeom>
                  <a:avLst/>
                  <a:gdLst>
                    <a:gd name="T0" fmla="*/ 111 w 111"/>
                    <a:gd name="T1" fmla="*/ 16 h 75"/>
                    <a:gd name="T2" fmla="*/ 2 w 111"/>
                    <a:gd name="T3" fmla="*/ 0 h 75"/>
                    <a:gd name="T4" fmla="*/ 2 w 111"/>
                    <a:gd name="T5" fmla="*/ 0 h 75"/>
                    <a:gd name="T6" fmla="*/ 0 w 111"/>
                    <a:gd name="T7" fmla="*/ 12 h 75"/>
                    <a:gd name="T8" fmla="*/ 0 w 111"/>
                    <a:gd name="T9" fmla="*/ 56 h 75"/>
                    <a:gd name="T10" fmla="*/ 85 w 111"/>
                    <a:gd name="T11" fmla="*/ 75 h 75"/>
                    <a:gd name="T12" fmla="*/ 85 w 111"/>
                    <a:gd name="T13" fmla="*/ 75 h 75"/>
                    <a:gd name="T14" fmla="*/ 87 w 111"/>
                    <a:gd name="T15" fmla="*/ 71 h 75"/>
                    <a:gd name="T16" fmla="*/ 97 w 111"/>
                    <a:gd name="T17" fmla="*/ 59 h 75"/>
                    <a:gd name="T18" fmla="*/ 106 w 111"/>
                    <a:gd name="T19" fmla="*/ 40 h 75"/>
                    <a:gd name="T20" fmla="*/ 109 w 111"/>
                    <a:gd name="T21" fmla="*/ 28 h 75"/>
                    <a:gd name="T22" fmla="*/ 111 w 111"/>
                    <a:gd name="T23" fmla="*/ 16 h 75"/>
                    <a:gd name="T24" fmla="*/ 111 w 111"/>
                    <a:gd name="T25" fmla="*/ 16 h 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11" h="75">
                      <a:moveTo>
                        <a:pt x="111" y="16"/>
                      </a:moveTo>
                      <a:lnTo>
                        <a:pt x="2" y="0"/>
                      </a:lnTo>
                      <a:lnTo>
                        <a:pt x="0" y="12"/>
                      </a:lnTo>
                      <a:lnTo>
                        <a:pt x="0" y="56"/>
                      </a:lnTo>
                      <a:lnTo>
                        <a:pt x="85" y="75"/>
                      </a:lnTo>
                      <a:lnTo>
                        <a:pt x="87" y="71"/>
                      </a:lnTo>
                      <a:lnTo>
                        <a:pt x="97" y="59"/>
                      </a:lnTo>
                      <a:lnTo>
                        <a:pt x="106" y="40"/>
                      </a:lnTo>
                      <a:lnTo>
                        <a:pt x="109" y="28"/>
                      </a:lnTo>
                      <a:lnTo>
                        <a:pt x="111" y="16"/>
                      </a:lnTo>
                      <a:close/>
                    </a:path>
                  </a:pathLst>
                </a:custGeom>
                <a:solidFill>
                  <a:srgbClr val="86736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Gill Sans Light"/>
                    <a:cs typeface="Gill Sans Light"/>
                  </a:endParaRPr>
                </a:p>
              </p:txBody>
            </p:sp>
            <p:sp>
              <p:nvSpPr>
                <p:cNvPr id="23744" name="Freeform 169"/>
                <p:cNvSpPr>
                  <a:spLocks/>
                </p:cNvSpPr>
                <p:nvPr/>
              </p:nvSpPr>
              <p:spPr bwMode="auto">
                <a:xfrm>
                  <a:off x="4522" y="962"/>
                  <a:ext cx="37" cy="54"/>
                </a:xfrm>
                <a:custGeom>
                  <a:avLst/>
                  <a:gdLst>
                    <a:gd name="T0" fmla="*/ 37 w 37"/>
                    <a:gd name="T1" fmla="*/ 0 h 54"/>
                    <a:gd name="T2" fmla="*/ 37 w 37"/>
                    <a:gd name="T3" fmla="*/ 0 h 54"/>
                    <a:gd name="T4" fmla="*/ 26 w 37"/>
                    <a:gd name="T5" fmla="*/ 21 h 54"/>
                    <a:gd name="T6" fmla="*/ 26 w 37"/>
                    <a:gd name="T7" fmla="*/ 21 h 54"/>
                    <a:gd name="T8" fmla="*/ 4 w 37"/>
                    <a:gd name="T9" fmla="*/ 49 h 54"/>
                    <a:gd name="T10" fmla="*/ 0 w 37"/>
                    <a:gd name="T11" fmla="*/ 54 h 54"/>
                    <a:gd name="T12" fmla="*/ 0 w 37"/>
                    <a:gd name="T13" fmla="*/ 54 h 54"/>
                    <a:gd name="T14" fmla="*/ 11 w 37"/>
                    <a:gd name="T15" fmla="*/ 37 h 54"/>
                    <a:gd name="T16" fmla="*/ 21 w 37"/>
                    <a:gd name="T17" fmla="*/ 21 h 54"/>
                    <a:gd name="T18" fmla="*/ 30 w 37"/>
                    <a:gd name="T19" fmla="*/ 0 h 54"/>
                    <a:gd name="T20" fmla="*/ 37 w 37"/>
                    <a:gd name="T21" fmla="*/ 0 h 5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 h="54">
                      <a:moveTo>
                        <a:pt x="37" y="0"/>
                      </a:moveTo>
                      <a:lnTo>
                        <a:pt x="37" y="0"/>
                      </a:lnTo>
                      <a:lnTo>
                        <a:pt x="26" y="21"/>
                      </a:lnTo>
                      <a:lnTo>
                        <a:pt x="4" y="49"/>
                      </a:lnTo>
                      <a:lnTo>
                        <a:pt x="0" y="54"/>
                      </a:lnTo>
                      <a:lnTo>
                        <a:pt x="11" y="37"/>
                      </a:lnTo>
                      <a:lnTo>
                        <a:pt x="21" y="21"/>
                      </a:lnTo>
                      <a:lnTo>
                        <a:pt x="30" y="0"/>
                      </a:lnTo>
                      <a:lnTo>
                        <a:pt x="37" y="0"/>
                      </a:lnTo>
                      <a:close/>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Gill Sans Light"/>
                    <a:cs typeface="Gill Sans Light"/>
                  </a:endParaRPr>
                </a:p>
              </p:txBody>
            </p:sp>
            <p:sp>
              <p:nvSpPr>
                <p:cNvPr id="23745" name="Freeform 170"/>
                <p:cNvSpPr>
                  <a:spLocks/>
                </p:cNvSpPr>
                <p:nvPr/>
              </p:nvSpPr>
              <p:spPr bwMode="auto">
                <a:xfrm>
                  <a:off x="4331" y="1153"/>
                  <a:ext cx="341" cy="301"/>
                </a:xfrm>
                <a:custGeom>
                  <a:avLst/>
                  <a:gdLst>
                    <a:gd name="T0" fmla="*/ 186 w 341"/>
                    <a:gd name="T1" fmla="*/ 153 h 301"/>
                    <a:gd name="T2" fmla="*/ 0 w 341"/>
                    <a:gd name="T3" fmla="*/ 0 h 301"/>
                    <a:gd name="T4" fmla="*/ 184 w 341"/>
                    <a:gd name="T5" fmla="*/ 160 h 301"/>
                    <a:gd name="T6" fmla="*/ 202 w 341"/>
                    <a:gd name="T7" fmla="*/ 165 h 301"/>
                    <a:gd name="T8" fmla="*/ 257 w 341"/>
                    <a:gd name="T9" fmla="*/ 233 h 301"/>
                    <a:gd name="T10" fmla="*/ 341 w 341"/>
                    <a:gd name="T11" fmla="*/ 301 h 301"/>
                    <a:gd name="T12" fmla="*/ 332 w 341"/>
                    <a:gd name="T13" fmla="*/ 282 h 301"/>
                    <a:gd name="T14" fmla="*/ 261 w 341"/>
                    <a:gd name="T15" fmla="*/ 228 h 301"/>
                    <a:gd name="T16" fmla="*/ 207 w 341"/>
                    <a:gd name="T17" fmla="*/ 160 h 301"/>
                    <a:gd name="T18" fmla="*/ 186 w 341"/>
                    <a:gd name="T19" fmla="*/ 153 h 30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41" h="301">
                      <a:moveTo>
                        <a:pt x="186" y="153"/>
                      </a:moveTo>
                      <a:lnTo>
                        <a:pt x="0" y="0"/>
                      </a:lnTo>
                      <a:lnTo>
                        <a:pt x="184" y="160"/>
                      </a:lnTo>
                      <a:lnTo>
                        <a:pt x="202" y="165"/>
                      </a:lnTo>
                      <a:lnTo>
                        <a:pt x="257" y="233"/>
                      </a:lnTo>
                      <a:lnTo>
                        <a:pt x="341" y="301"/>
                      </a:lnTo>
                      <a:lnTo>
                        <a:pt x="332" y="282"/>
                      </a:lnTo>
                      <a:lnTo>
                        <a:pt x="261" y="228"/>
                      </a:lnTo>
                      <a:lnTo>
                        <a:pt x="207" y="160"/>
                      </a:lnTo>
                      <a:lnTo>
                        <a:pt x="186" y="153"/>
                      </a:lnTo>
                      <a:close/>
                    </a:path>
                  </a:pathLst>
                </a:custGeom>
                <a:solidFill>
                  <a:srgbClr val="D2D8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Gill Sans Light"/>
                    <a:cs typeface="Gill Sans Light"/>
                  </a:endParaRPr>
                </a:p>
              </p:txBody>
            </p:sp>
          </p:grpSp>
          <p:sp>
            <p:nvSpPr>
              <p:cNvPr id="23581" name="Line 188"/>
              <p:cNvSpPr>
                <a:spLocks noChangeShapeType="1"/>
              </p:cNvSpPr>
              <p:nvPr/>
            </p:nvSpPr>
            <p:spPr bwMode="auto">
              <a:xfrm>
                <a:off x="2096" y="661"/>
                <a:ext cx="788" cy="569"/>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latin typeface="Gill Sans Light"/>
                  <a:cs typeface="Gill Sans Light"/>
                </a:endParaRPr>
              </a:p>
            </p:txBody>
          </p:sp>
          <p:sp>
            <p:nvSpPr>
              <p:cNvPr id="23582" name="Line 189"/>
              <p:cNvSpPr>
                <a:spLocks noChangeShapeType="1"/>
              </p:cNvSpPr>
              <p:nvPr/>
            </p:nvSpPr>
            <p:spPr bwMode="auto">
              <a:xfrm>
                <a:off x="2052" y="836"/>
                <a:ext cx="1752" cy="88"/>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latin typeface="Gill Sans Light"/>
                  <a:cs typeface="Gill Sans Light"/>
                </a:endParaRPr>
              </a:p>
            </p:txBody>
          </p:sp>
          <p:sp>
            <p:nvSpPr>
              <p:cNvPr id="23583" name="Line 190"/>
              <p:cNvSpPr>
                <a:spLocks noChangeShapeType="1"/>
              </p:cNvSpPr>
              <p:nvPr/>
            </p:nvSpPr>
            <p:spPr bwMode="auto">
              <a:xfrm>
                <a:off x="2052" y="967"/>
                <a:ext cx="832" cy="88"/>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latin typeface="Gill Sans Light"/>
                  <a:cs typeface="Gill Sans Light"/>
                </a:endParaRPr>
              </a:p>
            </p:txBody>
          </p:sp>
          <p:sp>
            <p:nvSpPr>
              <p:cNvPr id="23584" name="Line 191"/>
              <p:cNvSpPr>
                <a:spLocks noChangeShapeType="1"/>
              </p:cNvSpPr>
              <p:nvPr/>
            </p:nvSpPr>
            <p:spPr bwMode="auto">
              <a:xfrm flipV="1">
                <a:off x="2052" y="748"/>
                <a:ext cx="1752" cy="351"/>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latin typeface="Gill Sans Light"/>
                  <a:cs typeface="Gill Sans Light"/>
                </a:endParaRPr>
              </a:p>
            </p:txBody>
          </p:sp>
        </p:grpSp>
        <p:sp>
          <p:nvSpPr>
            <p:cNvPr id="23579" name="Text Box 206"/>
            <p:cNvSpPr txBox="1">
              <a:spLocks noChangeArrowheads="1"/>
            </p:cNvSpPr>
            <p:nvPr/>
          </p:nvSpPr>
          <p:spPr bwMode="auto">
            <a:xfrm>
              <a:off x="3872" y="1449"/>
              <a:ext cx="559" cy="444"/>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spcBef>
                  <a:spcPct val="0"/>
                </a:spcBef>
              </a:pPr>
              <a:r>
                <a:rPr lang="en-US" altLang="ko-KR">
                  <a:latin typeface="Gill Sans Light"/>
                  <a:ea typeface="굴림" panose="020B0600000101010101" pitchFamily="34" charset="-127"/>
                  <a:cs typeface="Gill Sans Light"/>
                </a:rPr>
                <a:t>Disk</a:t>
              </a:r>
            </a:p>
            <a:p>
              <a:pPr>
                <a:spcBef>
                  <a:spcPct val="0"/>
                </a:spcBef>
              </a:pPr>
              <a:r>
                <a:rPr lang="en-US" altLang="ko-KR">
                  <a:latin typeface="Gill Sans Light"/>
                  <a:ea typeface="굴림" panose="020B0600000101010101" pitchFamily="34" charset="-127"/>
                  <a:cs typeface="Gill Sans Light"/>
                </a:rPr>
                <a:t>500GB</a:t>
              </a:r>
            </a:p>
          </p:txBody>
        </p:sp>
      </p:grpSp>
      <p:grpSp>
        <p:nvGrpSpPr>
          <p:cNvPr id="765177" name="Group 249"/>
          <p:cNvGrpSpPr>
            <a:grpSpLocks/>
          </p:cNvGrpSpPr>
          <p:nvPr/>
        </p:nvGrpSpPr>
        <p:grpSpPr bwMode="auto">
          <a:xfrm>
            <a:off x="1092200" y="257175"/>
            <a:ext cx="1092200" cy="3514725"/>
            <a:chOff x="576" y="48"/>
            <a:chExt cx="688" cy="2214"/>
          </a:xfrm>
        </p:grpSpPr>
        <p:sp>
          <p:nvSpPr>
            <p:cNvPr id="23560" name="Rectangle 4"/>
            <p:cNvSpPr>
              <a:spLocks noChangeArrowheads="1"/>
            </p:cNvSpPr>
            <p:nvPr/>
          </p:nvSpPr>
          <p:spPr bwMode="auto">
            <a:xfrm>
              <a:off x="607" y="48"/>
              <a:ext cx="657" cy="1576"/>
            </a:xfrm>
            <a:prstGeom prst="rect">
              <a:avLst/>
            </a:prstGeom>
            <a:solidFill>
              <a:srgbClr val="53FB25"/>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sz="6000" b="0" smtClean="0">
                  <a:latin typeface="ＭＳ ゴシック"/>
                  <a:ea typeface="ＭＳ ゴシック"/>
                  <a:cs typeface="ＭＳ ゴシック"/>
                  <a:sym typeface="Symbol" panose="05050102010706020507" pitchFamily="18" charset="2"/>
                </a:rPr>
                <a:t>∞</a:t>
              </a:r>
              <a:endParaRPr lang="en-US" altLang="ko-KR" sz="6000" b="0" dirty="0">
                <a:latin typeface="Gill Sans Light"/>
                <a:ea typeface="ＭＳ ゴシック"/>
                <a:cs typeface="Gill Sans Light"/>
                <a:sym typeface="Symbol" panose="05050102010706020507" pitchFamily="18" charset="2"/>
              </a:endParaRPr>
            </a:p>
          </p:txBody>
        </p:sp>
        <p:sp>
          <p:nvSpPr>
            <p:cNvPr id="23561" name="Text Box 205"/>
            <p:cNvSpPr txBox="1">
              <a:spLocks noChangeArrowheads="1"/>
            </p:cNvSpPr>
            <p:nvPr/>
          </p:nvSpPr>
          <p:spPr bwMode="auto">
            <a:xfrm>
              <a:off x="576" y="1624"/>
              <a:ext cx="681" cy="638"/>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spcBef>
                  <a:spcPct val="0"/>
                </a:spcBef>
              </a:pPr>
              <a:r>
                <a:rPr lang="en-US" altLang="ko-KR" dirty="0">
                  <a:latin typeface="Gill Sans Light"/>
                  <a:ea typeface="굴림" panose="020B0600000101010101" pitchFamily="34" charset="-127"/>
                  <a:cs typeface="Gill Sans Light"/>
                </a:rPr>
                <a:t>Virtual</a:t>
              </a:r>
            </a:p>
            <a:p>
              <a:pPr>
                <a:spcBef>
                  <a:spcPct val="0"/>
                </a:spcBef>
              </a:pPr>
              <a:r>
                <a:rPr lang="en-US" altLang="ko-KR" dirty="0">
                  <a:latin typeface="Gill Sans Light"/>
                  <a:ea typeface="굴림" panose="020B0600000101010101" pitchFamily="34" charset="-127"/>
                  <a:cs typeface="Gill Sans Light"/>
                </a:rPr>
                <a:t>Memory</a:t>
              </a:r>
            </a:p>
            <a:p>
              <a:pPr>
                <a:spcBef>
                  <a:spcPct val="0"/>
                </a:spcBef>
              </a:pPr>
              <a:r>
                <a:rPr lang="en-US" altLang="ko-KR" dirty="0">
                  <a:latin typeface="Gill Sans Light"/>
                  <a:ea typeface="굴림" panose="020B0600000101010101" pitchFamily="34" charset="-127"/>
                  <a:cs typeface="Gill Sans Light"/>
                </a:rPr>
                <a:t>4 GB</a:t>
              </a:r>
            </a:p>
          </p:txBody>
        </p:sp>
        <p:sp>
          <p:nvSpPr>
            <p:cNvPr id="23562" name="Rectangle 224"/>
            <p:cNvSpPr>
              <a:spLocks noChangeArrowheads="1"/>
            </p:cNvSpPr>
            <p:nvPr/>
          </p:nvSpPr>
          <p:spPr bwMode="auto">
            <a:xfrm>
              <a:off x="607" y="1274"/>
              <a:ext cx="657" cy="87"/>
            </a:xfrm>
            <a:prstGeom prst="rect">
              <a:avLst/>
            </a:prstGeom>
            <a:noFill/>
            <a:ln w="12700" algn="ctr">
              <a:solidFill>
                <a:schemeClr val="tx1"/>
              </a:solidFill>
              <a:prstDash val="dash"/>
              <a:miter lim="800000"/>
              <a:headEnd/>
              <a:tailEnd/>
            </a:ln>
            <a:effectLst/>
            <a:extLst>
              <a:ext uri="{909E8E84-426E-40dd-AFC4-6F175D3DCCD1}">
                <a14:hiddenFill xmlns:a14="http://schemas.microsoft.com/office/drawing/2010/main">
                  <a:solidFill>
                    <a:srgbClr val="FF66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latin typeface="Gill Sans Light"/>
                <a:cs typeface="Gill Sans Light"/>
              </a:endParaRPr>
            </a:p>
          </p:txBody>
        </p:sp>
        <p:sp>
          <p:nvSpPr>
            <p:cNvPr id="23563" name="Rectangle 225"/>
            <p:cNvSpPr>
              <a:spLocks noChangeArrowheads="1"/>
            </p:cNvSpPr>
            <p:nvPr/>
          </p:nvSpPr>
          <p:spPr bwMode="auto">
            <a:xfrm>
              <a:off x="607" y="1186"/>
              <a:ext cx="657" cy="88"/>
            </a:xfrm>
            <a:prstGeom prst="rect">
              <a:avLst/>
            </a:prstGeom>
            <a:noFill/>
            <a:ln w="12700" algn="ctr">
              <a:solidFill>
                <a:schemeClr val="tx1"/>
              </a:solidFill>
              <a:prstDash val="dash"/>
              <a:miter lim="800000"/>
              <a:headEnd/>
              <a:tailEnd/>
            </a:ln>
            <a:effectLst/>
            <a:extLst>
              <a:ext uri="{909E8E84-426E-40dd-AFC4-6F175D3DCCD1}">
                <a14:hiddenFill xmlns:a14="http://schemas.microsoft.com/office/drawing/2010/main">
                  <a:solidFill>
                    <a:srgbClr val="FF66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latin typeface="Gill Sans Light"/>
                <a:cs typeface="Gill Sans Light"/>
              </a:endParaRPr>
            </a:p>
          </p:txBody>
        </p:sp>
        <p:sp>
          <p:nvSpPr>
            <p:cNvPr id="23564" name="Rectangle 226"/>
            <p:cNvSpPr>
              <a:spLocks noChangeArrowheads="1"/>
            </p:cNvSpPr>
            <p:nvPr/>
          </p:nvSpPr>
          <p:spPr bwMode="auto">
            <a:xfrm>
              <a:off x="607" y="1099"/>
              <a:ext cx="657" cy="87"/>
            </a:xfrm>
            <a:prstGeom prst="rect">
              <a:avLst/>
            </a:prstGeom>
            <a:noFill/>
            <a:ln w="12700" algn="ctr">
              <a:solidFill>
                <a:schemeClr val="tx1"/>
              </a:solidFill>
              <a:prstDash val="dash"/>
              <a:miter lim="800000"/>
              <a:headEnd/>
              <a:tailEnd/>
            </a:ln>
            <a:effectLst/>
            <a:extLst>
              <a:ext uri="{909E8E84-426E-40dd-AFC4-6F175D3DCCD1}">
                <a14:hiddenFill xmlns:a14="http://schemas.microsoft.com/office/drawing/2010/main">
                  <a:solidFill>
                    <a:srgbClr val="FF66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latin typeface="Gill Sans Light"/>
                <a:cs typeface="Gill Sans Light"/>
              </a:endParaRPr>
            </a:p>
          </p:txBody>
        </p:sp>
        <p:sp>
          <p:nvSpPr>
            <p:cNvPr id="23565" name="Rectangle 227"/>
            <p:cNvSpPr>
              <a:spLocks noChangeArrowheads="1"/>
            </p:cNvSpPr>
            <p:nvPr/>
          </p:nvSpPr>
          <p:spPr bwMode="auto">
            <a:xfrm>
              <a:off x="607" y="1011"/>
              <a:ext cx="657" cy="88"/>
            </a:xfrm>
            <a:prstGeom prst="rect">
              <a:avLst/>
            </a:prstGeom>
            <a:noFill/>
            <a:ln w="12700" algn="ctr">
              <a:solidFill>
                <a:schemeClr val="tx1"/>
              </a:solidFill>
              <a:prstDash val="dash"/>
              <a:miter lim="800000"/>
              <a:headEnd/>
              <a:tailEnd/>
            </a:ln>
            <a:effectLst/>
            <a:extLst>
              <a:ext uri="{909E8E84-426E-40dd-AFC4-6F175D3DCCD1}">
                <a14:hiddenFill xmlns:a14="http://schemas.microsoft.com/office/drawing/2010/main">
                  <a:solidFill>
                    <a:srgbClr val="FF66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latin typeface="Gill Sans Light"/>
                <a:cs typeface="Gill Sans Light"/>
              </a:endParaRPr>
            </a:p>
          </p:txBody>
        </p:sp>
        <p:sp>
          <p:nvSpPr>
            <p:cNvPr id="23566" name="Rectangle 228"/>
            <p:cNvSpPr>
              <a:spLocks noChangeArrowheads="1"/>
            </p:cNvSpPr>
            <p:nvPr/>
          </p:nvSpPr>
          <p:spPr bwMode="auto">
            <a:xfrm>
              <a:off x="607" y="924"/>
              <a:ext cx="657" cy="87"/>
            </a:xfrm>
            <a:prstGeom prst="rect">
              <a:avLst/>
            </a:prstGeom>
            <a:noFill/>
            <a:ln w="12700" algn="ctr">
              <a:solidFill>
                <a:schemeClr val="tx1"/>
              </a:solidFill>
              <a:prstDash val="dash"/>
              <a:miter lim="800000"/>
              <a:headEnd/>
              <a:tailEnd/>
            </a:ln>
            <a:effectLst/>
            <a:extLst>
              <a:ext uri="{909E8E84-426E-40dd-AFC4-6F175D3DCCD1}">
                <a14:hiddenFill xmlns:a14="http://schemas.microsoft.com/office/drawing/2010/main">
                  <a:solidFill>
                    <a:srgbClr val="FF66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latin typeface="Gill Sans Light"/>
                <a:cs typeface="Gill Sans Light"/>
              </a:endParaRPr>
            </a:p>
          </p:txBody>
        </p:sp>
        <p:sp>
          <p:nvSpPr>
            <p:cNvPr id="23567" name="Rectangle 229"/>
            <p:cNvSpPr>
              <a:spLocks noChangeArrowheads="1"/>
            </p:cNvSpPr>
            <p:nvPr/>
          </p:nvSpPr>
          <p:spPr bwMode="auto">
            <a:xfrm>
              <a:off x="607" y="836"/>
              <a:ext cx="657" cy="88"/>
            </a:xfrm>
            <a:prstGeom prst="rect">
              <a:avLst/>
            </a:prstGeom>
            <a:noFill/>
            <a:ln w="12700" algn="ctr">
              <a:solidFill>
                <a:schemeClr val="tx1"/>
              </a:solidFill>
              <a:prstDash val="dash"/>
              <a:miter lim="800000"/>
              <a:headEnd/>
              <a:tailEnd/>
            </a:ln>
            <a:effectLst/>
            <a:extLst>
              <a:ext uri="{909E8E84-426E-40dd-AFC4-6F175D3DCCD1}">
                <a14:hiddenFill xmlns:a14="http://schemas.microsoft.com/office/drawing/2010/main">
                  <a:solidFill>
                    <a:srgbClr val="FF66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latin typeface="Gill Sans Light"/>
                <a:cs typeface="Gill Sans Light"/>
              </a:endParaRPr>
            </a:p>
          </p:txBody>
        </p:sp>
        <p:sp>
          <p:nvSpPr>
            <p:cNvPr id="23568" name="Rectangle 230"/>
            <p:cNvSpPr>
              <a:spLocks noChangeArrowheads="1"/>
            </p:cNvSpPr>
            <p:nvPr/>
          </p:nvSpPr>
          <p:spPr bwMode="auto">
            <a:xfrm>
              <a:off x="607" y="748"/>
              <a:ext cx="657" cy="88"/>
            </a:xfrm>
            <a:prstGeom prst="rect">
              <a:avLst/>
            </a:prstGeom>
            <a:noFill/>
            <a:ln w="12700" algn="ctr">
              <a:solidFill>
                <a:schemeClr val="tx1"/>
              </a:solidFill>
              <a:prstDash val="dash"/>
              <a:miter lim="800000"/>
              <a:headEnd/>
              <a:tailEnd/>
            </a:ln>
            <a:effectLst/>
            <a:extLst>
              <a:ext uri="{909E8E84-426E-40dd-AFC4-6F175D3DCCD1}">
                <a14:hiddenFill xmlns:a14="http://schemas.microsoft.com/office/drawing/2010/main">
                  <a:solidFill>
                    <a:srgbClr val="FF66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latin typeface="Gill Sans Light"/>
                <a:cs typeface="Gill Sans Light"/>
              </a:endParaRPr>
            </a:p>
          </p:txBody>
        </p:sp>
        <p:sp>
          <p:nvSpPr>
            <p:cNvPr id="23569" name="Rectangle 231"/>
            <p:cNvSpPr>
              <a:spLocks noChangeArrowheads="1"/>
            </p:cNvSpPr>
            <p:nvPr/>
          </p:nvSpPr>
          <p:spPr bwMode="auto">
            <a:xfrm>
              <a:off x="607" y="661"/>
              <a:ext cx="657" cy="87"/>
            </a:xfrm>
            <a:prstGeom prst="rect">
              <a:avLst/>
            </a:prstGeom>
            <a:noFill/>
            <a:ln w="12700" algn="ctr">
              <a:solidFill>
                <a:schemeClr val="tx1"/>
              </a:solidFill>
              <a:prstDash val="dash"/>
              <a:miter lim="800000"/>
              <a:headEnd/>
              <a:tailEnd/>
            </a:ln>
            <a:effectLst/>
            <a:extLst>
              <a:ext uri="{909E8E84-426E-40dd-AFC4-6F175D3DCCD1}">
                <a14:hiddenFill xmlns:a14="http://schemas.microsoft.com/office/drawing/2010/main">
                  <a:solidFill>
                    <a:srgbClr val="FF66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latin typeface="Gill Sans Light"/>
                <a:cs typeface="Gill Sans Light"/>
              </a:endParaRPr>
            </a:p>
          </p:txBody>
        </p:sp>
        <p:sp>
          <p:nvSpPr>
            <p:cNvPr id="23570" name="Rectangle 232"/>
            <p:cNvSpPr>
              <a:spLocks noChangeArrowheads="1"/>
            </p:cNvSpPr>
            <p:nvPr/>
          </p:nvSpPr>
          <p:spPr bwMode="auto">
            <a:xfrm>
              <a:off x="607" y="573"/>
              <a:ext cx="657" cy="88"/>
            </a:xfrm>
            <a:prstGeom prst="rect">
              <a:avLst/>
            </a:prstGeom>
            <a:noFill/>
            <a:ln w="12700" algn="ctr">
              <a:solidFill>
                <a:schemeClr val="tx1"/>
              </a:solidFill>
              <a:prstDash val="dash"/>
              <a:miter lim="800000"/>
              <a:headEnd/>
              <a:tailEnd/>
            </a:ln>
            <a:effectLst/>
            <a:extLst>
              <a:ext uri="{909E8E84-426E-40dd-AFC4-6F175D3DCCD1}">
                <a14:hiddenFill xmlns:a14="http://schemas.microsoft.com/office/drawing/2010/main">
                  <a:solidFill>
                    <a:srgbClr val="FF66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latin typeface="Gill Sans Light"/>
                <a:cs typeface="Gill Sans Light"/>
              </a:endParaRPr>
            </a:p>
          </p:txBody>
        </p:sp>
        <p:sp>
          <p:nvSpPr>
            <p:cNvPr id="23571" name="Rectangle 233"/>
            <p:cNvSpPr>
              <a:spLocks noChangeArrowheads="1"/>
            </p:cNvSpPr>
            <p:nvPr/>
          </p:nvSpPr>
          <p:spPr bwMode="auto">
            <a:xfrm>
              <a:off x="607" y="486"/>
              <a:ext cx="657" cy="87"/>
            </a:xfrm>
            <a:prstGeom prst="rect">
              <a:avLst/>
            </a:prstGeom>
            <a:noFill/>
            <a:ln w="12700" algn="ctr">
              <a:solidFill>
                <a:schemeClr val="tx1"/>
              </a:solidFill>
              <a:prstDash val="dash"/>
              <a:miter lim="800000"/>
              <a:headEnd/>
              <a:tailEnd/>
            </a:ln>
            <a:effectLst/>
            <a:extLst>
              <a:ext uri="{909E8E84-426E-40dd-AFC4-6F175D3DCCD1}">
                <a14:hiddenFill xmlns:a14="http://schemas.microsoft.com/office/drawing/2010/main">
                  <a:solidFill>
                    <a:srgbClr val="FF66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latin typeface="Gill Sans Light"/>
                <a:cs typeface="Gill Sans Light"/>
              </a:endParaRPr>
            </a:p>
          </p:txBody>
        </p:sp>
        <p:sp>
          <p:nvSpPr>
            <p:cNvPr id="23572" name="Rectangle 234"/>
            <p:cNvSpPr>
              <a:spLocks noChangeArrowheads="1"/>
            </p:cNvSpPr>
            <p:nvPr/>
          </p:nvSpPr>
          <p:spPr bwMode="auto">
            <a:xfrm>
              <a:off x="607" y="398"/>
              <a:ext cx="657" cy="88"/>
            </a:xfrm>
            <a:prstGeom prst="rect">
              <a:avLst/>
            </a:prstGeom>
            <a:noFill/>
            <a:ln w="12700" algn="ctr">
              <a:solidFill>
                <a:schemeClr val="tx1"/>
              </a:solidFill>
              <a:prstDash val="dash"/>
              <a:miter lim="800000"/>
              <a:headEnd/>
              <a:tailEnd/>
            </a:ln>
            <a:effectLst/>
            <a:extLst>
              <a:ext uri="{909E8E84-426E-40dd-AFC4-6F175D3DCCD1}">
                <a14:hiddenFill xmlns:a14="http://schemas.microsoft.com/office/drawing/2010/main">
                  <a:solidFill>
                    <a:srgbClr val="FF66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latin typeface="Gill Sans Light"/>
                <a:cs typeface="Gill Sans Light"/>
              </a:endParaRPr>
            </a:p>
          </p:txBody>
        </p:sp>
        <p:sp>
          <p:nvSpPr>
            <p:cNvPr id="23573" name="Rectangle 235"/>
            <p:cNvSpPr>
              <a:spLocks noChangeArrowheads="1"/>
            </p:cNvSpPr>
            <p:nvPr/>
          </p:nvSpPr>
          <p:spPr bwMode="auto">
            <a:xfrm>
              <a:off x="607" y="311"/>
              <a:ext cx="657" cy="87"/>
            </a:xfrm>
            <a:prstGeom prst="rect">
              <a:avLst/>
            </a:prstGeom>
            <a:noFill/>
            <a:ln w="12700" algn="ctr">
              <a:solidFill>
                <a:schemeClr val="tx1"/>
              </a:solidFill>
              <a:prstDash val="dash"/>
              <a:miter lim="800000"/>
              <a:headEnd/>
              <a:tailEnd/>
            </a:ln>
            <a:effectLst/>
            <a:extLst>
              <a:ext uri="{909E8E84-426E-40dd-AFC4-6F175D3DCCD1}">
                <a14:hiddenFill xmlns:a14="http://schemas.microsoft.com/office/drawing/2010/main">
                  <a:solidFill>
                    <a:srgbClr val="FF66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latin typeface="Gill Sans Light"/>
                <a:cs typeface="Gill Sans Light"/>
              </a:endParaRPr>
            </a:p>
          </p:txBody>
        </p:sp>
        <p:sp>
          <p:nvSpPr>
            <p:cNvPr id="23574" name="Rectangle 236"/>
            <p:cNvSpPr>
              <a:spLocks noChangeArrowheads="1"/>
            </p:cNvSpPr>
            <p:nvPr/>
          </p:nvSpPr>
          <p:spPr bwMode="auto">
            <a:xfrm>
              <a:off x="607" y="223"/>
              <a:ext cx="657" cy="88"/>
            </a:xfrm>
            <a:prstGeom prst="rect">
              <a:avLst/>
            </a:prstGeom>
            <a:noFill/>
            <a:ln w="12700" algn="ctr">
              <a:solidFill>
                <a:schemeClr val="tx1"/>
              </a:solidFill>
              <a:prstDash val="dash"/>
              <a:miter lim="800000"/>
              <a:headEnd/>
              <a:tailEnd/>
            </a:ln>
            <a:effectLst/>
            <a:extLst>
              <a:ext uri="{909E8E84-426E-40dd-AFC4-6F175D3DCCD1}">
                <a14:hiddenFill xmlns:a14="http://schemas.microsoft.com/office/drawing/2010/main">
                  <a:solidFill>
                    <a:srgbClr val="FF66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latin typeface="Gill Sans Light"/>
                <a:cs typeface="Gill Sans Light"/>
              </a:endParaRPr>
            </a:p>
          </p:txBody>
        </p:sp>
        <p:sp>
          <p:nvSpPr>
            <p:cNvPr id="23575" name="Rectangle 237"/>
            <p:cNvSpPr>
              <a:spLocks noChangeArrowheads="1"/>
            </p:cNvSpPr>
            <p:nvPr/>
          </p:nvSpPr>
          <p:spPr bwMode="auto">
            <a:xfrm>
              <a:off x="607" y="136"/>
              <a:ext cx="657" cy="87"/>
            </a:xfrm>
            <a:prstGeom prst="rect">
              <a:avLst/>
            </a:prstGeom>
            <a:noFill/>
            <a:ln w="12700" algn="ctr">
              <a:solidFill>
                <a:schemeClr val="tx1"/>
              </a:solidFill>
              <a:prstDash val="dash"/>
              <a:miter lim="800000"/>
              <a:headEnd/>
              <a:tailEnd/>
            </a:ln>
            <a:effectLst/>
            <a:extLst>
              <a:ext uri="{909E8E84-426E-40dd-AFC4-6F175D3DCCD1}">
                <a14:hiddenFill xmlns:a14="http://schemas.microsoft.com/office/drawing/2010/main">
                  <a:solidFill>
                    <a:srgbClr val="FF66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latin typeface="Gill Sans Light"/>
                <a:cs typeface="Gill Sans Light"/>
              </a:endParaRPr>
            </a:p>
          </p:txBody>
        </p:sp>
        <p:sp>
          <p:nvSpPr>
            <p:cNvPr id="23576" name="Rectangle 243"/>
            <p:cNvSpPr>
              <a:spLocks noChangeArrowheads="1"/>
            </p:cNvSpPr>
            <p:nvPr/>
          </p:nvSpPr>
          <p:spPr bwMode="auto">
            <a:xfrm>
              <a:off x="607" y="1361"/>
              <a:ext cx="657" cy="88"/>
            </a:xfrm>
            <a:prstGeom prst="rect">
              <a:avLst/>
            </a:prstGeom>
            <a:noFill/>
            <a:ln w="12700" algn="ctr">
              <a:solidFill>
                <a:schemeClr val="tx1"/>
              </a:solidFill>
              <a:prstDash val="dash"/>
              <a:miter lim="800000"/>
              <a:headEnd/>
              <a:tailEnd/>
            </a:ln>
            <a:effectLst/>
            <a:extLst>
              <a:ext uri="{909E8E84-426E-40dd-AFC4-6F175D3DCCD1}">
                <a14:hiddenFill xmlns:a14="http://schemas.microsoft.com/office/drawing/2010/main">
                  <a:solidFill>
                    <a:srgbClr val="FF66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latin typeface="Gill Sans Light"/>
                <a:cs typeface="Gill Sans Light"/>
              </a:endParaRPr>
            </a:p>
          </p:txBody>
        </p:sp>
        <p:sp>
          <p:nvSpPr>
            <p:cNvPr id="23577" name="Rectangle 244"/>
            <p:cNvSpPr>
              <a:spLocks noChangeArrowheads="1"/>
            </p:cNvSpPr>
            <p:nvPr/>
          </p:nvSpPr>
          <p:spPr bwMode="auto">
            <a:xfrm>
              <a:off x="607" y="1449"/>
              <a:ext cx="657" cy="87"/>
            </a:xfrm>
            <a:prstGeom prst="rect">
              <a:avLst/>
            </a:prstGeom>
            <a:noFill/>
            <a:ln w="12700" algn="ctr">
              <a:solidFill>
                <a:schemeClr val="tx1"/>
              </a:solidFill>
              <a:prstDash val="dash"/>
              <a:miter lim="800000"/>
              <a:headEnd/>
              <a:tailEnd/>
            </a:ln>
            <a:effectLst/>
            <a:extLst>
              <a:ext uri="{909E8E84-426E-40dd-AFC4-6F175D3DCCD1}">
                <a14:hiddenFill xmlns:a14="http://schemas.microsoft.com/office/drawing/2010/main">
                  <a:solidFill>
                    <a:srgbClr val="FF66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latin typeface="Gill Sans Light"/>
                <a:cs typeface="Gill Sans Light"/>
              </a:endParaRPr>
            </a:p>
          </p:txBody>
        </p:sp>
      </p:grpSp>
    </p:spTree>
    <p:extLst>
      <p:ext uri="{BB962C8B-B14F-4D97-AF65-F5344CB8AC3E}">
        <p14:creationId xmlns:p14="http://schemas.microsoft.com/office/powerpoint/2010/main" val="1874701782"/>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6517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8" fill="hold" nodeType="clickEffect">
                                  <p:stCondLst>
                                    <p:cond delay="0"/>
                                  </p:stCondLst>
                                  <p:childTnLst>
                                    <p:set>
                                      <p:cBhvr>
                                        <p:cTn id="10" dur="1" fill="hold">
                                          <p:stCondLst>
                                            <p:cond delay="0"/>
                                          </p:stCondLst>
                                        </p:cTn>
                                        <p:tgtEl>
                                          <p:spTgt spid="765178"/>
                                        </p:tgtEl>
                                        <p:attrNameLst>
                                          <p:attrName>style.visibility</p:attrName>
                                        </p:attrNameLst>
                                      </p:cBhvr>
                                      <p:to>
                                        <p:strVal val="visible"/>
                                      </p:to>
                                    </p:set>
                                    <p:animEffect transition="in" filter="wipe(left)">
                                      <p:cBhvr>
                                        <p:cTn id="11" dur="500"/>
                                        <p:tgtEl>
                                          <p:spTgt spid="765178"/>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nodeType="clickEffect">
                                  <p:stCondLst>
                                    <p:cond delay="0"/>
                                  </p:stCondLst>
                                  <p:childTnLst>
                                    <p:set>
                                      <p:cBhvr>
                                        <p:cTn id="15" dur="1" fill="hold">
                                          <p:stCondLst>
                                            <p:cond delay="0"/>
                                          </p:stCondLst>
                                        </p:cTn>
                                        <p:tgtEl>
                                          <p:spTgt spid="765179"/>
                                        </p:tgtEl>
                                        <p:attrNameLst>
                                          <p:attrName>style.visibility</p:attrName>
                                        </p:attrNameLst>
                                      </p:cBhvr>
                                      <p:to>
                                        <p:strVal val="visible"/>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8" fill="hold" nodeType="clickEffect">
                                  <p:stCondLst>
                                    <p:cond delay="0"/>
                                  </p:stCondLst>
                                  <p:childTnLst>
                                    <p:set>
                                      <p:cBhvr>
                                        <p:cTn id="19" dur="1" fill="hold">
                                          <p:stCondLst>
                                            <p:cond delay="0"/>
                                          </p:stCondLst>
                                        </p:cTn>
                                        <p:tgtEl>
                                          <p:spTgt spid="765181"/>
                                        </p:tgtEl>
                                        <p:attrNameLst>
                                          <p:attrName>style.visibility</p:attrName>
                                        </p:attrNameLst>
                                      </p:cBhvr>
                                      <p:to>
                                        <p:strVal val="visible"/>
                                      </p:to>
                                    </p:set>
                                    <p:animEffect transition="in" filter="wipe(left)">
                                      <p:cBhvr>
                                        <p:cTn id="20" dur="500"/>
                                        <p:tgtEl>
                                          <p:spTgt spid="765181"/>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64931">
                                            <p:txEl>
                                              <p:pRg st="0" end="0"/>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64931">
                                            <p:txEl>
                                              <p:pRg st="1" end="1"/>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64931">
                                            <p:txEl>
                                              <p:pRg st="2" end="2"/>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64931">
                                            <p:txEl>
                                              <p:pRg st="3" end="3"/>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64931">
                                            <p:txEl>
                                              <p:pRg st="4" end="4"/>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764931">
                                            <p:txEl>
                                              <p:pRg st="5" end="5"/>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764931">
                                            <p:txEl>
                                              <p:pRg st="6" end="6"/>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764931">
                                            <p:txEl>
                                              <p:pRg st="7" end="7"/>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76493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4931" grpId="0" build="p"/>
    </p:bld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altLang="ko-KR" smtClean="0">
                <a:ea typeface="굴림" panose="020B0600000101010101" pitchFamily="34" charset="-127"/>
              </a:rPr>
              <a:t>Demand Paging is Caching</a:t>
            </a:r>
          </a:p>
        </p:txBody>
      </p:sp>
      <p:sp>
        <p:nvSpPr>
          <p:cNvPr id="765955" name="Rectangle 3"/>
          <p:cNvSpPr>
            <a:spLocks noGrp="1" noChangeArrowheads="1"/>
          </p:cNvSpPr>
          <p:nvPr>
            <p:ph type="body" idx="1"/>
          </p:nvPr>
        </p:nvSpPr>
        <p:spPr>
          <a:xfrm>
            <a:off x="304800" y="838200"/>
            <a:ext cx="8534400" cy="5486400"/>
          </a:xfrm>
        </p:spPr>
        <p:txBody>
          <a:bodyPr/>
          <a:lstStyle/>
          <a:p>
            <a:r>
              <a:rPr lang="en-US" altLang="ko-KR" dirty="0" smtClean="0">
                <a:ea typeface="굴림" panose="020B0600000101010101" pitchFamily="34" charset="-127"/>
              </a:rPr>
              <a:t>Since Demand Paging is Caching, must ask:</a:t>
            </a:r>
          </a:p>
          <a:p>
            <a:pPr lvl="1"/>
            <a:r>
              <a:rPr lang="en-US" altLang="ko-KR" dirty="0" smtClean="0">
                <a:ea typeface="굴림" panose="020B0600000101010101" pitchFamily="34" charset="-127"/>
              </a:rPr>
              <a:t>What is block size?</a:t>
            </a:r>
          </a:p>
          <a:p>
            <a:pPr lvl="2"/>
            <a:r>
              <a:rPr lang="en-US" altLang="ko-KR" dirty="0" smtClean="0">
                <a:ea typeface="굴림" panose="020B0600000101010101" pitchFamily="34" charset="-127"/>
              </a:rPr>
              <a:t>1 page</a:t>
            </a:r>
          </a:p>
          <a:p>
            <a:pPr lvl="1"/>
            <a:r>
              <a:rPr lang="en-US" altLang="ko-KR" dirty="0" smtClean="0">
                <a:ea typeface="굴림" panose="020B0600000101010101" pitchFamily="34" charset="-127"/>
              </a:rPr>
              <a:t>What is organization of this cache (i.e. direct-mapped, set-associative, fully-associative)?</a:t>
            </a:r>
          </a:p>
          <a:p>
            <a:pPr lvl="2"/>
            <a:r>
              <a:rPr lang="en-US" altLang="ko-KR" dirty="0" smtClean="0">
                <a:ea typeface="굴림" panose="020B0600000101010101" pitchFamily="34" charset="-127"/>
              </a:rPr>
              <a:t>Fully associative: arbitrary </a:t>
            </a:r>
            <a:r>
              <a:rPr lang="en-US" altLang="ko-KR" dirty="0" err="1" smtClean="0">
                <a:ea typeface="굴림" panose="020B0600000101010101" pitchFamily="34" charset="-127"/>
              </a:rPr>
              <a:t>virtual</a:t>
            </a:r>
            <a:r>
              <a:rPr lang="en-US" altLang="ko-KR" dirty="0" err="1" smtClean="0">
                <a:ea typeface="굴림" panose="020B0600000101010101" pitchFamily="34" charset="-127"/>
                <a:sym typeface="Symbol" panose="05050102010706020507" pitchFamily="18" charset="2"/>
              </a:rPr>
              <a:t>physical</a:t>
            </a:r>
            <a:r>
              <a:rPr lang="en-US" altLang="ko-KR" dirty="0" smtClean="0">
                <a:ea typeface="굴림" panose="020B0600000101010101" pitchFamily="34" charset="-127"/>
                <a:sym typeface="Symbol" panose="05050102010706020507" pitchFamily="18" charset="2"/>
              </a:rPr>
              <a:t> mapping</a:t>
            </a:r>
          </a:p>
          <a:p>
            <a:pPr lvl="1"/>
            <a:r>
              <a:rPr lang="en-US" altLang="ko-KR" dirty="0" smtClean="0">
                <a:ea typeface="굴림" panose="020B0600000101010101" pitchFamily="34" charset="-127"/>
                <a:sym typeface="Symbol" panose="05050102010706020507" pitchFamily="18" charset="2"/>
              </a:rPr>
              <a:t>How do we find a page in the cache when look for it?</a:t>
            </a:r>
          </a:p>
          <a:p>
            <a:pPr lvl="2"/>
            <a:r>
              <a:rPr lang="en-US" altLang="ko-KR" dirty="0" smtClean="0">
                <a:ea typeface="굴림" panose="020B0600000101010101" pitchFamily="34" charset="-127"/>
                <a:sym typeface="Symbol" panose="05050102010706020507" pitchFamily="18" charset="2"/>
              </a:rPr>
              <a:t>First check TLB, then page-table traversal</a:t>
            </a:r>
          </a:p>
          <a:p>
            <a:pPr lvl="1"/>
            <a:r>
              <a:rPr lang="en-US" altLang="ko-KR" dirty="0" smtClean="0">
                <a:ea typeface="굴림" panose="020B0600000101010101" pitchFamily="34" charset="-127"/>
                <a:sym typeface="Symbol" panose="05050102010706020507" pitchFamily="18" charset="2"/>
              </a:rPr>
              <a:t>What is page replacement policy? (i.e. LRU, Random…)</a:t>
            </a:r>
          </a:p>
          <a:p>
            <a:pPr lvl="2"/>
            <a:r>
              <a:rPr lang="en-US" altLang="ko-KR" dirty="0" smtClean="0">
                <a:ea typeface="굴림" panose="020B0600000101010101" pitchFamily="34" charset="-127"/>
                <a:sym typeface="Symbol" panose="05050102010706020507" pitchFamily="18" charset="2"/>
              </a:rPr>
              <a:t>This requires more explanation… (</a:t>
            </a:r>
            <a:r>
              <a:rPr lang="en-US" altLang="ko-KR" dirty="0" err="1" smtClean="0">
                <a:ea typeface="굴림" panose="020B0600000101010101" pitchFamily="34" charset="-127"/>
                <a:sym typeface="Symbol" panose="05050102010706020507" pitchFamily="18" charset="2"/>
              </a:rPr>
              <a:t>kinda</a:t>
            </a:r>
            <a:r>
              <a:rPr lang="en-US" altLang="ko-KR" dirty="0" smtClean="0">
                <a:ea typeface="굴림" panose="020B0600000101010101" pitchFamily="34" charset="-127"/>
                <a:sym typeface="Symbol" panose="05050102010706020507" pitchFamily="18" charset="2"/>
              </a:rPr>
              <a:t> LRU)</a:t>
            </a:r>
          </a:p>
          <a:p>
            <a:pPr lvl="1"/>
            <a:r>
              <a:rPr lang="en-US" altLang="ko-KR" dirty="0" smtClean="0">
                <a:ea typeface="굴림" panose="020B0600000101010101" pitchFamily="34" charset="-127"/>
                <a:sym typeface="Symbol" panose="05050102010706020507" pitchFamily="18" charset="2"/>
              </a:rPr>
              <a:t>What happens on a miss?</a:t>
            </a:r>
          </a:p>
          <a:p>
            <a:pPr lvl="2"/>
            <a:r>
              <a:rPr lang="en-US" altLang="ko-KR" dirty="0" smtClean="0">
                <a:ea typeface="굴림" panose="020B0600000101010101" pitchFamily="34" charset="-127"/>
                <a:sym typeface="Symbol" panose="05050102010706020507" pitchFamily="18" charset="2"/>
              </a:rPr>
              <a:t>Go to lower level to fill miss (i.e. disk)</a:t>
            </a:r>
          </a:p>
          <a:p>
            <a:pPr lvl="1"/>
            <a:r>
              <a:rPr lang="en-US" altLang="ko-KR" dirty="0" smtClean="0">
                <a:ea typeface="굴림" panose="020B0600000101010101" pitchFamily="34" charset="-127"/>
                <a:sym typeface="Symbol" panose="05050102010706020507" pitchFamily="18" charset="2"/>
              </a:rPr>
              <a:t>What happens on a write? (write-through, write back)</a:t>
            </a:r>
          </a:p>
          <a:p>
            <a:pPr lvl="2"/>
            <a:r>
              <a:rPr lang="en-US" altLang="ko-KR" dirty="0" smtClean="0">
                <a:ea typeface="굴림" panose="020B0600000101010101" pitchFamily="34" charset="-127"/>
                <a:sym typeface="Symbol" panose="05050102010706020507" pitchFamily="18" charset="2"/>
              </a:rPr>
              <a:t>Definitely write-</a:t>
            </a:r>
            <a:r>
              <a:rPr lang="en-US" altLang="ko-KR" dirty="0" smtClean="0">
                <a:ea typeface="굴림" panose="020B0600000101010101" pitchFamily="34" charset="-127"/>
                <a:sym typeface="Symbol" panose="05050102010706020507" pitchFamily="18" charset="2"/>
              </a:rPr>
              <a:t>back – need </a:t>
            </a:r>
            <a:r>
              <a:rPr lang="en-US" altLang="ko-KR" dirty="0" smtClean="0">
                <a:ea typeface="굴림" panose="020B0600000101010101" pitchFamily="34" charset="-127"/>
                <a:sym typeface="Symbol" panose="05050102010706020507" pitchFamily="18" charset="2"/>
              </a:rPr>
              <a:t>dirty bit!</a:t>
            </a:r>
          </a:p>
          <a:p>
            <a:pPr lvl="1"/>
            <a:endParaRPr lang="ko-KR" altLang="en-US" dirty="0" smtClean="0">
              <a:ea typeface="굴림" panose="020B0600000101010101" pitchFamily="34" charset="-127"/>
              <a:sym typeface="Symbol" panose="05050102010706020507" pitchFamily="18" charset="2"/>
            </a:endParaRPr>
          </a:p>
        </p:txBody>
      </p:sp>
    </p:spTree>
    <p:extLst>
      <p:ext uri="{BB962C8B-B14F-4D97-AF65-F5344CB8AC3E}">
        <p14:creationId xmlns:p14="http://schemas.microsoft.com/office/powerpoint/2010/main" val="1883647571"/>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6595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6595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6595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6595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6595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6595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6595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65955">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765955">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765955">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765955">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765955">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765955">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5955" grpId="0" build="p"/>
    </p:bld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ko-KR" dirty="0" smtClean="0">
                <a:ea typeface="굴림" panose="020B0600000101010101" pitchFamily="34" charset="-127"/>
              </a:rPr>
              <a:t>Recall: What is in a Page Table Entry</a:t>
            </a:r>
          </a:p>
        </p:txBody>
      </p:sp>
      <p:sp>
        <p:nvSpPr>
          <p:cNvPr id="803843" name="Rectangle 3"/>
          <p:cNvSpPr>
            <a:spLocks noGrp="1" noChangeArrowheads="1"/>
          </p:cNvSpPr>
          <p:nvPr>
            <p:ph type="body" idx="1"/>
          </p:nvPr>
        </p:nvSpPr>
        <p:spPr>
          <a:xfrm>
            <a:off x="0" y="685800"/>
            <a:ext cx="9144000" cy="5943600"/>
          </a:xfrm>
        </p:spPr>
        <p:txBody>
          <a:bodyPr/>
          <a:lstStyle/>
          <a:p>
            <a:pPr>
              <a:lnSpc>
                <a:spcPct val="80000"/>
              </a:lnSpc>
              <a:spcBef>
                <a:spcPct val="15000"/>
              </a:spcBef>
              <a:tabLst>
                <a:tab pos="1377950" algn="r"/>
                <a:tab pos="1541463" algn="l"/>
              </a:tabLst>
            </a:pPr>
            <a:r>
              <a:rPr lang="en-US" altLang="ko-KR" dirty="0" smtClean="0">
                <a:ea typeface="굴림" panose="020B0600000101010101" pitchFamily="34" charset="-127"/>
              </a:rPr>
              <a:t>What is in a Page Table Entry (or PTE)?</a:t>
            </a:r>
          </a:p>
          <a:p>
            <a:pPr marL="628650" lvl="1">
              <a:lnSpc>
                <a:spcPct val="80000"/>
              </a:lnSpc>
              <a:spcBef>
                <a:spcPct val="15000"/>
              </a:spcBef>
              <a:tabLst>
                <a:tab pos="1377950" algn="r"/>
                <a:tab pos="1541463" algn="l"/>
              </a:tabLst>
            </a:pPr>
            <a:r>
              <a:rPr lang="en-US" altLang="ko-KR" dirty="0" smtClean="0">
                <a:ea typeface="굴림" panose="020B0600000101010101" pitchFamily="34" charset="-127"/>
              </a:rPr>
              <a:t>Pointer to next-level page table or to actual page</a:t>
            </a:r>
          </a:p>
          <a:p>
            <a:pPr marL="628650" lvl="1">
              <a:lnSpc>
                <a:spcPct val="80000"/>
              </a:lnSpc>
              <a:spcBef>
                <a:spcPct val="15000"/>
              </a:spcBef>
              <a:tabLst>
                <a:tab pos="1377950" algn="r"/>
                <a:tab pos="1541463" algn="l"/>
              </a:tabLst>
            </a:pPr>
            <a:r>
              <a:rPr lang="en-US" altLang="ko-KR" dirty="0" smtClean="0">
                <a:ea typeface="굴림" panose="020B0600000101010101" pitchFamily="34" charset="-127"/>
                <a:sym typeface="Symbol" panose="05050102010706020507" pitchFamily="18" charset="2"/>
              </a:rPr>
              <a:t>Permission bits: valid, read-only, read-write, write-only</a:t>
            </a:r>
          </a:p>
          <a:p>
            <a:pPr>
              <a:lnSpc>
                <a:spcPct val="80000"/>
              </a:lnSpc>
              <a:spcBef>
                <a:spcPct val="15000"/>
              </a:spcBef>
              <a:tabLst>
                <a:tab pos="1377950" algn="r"/>
                <a:tab pos="1541463" algn="l"/>
              </a:tabLst>
            </a:pPr>
            <a:r>
              <a:rPr lang="en-US" altLang="ko-KR" dirty="0" smtClean="0">
                <a:ea typeface="굴림" panose="020B0600000101010101" pitchFamily="34" charset="-127"/>
                <a:sym typeface="Symbol" panose="05050102010706020507" pitchFamily="18" charset="2"/>
              </a:rPr>
              <a:t>Example: Intel x86 architecture PTE:</a:t>
            </a:r>
          </a:p>
          <a:p>
            <a:pPr marL="628650" lvl="1">
              <a:lnSpc>
                <a:spcPct val="80000"/>
              </a:lnSpc>
              <a:spcBef>
                <a:spcPct val="15000"/>
              </a:spcBef>
              <a:tabLst>
                <a:tab pos="1377950" algn="r"/>
                <a:tab pos="1541463" algn="l"/>
              </a:tabLst>
            </a:pPr>
            <a:r>
              <a:rPr lang="en-US" altLang="ko-KR" dirty="0" smtClean="0">
                <a:ea typeface="굴림" panose="020B0600000101010101" pitchFamily="34" charset="-127"/>
                <a:sym typeface="Symbol" panose="05050102010706020507" pitchFamily="18" charset="2"/>
              </a:rPr>
              <a:t>Address same format previous slide (10, 10, 12-bit offset)</a:t>
            </a:r>
          </a:p>
          <a:p>
            <a:pPr marL="628650" lvl="1">
              <a:lnSpc>
                <a:spcPct val="80000"/>
              </a:lnSpc>
              <a:spcBef>
                <a:spcPct val="15000"/>
              </a:spcBef>
              <a:tabLst>
                <a:tab pos="1377950" algn="r"/>
                <a:tab pos="1541463" algn="l"/>
              </a:tabLst>
            </a:pPr>
            <a:r>
              <a:rPr lang="en-US" altLang="ko-KR" dirty="0" smtClean="0">
                <a:ea typeface="굴림" panose="020B0600000101010101" pitchFamily="34" charset="-127"/>
                <a:sym typeface="Symbol" panose="05050102010706020507" pitchFamily="18" charset="2"/>
              </a:rPr>
              <a:t>Intermediate page tables called “Directories”</a:t>
            </a:r>
          </a:p>
          <a:p>
            <a:pPr marL="628650" lvl="1">
              <a:lnSpc>
                <a:spcPct val="80000"/>
              </a:lnSpc>
              <a:spcBef>
                <a:spcPct val="15000"/>
              </a:spcBef>
              <a:tabLst>
                <a:tab pos="1377950" algn="r"/>
                <a:tab pos="1541463" algn="l"/>
              </a:tabLst>
            </a:pPr>
            <a:endParaRPr lang="en-US" altLang="ko-KR" dirty="0" smtClean="0">
              <a:ea typeface="굴림" panose="020B0600000101010101" pitchFamily="34" charset="-127"/>
              <a:sym typeface="Symbol" panose="05050102010706020507" pitchFamily="18" charset="2"/>
            </a:endParaRPr>
          </a:p>
          <a:p>
            <a:pPr>
              <a:lnSpc>
                <a:spcPct val="80000"/>
              </a:lnSpc>
              <a:spcBef>
                <a:spcPct val="15000"/>
              </a:spcBef>
              <a:tabLst>
                <a:tab pos="1377950" algn="r"/>
                <a:tab pos="1541463" algn="l"/>
              </a:tabLst>
            </a:pPr>
            <a:endParaRPr lang="en-US" altLang="ko-KR" dirty="0" smtClean="0">
              <a:ea typeface="굴림" panose="020B0600000101010101" pitchFamily="34" charset="-127"/>
              <a:sym typeface="Symbol" panose="05050102010706020507" pitchFamily="18" charset="2"/>
            </a:endParaRPr>
          </a:p>
          <a:p>
            <a:pPr marL="628650" lvl="1">
              <a:lnSpc>
                <a:spcPct val="80000"/>
              </a:lnSpc>
              <a:spcBef>
                <a:spcPct val="15000"/>
              </a:spcBef>
              <a:tabLst>
                <a:tab pos="1377950" algn="r"/>
                <a:tab pos="1541463" algn="l"/>
              </a:tabLst>
            </a:pPr>
            <a:endParaRPr lang="en-US" altLang="ko-KR" dirty="0" smtClean="0">
              <a:ea typeface="굴림" panose="020B0600000101010101" pitchFamily="34" charset="-127"/>
              <a:sym typeface="Symbol" panose="05050102010706020507" pitchFamily="18" charset="2"/>
            </a:endParaRPr>
          </a:p>
          <a:p>
            <a:pPr marL="628650" lvl="1">
              <a:lnSpc>
                <a:spcPct val="80000"/>
              </a:lnSpc>
              <a:spcBef>
                <a:spcPct val="15000"/>
              </a:spcBef>
              <a:buFontTx/>
              <a:buNone/>
              <a:tabLst>
                <a:tab pos="1377950" algn="r"/>
                <a:tab pos="1541463" algn="l"/>
              </a:tabLst>
            </a:pPr>
            <a:r>
              <a:rPr lang="en-US" altLang="ko-KR" dirty="0" smtClean="0">
                <a:solidFill>
                  <a:srgbClr val="FF0000"/>
                </a:solidFill>
                <a:ea typeface="굴림" panose="020B0600000101010101" pitchFamily="34" charset="-127"/>
                <a:sym typeface="Symbol" panose="05050102010706020507" pitchFamily="18" charset="2"/>
              </a:rPr>
              <a:t>		P: 	Present (same as “valid” bit in other architectures) </a:t>
            </a:r>
          </a:p>
          <a:p>
            <a:pPr marL="628650" lvl="1">
              <a:lnSpc>
                <a:spcPct val="80000"/>
              </a:lnSpc>
              <a:spcBef>
                <a:spcPct val="15000"/>
              </a:spcBef>
              <a:buFontTx/>
              <a:buNone/>
              <a:tabLst>
                <a:tab pos="1377950" algn="r"/>
                <a:tab pos="1541463" algn="l"/>
              </a:tabLst>
            </a:pPr>
            <a:r>
              <a:rPr lang="en-US" altLang="ko-KR" dirty="0" smtClean="0">
                <a:ea typeface="굴림" panose="020B0600000101010101" pitchFamily="34" charset="-127"/>
                <a:sym typeface="Symbol" panose="05050102010706020507" pitchFamily="18" charset="2"/>
              </a:rPr>
              <a:t>		W: 	Writeable</a:t>
            </a:r>
          </a:p>
          <a:p>
            <a:pPr marL="628650" lvl="1">
              <a:lnSpc>
                <a:spcPct val="80000"/>
              </a:lnSpc>
              <a:spcBef>
                <a:spcPct val="15000"/>
              </a:spcBef>
              <a:buFontTx/>
              <a:buNone/>
              <a:tabLst>
                <a:tab pos="1377950" algn="r"/>
                <a:tab pos="1541463" algn="l"/>
              </a:tabLst>
            </a:pPr>
            <a:r>
              <a:rPr lang="en-US" altLang="ko-KR" dirty="0" smtClean="0">
                <a:ea typeface="굴림" panose="020B0600000101010101" pitchFamily="34" charset="-127"/>
                <a:sym typeface="Symbol" panose="05050102010706020507" pitchFamily="18" charset="2"/>
              </a:rPr>
              <a:t>		U: 	User accessible</a:t>
            </a:r>
          </a:p>
          <a:p>
            <a:pPr marL="628650" lvl="1">
              <a:lnSpc>
                <a:spcPct val="80000"/>
              </a:lnSpc>
              <a:spcBef>
                <a:spcPct val="15000"/>
              </a:spcBef>
              <a:buFontTx/>
              <a:buNone/>
              <a:tabLst>
                <a:tab pos="1377950" algn="r"/>
                <a:tab pos="1541463" algn="l"/>
              </a:tabLst>
            </a:pPr>
            <a:r>
              <a:rPr lang="en-US" altLang="ko-KR" dirty="0" smtClean="0">
                <a:ea typeface="굴림" panose="020B0600000101010101" pitchFamily="34" charset="-127"/>
                <a:sym typeface="Symbol" panose="05050102010706020507" pitchFamily="18" charset="2"/>
              </a:rPr>
              <a:t>		PWT:	Page write transparent: external cache write-through</a:t>
            </a:r>
          </a:p>
          <a:p>
            <a:pPr marL="628650" lvl="1">
              <a:lnSpc>
                <a:spcPct val="80000"/>
              </a:lnSpc>
              <a:spcBef>
                <a:spcPct val="15000"/>
              </a:spcBef>
              <a:buFontTx/>
              <a:buNone/>
              <a:tabLst>
                <a:tab pos="1377950" algn="r"/>
                <a:tab pos="1541463" algn="l"/>
              </a:tabLst>
            </a:pPr>
            <a:r>
              <a:rPr lang="en-US" altLang="ko-KR" dirty="0" smtClean="0">
                <a:ea typeface="굴림" panose="020B0600000101010101" pitchFamily="34" charset="-127"/>
                <a:sym typeface="Symbol" panose="05050102010706020507" pitchFamily="18" charset="2"/>
              </a:rPr>
              <a:t>		PCD:	Page cache disabled (page cannot be cached)</a:t>
            </a:r>
          </a:p>
          <a:p>
            <a:pPr marL="628650" lvl="1">
              <a:lnSpc>
                <a:spcPct val="80000"/>
              </a:lnSpc>
              <a:spcBef>
                <a:spcPct val="15000"/>
              </a:spcBef>
              <a:buFontTx/>
              <a:buNone/>
              <a:tabLst>
                <a:tab pos="1377950" algn="r"/>
                <a:tab pos="1541463" algn="l"/>
              </a:tabLst>
            </a:pPr>
            <a:r>
              <a:rPr lang="en-US" altLang="ko-KR" dirty="0" smtClean="0">
                <a:ea typeface="굴림" panose="020B0600000101010101" pitchFamily="34" charset="-127"/>
                <a:sym typeface="Symbol" panose="05050102010706020507" pitchFamily="18" charset="2"/>
              </a:rPr>
              <a:t>		A: 	Accessed: page has been accessed recently</a:t>
            </a:r>
          </a:p>
          <a:p>
            <a:pPr marL="628650" lvl="1">
              <a:lnSpc>
                <a:spcPct val="80000"/>
              </a:lnSpc>
              <a:spcBef>
                <a:spcPct val="15000"/>
              </a:spcBef>
              <a:buFontTx/>
              <a:buNone/>
              <a:tabLst>
                <a:tab pos="1377950" algn="r"/>
                <a:tab pos="1541463" algn="l"/>
              </a:tabLst>
            </a:pPr>
            <a:r>
              <a:rPr lang="en-US" altLang="ko-KR" dirty="0" smtClean="0">
                <a:solidFill>
                  <a:srgbClr val="FF0000"/>
                </a:solidFill>
                <a:ea typeface="굴림" panose="020B0600000101010101" pitchFamily="34" charset="-127"/>
                <a:sym typeface="Symbol" panose="05050102010706020507" pitchFamily="18" charset="2"/>
              </a:rPr>
              <a:t>		D: 	Dirty (PTE only): page has been modified recently</a:t>
            </a:r>
          </a:p>
          <a:p>
            <a:pPr marL="628650" lvl="1">
              <a:lnSpc>
                <a:spcPct val="80000"/>
              </a:lnSpc>
              <a:spcBef>
                <a:spcPct val="15000"/>
              </a:spcBef>
              <a:buFontTx/>
              <a:buNone/>
              <a:tabLst>
                <a:tab pos="1377950" algn="r"/>
                <a:tab pos="1541463" algn="l"/>
              </a:tabLst>
            </a:pPr>
            <a:r>
              <a:rPr lang="en-US" altLang="ko-KR" dirty="0" smtClean="0">
                <a:ea typeface="굴림" panose="020B0600000101010101" pitchFamily="34" charset="-127"/>
                <a:sym typeface="Symbol" panose="05050102010706020507" pitchFamily="18" charset="2"/>
              </a:rPr>
              <a:t>		L: 	L=14MB page (directory only).</a:t>
            </a:r>
            <a:br>
              <a:rPr lang="en-US" altLang="ko-KR" dirty="0" smtClean="0">
                <a:ea typeface="굴림" panose="020B0600000101010101" pitchFamily="34" charset="-127"/>
                <a:sym typeface="Symbol" panose="05050102010706020507" pitchFamily="18" charset="2"/>
              </a:rPr>
            </a:br>
            <a:r>
              <a:rPr lang="en-US" altLang="ko-KR" dirty="0" smtClean="0">
                <a:ea typeface="굴림" panose="020B0600000101010101" pitchFamily="34" charset="-127"/>
                <a:sym typeface="Symbol" panose="05050102010706020507" pitchFamily="18" charset="2"/>
              </a:rPr>
              <a:t>		Bottom 22 bits of virtual address serve as offset</a:t>
            </a:r>
          </a:p>
        </p:txBody>
      </p:sp>
      <p:grpSp>
        <p:nvGrpSpPr>
          <p:cNvPr id="803844" name="Group 4"/>
          <p:cNvGrpSpPr>
            <a:grpSpLocks/>
          </p:cNvGrpSpPr>
          <p:nvPr/>
        </p:nvGrpSpPr>
        <p:grpSpPr bwMode="auto">
          <a:xfrm>
            <a:off x="663575" y="2717800"/>
            <a:ext cx="7696200" cy="1006475"/>
            <a:chOff x="480" y="2304"/>
            <a:chExt cx="4848" cy="634"/>
          </a:xfrm>
        </p:grpSpPr>
        <p:sp>
          <p:nvSpPr>
            <p:cNvPr id="8197" name="Rectangle 5"/>
            <p:cNvSpPr>
              <a:spLocks noChangeArrowheads="1"/>
            </p:cNvSpPr>
            <p:nvPr/>
          </p:nvSpPr>
          <p:spPr bwMode="auto">
            <a:xfrm>
              <a:off x="480" y="2304"/>
              <a:ext cx="2544" cy="384"/>
            </a:xfrm>
            <a:prstGeom prst="rect">
              <a:avLst/>
            </a:prstGeom>
            <a:solidFill>
              <a:srgbClr val="FF66CC"/>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dirty="0">
                  <a:solidFill>
                    <a:schemeClr val="bg1"/>
                  </a:solidFill>
                  <a:latin typeface="Gill Sans Light"/>
                  <a:ea typeface="굴림" panose="020B0600000101010101" pitchFamily="34" charset="-127"/>
                  <a:cs typeface="Gill Sans Light"/>
                </a:rPr>
                <a:t>Page Frame Number</a:t>
              </a:r>
            </a:p>
            <a:p>
              <a:r>
                <a:rPr lang="en-US" altLang="ko-KR" dirty="0">
                  <a:solidFill>
                    <a:schemeClr val="bg1"/>
                  </a:solidFill>
                  <a:latin typeface="Gill Sans Light"/>
                  <a:ea typeface="굴림" panose="020B0600000101010101" pitchFamily="34" charset="-127"/>
                  <a:cs typeface="Gill Sans Light"/>
                </a:rPr>
                <a:t>(Physical Page Number)</a:t>
              </a:r>
            </a:p>
          </p:txBody>
        </p:sp>
        <p:sp>
          <p:nvSpPr>
            <p:cNvPr id="8198" name="Rectangle 6"/>
            <p:cNvSpPr>
              <a:spLocks noChangeArrowheads="1"/>
            </p:cNvSpPr>
            <p:nvPr/>
          </p:nvSpPr>
          <p:spPr bwMode="auto">
            <a:xfrm>
              <a:off x="3024" y="2304"/>
              <a:ext cx="576" cy="384"/>
            </a:xfrm>
            <a:prstGeom prst="rect">
              <a:avLst/>
            </a:prstGeom>
            <a:solidFill>
              <a:srgbClr val="FF66CC"/>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a:latin typeface="Gill Sans Light"/>
                  <a:ea typeface="굴림" panose="020B0600000101010101" pitchFamily="34" charset="-127"/>
                  <a:cs typeface="Gill Sans Light"/>
                </a:rPr>
                <a:t>Free</a:t>
              </a:r>
            </a:p>
            <a:p>
              <a:r>
                <a:rPr lang="en-US" altLang="ko-KR">
                  <a:latin typeface="Gill Sans Light"/>
                  <a:ea typeface="굴림" panose="020B0600000101010101" pitchFamily="34" charset="-127"/>
                  <a:cs typeface="Gill Sans Light"/>
                </a:rPr>
                <a:t>(OS)</a:t>
              </a:r>
            </a:p>
          </p:txBody>
        </p:sp>
        <p:sp>
          <p:nvSpPr>
            <p:cNvPr id="8199" name="Rectangle 7"/>
            <p:cNvSpPr>
              <a:spLocks noChangeArrowheads="1"/>
            </p:cNvSpPr>
            <p:nvPr/>
          </p:nvSpPr>
          <p:spPr bwMode="auto">
            <a:xfrm>
              <a:off x="3600" y="2304"/>
              <a:ext cx="192" cy="384"/>
            </a:xfrm>
            <a:prstGeom prst="rect">
              <a:avLst/>
            </a:prstGeom>
            <a:solidFill>
              <a:srgbClr val="FF66CC"/>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a:latin typeface="Gill Sans Light"/>
                  <a:ea typeface="굴림" panose="020B0600000101010101" pitchFamily="34" charset="-127"/>
                  <a:cs typeface="Gill Sans Light"/>
                </a:rPr>
                <a:t>0</a:t>
              </a:r>
            </a:p>
          </p:txBody>
        </p:sp>
        <p:sp>
          <p:nvSpPr>
            <p:cNvPr id="8200" name="Rectangle 8"/>
            <p:cNvSpPr>
              <a:spLocks noChangeArrowheads="1"/>
            </p:cNvSpPr>
            <p:nvPr/>
          </p:nvSpPr>
          <p:spPr bwMode="auto">
            <a:xfrm>
              <a:off x="3792" y="2304"/>
              <a:ext cx="192" cy="384"/>
            </a:xfrm>
            <a:prstGeom prst="rect">
              <a:avLst/>
            </a:prstGeom>
            <a:solidFill>
              <a:srgbClr val="FF66CC"/>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a:latin typeface="Gill Sans Light"/>
                  <a:ea typeface="굴림" panose="020B0600000101010101" pitchFamily="34" charset="-127"/>
                  <a:cs typeface="Gill Sans Light"/>
                </a:rPr>
                <a:t>L</a:t>
              </a:r>
            </a:p>
          </p:txBody>
        </p:sp>
        <p:sp>
          <p:nvSpPr>
            <p:cNvPr id="8201" name="Rectangle 9"/>
            <p:cNvSpPr>
              <a:spLocks noChangeArrowheads="1"/>
            </p:cNvSpPr>
            <p:nvPr/>
          </p:nvSpPr>
          <p:spPr bwMode="auto">
            <a:xfrm>
              <a:off x="3984" y="2304"/>
              <a:ext cx="192" cy="384"/>
            </a:xfrm>
            <a:prstGeom prst="rect">
              <a:avLst/>
            </a:prstGeom>
            <a:solidFill>
              <a:srgbClr val="FF66CC"/>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a:latin typeface="Gill Sans Light"/>
                  <a:ea typeface="굴림" panose="020B0600000101010101" pitchFamily="34" charset="-127"/>
                  <a:cs typeface="Gill Sans Light"/>
                </a:rPr>
                <a:t>D</a:t>
              </a:r>
            </a:p>
          </p:txBody>
        </p:sp>
        <p:sp>
          <p:nvSpPr>
            <p:cNvPr id="8202" name="Rectangle 10"/>
            <p:cNvSpPr>
              <a:spLocks noChangeArrowheads="1"/>
            </p:cNvSpPr>
            <p:nvPr/>
          </p:nvSpPr>
          <p:spPr bwMode="auto">
            <a:xfrm>
              <a:off x="4176" y="2304"/>
              <a:ext cx="192" cy="384"/>
            </a:xfrm>
            <a:prstGeom prst="rect">
              <a:avLst/>
            </a:prstGeom>
            <a:solidFill>
              <a:srgbClr val="FF66CC"/>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a:latin typeface="Gill Sans Light"/>
                  <a:ea typeface="굴림" panose="020B0600000101010101" pitchFamily="34" charset="-127"/>
                  <a:cs typeface="Gill Sans Light"/>
                </a:rPr>
                <a:t>A</a:t>
              </a:r>
            </a:p>
          </p:txBody>
        </p:sp>
        <p:sp>
          <p:nvSpPr>
            <p:cNvPr id="8203" name="Rectangle 11"/>
            <p:cNvSpPr>
              <a:spLocks noChangeArrowheads="1"/>
            </p:cNvSpPr>
            <p:nvPr/>
          </p:nvSpPr>
          <p:spPr bwMode="auto">
            <a:xfrm>
              <a:off x="4368" y="2304"/>
              <a:ext cx="192" cy="384"/>
            </a:xfrm>
            <a:prstGeom prst="rect">
              <a:avLst/>
            </a:prstGeom>
            <a:solidFill>
              <a:srgbClr val="FF66CC"/>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a:latin typeface="Gill Sans Light"/>
                  <a:ea typeface="굴림" panose="020B0600000101010101" pitchFamily="34" charset="-127"/>
                  <a:cs typeface="Gill Sans Light"/>
                </a:rPr>
                <a:t>PCD</a:t>
              </a:r>
            </a:p>
          </p:txBody>
        </p:sp>
        <p:sp>
          <p:nvSpPr>
            <p:cNvPr id="8204" name="Rectangle 12"/>
            <p:cNvSpPr>
              <a:spLocks noChangeArrowheads="1"/>
            </p:cNvSpPr>
            <p:nvPr/>
          </p:nvSpPr>
          <p:spPr bwMode="auto">
            <a:xfrm>
              <a:off x="4560" y="2304"/>
              <a:ext cx="192" cy="384"/>
            </a:xfrm>
            <a:prstGeom prst="rect">
              <a:avLst/>
            </a:prstGeom>
            <a:solidFill>
              <a:srgbClr val="FF66CC"/>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sz="1800">
                  <a:latin typeface="Gill Sans Light"/>
                  <a:ea typeface="굴림" panose="020B0600000101010101" pitchFamily="34" charset="-127"/>
                  <a:cs typeface="Gill Sans Light"/>
                </a:rPr>
                <a:t>PWT</a:t>
              </a:r>
            </a:p>
          </p:txBody>
        </p:sp>
        <p:sp>
          <p:nvSpPr>
            <p:cNvPr id="8205" name="Rectangle 13"/>
            <p:cNvSpPr>
              <a:spLocks noChangeArrowheads="1"/>
            </p:cNvSpPr>
            <p:nvPr/>
          </p:nvSpPr>
          <p:spPr bwMode="auto">
            <a:xfrm>
              <a:off x="4752" y="2304"/>
              <a:ext cx="192" cy="384"/>
            </a:xfrm>
            <a:prstGeom prst="rect">
              <a:avLst/>
            </a:prstGeom>
            <a:solidFill>
              <a:srgbClr val="FF66CC"/>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a:latin typeface="Gill Sans Light"/>
                  <a:ea typeface="굴림" panose="020B0600000101010101" pitchFamily="34" charset="-127"/>
                  <a:cs typeface="Gill Sans Light"/>
                </a:rPr>
                <a:t>U</a:t>
              </a:r>
            </a:p>
          </p:txBody>
        </p:sp>
        <p:sp>
          <p:nvSpPr>
            <p:cNvPr id="8206" name="Rectangle 14"/>
            <p:cNvSpPr>
              <a:spLocks noChangeArrowheads="1"/>
            </p:cNvSpPr>
            <p:nvPr/>
          </p:nvSpPr>
          <p:spPr bwMode="auto">
            <a:xfrm>
              <a:off x="4944" y="2304"/>
              <a:ext cx="192" cy="384"/>
            </a:xfrm>
            <a:prstGeom prst="rect">
              <a:avLst/>
            </a:prstGeom>
            <a:solidFill>
              <a:srgbClr val="FF66CC"/>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a:latin typeface="Gill Sans Light"/>
                  <a:ea typeface="굴림" panose="020B0600000101010101" pitchFamily="34" charset="-127"/>
                  <a:cs typeface="Gill Sans Light"/>
                </a:rPr>
                <a:t>W</a:t>
              </a:r>
            </a:p>
          </p:txBody>
        </p:sp>
        <p:sp>
          <p:nvSpPr>
            <p:cNvPr id="8207" name="Rectangle 15"/>
            <p:cNvSpPr>
              <a:spLocks noChangeArrowheads="1"/>
            </p:cNvSpPr>
            <p:nvPr/>
          </p:nvSpPr>
          <p:spPr bwMode="auto">
            <a:xfrm>
              <a:off x="5136" y="2304"/>
              <a:ext cx="192" cy="384"/>
            </a:xfrm>
            <a:prstGeom prst="rect">
              <a:avLst/>
            </a:prstGeom>
            <a:solidFill>
              <a:srgbClr val="FF66CC"/>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a:latin typeface="Gill Sans Light"/>
                  <a:ea typeface="굴림" panose="020B0600000101010101" pitchFamily="34" charset="-127"/>
                  <a:cs typeface="Gill Sans Light"/>
                </a:rPr>
                <a:t>P</a:t>
              </a:r>
            </a:p>
          </p:txBody>
        </p:sp>
        <p:sp>
          <p:nvSpPr>
            <p:cNvPr id="8208" name="Text Box 16"/>
            <p:cNvSpPr txBox="1">
              <a:spLocks noChangeArrowheads="1"/>
            </p:cNvSpPr>
            <p:nvPr/>
          </p:nvSpPr>
          <p:spPr bwMode="auto">
            <a:xfrm>
              <a:off x="5126" y="2688"/>
              <a:ext cx="196" cy="25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a:latin typeface="Gill Sans Light"/>
                  <a:ea typeface="굴림" panose="020B0600000101010101" pitchFamily="34" charset="-127"/>
                  <a:cs typeface="Gill Sans Light"/>
                </a:rPr>
                <a:t>0</a:t>
              </a:r>
            </a:p>
          </p:txBody>
        </p:sp>
        <p:sp>
          <p:nvSpPr>
            <p:cNvPr id="8209" name="Text Box 17"/>
            <p:cNvSpPr txBox="1">
              <a:spLocks noChangeArrowheads="1"/>
            </p:cNvSpPr>
            <p:nvPr/>
          </p:nvSpPr>
          <p:spPr bwMode="auto">
            <a:xfrm>
              <a:off x="4944" y="2688"/>
              <a:ext cx="196" cy="25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a:latin typeface="Gill Sans Light"/>
                  <a:ea typeface="굴림" panose="020B0600000101010101" pitchFamily="34" charset="-127"/>
                  <a:cs typeface="Gill Sans Light"/>
                </a:rPr>
                <a:t>1</a:t>
              </a:r>
            </a:p>
          </p:txBody>
        </p:sp>
        <p:sp>
          <p:nvSpPr>
            <p:cNvPr id="8210" name="Text Box 18"/>
            <p:cNvSpPr txBox="1">
              <a:spLocks noChangeArrowheads="1"/>
            </p:cNvSpPr>
            <p:nvPr/>
          </p:nvSpPr>
          <p:spPr bwMode="auto">
            <a:xfrm>
              <a:off x="4752" y="2688"/>
              <a:ext cx="196" cy="25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a:latin typeface="Gill Sans Light"/>
                  <a:ea typeface="굴림" panose="020B0600000101010101" pitchFamily="34" charset="-127"/>
                  <a:cs typeface="Gill Sans Light"/>
                </a:rPr>
                <a:t>2</a:t>
              </a:r>
            </a:p>
          </p:txBody>
        </p:sp>
        <p:sp>
          <p:nvSpPr>
            <p:cNvPr id="8211" name="Text Box 19"/>
            <p:cNvSpPr txBox="1">
              <a:spLocks noChangeArrowheads="1"/>
            </p:cNvSpPr>
            <p:nvPr/>
          </p:nvSpPr>
          <p:spPr bwMode="auto">
            <a:xfrm>
              <a:off x="4560" y="2688"/>
              <a:ext cx="196" cy="25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a:latin typeface="Gill Sans Light"/>
                  <a:ea typeface="굴림" panose="020B0600000101010101" pitchFamily="34" charset="-127"/>
                  <a:cs typeface="Gill Sans Light"/>
                </a:rPr>
                <a:t>3</a:t>
              </a:r>
            </a:p>
          </p:txBody>
        </p:sp>
        <p:sp>
          <p:nvSpPr>
            <p:cNvPr id="8212" name="Text Box 20"/>
            <p:cNvSpPr txBox="1">
              <a:spLocks noChangeArrowheads="1"/>
            </p:cNvSpPr>
            <p:nvPr/>
          </p:nvSpPr>
          <p:spPr bwMode="auto">
            <a:xfrm>
              <a:off x="4368" y="2688"/>
              <a:ext cx="196" cy="25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a:latin typeface="Gill Sans Light"/>
                  <a:ea typeface="굴림" panose="020B0600000101010101" pitchFamily="34" charset="-127"/>
                  <a:cs typeface="Gill Sans Light"/>
                </a:rPr>
                <a:t>4</a:t>
              </a:r>
            </a:p>
          </p:txBody>
        </p:sp>
        <p:sp>
          <p:nvSpPr>
            <p:cNvPr id="8213" name="Text Box 21"/>
            <p:cNvSpPr txBox="1">
              <a:spLocks noChangeArrowheads="1"/>
            </p:cNvSpPr>
            <p:nvPr/>
          </p:nvSpPr>
          <p:spPr bwMode="auto">
            <a:xfrm>
              <a:off x="4176" y="2688"/>
              <a:ext cx="196" cy="25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a:latin typeface="Gill Sans Light"/>
                  <a:ea typeface="굴림" panose="020B0600000101010101" pitchFamily="34" charset="-127"/>
                  <a:cs typeface="Gill Sans Light"/>
                </a:rPr>
                <a:t>5</a:t>
              </a:r>
            </a:p>
          </p:txBody>
        </p:sp>
        <p:sp>
          <p:nvSpPr>
            <p:cNvPr id="8214" name="Text Box 22"/>
            <p:cNvSpPr txBox="1">
              <a:spLocks noChangeArrowheads="1"/>
            </p:cNvSpPr>
            <p:nvPr/>
          </p:nvSpPr>
          <p:spPr bwMode="auto">
            <a:xfrm>
              <a:off x="3984" y="2688"/>
              <a:ext cx="196" cy="25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a:latin typeface="Gill Sans Light"/>
                  <a:ea typeface="굴림" panose="020B0600000101010101" pitchFamily="34" charset="-127"/>
                  <a:cs typeface="Gill Sans Light"/>
                </a:rPr>
                <a:t>6</a:t>
              </a:r>
            </a:p>
          </p:txBody>
        </p:sp>
        <p:sp>
          <p:nvSpPr>
            <p:cNvPr id="8215" name="Text Box 23"/>
            <p:cNvSpPr txBox="1">
              <a:spLocks noChangeArrowheads="1"/>
            </p:cNvSpPr>
            <p:nvPr/>
          </p:nvSpPr>
          <p:spPr bwMode="auto">
            <a:xfrm>
              <a:off x="3792" y="2688"/>
              <a:ext cx="204" cy="25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a:latin typeface="Gill Sans Light"/>
                  <a:ea typeface="굴림" panose="020B0600000101010101" pitchFamily="34" charset="-127"/>
                  <a:cs typeface="Gill Sans Light"/>
                </a:rPr>
                <a:t>7</a:t>
              </a:r>
            </a:p>
          </p:txBody>
        </p:sp>
        <p:sp>
          <p:nvSpPr>
            <p:cNvPr id="8216" name="Text Box 24"/>
            <p:cNvSpPr txBox="1">
              <a:spLocks noChangeArrowheads="1"/>
            </p:cNvSpPr>
            <p:nvPr/>
          </p:nvSpPr>
          <p:spPr bwMode="auto">
            <a:xfrm>
              <a:off x="3600" y="2688"/>
              <a:ext cx="196" cy="25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a:latin typeface="Gill Sans Light"/>
                  <a:ea typeface="굴림" panose="020B0600000101010101" pitchFamily="34" charset="-127"/>
                  <a:cs typeface="Gill Sans Light"/>
                </a:rPr>
                <a:t>8</a:t>
              </a:r>
            </a:p>
          </p:txBody>
        </p:sp>
        <p:sp>
          <p:nvSpPr>
            <p:cNvPr id="8217" name="Text Box 25"/>
            <p:cNvSpPr txBox="1">
              <a:spLocks noChangeArrowheads="1"/>
            </p:cNvSpPr>
            <p:nvPr/>
          </p:nvSpPr>
          <p:spPr bwMode="auto">
            <a:xfrm>
              <a:off x="3072" y="2688"/>
              <a:ext cx="408" cy="25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a:latin typeface="Gill Sans Light"/>
                  <a:ea typeface="굴림" panose="020B0600000101010101" pitchFamily="34" charset="-127"/>
                  <a:cs typeface="Gill Sans Light"/>
                </a:rPr>
                <a:t>11-9</a:t>
              </a:r>
            </a:p>
          </p:txBody>
        </p:sp>
        <p:sp>
          <p:nvSpPr>
            <p:cNvPr id="8218" name="Text Box 26"/>
            <p:cNvSpPr txBox="1">
              <a:spLocks noChangeArrowheads="1"/>
            </p:cNvSpPr>
            <p:nvPr/>
          </p:nvSpPr>
          <p:spPr bwMode="auto">
            <a:xfrm>
              <a:off x="1440" y="2688"/>
              <a:ext cx="489" cy="25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a:latin typeface="Gill Sans Light"/>
                  <a:ea typeface="굴림" panose="020B0600000101010101" pitchFamily="34" charset="-127"/>
                  <a:cs typeface="Gill Sans Light"/>
                </a:rPr>
                <a:t>31-12</a:t>
              </a:r>
            </a:p>
          </p:txBody>
        </p:sp>
      </p:grpSp>
    </p:spTree>
    <p:extLst>
      <p:ext uri="{BB962C8B-B14F-4D97-AF65-F5344CB8AC3E}">
        <p14:creationId xmlns:p14="http://schemas.microsoft.com/office/powerpoint/2010/main" val="197151230"/>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766986" name="Group 10"/>
          <p:cNvGrpSpPr>
            <a:grpSpLocks/>
          </p:cNvGrpSpPr>
          <p:nvPr/>
        </p:nvGrpSpPr>
        <p:grpSpPr bwMode="auto">
          <a:xfrm>
            <a:off x="381000" y="2590800"/>
            <a:ext cx="8382000" cy="2565400"/>
            <a:chOff x="240" y="1632"/>
            <a:chExt cx="5280" cy="1616"/>
          </a:xfrm>
        </p:grpSpPr>
        <p:sp>
          <p:nvSpPr>
            <p:cNvPr id="26629" name="AutoShape 4"/>
            <p:cNvSpPr>
              <a:spLocks noChangeArrowheads="1"/>
            </p:cNvSpPr>
            <p:nvPr/>
          </p:nvSpPr>
          <p:spPr bwMode="auto">
            <a:xfrm>
              <a:off x="240" y="1872"/>
              <a:ext cx="5280" cy="1376"/>
            </a:xfrm>
            <a:prstGeom prst="roundRect">
              <a:avLst>
                <a:gd name="adj" fmla="val 16667"/>
              </a:avLst>
            </a:prstGeom>
            <a:solidFill>
              <a:srgbClr val="FF66CC">
                <a:alpha val="32156"/>
              </a:srgbClr>
            </a:solidFill>
            <a:ln w="57150" algn="ctr">
              <a:solidFill>
                <a:srgbClr val="FF66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ko-KR" altLang="en-US">
                <a:ea typeface="굴림" panose="020B0600000101010101" pitchFamily="34" charset="-127"/>
              </a:endParaRPr>
            </a:p>
          </p:txBody>
        </p:sp>
        <p:sp>
          <p:nvSpPr>
            <p:cNvPr id="26630" name="WordArt 5"/>
            <p:cNvSpPr>
              <a:spLocks noChangeArrowheads="1" noChangeShapeType="1" noTextEdit="1"/>
            </p:cNvSpPr>
            <p:nvPr/>
          </p:nvSpPr>
          <p:spPr bwMode="auto">
            <a:xfrm>
              <a:off x="4416" y="1632"/>
              <a:ext cx="978" cy="551"/>
            </a:xfrm>
            <a:prstGeom prst="rect">
              <a:avLst/>
            </a:prstGeom>
          </p:spPr>
          <p:txBody>
            <a:bodyPr wrap="none" fromWordArt="1">
              <a:prstTxWarp prst="textCascadeUp">
                <a:avLst>
                  <a:gd name="adj" fmla="val 44444"/>
                </a:avLst>
              </a:prstTxWarp>
              <a:scene3d>
                <a:camera prst="legacyPerspectiveFront">
                  <a:rot lat="20519997" lon="1080000" rev="0"/>
                </a:camera>
                <a:lightRig rig="legacyHarsh2" dir="b"/>
              </a:scene3d>
              <a:sp3d extrusionH="430200" prstMaterial="legacyMatte">
                <a:extrusionClr>
                  <a:srgbClr val="FF6600"/>
                </a:extrusionClr>
                <a:contourClr>
                  <a:srgbClr val="FFE701"/>
                </a:contourClr>
              </a:sp3d>
            </a:bodyPr>
            <a:lstStyle/>
            <a:p>
              <a:r>
                <a:rPr lang="en-US" sz="3600" kern="10">
                  <a:ln w="9525">
                    <a:round/>
                    <a:headEnd/>
                    <a:tailEnd/>
                  </a:ln>
                  <a:gradFill rotWithShape="1">
                    <a:gsLst>
                      <a:gs pos="0">
                        <a:srgbClr val="FFE701"/>
                      </a:gs>
                      <a:gs pos="100000">
                        <a:srgbClr val="FE3E02"/>
                      </a:gs>
                    </a:gsLst>
                    <a:lin ang="5400000" scaled="1"/>
                  </a:gradFill>
                  <a:latin typeface="Impact" panose="020B0806030902050204" pitchFamily="34" charset="0"/>
                </a:rPr>
                <a:t>Cache</a:t>
              </a:r>
            </a:p>
          </p:txBody>
        </p:sp>
      </p:grpSp>
      <p:sp>
        <p:nvSpPr>
          <p:cNvPr id="766979" name="Rectangle 3"/>
          <p:cNvSpPr>
            <a:spLocks noGrp="1" noChangeArrowheads="1"/>
          </p:cNvSpPr>
          <p:nvPr>
            <p:ph type="body" idx="1"/>
          </p:nvPr>
        </p:nvSpPr>
        <p:spPr>
          <a:xfrm>
            <a:off x="152400" y="685800"/>
            <a:ext cx="8839200" cy="6096000"/>
          </a:xfrm>
        </p:spPr>
        <p:txBody>
          <a:bodyPr/>
          <a:lstStyle/>
          <a:p>
            <a:pPr>
              <a:lnSpc>
                <a:spcPct val="80000"/>
              </a:lnSpc>
              <a:spcBef>
                <a:spcPct val="20000"/>
              </a:spcBef>
            </a:pPr>
            <a:r>
              <a:rPr lang="en-US" altLang="ko-KR" dirty="0" smtClean="0">
                <a:ea typeface="굴림" panose="020B0600000101010101" pitchFamily="34" charset="-127"/>
              </a:rPr>
              <a:t>PTE helps us implement demand paging</a:t>
            </a:r>
          </a:p>
          <a:p>
            <a:pPr lvl="1">
              <a:lnSpc>
                <a:spcPct val="80000"/>
              </a:lnSpc>
              <a:spcBef>
                <a:spcPct val="20000"/>
              </a:spcBef>
            </a:pPr>
            <a:r>
              <a:rPr lang="en-US" altLang="ko-KR" dirty="0" smtClean="0">
                <a:ea typeface="굴림" panose="020B0600000101010101" pitchFamily="34" charset="-127"/>
              </a:rPr>
              <a:t>Valid </a:t>
            </a:r>
            <a:r>
              <a:rPr lang="en-US" altLang="ko-KR" dirty="0" smtClean="0">
                <a:ea typeface="굴림" panose="020B0600000101010101" pitchFamily="34" charset="-127"/>
                <a:sym typeface="Symbol" panose="05050102010706020507" pitchFamily="18" charset="2"/>
              </a:rPr>
              <a:t> Page in memory, PTE points at physical page</a:t>
            </a:r>
          </a:p>
          <a:p>
            <a:pPr lvl="1">
              <a:lnSpc>
                <a:spcPct val="80000"/>
              </a:lnSpc>
              <a:spcBef>
                <a:spcPct val="20000"/>
              </a:spcBef>
            </a:pPr>
            <a:r>
              <a:rPr lang="en-US" altLang="ko-KR" dirty="0" smtClean="0">
                <a:ea typeface="굴림" panose="020B0600000101010101" pitchFamily="34" charset="-127"/>
                <a:sym typeface="Symbol" panose="05050102010706020507" pitchFamily="18" charset="2"/>
              </a:rPr>
              <a:t>Not Valid  Page not in memory; use info in PTE to find it on disk when necessary</a:t>
            </a:r>
          </a:p>
          <a:p>
            <a:pPr>
              <a:lnSpc>
                <a:spcPct val="80000"/>
              </a:lnSpc>
              <a:spcBef>
                <a:spcPct val="20000"/>
              </a:spcBef>
            </a:pPr>
            <a:r>
              <a:rPr lang="en-US" altLang="ko-KR" dirty="0" smtClean="0">
                <a:ea typeface="굴림" panose="020B0600000101010101" pitchFamily="34" charset="-127"/>
                <a:sym typeface="Symbol" panose="05050102010706020507" pitchFamily="18" charset="2"/>
              </a:rPr>
              <a:t>Suppose user references page with invalid PTE?</a:t>
            </a:r>
          </a:p>
          <a:p>
            <a:pPr lvl="1">
              <a:lnSpc>
                <a:spcPct val="80000"/>
              </a:lnSpc>
              <a:spcBef>
                <a:spcPct val="20000"/>
              </a:spcBef>
            </a:pPr>
            <a:r>
              <a:rPr lang="en-US" altLang="ko-KR" dirty="0" smtClean="0">
                <a:ea typeface="굴림" panose="020B0600000101010101" pitchFamily="34" charset="-127"/>
                <a:sym typeface="Symbol" panose="05050102010706020507" pitchFamily="18" charset="2"/>
              </a:rPr>
              <a:t>Memory Management Unit (MMU) traps to OS</a:t>
            </a:r>
          </a:p>
          <a:p>
            <a:pPr lvl="2">
              <a:lnSpc>
                <a:spcPct val="80000"/>
              </a:lnSpc>
              <a:spcBef>
                <a:spcPct val="20000"/>
              </a:spcBef>
            </a:pPr>
            <a:r>
              <a:rPr lang="en-US" altLang="ko-KR" dirty="0" smtClean="0">
                <a:ea typeface="굴림" panose="020B0600000101010101" pitchFamily="34" charset="-127"/>
                <a:sym typeface="Symbol" panose="05050102010706020507" pitchFamily="18" charset="2"/>
              </a:rPr>
              <a:t>Resulting trap is a “Page Fault”</a:t>
            </a:r>
          </a:p>
          <a:p>
            <a:pPr lvl="1">
              <a:lnSpc>
                <a:spcPct val="80000"/>
              </a:lnSpc>
              <a:spcBef>
                <a:spcPct val="20000"/>
              </a:spcBef>
            </a:pPr>
            <a:r>
              <a:rPr lang="en-US" altLang="ko-KR" dirty="0" smtClean="0">
                <a:ea typeface="굴림" panose="020B0600000101010101" pitchFamily="34" charset="-127"/>
                <a:sym typeface="Symbol" panose="05050102010706020507" pitchFamily="18" charset="2"/>
              </a:rPr>
              <a:t>What does OS do on a Page Fault?:</a:t>
            </a:r>
          </a:p>
          <a:p>
            <a:pPr lvl="2">
              <a:lnSpc>
                <a:spcPct val="80000"/>
              </a:lnSpc>
              <a:spcBef>
                <a:spcPct val="20000"/>
              </a:spcBef>
            </a:pPr>
            <a:r>
              <a:rPr lang="en-US" altLang="ko-KR" dirty="0" smtClean="0">
                <a:ea typeface="굴림" panose="020B0600000101010101" pitchFamily="34" charset="-127"/>
                <a:sym typeface="Symbol" panose="05050102010706020507" pitchFamily="18" charset="2"/>
              </a:rPr>
              <a:t>Choose an old page to replace </a:t>
            </a:r>
          </a:p>
          <a:p>
            <a:pPr lvl="2">
              <a:lnSpc>
                <a:spcPct val="80000"/>
              </a:lnSpc>
              <a:spcBef>
                <a:spcPct val="20000"/>
              </a:spcBef>
            </a:pPr>
            <a:r>
              <a:rPr lang="en-US" altLang="ko-KR" dirty="0" smtClean="0">
                <a:ea typeface="굴림" panose="020B0600000101010101" pitchFamily="34" charset="-127"/>
                <a:sym typeface="Symbol" panose="05050102010706020507" pitchFamily="18" charset="2"/>
              </a:rPr>
              <a:t>If old page modified (“D=1”), write contents back to disk</a:t>
            </a:r>
          </a:p>
          <a:p>
            <a:pPr lvl="2">
              <a:lnSpc>
                <a:spcPct val="80000"/>
              </a:lnSpc>
              <a:spcBef>
                <a:spcPct val="20000"/>
              </a:spcBef>
            </a:pPr>
            <a:r>
              <a:rPr lang="en-US" altLang="ko-KR" dirty="0" smtClean="0">
                <a:ea typeface="굴림" panose="020B0600000101010101" pitchFamily="34" charset="-127"/>
                <a:sym typeface="Symbol" panose="05050102010706020507" pitchFamily="18" charset="2"/>
              </a:rPr>
              <a:t>Change its PTE and any cached TLB to be invalid</a:t>
            </a:r>
          </a:p>
          <a:p>
            <a:pPr lvl="2">
              <a:lnSpc>
                <a:spcPct val="80000"/>
              </a:lnSpc>
              <a:spcBef>
                <a:spcPct val="20000"/>
              </a:spcBef>
            </a:pPr>
            <a:r>
              <a:rPr lang="en-US" altLang="ko-KR" dirty="0" smtClean="0">
                <a:ea typeface="굴림" panose="020B0600000101010101" pitchFamily="34" charset="-127"/>
                <a:sym typeface="Symbol" panose="05050102010706020507" pitchFamily="18" charset="2"/>
              </a:rPr>
              <a:t>Load new page into memory from disk</a:t>
            </a:r>
          </a:p>
          <a:p>
            <a:pPr lvl="2">
              <a:lnSpc>
                <a:spcPct val="80000"/>
              </a:lnSpc>
              <a:spcBef>
                <a:spcPct val="20000"/>
              </a:spcBef>
            </a:pPr>
            <a:r>
              <a:rPr lang="en-US" altLang="ko-KR" dirty="0" smtClean="0">
                <a:ea typeface="굴림" panose="020B0600000101010101" pitchFamily="34" charset="-127"/>
                <a:sym typeface="Symbol" panose="05050102010706020507" pitchFamily="18" charset="2"/>
              </a:rPr>
              <a:t>Update page table entry, invalidate TLB for new entry</a:t>
            </a:r>
          </a:p>
          <a:p>
            <a:pPr lvl="2">
              <a:lnSpc>
                <a:spcPct val="80000"/>
              </a:lnSpc>
              <a:spcBef>
                <a:spcPct val="20000"/>
              </a:spcBef>
            </a:pPr>
            <a:r>
              <a:rPr lang="en-US" altLang="ko-KR" dirty="0" smtClean="0">
                <a:ea typeface="굴림" panose="020B0600000101010101" pitchFamily="34" charset="-127"/>
                <a:sym typeface="Symbol" panose="05050102010706020507" pitchFamily="18" charset="2"/>
              </a:rPr>
              <a:t>Continue thread from original faulting location</a:t>
            </a:r>
          </a:p>
          <a:p>
            <a:pPr lvl="1">
              <a:lnSpc>
                <a:spcPct val="80000"/>
              </a:lnSpc>
              <a:spcBef>
                <a:spcPct val="20000"/>
              </a:spcBef>
            </a:pPr>
            <a:r>
              <a:rPr lang="en-US" altLang="ko-KR" dirty="0" smtClean="0">
                <a:ea typeface="굴림" panose="020B0600000101010101" pitchFamily="34" charset="-127"/>
                <a:sym typeface="Symbol" panose="05050102010706020507" pitchFamily="18" charset="2"/>
              </a:rPr>
              <a:t>TLB for new page will be loaded when thread continued!</a:t>
            </a:r>
          </a:p>
          <a:p>
            <a:pPr lvl="1">
              <a:lnSpc>
                <a:spcPct val="80000"/>
              </a:lnSpc>
              <a:spcBef>
                <a:spcPct val="20000"/>
              </a:spcBef>
            </a:pPr>
            <a:r>
              <a:rPr lang="en-US" altLang="ko-KR" dirty="0" smtClean="0">
                <a:ea typeface="굴림" panose="020B0600000101010101" pitchFamily="34" charset="-127"/>
                <a:sym typeface="Symbol" panose="05050102010706020507" pitchFamily="18" charset="2"/>
              </a:rPr>
              <a:t>While pulling pages off disk for one process, OS runs another process from ready queue</a:t>
            </a:r>
          </a:p>
          <a:p>
            <a:pPr lvl="2">
              <a:lnSpc>
                <a:spcPct val="80000"/>
              </a:lnSpc>
              <a:spcBef>
                <a:spcPct val="20000"/>
              </a:spcBef>
            </a:pPr>
            <a:r>
              <a:rPr lang="en-US" altLang="ko-KR" dirty="0" smtClean="0">
                <a:ea typeface="굴림" panose="020B0600000101010101" pitchFamily="34" charset="-127"/>
                <a:sym typeface="Symbol" panose="05050102010706020507" pitchFamily="18" charset="2"/>
              </a:rPr>
              <a:t>Suspended process sits on wait queue</a:t>
            </a:r>
          </a:p>
        </p:txBody>
      </p:sp>
      <p:sp>
        <p:nvSpPr>
          <p:cNvPr id="26628" name="Rectangle 2"/>
          <p:cNvSpPr>
            <a:spLocks noGrp="1" noChangeArrowheads="1"/>
          </p:cNvSpPr>
          <p:nvPr>
            <p:ph type="title"/>
          </p:nvPr>
        </p:nvSpPr>
        <p:spPr/>
        <p:txBody>
          <a:bodyPr/>
          <a:lstStyle/>
          <a:p>
            <a:r>
              <a:rPr lang="en-US" altLang="ko-KR" dirty="0" smtClean="0">
                <a:ea typeface="굴림" panose="020B0600000101010101" pitchFamily="34" charset="-127"/>
              </a:rPr>
              <a:t>Demand Paging Mechanisms</a:t>
            </a:r>
          </a:p>
        </p:txBody>
      </p:sp>
    </p:spTree>
    <p:extLst>
      <p:ext uri="{BB962C8B-B14F-4D97-AF65-F5344CB8AC3E}">
        <p14:creationId xmlns:p14="http://schemas.microsoft.com/office/powerpoint/2010/main" val="3335103484"/>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6697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6697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6697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6697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66979">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66979">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66979">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766979">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766979">
                                            <p:txEl>
                                              <p:pRg st="8" end="8"/>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766979">
                                            <p:txEl>
                                              <p:pRg st="9" end="9"/>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766979">
                                            <p:txEl>
                                              <p:pRg st="10" end="10"/>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766979">
                                            <p:txEl>
                                              <p:pRg st="11" end="11"/>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766979">
                                            <p:txEl>
                                              <p:pRg st="12" end="12"/>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7" presetClass="entr" presetSubtype="10" fill="hold" nodeType="clickEffect">
                                  <p:stCondLst>
                                    <p:cond delay="0"/>
                                  </p:stCondLst>
                                  <p:childTnLst>
                                    <p:set>
                                      <p:cBhvr>
                                        <p:cTn id="52" dur="1" fill="hold">
                                          <p:stCondLst>
                                            <p:cond delay="0"/>
                                          </p:stCondLst>
                                        </p:cTn>
                                        <p:tgtEl>
                                          <p:spTgt spid="766986"/>
                                        </p:tgtEl>
                                        <p:attrNameLst>
                                          <p:attrName>style.visibility</p:attrName>
                                        </p:attrNameLst>
                                      </p:cBhvr>
                                      <p:to>
                                        <p:strVal val="visible"/>
                                      </p:to>
                                    </p:set>
                                    <p:anim calcmode="lin" valueType="num">
                                      <p:cBhvr>
                                        <p:cTn id="53" dur="500" fill="hold"/>
                                        <p:tgtEl>
                                          <p:spTgt spid="766986"/>
                                        </p:tgtEl>
                                        <p:attrNameLst>
                                          <p:attrName>ppt_w</p:attrName>
                                        </p:attrNameLst>
                                      </p:cBhvr>
                                      <p:tavLst>
                                        <p:tav tm="0">
                                          <p:val>
                                            <p:fltVal val="0"/>
                                          </p:val>
                                        </p:tav>
                                        <p:tav tm="100000">
                                          <p:val>
                                            <p:strVal val="#ppt_w"/>
                                          </p:val>
                                        </p:tav>
                                      </p:tavLst>
                                    </p:anim>
                                    <p:anim calcmode="lin" valueType="num">
                                      <p:cBhvr>
                                        <p:cTn id="54" dur="500" fill="hold"/>
                                        <p:tgtEl>
                                          <p:spTgt spid="766986"/>
                                        </p:tgtEl>
                                        <p:attrNameLst>
                                          <p:attrName>ppt_h</p:attrName>
                                        </p:attrNameLst>
                                      </p:cBhvr>
                                      <p:tavLst>
                                        <p:tav tm="0">
                                          <p:val>
                                            <p:strVal val="#ppt_h"/>
                                          </p:val>
                                        </p:tav>
                                        <p:tav tm="100000">
                                          <p:val>
                                            <p:strVal val="#ppt_h"/>
                                          </p:val>
                                        </p:tav>
                                      </p:tavLst>
                                    </p:anim>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766979">
                                            <p:txEl>
                                              <p:pRg st="13" end="13"/>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766979">
                                            <p:txEl>
                                              <p:pRg st="14" end="14"/>
                                            </p:txEl>
                                          </p:spTgt>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766979">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6979"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break</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838636963"/>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228600" y="76200"/>
            <a:ext cx="8763000" cy="533400"/>
          </a:xfrm>
        </p:spPr>
        <p:txBody>
          <a:bodyPr/>
          <a:lstStyle/>
          <a:p>
            <a:r>
              <a:rPr lang="en-US" altLang="ko-KR" dirty="0" smtClean="0">
                <a:ea typeface="굴림" panose="020B0600000101010101" pitchFamily="34" charset="-127"/>
              </a:rPr>
              <a:t>Recall: Caching Applied to Address Translation</a:t>
            </a:r>
          </a:p>
        </p:txBody>
      </p:sp>
      <p:sp>
        <p:nvSpPr>
          <p:cNvPr id="738307" name="Rectangle 3"/>
          <p:cNvSpPr>
            <a:spLocks noGrp="1" noChangeArrowheads="1"/>
          </p:cNvSpPr>
          <p:nvPr>
            <p:ph type="body" idx="1"/>
          </p:nvPr>
        </p:nvSpPr>
        <p:spPr>
          <a:xfrm>
            <a:off x="304800" y="4191000"/>
            <a:ext cx="8534400" cy="2438400"/>
          </a:xfrm>
        </p:spPr>
        <p:txBody>
          <a:bodyPr/>
          <a:lstStyle/>
          <a:p>
            <a:pPr>
              <a:lnSpc>
                <a:spcPct val="80000"/>
              </a:lnSpc>
              <a:spcBef>
                <a:spcPct val="20000"/>
              </a:spcBef>
            </a:pPr>
            <a:r>
              <a:rPr lang="en-US" altLang="ko-KR" dirty="0" smtClean="0">
                <a:ea typeface="굴림" panose="020B0600000101010101" pitchFamily="34" charset="-127"/>
              </a:rPr>
              <a:t>Question is one of page locality: does it exist?</a:t>
            </a:r>
          </a:p>
          <a:p>
            <a:pPr lvl="1">
              <a:lnSpc>
                <a:spcPct val="80000"/>
              </a:lnSpc>
              <a:spcBef>
                <a:spcPct val="20000"/>
              </a:spcBef>
            </a:pPr>
            <a:r>
              <a:rPr lang="en-US" altLang="ko-KR" dirty="0" smtClean="0">
                <a:ea typeface="굴림" panose="020B0600000101010101" pitchFamily="34" charset="-127"/>
              </a:rPr>
              <a:t>Instruction accesses spend a lot of time on the same page (since accesses sequential)</a:t>
            </a:r>
          </a:p>
          <a:p>
            <a:pPr lvl="1">
              <a:lnSpc>
                <a:spcPct val="80000"/>
              </a:lnSpc>
              <a:spcBef>
                <a:spcPct val="20000"/>
              </a:spcBef>
            </a:pPr>
            <a:r>
              <a:rPr lang="en-US" altLang="ko-KR" dirty="0" smtClean="0">
                <a:ea typeface="굴림" panose="020B0600000101010101" pitchFamily="34" charset="-127"/>
              </a:rPr>
              <a:t>Stack accesses have definite locality of reference</a:t>
            </a:r>
          </a:p>
          <a:p>
            <a:pPr lvl="1">
              <a:lnSpc>
                <a:spcPct val="80000"/>
              </a:lnSpc>
              <a:spcBef>
                <a:spcPct val="20000"/>
              </a:spcBef>
            </a:pPr>
            <a:r>
              <a:rPr lang="en-US" altLang="ko-KR" dirty="0" smtClean="0">
                <a:ea typeface="굴림" panose="020B0600000101010101" pitchFamily="34" charset="-127"/>
              </a:rPr>
              <a:t>Data accesses have less page locality, but still some…</a:t>
            </a:r>
          </a:p>
          <a:p>
            <a:pPr>
              <a:lnSpc>
                <a:spcPct val="80000"/>
              </a:lnSpc>
              <a:spcBef>
                <a:spcPct val="20000"/>
              </a:spcBef>
            </a:pPr>
            <a:r>
              <a:rPr lang="en-US" altLang="ko-KR" dirty="0" smtClean="0">
                <a:ea typeface="굴림" panose="020B0600000101010101" pitchFamily="34" charset="-127"/>
              </a:rPr>
              <a:t>Can we have a TLB hierarchy?</a:t>
            </a:r>
          </a:p>
          <a:p>
            <a:pPr lvl="1">
              <a:lnSpc>
                <a:spcPct val="80000"/>
              </a:lnSpc>
              <a:spcBef>
                <a:spcPct val="20000"/>
              </a:spcBef>
            </a:pPr>
            <a:r>
              <a:rPr lang="en-US" altLang="ko-KR" dirty="0" smtClean="0">
                <a:ea typeface="굴림" panose="020B0600000101010101" pitchFamily="34" charset="-127"/>
              </a:rPr>
              <a:t>Sure: multiple levels at different sizes/speeds</a:t>
            </a:r>
          </a:p>
          <a:p>
            <a:pPr lvl="1">
              <a:lnSpc>
                <a:spcPct val="80000"/>
              </a:lnSpc>
              <a:spcBef>
                <a:spcPct val="20000"/>
              </a:spcBef>
            </a:pPr>
            <a:endParaRPr lang="ko-KR" altLang="en-US" dirty="0" smtClean="0">
              <a:ea typeface="굴림" panose="020B0600000101010101" pitchFamily="34" charset="-127"/>
            </a:endParaRPr>
          </a:p>
        </p:txBody>
      </p:sp>
      <p:grpSp>
        <p:nvGrpSpPr>
          <p:cNvPr id="738340" name="Group 36"/>
          <p:cNvGrpSpPr>
            <a:grpSpLocks/>
          </p:cNvGrpSpPr>
          <p:nvPr/>
        </p:nvGrpSpPr>
        <p:grpSpPr bwMode="auto">
          <a:xfrm>
            <a:off x="1752600" y="1952625"/>
            <a:ext cx="5029200" cy="2305050"/>
            <a:chOff x="1104" y="1230"/>
            <a:chExt cx="3168" cy="1452"/>
          </a:xfrm>
        </p:grpSpPr>
        <p:sp>
          <p:nvSpPr>
            <p:cNvPr id="32794" name="Text Box 20"/>
            <p:cNvSpPr txBox="1">
              <a:spLocks noChangeArrowheads="1"/>
            </p:cNvSpPr>
            <p:nvPr/>
          </p:nvSpPr>
          <p:spPr bwMode="auto">
            <a:xfrm>
              <a:off x="1536" y="2238"/>
              <a:ext cx="1383" cy="444"/>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a:latin typeface="Gill Sans Light"/>
                  <a:ea typeface="굴림" panose="020B0600000101010101" pitchFamily="34" charset="-127"/>
                  <a:cs typeface="Gill Sans Light"/>
                </a:rPr>
                <a:t>Data Read or Write</a:t>
              </a:r>
            </a:p>
            <a:p>
              <a:r>
                <a:rPr lang="en-US" altLang="ko-KR">
                  <a:latin typeface="Gill Sans Light"/>
                  <a:ea typeface="굴림" panose="020B0600000101010101" pitchFamily="34" charset="-127"/>
                  <a:cs typeface="Gill Sans Light"/>
                </a:rPr>
                <a:t>(untranslated)</a:t>
              </a:r>
            </a:p>
          </p:txBody>
        </p:sp>
        <p:sp>
          <p:nvSpPr>
            <p:cNvPr id="32795" name="Line 21"/>
            <p:cNvSpPr>
              <a:spLocks noChangeShapeType="1"/>
            </p:cNvSpPr>
            <p:nvPr/>
          </p:nvSpPr>
          <p:spPr bwMode="auto">
            <a:xfrm>
              <a:off x="1104" y="1230"/>
              <a:ext cx="672" cy="1056"/>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latin typeface="Gill Sans Light"/>
                <a:cs typeface="Gill Sans Light"/>
              </a:endParaRPr>
            </a:p>
          </p:txBody>
        </p:sp>
        <p:sp>
          <p:nvSpPr>
            <p:cNvPr id="32796" name="Line 22"/>
            <p:cNvSpPr>
              <a:spLocks noChangeShapeType="1"/>
            </p:cNvSpPr>
            <p:nvPr/>
          </p:nvSpPr>
          <p:spPr bwMode="auto">
            <a:xfrm flipV="1">
              <a:off x="3168" y="1326"/>
              <a:ext cx="1104" cy="96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latin typeface="Gill Sans Light"/>
                <a:cs typeface="Gill Sans Light"/>
              </a:endParaRPr>
            </a:p>
          </p:txBody>
        </p:sp>
      </p:grpSp>
      <p:sp>
        <p:nvSpPr>
          <p:cNvPr id="32773" name="Oval 9"/>
          <p:cNvSpPr>
            <a:spLocks noChangeArrowheads="1"/>
          </p:cNvSpPr>
          <p:nvPr/>
        </p:nvSpPr>
        <p:spPr bwMode="auto">
          <a:xfrm>
            <a:off x="685800" y="809625"/>
            <a:ext cx="1295400" cy="1295400"/>
          </a:xfrm>
          <a:prstGeom prst="ellipse">
            <a:avLst/>
          </a:prstGeom>
          <a:solidFill>
            <a:schemeClr val="accent1"/>
          </a:solidFill>
          <a:ln w="38100"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sz="3200">
                <a:latin typeface="Gill Sans Light"/>
                <a:ea typeface="굴림" panose="020B0600000101010101" pitchFamily="34" charset="-127"/>
                <a:cs typeface="Gill Sans Light"/>
              </a:rPr>
              <a:t>CPU</a:t>
            </a:r>
          </a:p>
        </p:txBody>
      </p:sp>
      <p:sp>
        <p:nvSpPr>
          <p:cNvPr id="32774" name="Rectangle 12"/>
          <p:cNvSpPr>
            <a:spLocks noChangeArrowheads="1"/>
          </p:cNvSpPr>
          <p:nvPr/>
        </p:nvSpPr>
        <p:spPr bwMode="auto">
          <a:xfrm>
            <a:off x="6934200" y="733425"/>
            <a:ext cx="1371600" cy="1905000"/>
          </a:xfrm>
          <a:prstGeom prst="rect">
            <a:avLst/>
          </a:prstGeom>
          <a:solidFill>
            <a:srgbClr val="53FB25"/>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a:latin typeface="Gill Sans Light"/>
                <a:ea typeface="굴림" panose="020B0600000101010101" pitchFamily="34" charset="-127"/>
                <a:cs typeface="Gill Sans Light"/>
              </a:rPr>
              <a:t>Physical</a:t>
            </a:r>
          </a:p>
          <a:p>
            <a:r>
              <a:rPr lang="en-US" altLang="ko-KR">
                <a:latin typeface="Gill Sans Light"/>
                <a:ea typeface="굴림" panose="020B0600000101010101" pitchFamily="34" charset="-127"/>
                <a:cs typeface="Gill Sans Light"/>
              </a:rPr>
              <a:t>Memory</a:t>
            </a:r>
          </a:p>
        </p:txBody>
      </p:sp>
      <p:sp>
        <p:nvSpPr>
          <p:cNvPr id="32775" name="Freeform 4"/>
          <p:cNvSpPr>
            <a:spLocks/>
          </p:cNvSpPr>
          <p:nvPr/>
        </p:nvSpPr>
        <p:spPr bwMode="auto">
          <a:xfrm>
            <a:off x="2743200" y="504825"/>
            <a:ext cx="2971800" cy="3124200"/>
          </a:xfrm>
          <a:custGeom>
            <a:avLst/>
            <a:gdLst>
              <a:gd name="T0" fmla="*/ 0 w 1104"/>
              <a:gd name="T1" fmla="*/ 1086678 h 1104"/>
              <a:gd name="T2" fmla="*/ 1550504 w 1104"/>
              <a:gd name="T3" fmla="*/ 0 h 1104"/>
              <a:gd name="T4" fmla="*/ 2971800 w 1104"/>
              <a:gd name="T5" fmla="*/ 815009 h 1104"/>
              <a:gd name="T6" fmla="*/ 2454965 w 1104"/>
              <a:gd name="T7" fmla="*/ 2445026 h 1104"/>
              <a:gd name="T8" fmla="*/ 775252 w 1104"/>
              <a:gd name="T9" fmla="*/ 3124200 h 1104"/>
              <a:gd name="T10" fmla="*/ 0 w 1104"/>
              <a:gd name="T11" fmla="*/ 1086678 h 110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104" h="1104">
                <a:moveTo>
                  <a:pt x="0" y="384"/>
                </a:moveTo>
                <a:lnTo>
                  <a:pt x="576" y="0"/>
                </a:lnTo>
                <a:lnTo>
                  <a:pt x="1104" y="288"/>
                </a:lnTo>
                <a:lnTo>
                  <a:pt x="912" y="864"/>
                </a:lnTo>
                <a:lnTo>
                  <a:pt x="288" y="1104"/>
                </a:lnTo>
                <a:lnTo>
                  <a:pt x="0" y="384"/>
                </a:lnTo>
                <a:close/>
              </a:path>
            </a:pathLst>
          </a:custGeom>
          <a:solidFill>
            <a:srgbClr val="FF66CC"/>
          </a:solidFill>
          <a:ln w="38100" cap="flat"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latin typeface="Gill Sans Light"/>
              <a:cs typeface="Gill Sans Light"/>
            </a:endParaRPr>
          </a:p>
        </p:txBody>
      </p:sp>
      <p:sp>
        <p:nvSpPr>
          <p:cNvPr id="32776" name="Text Box 5"/>
          <p:cNvSpPr txBox="1">
            <a:spLocks noChangeArrowheads="1"/>
          </p:cNvSpPr>
          <p:nvPr/>
        </p:nvSpPr>
        <p:spPr bwMode="auto">
          <a:xfrm>
            <a:off x="3962400" y="657225"/>
            <a:ext cx="670036" cy="45909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sz="2400">
                <a:latin typeface="Gill Sans Light"/>
                <a:ea typeface="굴림" panose="020B0600000101010101" pitchFamily="34" charset="-127"/>
                <a:cs typeface="Gill Sans Light"/>
              </a:rPr>
              <a:t>TLB</a:t>
            </a:r>
          </a:p>
        </p:txBody>
      </p:sp>
      <p:sp>
        <p:nvSpPr>
          <p:cNvPr id="738317" name="Text Box 13"/>
          <p:cNvSpPr txBox="1">
            <a:spLocks noChangeArrowheads="1"/>
          </p:cNvSpPr>
          <p:nvPr/>
        </p:nvSpPr>
        <p:spPr bwMode="auto">
          <a:xfrm>
            <a:off x="3222625" y="2638425"/>
            <a:ext cx="1080405" cy="705311"/>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a:latin typeface="Gill Sans Light"/>
                <a:ea typeface="굴림" panose="020B0600000101010101" pitchFamily="34" charset="-127"/>
                <a:cs typeface="Gill Sans Light"/>
              </a:rPr>
              <a:t>Translate</a:t>
            </a:r>
          </a:p>
          <a:p>
            <a:r>
              <a:rPr lang="en-US" altLang="ko-KR">
                <a:latin typeface="Gill Sans Light"/>
                <a:ea typeface="굴림" panose="020B0600000101010101" pitchFamily="34" charset="-127"/>
                <a:cs typeface="Gill Sans Light"/>
              </a:rPr>
              <a:t>(MMU)</a:t>
            </a:r>
          </a:p>
        </p:txBody>
      </p:sp>
      <p:grpSp>
        <p:nvGrpSpPr>
          <p:cNvPr id="738338" name="Group 34"/>
          <p:cNvGrpSpPr>
            <a:grpSpLocks/>
          </p:cNvGrpSpPr>
          <p:nvPr/>
        </p:nvGrpSpPr>
        <p:grpSpPr bwMode="auto">
          <a:xfrm>
            <a:off x="3505203" y="1647825"/>
            <a:ext cx="519113" cy="914400"/>
            <a:chOff x="2208" y="1038"/>
            <a:chExt cx="327" cy="576"/>
          </a:xfrm>
        </p:grpSpPr>
        <p:sp>
          <p:nvSpPr>
            <p:cNvPr id="32792" name="Text Box 8"/>
            <p:cNvSpPr txBox="1">
              <a:spLocks noChangeArrowheads="1"/>
            </p:cNvSpPr>
            <p:nvPr/>
          </p:nvSpPr>
          <p:spPr bwMode="auto">
            <a:xfrm>
              <a:off x="2208" y="1038"/>
              <a:ext cx="327" cy="25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a:latin typeface="Gill Sans Light"/>
                  <a:ea typeface="굴림" panose="020B0600000101010101" pitchFamily="34" charset="-127"/>
                  <a:cs typeface="Gill Sans Light"/>
                </a:rPr>
                <a:t>No</a:t>
              </a:r>
            </a:p>
          </p:txBody>
        </p:sp>
        <p:sp>
          <p:nvSpPr>
            <p:cNvPr id="32793" name="Line 14"/>
            <p:cNvSpPr>
              <a:spLocks noChangeShapeType="1"/>
            </p:cNvSpPr>
            <p:nvPr/>
          </p:nvSpPr>
          <p:spPr bwMode="auto">
            <a:xfrm>
              <a:off x="2352" y="1230"/>
              <a:ext cx="0" cy="384"/>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latin typeface="Gill Sans Light"/>
                <a:cs typeface="Gill Sans Light"/>
              </a:endParaRPr>
            </a:p>
          </p:txBody>
        </p:sp>
      </p:grpSp>
      <p:grpSp>
        <p:nvGrpSpPr>
          <p:cNvPr id="738334" name="Group 30"/>
          <p:cNvGrpSpPr>
            <a:grpSpLocks/>
          </p:cNvGrpSpPr>
          <p:nvPr/>
        </p:nvGrpSpPr>
        <p:grpSpPr bwMode="auto">
          <a:xfrm>
            <a:off x="1905000" y="733425"/>
            <a:ext cx="1752600" cy="762000"/>
            <a:chOff x="1200" y="462"/>
            <a:chExt cx="1104" cy="480"/>
          </a:xfrm>
        </p:grpSpPr>
        <p:sp>
          <p:nvSpPr>
            <p:cNvPr id="32790" name="Line 10"/>
            <p:cNvSpPr>
              <a:spLocks noChangeShapeType="1"/>
            </p:cNvSpPr>
            <p:nvPr/>
          </p:nvSpPr>
          <p:spPr bwMode="auto">
            <a:xfrm>
              <a:off x="1248" y="894"/>
              <a:ext cx="1056" cy="48"/>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latin typeface="Gill Sans Light"/>
                <a:cs typeface="Gill Sans Light"/>
              </a:endParaRPr>
            </a:p>
          </p:txBody>
        </p:sp>
        <p:sp>
          <p:nvSpPr>
            <p:cNvPr id="32791" name="Text Box 23"/>
            <p:cNvSpPr txBox="1">
              <a:spLocks noChangeArrowheads="1"/>
            </p:cNvSpPr>
            <p:nvPr/>
          </p:nvSpPr>
          <p:spPr bwMode="auto">
            <a:xfrm>
              <a:off x="1200" y="462"/>
              <a:ext cx="633" cy="444"/>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a:latin typeface="Gill Sans Light"/>
                  <a:ea typeface="굴림" panose="020B0600000101010101" pitchFamily="34" charset="-127"/>
                  <a:cs typeface="Gill Sans Light"/>
                </a:rPr>
                <a:t>Virtual</a:t>
              </a:r>
            </a:p>
            <a:p>
              <a:r>
                <a:rPr lang="en-US" altLang="ko-KR">
                  <a:latin typeface="Gill Sans Light"/>
                  <a:ea typeface="굴림" panose="020B0600000101010101" pitchFamily="34" charset="-127"/>
                  <a:cs typeface="Gill Sans Light"/>
                </a:rPr>
                <a:t>Address</a:t>
              </a:r>
            </a:p>
          </p:txBody>
        </p:sp>
      </p:grpSp>
      <p:grpSp>
        <p:nvGrpSpPr>
          <p:cNvPr id="738335" name="Group 31"/>
          <p:cNvGrpSpPr>
            <a:grpSpLocks/>
          </p:cNvGrpSpPr>
          <p:nvPr/>
        </p:nvGrpSpPr>
        <p:grpSpPr bwMode="auto">
          <a:xfrm>
            <a:off x="5334000" y="857250"/>
            <a:ext cx="1524000" cy="714375"/>
            <a:chOff x="3360" y="540"/>
            <a:chExt cx="960" cy="450"/>
          </a:xfrm>
        </p:grpSpPr>
        <p:sp>
          <p:nvSpPr>
            <p:cNvPr id="32788" name="Line 16"/>
            <p:cNvSpPr>
              <a:spLocks noChangeShapeType="1"/>
            </p:cNvSpPr>
            <p:nvPr/>
          </p:nvSpPr>
          <p:spPr bwMode="auto">
            <a:xfrm>
              <a:off x="3360" y="942"/>
              <a:ext cx="960" cy="48"/>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latin typeface="Gill Sans Light"/>
                <a:cs typeface="Gill Sans Light"/>
              </a:endParaRPr>
            </a:p>
          </p:txBody>
        </p:sp>
        <p:sp>
          <p:nvSpPr>
            <p:cNvPr id="32789" name="Text Box 25"/>
            <p:cNvSpPr txBox="1">
              <a:spLocks noChangeArrowheads="1"/>
            </p:cNvSpPr>
            <p:nvPr/>
          </p:nvSpPr>
          <p:spPr bwMode="auto">
            <a:xfrm>
              <a:off x="3579" y="540"/>
              <a:ext cx="633" cy="444"/>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a:latin typeface="Gill Sans Light"/>
                  <a:ea typeface="굴림" panose="020B0600000101010101" pitchFamily="34" charset="-127"/>
                  <a:cs typeface="Gill Sans Light"/>
                </a:rPr>
                <a:t>Physical</a:t>
              </a:r>
            </a:p>
            <a:p>
              <a:r>
                <a:rPr lang="en-US" altLang="ko-KR">
                  <a:latin typeface="Gill Sans Light"/>
                  <a:ea typeface="굴림" panose="020B0600000101010101" pitchFamily="34" charset="-127"/>
                  <a:cs typeface="Gill Sans Light"/>
                </a:rPr>
                <a:t>Address</a:t>
              </a:r>
            </a:p>
          </p:txBody>
        </p:sp>
      </p:grpSp>
      <p:grpSp>
        <p:nvGrpSpPr>
          <p:cNvPr id="738337" name="Group 33"/>
          <p:cNvGrpSpPr>
            <a:grpSpLocks/>
          </p:cNvGrpSpPr>
          <p:nvPr/>
        </p:nvGrpSpPr>
        <p:grpSpPr bwMode="auto">
          <a:xfrm>
            <a:off x="3657600" y="1343025"/>
            <a:ext cx="1524000" cy="396875"/>
            <a:chOff x="2304" y="846"/>
            <a:chExt cx="960" cy="250"/>
          </a:xfrm>
        </p:grpSpPr>
        <p:sp>
          <p:nvSpPr>
            <p:cNvPr id="32786" name="Line 11"/>
            <p:cNvSpPr>
              <a:spLocks noChangeShapeType="1"/>
            </p:cNvSpPr>
            <p:nvPr/>
          </p:nvSpPr>
          <p:spPr bwMode="auto">
            <a:xfrm flipV="1">
              <a:off x="2688" y="942"/>
              <a:ext cx="576" cy="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latin typeface="Gill Sans Light"/>
                <a:cs typeface="Gill Sans Light"/>
              </a:endParaRPr>
            </a:p>
          </p:txBody>
        </p:sp>
        <p:sp>
          <p:nvSpPr>
            <p:cNvPr id="32787" name="Text Box 7"/>
            <p:cNvSpPr txBox="1">
              <a:spLocks noChangeArrowheads="1"/>
            </p:cNvSpPr>
            <p:nvPr/>
          </p:nvSpPr>
          <p:spPr bwMode="auto">
            <a:xfrm>
              <a:off x="2304" y="846"/>
              <a:ext cx="321" cy="25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a:latin typeface="Gill Sans Light"/>
                  <a:ea typeface="굴림" panose="020B0600000101010101" pitchFamily="34" charset="-127"/>
                  <a:cs typeface="Gill Sans Light"/>
                </a:rPr>
                <a:t>Yes</a:t>
              </a:r>
            </a:p>
          </p:txBody>
        </p:sp>
      </p:grpSp>
      <p:sp>
        <p:nvSpPr>
          <p:cNvPr id="738330" name="Text Box 26"/>
          <p:cNvSpPr txBox="1">
            <a:spLocks noChangeArrowheads="1"/>
          </p:cNvSpPr>
          <p:nvPr/>
        </p:nvSpPr>
        <p:spPr bwMode="auto">
          <a:xfrm>
            <a:off x="3395663" y="1114425"/>
            <a:ext cx="1029109" cy="397535"/>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a:latin typeface="Gill Sans Light"/>
                <a:ea typeface="굴림" panose="020B0600000101010101" pitchFamily="34" charset="-127"/>
                <a:cs typeface="Gill Sans Light"/>
              </a:rPr>
              <a:t>Cached?</a:t>
            </a:r>
          </a:p>
        </p:txBody>
      </p:sp>
      <p:grpSp>
        <p:nvGrpSpPr>
          <p:cNvPr id="738339" name="Group 35"/>
          <p:cNvGrpSpPr>
            <a:grpSpLocks/>
          </p:cNvGrpSpPr>
          <p:nvPr/>
        </p:nvGrpSpPr>
        <p:grpSpPr bwMode="auto">
          <a:xfrm>
            <a:off x="3962402" y="1571625"/>
            <a:ext cx="1249363" cy="1054100"/>
            <a:chOff x="2496" y="990"/>
            <a:chExt cx="787" cy="664"/>
          </a:xfrm>
        </p:grpSpPr>
        <p:sp>
          <p:nvSpPr>
            <p:cNvPr id="32784" name="Line 15"/>
            <p:cNvSpPr>
              <a:spLocks noChangeShapeType="1"/>
            </p:cNvSpPr>
            <p:nvPr/>
          </p:nvSpPr>
          <p:spPr bwMode="auto">
            <a:xfrm flipV="1">
              <a:off x="2496" y="990"/>
              <a:ext cx="720" cy="624"/>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latin typeface="Gill Sans Light"/>
                <a:cs typeface="Gill Sans Light"/>
              </a:endParaRPr>
            </a:p>
          </p:txBody>
        </p:sp>
        <p:sp>
          <p:nvSpPr>
            <p:cNvPr id="32785" name="Text Box 27"/>
            <p:cNvSpPr txBox="1">
              <a:spLocks noChangeArrowheads="1"/>
            </p:cNvSpPr>
            <p:nvPr/>
          </p:nvSpPr>
          <p:spPr bwMode="auto">
            <a:xfrm rot="19101394">
              <a:off x="2772" y="1190"/>
              <a:ext cx="511" cy="464"/>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spcBef>
                  <a:spcPct val="10000"/>
                </a:spcBef>
              </a:pPr>
              <a:r>
                <a:rPr lang="en-US" altLang="ko-KR">
                  <a:latin typeface="Gill Sans Light"/>
                  <a:ea typeface="굴림" panose="020B0600000101010101" pitchFamily="34" charset="-127"/>
                  <a:cs typeface="Gill Sans Light"/>
                </a:rPr>
                <a:t>Save</a:t>
              </a:r>
            </a:p>
            <a:p>
              <a:pPr>
                <a:spcBef>
                  <a:spcPct val="10000"/>
                </a:spcBef>
              </a:pPr>
              <a:r>
                <a:rPr lang="en-US" altLang="ko-KR">
                  <a:latin typeface="Gill Sans Light"/>
                  <a:ea typeface="굴림" panose="020B0600000101010101" pitchFamily="34" charset="-127"/>
                  <a:cs typeface="Gill Sans Light"/>
                </a:rPr>
                <a:t>Result</a:t>
              </a:r>
            </a:p>
          </p:txBody>
        </p:sp>
      </p:grpSp>
    </p:spTree>
    <p:extLst>
      <p:ext uri="{BB962C8B-B14F-4D97-AF65-F5344CB8AC3E}">
        <p14:creationId xmlns:p14="http://schemas.microsoft.com/office/powerpoint/2010/main" val="3193469113"/>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Loading an executable into memory</a:t>
            </a:r>
            <a:endParaRPr lang="en-US" dirty="0"/>
          </a:p>
        </p:txBody>
      </p:sp>
      <p:sp>
        <p:nvSpPr>
          <p:cNvPr id="3" name="Content Placeholder 2"/>
          <p:cNvSpPr>
            <a:spLocks noGrp="1"/>
          </p:cNvSpPr>
          <p:nvPr>
            <p:ph idx="1"/>
          </p:nvPr>
        </p:nvSpPr>
        <p:spPr>
          <a:xfrm>
            <a:off x="457200" y="4442935"/>
            <a:ext cx="8229600" cy="2262665"/>
          </a:xfrm>
        </p:spPr>
        <p:txBody>
          <a:bodyPr>
            <a:normAutofit/>
          </a:bodyPr>
          <a:lstStyle/>
          <a:p>
            <a:r>
              <a:rPr lang="en-US" sz="2000" dirty="0" smtClean="0"/>
              <a:t>.exe</a:t>
            </a:r>
          </a:p>
          <a:p>
            <a:pPr lvl="1"/>
            <a:r>
              <a:rPr lang="en-US" sz="2000" dirty="0" smtClean="0"/>
              <a:t>lives on disk in the file system</a:t>
            </a:r>
          </a:p>
          <a:p>
            <a:pPr lvl="1"/>
            <a:r>
              <a:rPr lang="en-US" sz="2000" dirty="0" smtClean="0"/>
              <a:t>contains contents of code &amp; data segments, relocation entries and symbols</a:t>
            </a:r>
          </a:p>
          <a:p>
            <a:pPr lvl="1"/>
            <a:r>
              <a:rPr lang="en-US" sz="2000" dirty="0" smtClean="0"/>
              <a:t>OS loads it into memory, initializes registers (and initial stack pointer)</a:t>
            </a:r>
          </a:p>
          <a:p>
            <a:pPr lvl="1"/>
            <a:r>
              <a:rPr lang="en-US" sz="2000" dirty="0" smtClean="0"/>
              <a:t>program  sets up stack and heap upon initialization: </a:t>
            </a:r>
            <a:r>
              <a:rPr lang="en-US" sz="2000" dirty="0" smtClean="0"/>
              <a:t>crt</a:t>
            </a:r>
            <a:r>
              <a:rPr lang="en-US" sz="2000" dirty="0" smtClean="0"/>
              <a:t>0</a:t>
            </a:r>
            <a:endParaRPr lang="en-US" sz="2000" dirty="0"/>
          </a:p>
        </p:txBody>
      </p:sp>
      <p:sp>
        <p:nvSpPr>
          <p:cNvPr id="7" name="Can 6"/>
          <p:cNvSpPr/>
          <p:nvPr/>
        </p:nvSpPr>
        <p:spPr>
          <a:xfrm>
            <a:off x="682626" y="1381125"/>
            <a:ext cx="2635250" cy="2942708"/>
          </a:xfrm>
          <a:prstGeom prst="can">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latin typeface="Gill Sans Light"/>
              <a:cs typeface="Gill Sans Light"/>
            </a:endParaRPr>
          </a:p>
        </p:txBody>
      </p:sp>
      <p:sp>
        <p:nvSpPr>
          <p:cNvPr id="8" name="Rectangle 7"/>
          <p:cNvSpPr/>
          <p:nvPr/>
        </p:nvSpPr>
        <p:spPr>
          <a:xfrm>
            <a:off x="6292734" y="1500226"/>
            <a:ext cx="1155971" cy="2942709"/>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latin typeface="Gill Sans Light"/>
              <a:cs typeface="Gill Sans Light"/>
            </a:endParaRPr>
          </a:p>
        </p:txBody>
      </p:sp>
      <p:sp>
        <p:nvSpPr>
          <p:cNvPr id="9" name="TextBox 8"/>
          <p:cNvSpPr txBox="1"/>
          <p:nvPr/>
        </p:nvSpPr>
        <p:spPr>
          <a:xfrm>
            <a:off x="1184517" y="1011793"/>
            <a:ext cx="1289736" cy="400110"/>
          </a:xfrm>
          <a:prstGeom prst="rect">
            <a:avLst/>
          </a:prstGeom>
          <a:noFill/>
        </p:spPr>
        <p:txBody>
          <a:bodyPr wrap="none" rtlCol="0">
            <a:spAutoFit/>
          </a:bodyPr>
          <a:lstStyle/>
          <a:p>
            <a:r>
              <a:rPr lang="en-US" sz="2000" dirty="0" smtClean="0">
                <a:latin typeface="Gill Sans Light"/>
                <a:cs typeface="Gill Sans Light"/>
              </a:rPr>
              <a:t>disk (huge)</a:t>
            </a:r>
            <a:endParaRPr lang="en-US" sz="2000" dirty="0">
              <a:latin typeface="Gill Sans Light"/>
              <a:cs typeface="Gill Sans Light"/>
            </a:endParaRPr>
          </a:p>
        </p:txBody>
      </p:sp>
      <p:sp>
        <p:nvSpPr>
          <p:cNvPr id="10" name="TextBox 9"/>
          <p:cNvSpPr txBox="1"/>
          <p:nvPr/>
        </p:nvSpPr>
        <p:spPr>
          <a:xfrm>
            <a:off x="6391179" y="1075293"/>
            <a:ext cx="1069524" cy="400110"/>
          </a:xfrm>
          <a:prstGeom prst="rect">
            <a:avLst/>
          </a:prstGeom>
          <a:noFill/>
        </p:spPr>
        <p:txBody>
          <a:bodyPr wrap="none" rtlCol="0">
            <a:spAutoFit/>
          </a:bodyPr>
          <a:lstStyle/>
          <a:p>
            <a:r>
              <a:rPr lang="en-US" sz="2000" dirty="0" smtClean="0">
                <a:latin typeface="Gill Sans Light"/>
                <a:cs typeface="Gill Sans Light"/>
              </a:rPr>
              <a:t>memory</a:t>
            </a:r>
            <a:endParaRPr lang="en-US" sz="2000" dirty="0">
              <a:latin typeface="Gill Sans Light"/>
              <a:cs typeface="Gill Sans Light"/>
            </a:endParaRPr>
          </a:p>
        </p:txBody>
      </p:sp>
      <p:grpSp>
        <p:nvGrpSpPr>
          <p:cNvPr id="19" name="Group 18"/>
          <p:cNvGrpSpPr/>
          <p:nvPr/>
        </p:nvGrpSpPr>
        <p:grpSpPr>
          <a:xfrm>
            <a:off x="1621738" y="2000250"/>
            <a:ext cx="1346888" cy="2076510"/>
            <a:chOff x="1621738" y="2000250"/>
            <a:chExt cx="1346888" cy="2076510"/>
          </a:xfrm>
        </p:grpSpPr>
        <p:sp>
          <p:nvSpPr>
            <p:cNvPr id="17" name="Rectangle 16"/>
            <p:cNvSpPr/>
            <p:nvPr/>
          </p:nvSpPr>
          <p:spPr>
            <a:xfrm>
              <a:off x="1621738" y="2000250"/>
              <a:ext cx="1346888" cy="2032000"/>
            </a:xfrm>
            <a:prstGeom prst="rect">
              <a:avLst/>
            </a:prstGeom>
            <a:solidFill>
              <a:schemeClr val="tx2">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latin typeface="Gill Sans Light"/>
                <a:cs typeface="Gill Sans Light"/>
              </a:endParaRPr>
            </a:p>
          </p:txBody>
        </p:sp>
        <p:sp>
          <p:nvSpPr>
            <p:cNvPr id="11" name="Rectangle 10"/>
            <p:cNvSpPr/>
            <p:nvPr/>
          </p:nvSpPr>
          <p:spPr>
            <a:xfrm>
              <a:off x="1790700" y="3190875"/>
              <a:ext cx="1056103" cy="47625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latin typeface="Gill Sans Light"/>
                <a:cs typeface="Gill Sans Light"/>
              </a:endParaRPr>
            </a:p>
          </p:txBody>
        </p:sp>
        <p:sp>
          <p:nvSpPr>
            <p:cNvPr id="12" name="TextBox 11"/>
            <p:cNvSpPr txBox="1"/>
            <p:nvPr/>
          </p:nvSpPr>
          <p:spPr>
            <a:xfrm>
              <a:off x="1998685" y="3297793"/>
              <a:ext cx="684803" cy="400110"/>
            </a:xfrm>
            <a:prstGeom prst="rect">
              <a:avLst/>
            </a:prstGeom>
            <a:noFill/>
          </p:spPr>
          <p:txBody>
            <a:bodyPr wrap="none" rtlCol="0">
              <a:spAutoFit/>
            </a:bodyPr>
            <a:lstStyle/>
            <a:p>
              <a:r>
                <a:rPr lang="en-US" sz="2000" dirty="0" smtClean="0">
                  <a:latin typeface="Gill Sans Light"/>
                  <a:cs typeface="Gill Sans Light"/>
                </a:rPr>
                <a:t>code</a:t>
              </a:r>
              <a:endParaRPr lang="en-US" sz="2000" dirty="0">
                <a:latin typeface="Gill Sans Light"/>
                <a:cs typeface="Gill Sans Light"/>
              </a:endParaRPr>
            </a:p>
          </p:txBody>
        </p:sp>
        <p:sp>
          <p:nvSpPr>
            <p:cNvPr id="13" name="Rectangle 12"/>
            <p:cNvSpPr/>
            <p:nvPr/>
          </p:nvSpPr>
          <p:spPr>
            <a:xfrm>
              <a:off x="1790700" y="2628900"/>
              <a:ext cx="1056103" cy="47625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latin typeface="Gill Sans Light"/>
                <a:cs typeface="Gill Sans Light"/>
              </a:endParaRPr>
            </a:p>
          </p:txBody>
        </p:sp>
        <p:sp>
          <p:nvSpPr>
            <p:cNvPr id="14" name="TextBox 13"/>
            <p:cNvSpPr txBox="1"/>
            <p:nvPr/>
          </p:nvSpPr>
          <p:spPr>
            <a:xfrm>
              <a:off x="2016550" y="2735818"/>
              <a:ext cx="633507" cy="400110"/>
            </a:xfrm>
            <a:prstGeom prst="rect">
              <a:avLst/>
            </a:prstGeom>
            <a:noFill/>
          </p:spPr>
          <p:txBody>
            <a:bodyPr wrap="none" rtlCol="0">
              <a:spAutoFit/>
            </a:bodyPr>
            <a:lstStyle/>
            <a:p>
              <a:r>
                <a:rPr lang="en-US" sz="2000" dirty="0" smtClean="0">
                  <a:latin typeface="Gill Sans Light"/>
                  <a:cs typeface="Gill Sans Light"/>
                </a:rPr>
                <a:t>data</a:t>
              </a:r>
              <a:endParaRPr lang="en-US" sz="2000" dirty="0">
                <a:latin typeface="Gill Sans Light"/>
                <a:cs typeface="Gill Sans Light"/>
              </a:endParaRPr>
            </a:p>
          </p:txBody>
        </p:sp>
        <p:sp>
          <p:nvSpPr>
            <p:cNvPr id="15" name="Rectangle 14"/>
            <p:cNvSpPr/>
            <p:nvPr/>
          </p:nvSpPr>
          <p:spPr>
            <a:xfrm>
              <a:off x="1790700" y="2123043"/>
              <a:ext cx="1056103" cy="36933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latin typeface="Gill Sans Light"/>
                <a:cs typeface="Gill Sans Light"/>
              </a:endParaRPr>
            </a:p>
          </p:txBody>
        </p:sp>
        <p:sp>
          <p:nvSpPr>
            <p:cNvPr id="16" name="TextBox 15"/>
            <p:cNvSpPr txBox="1"/>
            <p:nvPr/>
          </p:nvSpPr>
          <p:spPr>
            <a:xfrm>
              <a:off x="2043206" y="2123043"/>
              <a:ext cx="556738" cy="400110"/>
            </a:xfrm>
            <a:prstGeom prst="rect">
              <a:avLst/>
            </a:prstGeom>
            <a:noFill/>
          </p:spPr>
          <p:txBody>
            <a:bodyPr wrap="none" rtlCol="0">
              <a:spAutoFit/>
            </a:bodyPr>
            <a:lstStyle/>
            <a:p>
              <a:r>
                <a:rPr lang="en-US" sz="2000" dirty="0" smtClean="0">
                  <a:latin typeface="Gill Sans Light"/>
                  <a:cs typeface="Gill Sans Light"/>
                </a:rPr>
                <a:t>info</a:t>
              </a:r>
              <a:endParaRPr lang="en-US" sz="2000" dirty="0">
                <a:latin typeface="Gill Sans Light"/>
                <a:cs typeface="Gill Sans Light"/>
              </a:endParaRPr>
            </a:p>
          </p:txBody>
        </p:sp>
        <p:sp>
          <p:nvSpPr>
            <p:cNvPr id="18" name="TextBox 17"/>
            <p:cNvSpPr txBox="1"/>
            <p:nvPr/>
          </p:nvSpPr>
          <p:spPr>
            <a:xfrm>
              <a:off x="1704045" y="3676650"/>
              <a:ext cx="556563" cy="400110"/>
            </a:xfrm>
            <a:prstGeom prst="rect">
              <a:avLst/>
            </a:prstGeom>
            <a:noFill/>
          </p:spPr>
          <p:txBody>
            <a:bodyPr wrap="none" rtlCol="0">
              <a:spAutoFit/>
            </a:bodyPr>
            <a:lstStyle/>
            <a:p>
              <a:r>
                <a:rPr lang="en-US" sz="2000" dirty="0" smtClean="0">
                  <a:latin typeface="Gill Sans Light"/>
                  <a:cs typeface="Gill Sans Light"/>
                </a:rPr>
                <a:t>exe</a:t>
              </a:r>
              <a:endParaRPr lang="en-US" sz="2000" dirty="0">
                <a:latin typeface="Gill Sans Light"/>
                <a:cs typeface="Gill Sans Light"/>
              </a:endParaRPr>
            </a:p>
          </p:txBody>
        </p:sp>
      </p:grpSp>
      <p:sp>
        <p:nvSpPr>
          <p:cNvPr id="20" name="Right Arrow 19"/>
          <p:cNvSpPr/>
          <p:nvPr/>
        </p:nvSpPr>
        <p:spPr>
          <a:xfrm>
            <a:off x="3124200" y="2905125"/>
            <a:ext cx="1971675" cy="571500"/>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latin typeface="Gill Sans Light"/>
              <a:cs typeface="Gill Sans Light"/>
            </a:endParaRPr>
          </a:p>
        </p:txBody>
      </p:sp>
    </p:spTree>
    <p:extLst>
      <p:ext uri="{BB962C8B-B14F-4D97-AF65-F5344CB8AC3E}">
        <p14:creationId xmlns:p14="http://schemas.microsoft.com/office/powerpoint/2010/main" val="1958194522"/>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left)">
                                      <p:cBhvr>
                                        <p:cTn id="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2">
            <p:tnLst>
              <p:par>
                <p:cTn xmlns:p14="http://schemas.microsoft.com/office/powerpoint/2010/main" presetID="2" presetClass="entr" presetSubtype="2" fill="hold" nodeType="with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1+#ppt_w/2"/>
                          </p:val>
                        </p:tav>
                        <p:tav tm="100000">
                          <p:val>
                            <p:strVal val="#ppt_x"/>
                          </p:val>
                        </p:tav>
                      </p:tavLst>
                    </p:anim>
                    <p:anim calcmode="lin" valueType="num">
                      <p:cBhvr additive="base">
                        <p:cTn dur="500" fill="hold"/>
                        <p:tgtEl>
                          <p:spTgt spid="3"/>
                        </p:tgtEl>
                        <p:attrNameLst>
                          <p:attrName>ppt_y</p:attrName>
                        </p:attrNameLst>
                      </p:cBhvr>
                      <p:tavLst>
                        <p:tav tm="0">
                          <p:val>
                            <p:strVal val="#ppt_y"/>
                          </p:val>
                        </p:tav>
                        <p:tav tm="100000">
                          <p:val>
                            <p:strVal val="#ppt_y"/>
                          </p:val>
                        </p:tav>
                      </p:tavLst>
                    </p:anim>
                  </p:childTnLst>
                </p:cTn>
              </p:par>
            </p:tnLst>
          </p:tmpl>
          <p:tmpl lvl="3">
            <p:tnLst>
              <p:par>
                <p:cTn xmlns:p14="http://schemas.microsoft.com/office/powerpoint/2010/main" presetID="2" presetClass="entr" presetSubtype="2" fill="hold" nodeType="with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1+#ppt_w/2"/>
                          </p:val>
                        </p:tav>
                        <p:tav tm="100000">
                          <p:val>
                            <p:strVal val="#ppt_x"/>
                          </p:val>
                        </p:tav>
                      </p:tavLst>
                    </p:anim>
                    <p:anim calcmode="lin" valueType="num">
                      <p:cBhvr additive="base">
                        <p:cTn dur="500" fill="hold"/>
                        <p:tgtEl>
                          <p:spTgt spid="3"/>
                        </p:tgtEl>
                        <p:attrNameLst>
                          <p:attrName>ppt_y</p:attrName>
                        </p:attrNameLst>
                      </p:cBhvr>
                      <p:tavLst>
                        <p:tav tm="0">
                          <p:val>
                            <p:strVal val="#ppt_y"/>
                          </p:val>
                        </p:tav>
                        <p:tav tm="100000">
                          <p:val>
                            <p:strVal val="#ppt_y"/>
                          </p:val>
                        </p:tav>
                      </p:tavLst>
                    </p:anim>
                  </p:childTnLst>
                </p:cTn>
              </p:par>
            </p:tnLst>
          </p:tmpl>
          <p:tmpl lvl="4">
            <p:tnLst>
              <p:par>
                <p:cTn xmlns:p14="http://schemas.microsoft.com/office/powerpoint/2010/main" presetID="2" presetClass="entr" presetSubtype="2" fill="hold" nodeType="with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1+#ppt_w/2"/>
                          </p:val>
                        </p:tav>
                        <p:tav tm="100000">
                          <p:val>
                            <p:strVal val="#ppt_x"/>
                          </p:val>
                        </p:tav>
                      </p:tavLst>
                    </p:anim>
                    <p:anim calcmode="lin" valueType="num">
                      <p:cBhvr additive="base">
                        <p:cTn dur="500" fill="hold"/>
                        <p:tgtEl>
                          <p:spTgt spid="3"/>
                        </p:tgtEl>
                        <p:attrNameLst>
                          <p:attrName>ppt_y</p:attrName>
                        </p:attrNameLst>
                      </p:cBhvr>
                      <p:tavLst>
                        <p:tav tm="0">
                          <p:val>
                            <p:strVal val="#ppt_y"/>
                          </p:val>
                        </p:tav>
                        <p:tav tm="100000">
                          <p:val>
                            <p:strVal val="#ppt_y"/>
                          </p:val>
                        </p:tav>
                      </p:tavLst>
                    </p:anim>
                  </p:childTnLst>
                </p:cTn>
              </p:par>
            </p:tnLst>
          </p:tmpl>
          <p:tmpl lvl="5">
            <p:tnLst>
              <p:par>
                <p:cTn xmlns:p14="http://schemas.microsoft.com/office/powerpoint/2010/main" presetID="2" presetClass="entr" presetSubtype="2" fill="hold" nodeType="with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1+#ppt_w/2"/>
                          </p:val>
                        </p:tav>
                        <p:tav tm="100000">
                          <p:val>
                            <p:strVal val="#ppt_x"/>
                          </p:val>
                        </p:tav>
                      </p:tavLst>
                    </p:anim>
                    <p:anim calcmode="lin" valueType="num">
                      <p:cBhvr additive="base">
                        <p:cTn dur="500" fill="hold"/>
                        <p:tgtEl>
                          <p:spTgt spid="3"/>
                        </p:tgtEl>
                        <p:attrNameLst>
                          <p:attrName>ppt_y</p:attrName>
                        </p:attrNameLst>
                      </p:cBhvr>
                      <p:tavLst>
                        <p:tav tm="0">
                          <p:val>
                            <p:strVal val="#ppt_y"/>
                          </p:val>
                        </p:tav>
                        <p:tav tm="100000">
                          <p:val>
                            <p:strVal val="#ppt_y"/>
                          </p:val>
                        </p:tav>
                      </p:tavLst>
                    </p:anim>
                  </p:childTnLst>
                </p:cTn>
              </p:par>
            </p:tnLst>
          </p:tmpl>
          <p:tmpl lvl="1">
            <p:tnLst>
              <p:par>
                <p:cTn xmlns:p14="http://schemas.microsoft.com/office/powerpoint/2010/main" presetID="2" presetClass="entr" presetSubtype="2" fill="hold" nodeType="click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1+#ppt_w/2"/>
                          </p:val>
                        </p:tav>
                        <p:tav tm="100000">
                          <p:val>
                            <p:strVal val="#ppt_x"/>
                          </p:val>
                        </p:tav>
                      </p:tavLst>
                    </p:anim>
                    <p:anim calcmode="lin" valueType="num">
                      <p:cBhvr additive="base">
                        <p:cTn dur="500" fill="hold"/>
                        <p:tgtEl>
                          <p:spTgt spid="3"/>
                        </p:tgtEl>
                        <p:attrNameLst>
                          <p:attrName>ppt_y</p:attrName>
                        </p:attrNameLst>
                      </p:cBhvr>
                      <p:tavLst>
                        <p:tav tm="0">
                          <p:val>
                            <p:strVal val="#ppt_y"/>
                          </p:val>
                        </p:tav>
                        <p:tav tm="100000">
                          <p:val>
                            <p:strVal val="#ppt_y"/>
                          </p:val>
                        </p:tav>
                      </p:tavLst>
                    </p:anim>
                  </p:childTnLst>
                </p:cTn>
              </p:par>
            </p:tnLst>
          </p:tmpl>
        </p:tmplLst>
      </p:bldP>
      <p:bldP spid="20"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7500" y="0"/>
            <a:ext cx="8369300" cy="875619"/>
          </a:xfrm>
        </p:spPr>
        <p:txBody>
          <a:bodyPr>
            <a:normAutofit/>
          </a:bodyPr>
          <a:lstStyle/>
          <a:p>
            <a:r>
              <a:rPr lang="en-US" dirty="0" smtClean="0"/>
              <a:t>Create Virtual Address Space of the Process</a:t>
            </a:r>
            <a:endParaRPr lang="en-US" dirty="0"/>
          </a:p>
        </p:txBody>
      </p:sp>
      <p:sp>
        <p:nvSpPr>
          <p:cNvPr id="3" name="Content Placeholder 2"/>
          <p:cNvSpPr>
            <a:spLocks noGrp="1"/>
          </p:cNvSpPr>
          <p:nvPr>
            <p:ph idx="1"/>
          </p:nvPr>
        </p:nvSpPr>
        <p:spPr>
          <a:xfrm>
            <a:off x="457200" y="4730750"/>
            <a:ext cx="8229600" cy="1462419"/>
          </a:xfrm>
        </p:spPr>
        <p:txBody>
          <a:bodyPr>
            <a:normAutofit/>
          </a:bodyPr>
          <a:lstStyle/>
          <a:p>
            <a:r>
              <a:rPr lang="en-US" dirty="0"/>
              <a:t>U</a:t>
            </a:r>
            <a:r>
              <a:rPr lang="en-US" dirty="0" smtClean="0"/>
              <a:t>tilized pages in the VAS are backed by a page block on disk</a:t>
            </a:r>
            <a:endParaRPr lang="en-US" dirty="0"/>
          </a:p>
          <a:p>
            <a:pPr lvl="1"/>
            <a:r>
              <a:rPr lang="en-US" dirty="0"/>
              <a:t>C</a:t>
            </a:r>
            <a:r>
              <a:rPr lang="en-US" dirty="0" smtClean="0"/>
              <a:t>alled </a:t>
            </a:r>
            <a:r>
              <a:rPr lang="en-US" dirty="0" smtClean="0"/>
              <a:t>the backing </a:t>
            </a:r>
            <a:r>
              <a:rPr lang="en-US" dirty="0" smtClean="0"/>
              <a:t>store or swap file</a:t>
            </a:r>
            <a:endParaRPr lang="en-US" dirty="0" smtClean="0"/>
          </a:p>
          <a:p>
            <a:pPr lvl="1"/>
            <a:r>
              <a:rPr lang="en-US" dirty="0"/>
              <a:t>T</a:t>
            </a:r>
            <a:r>
              <a:rPr lang="en-US" dirty="0" smtClean="0"/>
              <a:t>ypically </a:t>
            </a:r>
            <a:r>
              <a:rPr lang="en-US" dirty="0" smtClean="0"/>
              <a:t>in an optimized block store, but can think of it like a file</a:t>
            </a:r>
          </a:p>
        </p:txBody>
      </p:sp>
      <p:sp>
        <p:nvSpPr>
          <p:cNvPr id="7" name="Can 6"/>
          <p:cNvSpPr/>
          <p:nvPr/>
        </p:nvSpPr>
        <p:spPr>
          <a:xfrm>
            <a:off x="457200" y="1368502"/>
            <a:ext cx="2635250" cy="2942708"/>
          </a:xfrm>
          <a:prstGeom prst="can">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latin typeface="Gill Sans Light"/>
              <a:cs typeface="Gill Sans Light"/>
            </a:endParaRPr>
          </a:p>
        </p:txBody>
      </p:sp>
      <p:sp>
        <p:nvSpPr>
          <p:cNvPr id="8" name="Rectangle 7"/>
          <p:cNvSpPr/>
          <p:nvPr/>
        </p:nvSpPr>
        <p:spPr>
          <a:xfrm>
            <a:off x="6616468" y="1500226"/>
            <a:ext cx="1073441" cy="2942709"/>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latin typeface="Gill Sans Light"/>
              <a:cs typeface="Gill Sans Light"/>
            </a:endParaRPr>
          </a:p>
        </p:txBody>
      </p:sp>
      <p:sp>
        <p:nvSpPr>
          <p:cNvPr id="9" name="TextBox 8"/>
          <p:cNvSpPr txBox="1"/>
          <p:nvPr/>
        </p:nvSpPr>
        <p:spPr>
          <a:xfrm>
            <a:off x="959091" y="999170"/>
            <a:ext cx="1289736" cy="400110"/>
          </a:xfrm>
          <a:prstGeom prst="rect">
            <a:avLst/>
          </a:prstGeom>
          <a:noFill/>
        </p:spPr>
        <p:txBody>
          <a:bodyPr wrap="none" rtlCol="0">
            <a:spAutoFit/>
          </a:bodyPr>
          <a:lstStyle/>
          <a:p>
            <a:r>
              <a:rPr lang="en-US" sz="2000" dirty="0" smtClean="0">
                <a:latin typeface="Gill Sans Light"/>
                <a:cs typeface="Gill Sans Light"/>
              </a:rPr>
              <a:t>disk (huge)</a:t>
            </a:r>
            <a:endParaRPr lang="en-US" sz="2000" dirty="0">
              <a:latin typeface="Gill Sans Light"/>
              <a:cs typeface="Gill Sans Light"/>
            </a:endParaRPr>
          </a:p>
        </p:txBody>
      </p:sp>
      <p:sp>
        <p:nvSpPr>
          <p:cNvPr id="10" name="TextBox 9"/>
          <p:cNvSpPr txBox="1"/>
          <p:nvPr/>
        </p:nvSpPr>
        <p:spPr>
          <a:xfrm>
            <a:off x="6714913" y="1075293"/>
            <a:ext cx="1069524" cy="400110"/>
          </a:xfrm>
          <a:prstGeom prst="rect">
            <a:avLst/>
          </a:prstGeom>
          <a:noFill/>
        </p:spPr>
        <p:txBody>
          <a:bodyPr wrap="none" rtlCol="0">
            <a:spAutoFit/>
          </a:bodyPr>
          <a:lstStyle/>
          <a:p>
            <a:r>
              <a:rPr lang="en-US" sz="2000" dirty="0" smtClean="0">
                <a:latin typeface="Gill Sans Light"/>
                <a:cs typeface="Gill Sans Light"/>
              </a:rPr>
              <a:t>memory</a:t>
            </a:r>
            <a:endParaRPr lang="en-US" sz="2000" dirty="0">
              <a:latin typeface="Gill Sans Light"/>
              <a:cs typeface="Gill Sans Light"/>
            </a:endParaRPr>
          </a:p>
        </p:txBody>
      </p:sp>
      <p:sp>
        <p:nvSpPr>
          <p:cNvPr id="21" name="Rectangle 20"/>
          <p:cNvSpPr/>
          <p:nvPr/>
        </p:nvSpPr>
        <p:spPr>
          <a:xfrm>
            <a:off x="3663019" y="1487603"/>
            <a:ext cx="1233890" cy="3103523"/>
          </a:xfrm>
          <a:prstGeom prst="rect">
            <a:avLst/>
          </a:prstGeom>
          <a:solidFill>
            <a:schemeClr val="accent1">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latin typeface="Gill Sans Light"/>
              <a:cs typeface="Gill Sans Light"/>
            </a:endParaRPr>
          </a:p>
        </p:txBody>
      </p:sp>
      <p:sp>
        <p:nvSpPr>
          <p:cNvPr id="22" name="Rectangle 21"/>
          <p:cNvSpPr/>
          <p:nvPr/>
        </p:nvSpPr>
        <p:spPr>
          <a:xfrm>
            <a:off x="3749674" y="3954061"/>
            <a:ext cx="1056103" cy="476250"/>
          </a:xfrm>
          <a:prstGeom prst="rect">
            <a:avLst/>
          </a:prstGeom>
          <a:solidFill>
            <a:schemeClr val="accent3">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latin typeface="Gill Sans Light"/>
              <a:cs typeface="Gill Sans Light"/>
            </a:endParaRPr>
          </a:p>
        </p:txBody>
      </p:sp>
      <p:sp>
        <p:nvSpPr>
          <p:cNvPr id="23" name="TextBox 22"/>
          <p:cNvSpPr txBox="1"/>
          <p:nvPr/>
        </p:nvSpPr>
        <p:spPr>
          <a:xfrm>
            <a:off x="3957659" y="4060979"/>
            <a:ext cx="684803" cy="400110"/>
          </a:xfrm>
          <a:prstGeom prst="rect">
            <a:avLst/>
          </a:prstGeom>
          <a:noFill/>
        </p:spPr>
        <p:txBody>
          <a:bodyPr wrap="none" rtlCol="0">
            <a:spAutoFit/>
          </a:bodyPr>
          <a:lstStyle/>
          <a:p>
            <a:r>
              <a:rPr lang="en-US" sz="2000" dirty="0" smtClean="0">
                <a:latin typeface="Gill Sans Light"/>
                <a:cs typeface="Gill Sans Light"/>
              </a:rPr>
              <a:t>code</a:t>
            </a:r>
            <a:endParaRPr lang="en-US" sz="2000" dirty="0">
              <a:latin typeface="Gill Sans Light"/>
              <a:cs typeface="Gill Sans Light"/>
            </a:endParaRPr>
          </a:p>
        </p:txBody>
      </p:sp>
      <p:grpSp>
        <p:nvGrpSpPr>
          <p:cNvPr id="31" name="Group 30"/>
          <p:cNvGrpSpPr/>
          <p:nvPr/>
        </p:nvGrpSpPr>
        <p:grpSpPr>
          <a:xfrm>
            <a:off x="3749674" y="3471461"/>
            <a:ext cx="1056103" cy="507028"/>
            <a:chOff x="4133850" y="3404709"/>
            <a:chExt cx="1056103" cy="507028"/>
          </a:xfrm>
        </p:grpSpPr>
        <p:sp>
          <p:nvSpPr>
            <p:cNvPr id="24" name="Rectangle 23"/>
            <p:cNvSpPr/>
            <p:nvPr/>
          </p:nvSpPr>
          <p:spPr>
            <a:xfrm>
              <a:off x="4133850" y="3404709"/>
              <a:ext cx="1056103" cy="476250"/>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latin typeface="Gill Sans Light"/>
                <a:cs typeface="Gill Sans Light"/>
              </a:endParaRPr>
            </a:p>
          </p:txBody>
        </p:sp>
        <p:sp>
          <p:nvSpPr>
            <p:cNvPr id="25" name="TextBox 24"/>
            <p:cNvSpPr txBox="1"/>
            <p:nvPr/>
          </p:nvSpPr>
          <p:spPr>
            <a:xfrm>
              <a:off x="4359700" y="3511627"/>
              <a:ext cx="633507" cy="400110"/>
            </a:xfrm>
            <a:prstGeom prst="rect">
              <a:avLst/>
            </a:prstGeom>
            <a:noFill/>
          </p:spPr>
          <p:txBody>
            <a:bodyPr wrap="none" rtlCol="0">
              <a:spAutoFit/>
            </a:bodyPr>
            <a:lstStyle/>
            <a:p>
              <a:r>
                <a:rPr lang="en-US" sz="2000" dirty="0" smtClean="0">
                  <a:latin typeface="Gill Sans Light"/>
                  <a:cs typeface="Gill Sans Light"/>
                </a:rPr>
                <a:t>data</a:t>
              </a:r>
              <a:endParaRPr lang="en-US" sz="2000" dirty="0">
                <a:latin typeface="Gill Sans Light"/>
                <a:cs typeface="Gill Sans Light"/>
              </a:endParaRPr>
            </a:p>
          </p:txBody>
        </p:sp>
      </p:grpSp>
      <p:pic>
        <p:nvPicPr>
          <p:cNvPr id="29" name="Picture 28"/>
          <p:cNvPicPr>
            <a:picLocks noChangeAspect="1"/>
          </p:cNvPicPr>
          <p:nvPr/>
        </p:nvPicPr>
        <p:blipFill>
          <a:blip r:embed="rId2"/>
          <a:stretch>
            <a:fillRect/>
          </a:stretch>
        </p:blipFill>
        <p:spPr>
          <a:xfrm>
            <a:off x="544632" y="2038208"/>
            <a:ext cx="828917" cy="1221562"/>
          </a:xfrm>
          <a:prstGeom prst="rect">
            <a:avLst/>
          </a:prstGeom>
        </p:spPr>
      </p:pic>
      <p:grpSp>
        <p:nvGrpSpPr>
          <p:cNvPr id="32" name="Group 31"/>
          <p:cNvGrpSpPr/>
          <p:nvPr/>
        </p:nvGrpSpPr>
        <p:grpSpPr>
          <a:xfrm>
            <a:off x="3749674" y="3102129"/>
            <a:ext cx="1056103" cy="400110"/>
            <a:chOff x="4133850" y="3511627"/>
            <a:chExt cx="1056103" cy="400110"/>
          </a:xfrm>
        </p:grpSpPr>
        <p:sp>
          <p:nvSpPr>
            <p:cNvPr id="33" name="Rectangle 32"/>
            <p:cNvSpPr/>
            <p:nvPr/>
          </p:nvSpPr>
          <p:spPr>
            <a:xfrm>
              <a:off x="4133850" y="3511627"/>
              <a:ext cx="1056103" cy="369332"/>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latin typeface="Gill Sans Light"/>
                <a:cs typeface="Gill Sans Light"/>
              </a:endParaRPr>
            </a:p>
          </p:txBody>
        </p:sp>
        <p:sp>
          <p:nvSpPr>
            <p:cNvPr id="34" name="TextBox 33"/>
            <p:cNvSpPr txBox="1"/>
            <p:nvPr/>
          </p:nvSpPr>
          <p:spPr>
            <a:xfrm>
              <a:off x="4359700" y="3511627"/>
              <a:ext cx="673457" cy="400110"/>
            </a:xfrm>
            <a:prstGeom prst="rect">
              <a:avLst/>
            </a:prstGeom>
            <a:noFill/>
          </p:spPr>
          <p:txBody>
            <a:bodyPr wrap="none" rtlCol="0">
              <a:spAutoFit/>
            </a:bodyPr>
            <a:lstStyle/>
            <a:p>
              <a:r>
                <a:rPr lang="en-US" sz="2000" dirty="0" smtClean="0">
                  <a:latin typeface="Gill Sans Light"/>
                  <a:cs typeface="Gill Sans Light"/>
                </a:rPr>
                <a:t>heap</a:t>
              </a:r>
              <a:endParaRPr lang="en-US" sz="2000" dirty="0">
                <a:latin typeface="Gill Sans Light"/>
                <a:cs typeface="Gill Sans Light"/>
              </a:endParaRPr>
            </a:p>
          </p:txBody>
        </p:sp>
      </p:grpSp>
      <p:grpSp>
        <p:nvGrpSpPr>
          <p:cNvPr id="35" name="Group 34"/>
          <p:cNvGrpSpPr/>
          <p:nvPr/>
        </p:nvGrpSpPr>
        <p:grpSpPr>
          <a:xfrm>
            <a:off x="3749674" y="2102817"/>
            <a:ext cx="1056103" cy="400110"/>
            <a:chOff x="4133850" y="3404709"/>
            <a:chExt cx="1056103" cy="400110"/>
          </a:xfrm>
        </p:grpSpPr>
        <p:sp>
          <p:nvSpPr>
            <p:cNvPr id="36" name="Rectangle 35"/>
            <p:cNvSpPr/>
            <p:nvPr/>
          </p:nvSpPr>
          <p:spPr>
            <a:xfrm>
              <a:off x="4133850" y="3404709"/>
              <a:ext cx="1056103" cy="369332"/>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latin typeface="Gill Sans Light"/>
                <a:cs typeface="Gill Sans Light"/>
              </a:endParaRPr>
            </a:p>
          </p:txBody>
        </p:sp>
        <p:sp>
          <p:nvSpPr>
            <p:cNvPr id="37" name="TextBox 36"/>
            <p:cNvSpPr txBox="1"/>
            <p:nvPr/>
          </p:nvSpPr>
          <p:spPr>
            <a:xfrm>
              <a:off x="4334539" y="3404709"/>
              <a:ext cx="710451" cy="400110"/>
            </a:xfrm>
            <a:prstGeom prst="rect">
              <a:avLst/>
            </a:prstGeom>
            <a:noFill/>
          </p:spPr>
          <p:txBody>
            <a:bodyPr wrap="none" rtlCol="0">
              <a:spAutoFit/>
            </a:bodyPr>
            <a:lstStyle/>
            <a:p>
              <a:r>
                <a:rPr lang="en-US" sz="2000" dirty="0" smtClean="0">
                  <a:latin typeface="Gill Sans Light"/>
                  <a:cs typeface="Gill Sans Light"/>
                </a:rPr>
                <a:t>stack</a:t>
              </a:r>
              <a:endParaRPr lang="en-US" sz="2000" dirty="0">
                <a:latin typeface="Gill Sans Light"/>
                <a:cs typeface="Gill Sans Light"/>
              </a:endParaRPr>
            </a:p>
          </p:txBody>
        </p:sp>
      </p:grpSp>
      <p:grpSp>
        <p:nvGrpSpPr>
          <p:cNvPr id="38" name="Group 37"/>
          <p:cNvGrpSpPr/>
          <p:nvPr/>
        </p:nvGrpSpPr>
        <p:grpSpPr>
          <a:xfrm>
            <a:off x="3749674" y="1548818"/>
            <a:ext cx="1056103" cy="507028"/>
            <a:chOff x="4133850" y="3404709"/>
            <a:chExt cx="1056103" cy="507028"/>
          </a:xfrm>
        </p:grpSpPr>
        <p:sp>
          <p:nvSpPr>
            <p:cNvPr id="39" name="Rectangle 38"/>
            <p:cNvSpPr/>
            <p:nvPr/>
          </p:nvSpPr>
          <p:spPr>
            <a:xfrm>
              <a:off x="4133850" y="3404709"/>
              <a:ext cx="1056103" cy="476250"/>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latin typeface="Gill Sans Light"/>
                <a:cs typeface="Gill Sans Light"/>
              </a:endParaRPr>
            </a:p>
          </p:txBody>
        </p:sp>
        <p:sp>
          <p:nvSpPr>
            <p:cNvPr id="40" name="TextBox 39"/>
            <p:cNvSpPr txBox="1"/>
            <p:nvPr/>
          </p:nvSpPr>
          <p:spPr>
            <a:xfrm>
              <a:off x="4359700" y="3511627"/>
              <a:ext cx="803074" cy="400110"/>
            </a:xfrm>
            <a:prstGeom prst="rect">
              <a:avLst/>
            </a:prstGeom>
            <a:noFill/>
          </p:spPr>
          <p:txBody>
            <a:bodyPr wrap="none" rtlCol="0">
              <a:spAutoFit/>
            </a:bodyPr>
            <a:lstStyle/>
            <a:p>
              <a:r>
                <a:rPr lang="en-US" sz="2000" dirty="0" smtClean="0">
                  <a:latin typeface="Gill Sans Light"/>
                  <a:cs typeface="Gill Sans Light"/>
                </a:rPr>
                <a:t>kernel</a:t>
              </a:r>
              <a:endParaRPr lang="en-US" sz="2000" dirty="0">
                <a:latin typeface="Gill Sans Light"/>
                <a:cs typeface="Gill Sans Light"/>
              </a:endParaRPr>
            </a:p>
          </p:txBody>
        </p:sp>
      </p:grpSp>
      <p:cxnSp>
        <p:nvCxnSpPr>
          <p:cNvPr id="42" name="Straight Connector 41"/>
          <p:cNvCxnSpPr/>
          <p:nvPr/>
        </p:nvCxnSpPr>
        <p:spPr>
          <a:xfrm>
            <a:off x="3663019" y="2025068"/>
            <a:ext cx="1429680"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p:nvCxnSpPr>
        <p:spPr>
          <a:xfrm>
            <a:off x="3670299" y="3102129"/>
            <a:ext cx="1429680" cy="0"/>
          </a:xfrm>
          <a:prstGeom prst="line">
            <a:avLst/>
          </a:prstGeom>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3686174" y="2540154"/>
            <a:ext cx="1429680" cy="0"/>
          </a:xfrm>
          <a:prstGeom prst="line">
            <a:avLst/>
          </a:prstGeom>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sp>
        <p:nvSpPr>
          <p:cNvPr id="45" name="TextBox 44"/>
          <p:cNvSpPr txBox="1"/>
          <p:nvPr/>
        </p:nvSpPr>
        <p:spPr>
          <a:xfrm>
            <a:off x="3634444" y="999170"/>
            <a:ext cx="1415772" cy="400110"/>
          </a:xfrm>
          <a:prstGeom prst="rect">
            <a:avLst/>
          </a:prstGeom>
          <a:noFill/>
        </p:spPr>
        <p:txBody>
          <a:bodyPr wrap="none" rtlCol="0">
            <a:spAutoFit/>
          </a:bodyPr>
          <a:lstStyle/>
          <a:p>
            <a:r>
              <a:rPr lang="en-US" sz="2000" dirty="0" smtClean="0">
                <a:latin typeface="Gill Sans Light"/>
                <a:cs typeface="Gill Sans Light"/>
              </a:rPr>
              <a:t>process VAS</a:t>
            </a:r>
            <a:endParaRPr lang="en-US" sz="2000" dirty="0">
              <a:latin typeface="Gill Sans Light"/>
              <a:cs typeface="Gill Sans Light"/>
            </a:endParaRPr>
          </a:p>
        </p:txBody>
      </p:sp>
      <p:sp>
        <p:nvSpPr>
          <p:cNvPr id="46" name="Rectangle 45"/>
          <p:cNvSpPr/>
          <p:nvPr/>
        </p:nvSpPr>
        <p:spPr>
          <a:xfrm>
            <a:off x="6616508" y="3021645"/>
            <a:ext cx="1073441" cy="211691"/>
          </a:xfrm>
          <a:prstGeom prst="rect">
            <a:avLst/>
          </a:prstGeom>
          <a:solidFill>
            <a:schemeClr val="accent1">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latin typeface="Gill Sans Light"/>
              <a:cs typeface="Gill Sans Light"/>
            </a:endParaRPr>
          </a:p>
        </p:txBody>
      </p:sp>
      <p:sp>
        <p:nvSpPr>
          <p:cNvPr id="47" name="Rectangle 46"/>
          <p:cNvSpPr/>
          <p:nvPr/>
        </p:nvSpPr>
        <p:spPr>
          <a:xfrm>
            <a:off x="6616468" y="3819602"/>
            <a:ext cx="1073441" cy="211691"/>
          </a:xfrm>
          <a:prstGeom prst="rect">
            <a:avLst/>
          </a:prstGeom>
          <a:solidFill>
            <a:srgbClr val="FF66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latin typeface="Gill Sans Light"/>
              <a:cs typeface="Gill Sans Light"/>
            </a:endParaRPr>
          </a:p>
        </p:txBody>
      </p:sp>
      <p:sp>
        <p:nvSpPr>
          <p:cNvPr id="48" name="Rectangle 47"/>
          <p:cNvSpPr/>
          <p:nvPr/>
        </p:nvSpPr>
        <p:spPr>
          <a:xfrm>
            <a:off x="6616468" y="2552777"/>
            <a:ext cx="1073441" cy="211691"/>
          </a:xfrm>
          <a:prstGeom prst="rect">
            <a:avLst/>
          </a:prstGeom>
          <a:solidFill>
            <a:schemeClr val="accent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latin typeface="Gill Sans Light"/>
              <a:cs typeface="Gill Sans Light"/>
            </a:endParaRPr>
          </a:p>
        </p:txBody>
      </p:sp>
      <p:cxnSp>
        <p:nvCxnSpPr>
          <p:cNvPr id="49" name="Straight Connector 48"/>
          <p:cNvCxnSpPr/>
          <p:nvPr/>
        </p:nvCxnSpPr>
        <p:spPr>
          <a:xfrm>
            <a:off x="3654424" y="4461402"/>
            <a:ext cx="1429680"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50" name="TextBox 49"/>
          <p:cNvSpPr txBox="1"/>
          <p:nvPr/>
        </p:nvSpPr>
        <p:spPr>
          <a:xfrm>
            <a:off x="4963643" y="2901588"/>
            <a:ext cx="646331" cy="400110"/>
          </a:xfrm>
          <a:prstGeom prst="rect">
            <a:avLst/>
          </a:prstGeom>
          <a:noFill/>
        </p:spPr>
        <p:txBody>
          <a:bodyPr wrap="none" rtlCol="0">
            <a:spAutoFit/>
          </a:bodyPr>
          <a:lstStyle/>
          <a:p>
            <a:r>
              <a:rPr lang="en-US" sz="2000" dirty="0" err="1" smtClean="0">
                <a:latin typeface="Gill Sans Light"/>
                <a:cs typeface="Gill Sans Light"/>
              </a:rPr>
              <a:t>sbrk</a:t>
            </a:r>
            <a:endParaRPr lang="en-US" sz="2000" dirty="0">
              <a:latin typeface="Gill Sans Light"/>
              <a:cs typeface="Gill Sans Light"/>
            </a:endParaRPr>
          </a:p>
        </p:txBody>
      </p:sp>
      <p:sp>
        <p:nvSpPr>
          <p:cNvPr id="51" name="Rectangle 50"/>
          <p:cNvSpPr/>
          <p:nvPr/>
        </p:nvSpPr>
        <p:spPr>
          <a:xfrm>
            <a:off x="6616468" y="4047131"/>
            <a:ext cx="1073441" cy="211691"/>
          </a:xfrm>
          <a:prstGeom prst="rect">
            <a:avLst/>
          </a:prstGeom>
          <a:solidFill>
            <a:srgbClr val="FF66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latin typeface="Gill Sans Light"/>
              <a:cs typeface="Gill Sans Light"/>
            </a:endParaRPr>
          </a:p>
        </p:txBody>
      </p:sp>
      <p:sp>
        <p:nvSpPr>
          <p:cNvPr id="52" name="Rectangle 51"/>
          <p:cNvSpPr/>
          <p:nvPr/>
        </p:nvSpPr>
        <p:spPr>
          <a:xfrm>
            <a:off x="6616468" y="1804961"/>
            <a:ext cx="1073441" cy="211691"/>
          </a:xfrm>
          <a:prstGeom prst="rect">
            <a:avLst/>
          </a:prstGeom>
          <a:solidFill>
            <a:schemeClr val="accent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latin typeface="Gill Sans Light"/>
              <a:cs typeface="Gill Sans Light"/>
            </a:endParaRPr>
          </a:p>
        </p:txBody>
      </p:sp>
      <p:sp>
        <p:nvSpPr>
          <p:cNvPr id="53" name="TextBox 52"/>
          <p:cNvSpPr txBox="1"/>
          <p:nvPr/>
        </p:nvSpPr>
        <p:spPr>
          <a:xfrm>
            <a:off x="7816734" y="3750435"/>
            <a:ext cx="1365250" cy="707886"/>
          </a:xfrm>
          <a:prstGeom prst="rect">
            <a:avLst/>
          </a:prstGeom>
          <a:noFill/>
        </p:spPr>
        <p:txBody>
          <a:bodyPr wrap="square" rtlCol="0">
            <a:spAutoFit/>
          </a:bodyPr>
          <a:lstStyle/>
          <a:p>
            <a:r>
              <a:rPr lang="en-US" sz="2000" dirty="0" smtClean="0">
                <a:latin typeface="Gill Sans Light"/>
                <a:cs typeface="Gill Sans Light"/>
              </a:rPr>
              <a:t>kernel code &amp; data</a:t>
            </a:r>
            <a:endParaRPr lang="en-US" sz="2000" dirty="0">
              <a:latin typeface="Gill Sans Light"/>
              <a:cs typeface="Gill Sans Light"/>
            </a:endParaRPr>
          </a:p>
        </p:txBody>
      </p:sp>
      <p:sp>
        <p:nvSpPr>
          <p:cNvPr id="54" name="TextBox 53"/>
          <p:cNvSpPr txBox="1"/>
          <p:nvPr/>
        </p:nvSpPr>
        <p:spPr>
          <a:xfrm>
            <a:off x="7816734" y="1668359"/>
            <a:ext cx="1365250" cy="707886"/>
          </a:xfrm>
          <a:prstGeom prst="rect">
            <a:avLst/>
          </a:prstGeom>
          <a:noFill/>
        </p:spPr>
        <p:txBody>
          <a:bodyPr wrap="square" rtlCol="0">
            <a:spAutoFit/>
          </a:bodyPr>
          <a:lstStyle/>
          <a:p>
            <a:r>
              <a:rPr lang="en-US" sz="2000" dirty="0" smtClean="0">
                <a:latin typeface="Gill Sans Light"/>
                <a:cs typeface="Gill Sans Light"/>
              </a:rPr>
              <a:t>user page</a:t>
            </a:r>
          </a:p>
          <a:p>
            <a:r>
              <a:rPr lang="en-US" sz="2000" dirty="0" smtClean="0">
                <a:latin typeface="Gill Sans Light"/>
                <a:cs typeface="Gill Sans Light"/>
              </a:rPr>
              <a:t>frames</a:t>
            </a:r>
            <a:endParaRPr lang="en-US" sz="2000" dirty="0">
              <a:latin typeface="Gill Sans Light"/>
              <a:cs typeface="Gill Sans Light"/>
            </a:endParaRPr>
          </a:p>
        </p:txBody>
      </p:sp>
      <p:sp>
        <p:nvSpPr>
          <p:cNvPr id="55" name="TextBox 54"/>
          <p:cNvSpPr txBox="1"/>
          <p:nvPr/>
        </p:nvSpPr>
        <p:spPr>
          <a:xfrm>
            <a:off x="7756644" y="2910170"/>
            <a:ext cx="1365250" cy="707886"/>
          </a:xfrm>
          <a:prstGeom prst="rect">
            <a:avLst/>
          </a:prstGeom>
          <a:noFill/>
        </p:spPr>
        <p:txBody>
          <a:bodyPr wrap="square" rtlCol="0">
            <a:spAutoFit/>
          </a:bodyPr>
          <a:lstStyle/>
          <a:p>
            <a:r>
              <a:rPr lang="en-US" sz="2000" dirty="0" smtClean="0">
                <a:latin typeface="Gill Sans Light"/>
                <a:cs typeface="Gill Sans Light"/>
              </a:rPr>
              <a:t>user </a:t>
            </a:r>
            <a:r>
              <a:rPr lang="en-US" sz="2000" dirty="0" err="1" smtClean="0">
                <a:latin typeface="Gill Sans Light"/>
                <a:cs typeface="Gill Sans Light"/>
              </a:rPr>
              <a:t>pagetable</a:t>
            </a:r>
            <a:endParaRPr lang="en-US" sz="2000" dirty="0" smtClean="0">
              <a:latin typeface="Gill Sans Light"/>
              <a:cs typeface="Gill Sans Light"/>
            </a:endParaRPr>
          </a:p>
        </p:txBody>
      </p:sp>
      <p:sp>
        <p:nvSpPr>
          <p:cNvPr id="56" name="Rectangle 55"/>
          <p:cNvSpPr/>
          <p:nvPr/>
        </p:nvSpPr>
        <p:spPr>
          <a:xfrm>
            <a:off x="6616468" y="2109838"/>
            <a:ext cx="1073441" cy="211691"/>
          </a:xfrm>
          <a:prstGeom prst="rect">
            <a:avLst/>
          </a:prstGeom>
          <a:solidFill>
            <a:schemeClr val="accent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latin typeface="Gill Sans Light"/>
              <a:cs typeface="Gill Sans Light"/>
            </a:endParaRPr>
          </a:p>
        </p:txBody>
      </p:sp>
      <p:sp>
        <p:nvSpPr>
          <p:cNvPr id="57" name="Rectangle 56"/>
          <p:cNvSpPr/>
          <p:nvPr/>
        </p:nvSpPr>
        <p:spPr>
          <a:xfrm>
            <a:off x="6616508" y="3223965"/>
            <a:ext cx="1073441" cy="211691"/>
          </a:xfrm>
          <a:prstGeom prst="rect">
            <a:avLst/>
          </a:prstGeom>
          <a:solidFill>
            <a:schemeClr val="accent1">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latin typeface="Gill Sans Light"/>
              <a:cs typeface="Gill Sans Light"/>
            </a:endParaRPr>
          </a:p>
        </p:txBody>
      </p:sp>
    </p:spTree>
    <p:extLst>
      <p:ext uri="{BB962C8B-B14F-4D97-AF65-F5344CB8AC3E}">
        <p14:creationId xmlns:p14="http://schemas.microsoft.com/office/powerpoint/2010/main" val="723647215"/>
      </p:ext>
    </p:extLst>
  </p:cSld>
  <p:clrMapOvr>
    <a:masterClrMapping/>
  </p:clrMapOvr>
  <p:transition xmlns:p14="http://schemas.microsoft.com/office/powerpoint/2010/main"/>
  <p:timing>
    <p:tnLst>
      <p:par>
        <p:cTn xmlns:p14="http://schemas.microsoft.com/office/powerpoint/2010/main" id="1" dur="indefinite" restart="never" nodeType="tmRoot"/>
      </p:par>
    </p:tnLst>
    <p:bldLst>
      <p:bldP spid="3" grpId="0" build="p">
        <p:tmplLst>
          <p:tmpl lvl="2">
            <p:tnLst>
              <p:par>
                <p:cTn xmlns:p14="http://schemas.microsoft.com/office/powerpoint/2010/main" presetID="2" presetClass="entr" presetSubtype="2" fill="hold" nodeType="with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1+#ppt_w/2"/>
                          </p:val>
                        </p:tav>
                        <p:tav tm="100000">
                          <p:val>
                            <p:strVal val="#ppt_x"/>
                          </p:val>
                        </p:tav>
                      </p:tavLst>
                    </p:anim>
                    <p:anim calcmode="lin" valueType="num">
                      <p:cBhvr additive="base">
                        <p:cTn dur="500" fill="hold"/>
                        <p:tgtEl>
                          <p:spTgt spid="3"/>
                        </p:tgtEl>
                        <p:attrNameLst>
                          <p:attrName>ppt_y</p:attrName>
                        </p:attrNameLst>
                      </p:cBhvr>
                      <p:tavLst>
                        <p:tav tm="0">
                          <p:val>
                            <p:strVal val="#ppt_y"/>
                          </p:val>
                        </p:tav>
                        <p:tav tm="100000">
                          <p:val>
                            <p:strVal val="#ppt_y"/>
                          </p:val>
                        </p:tav>
                      </p:tavLst>
                    </p:anim>
                  </p:childTnLst>
                </p:cTn>
              </p:par>
            </p:tnLst>
          </p:tmpl>
          <p:tmpl lvl="3">
            <p:tnLst>
              <p:par>
                <p:cTn xmlns:p14="http://schemas.microsoft.com/office/powerpoint/2010/main" presetID="2" presetClass="entr" presetSubtype="2" fill="hold" nodeType="with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1+#ppt_w/2"/>
                          </p:val>
                        </p:tav>
                        <p:tav tm="100000">
                          <p:val>
                            <p:strVal val="#ppt_x"/>
                          </p:val>
                        </p:tav>
                      </p:tavLst>
                    </p:anim>
                    <p:anim calcmode="lin" valueType="num">
                      <p:cBhvr additive="base">
                        <p:cTn dur="500" fill="hold"/>
                        <p:tgtEl>
                          <p:spTgt spid="3"/>
                        </p:tgtEl>
                        <p:attrNameLst>
                          <p:attrName>ppt_y</p:attrName>
                        </p:attrNameLst>
                      </p:cBhvr>
                      <p:tavLst>
                        <p:tav tm="0">
                          <p:val>
                            <p:strVal val="#ppt_y"/>
                          </p:val>
                        </p:tav>
                        <p:tav tm="100000">
                          <p:val>
                            <p:strVal val="#ppt_y"/>
                          </p:val>
                        </p:tav>
                      </p:tavLst>
                    </p:anim>
                  </p:childTnLst>
                </p:cTn>
              </p:par>
            </p:tnLst>
          </p:tmpl>
          <p:tmpl lvl="4">
            <p:tnLst>
              <p:par>
                <p:cTn xmlns:p14="http://schemas.microsoft.com/office/powerpoint/2010/main" presetID="2" presetClass="entr" presetSubtype="2" fill="hold" nodeType="with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1+#ppt_w/2"/>
                          </p:val>
                        </p:tav>
                        <p:tav tm="100000">
                          <p:val>
                            <p:strVal val="#ppt_x"/>
                          </p:val>
                        </p:tav>
                      </p:tavLst>
                    </p:anim>
                    <p:anim calcmode="lin" valueType="num">
                      <p:cBhvr additive="base">
                        <p:cTn dur="500" fill="hold"/>
                        <p:tgtEl>
                          <p:spTgt spid="3"/>
                        </p:tgtEl>
                        <p:attrNameLst>
                          <p:attrName>ppt_y</p:attrName>
                        </p:attrNameLst>
                      </p:cBhvr>
                      <p:tavLst>
                        <p:tav tm="0">
                          <p:val>
                            <p:strVal val="#ppt_y"/>
                          </p:val>
                        </p:tav>
                        <p:tav tm="100000">
                          <p:val>
                            <p:strVal val="#ppt_y"/>
                          </p:val>
                        </p:tav>
                      </p:tavLst>
                    </p:anim>
                  </p:childTnLst>
                </p:cTn>
              </p:par>
            </p:tnLst>
          </p:tmpl>
          <p:tmpl lvl="5">
            <p:tnLst>
              <p:par>
                <p:cTn xmlns:p14="http://schemas.microsoft.com/office/powerpoint/2010/main" presetID="2" presetClass="entr" presetSubtype="2" fill="hold" nodeType="with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1+#ppt_w/2"/>
                          </p:val>
                        </p:tav>
                        <p:tav tm="100000">
                          <p:val>
                            <p:strVal val="#ppt_x"/>
                          </p:val>
                        </p:tav>
                      </p:tavLst>
                    </p:anim>
                    <p:anim calcmode="lin" valueType="num">
                      <p:cBhvr additive="base">
                        <p:cTn dur="500" fill="hold"/>
                        <p:tgtEl>
                          <p:spTgt spid="3"/>
                        </p:tgtEl>
                        <p:attrNameLst>
                          <p:attrName>ppt_y</p:attrName>
                        </p:attrNameLst>
                      </p:cBhvr>
                      <p:tavLst>
                        <p:tav tm="0">
                          <p:val>
                            <p:strVal val="#ppt_y"/>
                          </p:val>
                        </p:tav>
                        <p:tav tm="100000">
                          <p:val>
                            <p:strVal val="#ppt_y"/>
                          </p:val>
                        </p:tav>
                      </p:tavLst>
                    </p:anim>
                  </p:childTnLst>
                </p:cTn>
              </p:par>
            </p:tnLst>
          </p:tmpl>
          <p:tmpl lvl="1">
            <p:tnLst>
              <p:par>
                <p:cTn xmlns:p14="http://schemas.microsoft.com/office/powerpoint/2010/main" presetID="2" presetClass="entr" presetSubtype="2" fill="hold" nodeType="click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1+#ppt_w/2"/>
                          </p:val>
                        </p:tav>
                        <p:tav tm="100000">
                          <p:val>
                            <p:strVal val="#ppt_x"/>
                          </p:val>
                        </p:tav>
                      </p:tavLst>
                    </p:anim>
                    <p:anim calcmode="lin" valueType="num">
                      <p:cBhvr additive="base">
                        <p:cTn dur="500" fill="hold"/>
                        <p:tgtEl>
                          <p:spTgt spid="3"/>
                        </p:tgtEl>
                        <p:attrNameLst>
                          <p:attrName>ppt_y</p:attrName>
                        </p:attrNameLst>
                      </p:cBhvr>
                      <p:tavLst>
                        <p:tav tm="0">
                          <p:val>
                            <p:strVal val="#ppt_y"/>
                          </p:val>
                        </p:tav>
                        <p:tav tm="100000">
                          <p:val>
                            <p:strVal val="#ppt_y"/>
                          </p:val>
                        </p:tav>
                      </p:tavLst>
                    </p:anim>
                  </p:childTnLst>
                </p:cTn>
              </p:par>
            </p:tnLst>
          </p:tmpl>
        </p:tmplLst>
      </p:b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Rectangle 57"/>
          <p:cNvSpPr/>
          <p:nvPr/>
        </p:nvSpPr>
        <p:spPr>
          <a:xfrm>
            <a:off x="3663019" y="1487603"/>
            <a:ext cx="1233890" cy="3103523"/>
          </a:xfrm>
          <a:prstGeom prst="rect">
            <a:avLst/>
          </a:prstGeom>
          <a:solidFill>
            <a:schemeClr val="accent1">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latin typeface="Gill Sans Light"/>
              <a:cs typeface="Gill Sans Light"/>
            </a:endParaRPr>
          </a:p>
        </p:txBody>
      </p:sp>
      <p:sp>
        <p:nvSpPr>
          <p:cNvPr id="2" name="Title 1"/>
          <p:cNvSpPr>
            <a:spLocks noGrp="1"/>
          </p:cNvSpPr>
          <p:nvPr>
            <p:ph type="title"/>
          </p:nvPr>
        </p:nvSpPr>
        <p:spPr>
          <a:xfrm>
            <a:off x="317500" y="0"/>
            <a:ext cx="8369300" cy="875619"/>
          </a:xfrm>
        </p:spPr>
        <p:txBody>
          <a:bodyPr>
            <a:normAutofit/>
          </a:bodyPr>
          <a:lstStyle/>
          <a:p>
            <a:r>
              <a:rPr lang="en-US" dirty="0" smtClean="0"/>
              <a:t>Create Virtual Address Space of the Process</a:t>
            </a:r>
            <a:endParaRPr lang="en-US" dirty="0"/>
          </a:p>
        </p:txBody>
      </p:sp>
      <p:sp>
        <p:nvSpPr>
          <p:cNvPr id="3" name="Content Placeholder 2"/>
          <p:cNvSpPr>
            <a:spLocks noGrp="1"/>
          </p:cNvSpPr>
          <p:nvPr>
            <p:ph idx="1"/>
          </p:nvPr>
        </p:nvSpPr>
        <p:spPr>
          <a:xfrm>
            <a:off x="317500" y="4591126"/>
            <a:ext cx="8369300" cy="1840814"/>
          </a:xfrm>
        </p:spPr>
        <p:txBody>
          <a:bodyPr>
            <a:normAutofit/>
          </a:bodyPr>
          <a:lstStyle/>
          <a:p>
            <a:r>
              <a:rPr lang="en-US" dirty="0" smtClean="0"/>
              <a:t>User Page table maps entire VAS</a:t>
            </a:r>
          </a:p>
          <a:p>
            <a:r>
              <a:rPr lang="en-US" dirty="0" smtClean="0"/>
              <a:t>All the utilized regions are backed on disk</a:t>
            </a:r>
          </a:p>
          <a:p>
            <a:pPr lvl="1"/>
            <a:r>
              <a:rPr lang="en-US" dirty="0" smtClean="0"/>
              <a:t>swapped into and out of memory as needed</a:t>
            </a:r>
          </a:p>
          <a:p>
            <a:r>
              <a:rPr lang="en-US" dirty="0" smtClean="0"/>
              <a:t>For </a:t>
            </a:r>
            <a:r>
              <a:rPr lang="en-US" i="1" dirty="0" smtClean="0"/>
              <a:t>every</a:t>
            </a:r>
            <a:r>
              <a:rPr lang="en-US" dirty="0" smtClean="0"/>
              <a:t> process</a:t>
            </a:r>
          </a:p>
        </p:txBody>
      </p:sp>
      <p:sp>
        <p:nvSpPr>
          <p:cNvPr id="7" name="Can 6"/>
          <p:cNvSpPr/>
          <p:nvPr/>
        </p:nvSpPr>
        <p:spPr>
          <a:xfrm>
            <a:off x="457200" y="1368502"/>
            <a:ext cx="2635250" cy="2942708"/>
          </a:xfrm>
          <a:prstGeom prst="can">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latin typeface="Gill Sans Light"/>
              <a:cs typeface="Gill Sans Light"/>
            </a:endParaRPr>
          </a:p>
        </p:txBody>
      </p:sp>
      <p:sp>
        <p:nvSpPr>
          <p:cNvPr id="9" name="TextBox 8"/>
          <p:cNvSpPr txBox="1"/>
          <p:nvPr/>
        </p:nvSpPr>
        <p:spPr>
          <a:xfrm>
            <a:off x="959091" y="999170"/>
            <a:ext cx="1640643" cy="400110"/>
          </a:xfrm>
          <a:prstGeom prst="rect">
            <a:avLst/>
          </a:prstGeom>
          <a:noFill/>
        </p:spPr>
        <p:txBody>
          <a:bodyPr wrap="none" rtlCol="0">
            <a:spAutoFit/>
          </a:bodyPr>
          <a:lstStyle/>
          <a:p>
            <a:r>
              <a:rPr lang="en-US" sz="2000" dirty="0" smtClean="0">
                <a:latin typeface="Gill Sans Light"/>
                <a:cs typeface="Gill Sans Light"/>
              </a:rPr>
              <a:t>disk (huge, TB)</a:t>
            </a:r>
            <a:endParaRPr lang="en-US" sz="2000" dirty="0">
              <a:latin typeface="Gill Sans Light"/>
              <a:cs typeface="Gill Sans Light"/>
            </a:endParaRPr>
          </a:p>
        </p:txBody>
      </p:sp>
      <p:sp>
        <p:nvSpPr>
          <p:cNvPr id="10" name="TextBox 9"/>
          <p:cNvSpPr txBox="1"/>
          <p:nvPr/>
        </p:nvSpPr>
        <p:spPr>
          <a:xfrm>
            <a:off x="6714913" y="1075293"/>
            <a:ext cx="1069524" cy="400110"/>
          </a:xfrm>
          <a:prstGeom prst="rect">
            <a:avLst/>
          </a:prstGeom>
          <a:noFill/>
        </p:spPr>
        <p:txBody>
          <a:bodyPr wrap="none" rtlCol="0">
            <a:spAutoFit/>
          </a:bodyPr>
          <a:lstStyle/>
          <a:p>
            <a:r>
              <a:rPr lang="en-US" sz="2000" dirty="0" smtClean="0">
                <a:latin typeface="Gill Sans Light"/>
                <a:cs typeface="Gill Sans Light"/>
              </a:rPr>
              <a:t>memory</a:t>
            </a:r>
            <a:endParaRPr lang="en-US" sz="2000" dirty="0">
              <a:latin typeface="Gill Sans Light"/>
              <a:cs typeface="Gill Sans Light"/>
            </a:endParaRPr>
          </a:p>
        </p:txBody>
      </p:sp>
      <p:sp>
        <p:nvSpPr>
          <p:cNvPr id="22" name="Rectangle 21"/>
          <p:cNvSpPr/>
          <p:nvPr/>
        </p:nvSpPr>
        <p:spPr>
          <a:xfrm>
            <a:off x="3749674" y="3954061"/>
            <a:ext cx="1056103" cy="476250"/>
          </a:xfrm>
          <a:prstGeom prst="rect">
            <a:avLst/>
          </a:prstGeom>
          <a:solidFill>
            <a:schemeClr val="accent3">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latin typeface="Gill Sans Light"/>
              <a:cs typeface="Gill Sans Light"/>
            </a:endParaRPr>
          </a:p>
        </p:txBody>
      </p:sp>
      <p:sp>
        <p:nvSpPr>
          <p:cNvPr id="23" name="TextBox 22"/>
          <p:cNvSpPr txBox="1"/>
          <p:nvPr/>
        </p:nvSpPr>
        <p:spPr>
          <a:xfrm>
            <a:off x="3957659" y="4060979"/>
            <a:ext cx="684803" cy="400110"/>
          </a:xfrm>
          <a:prstGeom prst="rect">
            <a:avLst/>
          </a:prstGeom>
          <a:noFill/>
        </p:spPr>
        <p:txBody>
          <a:bodyPr wrap="none" rtlCol="0">
            <a:spAutoFit/>
          </a:bodyPr>
          <a:lstStyle/>
          <a:p>
            <a:r>
              <a:rPr lang="en-US" sz="2000" dirty="0" smtClean="0">
                <a:latin typeface="Gill Sans Light"/>
                <a:cs typeface="Gill Sans Light"/>
              </a:rPr>
              <a:t>code</a:t>
            </a:r>
            <a:endParaRPr lang="en-US" sz="2000" dirty="0">
              <a:latin typeface="Gill Sans Light"/>
              <a:cs typeface="Gill Sans Light"/>
            </a:endParaRPr>
          </a:p>
        </p:txBody>
      </p:sp>
      <p:grpSp>
        <p:nvGrpSpPr>
          <p:cNvPr id="31" name="Group 30"/>
          <p:cNvGrpSpPr/>
          <p:nvPr/>
        </p:nvGrpSpPr>
        <p:grpSpPr>
          <a:xfrm>
            <a:off x="3749674" y="3471461"/>
            <a:ext cx="1056103" cy="507028"/>
            <a:chOff x="4133850" y="3404709"/>
            <a:chExt cx="1056103" cy="507028"/>
          </a:xfrm>
        </p:grpSpPr>
        <p:sp>
          <p:nvSpPr>
            <p:cNvPr id="24" name="Rectangle 23"/>
            <p:cNvSpPr/>
            <p:nvPr/>
          </p:nvSpPr>
          <p:spPr>
            <a:xfrm>
              <a:off x="4133850" y="3404709"/>
              <a:ext cx="1056103" cy="476250"/>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latin typeface="Gill Sans Light"/>
                <a:cs typeface="Gill Sans Light"/>
              </a:endParaRPr>
            </a:p>
          </p:txBody>
        </p:sp>
        <p:sp>
          <p:nvSpPr>
            <p:cNvPr id="25" name="TextBox 24"/>
            <p:cNvSpPr txBox="1"/>
            <p:nvPr/>
          </p:nvSpPr>
          <p:spPr>
            <a:xfrm>
              <a:off x="4359700" y="3511627"/>
              <a:ext cx="633507" cy="400110"/>
            </a:xfrm>
            <a:prstGeom prst="rect">
              <a:avLst/>
            </a:prstGeom>
            <a:noFill/>
          </p:spPr>
          <p:txBody>
            <a:bodyPr wrap="none" rtlCol="0">
              <a:spAutoFit/>
            </a:bodyPr>
            <a:lstStyle/>
            <a:p>
              <a:r>
                <a:rPr lang="en-US" sz="2000" dirty="0" smtClean="0">
                  <a:latin typeface="Gill Sans Light"/>
                  <a:cs typeface="Gill Sans Light"/>
                </a:rPr>
                <a:t>data</a:t>
              </a:r>
              <a:endParaRPr lang="en-US" sz="2000" dirty="0">
                <a:latin typeface="Gill Sans Light"/>
                <a:cs typeface="Gill Sans Light"/>
              </a:endParaRPr>
            </a:p>
          </p:txBody>
        </p:sp>
      </p:grpSp>
      <p:pic>
        <p:nvPicPr>
          <p:cNvPr id="29" name="Picture 28"/>
          <p:cNvPicPr>
            <a:picLocks noChangeAspect="1"/>
          </p:cNvPicPr>
          <p:nvPr/>
        </p:nvPicPr>
        <p:blipFill>
          <a:blip r:embed="rId2"/>
          <a:stretch>
            <a:fillRect/>
          </a:stretch>
        </p:blipFill>
        <p:spPr>
          <a:xfrm>
            <a:off x="544632" y="2038208"/>
            <a:ext cx="828917" cy="1221562"/>
          </a:xfrm>
          <a:prstGeom prst="rect">
            <a:avLst/>
          </a:prstGeom>
        </p:spPr>
      </p:pic>
      <p:grpSp>
        <p:nvGrpSpPr>
          <p:cNvPr id="32" name="Group 31"/>
          <p:cNvGrpSpPr/>
          <p:nvPr/>
        </p:nvGrpSpPr>
        <p:grpSpPr>
          <a:xfrm>
            <a:off x="3749674" y="3102129"/>
            <a:ext cx="1056103" cy="400110"/>
            <a:chOff x="4133850" y="3511627"/>
            <a:chExt cx="1056103" cy="400110"/>
          </a:xfrm>
        </p:grpSpPr>
        <p:sp>
          <p:nvSpPr>
            <p:cNvPr id="33" name="Rectangle 32"/>
            <p:cNvSpPr/>
            <p:nvPr/>
          </p:nvSpPr>
          <p:spPr>
            <a:xfrm>
              <a:off x="4133850" y="3511627"/>
              <a:ext cx="1056103" cy="369332"/>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latin typeface="Gill Sans Light"/>
                <a:cs typeface="Gill Sans Light"/>
              </a:endParaRPr>
            </a:p>
          </p:txBody>
        </p:sp>
        <p:sp>
          <p:nvSpPr>
            <p:cNvPr id="34" name="TextBox 33"/>
            <p:cNvSpPr txBox="1"/>
            <p:nvPr/>
          </p:nvSpPr>
          <p:spPr>
            <a:xfrm>
              <a:off x="4359700" y="3511627"/>
              <a:ext cx="673457" cy="400110"/>
            </a:xfrm>
            <a:prstGeom prst="rect">
              <a:avLst/>
            </a:prstGeom>
            <a:noFill/>
          </p:spPr>
          <p:txBody>
            <a:bodyPr wrap="none" rtlCol="0">
              <a:spAutoFit/>
            </a:bodyPr>
            <a:lstStyle/>
            <a:p>
              <a:r>
                <a:rPr lang="en-US" sz="2000" dirty="0" smtClean="0">
                  <a:latin typeface="Gill Sans Light"/>
                  <a:cs typeface="Gill Sans Light"/>
                </a:rPr>
                <a:t>heap</a:t>
              </a:r>
              <a:endParaRPr lang="en-US" sz="2000" dirty="0">
                <a:latin typeface="Gill Sans Light"/>
                <a:cs typeface="Gill Sans Light"/>
              </a:endParaRPr>
            </a:p>
          </p:txBody>
        </p:sp>
      </p:grpSp>
      <p:grpSp>
        <p:nvGrpSpPr>
          <p:cNvPr id="35" name="Group 34"/>
          <p:cNvGrpSpPr/>
          <p:nvPr/>
        </p:nvGrpSpPr>
        <p:grpSpPr>
          <a:xfrm>
            <a:off x="3749674" y="2102817"/>
            <a:ext cx="1056103" cy="400110"/>
            <a:chOff x="4133850" y="3404709"/>
            <a:chExt cx="1056103" cy="400110"/>
          </a:xfrm>
        </p:grpSpPr>
        <p:sp>
          <p:nvSpPr>
            <p:cNvPr id="36" name="Rectangle 35"/>
            <p:cNvSpPr/>
            <p:nvPr/>
          </p:nvSpPr>
          <p:spPr>
            <a:xfrm>
              <a:off x="4133850" y="3404709"/>
              <a:ext cx="1056103" cy="369332"/>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latin typeface="Gill Sans Light"/>
                <a:cs typeface="Gill Sans Light"/>
              </a:endParaRPr>
            </a:p>
          </p:txBody>
        </p:sp>
        <p:sp>
          <p:nvSpPr>
            <p:cNvPr id="37" name="TextBox 36"/>
            <p:cNvSpPr txBox="1"/>
            <p:nvPr/>
          </p:nvSpPr>
          <p:spPr>
            <a:xfrm>
              <a:off x="4334539" y="3404709"/>
              <a:ext cx="710451" cy="400110"/>
            </a:xfrm>
            <a:prstGeom prst="rect">
              <a:avLst/>
            </a:prstGeom>
            <a:noFill/>
          </p:spPr>
          <p:txBody>
            <a:bodyPr wrap="none" rtlCol="0">
              <a:spAutoFit/>
            </a:bodyPr>
            <a:lstStyle/>
            <a:p>
              <a:r>
                <a:rPr lang="en-US" sz="2000" dirty="0" smtClean="0">
                  <a:latin typeface="Gill Sans Light"/>
                  <a:cs typeface="Gill Sans Light"/>
                </a:rPr>
                <a:t>stack</a:t>
              </a:r>
              <a:endParaRPr lang="en-US" sz="2000" dirty="0">
                <a:latin typeface="Gill Sans Light"/>
                <a:cs typeface="Gill Sans Light"/>
              </a:endParaRPr>
            </a:p>
          </p:txBody>
        </p:sp>
      </p:grpSp>
      <p:grpSp>
        <p:nvGrpSpPr>
          <p:cNvPr id="38" name="Group 37"/>
          <p:cNvGrpSpPr/>
          <p:nvPr/>
        </p:nvGrpSpPr>
        <p:grpSpPr>
          <a:xfrm>
            <a:off x="3749674" y="1548818"/>
            <a:ext cx="1056103" cy="507028"/>
            <a:chOff x="4133850" y="3404709"/>
            <a:chExt cx="1056103" cy="507028"/>
          </a:xfrm>
        </p:grpSpPr>
        <p:sp>
          <p:nvSpPr>
            <p:cNvPr id="39" name="Rectangle 38"/>
            <p:cNvSpPr/>
            <p:nvPr/>
          </p:nvSpPr>
          <p:spPr>
            <a:xfrm>
              <a:off x="4133850" y="3404709"/>
              <a:ext cx="1056103" cy="476250"/>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latin typeface="Gill Sans Light"/>
                <a:cs typeface="Gill Sans Light"/>
              </a:endParaRPr>
            </a:p>
          </p:txBody>
        </p:sp>
        <p:sp>
          <p:nvSpPr>
            <p:cNvPr id="40" name="TextBox 39"/>
            <p:cNvSpPr txBox="1"/>
            <p:nvPr/>
          </p:nvSpPr>
          <p:spPr>
            <a:xfrm>
              <a:off x="4359700" y="3511627"/>
              <a:ext cx="803074" cy="400110"/>
            </a:xfrm>
            <a:prstGeom prst="rect">
              <a:avLst/>
            </a:prstGeom>
            <a:noFill/>
          </p:spPr>
          <p:txBody>
            <a:bodyPr wrap="none" rtlCol="0">
              <a:spAutoFit/>
            </a:bodyPr>
            <a:lstStyle/>
            <a:p>
              <a:r>
                <a:rPr lang="en-US" sz="2000" dirty="0" smtClean="0">
                  <a:latin typeface="Gill Sans Light"/>
                  <a:cs typeface="Gill Sans Light"/>
                </a:rPr>
                <a:t>kernel</a:t>
              </a:r>
              <a:endParaRPr lang="en-US" sz="2000" dirty="0">
                <a:latin typeface="Gill Sans Light"/>
                <a:cs typeface="Gill Sans Light"/>
              </a:endParaRPr>
            </a:p>
          </p:txBody>
        </p:sp>
      </p:grpSp>
      <p:cxnSp>
        <p:nvCxnSpPr>
          <p:cNvPr id="42" name="Straight Connector 41"/>
          <p:cNvCxnSpPr/>
          <p:nvPr/>
        </p:nvCxnSpPr>
        <p:spPr>
          <a:xfrm>
            <a:off x="3663019" y="2025068"/>
            <a:ext cx="1429680"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p:nvCxnSpPr>
        <p:spPr>
          <a:xfrm>
            <a:off x="3670299" y="3102129"/>
            <a:ext cx="1429680" cy="0"/>
          </a:xfrm>
          <a:prstGeom prst="line">
            <a:avLst/>
          </a:prstGeom>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3686174" y="2540154"/>
            <a:ext cx="1429680" cy="0"/>
          </a:xfrm>
          <a:prstGeom prst="line">
            <a:avLst/>
          </a:prstGeom>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sp>
        <p:nvSpPr>
          <p:cNvPr id="45" name="TextBox 44"/>
          <p:cNvSpPr txBox="1"/>
          <p:nvPr/>
        </p:nvSpPr>
        <p:spPr>
          <a:xfrm>
            <a:off x="3617872" y="1050047"/>
            <a:ext cx="2068445" cy="400110"/>
          </a:xfrm>
          <a:prstGeom prst="rect">
            <a:avLst/>
          </a:prstGeom>
          <a:noFill/>
        </p:spPr>
        <p:txBody>
          <a:bodyPr wrap="none" rtlCol="0">
            <a:spAutoFit/>
          </a:bodyPr>
          <a:lstStyle/>
          <a:p>
            <a:r>
              <a:rPr lang="en-US" sz="2000" dirty="0" smtClean="0">
                <a:latin typeface="Gill Sans Light"/>
                <a:cs typeface="Gill Sans Light"/>
              </a:rPr>
              <a:t>process VAS (GBs)</a:t>
            </a:r>
            <a:endParaRPr lang="en-US" sz="2000" dirty="0">
              <a:latin typeface="Gill Sans Light"/>
              <a:cs typeface="Gill Sans Light"/>
            </a:endParaRPr>
          </a:p>
        </p:txBody>
      </p:sp>
      <p:cxnSp>
        <p:nvCxnSpPr>
          <p:cNvPr id="49" name="Straight Connector 48"/>
          <p:cNvCxnSpPr/>
          <p:nvPr/>
        </p:nvCxnSpPr>
        <p:spPr>
          <a:xfrm>
            <a:off x="3654424" y="4461402"/>
            <a:ext cx="1429680"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nvGrpSpPr>
          <p:cNvPr id="11" name="Group 10"/>
          <p:cNvGrpSpPr/>
          <p:nvPr/>
        </p:nvGrpSpPr>
        <p:grpSpPr>
          <a:xfrm>
            <a:off x="6616508" y="1869558"/>
            <a:ext cx="2565516" cy="2666024"/>
            <a:chOff x="6616468" y="1500226"/>
            <a:chExt cx="2565516" cy="3063682"/>
          </a:xfrm>
        </p:grpSpPr>
        <p:sp>
          <p:nvSpPr>
            <p:cNvPr id="8" name="Rectangle 7"/>
            <p:cNvSpPr/>
            <p:nvPr/>
          </p:nvSpPr>
          <p:spPr>
            <a:xfrm>
              <a:off x="6616468" y="1500226"/>
              <a:ext cx="1073441" cy="2942709"/>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latin typeface="Gill Sans Light"/>
                <a:cs typeface="Gill Sans Light"/>
              </a:endParaRPr>
            </a:p>
          </p:txBody>
        </p:sp>
        <p:sp>
          <p:nvSpPr>
            <p:cNvPr id="46" name="Rectangle 45"/>
            <p:cNvSpPr/>
            <p:nvPr/>
          </p:nvSpPr>
          <p:spPr>
            <a:xfrm>
              <a:off x="6616508" y="3021645"/>
              <a:ext cx="1073441" cy="211691"/>
            </a:xfrm>
            <a:prstGeom prst="rect">
              <a:avLst/>
            </a:prstGeom>
            <a:solidFill>
              <a:schemeClr val="accent1">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latin typeface="Gill Sans Light"/>
                <a:cs typeface="Gill Sans Light"/>
              </a:endParaRPr>
            </a:p>
          </p:txBody>
        </p:sp>
        <p:sp>
          <p:nvSpPr>
            <p:cNvPr id="47" name="Rectangle 46"/>
            <p:cNvSpPr/>
            <p:nvPr/>
          </p:nvSpPr>
          <p:spPr>
            <a:xfrm>
              <a:off x="6616468" y="3819602"/>
              <a:ext cx="1073441" cy="211691"/>
            </a:xfrm>
            <a:prstGeom prst="rect">
              <a:avLst/>
            </a:prstGeom>
            <a:solidFill>
              <a:srgbClr val="FF66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latin typeface="Gill Sans Light"/>
                <a:cs typeface="Gill Sans Light"/>
              </a:endParaRPr>
            </a:p>
          </p:txBody>
        </p:sp>
        <p:sp>
          <p:nvSpPr>
            <p:cNvPr id="48" name="Rectangle 47"/>
            <p:cNvSpPr/>
            <p:nvPr/>
          </p:nvSpPr>
          <p:spPr>
            <a:xfrm>
              <a:off x="6616468" y="2552777"/>
              <a:ext cx="1073441" cy="211691"/>
            </a:xfrm>
            <a:prstGeom prst="rect">
              <a:avLst/>
            </a:prstGeom>
            <a:solidFill>
              <a:schemeClr val="accent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latin typeface="Gill Sans Light"/>
                <a:cs typeface="Gill Sans Light"/>
              </a:endParaRPr>
            </a:p>
          </p:txBody>
        </p:sp>
        <p:sp>
          <p:nvSpPr>
            <p:cNvPr id="51" name="Rectangle 50"/>
            <p:cNvSpPr/>
            <p:nvPr/>
          </p:nvSpPr>
          <p:spPr>
            <a:xfrm>
              <a:off x="6616468" y="4047131"/>
              <a:ext cx="1073441" cy="211691"/>
            </a:xfrm>
            <a:prstGeom prst="rect">
              <a:avLst/>
            </a:prstGeom>
            <a:solidFill>
              <a:srgbClr val="FF66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latin typeface="Gill Sans Light"/>
                <a:cs typeface="Gill Sans Light"/>
              </a:endParaRPr>
            </a:p>
          </p:txBody>
        </p:sp>
        <p:sp>
          <p:nvSpPr>
            <p:cNvPr id="52" name="Rectangle 51"/>
            <p:cNvSpPr/>
            <p:nvPr/>
          </p:nvSpPr>
          <p:spPr>
            <a:xfrm>
              <a:off x="6616468" y="1804961"/>
              <a:ext cx="1073441" cy="211691"/>
            </a:xfrm>
            <a:prstGeom prst="rect">
              <a:avLst/>
            </a:prstGeom>
            <a:solidFill>
              <a:schemeClr val="accent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latin typeface="Gill Sans Light"/>
                <a:cs typeface="Gill Sans Light"/>
              </a:endParaRPr>
            </a:p>
          </p:txBody>
        </p:sp>
        <p:sp>
          <p:nvSpPr>
            <p:cNvPr id="53" name="TextBox 52"/>
            <p:cNvSpPr txBox="1"/>
            <p:nvPr/>
          </p:nvSpPr>
          <p:spPr>
            <a:xfrm>
              <a:off x="7816734" y="3750435"/>
              <a:ext cx="1365250" cy="813473"/>
            </a:xfrm>
            <a:prstGeom prst="rect">
              <a:avLst/>
            </a:prstGeom>
            <a:noFill/>
          </p:spPr>
          <p:txBody>
            <a:bodyPr wrap="square" rtlCol="0">
              <a:spAutoFit/>
            </a:bodyPr>
            <a:lstStyle/>
            <a:p>
              <a:r>
                <a:rPr lang="en-US" sz="2000" dirty="0" smtClean="0">
                  <a:latin typeface="Gill Sans Light"/>
                  <a:cs typeface="Gill Sans Light"/>
                </a:rPr>
                <a:t>kernel code &amp; data</a:t>
              </a:r>
              <a:endParaRPr lang="en-US" sz="2000" dirty="0">
                <a:latin typeface="Gill Sans Light"/>
                <a:cs typeface="Gill Sans Light"/>
              </a:endParaRPr>
            </a:p>
          </p:txBody>
        </p:sp>
        <p:sp>
          <p:nvSpPr>
            <p:cNvPr id="54" name="TextBox 53"/>
            <p:cNvSpPr txBox="1"/>
            <p:nvPr/>
          </p:nvSpPr>
          <p:spPr>
            <a:xfrm>
              <a:off x="7816734" y="1668359"/>
              <a:ext cx="1365250" cy="813473"/>
            </a:xfrm>
            <a:prstGeom prst="rect">
              <a:avLst/>
            </a:prstGeom>
            <a:noFill/>
          </p:spPr>
          <p:txBody>
            <a:bodyPr wrap="square" rtlCol="0">
              <a:spAutoFit/>
            </a:bodyPr>
            <a:lstStyle/>
            <a:p>
              <a:r>
                <a:rPr lang="en-US" sz="2000" dirty="0" smtClean="0">
                  <a:latin typeface="Gill Sans Light"/>
                  <a:cs typeface="Gill Sans Light"/>
                </a:rPr>
                <a:t>user page</a:t>
              </a:r>
            </a:p>
            <a:p>
              <a:r>
                <a:rPr lang="en-US" sz="2000" dirty="0" smtClean="0">
                  <a:latin typeface="Gill Sans Light"/>
                  <a:cs typeface="Gill Sans Light"/>
                </a:rPr>
                <a:t>frames</a:t>
              </a:r>
              <a:endParaRPr lang="en-US" sz="2000" dirty="0">
                <a:latin typeface="Gill Sans Light"/>
                <a:cs typeface="Gill Sans Light"/>
              </a:endParaRPr>
            </a:p>
          </p:txBody>
        </p:sp>
        <p:sp>
          <p:nvSpPr>
            <p:cNvPr id="55" name="TextBox 54"/>
            <p:cNvSpPr txBox="1"/>
            <p:nvPr/>
          </p:nvSpPr>
          <p:spPr>
            <a:xfrm>
              <a:off x="7756644" y="2910170"/>
              <a:ext cx="1365250" cy="813473"/>
            </a:xfrm>
            <a:prstGeom prst="rect">
              <a:avLst/>
            </a:prstGeom>
            <a:noFill/>
          </p:spPr>
          <p:txBody>
            <a:bodyPr wrap="square" rtlCol="0">
              <a:spAutoFit/>
            </a:bodyPr>
            <a:lstStyle/>
            <a:p>
              <a:r>
                <a:rPr lang="en-US" sz="2000" dirty="0" smtClean="0">
                  <a:latin typeface="Gill Sans Light"/>
                  <a:cs typeface="Gill Sans Light"/>
                </a:rPr>
                <a:t>user </a:t>
              </a:r>
              <a:r>
                <a:rPr lang="en-US" sz="2000" dirty="0" err="1" smtClean="0">
                  <a:latin typeface="Gill Sans Light"/>
                  <a:cs typeface="Gill Sans Light"/>
                </a:rPr>
                <a:t>pagetable</a:t>
              </a:r>
              <a:endParaRPr lang="en-US" sz="2000" dirty="0" smtClean="0">
                <a:latin typeface="Gill Sans Light"/>
                <a:cs typeface="Gill Sans Light"/>
              </a:endParaRPr>
            </a:p>
          </p:txBody>
        </p:sp>
        <p:sp>
          <p:nvSpPr>
            <p:cNvPr id="56" name="Rectangle 55"/>
            <p:cNvSpPr/>
            <p:nvPr/>
          </p:nvSpPr>
          <p:spPr>
            <a:xfrm>
              <a:off x="6616468" y="2109838"/>
              <a:ext cx="1073441" cy="211691"/>
            </a:xfrm>
            <a:prstGeom prst="rect">
              <a:avLst/>
            </a:prstGeom>
            <a:solidFill>
              <a:schemeClr val="accent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latin typeface="Gill Sans Light"/>
                <a:cs typeface="Gill Sans Light"/>
              </a:endParaRPr>
            </a:p>
          </p:txBody>
        </p:sp>
        <p:sp>
          <p:nvSpPr>
            <p:cNvPr id="57" name="Rectangle 56"/>
            <p:cNvSpPr/>
            <p:nvPr/>
          </p:nvSpPr>
          <p:spPr>
            <a:xfrm>
              <a:off x="6616508" y="3223965"/>
              <a:ext cx="1073441" cy="211691"/>
            </a:xfrm>
            <a:prstGeom prst="rect">
              <a:avLst/>
            </a:prstGeom>
            <a:solidFill>
              <a:schemeClr val="accent1">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latin typeface="Gill Sans Light"/>
                <a:cs typeface="Gill Sans Light"/>
              </a:endParaRPr>
            </a:p>
          </p:txBody>
        </p:sp>
      </p:grpSp>
      <p:sp>
        <p:nvSpPr>
          <p:cNvPr id="50" name="Rectangle 49"/>
          <p:cNvSpPr/>
          <p:nvPr/>
        </p:nvSpPr>
        <p:spPr>
          <a:xfrm>
            <a:off x="1826868" y="3657161"/>
            <a:ext cx="1056103" cy="476250"/>
          </a:xfrm>
          <a:prstGeom prst="rect">
            <a:avLst/>
          </a:prstGeom>
          <a:solidFill>
            <a:schemeClr val="accent3">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latin typeface="Gill Sans Light"/>
              <a:cs typeface="Gill Sans Light"/>
            </a:endParaRPr>
          </a:p>
        </p:txBody>
      </p:sp>
      <p:sp>
        <p:nvSpPr>
          <p:cNvPr id="61" name="TextBox 60"/>
          <p:cNvSpPr txBox="1"/>
          <p:nvPr/>
        </p:nvSpPr>
        <p:spPr>
          <a:xfrm>
            <a:off x="2034853" y="3764079"/>
            <a:ext cx="684803" cy="400110"/>
          </a:xfrm>
          <a:prstGeom prst="rect">
            <a:avLst/>
          </a:prstGeom>
          <a:noFill/>
        </p:spPr>
        <p:txBody>
          <a:bodyPr wrap="none" rtlCol="0">
            <a:spAutoFit/>
          </a:bodyPr>
          <a:lstStyle/>
          <a:p>
            <a:r>
              <a:rPr lang="en-US" sz="2000" dirty="0" smtClean="0">
                <a:latin typeface="Gill Sans Light"/>
                <a:cs typeface="Gill Sans Light"/>
              </a:rPr>
              <a:t>code</a:t>
            </a:r>
            <a:endParaRPr lang="en-US" sz="2000" dirty="0">
              <a:latin typeface="Gill Sans Light"/>
              <a:cs typeface="Gill Sans Light"/>
            </a:endParaRPr>
          </a:p>
        </p:txBody>
      </p:sp>
      <p:grpSp>
        <p:nvGrpSpPr>
          <p:cNvPr id="62" name="Group 61"/>
          <p:cNvGrpSpPr/>
          <p:nvPr/>
        </p:nvGrpSpPr>
        <p:grpSpPr>
          <a:xfrm>
            <a:off x="1826868" y="3174561"/>
            <a:ext cx="1056103" cy="507028"/>
            <a:chOff x="4133850" y="3404709"/>
            <a:chExt cx="1056103" cy="507028"/>
          </a:xfrm>
        </p:grpSpPr>
        <p:sp>
          <p:nvSpPr>
            <p:cNvPr id="63" name="Rectangle 62"/>
            <p:cNvSpPr/>
            <p:nvPr/>
          </p:nvSpPr>
          <p:spPr>
            <a:xfrm>
              <a:off x="4133850" y="3404709"/>
              <a:ext cx="1056103" cy="476250"/>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latin typeface="Gill Sans Light"/>
                <a:cs typeface="Gill Sans Light"/>
              </a:endParaRPr>
            </a:p>
          </p:txBody>
        </p:sp>
        <p:sp>
          <p:nvSpPr>
            <p:cNvPr id="64" name="TextBox 63"/>
            <p:cNvSpPr txBox="1"/>
            <p:nvPr/>
          </p:nvSpPr>
          <p:spPr>
            <a:xfrm>
              <a:off x="4359700" y="3511627"/>
              <a:ext cx="633507" cy="400110"/>
            </a:xfrm>
            <a:prstGeom prst="rect">
              <a:avLst/>
            </a:prstGeom>
            <a:noFill/>
          </p:spPr>
          <p:txBody>
            <a:bodyPr wrap="none" rtlCol="0">
              <a:spAutoFit/>
            </a:bodyPr>
            <a:lstStyle/>
            <a:p>
              <a:r>
                <a:rPr lang="en-US" sz="2000" dirty="0" smtClean="0">
                  <a:latin typeface="Gill Sans Light"/>
                  <a:cs typeface="Gill Sans Light"/>
                </a:rPr>
                <a:t>data</a:t>
              </a:r>
              <a:endParaRPr lang="en-US" sz="2000" dirty="0">
                <a:latin typeface="Gill Sans Light"/>
                <a:cs typeface="Gill Sans Light"/>
              </a:endParaRPr>
            </a:p>
          </p:txBody>
        </p:sp>
      </p:grpSp>
      <p:grpSp>
        <p:nvGrpSpPr>
          <p:cNvPr id="65" name="Group 64"/>
          <p:cNvGrpSpPr/>
          <p:nvPr/>
        </p:nvGrpSpPr>
        <p:grpSpPr>
          <a:xfrm>
            <a:off x="1826868" y="2694104"/>
            <a:ext cx="1056103" cy="400110"/>
            <a:chOff x="4133850" y="3511627"/>
            <a:chExt cx="1056103" cy="400110"/>
          </a:xfrm>
        </p:grpSpPr>
        <p:sp>
          <p:nvSpPr>
            <p:cNvPr id="66" name="Rectangle 65"/>
            <p:cNvSpPr/>
            <p:nvPr/>
          </p:nvSpPr>
          <p:spPr>
            <a:xfrm>
              <a:off x="4133850" y="3511627"/>
              <a:ext cx="1056103" cy="369332"/>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latin typeface="Gill Sans Light"/>
                <a:cs typeface="Gill Sans Light"/>
              </a:endParaRPr>
            </a:p>
          </p:txBody>
        </p:sp>
        <p:sp>
          <p:nvSpPr>
            <p:cNvPr id="67" name="TextBox 66"/>
            <p:cNvSpPr txBox="1"/>
            <p:nvPr/>
          </p:nvSpPr>
          <p:spPr>
            <a:xfrm>
              <a:off x="4359700" y="3511627"/>
              <a:ext cx="673457" cy="400110"/>
            </a:xfrm>
            <a:prstGeom prst="rect">
              <a:avLst/>
            </a:prstGeom>
            <a:noFill/>
          </p:spPr>
          <p:txBody>
            <a:bodyPr wrap="none" rtlCol="0">
              <a:spAutoFit/>
            </a:bodyPr>
            <a:lstStyle/>
            <a:p>
              <a:r>
                <a:rPr lang="en-US" sz="2000" dirty="0" smtClean="0">
                  <a:latin typeface="Gill Sans Light"/>
                  <a:cs typeface="Gill Sans Light"/>
                </a:rPr>
                <a:t>heap</a:t>
              </a:r>
              <a:endParaRPr lang="en-US" sz="2000" dirty="0">
                <a:latin typeface="Gill Sans Light"/>
                <a:cs typeface="Gill Sans Light"/>
              </a:endParaRPr>
            </a:p>
          </p:txBody>
        </p:sp>
      </p:grpSp>
      <p:grpSp>
        <p:nvGrpSpPr>
          <p:cNvPr id="68" name="Group 67"/>
          <p:cNvGrpSpPr/>
          <p:nvPr/>
        </p:nvGrpSpPr>
        <p:grpSpPr>
          <a:xfrm>
            <a:off x="1826868" y="2196738"/>
            <a:ext cx="1056103" cy="400110"/>
            <a:chOff x="4133850" y="3404709"/>
            <a:chExt cx="1056103" cy="400110"/>
          </a:xfrm>
        </p:grpSpPr>
        <p:sp>
          <p:nvSpPr>
            <p:cNvPr id="69" name="Rectangle 68"/>
            <p:cNvSpPr/>
            <p:nvPr/>
          </p:nvSpPr>
          <p:spPr>
            <a:xfrm>
              <a:off x="4133850" y="3404709"/>
              <a:ext cx="1056103" cy="369332"/>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latin typeface="Gill Sans Light"/>
                <a:cs typeface="Gill Sans Light"/>
              </a:endParaRPr>
            </a:p>
          </p:txBody>
        </p:sp>
        <p:sp>
          <p:nvSpPr>
            <p:cNvPr id="70" name="TextBox 69"/>
            <p:cNvSpPr txBox="1"/>
            <p:nvPr/>
          </p:nvSpPr>
          <p:spPr>
            <a:xfrm>
              <a:off x="4334539" y="3404709"/>
              <a:ext cx="710451" cy="400110"/>
            </a:xfrm>
            <a:prstGeom prst="rect">
              <a:avLst/>
            </a:prstGeom>
            <a:noFill/>
          </p:spPr>
          <p:txBody>
            <a:bodyPr wrap="none" rtlCol="0">
              <a:spAutoFit/>
            </a:bodyPr>
            <a:lstStyle/>
            <a:p>
              <a:r>
                <a:rPr lang="en-US" sz="2000" dirty="0" smtClean="0">
                  <a:latin typeface="Gill Sans Light"/>
                  <a:cs typeface="Gill Sans Light"/>
                </a:rPr>
                <a:t>stack</a:t>
              </a:r>
              <a:endParaRPr lang="en-US" sz="2000" dirty="0">
                <a:latin typeface="Gill Sans Light"/>
                <a:cs typeface="Gill Sans Light"/>
              </a:endParaRPr>
            </a:p>
          </p:txBody>
        </p:sp>
      </p:grpSp>
    </p:spTree>
    <p:extLst>
      <p:ext uri="{BB962C8B-B14F-4D97-AF65-F5344CB8AC3E}">
        <p14:creationId xmlns:p14="http://schemas.microsoft.com/office/powerpoint/2010/main" val="3195207593"/>
      </p:ext>
    </p:extLst>
  </p:cSld>
  <p:clrMapOvr>
    <a:masterClrMapping/>
  </p:clrMapOvr>
  <p:transition xmlns:p14="http://schemas.microsoft.com/office/powerpoint/2010/main"/>
  <p:timing>
    <p:tnLst>
      <p:par>
        <p:cTn xmlns:p14="http://schemas.microsoft.com/office/powerpoint/2010/main" id="1" dur="indefinite" restart="never" nodeType="tmRoot"/>
      </p:par>
    </p:tnLst>
    <p:bldLst>
      <p:bldP spid="3" grpId="0" build="p">
        <p:tmplLst>
          <p:tmpl lvl="2">
            <p:tnLst>
              <p:par>
                <p:cTn xmlns:p14="http://schemas.microsoft.com/office/powerpoint/2010/main" presetID="2" presetClass="entr" presetSubtype="2" fill="hold" nodeType="with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1+#ppt_w/2"/>
                          </p:val>
                        </p:tav>
                        <p:tav tm="100000">
                          <p:val>
                            <p:strVal val="#ppt_x"/>
                          </p:val>
                        </p:tav>
                      </p:tavLst>
                    </p:anim>
                    <p:anim calcmode="lin" valueType="num">
                      <p:cBhvr additive="base">
                        <p:cTn dur="500" fill="hold"/>
                        <p:tgtEl>
                          <p:spTgt spid="3"/>
                        </p:tgtEl>
                        <p:attrNameLst>
                          <p:attrName>ppt_y</p:attrName>
                        </p:attrNameLst>
                      </p:cBhvr>
                      <p:tavLst>
                        <p:tav tm="0">
                          <p:val>
                            <p:strVal val="#ppt_y"/>
                          </p:val>
                        </p:tav>
                        <p:tav tm="100000">
                          <p:val>
                            <p:strVal val="#ppt_y"/>
                          </p:val>
                        </p:tav>
                      </p:tavLst>
                    </p:anim>
                  </p:childTnLst>
                </p:cTn>
              </p:par>
            </p:tnLst>
          </p:tmpl>
          <p:tmpl lvl="3">
            <p:tnLst>
              <p:par>
                <p:cTn xmlns:p14="http://schemas.microsoft.com/office/powerpoint/2010/main" presetID="2" presetClass="entr" presetSubtype="2" fill="hold" nodeType="with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1+#ppt_w/2"/>
                          </p:val>
                        </p:tav>
                        <p:tav tm="100000">
                          <p:val>
                            <p:strVal val="#ppt_x"/>
                          </p:val>
                        </p:tav>
                      </p:tavLst>
                    </p:anim>
                    <p:anim calcmode="lin" valueType="num">
                      <p:cBhvr additive="base">
                        <p:cTn dur="500" fill="hold"/>
                        <p:tgtEl>
                          <p:spTgt spid="3"/>
                        </p:tgtEl>
                        <p:attrNameLst>
                          <p:attrName>ppt_y</p:attrName>
                        </p:attrNameLst>
                      </p:cBhvr>
                      <p:tavLst>
                        <p:tav tm="0">
                          <p:val>
                            <p:strVal val="#ppt_y"/>
                          </p:val>
                        </p:tav>
                        <p:tav tm="100000">
                          <p:val>
                            <p:strVal val="#ppt_y"/>
                          </p:val>
                        </p:tav>
                      </p:tavLst>
                    </p:anim>
                  </p:childTnLst>
                </p:cTn>
              </p:par>
            </p:tnLst>
          </p:tmpl>
          <p:tmpl lvl="4">
            <p:tnLst>
              <p:par>
                <p:cTn xmlns:p14="http://schemas.microsoft.com/office/powerpoint/2010/main" presetID="2" presetClass="entr" presetSubtype="2" fill="hold" nodeType="with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1+#ppt_w/2"/>
                          </p:val>
                        </p:tav>
                        <p:tav tm="100000">
                          <p:val>
                            <p:strVal val="#ppt_x"/>
                          </p:val>
                        </p:tav>
                      </p:tavLst>
                    </p:anim>
                    <p:anim calcmode="lin" valueType="num">
                      <p:cBhvr additive="base">
                        <p:cTn dur="500" fill="hold"/>
                        <p:tgtEl>
                          <p:spTgt spid="3"/>
                        </p:tgtEl>
                        <p:attrNameLst>
                          <p:attrName>ppt_y</p:attrName>
                        </p:attrNameLst>
                      </p:cBhvr>
                      <p:tavLst>
                        <p:tav tm="0">
                          <p:val>
                            <p:strVal val="#ppt_y"/>
                          </p:val>
                        </p:tav>
                        <p:tav tm="100000">
                          <p:val>
                            <p:strVal val="#ppt_y"/>
                          </p:val>
                        </p:tav>
                      </p:tavLst>
                    </p:anim>
                  </p:childTnLst>
                </p:cTn>
              </p:par>
            </p:tnLst>
          </p:tmpl>
          <p:tmpl lvl="5">
            <p:tnLst>
              <p:par>
                <p:cTn xmlns:p14="http://schemas.microsoft.com/office/powerpoint/2010/main" presetID="2" presetClass="entr" presetSubtype="2" fill="hold" nodeType="with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1+#ppt_w/2"/>
                          </p:val>
                        </p:tav>
                        <p:tav tm="100000">
                          <p:val>
                            <p:strVal val="#ppt_x"/>
                          </p:val>
                        </p:tav>
                      </p:tavLst>
                    </p:anim>
                    <p:anim calcmode="lin" valueType="num">
                      <p:cBhvr additive="base">
                        <p:cTn dur="500" fill="hold"/>
                        <p:tgtEl>
                          <p:spTgt spid="3"/>
                        </p:tgtEl>
                        <p:attrNameLst>
                          <p:attrName>ppt_y</p:attrName>
                        </p:attrNameLst>
                      </p:cBhvr>
                      <p:tavLst>
                        <p:tav tm="0">
                          <p:val>
                            <p:strVal val="#ppt_y"/>
                          </p:val>
                        </p:tav>
                        <p:tav tm="100000">
                          <p:val>
                            <p:strVal val="#ppt_y"/>
                          </p:val>
                        </p:tav>
                      </p:tavLst>
                    </p:anim>
                  </p:childTnLst>
                </p:cTn>
              </p:par>
            </p:tnLst>
          </p:tmpl>
          <p:tmpl lvl="1">
            <p:tnLst>
              <p:par>
                <p:cTn xmlns:p14="http://schemas.microsoft.com/office/powerpoint/2010/main" presetID="2" presetClass="entr" presetSubtype="2" fill="hold" nodeType="click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1+#ppt_w/2"/>
                          </p:val>
                        </p:tav>
                        <p:tav tm="100000">
                          <p:val>
                            <p:strVal val="#ppt_x"/>
                          </p:val>
                        </p:tav>
                      </p:tavLst>
                    </p:anim>
                    <p:anim calcmode="lin" valueType="num">
                      <p:cBhvr additive="base">
                        <p:cTn dur="500" fill="hold"/>
                        <p:tgtEl>
                          <p:spTgt spid="3"/>
                        </p:tgtEl>
                        <p:attrNameLst>
                          <p:attrName>ppt_y</p:attrName>
                        </p:attrNameLst>
                      </p:cBhvr>
                      <p:tavLst>
                        <p:tav tm="0">
                          <p:val>
                            <p:strVal val="#ppt_y"/>
                          </p:val>
                        </p:tav>
                        <p:tav tm="100000">
                          <p:val>
                            <p:strVal val="#ppt_y"/>
                          </p:val>
                        </p:tav>
                      </p:tavLst>
                    </p:anim>
                  </p:childTnLst>
                </p:cTn>
              </p:par>
            </p:tnLst>
          </p:tmpl>
        </p:tmplLst>
      </p:b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Rectangle 71"/>
          <p:cNvSpPr/>
          <p:nvPr/>
        </p:nvSpPr>
        <p:spPr>
          <a:xfrm>
            <a:off x="3663019" y="1487603"/>
            <a:ext cx="1233890" cy="3103523"/>
          </a:xfrm>
          <a:prstGeom prst="rect">
            <a:avLst/>
          </a:prstGeom>
          <a:solidFill>
            <a:schemeClr val="accent1">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latin typeface="Gill Sans Light"/>
              <a:cs typeface="Gill Sans Light"/>
            </a:endParaRPr>
          </a:p>
        </p:txBody>
      </p:sp>
      <p:sp>
        <p:nvSpPr>
          <p:cNvPr id="2" name="Title 1"/>
          <p:cNvSpPr>
            <a:spLocks noGrp="1"/>
          </p:cNvSpPr>
          <p:nvPr>
            <p:ph type="title"/>
          </p:nvPr>
        </p:nvSpPr>
        <p:spPr>
          <a:xfrm>
            <a:off x="317500" y="0"/>
            <a:ext cx="8369300" cy="875619"/>
          </a:xfrm>
        </p:spPr>
        <p:txBody>
          <a:bodyPr>
            <a:normAutofit/>
          </a:bodyPr>
          <a:lstStyle/>
          <a:p>
            <a:r>
              <a:rPr lang="en-US" dirty="0" smtClean="0"/>
              <a:t>Create Virtual Address Space of the Process</a:t>
            </a:r>
            <a:endParaRPr lang="en-US" dirty="0"/>
          </a:p>
        </p:txBody>
      </p:sp>
      <p:sp>
        <p:nvSpPr>
          <p:cNvPr id="3" name="Content Placeholder 2"/>
          <p:cNvSpPr>
            <a:spLocks noGrp="1"/>
          </p:cNvSpPr>
          <p:nvPr>
            <p:ph idx="1"/>
          </p:nvPr>
        </p:nvSpPr>
        <p:spPr>
          <a:xfrm>
            <a:off x="457200" y="4730750"/>
            <a:ext cx="8229600" cy="1701190"/>
          </a:xfrm>
        </p:spPr>
        <p:txBody>
          <a:bodyPr>
            <a:normAutofit/>
          </a:bodyPr>
          <a:lstStyle/>
          <a:p>
            <a:r>
              <a:rPr lang="en-US" dirty="0" smtClean="0"/>
              <a:t>User Page table maps entire VAS</a:t>
            </a:r>
          </a:p>
          <a:p>
            <a:pPr lvl="1"/>
            <a:r>
              <a:rPr lang="en-US" dirty="0"/>
              <a:t>R</a:t>
            </a:r>
            <a:r>
              <a:rPr lang="en-US" dirty="0" smtClean="0"/>
              <a:t>esident </a:t>
            </a:r>
            <a:r>
              <a:rPr lang="en-US" dirty="0" smtClean="0"/>
              <a:t>pages to the frame in memory they occupy</a:t>
            </a:r>
          </a:p>
          <a:p>
            <a:pPr lvl="1"/>
            <a:r>
              <a:rPr lang="en-US" dirty="0"/>
              <a:t>T</a:t>
            </a:r>
            <a:r>
              <a:rPr lang="en-US" dirty="0" smtClean="0"/>
              <a:t>he </a:t>
            </a:r>
            <a:r>
              <a:rPr lang="en-US" dirty="0" smtClean="0"/>
              <a:t>portion of it that the HW needs to access must be resident in memory</a:t>
            </a:r>
          </a:p>
        </p:txBody>
      </p:sp>
      <p:sp>
        <p:nvSpPr>
          <p:cNvPr id="7" name="Can 6"/>
          <p:cNvSpPr/>
          <p:nvPr/>
        </p:nvSpPr>
        <p:spPr>
          <a:xfrm>
            <a:off x="457200" y="1368502"/>
            <a:ext cx="2635250" cy="2942708"/>
          </a:xfrm>
          <a:prstGeom prst="can">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latin typeface="Gill Sans Light"/>
              <a:cs typeface="Gill Sans Light"/>
            </a:endParaRPr>
          </a:p>
        </p:txBody>
      </p:sp>
      <p:sp>
        <p:nvSpPr>
          <p:cNvPr id="9" name="TextBox 8"/>
          <p:cNvSpPr txBox="1"/>
          <p:nvPr/>
        </p:nvSpPr>
        <p:spPr>
          <a:xfrm>
            <a:off x="959091" y="999170"/>
            <a:ext cx="1640643" cy="400110"/>
          </a:xfrm>
          <a:prstGeom prst="rect">
            <a:avLst/>
          </a:prstGeom>
          <a:noFill/>
        </p:spPr>
        <p:txBody>
          <a:bodyPr wrap="none" rtlCol="0">
            <a:spAutoFit/>
          </a:bodyPr>
          <a:lstStyle/>
          <a:p>
            <a:r>
              <a:rPr lang="en-US" sz="2000" dirty="0" smtClean="0">
                <a:latin typeface="Gill Sans Light"/>
                <a:cs typeface="Gill Sans Light"/>
              </a:rPr>
              <a:t>disk (huge, TB)</a:t>
            </a:r>
            <a:endParaRPr lang="en-US" sz="2000" dirty="0">
              <a:latin typeface="Gill Sans Light"/>
              <a:cs typeface="Gill Sans Light"/>
            </a:endParaRPr>
          </a:p>
        </p:txBody>
      </p:sp>
      <p:sp>
        <p:nvSpPr>
          <p:cNvPr id="10" name="TextBox 9"/>
          <p:cNvSpPr txBox="1"/>
          <p:nvPr/>
        </p:nvSpPr>
        <p:spPr>
          <a:xfrm>
            <a:off x="6714913" y="1075293"/>
            <a:ext cx="1069524" cy="400110"/>
          </a:xfrm>
          <a:prstGeom prst="rect">
            <a:avLst/>
          </a:prstGeom>
          <a:noFill/>
        </p:spPr>
        <p:txBody>
          <a:bodyPr wrap="none" rtlCol="0">
            <a:spAutoFit/>
          </a:bodyPr>
          <a:lstStyle/>
          <a:p>
            <a:r>
              <a:rPr lang="en-US" sz="2000" dirty="0" smtClean="0">
                <a:latin typeface="Gill Sans Light"/>
                <a:cs typeface="Gill Sans Light"/>
              </a:rPr>
              <a:t>memory</a:t>
            </a:r>
            <a:endParaRPr lang="en-US" sz="2000" dirty="0">
              <a:latin typeface="Gill Sans Light"/>
              <a:cs typeface="Gill Sans Light"/>
            </a:endParaRPr>
          </a:p>
        </p:txBody>
      </p:sp>
      <p:sp>
        <p:nvSpPr>
          <p:cNvPr id="22" name="Rectangle 21"/>
          <p:cNvSpPr/>
          <p:nvPr/>
        </p:nvSpPr>
        <p:spPr>
          <a:xfrm>
            <a:off x="3749674" y="3954061"/>
            <a:ext cx="1056103" cy="476250"/>
          </a:xfrm>
          <a:prstGeom prst="rect">
            <a:avLst/>
          </a:prstGeom>
          <a:solidFill>
            <a:schemeClr val="accent3">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latin typeface="Gill Sans Light"/>
              <a:cs typeface="Gill Sans Light"/>
            </a:endParaRPr>
          </a:p>
        </p:txBody>
      </p:sp>
      <p:sp>
        <p:nvSpPr>
          <p:cNvPr id="23" name="TextBox 22"/>
          <p:cNvSpPr txBox="1"/>
          <p:nvPr/>
        </p:nvSpPr>
        <p:spPr>
          <a:xfrm>
            <a:off x="3957659" y="4060979"/>
            <a:ext cx="684803" cy="400110"/>
          </a:xfrm>
          <a:prstGeom prst="rect">
            <a:avLst/>
          </a:prstGeom>
          <a:noFill/>
        </p:spPr>
        <p:txBody>
          <a:bodyPr wrap="none" rtlCol="0">
            <a:spAutoFit/>
          </a:bodyPr>
          <a:lstStyle/>
          <a:p>
            <a:r>
              <a:rPr lang="en-US" sz="2000" dirty="0" smtClean="0">
                <a:latin typeface="Gill Sans Light"/>
                <a:cs typeface="Gill Sans Light"/>
              </a:rPr>
              <a:t>code</a:t>
            </a:r>
            <a:endParaRPr lang="en-US" sz="2000" dirty="0">
              <a:latin typeface="Gill Sans Light"/>
              <a:cs typeface="Gill Sans Light"/>
            </a:endParaRPr>
          </a:p>
        </p:txBody>
      </p:sp>
      <p:grpSp>
        <p:nvGrpSpPr>
          <p:cNvPr id="31" name="Group 30"/>
          <p:cNvGrpSpPr/>
          <p:nvPr/>
        </p:nvGrpSpPr>
        <p:grpSpPr>
          <a:xfrm>
            <a:off x="3749674" y="3471461"/>
            <a:ext cx="1056103" cy="507028"/>
            <a:chOff x="4133850" y="3404709"/>
            <a:chExt cx="1056103" cy="507028"/>
          </a:xfrm>
        </p:grpSpPr>
        <p:sp>
          <p:nvSpPr>
            <p:cNvPr id="24" name="Rectangle 23"/>
            <p:cNvSpPr/>
            <p:nvPr/>
          </p:nvSpPr>
          <p:spPr>
            <a:xfrm>
              <a:off x="4133850" y="3404709"/>
              <a:ext cx="1056103" cy="476250"/>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latin typeface="Gill Sans Light"/>
                <a:cs typeface="Gill Sans Light"/>
              </a:endParaRPr>
            </a:p>
          </p:txBody>
        </p:sp>
        <p:sp>
          <p:nvSpPr>
            <p:cNvPr id="25" name="TextBox 24"/>
            <p:cNvSpPr txBox="1"/>
            <p:nvPr/>
          </p:nvSpPr>
          <p:spPr>
            <a:xfrm>
              <a:off x="4359700" y="3511627"/>
              <a:ext cx="633507" cy="400110"/>
            </a:xfrm>
            <a:prstGeom prst="rect">
              <a:avLst/>
            </a:prstGeom>
            <a:noFill/>
          </p:spPr>
          <p:txBody>
            <a:bodyPr wrap="none" rtlCol="0">
              <a:spAutoFit/>
            </a:bodyPr>
            <a:lstStyle/>
            <a:p>
              <a:r>
                <a:rPr lang="en-US" sz="2000" dirty="0" smtClean="0">
                  <a:latin typeface="Gill Sans Light"/>
                  <a:cs typeface="Gill Sans Light"/>
                </a:rPr>
                <a:t>data</a:t>
              </a:r>
              <a:endParaRPr lang="en-US" sz="2000" dirty="0">
                <a:latin typeface="Gill Sans Light"/>
                <a:cs typeface="Gill Sans Light"/>
              </a:endParaRPr>
            </a:p>
          </p:txBody>
        </p:sp>
      </p:grpSp>
      <p:pic>
        <p:nvPicPr>
          <p:cNvPr id="29" name="Picture 28"/>
          <p:cNvPicPr>
            <a:picLocks noChangeAspect="1"/>
          </p:cNvPicPr>
          <p:nvPr/>
        </p:nvPicPr>
        <p:blipFill>
          <a:blip r:embed="rId2"/>
          <a:stretch>
            <a:fillRect/>
          </a:stretch>
        </p:blipFill>
        <p:spPr>
          <a:xfrm>
            <a:off x="544632" y="2038208"/>
            <a:ext cx="828917" cy="1221562"/>
          </a:xfrm>
          <a:prstGeom prst="rect">
            <a:avLst/>
          </a:prstGeom>
        </p:spPr>
      </p:pic>
      <p:grpSp>
        <p:nvGrpSpPr>
          <p:cNvPr id="32" name="Group 31"/>
          <p:cNvGrpSpPr/>
          <p:nvPr/>
        </p:nvGrpSpPr>
        <p:grpSpPr>
          <a:xfrm>
            <a:off x="3749674" y="3102129"/>
            <a:ext cx="1056103" cy="400110"/>
            <a:chOff x="4133850" y="3511627"/>
            <a:chExt cx="1056103" cy="400110"/>
          </a:xfrm>
        </p:grpSpPr>
        <p:sp>
          <p:nvSpPr>
            <p:cNvPr id="33" name="Rectangle 32"/>
            <p:cNvSpPr/>
            <p:nvPr/>
          </p:nvSpPr>
          <p:spPr>
            <a:xfrm>
              <a:off x="4133850" y="3511627"/>
              <a:ext cx="1056103" cy="369332"/>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latin typeface="Gill Sans Light"/>
                <a:cs typeface="Gill Sans Light"/>
              </a:endParaRPr>
            </a:p>
          </p:txBody>
        </p:sp>
        <p:sp>
          <p:nvSpPr>
            <p:cNvPr id="34" name="TextBox 33"/>
            <p:cNvSpPr txBox="1"/>
            <p:nvPr/>
          </p:nvSpPr>
          <p:spPr>
            <a:xfrm>
              <a:off x="4359700" y="3511627"/>
              <a:ext cx="673457" cy="400110"/>
            </a:xfrm>
            <a:prstGeom prst="rect">
              <a:avLst/>
            </a:prstGeom>
            <a:noFill/>
          </p:spPr>
          <p:txBody>
            <a:bodyPr wrap="none" rtlCol="0">
              <a:spAutoFit/>
            </a:bodyPr>
            <a:lstStyle/>
            <a:p>
              <a:r>
                <a:rPr lang="en-US" sz="2000" dirty="0" smtClean="0">
                  <a:latin typeface="Gill Sans Light"/>
                  <a:cs typeface="Gill Sans Light"/>
                </a:rPr>
                <a:t>heap</a:t>
              </a:r>
              <a:endParaRPr lang="en-US" sz="2000" dirty="0">
                <a:latin typeface="Gill Sans Light"/>
                <a:cs typeface="Gill Sans Light"/>
              </a:endParaRPr>
            </a:p>
          </p:txBody>
        </p:sp>
      </p:grpSp>
      <p:grpSp>
        <p:nvGrpSpPr>
          <p:cNvPr id="35" name="Group 34"/>
          <p:cNvGrpSpPr/>
          <p:nvPr/>
        </p:nvGrpSpPr>
        <p:grpSpPr>
          <a:xfrm>
            <a:off x="3749674" y="2102817"/>
            <a:ext cx="1056103" cy="400110"/>
            <a:chOff x="4133850" y="3404709"/>
            <a:chExt cx="1056103" cy="400110"/>
          </a:xfrm>
        </p:grpSpPr>
        <p:sp>
          <p:nvSpPr>
            <p:cNvPr id="36" name="Rectangle 35"/>
            <p:cNvSpPr/>
            <p:nvPr/>
          </p:nvSpPr>
          <p:spPr>
            <a:xfrm>
              <a:off x="4133850" y="3404709"/>
              <a:ext cx="1056103" cy="369332"/>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latin typeface="Gill Sans Light"/>
                <a:cs typeface="Gill Sans Light"/>
              </a:endParaRPr>
            </a:p>
          </p:txBody>
        </p:sp>
        <p:sp>
          <p:nvSpPr>
            <p:cNvPr id="37" name="TextBox 36"/>
            <p:cNvSpPr txBox="1"/>
            <p:nvPr/>
          </p:nvSpPr>
          <p:spPr>
            <a:xfrm>
              <a:off x="4334539" y="3404709"/>
              <a:ext cx="710451" cy="400110"/>
            </a:xfrm>
            <a:prstGeom prst="rect">
              <a:avLst/>
            </a:prstGeom>
            <a:noFill/>
          </p:spPr>
          <p:txBody>
            <a:bodyPr wrap="none" rtlCol="0">
              <a:spAutoFit/>
            </a:bodyPr>
            <a:lstStyle/>
            <a:p>
              <a:r>
                <a:rPr lang="en-US" sz="2000" dirty="0" smtClean="0">
                  <a:latin typeface="Gill Sans Light"/>
                  <a:cs typeface="Gill Sans Light"/>
                </a:rPr>
                <a:t>stack</a:t>
              </a:r>
              <a:endParaRPr lang="en-US" sz="2000" dirty="0">
                <a:latin typeface="Gill Sans Light"/>
                <a:cs typeface="Gill Sans Light"/>
              </a:endParaRPr>
            </a:p>
          </p:txBody>
        </p:sp>
      </p:grpSp>
      <p:grpSp>
        <p:nvGrpSpPr>
          <p:cNvPr id="38" name="Group 37"/>
          <p:cNvGrpSpPr/>
          <p:nvPr/>
        </p:nvGrpSpPr>
        <p:grpSpPr>
          <a:xfrm>
            <a:off x="3749674" y="1548818"/>
            <a:ext cx="1056103" cy="507028"/>
            <a:chOff x="4133850" y="3404709"/>
            <a:chExt cx="1056103" cy="507028"/>
          </a:xfrm>
        </p:grpSpPr>
        <p:sp>
          <p:nvSpPr>
            <p:cNvPr id="39" name="Rectangle 38"/>
            <p:cNvSpPr/>
            <p:nvPr/>
          </p:nvSpPr>
          <p:spPr>
            <a:xfrm>
              <a:off x="4133850" y="3404709"/>
              <a:ext cx="1056103" cy="476250"/>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latin typeface="Gill Sans Light"/>
                <a:cs typeface="Gill Sans Light"/>
              </a:endParaRPr>
            </a:p>
          </p:txBody>
        </p:sp>
        <p:sp>
          <p:nvSpPr>
            <p:cNvPr id="40" name="TextBox 39"/>
            <p:cNvSpPr txBox="1"/>
            <p:nvPr/>
          </p:nvSpPr>
          <p:spPr>
            <a:xfrm>
              <a:off x="4359700" y="3511627"/>
              <a:ext cx="803074" cy="400110"/>
            </a:xfrm>
            <a:prstGeom prst="rect">
              <a:avLst/>
            </a:prstGeom>
            <a:noFill/>
          </p:spPr>
          <p:txBody>
            <a:bodyPr wrap="none" rtlCol="0">
              <a:spAutoFit/>
            </a:bodyPr>
            <a:lstStyle/>
            <a:p>
              <a:r>
                <a:rPr lang="en-US" sz="2000" dirty="0" smtClean="0">
                  <a:latin typeface="Gill Sans Light"/>
                  <a:cs typeface="Gill Sans Light"/>
                </a:rPr>
                <a:t>kernel</a:t>
              </a:r>
              <a:endParaRPr lang="en-US" sz="2000" dirty="0">
                <a:latin typeface="Gill Sans Light"/>
                <a:cs typeface="Gill Sans Light"/>
              </a:endParaRPr>
            </a:p>
          </p:txBody>
        </p:sp>
      </p:grpSp>
      <p:cxnSp>
        <p:nvCxnSpPr>
          <p:cNvPr id="42" name="Straight Connector 41"/>
          <p:cNvCxnSpPr/>
          <p:nvPr/>
        </p:nvCxnSpPr>
        <p:spPr>
          <a:xfrm>
            <a:off x="3663019" y="2025068"/>
            <a:ext cx="1429680"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p:nvCxnSpPr>
        <p:spPr>
          <a:xfrm>
            <a:off x="3670299" y="3102129"/>
            <a:ext cx="1429680" cy="0"/>
          </a:xfrm>
          <a:prstGeom prst="line">
            <a:avLst/>
          </a:prstGeom>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3686174" y="2540154"/>
            <a:ext cx="1429680" cy="0"/>
          </a:xfrm>
          <a:prstGeom prst="line">
            <a:avLst/>
          </a:prstGeom>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sp>
        <p:nvSpPr>
          <p:cNvPr id="45" name="TextBox 44"/>
          <p:cNvSpPr txBox="1"/>
          <p:nvPr/>
        </p:nvSpPr>
        <p:spPr>
          <a:xfrm>
            <a:off x="3363872" y="1075293"/>
            <a:ext cx="2060680" cy="400110"/>
          </a:xfrm>
          <a:prstGeom prst="rect">
            <a:avLst/>
          </a:prstGeom>
          <a:noFill/>
        </p:spPr>
        <p:txBody>
          <a:bodyPr wrap="none" rtlCol="0">
            <a:spAutoFit/>
          </a:bodyPr>
          <a:lstStyle/>
          <a:p>
            <a:r>
              <a:rPr lang="en-US" sz="2000" dirty="0" smtClean="0">
                <a:latin typeface="Gill Sans Light"/>
                <a:cs typeface="Gill Sans Light"/>
              </a:rPr>
              <a:t>VAS – per process</a:t>
            </a:r>
            <a:endParaRPr lang="en-US" sz="2000" dirty="0">
              <a:latin typeface="Gill Sans Light"/>
              <a:cs typeface="Gill Sans Light"/>
            </a:endParaRPr>
          </a:p>
        </p:txBody>
      </p:sp>
      <p:cxnSp>
        <p:nvCxnSpPr>
          <p:cNvPr id="49" name="Straight Connector 48"/>
          <p:cNvCxnSpPr/>
          <p:nvPr/>
        </p:nvCxnSpPr>
        <p:spPr>
          <a:xfrm>
            <a:off x="3654424" y="4461402"/>
            <a:ext cx="1429680"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nvGrpSpPr>
          <p:cNvPr id="11" name="Group 10"/>
          <p:cNvGrpSpPr/>
          <p:nvPr/>
        </p:nvGrpSpPr>
        <p:grpSpPr>
          <a:xfrm>
            <a:off x="6616508" y="1869558"/>
            <a:ext cx="2565516" cy="2666024"/>
            <a:chOff x="6616468" y="1500226"/>
            <a:chExt cx="2565516" cy="3063682"/>
          </a:xfrm>
        </p:grpSpPr>
        <p:sp>
          <p:nvSpPr>
            <p:cNvPr id="8" name="Rectangle 7"/>
            <p:cNvSpPr/>
            <p:nvPr/>
          </p:nvSpPr>
          <p:spPr>
            <a:xfrm>
              <a:off x="6616468" y="1500226"/>
              <a:ext cx="1073441" cy="2942709"/>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latin typeface="Gill Sans Light"/>
                <a:cs typeface="Gill Sans Light"/>
              </a:endParaRPr>
            </a:p>
          </p:txBody>
        </p:sp>
        <p:sp>
          <p:nvSpPr>
            <p:cNvPr id="46" name="Rectangle 45"/>
            <p:cNvSpPr/>
            <p:nvPr/>
          </p:nvSpPr>
          <p:spPr>
            <a:xfrm>
              <a:off x="6616508" y="3021645"/>
              <a:ext cx="1073441" cy="211691"/>
            </a:xfrm>
            <a:prstGeom prst="rect">
              <a:avLst/>
            </a:prstGeom>
            <a:solidFill>
              <a:schemeClr val="accent1">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latin typeface="Gill Sans Light"/>
                <a:cs typeface="Gill Sans Light"/>
              </a:endParaRPr>
            </a:p>
          </p:txBody>
        </p:sp>
        <p:sp>
          <p:nvSpPr>
            <p:cNvPr id="47" name="Rectangle 46"/>
            <p:cNvSpPr/>
            <p:nvPr/>
          </p:nvSpPr>
          <p:spPr>
            <a:xfrm>
              <a:off x="6616468" y="3819602"/>
              <a:ext cx="1073441" cy="211691"/>
            </a:xfrm>
            <a:prstGeom prst="rect">
              <a:avLst/>
            </a:prstGeom>
            <a:solidFill>
              <a:srgbClr val="FF66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latin typeface="Gill Sans Light"/>
                <a:cs typeface="Gill Sans Light"/>
              </a:endParaRPr>
            </a:p>
          </p:txBody>
        </p:sp>
        <p:sp>
          <p:nvSpPr>
            <p:cNvPr id="48" name="Rectangle 47"/>
            <p:cNvSpPr/>
            <p:nvPr/>
          </p:nvSpPr>
          <p:spPr>
            <a:xfrm>
              <a:off x="6616468" y="2552777"/>
              <a:ext cx="1073441" cy="211691"/>
            </a:xfrm>
            <a:prstGeom prst="rect">
              <a:avLst/>
            </a:prstGeom>
            <a:solidFill>
              <a:schemeClr val="accent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latin typeface="Gill Sans Light"/>
                <a:cs typeface="Gill Sans Light"/>
              </a:endParaRPr>
            </a:p>
          </p:txBody>
        </p:sp>
        <p:sp>
          <p:nvSpPr>
            <p:cNvPr id="51" name="Rectangle 50"/>
            <p:cNvSpPr/>
            <p:nvPr/>
          </p:nvSpPr>
          <p:spPr>
            <a:xfrm>
              <a:off x="6616468" y="4047131"/>
              <a:ext cx="1073441" cy="211691"/>
            </a:xfrm>
            <a:prstGeom prst="rect">
              <a:avLst/>
            </a:prstGeom>
            <a:solidFill>
              <a:srgbClr val="FF66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latin typeface="Gill Sans Light"/>
                <a:cs typeface="Gill Sans Light"/>
              </a:endParaRPr>
            </a:p>
          </p:txBody>
        </p:sp>
        <p:sp>
          <p:nvSpPr>
            <p:cNvPr id="52" name="Rectangle 51"/>
            <p:cNvSpPr/>
            <p:nvPr/>
          </p:nvSpPr>
          <p:spPr>
            <a:xfrm>
              <a:off x="6616468" y="1804961"/>
              <a:ext cx="1073441" cy="211691"/>
            </a:xfrm>
            <a:prstGeom prst="rect">
              <a:avLst/>
            </a:prstGeom>
            <a:solidFill>
              <a:schemeClr val="accent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latin typeface="Gill Sans Light"/>
                <a:cs typeface="Gill Sans Light"/>
              </a:endParaRPr>
            </a:p>
          </p:txBody>
        </p:sp>
        <p:sp>
          <p:nvSpPr>
            <p:cNvPr id="53" name="TextBox 52"/>
            <p:cNvSpPr txBox="1"/>
            <p:nvPr/>
          </p:nvSpPr>
          <p:spPr>
            <a:xfrm>
              <a:off x="7816734" y="3750435"/>
              <a:ext cx="1365250" cy="813473"/>
            </a:xfrm>
            <a:prstGeom prst="rect">
              <a:avLst/>
            </a:prstGeom>
            <a:noFill/>
          </p:spPr>
          <p:txBody>
            <a:bodyPr wrap="square" rtlCol="0">
              <a:spAutoFit/>
            </a:bodyPr>
            <a:lstStyle/>
            <a:p>
              <a:r>
                <a:rPr lang="en-US" sz="2000" dirty="0" smtClean="0">
                  <a:latin typeface="Gill Sans Light"/>
                  <a:cs typeface="Gill Sans Light"/>
                </a:rPr>
                <a:t>kernel code &amp; data</a:t>
              </a:r>
              <a:endParaRPr lang="en-US" sz="2000" dirty="0">
                <a:latin typeface="Gill Sans Light"/>
                <a:cs typeface="Gill Sans Light"/>
              </a:endParaRPr>
            </a:p>
          </p:txBody>
        </p:sp>
        <p:sp>
          <p:nvSpPr>
            <p:cNvPr id="54" name="TextBox 53"/>
            <p:cNvSpPr txBox="1"/>
            <p:nvPr/>
          </p:nvSpPr>
          <p:spPr>
            <a:xfrm>
              <a:off x="7816734" y="1668359"/>
              <a:ext cx="1365250" cy="813473"/>
            </a:xfrm>
            <a:prstGeom prst="rect">
              <a:avLst/>
            </a:prstGeom>
            <a:noFill/>
          </p:spPr>
          <p:txBody>
            <a:bodyPr wrap="square" rtlCol="0">
              <a:spAutoFit/>
            </a:bodyPr>
            <a:lstStyle/>
            <a:p>
              <a:r>
                <a:rPr lang="en-US" sz="2000" dirty="0" smtClean="0">
                  <a:latin typeface="Gill Sans Light"/>
                  <a:cs typeface="Gill Sans Light"/>
                </a:rPr>
                <a:t>user page</a:t>
              </a:r>
            </a:p>
            <a:p>
              <a:r>
                <a:rPr lang="en-US" sz="2000" dirty="0" smtClean="0">
                  <a:latin typeface="Gill Sans Light"/>
                  <a:cs typeface="Gill Sans Light"/>
                </a:rPr>
                <a:t>frames</a:t>
              </a:r>
              <a:endParaRPr lang="en-US" sz="2000" dirty="0">
                <a:latin typeface="Gill Sans Light"/>
                <a:cs typeface="Gill Sans Light"/>
              </a:endParaRPr>
            </a:p>
          </p:txBody>
        </p:sp>
        <p:sp>
          <p:nvSpPr>
            <p:cNvPr id="55" name="TextBox 54"/>
            <p:cNvSpPr txBox="1"/>
            <p:nvPr/>
          </p:nvSpPr>
          <p:spPr>
            <a:xfrm>
              <a:off x="7756644" y="2910170"/>
              <a:ext cx="1365250" cy="813473"/>
            </a:xfrm>
            <a:prstGeom prst="rect">
              <a:avLst/>
            </a:prstGeom>
            <a:noFill/>
          </p:spPr>
          <p:txBody>
            <a:bodyPr wrap="square" rtlCol="0">
              <a:spAutoFit/>
            </a:bodyPr>
            <a:lstStyle/>
            <a:p>
              <a:r>
                <a:rPr lang="en-US" sz="2000" dirty="0" smtClean="0">
                  <a:latin typeface="Gill Sans Light"/>
                  <a:cs typeface="Gill Sans Light"/>
                </a:rPr>
                <a:t>user </a:t>
              </a:r>
              <a:r>
                <a:rPr lang="en-US" sz="2000" dirty="0" err="1" smtClean="0">
                  <a:latin typeface="Gill Sans Light"/>
                  <a:cs typeface="Gill Sans Light"/>
                </a:rPr>
                <a:t>pagetable</a:t>
              </a:r>
              <a:endParaRPr lang="en-US" sz="2000" dirty="0" smtClean="0">
                <a:latin typeface="Gill Sans Light"/>
                <a:cs typeface="Gill Sans Light"/>
              </a:endParaRPr>
            </a:p>
          </p:txBody>
        </p:sp>
        <p:sp>
          <p:nvSpPr>
            <p:cNvPr id="56" name="Rectangle 55"/>
            <p:cNvSpPr/>
            <p:nvPr/>
          </p:nvSpPr>
          <p:spPr>
            <a:xfrm>
              <a:off x="6616468" y="2109838"/>
              <a:ext cx="1073441" cy="211691"/>
            </a:xfrm>
            <a:prstGeom prst="rect">
              <a:avLst/>
            </a:prstGeom>
            <a:solidFill>
              <a:schemeClr val="accent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latin typeface="Gill Sans Light"/>
                <a:cs typeface="Gill Sans Light"/>
              </a:endParaRPr>
            </a:p>
          </p:txBody>
        </p:sp>
        <p:sp>
          <p:nvSpPr>
            <p:cNvPr id="57" name="Rectangle 56"/>
            <p:cNvSpPr/>
            <p:nvPr/>
          </p:nvSpPr>
          <p:spPr>
            <a:xfrm>
              <a:off x="6616508" y="3223965"/>
              <a:ext cx="1073441" cy="211691"/>
            </a:xfrm>
            <a:prstGeom prst="rect">
              <a:avLst/>
            </a:prstGeom>
            <a:solidFill>
              <a:schemeClr val="accent1">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latin typeface="Gill Sans Light"/>
                <a:cs typeface="Gill Sans Light"/>
              </a:endParaRPr>
            </a:p>
          </p:txBody>
        </p:sp>
      </p:grpSp>
      <p:sp>
        <p:nvSpPr>
          <p:cNvPr id="58" name="Rectangle 57"/>
          <p:cNvSpPr/>
          <p:nvPr/>
        </p:nvSpPr>
        <p:spPr>
          <a:xfrm>
            <a:off x="5495459" y="1444625"/>
            <a:ext cx="439081" cy="3103523"/>
          </a:xfrm>
          <a:prstGeom prst="rect">
            <a:avLst/>
          </a:prstGeom>
          <a:solidFill>
            <a:schemeClr val="accent1">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latin typeface="Gill Sans Light"/>
              <a:cs typeface="Gill Sans Light"/>
            </a:endParaRPr>
          </a:p>
        </p:txBody>
      </p:sp>
      <p:cxnSp>
        <p:nvCxnSpPr>
          <p:cNvPr id="13" name="Straight Arrow Connector 12"/>
          <p:cNvCxnSpPr/>
          <p:nvPr/>
        </p:nvCxnSpPr>
        <p:spPr>
          <a:xfrm>
            <a:off x="5699125" y="2134739"/>
            <a:ext cx="917383" cy="650752"/>
          </a:xfrm>
          <a:prstGeom prst="straightConnector1">
            <a:avLst/>
          </a:prstGeom>
          <a:ln>
            <a:headEnd type="oval"/>
            <a:tailEnd type="triangle"/>
          </a:ln>
        </p:spPr>
        <p:style>
          <a:lnRef idx="2">
            <a:schemeClr val="accent1"/>
          </a:lnRef>
          <a:fillRef idx="0">
            <a:schemeClr val="accent1"/>
          </a:fillRef>
          <a:effectRef idx="1">
            <a:schemeClr val="accent1"/>
          </a:effectRef>
          <a:fontRef idx="minor">
            <a:schemeClr val="tx1"/>
          </a:fontRef>
        </p:style>
      </p:cxnSp>
      <p:cxnSp>
        <p:nvCxnSpPr>
          <p:cNvPr id="59" name="Straight Arrow Connector 58"/>
          <p:cNvCxnSpPr>
            <a:endCxn id="56" idx="1"/>
          </p:cNvCxnSpPr>
          <p:nvPr/>
        </p:nvCxnSpPr>
        <p:spPr>
          <a:xfrm flipV="1">
            <a:off x="5699125" y="2492151"/>
            <a:ext cx="917383" cy="1777944"/>
          </a:xfrm>
          <a:prstGeom prst="straightConnector1">
            <a:avLst/>
          </a:prstGeom>
          <a:ln>
            <a:headEnd type="oval"/>
            <a:tailEnd type="triangle"/>
          </a:ln>
        </p:spPr>
        <p:style>
          <a:lnRef idx="2">
            <a:schemeClr val="accent1"/>
          </a:lnRef>
          <a:fillRef idx="0">
            <a:schemeClr val="accent1"/>
          </a:fillRef>
          <a:effectRef idx="1">
            <a:schemeClr val="accent1"/>
          </a:effectRef>
          <a:fontRef idx="minor">
            <a:schemeClr val="tx1"/>
          </a:fontRef>
        </p:style>
      </p:cxnSp>
      <p:cxnSp>
        <p:nvCxnSpPr>
          <p:cNvPr id="60" name="Straight Arrow Connector 59"/>
          <p:cNvCxnSpPr/>
          <p:nvPr/>
        </p:nvCxnSpPr>
        <p:spPr>
          <a:xfrm flipV="1">
            <a:off x="5699165" y="2134739"/>
            <a:ext cx="917343" cy="1539724"/>
          </a:xfrm>
          <a:prstGeom prst="straightConnector1">
            <a:avLst/>
          </a:prstGeom>
          <a:ln>
            <a:headEnd type="oval"/>
            <a:tailEnd type="triangle"/>
          </a:ln>
        </p:spPr>
        <p:style>
          <a:lnRef idx="2">
            <a:schemeClr val="accent1"/>
          </a:lnRef>
          <a:fillRef idx="0">
            <a:schemeClr val="accent1"/>
          </a:fillRef>
          <a:effectRef idx="1">
            <a:schemeClr val="accent1"/>
          </a:effectRef>
          <a:fontRef idx="minor">
            <a:schemeClr val="tx1"/>
          </a:fontRef>
        </p:style>
      </p:cxnSp>
      <p:sp>
        <p:nvSpPr>
          <p:cNvPr id="61" name="Rectangle 60"/>
          <p:cNvSpPr/>
          <p:nvPr/>
        </p:nvSpPr>
        <p:spPr>
          <a:xfrm>
            <a:off x="1826868" y="3657161"/>
            <a:ext cx="1056103" cy="476250"/>
          </a:xfrm>
          <a:prstGeom prst="rect">
            <a:avLst/>
          </a:prstGeom>
          <a:solidFill>
            <a:schemeClr val="accent3">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latin typeface="Gill Sans Light"/>
              <a:cs typeface="Gill Sans Light"/>
            </a:endParaRPr>
          </a:p>
        </p:txBody>
      </p:sp>
      <p:sp>
        <p:nvSpPr>
          <p:cNvPr id="62" name="TextBox 61"/>
          <p:cNvSpPr txBox="1"/>
          <p:nvPr/>
        </p:nvSpPr>
        <p:spPr>
          <a:xfrm>
            <a:off x="2034853" y="3764079"/>
            <a:ext cx="684803" cy="400110"/>
          </a:xfrm>
          <a:prstGeom prst="rect">
            <a:avLst/>
          </a:prstGeom>
          <a:noFill/>
        </p:spPr>
        <p:txBody>
          <a:bodyPr wrap="none" rtlCol="0">
            <a:spAutoFit/>
          </a:bodyPr>
          <a:lstStyle/>
          <a:p>
            <a:r>
              <a:rPr lang="en-US" sz="2000" dirty="0" smtClean="0">
                <a:latin typeface="Gill Sans Light"/>
                <a:cs typeface="Gill Sans Light"/>
              </a:rPr>
              <a:t>code</a:t>
            </a:r>
            <a:endParaRPr lang="en-US" sz="2000" dirty="0">
              <a:latin typeface="Gill Sans Light"/>
              <a:cs typeface="Gill Sans Light"/>
            </a:endParaRPr>
          </a:p>
        </p:txBody>
      </p:sp>
      <p:grpSp>
        <p:nvGrpSpPr>
          <p:cNvPr id="63" name="Group 62"/>
          <p:cNvGrpSpPr/>
          <p:nvPr/>
        </p:nvGrpSpPr>
        <p:grpSpPr>
          <a:xfrm>
            <a:off x="1826868" y="3174561"/>
            <a:ext cx="1056103" cy="507028"/>
            <a:chOff x="4133850" y="3404709"/>
            <a:chExt cx="1056103" cy="507028"/>
          </a:xfrm>
        </p:grpSpPr>
        <p:sp>
          <p:nvSpPr>
            <p:cNvPr id="64" name="Rectangle 63"/>
            <p:cNvSpPr/>
            <p:nvPr/>
          </p:nvSpPr>
          <p:spPr>
            <a:xfrm>
              <a:off x="4133850" y="3404709"/>
              <a:ext cx="1056103" cy="476250"/>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latin typeface="Gill Sans Light"/>
                <a:cs typeface="Gill Sans Light"/>
              </a:endParaRPr>
            </a:p>
          </p:txBody>
        </p:sp>
        <p:sp>
          <p:nvSpPr>
            <p:cNvPr id="65" name="TextBox 64"/>
            <p:cNvSpPr txBox="1"/>
            <p:nvPr/>
          </p:nvSpPr>
          <p:spPr>
            <a:xfrm>
              <a:off x="4359700" y="3511627"/>
              <a:ext cx="633507" cy="400110"/>
            </a:xfrm>
            <a:prstGeom prst="rect">
              <a:avLst/>
            </a:prstGeom>
            <a:noFill/>
          </p:spPr>
          <p:txBody>
            <a:bodyPr wrap="none" rtlCol="0">
              <a:spAutoFit/>
            </a:bodyPr>
            <a:lstStyle/>
            <a:p>
              <a:r>
                <a:rPr lang="en-US" sz="2000" dirty="0" smtClean="0">
                  <a:latin typeface="Gill Sans Light"/>
                  <a:cs typeface="Gill Sans Light"/>
                </a:rPr>
                <a:t>data</a:t>
              </a:r>
              <a:endParaRPr lang="en-US" sz="2000" dirty="0">
                <a:latin typeface="Gill Sans Light"/>
                <a:cs typeface="Gill Sans Light"/>
              </a:endParaRPr>
            </a:p>
          </p:txBody>
        </p:sp>
      </p:grpSp>
      <p:grpSp>
        <p:nvGrpSpPr>
          <p:cNvPr id="66" name="Group 65"/>
          <p:cNvGrpSpPr/>
          <p:nvPr/>
        </p:nvGrpSpPr>
        <p:grpSpPr>
          <a:xfrm>
            <a:off x="1826868" y="2694104"/>
            <a:ext cx="1056103" cy="400110"/>
            <a:chOff x="4133850" y="3511627"/>
            <a:chExt cx="1056103" cy="400110"/>
          </a:xfrm>
        </p:grpSpPr>
        <p:sp>
          <p:nvSpPr>
            <p:cNvPr id="67" name="Rectangle 66"/>
            <p:cNvSpPr/>
            <p:nvPr/>
          </p:nvSpPr>
          <p:spPr>
            <a:xfrm>
              <a:off x="4133850" y="3511627"/>
              <a:ext cx="1056103" cy="369332"/>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latin typeface="Gill Sans Light"/>
                <a:cs typeface="Gill Sans Light"/>
              </a:endParaRPr>
            </a:p>
          </p:txBody>
        </p:sp>
        <p:sp>
          <p:nvSpPr>
            <p:cNvPr id="68" name="TextBox 67"/>
            <p:cNvSpPr txBox="1"/>
            <p:nvPr/>
          </p:nvSpPr>
          <p:spPr>
            <a:xfrm>
              <a:off x="4359700" y="3511627"/>
              <a:ext cx="673457" cy="400110"/>
            </a:xfrm>
            <a:prstGeom prst="rect">
              <a:avLst/>
            </a:prstGeom>
            <a:noFill/>
          </p:spPr>
          <p:txBody>
            <a:bodyPr wrap="none" rtlCol="0">
              <a:spAutoFit/>
            </a:bodyPr>
            <a:lstStyle/>
            <a:p>
              <a:r>
                <a:rPr lang="en-US" sz="2000" dirty="0" smtClean="0">
                  <a:latin typeface="Gill Sans Light"/>
                  <a:cs typeface="Gill Sans Light"/>
                </a:rPr>
                <a:t>heap</a:t>
              </a:r>
              <a:endParaRPr lang="en-US" sz="2000" dirty="0">
                <a:latin typeface="Gill Sans Light"/>
                <a:cs typeface="Gill Sans Light"/>
              </a:endParaRPr>
            </a:p>
          </p:txBody>
        </p:sp>
      </p:grpSp>
      <p:grpSp>
        <p:nvGrpSpPr>
          <p:cNvPr id="69" name="Group 68"/>
          <p:cNvGrpSpPr/>
          <p:nvPr/>
        </p:nvGrpSpPr>
        <p:grpSpPr>
          <a:xfrm>
            <a:off x="1826868" y="2196738"/>
            <a:ext cx="1056103" cy="400110"/>
            <a:chOff x="4133850" y="3404709"/>
            <a:chExt cx="1056103" cy="400110"/>
          </a:xfrm>
        </p:grpSpPr>
        <p:sp>
          <p:nvSpPr>
            <p:cNvPr id="70" name="Rectangle 69"/>
            <p:cNvSpPr/>
            <p:nvPr/>
          </p:nvSpPr>
          <p:spPr>
            <a:xfrm>
              <a:off x="4133850" y="3404709"/>
              <a:ext cx="1056103" cy="369332"/>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latin typeface="Gill Sans Light"/>
                <a:cs typeface="Gill Sans Light"/>
              </a:endParaRPr>
            </a:p>
          </p:txBody>
        </p:sp>
        <p:sp>
          <p:nvSpPr>
            <p:cNvPr id="71" name="TextBox 70"/>
            <p:cNvSpPr txBox="1"/>
            <p:nvPr/>
          </p:nvSpPr>
          <p:spPr>
            <a:xfrm>
              <a:off x="4334539" y="3404709"/>
              <a:ext cx="710451" cy="400110"/>
            </a:xfrm>
            <a:prstGeom prst="rect">
              <a:avLst/>
            </a:prstGeom>
            <a:noFill/>
          </p:spPr>
          <p:txBody>
            <a:bodyPr wrap="none" rtlCol="0">
              <a:spAutoFit/>
            </a:bodyPr>
            <a:lstStyle/>
            <a:p>
              <a:r>
                <a:rPr lang="en-US" sz="2000" dirty="0" smtClean="0">
                  <a:latin typeface="Gill Sans Light"/>
                  <a:cs typeface="Gill Sans Light"/>
                </a:rPr>
                <a:t>stack</a:t>
              </a:r>
              <a:endParaRPr lang="en-US" sz="2000" dirty="0">
                <a:latin typeface="Gill Sans Light"/>
                <a:cs typeface="Gill Sans Light"/>
              </a:endParaRPr>
            </a:p>
          </p:txBody>
        </p:sp>
      </p:grpSp>
      <p:sp>
        <p:nvSpPr>
          <p:cNvPr id="18" name="TextBox 17"/>
          <p:cNvSpPr txBox="1"/>
          <p:nvPr/>
        </p:nvSpPr>
        <p:spPr>
          <a:xfrm>
            <a:off x="5495459" y="1043543"/>
            <a:ext cx="466794" cy="400110"/>
          </a:xfrm>
          <a:prstGeom prst="rect">
            <a:avLst/>
          </a:prstGeom>
          <a:noFill/>
        </p:spPr>
        <p:txBody>
          <a:bodyPr wrap="none" rtlCol="0">
            <a:spAutoFit/>
          </a:bodyPr>
          <a:lstStyle/>
          <a:p>
            <a:r>
              <a:rPr lang="en-US" sz="2000" dirty="0" smtClean="0">
                <a:latin typeface="Gill Sans Light"/>
                <a:cs typeface="Gill Sans Light"/>
              </a:rPr>
              <a:t>PT</a:t>
            </a:r>
            <a:endParaRPr lang="en-US" sz="2000" dirty="0">
              <a:latin typeface="Gill Sans Light"/>
              <a:cs typeface="Gill Sans Light"/>
            </a:endParaRPr>
          </a:p>
        </p:txBody>
      </p:sp>
    </p:spTree>
    <p:extLst>
      <p:ext uri="{BB962C8B-B14F-4D97-AF65-F5344CB8AC3E}">
        <p14:creationId xmlns:p14="http://schemas.microsoft.com/office/powerpoint/2010/main" val="1769424687"/>
      </p:ext>
    </p:extLst>
  </p:cSld>
  <p:clrMapOvr>
    <a:masterClrMapping/>
  </p:clrMapOvr>
  <p:transition xmlns:p14="http://schemas.microsoft.com/office/powerpoint/2010/main"/>
  <p:timing>
    <p:tnLst>
      <p:par>
        <p:cTn xmlns:p14="http://schemas.microsoft.com/office/powerpoint/2010/main" id="1" dur="indefinite" restart="never" nodeType="tmRoot"/>
      </p:par>
    </p:tnLst>
    <p:bldLst>
      <p:bldP spid="3" grpId="0" build="p">
        <p:tmplLst>
          <p:tmpl lvl="2">
            <p:tnLst>
              <p:par>
                <p:cTn xmlns:p14="http://schemas.microsoft.com/office/powerpoint/2010/main" presetID="2" presetClass="entr" presetSubtype="2" fill="hold" nodeType="with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1+#ppt_w/2"/>
                          </p:val>
                        </p:tav>
                        <p:tav tm="100000">
                          <p:val>
                            <p:strVal val="#ppt_x"/>
                          </p:val>
                        </p:tav>
                      </p:tavLst>
                    </p:anim>
                    <p:anim calcmode="lin" valueType="num">
                      <p:cBhvr additive="base">
                        <p:cTn dur="500" fill="hold"/>
                        <p:tgtEl>
                          <p:spTgt spid="3"/>
                        </p:tgtEl>
                        <p:attrNameLst>
                          <p:attrName>ppt_y</p:attrName>
                        </p:attrNameLst>
                      </p:cBhvr>
                      <p:tavLst>
                        <p:tav tm="0">
                          <p:val>
                            <p:strVal val="#ppt_y"/>
                          </p:val>
                        </p:tav>
                        <p:tav tm="100000">
                          <p:val>
                            <p:strVal val="#ppt_y"/>
                          </p:val>
                        </p:tav>
                      </p:tavLst>
                    </p:anim>
                  </p:childTnLst>
                </p:cTn>
              </p:par>
            </p:tnLst>
          </p:tmpl>
          <p:tmpl lvl="3">
            <p:tnLst>
              <p:par>
                <p:cTn xmlns:p14="http://schemas.microsoft.com/office/powerpoint/2010/main" presetID="2" presetClass="entr" presetSubtype="2" fill="hold" nodeType="with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1+#ppt_w/2"/>
                          </p:val>
                        </p:tav>
                        <p:tav tm="100000">
                          <p:val>
                            <p:strVal val="#ppt_x"/>
                          </p:val>
                        </p:tav>
                      </p:tavLst>
                    </p:anim>
                    <p:anim calcmode="lin" valueType="num">
                      <p:cBhvr additive="base">
                        <p:cTn dur="500" fill="hold"/>
                        <p:tgtEl>
                          <p:spTgt spid="3"/>
                        </p:tgtEl>
                        <p:attrNameLst>
                          <p:attrName>ppt_y</p:attrName>
                        </p:attrNameLst>
                      </p:cBhvr>
                      <p:tavLst>
                        <p:tav tm="0">
                          <p:val>
                            <p:strVal val="#ppt_y"/>
                          </p:val>
                        </p:tav>
                        <p:tav tm="100000">
                          <p:val>
                            <p:strVal val="#ppt_y"/>
                          </p:val>
                        </p:tav>
                      </p:tavLst>
                    </p:anim>
                  </p:childTnLst>
                </p:cTn>
              </p:par>
            </p:tnLst>
          </p:tmpl>
          <p:tmpl lvl="4">
            <p:tnLst>
              <p:par>
                <p:cTn xmlns:p14="http://schemas.microsoft.com/office/powerpoint/2010/main" presetID="2" presetClass="entr" presetSubtype="2" fill="hold" nodeType="with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1+#ppt_w/2"/>
                          </p:val>
                        </p:tav>
                        <p:tav tm="100000">
                          <p:val>
                            <p:strVal val="#ppt_x"/>
                          </p:val>
                        </p:tav>
                      </p:tavLst>
                    </p:anim>
                    <p:anim calcmode="lin" valueType="num">
                      <p:cBhvr additive="base">
                        <p:cTn dur="500" fill="hold"/>
                        <p:tgtEl>
                          <p:spTgt spid="3"/>
                        </p:tgtEl>
                        <p:attrNameLst>
                          <p:attrName>ppt_y</p:attrName>
                        </p:attrNameLst>
                      </p:cBhvr>
                      <p:tavLst>
                        <p:tav tm="0">
                          <p:val>
                            <p:strVal val="#ppt_y"/>
                          </p:val>
                        </p:tav>
                        <p:tav tm="100000">
                          <p:val>
                            <p:strVal val="#ppt_y"/>
                          </p:val>
                        </p:tav>
                      </p:tavLst>
                    </p:anim>
                  </p:childTnLst>
                </p:cTn>
              </p:par>
            </p:tnLst>
          </p:tmpl>
          <p:tmpl lvl="5">
            <p:tnLst>
              <p:par>
                <p:cTn xmlns:p14="http://schemas.microsoft.com/office/powerpoint/2010/main" presetID="2" presetClass="entr" presetSubtype="2" fill="hold" nodeType="with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1+#ppt_w/2"/>
                          </p:val>
                        </p:tav>
                        <p:tav tm="100000">
                          <p:val>
                            <p:strVal val="#ppt_x"/>
                          </p:val>
                        </p:tav>
                      </p:tavLst>
                    </p:anim>
                    <p:anim calcmode="lin" valueType="num">
                      <p:cBhvr additive="base">
                        <p:cTn dur="500" fill="hold"/>
                        <p:tgtEl>
                          <p:spTgt spid="3"/>
                        </p:tgtEl>
                        <p:attrNameLst>
                          <p:attrName>ppt_y</p:attrName>
                        </p:attrNameLst>
                      </p:cBhvr>
                      <p:tavLst>
                        <p:tav tm="0">
                          <p:val>
                            <p:strVal val="#ppt_y"/>
                          </p:val>
                        </p:tav>
                        <p:tav tm="100000">
                          <p:val>
                            <p:strVal val="#ppt_y"/>
                          </p:val>
                        </p:tav>
                      </p:tavLst>
                    </p:anim>
                  </p:childTnLst>
                </p:cTn>
              </p:par>
            </p:tnLst>
          </p:tmpl>
          <p:tmpl lvl="1">
            <p:tnLst>
              <p:par>
                <p:cTn xmlns:p14="http://schemas.microsoft.com/office/powerpoint/2010/main" presetID="2" presetClass="entr" presetSubtype="2" fill="hold" nodeType="click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1+#ppt_w/2"/>
                          </p:val>
                        </p:tav>
                        <p:tav tm="100000">
                          <p:val>
                            <p:strVal val="#ppt_x"/>
                          </p:val>
                        </p:tav>
                      </p:tavLst>
                    </p:anim>
                    <p:anim calcmode="lin" valueType="num">
                      <p:cBhvr additive="base">
                        <p:cTn dur="500" fill="hold"/>
                        <p:tgtEl>
                          <p:spTgt spid="3"/>
                        </p:tgtEl>
                        <p:attrNameLst>
                          <p:attrName>ppt_y</p:attrName>
                        </p:attrNameLst>
                      </p:cBhvr>
                      <p:tavLst>
                        <p:tav tm="0">
                          <p:val>
                            <p:strVal val="#ppt_y"/>
                          </p:val>
                        </p:tav>
                        <p:tav tm="100000">
                          <p:val>
                            <p:strVal val="#ppt_y"/>
                          </p:val>
                        </p:tav>
                      </p:tavLst>
                    </p:anim>
                  </p:childTnLst>
                </p:cTn>
              </p:par>
            </p:tnLst>
          </p:tmpl>
        </p:tmplLst>
      </p:b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Rectangle 71"/>
          <p:cNvSpPr/>
          <p:nvPr/>
        </p:nvSpPr>
        <p:spPr>
          <a:xfrm>
            <a:off x="3663019" y="1487603"/>
            <a:ext cx="1233890" cy="3103523"/>
          </a:xfrm>
          <a:prstGeom prst="rect">
            <a:avLst/>
          </a:prstGeom>
          <a:solidFill>
            <a:schemeClr val="accent1">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latin typeface="Gill Sans Light"/>
              <a:cs typeface="Gill Sans Light"/>
            </a:endParaRPr>
          </a:p>
        </p:txBody>
      </p:sp>
      <p:sp>
        <p:nvSpPr>
          <p:cNvPr id="2" name="Title 1"/>
          <p:cNvSpPr>
            <a:spLocks noGrp="1"/>
          </p:cNvSpPr>
          <p:nvPr>
            <p:ph type="title"/>
          </p:nvPr>
        </p:nvSpPr>
        <p:spPr>
          <a:xfrm>
            <a:off x="317500" y="0"/>
            <a:ext cx="8369300" cy="875619"/>
          </a:xfrm>
        </p:spPr>
        <p:txBody>
          <a:bodyPr>
            <a:normAutofit/>
          </a:bodyPr>
          <a:lstStyle/>
          <a:p>
            <a:r>
              <a:rPr lang="en-US" dirty="0" smtClean="0"/>
              <a:t>Provide Backing Store for VAS</a:t>
            </a:r>
            <a:endParaRPr lang="en-US" dirty="0"/>
          </a:p>
        </p:txBody>
      </p:sp>
      <p:sp>
        <p:nvSpPr>
          <p:cNvPr id="3" name="Content Placeholder 2"/>
          <p:cNvSpPr>
            <a:spLocks noGrp="1"/>
          </p:cNvSpPr>
          <p:nvPr>
            <p:ph idx="1"/>
          </p:nvPr>
        </p:nvSpPr>
        <p:spPr>
          <a:xfrm>
            <a:off x="457200" y="4730750"/>
            <a:ext cx="8229600" cy="1701190"/>
          </a:xfrm>
        </p:spPr>
        <p:txBody>
          <a:bodyPr>
            <a:normAutofit/>
          </a:bodyPr>
          <a:lstStyle/>
          <a:p>
            <a:r>
              <a:rPr lang="en-US" dirty="0" smtClean="0"/>
              <a:t>User Page table maps entire VAS</a:t>
            </a:r>
          </a:p>
          <a:p>
            <a:r>
              <a:rPr lang="en-US" dirty="0" smtClean="0"/>
              <a:t>Resident pages mapped to memory frames</a:t>
            </a:r>
          </a:p>
          <a:p>
            <a:r>
              <a:rPr lang="en-US" dirty="0" smtClean="0">
                <a:solidFill>
                  <a:srgbClr val="FF0000"/>
                </a:solidFill>
              </a:rPr>
              <a:t>For all other pages, OS must record where to find them on disk</a:t>
            </a:r>
          </a:p>
        </p:txBody>
      </p:sp>
      <p:sp>
        <p:nvSpPr>
          <p:cNvPr id="7" name="Can 6"/>
          <p:cNvSpPr/>
          <p:nvPr/>
        </p:nvSpPr>
        <p:spPr>
          <a:xfrm>
            <a:off x="457200" y="1368502"/>
            <a:ext cx="2635250" cy="2942708"/>
          </a:xfrm>
          <a:prstGeom prst="can">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latin typeface="Gill Sans Light"/>
              <a:cs typeface="Gill Sans Light"/>
            </a:endParaRPr>
          </a:p>
        </p:txBody>
      </p:sp>
      <p:sp>
        <p:nvSpPr>
          <p:cNvPr id="9" name="TextBox 8"/>
          <p:cNvSpPr txBox="1"/>
          <p:nvPr/>
        </p:nvSpPr>
        <p:spPr>
          <a:xfrm>
            <a:off x="959091" y="999170"/>
            <a:ext cx="1640643" cy="400110"/>
          </a:xfrm>
          <a:prstGeom prst="rect">
            <a:avLst/>
          </a:prstGeom>
          <a:noFill/>
        </p:spPr>
        <p:txBody>
          <a:bodyPr wrap="none" rtlCol="0">
            <a:spAutoFit/>
          </a:bodyPr>
          <a:lstStyle/>
          <a:p>
            <a:r>
              <a:rPr lang="en-US" sz="2000" dirty="0" smtClean="0">
                <a:latin typeface="Gill Sans Light"/>
                <a:cs typeface="Gill Sans Light"/>
              </a:rPr>
              <a:t>disk (huge, TB)</a:t>
            </a:r>
            <a:endParaRPr lang="en-US" sz="2000" dirty="0">
              <a:latin typeface="Gill Sans Light"/>
              <a:cs typeface="Gill Sans Light"/>
            </a:endParaRPr>
          </a:p>
        </p:txBody>
      </p:sp>
      <p:sp>
        <p:nvSpPr>
          <p:cNvPr id="10" name="TextBox 9"/>
          <p:cNvSpPr txBox="1"/>
          <p:nvPr/>
        </p:nvSpPr>
        <p:spPr>
          <a:xfrm>
            <a:off x="6714913" y="1075293"/>
            <a:ext cx="1069524" cy="400110"/>
          </a:xfrm>
          <a:prstGeom prst="rect">
            <a:avLst/>
          </a:prstGeom>
          <a:noFill/>
        </p:spPr>
        <p:txBody>
          <a:bodyPr wrap="none" rtlCol="0">
            <a:spAutoFit/>
          </a:bodyPr>
          <a:lstStyle/>
          <a:p>
            <a:r>
              <a:rPr lang="en-US" sz="2000" dirty="0" smtClean="0">
                <a:latin typeface="Gill Sans Light"/>
                <a:cs typeface="Gill Sans Light"/>
              </a:rPr>
              <a:t>memory</a:t>
            </a:r>
            <a:endParaRPr lang="en-US" sz="2000" dirty="0">
              <a:latin typeface="Gill Sans Light"/>
              <a:cs typeface="Gill Sans Light"/>
            </a:endParaRPr>
          </a:p>
        </p:txBody>
      </p:sp>
      <p:sp>
        <p:nvSpPr>
          <p:cNvPr id="22" name="Rectangle 21"/>
          <p:cNvSpPr/>
          <p:nvPr/>
        </p:nvSpPr>
        <p:spPr>
          <a:xfrm>
            <a:off x="3749674" y="3954061"/>
            <a:ext cx="1056103" cy="476250"/>
          </a:xfrm>
          <a:prstGeom prst="rect">
            <a:avLst/>
          </a:prstGeom>
          <a:solidFill>
            <a:schemeClr val="accent3">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latin typeface="Gill Sans Light"/>
              <a:cs typeface="Gill Sans Light"/>
            </a:endParaRPr>
          </a:p>
        </p:txBody>
      </p:sp>
      <p:sp>
        <p:nvSpPr>
          <p:cNvPr id="23" name="TextBox 22"/>
          <p:cNvSpPr txBox="1"/>
          <p:nvPr/>
        </p:nvSpPr>
        <p:spPr>
          <a:xfrm>
            <a:off x="3957659" y="4060979"/>
            <a:ext cx="684803" cy="400110"/>
          </a:xfrm>
          <a:prstGeom prst="rect">
            <a:avLst/>
          </a:prstGeom>
          <a:noFill/>
        </p:spPr>
        <p:txBody>
          <a:bodyPr wrap="none" rtlCol="0">
            <a:spAutoFit/>
          </a:bodyPr>
          <a:lstStyle/>
          <a:p>
            <a:r>
              <a:rPr lang="en-US" sz="2000" dirty="0" smtClean="0">
                <a:latin typeface="Gill Sans Light"/>
                <a:cs typeface="Gill Sans Light"/>
              </a:rPr>
              <a:t>code</a:t>
            </a:r>
            <a:endParaRPr lang="en-US" sz="2000" dirty="0">
              <a:latin typeface="Gill Sans Light"/>
              <a:cs typeface="Gill Sans Light"/>
            </a:endParaRPr>
          </a:p>
        </p:txBody>
      </p:sp>
      <p:grpSp>
        <p:nvGrpSpPr>
          <p:cNvPr id="31" name="Group 30"/>
          <p:cNvGrpSpPr/>
          <p:nvPr/>
        </p:nvGrpSpPr>
        <p:grpSpPr>
          <a:xfrm>
            <a:off x="3749674" y="3471461"/>
            <a:ext cx="1056103" cy="507028"/>
            <a:chOff x="4133850" y="3404709"/>
            <a:chExt cx="1056103" cy="507028"/>
          </a:xfrm>
        </p:grpSpPr>
        <p:sp>
          <p:nvSpPr>
            <p:cNvPr id="24" name="Rectangle 23"/>
            <p:cNvSpPr/>
            <p:nvPr/>
          </p:nvSpPr>
          <p:spPr>
            <a:xfrm>
              <a:off x="4133850" y="3404709"/>
              <a:ext cx="1056103" cy="476250"/>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latin typeface="Gill Sans Light"/>
                <a:cs typeface="Gill Sans Light"/>
              </a:endParaRPr>
            </a:p>
          </p:txBody>
        </p:sp>
        <p:sp>
          <p:nvSpPr>
            <p:cNvPr id="25" name="TextBox 24"/>
            <p:cNvSpPr txBox="1"/>
            <p:nvPr/>
          </p:nvSpPr>
          <p:spPr>
            <a:xfrm>
              <a:off x="4359700" y="3511627"/>
              <a:ext cx="633507" cy="400110"/>
            </a:xfrm>
            <a:prstGeom prst="rect">
              <a:avLst/>
            </a:prstGeom>
            <a:noFill/>
          </p:spPr>
          <p:txBody>
            <a:bodyPr wrap="none" rtlCol="0">
              <a:spAutoFit/>
            </a:bodyPr>
            <a:lstStyle/>
            <a:p>
              <a:r>
                <a:rPr lang="en-US" sz="2000" dirty="0" smtClean="0">
                  <a:latin typeface="Gill Sans Light"/>
                  <a:cs typeface="Gill Sans Light"/>
                </a:rPr>
                <a:t>data</a:t>
              </a:r>
              <a:endParaRPr lang="en-US" sz="2000" dirty="0">
                <a:latin typeface="Gill Sans Light"/>
                <a:cs typeface="Gill Sans Light"/>
              </a:endParaRPr>
            </a:p>
          </p:txBody>
        </p:sp>
      </p:grpSp>
      <p:pic>
        <p:nvPicPr>
          <p:cNvPr id="29" name="Picture 28"/>
          <p:cNvPicPr>
            <a:picLocks noChangeAspect="1"/>
          </p:cNvPicPr>
          <p:nvPr/>
        </p:nvPicPr>
        <p:blipFill>
          <a:blip r:embed="rId2"/>
          <a:stretch>
            <a:fillRect/>
          </a:stretch>
        </p:blipFill>
        <p:spPr>
          <a:xfrm>
            <a:off x="544632" y="2038208"/>
            <a:ext cx="828917" cy="1221562"/>
          </a:xfrm>
          <a:prstGeom prst="rect">
            <a:avLst/>
          </a:prstGeom>
        </p:spPr>
      </p:pic>
      <p:grpSp>
        <p:nvGrpSpPr>
          <p:cNvPr id="32" name="Group 31"/>
          <p:cNvGrpSpPr/>
          <p:nvPr/>
        </p:nvGrpSpPr>
        <p:grpSpPr>
          <a:xfrm>
            <a:off x="3749674" y="3102129"/>
            <a:ext cx="1056103" cy="400110"/>
            <a:chOff x="4133850" y="3511627"/>
            <a:chExt cx="1056103" cy="400110"/>
          </a:xfrm>
        </p:grpSpPr>
        <p:sp>
          <p:nvSpPr>
            <p:cNvPr id="33" name="Rectangle 32"/>
            <p:cNvSpPr/>
            <p:nvPr/>
          </p:nvSpPr>
          <p:spPr>
            <a:xfrm>
              <a:off x="4133850" y="3511627"/>
              <a:ext cx="1056103" cy="369332"/>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latin typeface="Gill Sans Light"/>
                <a:cs typeface="Gill Sans Light"/>
              </a:endParaRPr>
            </a:p>
          </p:txBody>
        </p:sp>
        <p:sp>
          <p:nvSpPr>
            <p:cNvPr id="34" name="TextBox 33"/>
            <p:cNvSpPr txBox="1"/>
            <p:nvPr/>
          </p:nvSpPr>
          <p:spPr>
            <a:xfrm>
              <a:off x="4359700" y="3511627"/>
              <a:ext cx="673457" cy="400110"/>
            </a:xfrm>
            <a:prstGeom prst="rect">
              <a:avLst/>
            </a:prstGeom>
            <a:noFill/>
          </p:spPr>
          <p:txBody>
            <a:bodyPr wrap="none" rtlCol="0">
              <a:spAutoFit/>
            </a:bodyPr>
            <a:lstStyle/>
            <a:p>
              <a:r>
                <a:rPr lang="en-US" sz="2000" dirty="0" smtClean="0">
                  <a:latin typeface="Gill Sans Light"/>
                  <a:cs typeface="Gill Sans Light"/>
                </a:rPr>
                <a:t>heap</a:t>
              </a:r>
              <a:endParaRPr lang="en-US" sz="2000" dirty="0">
                <a:latin typeface="Gill Sans Light"/>
                <a:cs typeface="Gill Sans Light"/>
              </a:endParaRPr>
            </a:p>
          </p:txBody>
        </p:sp>
      </p:grpSp>
      <p:grpSp>
        <p:nvGrpSpPr>
          <p:cNvPr id="35" name="Group 34"/>
          <p:cNvGrpSpPr/>
          <p:nvPr/>
        </p:nvGrpSpPr>
        <p:grpSpPr>
          <a:xfrm>
            <a:off x="3749674" y="2102817"/>
            <a:ext cx="1056103" cy="400110"/>
            <a:chOff x="4133850" y="3404709"/>
            <a:chExt cx="1056103" cy="400110"/>
          </a:xfrm>
        </p:grpSpPr>
        <p:sp>
          <p:nvSpPr>
            <p:cNvPr id="36" name="Rectangle 35"/>
            <p:cNvSpPr/>
            <p:nvPr/>
          </p:nvSpPr>
          <p:spPr>
            <a:xfrm>
              <a:off x="4133850" y="3404709"/>
              <a:ext cx="1056103" cy="369332"/>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latin typeface="Gill Sans Light"/>
                <a:cs typeface="Gill Sans Light"/>
              </a:endParaRPr>
            </a:p>
          </p:txBody>
        </p:sp>
        <p:sp>
          <p:nvSpPr>
            <p:cNvPr id="37" name="TextBox 36"/>
            <p:cNvSpPr txBox="1"/>
            <p:nvPr/>
          </p:nvSpPr>
          <p:spPr>
            <a:xfrm>
              <a:off x="4334539" y="3404709"/>
              <a:ext cx="710451" cy="400110"/>
            </a:xfrm>
            <a:prstGeom prst="rect">
              <a:avLst/>
            </a:prstGeom>
            <a:noFill/>
          </p:spPr>
          <p:txBody>
            <a:bodyPr wrap="none" rtlCol="0">
              <a:spAutoFit/>
            </a:bodyPr>
            <a:lstStyle/>
            <a:p>
              <a:r>
                <a:rPr lang="en-US" sz="2000" dirty="0" smtClean="0">
                  <a:latin typeface="Gill Sans Light"/>
                  <a:cs typeface="Gill Sans Light"/>
                </a:rPr>
                <a:t>stack</a:t>
              </a:r>
              <a:endParaRPr lang="en-US" sz="2000" dirty="0">
                <a:latin typeface="Gill Sans Light"/>
                <a:cs typeface="Gill Sans Light"/>
              </a:endParaRPr>
            </a:p>
          </p:txBody>
        </p:sp>
      </p:grpSp>
      <p:grpSp>
        <p:nvGrpSpPr>
          <p:cNvPr id="38" name="Group 37"/>
          <p:cNvGrpSpPr/>
          <p:nvPr/>
        </p:nvGrpSpPr>
        <p:grpSpPr>
          <a:xfrm>
            <a:off x="3749674" y="1548818"/>
            <a:ext cx="1056103" cy="507028"/>
            <a:chOff x="4133850" y="3404709"/>
            <a:chExt cx="1056103" cy="507028"/>
          </a:xfrm>
        </p:grpSpPr>
        <p:sp>
          <p:nvSpPr>
            <p:cNvPr id="39" name="Rectangle 38"/>
            <p:cNvSpPr/>
            <p:nvPr/>
          </p:nvSpPr>
          <p:spPr>
            <a:xfrm>
              <a:off x="4133850" y="3404709"/>
              <a:ext cx="1056103" cy="476250"/>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latin typeface="Gill Sans Light"/>
                <a:cs typeface="Gill Sans Light"/>
              </a:endParaRPr>
            </a:p>
          </p:txBody>
        </p:sp>
        <p:sp>
          <p:nvSpPr>
            <p:cNvPr id="40" name="TextBox 39"/>
            <p:cNvSpPr txBox="1"/>
            <p:nvPr/>
          </p:nvSpPr>
          <p:spPr>
            <a:xfrm>
              <a:off x="4359700" y="3511627"/>
              <a:ext cx="803074" cy="400110"/>
            </a:xfrm>
            <a:prstGeom prst="rect">
              <a:avLst/>
            </a:prstGeom>
            <a:noFill/>
          </p:spPr>
          <p:txBody>
            <a:bodyPr wrap="none" rtlCol="0">
              <a:spAutoFit/>
            </a:bodyPr>
            <a:lstStyle/>
            <a:p>
              <a:r>
                <a:rPr lang="en-US" sz="2000" dirty="0" smtClean="0">
                  <a:latin typeface="Gill Sans Light"/>
                  <a:cs typeface="Gill Sans Light"/>
                </a:rPr>
                <a:t>kernel</a:t>
              </a:r>
              <a:endParaRPr lang="en-US" sz="2000" dirty="0">
                <a:latin typeface="Gill Sans Light"/>
                <a:cs typeface="Gill Sans Light"/>
              </a:endParaRPr>
            </a:p>
          </p:txBody>
        </p:sp>
      </p:grpSp>
      <p:cxnSp>
        <p:nvCxnSpPr>
          <p:cNvPr id="42" name="Straight Connector 41"/>
          <p:cNvCxnSpPr/>
          <p:nvPr/>
        </p:nvCxnSpPr>
        <p:spPr>
          <a:xfrm>
            <a:off x="3663019" y="2025068"/>
            <a:ext cx="1429680"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p:nvCxnSpPr>
        <p:spPr>
          <a:xfrm>
            <a:off x="3670299" y="3102129"/>
            <a:ext cx="1429680" cy="0"/>
          </a:xfrm>
          <a:prstGeom prst="line">
            <a:avLst/>
          </a:prstGeom>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3686174" y="2540154"/>
            <a:ext cx="1429680" cy="0"/>
          </a:xfrm>
          <a:prstGeom prst="line">
            <a:avLst/>
          </a:prstGeom>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49" name="Straight Connector 48"/>
          <p:cNvCxnSpPr/>
          <p:nvPr/>
        </p:nvCxnSpPr>
        <p:spPr>
          <a:xfrm>
            <a:off x="3654424" y="4461402"/>
            <a:ext cx="1429680"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nvGrpSpPr>
          <p:cNvPr id="11" name="Group 10"/>
          <p:cNvGrpSpPr/>
          <p:nvPr/>
        </p:nvGrpSpPr>
        <p:grpSpPr>
          <a:xfrm>
            <a:off x="6616508" y="1869558"/>
            <a:ext cx="2565516" cy="2666024"/>
            <a:chOff x="6616468" y="1500226"/>
            <a:chExt cx="2565516" cy="3063682"/>
          </a:xfrm>
        </p:grpSpPr>
        <p:sp>
          <p:nvSpPr>
            <p:cNvPr id="8" name="Rectangle 7"/>
            <p:cNvSpPr/>
            <p:nvPr/>
          </p:nvSpPr>
          <p:spPr>
            <a:xfrm>
              <a:off x="6616468" y="1500226"/>
              <a:ext cx="1073441" cy="2942709"/>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latin typeface="Gill Sans Light"/>
                <a:cs typeface="Gill Sans Light"/>
              </a:endParaRPr>
            </a:p>
          </p:txBody>
        </p:sp>
        <p:sp>
          <p:nvSpPr>
            <p:cNvPr id="46" name="Rectangle 45"/>
            <p:cNvSpPr/>
            <p:nvPr/>
          </p:nvSpPr>
          <p:spPr>
            <a:xfrm>
              <a:off x="6616508" y="3021645"/>
              <a:ext cx="1073441" cy="211691"/>
            </a:xfrm>
            <a:prstGeom prst="rect">
              <a:avLst/>
            </a:prstGeom>
            <a:solidFill>
              <a:schemeClr val="accent1">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latin typeface="Gill Sans Light"/>
                <a:cs typeface="Gill Sans Light"/>
              </a:endParaRPr>
            </a:p>
          </p:txBody>
        </p:sp>
        <p:sp>
          <p:nvSpPr>
            <p:cNvPr id="47" name="Rectangle 46"/>
            <p:cNvSpPr/>
            <p:nvPr/>
          </p:nvSpPr>
          <p:spPr>
            <a:xfrm>
              <a:off x="6616468" y="3819602"/>
              <a:ext cx="1073441" cy="211691"/>
            </a:xfrm>
            <a:prstGeom prst="rect">
              <a:avLst/>
            </a:prstGeom>
            <a:solidFill>
              <a:srgbClr val="FF66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latin typeface="Gill Sans Light"/>
                <a:cs typeface="Gill Sans Light"/>
              </a:endParaRPr>
            </a:p>
          </p:txBody>
        </p:sp>
        <p:sp>
          <p:nvSpPr>
            <p:cNvPr id="48" name="Rectangle 47"/>
            <p:cNvSpPr/>
            <p:nvPr/>
          </p:nvSpPr>
          <p:spPr>
            <a:xfrm>
              <a:off x="6616468" y="2552777"/>
              <a:ext cx="1073441" cy="211691"/>
            </a:xfrm>
            <a:prstGeom prst="rect">
              <a:avLst/>
            </a:prstGeom>
            <a:solidFill>
              <a:schemeClr val="accent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latin typeface="Gill Sans Light"/>
                <a:cs typeface="Gill Sans Light"/>
              </a:endParaRPr>
            </a:p>
          </p:txBody>
        </p:sp>
        <p:sp>
          <p:nvSpPr>
            <p:cNvPr id="51" name="Rectangle 50"/>
            <p:cNvSpPr/>
            <p:nvPr/>
          </p:nvSpPr>
          <p:spPr>
            <a:xfrm>
              <a:off x="6616468" y="4047131"/>
              <a:ext cx="1073441" cy="211691"/>
            </a:xfrm>
            <a:prstGeom prst="rect">
              <a:avLst/>
            </a:prstGeom>
            <a:solidFill>
              <a:srgbClr val="FF66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latin typeface="Gill Sans Light"/>
                <a:cs typeface="Gill Sans Light"/>
              </a:endParaRPr>
            </a:p>
          </p:txBody>
        </p:sp>
        <p:sp>
          <p:nvSpPr>
            <p:cNvPr id="52" name="Rectangle 51"/>
            <p:cNvSpPr/>
            <p:nvPr/>
          </p:nvSpPr>
          <p:spPr>
            <a:xfrm>
              <a:off x="6616468" y="1804961"/>
              <a:ext cx="1073441" cy="211691"/>
            </a:xfrm>
            <a:prstGeom prst="rect">
              <a:avLst/>
            </a:prstGeom>
            <a:solidFill>
              <a:schemeClr val="accent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latin typeface="Gill Sans Light"/>
                <a:cs typeface="Gill Sans Light"/>
              </a:endParaRPr>
            </a:p>
          </p:txBody>
        </p:sp>
        <p:sp>
          <p:nvSpPr>
            <p:cNvPr id="53" name="TextBox 52"/>
            <p:cNvSpPr txBox="1"/>
            <p:nvPr/>
          </p:nvSpPr>
          <p:spPr>
            <a:xfrm>
              <a:off x="7816734" y="3750435"/>
              <a:ext cx="1365250" cy="813473"/>
            </a:xfrm>
            <a:prstGeom prst="rect">
              <a:avLst/>
            </a:prstGeom>
            <a:noFill/>
          </p:spPr>
          <p:txBody>
            <a:bodyPr wrap="square" rtlCol="0">
              <a:spAutoFit/>
            </a:bodyPr>
            <a:lstStyle/>
            <a:p>
              <a:r>
                <a:rPr lang="en-US" sz="2000" dirty="0" smtClean="0">
                  <a:latin typeface="Gill Sans Light"/>
                  <a:cs typeface="Gill Sans Light"/>
                </a:rPr>
                <a:t>kernel code &amp; data</a:t>
              </a:r>
              <a:endParaRPr lang="en-US" sz="2000" dirty="0">
                <a:latin typeface="Gill Sans Light"/>
                <a:cs typeface="Gill Sans Light"/>
              </a:endParaRPr>
            </a:p>
          </p:txBody>
        </p:sp>
        <p:sp>
          <p:nvSpPr>
            <p:cNvPr id="54" name="TextBox 53"/>
            <p:cNvSpPr txBox="1"/>
            <p:nvPr/>
          </p:nvSpPr>
          <p:spPr>
            <a:xfrm>
              <a:off x="7816734" y="1668359"/>
              <a:ext cx="1365250" cy="813473"/>
            </a:xfrm>
            <a:prstGeom prst="rect">
              <a:avLst/>
            </a:prstGeom>
            <a:noFill/>
          </p:spPr>
          <p:txBody>
            <a:bodyPr wrap="square" rtlCol="0">
              <a:spAutoFit/>
            </a:bodyPr>
            <a:lstStyle/>
            <a:p>
              <a:r>
                <a:rPr lang="en-US" sz="2000" dirty="0" smtClean="0">
                  <a:latin typeface="Gill Sans Light"/>
                  <a:cs typeface="Gill Sans Light"/>
                </a:rPr>
                <a:t>user page</a:t>
              </a:r>
            </a:p>
            <a:p>
              <a:r>
                <a:rPr lang="en-US" sz="2000" dirty="0" smtClean="0">
                  <a:latin typeface="Gill Sans Light"/>
                  <a:cs typeface="Gill Sans Light"/>
                </a:rPr>
                <a:t>frames</a:t>
              </a:r>
              <a:endParaRPr lang="en-US" sz="2000" dirty="0">
                <a:latin typeface="Gill Sans Light"/>
                <a:cs typeface="Gill Sans Light"/>
              </a:endParaRPr>
            </a:p>
          </p:txBody>
        </p:sp>
        <p:sp>
          <p:nvSpPr>
            <p:cNvPr id="55" name="TextBox 54"/>
            <p:cNvSpPr txBox="1"/>
            <p:nvPr/>
          </p:nvSpPr>
          <p:spPr>
            <a:xfrm>
              <a:off x="7756644" y="2910170"/>
              <a:ext cx="1365250" cy="813473"/>
            </a:xfrm>
            <a:prstGeom prst="rect">
              <a:avLst/>
            </a:prstGeom>
            <a:noFill/>
          </p:spPr>
          <p:txBody>
            <a:bodyPr wrap="square" rtlCol="0">
              <a:spAutoFit/>
            </a:bodyPr>
            <a:lstStyle/>
            <a:p>
              <a:r>
                <a:rPr lang="en-US" sz="2000" dirty="0" smtClean="0">
                  <a:latin typeface="Gill Sans Light"/>
                  <a:cs typeface="Gill Sans Light"/>
                </a:rPr>
                <a:t>user </a:t>
              </a:r>
              <a:r>
                <a:rPr lang="en-US" sz="2000" dirty="0" err="1" smtClean="0">
                  <a:latin typeface="Gill Sans Light"/>
                  <a:cs typeface="Gill Sans Light"/>
                </a:rPr>
                <a:t>pagetable</a:t>
              </a:r>
              <a:endParaRPr lang="en-US" sz="2000" dirty="0" smtClean="0">
                <a:latin typeface="Gill Sans Light"/>
                <a:cs typeface="Gill Sans Light"/>
              </a:endParaRPr>
            </a:p>
          </p:txBody>
        </p:sp>
        <p:sp>
          <p:nvSpPr>
            <p:cNvPr id="56" name="Rectangle 55"/>
            <p:cNvSpPr/>
            <p:nvPr/>
          </p:nvSpPr>
          <p:spPr>
            <a:xfrm>
              <a:off x="6616468" y="2109838"/>
              <a:ext cx="1073441" cy="211691"/>
            </a:xfrm>
            <a:prstGeom prst="rect">
              <a:avLst/>
            </a:prstGeom>
            <a:solidFill>
              <a:schemeClr val="accent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latin typeface="Gill Sans Light"/>
                <a:cs typeface="Gill Sans Light"/>
              </a:endParaRPr>
            </a:p>
          </p:txBody>
        </p:sp>
        <p:sp>
          <p:nvSpPr>
            <p:cNvPr id="57" name="Rectangle 56"/>
            <p:cNvSpPr/>
            <p:nvPr/>
          </p:nvSpPr>
          <p:spPr>
            <a:xfrm>
              <a:off x="6616508" y="3223965"/>
              <a:ext cx="1073441" cy="211691"/>
            </a:xfrm>
            <a:prstGeom prst="rect">
              <a:avLst/>
            </a:prstGeom>
            <a:solidFill>
              <a:schemeClr val="accent1">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latin typeface="Gill Sans Light"/>
                <a:cs typeface="Gill Sans Light"/>
              </a:endParaRPr>
            </a:p>
          </p:txBody>
        </p:sp>
      </p:grpSp>
      <p:sp>
        <p:nvSpPr>
          <p:cNvPr id="58" name="Rectangle 57"/>
          <p:cNvSpPr/>
          <p:nvPr/>
        </p:nvSpPr>
        <p:spPr>
          <a:xfrm>
            <a:off x="5495459" y="1444625"/>
            <a:ext cx="439081" cy="3103523"/>
          </a:xfrm>
          <a:prstGeom prst="rect">
            <a:avLst/>
          </a:prstGeom>
          <a:solidFill>
            <a:schemeClr val="accent1">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latin typeface="Gill Sans Light"/>
              <a:cs typeface="Gill Sans Light"/>
            </a:endParaRPr>
          </a:p>
        </p:txBody>
      </p:sp>
      <p:cxnSp>
        <p:nvCxnSpPr>
          <p:cNvPr id="13" name="Straight Arrow Connector 12"/>
          <p:cNvCxnSpPr/>
          <p:nvPr/>
        </p:nvCxnSpPr>
        <p:spPr>
          <a:xfrm>
            <a:off x="5699125" y="2134739"/>
            <a:ext cx="917383" cy="650752"/>
          </a:xfrm>
          <a:prstGeom prst="straightConnector1">
            <a:avLst/>
          </a:prstGeom>
          <a:ln>
            <a:headEnd type="oval"/>
            <a:tailEnd type="triangle"/>
          </a:ln>
        </p:spPr>
        <p:style>
          <a:lnRef idx="2">
            <a:schemeClr val="accent1"/>
          </a:lnRef>
          <a:fillRef idx="0">
            <a:schemeClr val="accent1"/>
          </a:fillRef>
          <a:effectRef idx="1">
            <a:schemeClr val="accent1"/>
          </a:effectRef>
          <a:fontRef idx="minor">
            <a:schemeClr val="tx1"/>
          </a:fontRef>
        </p:style>
      </p:cxnSp>
      <p:cxnSp>
        <p:nvCxnSpPr>
          <p:cNvPr id="59" name="Straight Arrow Connector 58"/>
          <p:cNvCxnSpPr>
            <a:endCxn id="56" idx="1"/>
          </p:cNvCxnSpPr>
          <p:nvPr/>
        </p:nvCxnSpPr>
        <p:spPr>
          <a:xfrm flipV="1">
            <a:off x="5699125" y="2492151"/>
            <a:ext cx="917383" cy="1777944"/>
          </a:xfrm>
          <a:prstGeom prst="straightConnector1">
            <a:avLst/>
          </a:prstGeom>
          <a:ln>
            <a:headEnd type="oval"/>
            <a:tailEnd type="triangle"/>
          </a:ln>
        </p:spPr>
        <p:style>
          <a:lnRef idx="2">
            <a:schemeClr val="accent1"/>
          </a:lnRef>
          <a:fillRef idx="0">
            <a:schemeClr val="accent1"/>
          </a:fillRef>
          <a:effectRef idx="1">
            <a:schemeClr val="accent1"/>
          </a:effectRef>
          <a:fontRef idx="minor">
            <a:schemeClr val="tx1"/>
          </a:fontRef>
        </p:style>
      </p:cxnSp>
      <p:cxnSp>
        <p:nvCxnSpPr>
          <p:cNvPr id="60" name="Straight Arrow Connector 59"/>
          <p:cNvCxnSpPr/>
          <p:nvPr/>
        </p:nvCxnSpPr>
        <p:spPr>
          <a:xfrm flipV="1">
            <a:off x="5699165" y="2134739"/>
            <a:ext cx="917343" cy="1539724"/>
          </a:xfrm>
          <a:prstGeom prst="straightConnector1">
            <a:avLst/>
          </a:prstGeom>
          <a:ln>
            <a:headEnd type="oval"/>
            <a:tailEnd type="triangle"/>
          </a:ln>
        </p:spPr>
        <p:style>
          <a:lnRef idx="2">
            <a:schemeClr val="accent1"/>
          </a:lnRef>
          <a:fillRef idx="0">
            <a:schemeClr val="accent1"/>
          </a:fillRef>
          <a:effectRef idx="1">
            <a:schemeClr val="accent1"/>
          </a:effectRef>
          <a:fontRef idx="minor">
            <a:schemeClr val="tx1"/>
          </a:fontRef>
        </p:style>
      </p:cxnSp>
      <p:sp>
        <p:nvSpPr>
          <p:cNvPr id="61" name="Rectangle 60"/>
          <p:cNvSpPr/>
          <p:nvPr/>
        </p:nvSpPr>
        <p:spPr>
          <a:xfrm>
            <a:off x="1826868" y="3657161"/>
            <a:ext cx="1056103" cy="476250"/>
          </a:xfrm>
          <a:prstGeom prst="rect">
            <a:avLst/>
          </a:prstGeom>
          <a:solidFill>
            <a:schemeClr val="accent3">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latin typeface="Gill Sans Light"/>
              <a:cs typeface="Gill Sans Light"/>
            </a:endParaRPr>
          </a:p>
        </p:txBody>
      </p:sp>
      <p:sp>
        <p:nvSpPr>
          <p:cNvPr id="62" name="TextBox 61"/>
          <p:cNvSpPr txBox="1"/>
          <p:nvPr/>
        </p:nvSpPr>
        <p:spPr>
          <a:xfrm>
            <a:off x="2034853" y="3764079"/>
            <a:ext cx="684803" cy="400110"/>
          </a:xfrm>
          <a:prstGeom prst="rect">
            <a:avLst/>
          </a:prstGeom>
          <a:noFill/>
        </p:spPr>
        <p:txBody>
          <a:bodyPr wrap="none" rtlCol="0">
            <a:spAutoFit/>
          </a:bodyPr>
          <a:lstStyle/>
          <a:p>
            <a:r>
              <a:rPr lang="en-US" sz="2000" dirty="0" smtClean="0">
                <a:latin typeface="Gill Sans Light"/>
                <a:cs typeface="Gill Sans Light"/>
              </a:rPr>
              <a:t>code</a:t>
            </a:r>
            <a:endParaRPr lang="en-US" sz="2000" dirty="0">
              <a:latin typeface="Gill Sans Light"/>
              <a:cs typeface="Gill Sans Light"/>
            </a:endParaRPr>
          </a:p>
        </p:txBody>
      </p:sp>
      <p:grpSp>
        <p:nvGrpSpPr>
          <p:cNvPr id="63" name="Group 62"/>
          <p:cNvGrpSpPr/>
          <p:nvPr/>
        </p:nvGrpSpPr>
        <p:grpSpPr>
          <a:xfrm>
            <a:off x="1826868" y="3174561"/>
            <a:ext cx="1056103" cy="507028"/>
            <a:chOff x="4133850" y="3404709"/>
            <a:chExt cx="1056103" cy="507028"/>
          </a:xfrm>
        </p:grpSpPr>
        <p:sp>
          <p:nvSpPr>
            <p:cNvPr id="64" name="Rectangle 63"/>
            <p:cNvSpPr/>
            <p:nvPr/>
          </p:nvSpPr>
          <p:spPr>
            <a:xfrm>
              <a:off x="4133850" y="3404709"/>
              <a:ext cx="1056103" cy="476250"/>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latin typeface="Gill Sans Light"/>
                <a:cs typeface="Gill Sans Light"/>
              </a:endParaRPr>
            </a:p>
          </p:txBody>
        </p:sp>
        <p:sp>
          <p:nvSpPr>
            <p:cNvPr id="65" name="TextBox 64"/>
            <p:cNvSpPr txBox="1"/>
            <p:nvPr/>
          </p:nvSpPr>
          <p:spPr>
            <a:xfrm>
              <a:off x="4359700" y="3511627"/>
              <a:ext cx="633507" cy="400110"/>
            </a:xfrm>
            <a:prstGeom prst="rect">
              <a:avLst/>
            </a:prstGeom>
            <a:noFill/>
          </p:spPr>
          <p:txBody>
            <a:bodyPr wrap="none" rtlCol="0">
              <a:spAutoFit/>
            </a:bodyPr>
            <a:lstStyle/>
            <a:p>
              <a:r>
                <a:rPr lang="en-US" sz="2000" dirty="0" smtClean="0">
                  <a:latin typeface="Gill Sans Light"/>
                  <a:cs typeface="Gill Sans Light"/>
                </a:rPr>
                <a:t>data</a:t>
              </a:r>
              <a:endParaRPr lang="en-US" sz="2000" dirty="0">
                <a:latin typeface="Gill Sans Light"/>
                <a:cs typeface="Gill Sans Light"/>
              </a:endParaRPr>
            </a:p>
          </p:txBody>
        </p:sp>
      </p:grpSp>
      <p:grpSp>
        <p:nvGrpSpPr>
          <p:cNvPr id="66" name="Group 65"/>
          <p:cNvGrpSpPr/>
          <p:nvPr/>
        </p:nvGrpSpPr>
        <p:grpSpPr>
          <a:xfrm>
            <a:off x="1826868" y="2694104"/>
            <a:ext cx="1056103" cy="400110"/>
            <a:chOff x="4133850" y="3511627"/>
            <a:chExt cx="1056103" cy="400110"/>
          </a:xfrm>
        </p:grpSpPr>
        <p:sp>
          <p:nvSpPr>
            <p:cNvPr id="67" name="Rectangle 66"/>
            <p:cNvSpPr/>
            <p:nvPr/>
          </p:nvSpPr>
          <p:spPr>
            <a:xfrm>
              <a:off x="4133850" y="3511627"/>
              <a:ext cx="1056103" cy="369332"/>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latin typeface="Gill Sans Light"/>
                <a:cs typeface="Gill Sans Light"/>
              </a:endParaRPr>
            </a:p>
          </p:txBody>
        </p:sp>
        <p:sp>
          <p:nvSpPr>
            <p:cNvPr id="68" name="TextBox 67"/>
            <p:cNvSpPr txBox="1"/>
            <p:nvPr/>
          </p:nvSpPr>
          <p:spPr>
            <a:xfrm>
              <a:off x="4359700" y="3511627"/>
              <a:ext cx="673457" cy="400110"/>
            </a:xfrm>
            <a:prstGeom prst="rect">
              <a:avLst/>
            </a:prstGeom>
            <a:noFill/>
          </p:spPr>
          <p:txBody>
            <a:bodyPr wrap="none" rtlCol="0">
              <a:spAutoFit/>
            </a:bodyPr>
            <a:lstStyle/>
            <a:p>
              <a:r>
                <a:rPr lang="en-US" sz="2000" dirty="0" smtClean="0">
                  <a:latin typeface="Gill Sans Light"/>
                  <a:cs typeface="Gill Sans Light"/>
                </a:rPr>
                <a:t>heap</a:t>
              </a:r>
              <a:endParaRPr lang="en-US" sz="2000" dirty="0">
                <a:latin typeface="Gill Sans Light"/>
                <a:cs typeface="Gill Sans Light"/>
              </a:endParaRPr>
            </a:p>
          </p:txBody>
        </p:sp>
      </p:grpSp>
      <p:grpSp>
        <p:nvGrpSpPr>
          <p:cNvPr id="69" name="Group 68"/>
          <p:cNvGrpSpPr/>
          <p:nvPr/>
        </p:nvGrpSpPr>
        <p:grpSpPr>
          <a:xfrm>
            <a:off x="1826868" y="2196738"/>
            <a:ext cx="1056103" cy="400110"/>
            <a:chOff x="4133850" y="3404709"/>
            <a:chExt cx="1056103" cy="400110"/>
          </a:xfrm>
        </p:grpSpPr>
        <p:sp>
          <p:nvSpPr>
            <p:cNvPr id="70" name="Rectangle 69"/>
            <p:cNvSpPr/>
            <p:nvPr/>
          </p:nvSpPr>
          <p:spPr>
            <a:xfrm>
              <a:off x="4133850" y="3404709"/>
              <a:ext cx="1056103" cy="369332"/>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latin typeface="Gill Sans Light"/>
                <a:cs typeface="Gill Sans Light"/>
              </a:endParaRPr>
            </a:p>
          </p:txBody>
        </p:sp>
        <p:sp>
          <p:nvSpPr>
            <p:cNvPr id="71" name="TextBox 70"/>
            <p:cNvSpPr txBox="1"/>
            <p:nvPr/>
          </p:nvSpPr>
          <p:spPr>
            <a:xfrm>
              <a:off x="4334539" y="3404709"/>
              <a:ext cx="710451" cy="400110"/>
            </a:xfrm>
            <a:prstGeom prst="rect">
              <a:avLst/>
            </a:prstGeom>
            <a:noFill/>
          </p:spPr>
          <p:txBody>
            <a:bodyPr wrap="none" rtlCol="0">
              <a:spAutoFit/>
            </a:bodyPr>
            <a:lstStyle/>
            <a:p>
              <a:r>
                <a:rPr lang="en-US" sz="2000" dirty="0" smtClean="0">
                  <a:latin typeface="Gill Sans Light"/>
                  <a:cs typeface="Gill Sans Light"/>
                </a:rPr>
                <a:t>stack</a:t>
              </a:r>
              <a:endParaRPr lang="en-US" sz="2000" dirty="0">
                <a:latin typeface="Gill Sans Light"/>
                <a:cs typeface="Gill Sans Light"/>
              </a:endParaRPr>
            </a:p>
          </p:txBody>
        </p:sp>
      </p:grpSp>
      <p:sp>
        <p:nvSpPr>
          <p:cNvPr id="88" name="TextBox 87"/>
          <p:cNvSpPr txBox="1"/>
          <p:nvPr/>
        </p:nvSpPr>
        <p:spPr>
          <a:xfrm>
            <a:off x="3363872" y="1075293"/>
            <a:ext cx="2060680" cy="400110"/>
          </a:xfrm>
          <a:prstGeom prst="rect">
            <a:avLst/>
          </a:prstGeom>
          <a:noFill/>
        </p:spPr>
        <p:txBody>
          <a:bodyPr wrap="none" rtlCol="0">
            <a:spAutoFit/>
          </a:bodyPr>
          <a:lstStyle/>
          <a:p>
            <a:r>
              <a:rPr lang="en-US" sz="2000" dirty="0" smtClean="0">
                <a:latin typeface="Gill Sans Light"/>
                <a:cs typeface="Gill Sans Light"/>
              </a:rPr>
              <a:t>VAS – per process</a:t>
            </a:r>
            <a:endParaRPr lang="en-US" sz="2000" dirty="0">
              <a:latin typeface="Gill Sans Light"/>
              <a:cs typeface="Gill Sans Light"/>
            </a:endParaRPr>
          </a:p>
        </p:txBody>
      </p:sp>
      <p:cxnSp>
        <p:nvCxnSpPr>
          <p:cNvPr id="89" name="Straight Arrow Connector 88"/>
          <p:cNvCxnSpPr/>
          <p:nvPr/>
        </p:nvCxnSpPr>
        <p:spPr>
          <a:xfrm flipH="1">
            <a:off x="2882971" y="1961763"/>
            <a:ext cx="2816154" cy="234975"/>
          </a:xfrm>
          <a:prstGeom prst="straightConnector1">
            <a:avLst/>
          </a:prstGeom>
          <a:ln w="9525" cmpd="sng">
            <a:solidFill>
              <a:srgbClr val="000000"/>
            </a:solidFill>
            <a:prstDash val="dash"/>
            <a:headEnd type="oval"/>
            <a:tailEnd type="triangle"/>
          </a:ln>
        </p:spPr>
        <p:style>
          <a:lnRef idx="2">
            <a:schemeClr val="accent1"/>
          </a:lnRef>
          <a:fillRef idx="0">
            <a:schemeClr val="accent1"/>
          </a:fillRef>
          <a:effectRef idx="1">
            <a:schemeClr val="accent1"/>
          </a:effectRef>
          <a:fontRef idx="minor">
            <a:schemeClr val="tx1"/>
          </a:fontRef>
        </p:style>
      </p:cxnSp>
      <p:cxnSp>
        <p:nvCxnSpPr>
          <p:cNvPr id="90" name="Straight Arrow Connector 89"/>
          <p:cNvCxnSpPr/>
          <p:nvPr/>
        </p:nvCxnSpPr>
        <p:spPr>
          <a:xfrm flipH="1">
            <a:off x="2882971" y="2209196"/>
            <a:ext cx="2816154" cy="234975"/>
          </a:xfrm>
          <a:prstGeom prst="straightConnector1">
            <a:avLst/>
          </a:prstGeom>
          <a:ln w="9525" cmpd="sng">
            <a:solidFill>
              <a:srgbClr val="000000"/>
            </a:solidFill>
            <a:prstDash val="dash"/>
            <a:headEnd type="oval"/>
            <a:tailEnd type="triangle"/>
          </a:ln>
        </p:spPr>
        <p:style>
          <a:lnRef idx="2">
            <a:schemeClr val="accent1"/>
          </a:lnRef>
          <a:fillRef idx="0">
            <a:schemeClr val="accent1"/>
          </a:fillRef>
          <a:effectRef idx="1">
            <a:schemeClr val="accent1"/>
          </a:effectRef>
          <a:fontRef idx="minor">
            <a:schemeClr val="tx1"/>
          </a:fontRef>
        </p:style>
      </p:cxnSp>
      <p:cxnSp>
        <p:nvCxnSpPr>
          <p:cNvPr id="91" name="Straight Arrow Connector 90"/>
          <p:cNvCxnSpPr/>
          <p:nvPr/>
        </p:nvCxnSpPr>
        <p:spPr>
          <a:xfrm flipH="1">
            <a:off x="2844871" y="2313971"/>
            <a:ext cx="2816154" cy="234975"/>
          </a:xfrm>
          <a:prstGeom prst="straightConnector1">
            <a:avLst/>
          </a:prstGeom>
          <a:ln w="9525" cmpd="sng">
            <a:solidFill>
              <a:srgbClr val="000000"/>
            </a:solidFill>
            <a:prstDash val="dash"/>
            <a:headEnd type="oval"/>
            <a:tailEnd type="triangle"/>
          </a:ln>
        </p:spPr>
        <p:style>
          <a:lnRef idx="2">
            <a:schemeClr val="accent1"/>
          </a:lnRef>
          <a:fillRef idx="0">
            <a:schemeClr val="accent1"/>
          </a:fillRef>
          <a:effectRef idx="1">
            <a:schemeClr val="accent1"/>
          </a:effectRef>
          <a:fontRef idx="minor">
            <a:schemeClr val="tx1"/>
          </a:fontRef>
        </p:style>
      </p:cxnSp>
      <p:cxnSp>
        <p:nvCxnSpPr>
          <p:cNvPr id="92" name="Straight Arrow Connector 91"/>
          <p:cNvCxnSpPr/>
          <p:nvPr/>
        </p:nvCxnSpPr>
        <p:spPr>
          <a:xfrm flipH="1" flipV="1">
            <a:off x="2882971" y="2694104"/>
            <a:ext cx="2778054" cy="425150"/>
          </a:xfrm>
          <a:prstGeom prst="straightConnector1">
            <a:avLst/>
          </a:prstGeom>
          <a:ln w="9525" cmpd="sng">
            <a:solidFill>
              <a:srgbClr val="000000"/>
            </a:solidFill>
            <a:prstDash val="dash"/>
            <a:headEnd type="oval"/>
            <a:tailEnd type="triangle"/>
          </a:ln>
        </p:spPr>
        <p:style>
          <a:lnRef idx="2">
            <a:schemeClr val="accent1"/>
          </a:lnRef>
          <a:fillRef idx="0">
            <a:schemeClr val="accent1"/>
          </a:fillRef>
          <a:effectRef idx="1">
            <a:schemeClr val="accent1"/>
          </a:effectRef>
          <a:fontRef idx="minor">
            <a:schemeClr val="tx1"/>
          </a:fontRef>
        </p:style>
      </p:cxnSp>
      <p:cxnSp>
        <p:nvCxnSpPr>
          <p:cNvPr id="93" name="Straight Arrow Connector 92"/>
          <p:cNvCxnSpPr/>
          <p:nvPr/>
        </p:nvCxnSpPr>
        <p:spPr>
          <a:xfrm flipH="1" flipV="1">
            <a:off x="2882971" y="2878770"/>
            <a:ext cx="2739954" cy="345258"/>
          </a:xfrm>
          <a:prstGeom prst="straightConnector1">
            <a:avLst/>
          </a:prstGeom>
          <a:ln w="9525" cmpd="sng">
            <a:solidFill>
              <a:srgbClr val="000000"/>
            </a:solidFill>
            <a:prstDash val="dash"/>
            <a:headEnd type="oval"/>
            <a:tailEnd type="triangle"/>
          </a:ln>
        </p:spPr>
        <p:style>
          <a:lnRef idx="2">
            <a:schemeClr val="accent1"/>
          </a:lnRef>
          <a:fillRef idx="0">
            <a:schemeClr val="accent1"/>
          </a:fillRef>
          <a:effectRef idx="1">
            <a:schemeClr val="accent1"/>
          </a:effectRef>
          <a:fontRef idx="minor">
            <a:schemeClr val="tx1"/>
          </a:fontRef>
        </p:style>
      </p:cxnSp>
      <p:cxnSp>
        <p:nvCxnSpPr>
          <p:cNvPr id="94" name="Straight Arrow Connector 93"/>
          <p:cNvCxnSpPr/>
          <p:nvPr/>
        </p:nvCxnSpPr>
        <p:spPr>
          <a:xfrm flipH="1" flipV="1">
            <a:off x="2806771" y="2969705"/>
            <a:ext cx="2854254" cy="396981"/>
          </a:xfrm>
          <a:prstGeom prst="straightConnector1">
            <a:avLst/>
          </a:prstGeom>
          <a:ln w="9525" cmpd="sng">
            <a:solidFill>
              <a:srgbClr val="000000"/>
            </a:solidFill>
            <a:prstDash val="dash"/>
            <a:headEnd type="oval"/>
            <a:tailEnd type="triangle"/>
          </a:ln>
        </p:spPr>
        <p:style>
          <a:lnRef idx="2">
            <a:schemeClr val="accent1"/>
          </a:lnRef>
          <a:fillRef idx="0">
            <a:schemeClr val="accent1"/>
          </a:fillRef>
          <a:effectRef idx="1">
            <a:schemeClr val="accent1"/>
          </a:effectRef>
          <a:fontRef idx="minor">
            <a:schemeClr val="tx1"/>
          </a:fontRef>
        </p:style>
      </p:cxnSp>
      <p:cxnSp>
        <p:nvCxnSpPr>
          <p:cNvPr id="95" name="Straight Arrow Connector 94"/>
          <p:cNvCxnSpPr/>
          <p:nvPr/>
        </p:nvCxnSpPr>
        <p:spPr>
          <a:xfrm flipH="1" flipV="1">
            <a:off x="2882971" y="3193501"/>
            <a:ext cx="2739954" cy="344414"/>
          </a:xfrm>
          <a:prstGeom prst="straightConnector1">
            <a:avLst/>
          </a:prstGeom>
          <a:ln w="9525" cmpd="sng">
            <a:solidFill>
              <a:srgbClr val="000000"/>
            </a:solidFill>
            <a:prstDash val="dash"/>
            <a:headEnd type="oval"/>
            <a:tailEnd type="triangle"/>
          </a:ln>
        </p:spPr>
        <p:style>
          <a:lnRef idx="2">
            <a:schemeClr val="accent1"/>
          </a:lnRef>
          <a:fillRef idx="0">
            <a:schemeClr val="accent1"/>
          </a:fillRef>
          <a:effectRef idx="1">
            <a:schemeClr val="accent1"/>
          </a:effectRef>
          <a:fontRef idx="minor">
            <a:schemeClr val="tx1"/>
          </a:fontRef>
        </p:style>
      </p:cxnSp>
      <p:cxnSp>
        <p:nvCxnSpPr>
          <p:cNvPr id="96" name="Straight Arrow Connector 95"/>
          <p:cNvCxnSpPr/>
          <p:nvPr/>
        </p:nvCxnSpPr>
        <p:spPr>
          <a:xfrm flipH="1" flipV="1">
            <a:off x="2844871" y="3317890"/>
            <a:ext cx="2778054" cy="425150"/>
          </a:xfrm>
          <a:prstGeom prst="straightConnector1">
            <a:avLst/>
          </a:prstGeom>
          <a:ln w="9525" cmpd="sng">
            <a:solidFill>
              <a:srgbClr val="000000"/>
            </a:solidFill>
            <a:prstDash val="dash"/>
            <a:headEnd type="oval"/>
            <a:tailEnd type="triangle"/>
          </a:ln>
        </p:spPr>
        <p:style>
          <a:lnRef idx="2">
            <a:schemeClr val="accent1"/>
          </a:lnRef>
          <a:fillRef idx="0">
            <a:schemeClr val="accent1"/>
          </a:fillRef>
          <a:effectRef idx="1">
            <a:schemeClr val="accent1"/>
          </a:effectRef>
          <a:fontRef idx="minor">
            <a:schemeClr val="tx1"/>
          </a:fontRef>
        </p:style>
      </p:cxnSp>
      <p:cxnSp>
        <p:nvCxnSpPr>
          <p:cNvPr id="97" name="Straight Arrow Connector 96"/>
          <p:cNvCxnSpPr/>
          <p:nvPr/>
        </p:nvCxnSpPr>
        <p:spPr>
          <a:xfrm flipH="1" flipV="1">
            <a:off x="2844871" y="3518647"/>
            <a:ext cx="2739954" cy="408025"/>
          </a:xfrm>
          <a:prstGeom prst="straightConnector1">
            <a:avLst/>
          </a:prstGeom>
          <a:ln w="9525" cmpd="sng">
            <a:solidFill>
              <a:srgbClr val="000000"/>
            </a:solidFill>
            <a:prstDash val="dash"/>
            <a:headEnd type="oval"/>
            <a:tailEnd type="triangle"/>
          </a:ln>
        </p:spPr>
        <p:style>
          <a:lnRef idx="2">
            <a:schemeClr val="accent1"/>
          </a:lnRef>
          <a:fillRef idx="0">
            <a:schemeClr val="accent1"/>
          </a:fillRef>
          <a:effectRef idx="1">
            <a:schemeClr val="accent1"/>
          </a:effectRef>
          <a:fontRef idx="minor">
            <a:schemeClr val="tx1"/>
          </a:fontRef>
        </p:style>
      </p:cxnSp>
      <p:cxnSp>
        <p:nvCxnSpPr>
          <p:cNvPr id="98" name="Straight Arrow Connector 97"/>
          <p:cNvCxnSpPr/>
          <p:nvPr/>
        </p:nvCxnSpPr>
        <p:spPr>
          <a:xfrm flipH="1" flipV="1">
            <a:off x="2882971" y="3743040"/>
            <a:ext cx="2739954" cy="189445"/>
          </a:xfrm>
          <a:prstGeom prst="straightConnector1">
            <a:avLst/>
          </a:prstGeom>
          <a:ln w="9525" cmpd="sng">
            <a:solidFill>
              <a:srgbClr val="000000"/>
            </a:solidFill>
            <a:prstDash val="dash"/>
            <a:headEnd type="oval"/>
            <a:tailEnd type="triangle"/>
          </a:ln>
        </p:spPr>
        <p:style>
          <a:lnRef idx="2">
            <a:schemeClr val="accent1"/>
          </a:lnRef>
          <a:fillRef idx="0">
            <a:schemeClr val="accent1"/>
          </a:fillRef>
          <a:effectRef idx="1">
            <a:schemeClr val="accent1"/>
          </a:effectRef>
          <a:fontRef idx="minor">
            <a:schemeClr val="tx1"/>
          </a:fontRef>
        </p:style>
      </p:cxnSp>
      <p:cxnSp>
        <p:nvCxnSpPr>
          <p:cNvPr id="99" name="Straight Arrow Connector 98"/>
          <p:cNvCxnSpPr/>
          <p:nvPr/>
        </p:nvCxnSpPr>
        <p:spPr>
          <a:xfrm flipH="1" flipV="1">
            <a:off x="2882971" y="3895286"/>
            <a:ext cx="2701854" cy="220832"/>
          </a:xfrm>
          <a:prstGeom prst="straightConnector1">
            <a:avLst/>
          </a:prstGeom>
          <a:ln w="9525" cmpd="sng">
            <a:solidFill>
              <a:srgbClr val="000000"/>
            </a:solidFill>
            <a:prstDash val="dash"/>
            <a:headEnd type="ova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70810104"/>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6"/>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98"/>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9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2">
            <p:tnLst>
              <p:par>
                <p:cTn xmlns:p14="http://schemas.microsoft.com/office/powerpoint/2010/main" presetID="2" presetClass="entr" presetSubtype="2" fill="hold" nodeType="with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1+#ppt_w/2"/>
                          </p:val>
                        </p:tav>
                        <p:tav tm="100000">
                          <p:val>
                            <p:strVal val="#ppt_x"/>
                          </p:val>
                        </p:tav>
                      </p:tavLst>
                    </p:anim>
                    <p:anim calcmode="lin" valueType="num">
                      <p:cBhvr additive="base">
                        <p:cTn dur="500" fill="hold"/>
                        <p:tgtEl>
                          <p:spTgt spid="3"/>
                        </p:tgtEl>
                        <p:attrNameLst>
                          <p:attrName>ppt_y</p:attrName>
                        </p:attrNameLst>
                      </p:cBhvr>
                      <p:tavLst>
                        <p:tav tm="0">
                          <p:val>
                            <p:strVal val="#ppt_y"/>
                          </p:val>
                        </p:tav>
                        <p:tav tm="100000">
                          <p:val>
                            <p:strVal val="#ppt_y"/>
                          </p:val>
                        </p:tav>
                      </p:tavLst>
                    </p:anim>
                  </p:childTnLst>
                </p:cTn>
              </p:par>
            </p:tnLst>
          </p:tmpl>
          <p:tmpl lvl="3">
            <p:tnLst>
              <p:par>
                <p:cTn xmlns:p14="http://schemas.microsoft.com/office/powerpoint/2010/main" presetID="2" presetClass="entr" presetSubtype="2" fill="hold" nodeType="with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1+#ppt_w/2"/>
                          </p:val>
                        </p:tav>
                        <p:tav tm="100000">
                          <p:val>
                            <p:strVal val="#ppt_x"/>
                          </p:val>
                        </p:tav>
                      </p:tavLst>
                    </p:anim>
                    <p:anim calcmode="lin" valueType="num">
                      <p:cBhvr additive="base">
                        <p:cTn dur="500" fill="hold"/>
                        <p:tgtEl>
                          <p:spTgt spid="3"/>
                        </p:tgtEl>
                        <p:attrNameLst>
                          <p:attrName>ppt_y</p:attrName>
                        </p:attrNameLst>
                      </p:cBhvr>
                      <p:tavLst>
                        <p:tav tm="0">
                          <p:val>
                            <p:strVal val="#ppt_y"/>
                          </p:val>
                        </p:tav>
                        <p:tav tm="100000">
                          <p:val>
                            <p:strVal val="#ppt_y"/>
                          </p:val>
                        </p:tav>
                      </p:tavLst>
                    </p:anim>
                  </p:childTnLst>
                </p:cTn>
              </p:par>
            </p:tnLst>
          </p:tmpl>
          <p:tmpl lvl="4">
            <p:tnLst>
              <p:par>
                <p:cTn xmlns:p14="http://schemas.microsoft.com/office/powerpoint/2010/main" presetID="2" presetClass="entr" presetSubtype="2" fill="hold" nodeType="with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1+#ppt_w/2"/>
                          </p:val>
                        </p:tav>
                        <p:tav tm="100000">
                          <p:val>
                            <p:strVal val="#ppt_x"/>
                          </p:val>
                        </p:tav>
                      </p:tavLst>
                    </p:anim>
                    <p:anim calcmode="lin" valueType="num">
                      <p:cBhvr additive="base">
                        <p:cTn dur="500" fill="hold"/>
                        <p:tgtEl>
                          <p:spTgt spid="3"/>
                        </p:tgtEl>
                        <p:attrNameLst>
                          <p:attrName>ppt_y</p:attrName>
                        </p:attrNameLst>
                      </p:cBhvr>
                      <p:tavLst>
                        <p:tav tm="0">
                          <p:val>
                            <p:strVal val="#ppt_y"/>
                          </p:val>
                        </p:tav>
                        <p:tav tm="100000">
                          <p:val>
                            <p:strVal val="#ppt_y"/>
                          </p:val>
                        </p:tav>
                      </p:tavLst>
                    </p:anim>
                  </p:childTnLst>
                </p:cTn>
              </p:par>
            </p:tnLst>
          </p:tmpl>
          <p:tmpl lvl="5">
            <p:tnLst>
              <p:par>
                <p:cTn xmlns:p14="http://schemas.microsoft.com/office/powerpoint/2010/main" presetID="2" presetClass="entr" presetSubtype="2" fill="hold" nodeType="with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1+#ppt_w/2"/>
                          </p:val>
                        </p:tav>
                        <p:tav tm="100000">
                          <p:val>
                            <p:strVal val="#ppt_x"/>
                          </p:val>
                        </p:tav>
                      </p:tavLst>
                    </p:anim>
                    <p:anim calcmode="lin" valueType="num">
                      <p:cBhvr additive="base">
                        <p:cTn dur="500" fill="hold"/>
                        <p:tgtEl>
                          <p:spTgt spid="3"/>
                        </p:tgtEl>
                        <p:attrNameLst>
                          <p:attrName>ppt_y</p:attrName>
                        </p:attrNameLst>
                      </p:cBhvr>
                      <p:tavLst>
                        <p:tav tm="0">
                          <p:val>
                            <p:strVal val="#ppt_y"/>
                          </p:val>
                        </p:tav>
                        <p:tav tm="100000">
                          <p:val>
                            <p:strVal val="#ppt_y"/>
                          </p:val>
                        </p:tav>
                      </p:tavLst>
                    </p:anim>
                  </p:childTnLst>
                </p:cTn>
              </p:par>
            </p:tnLst>
          </p:tmpl>
          <p:tmpl lvl="1">
            <p:tnLst>
              <p:par>
                <p:cTn xmlns:p14="http://schemas.microsoft.com/office/powerpoint/2010/main" presetID="2" presetClass="entr" presetSubtype="2" fill="hold" nodeType="click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1+#ppt_w/2"/>
                          </p:val>
                        </p:tav>
                        <p:tav tm="100000">
                          <p:val>
                            <p:strVal val="#ppt_x"/>
                          </p:val>
                        </p:tav>
                      </p:tavLst>
                    </p:anim>
                    <p:anim calcmode="lin" valueType="num">
                      <p:cBhvr additive="base">
                        <p:cTn dur="500" fill="hold"/>
                        <p:tgtEl>
                          <p:spTgt spid="3"/>
                        </p:tgtEl>
                        <p:attrNameLst>
                          <p:attrName>ppt_y</p:attrName>
                        </p:attrNameLst>
                      </p:cBhvr>
                      <p:tavLst>
                        <p:tav tm="0">
                          <p:val>
                            <p:strVal val="#ppt_y"/>
                          </p:val>
                        </p:tav>
                        <p:tav tm="100000">
                          <p:val>
                            <p:strVal val="#ppt_y"/>
                          </p:val>
                        </p:tav>
                      </p:tavLst>
                    </p:anim>
                  </p:childTnLst>
                </p:cTn>
              </p:par>
            </p:tnLst>
          </p:tmpl>
        </p:tmplLst>
      </p:b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763000" cy="533400"/>
          </a:xfrm>
        </p:spPr>
        <p:txBody>
          <a:bodyPr>
            <a:noAutofit/>
          </a:bodyPr>
          <a:lstStyle/>
          <a:p>
            <a:r>
              <a:rPr lang="en-US" sz="2800" dirty="0" smtClean="0"/>
              <a:t>What data structure maps non-resident pages to disk?</a:t>
            </a:r>
            <a:endParaRPr lang="en-US" sz="2800" dirty="0"/>
          </a:p>
        </p:txBody>
      </p:sp>
      <p:sp>
        <p:nvSpPr>
          <p:cNvPr id="3" name="Content Placeholder 2"/>
          <p:cNvSpPr>
            <a:spLocks noGrp="1"/>
          </p:cNvSpPr>
          <p:nvPr>
            <p:ph idx="1"/>
          </p:nvPr>
        </p:nvSpPr>
        <p:spPr>
          <a:xfrm>
            <a:off x="457200" y="914400"/>
            <a:ext cx="8458200" cy="5943600"/>
          </a:xfrm>
        </p:spPr>
        <p:txBody>
          <a:bodyPr>
            <a:normAutofit/>
          </a:bodyPr>
          <a:lstStyle/>
          <a:p>
            <a:r>
              <a:rPr lang="en-US" dirty="0" err="1" smtClean="0"/>
              <a:t>FindBlock</a:t>
            </a:r>
            <a:r>
              <a:rPr lang="en-US" dirty="0" smtClean="0"/>
              <a:t>(PID, page#) =&gt; </a:t>
            </a:r>
            <a:r>
              <a:rPr lang="en-US" dirty="0" err="1" smtClean="0"/>
              <a:t>disk_block</a:t>
            </a:r>
            <a:endParaRPr lang="en-US" dirty="0" smtClean="0"/>
          </a:p>
          <a:p>
            <a:pPr lvl="1"/>
            <a:r>
              <a:rPr lang="en-US" dirty="0" smtClean="0"/>
              <a:t>Some OSs utilize spare space in PTE for paged blocks</a:t>
            </a:r>
            <a:endParaRPr lang="en-US" dirty="0"/>
          </a:p>
          <a:p>
            <a:pPr lvl="1"/>
            <a:r>
              <a:rPr lang="en-US" dirty="0" smtClean="0"/>
              <a:t>Like the PT, but purely software</a:t>
            </a:r>
          </a:p>
          <a:p>
            <a:pPr lvl="1"/>
            <a:endParaRPr lang="en-US" sz="1200" dirty="0" smtClean="0"/>
          </a:p>
          <a:p>
            <a:r>
              <a:rPr lang="en-US" dirty="0" smtClean="0"/>
              <a:t>Where to store it?</a:t>
            </a:r>
          </a:p>
          <a:p>
            <a:pPr lvl="1"/>
            <a:r>
              <a:rPr lang="en-US" dirty="0" smtClean="0"/>
              <a:t>In memory – can be compact representation if swap storage is contiguous on disk</a:t>
            </a:r>
          </a:p>
          <a:p>
            <a:pPr lvl="1"/>
            <a:r>
              <a:rPr lang="en-US" dirty="0"/>
              <a:t>Could use hash table (like Inverted PT</a:t>
            </a:r>
            <a:r>
              <a:rPr lang="en-US" dirty="0" smtClean="0"/>
              <a:t>)</a:t>
            </a:r>
          </a:p>
          <a:p>
            <a:pPr lvl="1"/>
            <a:endParaRPr lang="en-US" sz="1200" dirty="0" smtClean="0"/>
          </a:p>
          <a:p>
            <a:r>
              <a:rPr lang="en-US" dirty="0" smtClean="0"/>
              <a:t>Usually want backing store for resident pages too</a:t>
            </a:r>
          </a:p>
          <a:p>
            <a:pPr lvl="1"/>
            <a:endParaRPr lang="en-US" sz="1200" dirty="0"/>
          </a:p>
          <a:p>
            <a:r>
              <a:rPr lang="en-US" dirty="0" smtClean="0"/>
              <a:t>May map code segment directly to on-disk image</a:t>
            </a:r>
          </a:p>
          <a:p>
            <a:pPr lvl="1"/>
            <a:r>
              <a:rPr lang="en-US" dirty="0" smtClean="0"/>
              <a:t>Saves a copy of code to swap file</a:t>
            </a:r>
          </a:p>
          <a:p>
            <a:pPr lvl="1"/>
            <a:endParaRPr lang="en-US" sz="1200" dirty="0" smtClean="0"/>
          </a:p>
          <a:p>
            <a:r>
              <a:rPr lang="en-US" dirty="0" smtClean="0"/>
              <a:t>May share code segment with multiple instances of the program</a:t>
            </a:r>
          </a:p>
        </p:txBody>
      </p:sp>
    </p:spTree>
    <p:extLst>
      <p:ext uri="{BB962C8B-B14F-4D97-AF65-F5344CB8AC3E}">
        <p14:creationId xmlns:p14="http://schemas.microsoft.com/office/powerpoint/2010/main" val="2356081864"/>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1"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1"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1"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1"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1"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1"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1" nodeType="click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par>
                                <p:cTn id="27" presetID="1" presetClass="entr" presetSubtype="0" fill="hold" grpId="1" nodeType="withEffect">
                                  <p:stCondLst>
                                    <p:cond delay="0"/>
                                  </p:stCondLst>
                                  <p:childTnLst>
                                    <p:set>
                                      <p:cBhvr>
                                        <p:cTn id="2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1" nodeType="clickEffect">
                                  <p:stCondLst>
                                    <p:cond delay="0"/>
                                  </p:stCondLst>
                                  <p:childTnLst>
                                    <p:set>
                                      <p:cBhvr>
                                        <p:cTn id="32"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2">
            <p:tnLst>
              <p:par>
                <p:cTn xmlns:p14="http://schemas.microsoft.com/office/powerpoint/2010/main" presetID="2" presetClass="entr" presetSubtype="2" fill="hold" nodeType="with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1+#ppt_w/2"/>
                          </p:val>
                        </p:tav>
                        <p:tav tm="100000">
                          <p:val>
                            <p:strVal val="#ppt_x"/>
                          </p:val>
                        </p:tav>
                      </p:tavLst>
                    </p:anim>
                    <p:anim calcmode="lin" valueType="num">
                      <p:cBhvr additive="base">
                        <p:cTn dur="500" fill="hold"/>
                        <p:tgtEl>
                          <p:spTgt spid="3"/>
                        </p:tgtEl>
                        <p:attrNameLst>
                          <p:attrName>ppt_y</p:attrName>
                        </p:attrNameLst>
                      </p:cBhvr>
                      <p:tavLst>
                        <p:tav tm="0">
                          <p:val>
                            <p:strVal val="#ppt_y"/>
                          </p:val>
                        </p:tav>
                        <p:tav tm="100000">
                          <p:val>
                            <p:strVal val="#ppt_y"/>
                          </p:val>
                        </p:tav>
                      </p:tavLst>
                    </p:anim>
                  </p:childTnLst>
                </p:cTn>
              </p:par>
            </p:tnLst>
          </p:tmpl>
          <p:tmpl lvl="3">
            <p:tnLst>
              <p:par>
                <p:cTn xmlns:p14="http://schemas.microsoft.com/office/powerpoint/2010/main" presetID="2" presetClass="entr" presetSubtype="2" fill="hold" nodeType="with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1+#ppt_w/2"/>
                          </p:val>
                        </p:tav>
                        <p:tav tm="100000">
                          <p:val>
                            <p:strVal val="#ppt_x"/>
                          </p:val>
                        </p:tav>
                      </p:tavLst>
                    </p:anim>
                    <p:anim calcmode="lin" valueType="num">
                      <p:cBhvr additive="base">
                        <p:cTn dur="500" fill="hold"/>
                        <p:tgtEl>
                          <p:spTgt spid="3"/>
                        </p:tgtEl>
                        <p:attrNameLst>
                          <p:attrName>ppt_y</p:attrName>
                        </p:attrNameLst>
                      </p:cBhvr>
                      <p:tavLst>
                        <p:tav tm="0">
                          <p:val>
                            <p:strVal val="#ppt_y"/>
                          </p:val>
                        </p:tav>
                        <p:tav tm="100000">
                          <p:val>
                            <p:strVal val="#ppt_y"/>
                          </p:val>
                        </p:tav>
                      </p:tavLst>
                    </p:anim>
                  </p:childTnLst>
                </p:cTn>
              </p:par>
            </p:tnLst>
          </p:tmpl>
          <p:tmpl lvl="4">
            <p:tnLst>
              <p:par>
                <p:cTn xmlns:p14="http://schemas.microsoft.com/office/powerpoint/2010/main" presetID="2" presetClass="entr" presetSubtype="2" fill="hold" nodeType="with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1+#ppt_w/2"/>
                          </p:val>
                        </p:tav>
                        <p:tav tm="100000">
                          <p:val>
                            <p:strVal val="#ppt_x"/>
                          </p:val>
                        </p:tav>
                      </p:tavLst>
                    </p:anim>
                    <p:anim calcmode="lin" valueType="num">
                      <p:cBhvr additive="base">
                        <p:cTn dur="500" fill="hold"/>
                        <p:tgtEl>
                          <p:spTgt spid="3"/>
                        </p:tgtEl>
                        <p:attrNameLst>
                          <p:attrName>ppt_y</p:attrName>
                        </p:attrNameLst>
                      </p:cBhvr>
                      <p:tavLst>
                        <p:tav tm="0">
                          <p:val>
                            <p:strVal val="#ppt_y"/>
                          </p:val>
                        </p:tav>
                        <p:tav tm="100000">
                          <p:val>
                            <p:strVal val="#ppt_y"/>
                          </p:val>
                        </p:tav>
                      </p:tavLst>
                    </p:anim>
                  </p:childTnLst>
                </p:cTn>
              </p:par>
            </p:tnLst>
          </p:tmpl>
          <p:tmpl lvl="5">
            <p:tnLst>
              <p:par>
                <p:cTn xmlns:p14="http://schemas.microsoft.com/office/powerpoint/2010/main" presetID="2" presetClass="entr" presetSubtype="2" fill="hold" nodeType="with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1+#ppt_w/2"/>
                          </p:val>
                        </p:tav>
                        <p:tav tm="100000">
                          <p:val>
                            <p:strVal val="#ppt_x"/>
                          </p:val>
                        </p:tav>
                      </p:tavLst>
                    </p:anim>
                    <p:anim calcmode="lin" valueType="num">
                      <p:cBhvr additive="base">
                        <p:cTn dur="500" fill="hold"/>
                        <p:tgtEl>
                          <p:spTgt spid="3"/>
                        </p:tgtEl>
                        <p:attrNameLst>
                          <p:attrName>ppt_y</p:attrName>
                        </p:attrNameLst>
                      </p:cBhvr>
                      <p:tavLst>
                        <p:tav tm="0">
                          <p:val>
                            <p:strVal val="#ppt_y"/>
                          </p:val>
                        </p:tav>
                        <p:tav tm="100000">
                          <p:val>
                            <p:strVal val="#ppt_y"/>
                          </p:val>
                        </p:tav>
                      </p:tavLst>
                    </p:anim>
                  </p:childTnLst>
                </p:cTn>
              </p:par>
            </p:tnLst>
          </p:tmpl>
          <p:tmpl lvl="1">
            <p:tnLst>
              <p:par>
                <p:cTn xmlns:p14="http://schemas.microsoft.com/office/powerpoint/2010/main" presetID="2" presetClass="entr" presetSubtype="2" fill="hold" nodeType="click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1+#ppt_w/2"/>
                          </p:val>
                        </p:tav>
                        <p:tav tm="100000">
                          <p:val>
                            <p:strVal val="#ppt_x"/>
                          </p:val>
                        </p:tav>
                      </p:tavLst>
                    </p:anim>
                    <p:anim calcmode="lin" valueType="num">
                      <p:cBhvr additive="base">
                        <p:cTn dur="500" fill="hold"/>
                        <p:tgtEl>
                          <p:spTgt spid="3"/>
                        </p:tgtEl>
                        <p:attrNameLst>
                          <p:attrName>ppt_y</p:attrName>
                        </p:attrNameLst>
                      </p:cBhvr>
                      <p:tavLst>
                        <p:tav tm="0">
                          <p:val>
                            <p:strVal val="#ppt_y"/>
                          </p:val>
                        </p:tav>
                        <p:tav tm="100000">
                          <p:val>
                            <p:strVal val="#ppt_y"/>
                          </p:val>
                        </p:tav>
                      </p:tavLst>
                    </p:anim>
                  </p:childTnLst>
                </p:cTn>
              </p:par>
            </p:tnLst>
          </p:tmpl>
        </p:tmplLst>
      </p:bldP>
      <p:bldP spid="3" grpId="1"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7500" y="0"/>
            <a:ext cx="8369300" cy="875619"/>
          </a:xfrm>
        </p:spPr>
        <p:txBody>
          <a:bodyPr>
            <a:normAutofit/>
          </a:bodyPr>
          <a:lstStyle/>
          <a:p>
            <a:r>
              <a:rPr lang="en-US" dirty="0" smtClean="0"/>
              <a:t>Provide Backing Store for VAS</a:t>
            </a:r>
            <a:endParaRPr lang="en-US" dirty="0"/>
          </a:p>
        </p:txBody>
      </p:sp>
      <p:sp>
        <p:nvSpPr>
          <p:cNvPr id="7" name="Can 6"/>
          <p:cNvSpPr/>
          <p:nvPr/>
        </p:nvSpPr>
        <p:spPr>
          <a:xfrm>
            <a:off x="57686" y="1299449"/>
            <a:ext cx="2635250" cy="2942708"/>
          </a:xfrm>
          <a:prstGeom prst="can">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latin typeface="Gill Sans Light"/>
              <a:cs typeface="Gill Sans Light"/>
            </a:endParaRPr>
          </a:p>
        </p:txBody>
      </p:sp>
      <p:sp>
        <p:nvSpPr>
          <p:cNvPr id="9" name="TextBox 8"/>
          <p:cNvSpPr txBox="1"/>
          <p:nvPr/>
        </p:nvSpPr>
        <p:spPr>
          <a:xfrm>
            <a:off x="559577" y="930117"/>
            <a:ext cx="1640643" cy="400110"/>
          </a:xfrm>
          <a:prstGeom prst="rect">
            <a:avLst/>
          </a:prstGeom>
          <a:noFill/>
        </p:spPr>
        <p:txBody>
          <a:bodyPr wrap="none" rtlCol="0">
            <a:spAutoFit/>
          </a:bodyPr>
          <a:lstStyle/>
          <a:p>
            <a:r>
              <a:rPr lang="en-US" sz="2000" dirty="0" smtClean="0">
                <a:latin typeface="Gill Sans Light"/>
                <a:cs typeface="Gill Sans Light"/>
              </a:rPr>
              <a:t>disk (huge, TB)</a:t>
            </a:r>
            <a:endParaRPr lang="en-US" sz="2000" dirty="0">
              <a:latin typeface="Gill Sans Light"/>
              <a:cs typeface="Gill Sans Light"/>
            </a:endParaRPr>
          </a:p>
        </p:txBody>
      </p:sp>
      <p:sp>
        <p:nvSpPr>
          <p:cNvPr id="10" name="TextBox 9"/>
          <p:cNvSpPr txBox="1"/>
          <p:nvPr/>
        </p:nvSpPr>
        <p:spPr>
          <a:xfrm>
            <a:off x="7064163" y="1211468"/>
            <a:ext cx="1069524" cy="400110"/>
          </a:xfrm>
          <a:prstGeom prst="rect">
            <a:avLst/>
          </a:prstGeom>
          <a:noFill/>
        </p:spPr>
        <p:txBody>
          <a:bodyPr wrap="none" rtlCol="0">
            <a:spAutoFit/>
          </a:bodyPr>
          <a:lstStyle/>
          <a:p>
            <a:r>
              <a:rPr lang="en-US" sz="2000" dirty="0" smtClean="0">
                <a:latin typeface="Gill Sans Light"/>
                <a:cs typeface="Gill Sans Light"/>
              </a:rPr>
              <a:t>memory</a:t>
            </a:r>
            <a:endParaRPr lang="en-US" sz="2000" dirty="0">
              <a:latin typeface="Gill Sans Light"/>
              <a:cs typeface="Gill Sans Light"/>
            </a:endParaRPr>
          </a:p>
        </p:txBody>
      </p:sp>
      <p:pic>
        <p:nvPicPr>
          <p:cNvPr id="29" name="Picture 28"/>
          <p:cNvPicPr>
            <a:picLocks noChangeAspect="1"/>
          </p:cNvPicPr>
          <p:nvPr/>
        </p:nvPicPr>
        <p:blipFill>
          <a:blip r:embed="rId2"/>
          <a:stretch>
            <a:fillRect/>
          </a:stretch>
        </p:blipFill>
        <p:spPr>
          <a:xfrm>
            <a:off x="145118" y="1969155"/>
            <a:ext cx="828917" cy="1221562"/>
          </a:xfrm>
          <a:prstGeom prst="rect">
            <a:avLst/>
          </a:prstGeom>
        </p:spPr>
      </p:pic>
      <p:sp>
        <p:nvSpPr>
          <p:cNvPr id="8" name="Rectangle 7"/>
          <p:cNvSpPr/>
          <p:nvPr/>
        </p:nvSpPr>
        <p:spPr>
          <a:xfrm>
            <a:off x="7007327" y="1809750"/>
            <a:ext cx="1073441" cy="3082139"/>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latin typeface="Gill Sans Light"/>
              <a:cs typeface="Gill Sans Light"/>
            </a:endParaRPr>
          </a:p>
        </p:txBody>
      </p:sp>
      <p:sp>
        <p:nvSpPr>
          <p:cNvPr id="46" name="Rectangle 45"/>
          <p:cNvSpPr/>
          <p:nvPr/>
        </p:nvSpPr>
        <p:spPr>
          <a:xfrm>
            <a:off x="7007367" y="3655079"/>
            <a:ext cx="1073441" cy="184214"/>
          </a:xfrm>
          <a:prstGeom prst="rect">
            <a:avLst/>
          </a:prstGeom>
          <a:solidFill>
            <a:schemeClr val="accent1">
              <a:lumMod val="40000"/>
              <a:lumOff val="60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latin typeface="Gill Sans Light"/>
              <a:cs typeface="Gill Sans Light"/>
            </a:endParaRPr>
          </a:p>
        </p:txBody>
      </p:sp>
      <p:sp>
        <p:nvSpPr>
          <p:cNvPr id="47" name="Rectangle 46"/>
          <p:cNvSpPr/>
          <p:nvPr/>
        </p:nvSpPr>
        <p:spPr>
          <a:xfrm>
            <a:off x="7007327" y="4539963"/>
            <a:ext cx="1073441" cy="184214"/>
          </a:xfrm>
          <a:prstGeom prst="rect">
            <a:avLst/>
          </a:prstGeom>
          <a:solidFill>
            <a:srgbClr val="FF66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latin typeface="Gill Sans Light"/>
              <a:cs typeface="Gill Sans Light"/>
            </a:endParaRPr>
          </a:p>
        </p:txBody>
      </p:sp>
      <p:sp>
        <p:nvSpPr>
          <p:cNvPr id="48" name="Rectangle 47"/>
          <p:cNvSpPr/>
          <p:nvPr/>
        </p:nvSpPr>
        <p:spPr>
          <a:xfrm>
            <a:off x="7007327" y="3317890"/>
            <a:ext cx="1073441" cy="184214"/>
          </a:xfrm>
          <a:prstGeom prst="rect">
            <a:avLst/>
          </a:prstGeom>
          <a:solidFill>
            <a:schemeClr val="accent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latin typeface="Gill Sans Light"/>
              <a:cs typeface="Gill Sans Light"/>
            </a:endParaRPr>
          </a:p>
        </p:txBody>
      </p:sp>
      <p:sp>
        <p:nvSpPr>
          <p:cNvPr id="51" name="Rectangle 50"/>
          <p:cNvSpPr/>
          <p:nvPr/>
        </p:nvSpPr>
        <p:spPr>
          <a:xfrm>
            <a:off x="7007327" y="4737959"/>
            <a:ext cx="1073441" cy="184214"/>
          </a:xfrm>
          <a:prstGeom prst="rect">
            <a:avLst/>
          </a:prstGeom>
          <a:solidFill>
            <a:srgbClr val="FF66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latin typeface="Gill Sans Light"/>
              <a:cs typeface="Gill Sans Light"/>
            </a:endParaRPr>
          </a:p>
        </p:txBody>
      </p:sp>
      <p:sp>
        <p:nvSpPr>
          <p:cNvPr id="52" name="Rectangle 51"/>
          <p:cNvSpPr/>
          <p:nvPr/>
        </p:nvSpPr>
        <p:spPr>
          <a:xfrm>
            <a:off x="7007327" y="2596317"/>
            <a:ext cx="1073441" cy="184214"/>
          </a:xfrm>
          <a:prstGeom prst="rect">
            <a:avLst/>
          </a:prstGeom>
          <a:solidFill>
            <a:schemeClr val="accent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latin typeface="Gill Sans Light"/>
              <a:cs typeface="Gill Sans Light"/>
            </a:endParaRPr>
          </a:p>
        </p:txBody>
      </p:sp>
      <p:sp>
        <p:nvSpPr>
          <p:cNvPr id="53" name="TextBox 52"/>
          <p:cNvSpPr txBox="1"/>
          <p:nvPr/>
        </p:nvSpPr>
        <p:spPr>
          <a:xfrm>
            <a:off x="8153400" y="4289274"/>
            <a:ext cx="860207" cy="1015663"/>
          </a:xfrm>
          <a:prstGeom prst="rect">
            <a:avLst/>
          </a:prstGeom>
          <a:noFill/>
        </p:spPr>
        <p:txBody>
          <a:bodyPr wrap="square" rtlCol="0">
            <a:spAutoFit/>
          </a:bodyPr>
          <a:lstStyle/>
          <a:p>
            <a:r>
              <a:rPr lang="en-US" sz="2000" dirty="0" smtClean="0">
                <a:latin typeface="Gill Sans Light"/>
                <a:cs typeface="Gill Sans Light"/>
              </a:rPr>
              <a:t>kernel code &amp; data</a:t>
            </a:r>
            <a:endParaRPr lang="en-US" sz="2000" dirty="0">
              <a:latin typeface="Gill Sans Light"/>
              <a:cs typeface="Gill Sans Light"/>
            </a:endParaRPr>
          </a:p>
        </p:txBody>
      </p:sp>
      <p:sp>
        <p:nvSpPr>
          <p:cNvPr id="54" name="TextBox 53"/>
          <p:cNvSpPr txBox="1"/>
          <p:nvPr/>
        </p:nvSpPr>
        <p:spPr>
          <a:xfrm>
            <a:off x="8159750" y="2477446"/>
            <a:ext cx="908050" cy="1015663"/>
          </a:xfrm>
          <a:prstGeom prst="rect">
            <a:avLst/>
          </a:prstGeom>
          <a:noFill/>
        </p:spPr>
        <p:txBody>
          <a:bodyPr wrap="square" rtlCol="0">
            <a:spAutoFit/>
          </a:bodyPr>
          <a:lstStyle/>
          <a:p>
            <a:r>
              <a:rPr lang="en-US" sz="2000" dirty="0" smtClean="0">
                <a:latin typeface="Gill Sans Light"/>
                <a:cs typeface="Gill Sans Light"/>
              </a:rPr>
              <a:t>user page</a:t>
            </a:r>
          </a:p>
          <a:p>
            <a:r>
              <a:rPr lang="en-US" sz="2000" dirty="0" smtClean="0">
                <a:latin typeface="Gill Sans Light"/>
                <a:cs typeface="Gill Sans Light"/>
              </a:rPr>
              <a:t>frames</a:t>
            </a:r>
            <a:endParaRPr lang="en-US" sz="2000" dirty="0">
              <a:latin typeface="Gill Sans Light"/>
              <a:cs typeface="Gill Sans Light"/>
            </a:endParaRPr>
          </a:p>
        </p:txBody>
      </p:sp>
      <p:sp>
        <p:nvSpPr>
          <p:cNvPr id="55" name="TextBox 54"/>
          <p:cNvSpPr txBox="1"/>
          <p:nvPr/>
        </p:nvSpPr>
        <p:spPr>
          <a:xfrm>
            <a:off x="8077200" y="3558073"/>
            <a:ext cx="1365250" cy="707886"/>
          </a:xfrm>
          <a:prstGeom prst="rect">
            <a:avLst/>
          </a:prstGeom>
          <a:noFill/>
        </p:spPr>
        <p:txBody>
          <a:bodyPr wrap="square" rtlCol="0">
            <a:spAutoFit/>
          </a:bodyPr>
          <a:lstStyle/>
          <a:p>
            <a:r>
              <a:rPr lang="en-US" sz="2000" dirty="0" smtClean="0">
                <a:latin typeface="Gill Sans Light"/>
                <a:cs typeface="Gill Sans Light"/>
              </a:rPr>
              <a:t>user </a:t>
            </a:r>
            <a:r>
              <a:rPr lang="en-US" sz="2000" dirty="0" err="1" smtClean="0">
                <a:latin typeface="Gill Sans Light"/>
                <a:cs typeface="Gill Sans Light"/>
              </a:rPr>
              <a:t>pagetable</a:t>
            </a:r>
            <a:endParaRPr lang="en-US" sz="2000" dirty="0" smtClean="0">
              <a:latin typeface="Gill Sans Light"/>
              <a:cs typeface="Gill Sans Light"/>
            </a:endParaRPr>
          </a:p>
        </p:txBody>
      </p:sp>
      <p:sp>
        <p:nvSpPr>
          <p:cNvPr id="56" name="Rectangle 55"/>
          <p:cNvSpPr/>
          <p:nvPr/>
        </p:nvSpPr>
        <p:spPr>
          <a:xfrm>
            <a:off x="7007327" y="2861622"/>
            <a:ext cx="1073441" cy="184214"/>
          </a:xfrm>
          <a:prstGeom prst="rect">
            <a:avLst/>
          </a:prstGeom>
          <a:solidFill>
            <a:schemeClr val="accent2">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latin typeface="Gill Sans Light"/>
              <a:cs typeface="Gill Sans Light"/>
            </a:endParaRPr>
          </a:p>
        </p:txBody>
      </p:sp>
      <p:sp>
        <p:nvSpPr>
          <p:cNvPr id="57" name="Rectangle 56"/>
          <p:cNvSpPr/>
          <p:nvPr/>
        </p:nvSpPr>
        <p:spPr>
          <a:xfrm>
            <a:off x="7007367" y="3831138"/>
            <a:ext cx="1073441" cy="184214"/>
          </a:xfrm>
          <a:prstGeom prst="rect">
            <a:avLst/>
          </a:prstGeom>
          <a:solidFill>
            <a:schemeClr val="accent1">
              <a:lumMod val="40000"/>
              <a:lumOff val="60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latin typeface="Gill Sans Light"/>
              <a:cs typeface="Gill Sans Light"/>
            </a:endParaRPr>
          </a:p>
        </p:txBody>
      </p:sp>
      <p:sp>
        <p:nvSpPr>
          <p:cNvPr id="61" name="Rectangle 60"/>
          <p:cNvSpPr/>
          <p:nvPr/>
        </p:nvSpPr>
        <p:spPr>
          <a:xfrm>
            <a:off x="1591718" y="3572668"/>
            <a:ext cx="1056103" cy="476250"/>
          </a:xfrm>
          <a:prstGeom prst="rect">
            <a:avLst/>
          </a:prstGeom>
          <a:solidFill>
            <a:schemeClr val="accent3">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latin typeface="Gill Sans Light"/>
              <a:cs typeface="Gill Sans Light"/>
            </a:endParaRPr>
          </a:p>
        </p:txBody>
      </p:sp>
      <p:sp>
        <p:nvSpPr>
          <p:cNvPr id="62" name="TextBox 61"/>
          <p:cNvSpPr txBox="1"/>
          <p:nvPr/>
        </p:nvSpPr>
        <p:spPr>
          <a:xfrm>
            <a:off x="1799703" y="3679586"/>
            <a:ext cx="684803" cy="400110"/>
          </a:xfrm>
          <a:prstGeom prst="rect">
            <a:avLst/>
          </a:prstGeom>
          <a:noFill/>
        </p:spPr>
        <p:txBody>
          <a:bodyPr wrap="none" rtlCol="0">
            <a:spAutoFit/>
          </a:bodyPr>
          <a:lstStyle/>
          <a:p>
            <a:r>
              <a:rPr lang="en-US" sz="2000" dirty="0" smtClean="0">
                <a:latin typeface="Gill Sans Light"/>
                <a:cs typeface="Gill Sans Light"/>
              </a:rPr>
              <a:t>code</a:t>
            </a:r>
            <a:endParaRPr lang="en-US" sz="2000" dirty="0">
              <a:latin typeface="Gill Sans Light"/>
              <a:cs typeface="Gill Sans Light"/>
            </a:endParaRPr>
          </a:p>
        </p:txBody>
      </p:sp>
      <p:grpSp>
        <p:nvGrpSpPr>
          <p:cNvPr id="63" name="Group 62"/>
          <p:cNvGrpSpPr/>
          <p:nvPr/>
        </p:nvGrpSpPr>
        <p:grpSpPr>
          <a:xfrm>
            <a:off x="1591718" y="3090068"/>
            <a:ext cx="1056103" cy="507028"/>
            <a:chOff x="4133850" y="3404709"/>
            <a:chExt cx="1056103" cy="507028"/>
          </a:xfrm>
        </p:grpSpPr>
        <p:sp>
          <p:nvSpPr>
            <p:cNvPr id="64" name="Rectangle 63"/>
            <p:cNvSpPr/>
            <p:nvPr/>
          </p:nvSpPr>
          <p:spPr>
            <a:xfrm>
              <a:off x="4133850" y="3404709"/>
              <a:ext cx="1056103" cy="476250"/>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latin typeface="Gill Sans Light"/>
                <a:cs typeface="Gill Sans Light"/>
              </a:endParaRPr>
            </a:p>
          </p:txBody>
        </p:sp>
        <p:sp>
          <p:nvSpPr>
            <p:cNvPr id="65" name="TextBox 64"/>
            <p:cNvSpPr txBox="1"/>
            <p:nvPr/>
          </p:nvSpPr>
          <p:spPr>
            <a:xfrm>
              <a:off x="4359700" y="3511627"/>
              <a:ext cx="633507" cy="400110"/>
            </a:xfrm>
            <a:prstGeom prst="rect">
              <a:avLst/>
            </a:prstGeom>
            <a:noFill/>
          </p:spPr>
          <p:txBody>
            <a:bodyPr wrap="none" rtlCol="0">
              <a:spAutoFit/>
            </a:bodyPr>
            <a:lstStyle/>
            <a:p>
              <a:r>
                <a:rPr lang="en-US" sz="2000" dirty="0" smtClean="0">
                  <a:latin typeface="Gill Sans Light"/>
                  <a:cs typeface="Gill Sans Light"/>
                </a:rPr>
                <a:t>data</a:t>
              </a:r>
              <a:endParaRPr lang="en-US" sz="2000" dirty="0">
                <a:latin typeface="Gill Sans Light"/>
                <a:cs typeface="Gill Sans Light"/>
              </a:endParaRPr>
            </a:p>
          </p:txBody>
        </p:sp>
      </p:grpSp>
      <p:grpSp>
        <p:nvGrpSpPr>
          <p:cNvPr id="66" name="Group 65"/>
          <p:cNvGrpSpPr/>
          <p:nvPr/>
        </p:nvGrpSpPr>
        <p:grpSpPr>
          <a:xfrm>
            <a:off x="1591718" y="2609611"/>
            <a:ext cx="1056103" cy="400110"/>
            <a:chOff x="4133850" y="3511627"/>
            <a:chExt cx="1056103" cy="400110"/>
          </a:xfrm>
        </p:grpSpPr>
        <p:sp>
          <p:nvSpPr>
            <p:cNvPr id="67" name="Rectangle 66"/>
            <p:cNvSpPr/>
            <p:nvPr/>
          </p:nvSpPr>
          <p:spPr>
            <a:xfrm>
              <a:off x="4133850" y="3511627"/>
              <a:ext cx="1056103" cy="369332"/>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latin typeface="Gill Sans Light"/>
                <a:cs typeface="Gill Sans Light"/>
              </a:endParaRPr>
            </a:p>
          </p:txBody>
        </p:sp>
        <p:sp>
          <p:nvSpPr>
            <p:cNvPr id="68" name="TextBox 67"/>
            <p:cNvSpPr txBox="1"/>
            <p:nvPr/>
          </p:nvSpPr>
          <p:spPr>
            <a:xfrm>
              <a:off x="4359700" y="3511627"/>
              <a:ext cx="673457" cy="400110"/>
            </a:xfrm>
            <a:prstGeom prst="rect">
              <a:avLst/>
            </a:prstGeom>
            <a:noFill/>
          </p:spPr>
          <p:txBody>
            <a:bodyPr wrap="none" rtlCol="0">
              <a:spAutoFit/>
            </a:bodyPr>
            <a:lstStyle/>
            <a:p>
              <a:r>
                <a:rPr lang="en-US" sz="2000" dirty="0" smtClean="0">
                  <a:latin typeface="Gill Sans Light"/>
                  <a:cs typeface="Gill Sans Light"/>
                </a:rPr>
                <a:t>heap</a:t>
              </a:r>
              <a:endParaRPr lang="en-US" sz="2000" dirty="0">
                <a:latin typeface="Gill Sans Light"/>
                <a:cs typeface="Gill Sans Light"/>
              </a:endParaRPr>
            </a:p>
          </p:txBody>
        </p:sp>
      </p:grpSp>
      <p:grpSp>
        <p:nvGrpSpPr>
          <p:cNvPr id="69" name="Group 68"/>
          <p:cNvGrpSpPr/>
          <p:nvPr/>
        </p:nvGrpSpPr>
        <p:grpSpPr>
          <a:xfrm>
            <a:off x="1591718" y="2112245"/>
            <a:ext cx="1056103" cy="400110"/>
            <a:chOff x="4133850" y="3404709"/>
            <a:chExt cx="1056103" cy="400110"/>
          </a:xfrm>
        </p:grpSpPr>
        <p:sp>
          <p:nvSpPr>
            <p:cNvPr id="70" name="Rectangle 69"/>
            <p:cNvSpPr/>
            <p:nvPr/>
          </p:nvSpPr>
          <p:spPr>
            <a:xfrm>
              <a:off x="4133850" y="3404709"/>
              <a:ext cx="1056103" cy="369332"/>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latin typeface="Gill Sans Light"/>
                <a:cs typeface="Gill Sans Light"/>
              </a:endParaRPr>
            </a:p>
          </p:txBody>
        </p:sp>
        <p:sp>
          <p:nvSpPr>
            <p:cNvPr id="71" name="TextBox 70"/>
            <p:cNvSpPr txBox="1"/>
            <p:nvPr/>
          </p:nvSpPr>
          <p:spPr>
            <a:xfrm>
              <a:off x="4334539" y="3404709"/>
              <a:ext cx="710451" cy="400110"/>
            </a:xfrm>
            <a:prstGeom prst="rect">
              <a:avLst/>
            </a:prstGeom>
            <a:noFill/>
          </p:spPr>
          <p:txBody>
            <a:bodyPr wrap="none" rtlCol="0">
              <a:spAutoFit/>
            </a:bodyPr>
            <a:lstStyle/>
            <a:p>
              <a:r>
                <a:rPr lang="en-US" sz="2000" dirty="0" smtClean="0">
                  <a:latin typeface="Gill Sans Light"/>
                  <a:cs typeface="Gill Sans Light"/>
                </a:rPr>
                <a:t>stack</a:t>
              </a:r>
              <a:endParaRPr lang="en-US" sz="2000" dirty="0">
                <a:latin typeface="Gill Sans Light"/>
                <a:cs typeface="Gill Sans Light"/>
              </a:endParaRPr>
            </a:p>
          </p:txBody>
        </p:sp>
      </p:grpSp>
      <p:cxnSp>
        <p:nvCxnSpPr>
          <p:cNvPr id="72" name="Straight Arrow Connector 71"/>
          <p:cNvCxnSpPr/>
          <p:nvPr/>
        </p:nvCxnSpPr>
        <p:spPr>
          <a:xfrm flipH="1">
            <a:off x="2647821" y="2112245"/>
            <a:ext cx="2352306" cy="0"/>
          </a:xfrm>
          <a:prstGeom prst="straightConnector1">
            <a:avLst/>
          </a:prstGeom>
          <a:ln w="9525" cmpd="sng">
            <a:solidFill>
              <a:srgbClr val="000000"/>
            </a:solidFill>
            <a:prstDash val="dash"/>
            <a:headEnd type="oval"/>
            <a:tailEnd type="triangle"/>
          </a:ln>
        </p:spPr>
        <p:style>
          <a:lnRef idx="2">
            <a:schemeClr val="accent1"/>
          </a:lnRef>
          <a:fillRef idx="0">
            <a:schemeClr val="accent1"/>
          </a:fillRef>
          <a:effectRef idx="1">
            <a:schemeClr val="accent1"/>
          </a:effectRef>
          <a:fontRef idx="minor">
            <a:schemeClr val="tx1"/>
          </a:fontRef>
        </p:style>
      </p:cxnSp>
      <p:grpSp>
        <p:nvGrpSpPr>
          <p:cNvPr id="14" name="Group 13"/>
          <p:cNvGrpSpPr/>
          <p:nvPr/>
        </p:nvGrpSpPr>
        <p:grpSpPr>
          <a:xfrm>
            <a:off x="4908552" y="1043544"/>
            <a:ext cx="1958827" cy="3386768"/>
            <a:chOff x="4813299" y="1043543"/>
            <a:chExt cx="2037395" cy="3547583"/>
          </a:xfrm>
        </p:grpSpPr>
        <p:sp>
          <p:nvSpPr>
            <p:cNvPr id="21" name="Rectangle 20"/>
            <p:cNvSpPr/>
            <p:nvPr/>
          </p:nvSpPr>
          <p:spPr>
            <a:xfrm>
              <a:off x="4821893" y="1487603"/>
              <a:ext cx="1234625" cy="3103523"/>
            </a:xfrm>
            <a:prstGeom prst="rect">
              <a:avLst/>
            </a:prstGeom>
            <a:solidFill>
              <a:schemeClr val="accent1">
                <a:lumMod val="40000"/>
                <a:lumOff val="60000"/>
                <a:alpha val="25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latin typeface="Gill Sans Light"/>
                <a:cs typeface="Gill Sans Light"/>
              </a:endParaRPr>
            </a:p>
          </p:txBody>
        </p:sp>
        <p:sp>
          <p:nvSpPr>
            <p:cNvPr id="22" name="Rectangle 21"/>
            <p:cNvSpPr/>
            <p:nvPr/>
          </p:nvSpPr>
          <p:spPr>
            <a:xfrm>
              <a:off x="4908549" y="3954061"/>
              <a:ext cx="1056103" cy="476250"/>
            </a:xfrm>
            <a:prstGeom prst="rect">
              <a:avLst/>
            </a:prstGeom>
            <a:solidFill>
              <a:schemeClr val="accent3">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latin typeface="Gill Sans Light"/>
                <a:cs typeface="Gill Sans Light"/>
              </a:endParaRPr>
            </a:p>
          </p:txBody>
        </p:sp>
        <p:sp>
          <p:nvSpPr>
            <p:cNvPr id="23" name="TextBox 22"/>
            <p:cNvSpPr txBox="1"/>
            <p:nvPr/>
          </p:nvSpPr>
          <p:spPr>
            <a:xfrm>
              <a:off x="5116534" y="4060979"/>
              <a:ext cx="712270" cy="419109"/>
            </a:xfrm>
            <a:prstGeom prst="rect">
              <a:avLst/>
            </a:prstGeom>
            <a:noFill/>
          </p:spPr>
          <p:txBody>
            <a:bodyPr wrap="none" rtlCol="0">
              <a:spAutoFit/>
            </a:bodyPr>
            <a:lstStyle/>
            <a:p>
              <a:r>
                <a:rPr lang="en-US" sz="2000" dirty="0" smtClean="0">
                  <a:latin typeface="Gill Sans Light"/>
                  <a:cs typeface="Gill Sans Light"/>
                </a:rPr>
                <a:t>code</a:t>
              </a:r>
              <a:endParaRPr lang="en-US" sz="2000" dirty="0">
                <a:latin typeface="Gill Sans Light"/>
                <a:cs typeface="Gill Sans Light"/>
              </a:endParaRPr>
            </a:p>
          </p:txBody>
        </p:sp>
        <p:grpSp>
          <p:nvGrpSpPr>
            <p:cNvPr id="31" name="Group 30"/>
            <p:cNvGrpSpPr/>
            <p:nvPr/>
          </p:nvGrpSpPr>
          <p:grpSpPr>
            <a:xfrm>
              <a:off x="4908549" y="3471461"/>
              <a:ext cx="1056103" cy="526027"/>
              <a:chOff x="4133850" y="3404709"/>
              <a:chExt cx="1056103" cy="526027"/>
            </a:xfrm>
          </p:grpSpPr>
          <p:sp>
            <p:nvSpPr>
              <p:cNvPr id="24" name="Rectangle 23"/>
              <p:cNvSpPr/>
              <p:nvPr/>
            </p:nvSpPr>
            <p:spPr>
              <a:xfrm>
                <a:off x="4133850" y="3404709"/>
                <a:ext cx="1056103" cy="476250"/>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latin typeface="Gill Sans Light"/>
                  <a:cs typeface="Gill Sans Light"/>
                </a:endParaRPr>
              </a:p>
            </p:txBody>
          </p:sp>
          <p:sp>
            <p:nvSpPr>
              <p:cNvPr id="25" name="TextBox 24"/>
              <p:cNvSpPr txBox="1"/>
              <p:nvPr/>
            </p:nvSpPr>
            <p:spPr>
              <a:xfrm>
                <a:off x="4359700" y="3511627"/>
                <a:ext cx="658917" cy="419109"/>
              </a:xfrm>
              <a:prstGeom prst="rect">
                <a:avLst/>
              </a:prstGeom>
              <a:noFill/>
            </p:spPr>
            <p:txBody>
              <a:bodyPr wrap="none" rtlCol="0">
                <a:spAutoFit/>
              </a:bodyPr>
              <a:lstStyle/>
              <a:p>
                <a:r>
                  <a:rPr lang="en-US" sz="2000" dirty="0" smtClean="0">
                    <a:latin typeface="Gill Sans Light"/>
                    <a:cs typeface="Gill Sans Light"/>
                  </a:rPr>
                  <a:t>data</a:t>
                </a:r>
                <a:endParaRPr lang="en-US" sz="2000" dirty="0">
                  <a:latin typeface="Gill Sans Light"/>
                  <a:cs typeface="Gill Sans Light"/>
                </a:endParaRPr>
              </a:p>
            </p:txBody>
          </p:sp>
        </p:grpSp>
        <p:grpSp>
          <p:nvGrpSpPr>
            <p:cNvPr id="32" name="Group 31"/>
            <p:cNvGrpSpPr/>
            <p:nvPr/>
          </p:nvGrpSpPr>
          <p:grpSpPr>
            <a:xfrm>
              <a:off x="4908549" y="3102129"/>
              <a:ext cx="1056103" cy="419108"/>
              <a:chOff x="4133850" y="3511627"/>
              <a:chExt cx="1056103" cy="419108"/>
            </a:xfrm>
          </p:grpSpPr>
          <p:sp>
            <p:nvSpPr>
              <p:cNvPr id="33" name="Rectangle 32"/>
              <p:cNvSpPr/>
              <p:nvPr/>
            </p:nvSpPr>
            <p:spPr>
              <a:xfrm>
                <a:off x="4133850" y="3511627"/>
                <a:ext cx="1056103" cy="369332"/>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latin typeface="Gill Sans Light"/>
                  <a:cs typeface="Gill Sans Light"/>
                </a:endParaRPr>
              </a:p>
            </p:txBody>
          </p:sp>
          <p:sp>
            <p:nvSpPr>
              <p:cNvPr id="34" name="TextBox 33"/>
              <p:cNvSpPr txBox="1"/>
              <p:nvPr/>
            </p:nvSpPr>
            <p:spPr>
              <a:xfrm>
                <a:off x="4359700" y="3511627"/>
                <a:ext cx="700470" cy="419108"/>
              </a:xfrm>
              <a:prstGeom prst="rect">
                <a:avLst/>
              </a:prstGeom>
              <a:noFill/>
            </p:spPr>
            <p:txBody>
              <a:bodyPr wrap="none" rtlCol="0">
                <a:spAutoFit/>
              </a:bodyPr>
              <a:lstStyle/>
              <a:p>
                <a:r>
                  <a:rPr lang="en-US" sz="2000" dirty="0" smtClean="0">
                    <a:latin typeface="Gill Sans Light"/>
                    <a:cs typeface="Gill Sans Light"/>
                  </a:rPr>
                  <a:t>heap</a:t>
                </a:r>
                <a:endParaRPr lang="en-US" sz="2000" dirty="0">
                  <a:latin typeface="Gill Sans Light"/>
                  <a:cs typeface="Gill Sans Light"/>
                </a:endParaRPr>
              </a:p>
            </p:txBody>
          </p:sp>
        </p:grpSp>
        <p:grpSp>
          <p:nvGrpSpPr>
            <p:cNvPr id="35" name="Group 34"/>
            <p:cNvGrpSpPr/>
            <p:nvPr/>
          </p:nvGrpSpPr>
          <p:grpSpPr>
            <a:xfrm>
              <a:off x="4908549" y="2102817"/>
              <a:ext cx="1056103" cy="419108"/>
              <a:chOff x="4133850" y="3404709"/>
              <a:chExt cx="1056103" cy="419108"/>
            </a:xfrm>
          </p:grpSpPr>
          <p:sp>
            <p:nvSpPr>
              <p:cNvPr id="36" name="Rectangle 35"/>
              <p:cNvSpPr/>
              <p:nvPr/>
            </p:nvSpPr>
            <p:spPr>
              <a:xfrm>
                <a:off x="4133850" y="3404709"/>
                <a:ext cx="1056103" cy="369332"/>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latin typeface="Gill Sans Light"/>
                  <a:cs typeface="Gill Sans Light"/>
                </a:endParaRPr>
              </a:p>
            </p:txBody>
          </p:sp>
          <p:sp>
            <p:nvSpPr>
              <p:cNvPr id="37" name="TextBox 36"/>
              <p:cNvSpPr txBox="1"/>
              <p:nvPr/>
            </p:nvSpPr>
            <p:spPr>
              <a:xfrm>
                <a:off x="4334539" y="3404709"/>
                <a:ext cx="738947" cy="419108"/>
              </a:xfrm>
              <a:prstGeom prst="rect">
                <a:avLst/>
              </a:prstGeom>
              <a:noFill/>
            </p:spPr>
            <p:txBody>
              <a:bodyPr wrap="none" rtlCol="0">
                <a:spAutoFit/>
              </a:bodyPr>
              <a:lstStyle/>
              <a:p>
                <a:r>
                  <a:rPr lang="en-US" sz="2000" dirty="0" smtClean="0">
                    <a:latin typeface="Gill Sans Light"/>
                    <a:cs typeface="Gill Sans Light"/>
                  </a:rPr>
                  <a:t>stack</a:t>
                </a:r>
                <a:endParaRPr lang="en-US" sz="2000" dirty="0">
                  <a:latin typeface="Gill Sans Light"/>
                  <a:cs typeface="Gill Sans Light"/>
                </a:endParaRPr>
              </a:p>
            </p:txBody>
          </p:sp>
        </p:grpSp>
        <p:grpSp>
          <p:nvGrpSpPr>
            <p:cNvPr id="38" name="Group 37"/>
            <p:cNvGrpSpPr/>
            <p:nvPr/>
          </p:nvGrpSpPr>
          <p:grpSpPr>
            <a:xfrm>
              <a:off x="4908549" y="1548818"/>
              <a:ext cx="1061136" cy="526027"/>
              <a:chOff x="4133850" y="3404709"/>
              <a:chExt cx="1061136" cy="526027"/>
            </a:xfrm>
          </p:grpSpPr>
          <p:sp>
            <p:nvSpPr>
              <p:cNvPr id="39" name="Rectangle 38"/>
              <p:cNvSpPr/>
              <p:nvPr/>
            </p:nvSpPr>
            <p:spPr>
              <a:xfrm>
                <a:off x="4133850" y="3404709"/>
                <a:ext cx="1056103" cy="476250"/>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latin typeface="Gill Sans Light"/>
                  <a:cs typeface="Gill Sans Light"/>
                </a:endParaRPr>
              </a:p>
            </p:txBody>
          </p:sp>
          <p:sp>
            <p:nvSpPr>
              <p:cNvPr id="40" name="TextBox 39"/>
              <p:cNvSpPr txBox="1"/>
              <p:nvPr/>
            </p:nvSpPr>
            <p:spPr>
              <a:xfrm>
                <a:off x="4359700" y="3511627"/>
                <a:ext cx="835286" cy="419109"/>
              </a:xfrm>
              <a:prstGeom prst="rect">
                <a:avLst/>
              </a:prstGeom>
              <a:noFill/>
            </p:spPr>
            <p:txBody>
              <a:bodyPr wrap="none" rtlCol="0">
                <a:spAutoFit/>
              </a:bodyPr>
              <a:lstStyle/>
              <a:p>
                <a:r>
                  <a:rPr lang="en-US" sz="2000" dirty="0" smtClean="0">
                    <a:latin typeface="Gill Sans Light"/>
                    <a:cs typeface="Gill Sans Light"/>
                  </a:rPr>
                  <a:t>kernel</a:t>
                </a:r>
                <a:endParaRPr lang="en-US" sz="2000" dirty="0">
                  <a:latin typeface="Gill Sans Light"/>
                  <a:cs typeface="Gill Sans Light"/>
                </a:endParaRPr>
              </a:p>
            </p:txBody>
          </p:sp>
        </p:grpSp>
        <p:cxnSp>
          <p:nvCxnSpPr>
            <p:cNvPr id="42" name="Straight Connector 41"/>
            <p:cNvCxnSpPr/>
            <p:nvPr/>
          </p:nvCxnSpPr>
          <p:spPr>
            <a:xfrm>
              <a:off x="4821894" y="2025068"/>
              <a:ext cx="1429680"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p:nvCxnSpPr>
          <p:spPr>
            <a:xfrm>
              <a:off x="4829174" y="3102129"/>
              <a:ext cx="1429680" cy="0"/>
            </a:xfrm>
            <a:prstGeom prst="line">
              <a:avLst/>
            </a:prstGeom>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4845049" y="2540154"/>
              <a:ext cx="1429680" cy="0"/>
            </a:xfrm>
            <a:prstGeom prst="line">
              <a:avLst/>
            </a:prstGeom>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49" name="Straight Connector 48"/>
            <p:cNvCxnSpPr/>
            <p:nvPr/>
          </p:nvCxnSpPr>
          <p:spPr>
            <a:xfrm>
              <a:off x="4813299" y="4461402"/>
              <a:ext cx="1429680"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58" name="Rectangle 57"/>
            <p:cNvSpPr/>
            <p:nvPr/>
          </p:nvSpPr>
          <p:spPr>
            <a:xfrm>
              <a:off x="6162209" y="1444625"/>
              <a:ext cx="439081" cy="3103523"/>
            </a:xfrm>
            <a:prstGeom prst="rect">
              <a:avLst/>
            </a:prstGeom>
            <a:solidFill>
              <a:schemeClr val="accent1">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latin typeface="Gill Sans Light"/>
                <a:cs typeface="Gill Sans Light"/>
              </a:endParaRPr>
            </a:p>
          </p:txBody>
        </p:sp>
        <p:sp>
          <p:nvSpPr>
            <p:cNvPr id="88" name="TextBox 87"/>
            <p:cNvSpPr txBox="1"/>
            <p:nvPr/>
          </p:nvSpPr>
          <p:spPr>
            <a:xfrm>
              <a:off x="4845049" y="1055211"/>
              <a:ext cx="845185" cy="419109"/>
            </a:xfrm>
            <a:prstGeom prst="rect">
              <a:avLst/>
            </a:prstGeom>
            <a:noFill/>
          </p:spPr>
          <p:txBody>
            <a:bodyPr wrap="none" rtlCol="0">
              <a:spAutoFit/>
            </a:bodyPr>
            <a:lstStyle/>
            <a:p>
              <a:r>
                <a:rPr lang="en-US" sz="2000" dirty="0" smtClean="0">
                  <a:latin typeface="Gill Sans Light"/>
                  <a:cs typeface="Gill Sans Light"/>
                </a:rPr>
                <a:t>VAS 1</a:t>
              </a:r>
              <a:endParaRPr lang="en-US" sz="2000" dirty="0">
                <a:latin typeface="Gill Sans Light"/>
                <a:cs typeface="Gill Sans Light"/>
              </a:endParaRPr>
            </a:p>
          </p:txBody>
        </p:sp>
        <p:sp>
          <p:nvSpPr>
            <p:cNvPr id="73" name="TextBox 72"/>
            <p:cNvSpPr txBox="1"/>
            <p:nvPr/>
          </p:nvSpPr>
          <p:spPr>
            <a:xfrm>
              <a:off x="6162209" y="1043543"/>
              <a:ext cx="688485" cy="419109"/>
            </a:xfrm>
            <a:prstGeom prst="rect">
              <a:avLst/>
            </a:prstGeom>
            <a:noFill/>
          </p:spPr>
          <p:txBody>
            <a:bodyPr wrap="none" rtlCol="0">
              <a:spAutoFit/>
            </a:bodyPr>
            <a:lstStyle/>
            <a:p>
              <a:r>
                <a:rPr lang="en-US" sz="2000" dirty="0" smtClean="0">
                  <a:latin typeface="Gill Sans Light"/>
                  <a:cs typeface="Gill Sans Light"/>
                </a:rPr>
                <a:t>PT 1</a:t>
              </a:r>
              <a:endParaRPr lang="en-US" sz="2000" dirty="0">
                <a:latin typeface="Gill Sans Light"/>
                <a:cs typeface="Gill Sans Light"/>
              </a:endParaRPr>
            </a:p>
          </p:txBody>
        </p:sp>
      </p:grpSp>
      <p:grpSp>
        <p:nvGrpSpPr>
          <p:cNvPr id="104" name="Group 103"/>
          <p:cNvGrpSpPr/>
          <p:nvPr/>
        </p:nvGrpSpPr>
        <p:grpSpPr>
          <a:xfrm>
            <a:off x="2889785" y="3377715"/>
            <a:ext cx="1993505" cy="3352751"/>
            <a:chOff x="4813299" y="1043543"/>
            <a:chExt cx="2019465" cy="3547583"/>
          </a:xfrm>
        </p:grpSpPr>
        <p:sp>
          <p:nvSpPr>
            <p:cNvPr id="105" name="Rectangle 104"/>
            <p:cNvSpPr/>
            <p:nvPr/>
          </p:nvSpPr>
          <p:spPr>
            <a:xfrm>
              <a:off x="4821893" y="1487603"/>
              <a:ext cx="1233977" cy="3103523"/>
            </a:xfrm>
            <a:prstGeom prst="rect">
              <a:avLst/>
            </a:prstGeom>
            <a:solidFill>
              <a:schemeClr val="accent2">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latin typeface="Gill Sans Light"/>
                <a:cs typeface="Gill Sans Light"/>
              </a:endParaRPr>
            </a:p>
          </p:txBody>
        </p:sp>
        <p:sp>
          <p:nvSpPr>
            <p:cNvPr id="106" name="Rectangle 105"/>
            <p:cNvSpPr/>
            <p:nvPr/>
          </p:nvSpPr>
          <p:spPr>
            <a:xfrm>
              <a:off x="4908549" y="3954061"/>
              <a:ext cx="1056103" cy="476250"/>
            </a:xfrm>
            <a:prstGeom prst="rect">
              <a:avLst/>
            </a:prstGeom>
            <a:solidFill>
              <a:schemeClr val="accent3">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latin typeface="Gill Sans Light"/>
                <a:cs typeface="Gill Sans Light"/>
              </a:endParaRPr>
            </a:p>
          </p:txBody>
        </p:sp>
        <p:sp>
          <p:nvSpPr>
            <p:cNvPr id="107" name="TextBox 106"/>
            <p:cNvSpPr txBox="1"/>
            <p:nvPr/>
          </p:nvSpPr>
          <p:spPr>
            <a:xfrm>
              <a:off x="5116534" y="4060978"/>
              <a:ext cx="693721" cy="423361"/>
            </a:xfrm>
            <a:prstGeom prst="rect">
              <a:avLst/>
            </a:prstGeom>
            <a:noFill/>
          </p:spPr>
          <p:txBody>
            <a:bodyPr wrap="none" rtlCol="0">
              <a:spAutoFit/>
            </a:bodyPr>
            <a:lstStyle/>
            <a:p>
              <a:r>
                <a:rPr lang="en-US" sz="2000" dirty="0" smtClean="0">
                  <a:latin typeface="Gill Sans Light"/>
                  <a:cs typeface="Gill Sans Light"/>
                </a:rPr>
                <a:t>code</a:t>
              </a:r>
              <a:endParaRPr lang="en-US" sz="2000" dirty="0">
                <a:latin typeface="Gill Sans Light"/>
                <a:cs typeface="Gill Sans Light"/>
              </a:endParaRPr>
            </a:p>
          </p:txBody>
        </p:sp>
        <p:grpSp>
          <p:nvGrpSpPr>
            <p:cNvPr id="108" name="Group 107"/>
            <p:cNvGrpSpPr/>
            <p:nvPr/>
          </p:nvGrpSpPr>
          <p:grpSpPr>
            <a:xfrm>
              <a:off x="4908549" y="3471461"/>
              <a:ext cx="1056103" cy="530279"/>
              <a:chOff x="4133850" y="3404709"/>
              <a:chExt cx="1056103" cy="530279"/>
            </a:xfrm>
          </p:grpSpPr>
          <p:sp>
            <p:nvSpPr>
              <p:cNvPr id="127" name="Rectangle 126"/>
              <p:cNvSpPr/>
              <p:nvPr/>
            </p:nvSpPr>
            <p:spPr>
              <a:xfrm>
                <a:off x="4133850" y="3404709"/>
                <a:ext cx="1056103" cy="476250"/>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latin typeface="Gill Sans Light"/>
                  <a:cs typeface="Gill Sans Light"/>
                </a:endParaRPr>
              </a:p>
            </p:txBody>
          </p:sp>
          <p:sp>
            <p:nvSpPr>
              <p:cNvPr id="128" name="TextBox 127"/>
              <p:cNvSpPr txBox="1"/>
              <p:nvPr/>
            </p:nvSpPr>
            <p:spPr>
              <a:xfrm>
                <a:off x="4359700" y="3511627"/>
                <a:ext cx="641757" cy="423361"/>
              </a:xfrm>
              <a:prstGeom prst="rect">
                <a:avLst/>
              </a:prstGeom>
              <a:noFill/>
            </p:spPr>
            <p:txBody>
              <a:bodyPr wrap="none" rtlCol="0">
                <a:spAutoFit/>
              </a:bodyPr>
              <a:lstStyle/>
              <a:p>
                <a:r>
                  <a:rPr lang="en-US" sz="2000" dirty="0" smtClean="0">
                    <a:latin typeface="Gill Sans Light"/>
                    <a:cs typeface="Gill Sans Light"/>
                  </a:rPr>
                  <a:t>data</a:t>
                </a:r>
                <a:endParaRPr lang="en-US" sz="2000" dirty="0">
                  <a:latin typeface="Gill Sans Light"/>
                  <a:cs typeface="Gill Sans Light"/>
                </a:endParaRPr>
              </a:p>
            </p:txBody>
          </p:sp>
        </p:grpSp>
        <p:grpSp>
          <p:nvGrpSpPr>
            <p:cNvPr id="109" name="Group 108"/>
            <p:cNvGrpSpPr/>
            <p:nvPr/>
          </p:nvGrpSpPr>
          <p:grpSpPr>
            <a:xfrm>
              <a:off x="4908549" y="3102129"/>
              <a:ext cx="1056103" cy="423360"/>
              <a:chOff x="4133850" y="3511627"/>
              <a:chExt cx="1056103" cy="423360"/>
            </a:xfrm>
          </p:grpSpPr>
          <p:sp>
            <p:nvSpPr>
              <p:cNvPr id="125" name="Rectangle 124"/>
              <p:cNvSpPr/>
              <p:nvPr/>
            </p:nvSpPr>
            <p:spPr>
              <a:xfrm>
                <a:off x="4133850" y="3511627"/>
                <a:ext cx="1056103" cy="369332"/>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latin typeface="Gill Sans Light"/>
                  <a:cs typeface="Gill Sans Light"/>
                </a:endParaRPr>
              </a:p>
            </p:txBody>
          </p:sp>
          <p:sp>
            <p:nvSpPr>
              <p:cNvPr id="126" name="TextBox 125"/>
              <p:cNvSpPr txBox="1"/>
              <p:nvPr/>
            </p:nvSpPr>
            <p:spPr>
              <a:xfrm>
                <a:off x="4359700" y="3511627"/>
                <a:ext cx="682227" cy="423360"/>
              </a:xfrm>
              <a:prstGeom prst="rect">
                <a:avLst/>
              </a:prstGeom>
              <a:noFill/>
            </p:spPr>
            <p:txBody>
              <a:bodyPr wrap="none" rtlCol="0">
                <a:spAutoFit/>
              </a:bodyPr>
              <a:lstStyle/>
              <a:p>
                <a:r>
                  <a:rPr lang="en-US" sz="2000" dirty="0" smtClean="0">
                    <a:latin typeface="Gill Sans Light"/>
                    <a:cs typeface="Gill Sans Light"/>
                  </a:rPr>
                  <a:t>heap</a:t>
                </a:r>
                <a:endParaRPr lang="en-US" sz="2000" dirty="0">
                  <a:latin typeface="Gill Sans Light"/>
                  <a:cs typeface="Gill Sans Light"/>
                </a:endParaRPr>
              </a:p>
            </p:txBody>
          </p:sp>
        </p:grpSp>
        <p:grpSp>
          <p:nvGrpSpPr>
            <p:cNvPr id="110" name="Group 109"/>
            <p:cNvGrpSpPr/>
            <p:nvPr/>
          </p:nvGrpSpPr>
          <p:grpSpPr>
            <a:xfrm>
              <a:off x="4908549" y="2102817"/>
              <a:ext cx="1056103" cy="423360"/>
              <a:chOff x="4133850" y="3404709"/>
              <a:chExt cx="1056103" cy="423360"/>
            </a:xfrm>
          </p:grpSpPr>
          <p:sp>
            <p:nvSpPr>
              <p:cNvPr id="123" name="Rectangle 122"/>
              <p:cNvSpPr/>
              <p:nvPr/>
            </p:nvSpPr>
            <p:spPr>
              <a:xfrm>
                <a:off x="4133850" y="3404709"/>
                <a:ext cx="1056103" cy="369332"/>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latin typeface="Gill Sans Light"/>
                  <a:cs typeface="Gill Sans Light"/>
                </a:endParaRPr>
              </a:p>
            </p:txBody>
          </p:sp>
          <p:sp>
            <p:nvSpPr>
              <p:cNvPr id="124" name="TextBox 123"/>
              <p:cNvSpPr txBox="1"/>
              <p:nvPr/>
            </p:nvSpPr>
            <p:spPr>
              <a:xfrm>
                <a:off x="4334539" y="3404709"/>
                <a:ext cx="719703" cy="423360"/>
              </a:xfrm>
              <a:prstGeom prst="rect">
                <a:avLst/>
              </a:prstGeom>
              <a:noFill/>
            </p:spPr>
            <p:txBody>
              <a:bodyPr wrap="none" rtlCol="0">
                <a:spAutoFit/>
              </a:bodyPr>
              <a:lstStyle/>
              <a:p>
                <a:r>
                  <a:rPr lang="en-US" sz="2000" dirty="0" smtClean="0">
                    <a:latin typeface="Gill Sans Light"/>
                    <a:cs typeface="Gill Sans Light"/>
                  </a:rPr>
                  <a:t>stack</a:t>
                </a:r>
                <a:endParaRPr lang="en-US" sz="2000" dirty="0">
                  <a:latin typeface="Gill Sans Light"/>
                  <a:cs typeface="Gill Sans Light"/>
                </a:endParaRPr>
              </a:p>
            </p:txBody>
          </p:sp>
        </p:grpSp>
        <p:grpSp>
          <p:nvGrpSpPr>
            <p:cNvPr id="111" name="Group 110"/>
            <p:cNvGrpSpPr/>
            <p:nvPr/>
          </p:nvGrpSpPr>
          <p:grpSpPr>
            <a:xfrm>
              <a:off x="4908549" y="1548818"/>
              <a:ext cx="1056103" cy="530279"/>
              <a:chOff x="4133850" y="3404709"/>
              <a:chExt cx="1056103" cy="530279"/>
            </a:xfrm>
          </p:grpSpPr>
          <p:sp>
            <p:nvSpPr>
              <p:cNvPr id="121" name="Rectangle 120"/>
              <p:cNvSpPr/>
              <p:nvPr/>
            </p:nvSpPr>
            <p:spPr>
              <a:xfrm>
                <a:off x="4133850" y="3404709"/>
                <a:ext cx="1056103" cy="476250"/>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latin typeface="Gill Sans Light"/>
                  <a:cs typeface="Gill Sans Light"/>
                </a:endParaRPr>
              </a:p>
            </p:txBody>
          </p:sp>
          <p:sp>
            <p:nvSpPr>
              <p:cNvPr id="122" name="TextBox 121"/>
              <p:cNvSpPr txBox="1"/>
              <p:nvPr/>
            </p:nvSpPr>
            <p:spPr>
              <a:xfrm>
                <a:off x="4359700" y="3511627"/>
                <a:ext cx="813532" cy="423361"/>
              </a:xfrm>
              <a:prstGeom prst="rect">
                <a:avLst/>
              </a:prstGeom>
              <a:noFill/>
            </p:spPr>
            <p:txBody>
              <a:bodyPr wrap="none" rtlCol="0">
                <a:spAutoFit/>
              </a:bodyPr>
              <a:lstStyle/>
              <a:p>
                <a:r>
                  <a:rPr lang="en-US" sz="2000" dirty="0" smtClean="0">
                    <a:latin typeface="Gill Sans Light"/>
                    <a:cs typeface="Gill Sans Light"/>
                  </a:rPr>
                  <a:t>kernel</a:t>
                </a:r>
                <a:endParaRPr lang="en-US" sz="2000" dirty="0">
                  <a:latin typeface="Gill Sans Light"/>
                  <a:cs typeface="Gill Sans Light"/>
                </a:endParaRPr>
              </a:p>
            </p:txBody>
          </p:sp>
        </p:grpSp>
        <p:cxnSp>
          <p:nvCxnSpPr>
            <p:cNvPr id="112" name="Straight Connector 111"/>
            <p:cNvCxnSpPr/>
            <p:nvPr/>
          </p:nvCxnSpPr>
          <p:spPr>
            <a:xfrm>
              <a:off x="4821894" y="2025068"/>
              <a:ext cx="1429680"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4829174" y="3102129"/>
              <a:ext cx="1429680" cy="0"/>
            </a:xfrm>
            <a:prstGeom prst="line">
              <a:avLst/>
            </a:prstGeom>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p:nvCxnSpPr>
          <p:spPr>
            <a:xfrm>
              <a:off x="4845049" y="2540154"/>
              <a:ext cx="1429680" cy="0"/>
            </a:xfrm>
            <a:prstGeom prst="line">
              <a:avLst/>
            </a:prstGeom>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115" name="Straight Connector 114"/>
            <p:cNvCxnSpPr/>
            <p:nvPr/>
          </p:nvCxnSpPr>
          <p:spPr>
            <a:xfrm>
              <a:off x="4813299" y="4461402"/>
              <a:ext cx="1429680"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16" name="Rectangle 115"/>
            <p:cNvSpPr/>
            <p:nvPr/>
          </p:nvSpPr>
          <p:spPr>
            <a:xfrm>
              <a:off x="6162209" y="1444625"/>
              <a:ext cx="439081" cy="3103523"/>
            </a:xfrm>
            <a:prstGeom prst="rect">
              <a:avLst/>
            </a:prstGeom>
            <a:solidFill>
              <a:schemeClr val="accent2">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latin typeface="Gill Sans Light"/>
                <a:cs typeface="Gill Sans Light"/>
              </a:endParaRPr>
            </a:p>
          </p:txBody>
        </p:sp>
        <p:sp>
          <p:nvSpPr>
            <p:cNvPr id="119" name="TextBox 118"/>
            <p:cNvSpPr txBox="1"/>
            <p:nvPr/>
          </p:nvSpPr>
          <p:spPr>
            <a:xfrm>
              <a:off x="4845049" y="1055211"/>
              <a:ext cx="823630" cy="423361"/>
            </a:xfrm>
            <a:prstGeom prst="rect">
              <a:avLst/>
            </a:prstGeom>
            <a:noFill/>
          </p:spPr>
          <p:txBody>
            <a:bodyPr wrap="none" rtlCol="0">
              <a:spAutoFit/>
            </a:bodyPr>
            <a:lstStyle/>
            <a:p>
              <a:r>
                <a:rPr lang="en-US" sz="2000" dirty="0" smtClean="0">
                  <a:latin typeface="Gill Sans Light"/>
                  <a:cs typeface="Gill Sans Light"/>
                </a:rPr>
                <a:t>VAS 2</a:t>
              </a:r>
              <a:endParaRPr lang="en-US" sz="2000" dirty="0">
                <a:latin typeface="Gill Sans Light"/>
                <a:cs typeface="Gill Sans Light"/>
              </a:endParaRPr>
            </a:p>
          </p:txBody>
        </p:sp>
        <p:sp>
          <p:nvSpPr>
            <p:cNvPr id="120" name="TextBox 119"/>
            <p:cNvSpPr txBox="1"/>
            <p:nvPr/>
          </p:nvSpPr>
          <p:spPr>
            <a:xfrm>
              <a:off x="6162209" y="1043543"/>
              <a:ext cx="670555" cy="423361"/>
            </a:xfrm>
            <a:prstGeom prst="rect">
              <a:avLst/>
            </a:prstGeom>
            <a:noFill/>
          </p:spPr>
          <p:txBody>
            <a:bodyPr wrap="none" rtlCol="0">
              <a:spAutoFit/>
            </a:bodyPr>
            <a:lstStyle/>
            <a:p>
              <a:r>
                <a:rPr lang="en-US" sz="2000" dirty="0" smtClean="0">
                  <a:latin typeface="Gill Sans Light"/>
                  <a:cs typeface="Gill Sans Light"/>
                </a:rPr>
                <a:t>PT 2</a:t>
              </a:r>
              <a:endParaRPr lang="en-US" sz="2000" dirty="0">
                <a:latin typeface="Gill Sans Light"/>
                <a:cs typeface="Gill Sans Light"/>
              </a:endParaRPr>
            </a:p>
          </p:txBody>
        </p:sp>
      </p:grpSp>
      <p:cxnSp>
        <p:nvCxnSpPr>
          <p:cNvPr id="129" name="Straight Arrow Connector 128"/>
          <p:cNvCxnSpPr>
            <a:endCxn id="56" idx="1"/>
          </p:cNvCxnSpPr>
          <p:nvPr/>
        </p:nvCxnSpPr>
        <p:spPr>
          <a:xfrm flipV="1">
            <a:off x="4455774" y="2953729"/>
            <a:ext cx="2551553" cy="2931747"/>
          </a:xfrm>
          <a:prstGeom prst="straightConnector1">
            <a:avLst/>
          </a:prstGeom>
          <a:ln>
            <a:headEnd type="oval"/>
            <a:tailEnd type="triangle"/>
          </a:ln>
        </p:spPr>
        <p:style>
          <a:lnRef idx="2">
            <a:schemeClr val="accent1"/>
          </a:lnRef>
          <a:fillRef idx="0">
            <a:schemeClr val="accent1"/>
          </a:fillRef>
          <a:effectRef idx="1">
            <a:schemeClr val="accent1"/>
          </a:effectRef>
          <a:fontRef idx="minor">
            <a:schemeClr val="tx1"/>
          </a:fontRef>
        </p:style>
      </p:cxnSp>
      <p:sp>
        <p:nvSpPr>
          <p:cNvPr id="130" name="Rectangle 129"/>
          <p:cNvSpPr/>
          <p:nvPr/>
        </p:nvSpPr>
        <p:spPr>
          <a:xfrm>
            <a:off x="7019752" y="4101789"/>
            <a:ext cx="1073441" cy="184214"/>
          </a:xfrm>
          <a:prstGeom prst="rect">
            <a:avLst/>
          </a:prstGeom>
          <a:solidFill>
            <a:schemeClr val="accent6">
              <a:lumMod val="20000"/>
              <a:lumOff val="80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latin typeface="Gill Sans Light"/>
              <a:cs typeface="Gill Sans Light"/>
            </a:endParaRPr>
          </a:p>
        </p:txBody>
      </p:sp>
      <p:sp>
        <p:nvSpPr>
          <p:cNvPr id="131" name="Rectangle 130"/>
          <p:cNvSpPr/>
          <p:nvPr/>
        </p:nvSpPr>
        <p:spPr>
          <a:xfrm>
            <a:off x="7019752" y="4277848"/>
            <a:ext cx="1073441" cy="184214"/>
          </a:xfrm>
          <a:prstGeom prst="rect">
            <a:avLst/>
          </a:prstGeom>
          <a:solidFill>
            <a:schemeClr val="accent6">
              <a:lumMod val="20000"/>
              <a:lumOff val="80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latin typeface="Gill Sans Light"/>
              <a:cs typeface="Gill Sans Light"/>
            </a:endParaRPr>
          </a:p>
        </p:txBody>
      </p:sp>
      <p:sp>
        <p:nvSpPr>
          <p:cNvPr id="132" name="Rectangle 131"/>
          <p:cNvSpPr/>
          <p:nvPr/>
        </p:nvSpPr>
        <p:spPr>
          <a:xfrm>
            <a:off x="7007327" y="1979038"/>
            <a:ext cx="1073441" cy="184214"/>
          </a:xfrm>
          <a:prstGeom prst="rect">
            <a:avLst/>
          </a:prstGeom>
          <a:solidFill>
            <a:schemeClr val="accent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latin typeface="Gill Sans Light"/>
              <a:cs typeface="Gill Sans Light"/>
            </a:endParaRPr>
          </a:p>
        </p:txBody>
      </p:sp>
      <p:sp>
        <p:nvSpPr>
          <p:cNvPr id="133" name="Rectangle 132"/>
          <p:cNvSpPr/>
          <p:nvPr/>
        </p:nvSpPr>
        <p:spPr>
          <a:xfrm>
            <a:off x="7019752" y="2209872"/>
            <a:ext cx="1073441" cy="184214"/>
          </a:xfrm>
          <a:prstGeom prst="rect">
            <a:avLst/>
          </a:prstGeom>
          <a:solidFill>
            <a:schemeClr val="accent2">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latin typeface="Gill Sans Light"/>
              <a:cs typeface="Gill Sans Light"/>
            </a:endParaRPr>
          </a:p>
        </p:txBody>
      </p:sp>
      <p:grpSp>
        <p:nvGrpSpPr>
          <p:cNvPr id="134" name="Group 133"/>
          <p:cNvGrpSpPr/>
          <p:nvPr/>
        </p:nvGrpSpPr>
        <p:grpSpPr>
          <a:xfrm>
            <a:off x="317500" y="3082152"/>
            <a:ext cx="1056103" cy="400110"/>
            <a:chOff x="4133850" y="3511627"/>
            <a:chExt cx="1056103" cy="400110"/>
          </a:xfrm>
        </p:grpSpPr>
        <p:sp>
          <p:nvSpPr>
            <p:cNvPr id="135" name="Rectangle 134"/>
            <p:cNvSpPr/>
            <p:nvPr/>
          </p:nvSpPr>
          <p:spPr>
            <a:xfrm>
              <a:off x="4133850" y="3511627"/>
              <a:ext cx="1056103" cy="369332"/>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latin typeface="Gill Sans Light"/>
                <a:cs typeface="Gill Sans Light"/>
              </a:endParaRPr>
            </a:p>
          </p:txBody>
        </p:sp>
        <p:sp>
          <p:nvSpPr>
            <p:cNvPr id="136" name="TextBox 135"/>
            <p:cNvSpPr txBox="1"/>
            <p:nvPr/>
          </p:nvSpPr>
          <p:spPr>
            <a:xfrm>
              <a:off x="4359700" y="3511627"/>
              <a:ext cx="673457" cy="400110"/>
            </a:xfrm>
            <a:prstGeom prst="rect">
              <a:avLst/>
            </a:prstGeom>
            <a:noFill/>
          </p:spPr>
          <p:txBody>
            <a:bodyPr wrap="none" rtlCol="0">
              <a:spAutoFit/>
            </a:bodyPr>
            <a:lstStyle/>
            <a:p>
              <a:r>
                <a:rPr lang="en-US" sz="2000" dirty="0" smtClean="0">
                  <a:latin typeface="Gill Sans Light"/>
                  <a:cs typeface="Gill Sans Light"/>
                </a:rPr>
                <a:t>heap</a:t>
              </a:r>
              <a:endParaRPr lang="en-US" sz="2000" dirty="0">
                <a:latin typeface="Gill Sans Light"/>
                <a:cs typeface="Gill Sans Light"/>
              </a:endParaRPr>
            </a:p>
          </p:txBody>
        </p:sp>
      </p:grpSp>
      <p:grpSp>
        <p:nvGrpSpPr>
          <p:cNvPr id="137" name="Group 136"/>
          <p:cNvGrpSpPr/>
          <p:nvPr/>
        </p:nvGrpSpPr>
        <p:grpSpPr>
          <a:xfrm>
            <a:off x="317500" y="2584786"/>
            <a:ext cx="1056103" cy="400110"/>
            <a:chOff x="4133850" y="3404709"/>
            <a:chExt cx="1056103" cy="400110"/>
          </a:xfrm>
        </p:grpSpPr>
        <p:sp>
          <p:nvSpPr>
            <p:cNvPr id="138" name="Rectangle 137"/>
            <p:cNvSpPr/>
            <p:nvPr/>
          </p:nvSpPr>
          <p:spPr>
            <a:xfrm>
              <a:off x="4133850" y="3404709"/>
              <a:ext cx="1056103" cy="369332"/>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latin typeface="Gill Sans Light"/>
                <a:cs typeface="Gill Sans Light"/>
              </a:endParaRPr>
            </a:p>
          </p:txBody>
        </p:sp>
        <p:sp>
          <p:nvSpPr>
            <p:cNvPr id="139" name="TextBox 138"/>
            <p:cNvSpPr txBox="1"/>
            <p:nvPr/>
          </p:nvSpPr>
          <p:spPr>
            <a:xfrm>
              <a:off x="4334539" y="3404709"/>
              <a:ext cx="710451" cy="400110"/>
            </a:xfrm>
            <a:prstGeom prst="rect">
              <a:avLst/>
            </a:prstGeom>
            <a:noFill/>
          </p:spPr>
          <p:txBody>
            <a:bodyPr wrap="none" rtlCol="0">
              <a:spAutoFit/>
            </a:bodyPr>
            <a:lstStyle/>
            <a:p>
              <a:r>
                <a:rPr lang="en-US" sz="2000" dirty="0" smtClean="0">
                  <a:latin typeface="Gill Sans Light"/>
                  <a:cs typeface="Gill Sans Light"/>
                </a:rPr>
                <a:t>stack</a:t>
              </a:r>
              <a:endParaRPr lang="en-US" sz="2000" dirty="0">
                <a:latin typeface="Gill Sans Light"/>
                <a:cs typeface="Gill Sans Light"/>
              </a:endParaRPr>
            </a:p>
          </p:txBody>
        </p:sp>
      </p:grpSp>
      <p:grpSp>
        <p:nvGrpSpPr>
          <p:cNvPr id="140" name="Group 139"/>
          <p:cNvGrpSpPr/>
          <p:nvPr/>
        </p:nvGrpSpPr>
        <p:grpSpPr>
          <a:xfrm>
            <a:off x="317500" y="3601168"/>
            <a:ext cx="1056103" cy="507028"/>
            <a:chOff x="4133850" y="3404709"/>
            <a:chExt cx="1056103" cy="507028"/>
          </a:xfrm>
        </p:grpSpPr>
        <p:sp>
          <p:nvSpPr>
            <p:cNvPr id="141" name="Rectangle 140"/>
            <p:cNvSpPr/>
            <p:nvPr/>
          </p:nvSpPr>
          <p:spPr>
            <a:xfrm>
              <a:off x="4133850" y="3404709"/>
              <a:ext cx="1056103" cy="476250"/>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latin typeface="Gill Sans Light"/>
                <a:cs typeface="Gill Sans Light"/>
              </a:endParaRPr>
            </a:p>
          </p:txBody>
        </p:sp>
        <p:sp>
          <p:nvSpPr>
            <p:cNvPr id="142" name="TextBox 141"/>
            <p:cNvSpPr txBox="1"/>
            <p:nvPr/>
          </p:nvSpPr>
          <p:spPr>
            <a:xfrm>
              <a:off x="4359700" y="3511627"/>
              <a:ext cx="633507" cy="400110"/>
            </a:xfrm>
            <a:prstGeom prst="rect">
              <a:avLst/>
            </a:prstGeom>
            <a:noFill/>
          </p:spPr>
          <p:txBody>
            <a:bodyPr wrap="none" rtlCol="0">
              <a:spAutoFit/>
            </a:bodyPr>
            <a:lstStyle/>
            <a:p>
              <a:r>
                <a:rPr lang="en-US" sz="2000" dirty="0" smtClean="0">
                  <a:latin typeface="Gill Sans Light"/>
                  <a:cs typeface="Gill Sans Light"/>
                </a:rPr>
                <a:t>data</a:t>
              </a:r>
              <a:endParaRPr lang="en-US" sz="2000" dirty="0">
                <a:latin typeface="Gill Sans Light"/>
                <a:cs typeface="Gill Sans Light"/>
              </a:endParaRPr>
            </a:p>
          </p:txBody>
        </p:sp>
      </p:grpSp>
      <p:cxnSp>
        <p:nvCxnSpPr>
          <p:cNvPr id="143" name="Straight Arrow Connector 142"/>
          <p:cNvCxnSpPr/>
          <p:nvPr/>
        </p:nvCxnSpPr>
        <p:spPr>
          <a:xfrm flipH="1" flipV="1">
            <a:off x="1373603" y="2609611"/>
            <a:ext cx="1620118" cy="1779672"/>
          </a:xfrm>
          <a:prstGeom prst="straightConnector1">
            <a:avLst/>
          </a:prstGeom>
          <a:ln w="9525" cmpd="sng">
            <a:solidFill>
              <a:srgbClr val="000000"/>
            </a:solidFill>
            <a:prstDash val="dash"/>
            <a:headEnd type="oval"/>
            <a:tailEnd type="triangle"/>
          </a:ln>
        </p:spPr>
        <p:style>
          <a:lnRef idx="2">
            <a:schemeClr val="accent1"/>
          </a:lnRef>
          <a:fillRef idx="0">
            <a:schemeClr val="accent1"/>
          </a:fillRef>
          <a:effectRef idx="1">
            <a:schemeClr val="accent1"/>
          </a:effectRef>
          <a:fontRef idx="minor">
            <a:schemeClr val="tx1"/>
          </a:fontRef>
        </p:style>
      </p:cxnSp>
      <p:cxnSp>
        <p:nvCxnSpPr>
          <p:cNvPr id="74" name="Straight Arrow Connector 73"/>
          <p:cNvCxnSpPr/>
          <p:nvPr/>
        </p:nvCxnSpPr>
        <p:spPr>
          <a:xfrm flipH="1" flipV="1">
            <a:off x="1373603" y="3090068"/>
            <a:ext cx="1577881" cy="2233176"/>
          </a:xfrm>
          <a:prstGeom prst="straightConnector1">
            <a:avLst/>
          </a:prstGeom>
          <a:ln w="9525" cmpd="sng">
            <a:solidFill>
              <a:srgbClr val="000000"/>
            </a:solidFill>
            <a:prstDash val="dash"/>
            <a:headEnd type="oval"/>
            <a:tailEnd type="triangle"/>
          </a:ln>
        </p:spPr>
        <p:style>
          <a:lnRef idx="2">
            <a:schemeClr val="accent1"/>
          </a:lnRef>
          <a:fillRef idx="0">
            <a:schemeClr val="accent1"/>
          </a:fillRef>
          <a:effectRef idx="1">
            <a:schemeClr val="accent1"/>
          </a:effectRef>
          <a:fontRef idx="minor">
            <a:schemeClr val="tx1"/>
          </a:fontRef>
        </p:style>
      </p:cxnSp>
      <p:cxnSp>
        <p:nvCxnSpPr>
          <p:cNvPr id="144" name="Straight Arrow Connector 143"/>
          <p:cNvCxnSpPr/>
          <p:nvPr/>
        </p:nvCxnSpPr>
        <p:spPr>
          <a:xfrm flipH="1" flipV="1">
            <a:off x="1373604" y="3601169"/>
            <a:ext cx="1620117" cy="2071124"/>
          </a:xfrm>
          <a:prstGeom prst="straightConnector1">
            <a:avLst/>
          </a:prstGeom>
          <a:ln w="9525" cmpd="sng">
            <a:solidFill>
              <a:srgbClr val="000000"/>
            </a:solidFill>
            <a:prstDash val="dash"/>
            <a:headEnd type="oval"/>
            <a:tailEnd type="triangle"/>
          </a:ln>
        </p:spPr>
        <p:style>
          <a:lnRef idx="2">
            <a:schemeClr val="accent1"/>
          </a:lnRef>
          <a:fillRef idx="0">
            <a:schemeClr val="accent1"/>
          </a:fillRef>
          <a:effectRef idx="1">
            <a:schemeClr val="accent1"/>
          </a:effectRef>
          <a:fontRef idx="minor">
            <a:schemeClr val="tx1"/>
          </a:fontRef>
        </p:style>
      </p:cxnSp>
      <p:cxnSp>
        <p:nvCxnSpPr>
          <p:cNvPr id="145" name="Straight Arrow Connector 144"/>
          <p:cNvCxnSpPr/>
          <p:nvPr/>
        </p:nvCxnSpPr>
        <p:spPr>
          <a:xfrm flipH="1" flipV="1">
            <a:off x="2647821" y="3601168"/>
            <a:ext cx="498301" cy="2699775"/>
          </a:xfrm>
          <a:prstGeom prst="straightConnector1">
            <a:avLst/>
          </a:prstGeom>
          <a:ln w="9525" cmpd="sng">
            <a:solidFill>
              <a:srgbClr val="000000"/>
            </a:solidFill>
            <a:prstDash val="dash"/>
            <a:headEnd type="oval"/>
            <a:tailEnd type="triangle"/>
          </a:ln>
        </p:spPr>
        <p:style>
          <a:lnRef idx="2">
            <a:schemeClr val="accent1"/>
          </a:lnRef>
          <a:fillRef idx="0">
            <a:schemeClr val="accent1"/>
          </a:fillRef>
          <a:effectRef idx="1">
            <a:schemeClr val="accent1"/>
          </a:effectRef>
          <a:fontRef idx="minor">
            <a:schemeClr val="tx1"/>
          </a:fontRef>
        </p:style>
      </p:cxnSp>
      <p:cxnSp>
        <p:nvCxnSpPr>
          <p:cNvPr id="85" name="Straight Arrow Connector 84"/>
          <p:cNvCxnSpPr/>
          <p:nvPr/>
        </p:nvCxnSpPr>
        <p:spPr>
          <a:xfrm flipH="1" flipV="1">
            <a:off x="2692936" y="3655079"/>
            <a:ext cx="2438826" cy="287785"/>
          </a:xfrm>
          <a:prstGeom prst="straightConnector1">
            <a:avLst/>
          </a:prstGeom>
          <a:ln w="9525" cmpd="sng">
            <a:solidFill>
              <a:srgbClr val="000000"/>
            </a:solidFill>
            <a:prstDash val="dash"/>
            <a:headEnd type="oval"/>
            <a:tailEnd type="triangle"/>
          </a:ln>
        </p:spPr>
        <p:style>
          <a:lnRef idx="2">
            <a:schemeClr val="accent1"/>
          </a:lnRef>
          <a:fillRef idx="0">
            <a:schemeClr val="accent1"/>
          </a:fillRef>
          <a:effectRef idx="1">
            <a:schemeClr val="accent1"/>
          </a:effectRef>
          <a:fontRef idx="minor">
            <a:schemeClr val="tx1"/>
          </a:fontRef>
        </p:style>
      </p:cxnSp>
      <p:cxnSp>
        <p:nvCxnSpPr>
          <p:cNvPr id="76" name="Straight Arrow Connector 75"/>
          <p:cNvCxnSpPr/>
          <p:nvPr/>
        </p:nvCxnSpPr>
        <p:spPr>
          <a:xfrm flipH="1" flipV="1">
            <a:off x="2647821" y="2614735"/>
            <a:ext cx="2358153" cy="425150"/>
          </a:xfrm>
          <a:prstGeom prst="straightConnector1">
            <a:avLst/>
          </a:prstGeom>
          <a:ln w="9525" cmpd="sng">
            <a:solidFill>
              <a:srgbClr val="000000"/>
            </a:solidFill>
            <a:prstDash val="dash"/>
            <a:headEnd type="oval"/>
            <a:tailEnd type="triangle"/>
          </a:ln>
        </p:spPr>
        <p:style>
          <a:lnRef idx="2">
            <a:schemeClr val="accent1"/>
          </a:lnRef>
          <a:fillRef idx="0">
            <a:schemeClr val="accent1"/>
          </a:fillRef>
          <a:effectRef idx="1">
            <a:schemeClr val="accent1"/>
          </a:effectRef>
          <a:fontRef idx="minor">
            <a:schemeClr val="tx1"/>
          </a:fontRef>
        </p:style>
      </p:cxnSp>
      <p:cxnSp>
        <p:nvCxnSpPr>
          <p:cNvPr id="80" name="Straight Arrow Connector 79"/>
          <p:cNvCxnSpPr/>
          <p:nvPr/>
        </p:nvCxnSpPr>
        <p:spPr>
          <a:xfrm flipH="1" flipV="1">
            <a:off x="2647821" y="3090068"/>
            <a:ext cx="2345195" cy="319493"/>
          </a:xfrm>
          <a:prstGeom prst="straightConnector1">
            <a:avLst/>
          </a:prstGeom>
          <a:ln w="9525" cmpd="sng">
            <a:solidFill>
              <a:srgbClr val="000000"/>
            </a:solidFill>
            <a:prstDash val="dash"/>
            <a:headEnd type="oval"/>
            <a:tailEnd type="triangle"/>
          </a:ln>
        </p:spPr>
        <p:style>
          <a:lnRef idx="2">
            <a:schemeClr val="accent1"/>
          </a:lnRef>
          <a:fillRef idx="0">
            <a:schemeClr val="accent1"/>
          </a:fillRef>
          <a:effectRef idx="1">
            <a:schemeClr val="accent1"/>
          </a:effectRef>
          <a:fontRef idx="minor">
            <a:schemeClr val="tx1"/>
          </a:fontRef>
        </p:style>
      </p:cxnSp>
      <p:cxnSp>
        <p:nvCxnSpPr>
          <p:cNvPr id="146" name="Straight Arrow Connector 145"/>
          <p:cNvCxnSpPr>
            <a:endCxn id="133" idx="1"/>
          </p:cNvCxnSpPr>
          <p:nvPr/>
        </p:nvCxnSpPr>
        <p:spPr>
          <a:xfrm flipV="1">
            <a:off x="4468199" y="2301979"/>
            <a:ext cx="2551553" cy="2160084"/>
          </a:xfrm>
          <a:prstGeom prst="straightConnector1">
            <a:avLst/>
          </a:prstGeom>
          <a:ln>
            <a:headEnd type="oval"/>
            <a:tailEnd type="triangle"/>
          </a:ln>
        </p:spPr>
        <p:style>
          <a:lnRef idx="2">
            <a:schemeClr val="accent1"/>
          </a:lnRef>
          <a:fillRef idx="0">
            <a:schemeClr val="accent1"/>
          </a:fillRef>
          <a:effectRef idx="1">
            <a:schemeClr val="accent1"/>
          </a:effectRef>
          <a:fontRef idx="minor">
            <a:schemeClr val="tx1"/>
          </a:fontRef>
        </p:style>
      </p:cxnSp>
      <p:cxnSp>
        <p:nvCxnSpPr>
          <p:cNvPr id="148" name="Straight Arrow Connector 147"/>
          <p:cNvCxnSpPr/>
          <p:nvPr/>
        </p:nvCxnSpPr>
        <p:spPr>
          <a:xfrm flipV="1">
            <a:off x="4455774" y="3456299"/>
            <a:ext cx="2551553" cy="2931747"/>
          </a:xfrm>
          <a:prstGeom prst="straightConnector1">
            <a:avLst/>
          </a:prstGeom>
          <a:ln>
            <a:headEnd type="oval"/>
            <a:tailEnd type="triangle"/>
          </a:ln>
        </p:spPr>
        <p:style>
          <a:lnRef idx="2">
            <a:schemeClr val="accent1"/>
          </a:lnRef>
          <a:fillRef idx="0">
            <a:schemeClr val="accent1"/>
          </a:fillRef>
          <a:effectRef idx="1">
            <a:schemeClr val="accent1"/>
          </a:effectRef>
          <a:fontRef idx="minor">
            <a:schemeClr val="tx1"/>
          </a:fontRef>
        </p:style>
      </p:cxnSp>
      <p:cxnSp>
        <p:nvCxnSpPr>
          <p:cNvPr id="149" name="Straight Arrow Connector 148"/>
          <p:cNvCxnSpPr>
            <a:endCxn id="132" idx="1"/>
          </p:cNvCxnSpPr>
          <p:nvPr/>
        </p:nvCxnSpPr>
        <p:spPr>
          <a:xfrm flipV="1">
            <a:off x="6429375" y="2071145"/>
            <a:ext cx="577952" cy="1119572"/>
          </a:xfrm>
          <a:prstGeom prst="straightConnector1">
            <a:avLst/>
          </a:prstGeom>
          <a:ln>
            <a:headEnd type="oval"/>
            <a:tailEnd type="triangle"/>
          </a:ln>
        </p:spPr>
        <p:style>
          <a:lnRef idx="2">
            <a:schemeClr val="accent1"/>
          </a:lnRef>
          <a:fillRef idx="0">
            <a:schemeClr val="accent1"/>
          </a:fillRef>
          <a:effectRef idx="1">
            <a:schemeClr val="accent1"/>
          </a:effectRef>
          <a:fontRef idx="minor">
            <a:schemeClr val="tx1"/>
          </a:fontRef>
        </p:style>
      </p:cxnSp>
      <p:cxnSp>
        <p:nvCxnSpPr>
          <p:cNvPr id="151" name="Straight Arrow Connector 150"/>
          <p:cNvCxnSpPr>
            <a:endCxn id="52" idx="1"/>
          </p:cNvCxnSpPr>
          <p:nvPr/>
        </p:nvCxnSpPr>
        <p:spPr>
          <a:xfrm>
            <a:off x="6315244" y="2209872"/>
            <a:ext cx="692083" cy="478552"/>
          </a:xfrm>
          <a:prstGeom prst="straightConnector1">
            <a:avLst/>
          </a:prstGeom>
          <a:ln>
            <a:headEnd type="oval"/>
            <a:tailEnd type="triangle"/>
          </a:ln>
        </p:spPr>
        <p:style>
          <a:lnRef idx="2">
            <a:schemeClr val="accent1"/>
          </a:lnRef>
          <a:fillRef idx="0">
            <a:schemeClr val="accent1"/>
          </a:fillRef>
          <a:effectRef idx="1">
            <a:schemeClr val="accent1"/>
          </a:effectRef>
          <a:fontRef idx="minor">
            <a:schemeClr val="tx1"/>
          </a:fontRef>
        </p:style>
      </p:cxnSp>
      <p:cxnSp>
        <p:nvCxnSpPr>
          <p:cNvPr id="153" name="Straight Arrow Connector 152"/>
          <p:cNvCxnSpPr>
            <a:endCxn id="8" idx="1"/>
          </p:cNvCxnSpPr>
          <p:nvPr/>
        </p:nvCxnSpPr>
        <p:spPr>
          <a:xfrm flipV="1">
            <a:off x="6315244" y="3350820"/>
            <a:ext cx="692083" cy="638749"/>
          </a:xfrm>
          <a:prstGeom prst="straightConnector1">
            <a:avLst/>
          </a:prstGeom>
          <a:ln>
            <a:headEnd type="ova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54451024"/>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5" presetClass="entr" presetSubtype="10" fill="hold" nodeType="clickEffect">
                                  <p:stCondLst>
                                    <p:cond delay="0"/>
                                  </p:stCondLst>
                                  <p:childTnLst>
                                    <p:set>
                                      <p:cBhvr>
                                        <p:cTn id="10" dur="1" fill="hold">
                                          <p:stCondLst>
                                            <p:cond delay="0"/>
                                          </p:stCondLst>
                                        </p:cTn>
                                        <p:tgtEl>
                                          <p:spTgt spid="140"/>
                                        </p:tgtEl>
                                        <p:attrNameLst>
                                          <p:attrName>style.visibility</p:attrName>
                                        </p:attrNameLst>
                                      </p:cBhvr>
                                      <p:to>
                                        <p:strVal val="visible"/>
                                      </p:to>
                                    </p:set>
                                    <p:animEffect transition="in" filter="checkerboard(across)">
                                      <p:cBhvr>
                                        <p:cTn id="11" dur="500"/>
                                        <p:tgtEl>
                                          <p:spTgt spid="140"/>
                                        </p:tgtEl>
                                      </p:cBhvr>
                                    </p:animEffect>
                                  </p:childTnLst>
                                </p:cTn>
                              </p:par>
                              <p:par>
                                <p:cTn id="12" presetID="5" presetClass="entr" presetSubtype="10" fill="hold" nodeType="withEffect">
                                  <p:stCondLst>
                                    <p:cond delay="0"/>
                                  </p:stCondLst>
                                  <p:childTnLst>
                                    <p:set>
                                      <p:cBhvr>
                                        <p:cTn id="13" dur="1" fill="hold">
                                          <p:stCondLst>
                                            <p:cond delay="0"/>
                                          </p:stCondLst>
                                        </p:cTn>
                                        <p:tgtEl>
                                          <p:spTgt spid="134"/>
                                        </p:tgtEl>
                                        <p:attrNameLst>
                                          <p:attrName>style.visibility</p:attrName>
                                        </p:attrNameLst>
                                      </p:cBhvr>
                                      <p:to>
                                        <p:strVal val="visible"/>
                                      </p:to>
                                    </p:set>
                                    <p:animEffect transition="in" filter="checkerboard(across)">
                                      <p:cBhvr>
                                        <p:cTn id="14" dur="500"/>
                                        <p:tgtEl>
                                          <p:spTgt spid="134"/>
                                        </p:tgtEl>
                                      </p:cBhvr>
                                    </p:animEffect>
                                  </p:childTnLst>
                                </p:cTn>
                              </p:par>
                              <p:par>
                                <p:cTn id="15" presetID="5" presetClass="entr" presetSubtype="10" fill="hold" nodeType="withEffect">
                                  <p:stCondLst>
                                    <p:cond delay="0"/>
                                  </p:stCondLst>
                                  <p:childTnLst>
                                    <p:set>
                                      <p:cBhvr>
                                        <p:cTn id="16" dur="1" fill="hold">
                                          <p:stCondLst>
                                            <p:cond delay="0"/>
                                          </p:stCondLst>
                                        </p:cTn>
                                        <p:tgtEl>
                                          <p:spTgt spid="137"/>
                                        </p:tgtEl>
                                        <p:attrNameLst>
                                          <p:attrName>style.visibility</p:attrName>
                                        </p:attrNameLst>
                                      </p:cBhvr>
                                      <p:to>
                                        <p:strVal val="visible"/>
                                      </p:to>
                                    </p:set>
                                    <p:animEffect transition="in" filter="checkerboard(across)">
                                      <p:cBhvr>
                                        <p:cTn id="17" dur="500"/>
                                        <p:tgtEl>
                                          <p:spTgt spid="137"/>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144"/>
                                        </p:tgtEl>
                                        <p:attrNameLst>
                                          <p:attrName>style.visibility</p:attrName>
                                        </p:attrNameLst>
                                      </p:cBhvr>
                                      <p:to>
                                        <p:strVal val="visible"/>
                                      </p:to>
                                    </p:set>
                                  </p:childTnLst>
                                </p:cTn>
                              </p:par>
                              <p:par>
                                <p:cTn id="22" presetID="1" presetClass="entr" presetSubtype="0" fill="hold" nodeType="withEffect">
                                  <p:stCondLst>
                                    <p:cond delay="0"/>
                                  </p:stCondLst>
                                  <p:childTnLst>
                                    <p:set>
                                      <p:cBhvr>
                                        <p:cTn id="23" dur="1" fill="hold">
                                          <p:stCondLst>
                                            <p:cond delay="0"/>
                                          </p:stCondLst>
                                        </p:cTn>
                                        <p:tgtEl>
                                          <p:spTgt spid="74"/>
                                        </p:tgtEl>
                                        <p:attrNameLst>
                                          <p:attrName>style.visibility</p:attrName>
                                        </p:attrNameLst>
                                      </p:cBhvr>
                                      <p:to>
                                        <p:strVal val="visible"/>
                                      </p:to>
                                    </p:set>
                                  </p:childTnLst>
                                </p:cTn>
                              </p:par>
                              <p:par>
                                <p:cTn id="24" presetID="1" presetClass="entr" presetSubtype="0" fill="hold" nodeType="withEffect">
                                  <p:stCondLst>
                                    <p:cond delay="0"/>
                                  </p:stCondLst>
                                  <p:childTnLst>
                                    <p:set>
                                      <p:cBhvr>
                                        <p:cTn id="25" dur="1" fill="hold">
                                          <p:stCondLst>
                                            <p:cond delay="0"/>
                                          </p:stCondLst>
                                        </p:cTn>
                                        <p:tgtEl>
                                          <p:spTgt spid="145"/>
                                        </p:tgtEl>
                                        <p:attrNameLst>
                                          <p:attrName>style.visibility</p:attrName>
                                        </p:attrNameLst>
                                      </p:cBhvr>
                                      <p:to>
                                        <p:strVal val="visible"/>
                                      </p:to>
                                    </p:set>
                                  </p:childTnLst>
                                </p:cTn>
                              </p:par>
                              <p:par>
                                <p:cTn id="26" presetID="1" presetClass="entr" presetSubtype="0" fill="hold" nodeType="withEffect">
                                  <p:stCondLst>
                                    <p:cond delay="0"/>
                                  </p:stCondLst>
                                  <p:childTnLst>
                                    <p:set>
                                      <p:cBhvr>
                                        <p:cTn id="27" dur="1" fill="hold">
                                          <p:stCondLst>
                                            <p:cond delay="0"/>
                                          </p:stCondLst>
                                        </p:cTn>
                                        <p:tgtEl>
                                          <p:spTgt spid="143"/>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32" presetClass="emph" presetSubtype="0" fill="hold" nodeType="clickEffect">
                                  <p:stCondLst>
                                    <p:cond delay="0"/>
                                  </p:stCondLst>
                                  <p:childTnLst>
                                    <p:animRot by="120000">
                                      <p:cBhvr>
                                        <p:cTn id="31" dur="100" fill="hold">
                                          <p:stCondLst>
                                            <p:cond delay="0"/>
                                          </p:stCondLst>
                                        </p:cTn>
                                        <p:tgtEl>
                                          <p:spTgt spid="145"/>
                                        </p:tgtEl>
                                        <p:attrNameLst>
                                          <p:attrName>r</p:attrName>
                                        </p:attrNameLst>
                                      </p:cBhvr>
                                    </p:animRot>
                                    <p:animRot by="-240000">
                                      <p:cBhvr>
                                        <p:cTn id="32" dur="200" fill="hold">
                                          <p:stCondLst>
                                            <p:cond delay="200"/>
                                          </p:stCondLst>
                                        </p:cTn>
                                        <p:tgtEl>
                                          <p:spTgt spid="145"/>
                                        </p:tgtEl>
                                        <p:attrNameLst>
                                          <p:attrName>r</p:attrName>
                                        </p:attrNameLst>
                                      </p:cBhvr>
                                    </p:animRot>
                                    <p:animRot by="240000">
                                      <p:cBhvr>
                                        <p:cTn id="33" dur="200" fill="hold">
                                          <p:stCondLst>
                                            <p:cond delay="400"/>
                                          </p:stCondLst>
                                        </p:cTn>
                                        <p:tgtEl>
                                          <p:spTgt spid="145"/>
                                        </p:tgtEl>
                                        <p:attrNameLst>
                                          <p:attrName>r</p:attrName>
                                        </p:attrNameLst>
                                      </p:cBhvr>
                                    </p:animRot>
                                    <p:animRot by="-240000">
                                      <p:cBhvr>
                                        <p:cTn id="34" dur="200" fill="hold">
                                          <p:stCondLst>
                                            <p:cond delay="600"/>
                                          </p:stCondLst>
                                        </p:cTn>
                                        <p:tgtEl>
                                          <p:spTgt spid="145"/>
                                        </p:tgtEl>
                                        <p:attrNameLst>
                                          <p:attrName>r</p:attrName>
                                        </p:attrNameLst>
                                      </p:cBhvr>
                                    </p:animRot>
                                    <p:animRot by="120000">
                                      <p:cBhvr>
                                        <p:cTn id="35" dur="200" fill="hold">
                                          <p:stCondLst>
                                            <p:cond delay="800"/>
                                          </p:stCondLst>
                                        </p:cTn>
                                        <p:tgtEl>
                                          <p:spTgt spid="145"/>
                                        </p:tgtEl>
                                        <p:attrNameLst>
                                          <p:attrName>r</p:attrName>
                                        </p:attrNameLst>
                                      </p:cBhvr>
                                    </p:animRot>
                                  </p:childTnLst>
                                </p:cTn>
                              </p:par>
                              <p:par>
                                <p:cTn id="36" presetID="32" presetClass="emph" presetSubtype="0" fill="hold" nodeType="withEffect">
                                  <p:stCondLst>
                                    <p:cond delay="0"/>
                                  </p:stCondLst>
                                  <p:childTnLst>
                                    <p:animRot by="120000">
                                      <p:cBhvr>
                                        <p:cTn id="37" dur="100" fill="hold">
                                          <p:stCondLst>
                                            <p:cond delay="0"/>
                                          </p:stCondLst>
                                        </p:cTn>
                                        <p:tgtEl>
                                          <p:spTgt spid="85"/>
                                        </p:tgtEl>
                                        <p:attrNameLst>
                                          <p:attrName>r</p:attrName>
                                        </p:attrNameLst>
                                      </p:cBhvr>
                                    </p:animRot>
                                    <p:animRot by="-240000">
                                      <p:cBhvr>
                                        <p:cTn id="38" dur="200" fill="hold">
                                          <p:stCondLst>
                                            <p:cond delay="200"/>
                                          </p:stCondLst>
                                        </p:cTn>
                                        <p:tgtEl>
                                          <p:spTgt spid="85"/>
                                        </p:tgtEl>
                                        <p:attrNameLst>
                                          <p:attrName>r</p:attrName>
                                        </p:attrNameLst>
                                      </p:cBhvr>
                                    </p:animRot>
                                    <p:animRot by="240000">
                                      <p:cBhvr>
                                        <p:cTn id="39" dur="200" fill="hold">
                                          <p:stCondLst>
                                            <p:cond delay="400"/>
                                          </p:stCondLst>
                                        </p:cTn>
                                        <p:tgtEl>
                                          <p:spTgt spid="85"/>
                                        </p:tgtEl>
                                        <p:attrNameLst>
                                          <p:attrName>r</p:attrName>
                                        </p:attrNameLst>
                                      </p:cBhvr>
                                    </p:animRot>
                                    <p:animRot by="-240000">
                                      <p:cBhvr>
                                        <p:cTn id="40" dur="200" fill="hold">
                                          <p:stCondLst>
                                            <p:cond delay="600"/>
                                          </p:stCondLst>
                                        </p:cTn>
                                        <p:tgtEl>
                                          <p:spTgt spid="85"/>
                                        </p:tgtEl>
                                        <p:attrNameLst>
                                          <p:attrName>r</p:attrName>
                                        </p:attrNameLst>
                                      </p:cBhvr>
                                    </p:animRot>
                                    <p:animRot by="120000">
                                      <p:cBhvr>
                                        <p:cTn id="41" dur="200" fill="hold">
                                          <p:stCondLst>
                                            <p:cond delay="800"/>
                                          </p:stCondLst>
                                        </p:cTn>
                                        <p:tgtEl>
                                          <p:spTgt spid="85"/>
                                        </p:tgtEl>
                                        <p:attrNameLst>
                                          <p:attrName>r</p:attrName>
                                        </p:attrNameLst>
                                      </p:cBhvr>
                                    </p:animRo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nodeType="clickEffect">
                                  <p:stCondLst>
                                    <p:cond delay="0"/>
                                  </p:stCondLst>
                                  <p:childTnLst>
                                    <p:set>
                                      <p:cBhvr>
                                        <p:cTn id="45" dur="1" fill="hold">
                                          <p:stCondLst>
                                            <p:cond delay="0"/>
                                          </p:stCondLst>
                                        </p:cTn>
                                        <p:tgtEl>
                                          <p:spTgt spid="148"/>
                                        </p:tgtEl>
                                        <p:attrNameLst>
                                          <p:attrName>style.visibility</p:attrName>
                                        </p:attrNameLst>
                                      </p:cBhvr>
                                      <p:to>
                                        <p:strVal val="visible"/>
                                      </p:to>
                                    </p:set>
                                  </p:childTnLst>
                                </p:cTn>
                              </p:par>
                              <p:par>
                                <p:cTn id="46" presetID="1" presetClass="entr" presetSubtype="0" fill="hold" nodeType="withEffect">
                                  <p:stCondLst>
                                    <p:cond delay="0"/>
                                  </p:stCondLst>
                                  <p:childTnLst>
                                    <p:set>
                                      <p:cBhvr>
                                        <p:cTn id="47" dur="1" fill="hold">
                                          <p:stCondLst>
                                            <p:cond delay="0"/>
                                          </p:stCondLst>
                                        </p:cTn>
                                        <p:tgtEl>
                                          <p:spTgt spid="129"/>
                                        </p:tgtEl>
                                        <p:attrNameLst>
                                          <p:attrName>style.visibility</p:attrName>
                                        </p:attrNameLst>
                                      </p:cBhvr>
                                      <p:to>
                                        <p:strVal val="visible"/>
                                      </p:to>
                                    </p:set>
                                  </p:childTnLst>
                                </p:cTn>
                              </p:par>
                              <p:par>
                                <p:cTn id="48" presetID="1" presetClass="entr" presetSubtype="0" fill="hold" nodeType="withEffect">
                                  <p:stCondLst>
                                    <p:cond delay="0"/>
                                  </p:stCondLst>
                                  <p:childTnLst>
                                    <p:set>
                                      <p:cBhvr>
                                        <p:cTn id="49" dur="1" fill="hold">
                                          <p:stCondLst>
                                            <p:cond delay="0"/>
                                          </p:stCondLst>
                                        </p:cTn>
                                        <p:tgtEl>
                                          <p:spTgt spid="146"/>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32" presetClass="emph" presetSubtype="0" fill="hold" grpId="0" nodeType="clickEffect">
                                  <p:stCondLst>
                                    <p:cond delay="0"/>
                                  </p:stCondLst>
                                  <p:childTnLst>
                                    <p:animRot by="120000">
                                      <p:cBhvr>
                                        <p:cTn id="53" dur="100" fill="hold">
                                          <p:stCondLst>
                                            <p:cond delay="0"/>
                                          </p:stCondLst>
                                        </p:cTn>
                                        <p:tgtEl>
                                          <p:spTgt spid="130"/>
                                        </p:tgtEl>
                                        <p:attrNameLst>
                                          <p:attrName>r</p:attrName>
                                        </p:attrNameLst>
                                      </p:cBhvr>
                                    </p:animRot>
                                    <p:animRot by="-240000">
                                      <p:cBhvr>
                                        <p:cTn id="54" dur="200" fill="hold">
                                          <p:stCondLst>
                                            <p:cond delay="200"/>
                                          </p:stCondLst>
                                        </p:cTn>
                                        <p:tgtEl>
                                          <p:spTgt spid="130"/>
                                        </p:tgtEl>
                                        <p:attrNameLst>
                                          <p:attrName>r</p:attrName>
                                        </p:attrNameLst>
                                      </p:cBhvr>
                                    </p:animRot>
                                    <p:animRot by="240000">
                                      <p:cBhvr>
                                        <p:cTn id="55" dur="200" fill="hold">
                                          <p:stCondLst>
                                            <p:cond delay="400"/>
                                          </p:stCondLst>
                                        </p:cTn>
                                        <p:tgtEl>
                                          <p:spTgt spid="130"/>
                                        </p:tgtEl>
                                        <p:attrNameLst>
                                          <p:attrName>r</p:attrName>
                                        </p:attrNameLst>
                                      </p:cBhvr>
                                    </p:animRot>
                                    <p:animRot by="-240000">
                                      <p:cBhvr>
                                        <p:cTn id="56" dur="200" fill="hold">
                                          <p:stCondLst>
                                            <p:cond delay="600"/>
                                          </p:stCondLst>
                                        </p:cTn>
                                        <p:tgtEl>
                                          <p:spTgt spid="130"/>
                                        </p:tgtEl>
                                        <p:attrNameLst>
                                          <p:attrName>r</p:attrName>
                                        </p:attrNameLst>
                                      </p:cBhvr>
                                    </p:animRot>
                                    <p:animRot by="120000">
                                      <p:cBhvr>
                                        <p:cTn id="57" dur="200" fill="hold">
                                          <p:stCondLst>
                                            <p:cond delay="800"/>
                                          </p:stCondLst>
                                        </p:cTn>
                                        <p:tgtEl>
                                          <p:spTgt spid="130"/>
                                        </p:tgtEl>
                                        <p:attrNameLst>
                                          <p:attrName>r</p:attrName>
                                        </p:attrNameLst>
                                      </p:cBhvr>
                                    </p:animRot>
                                  </p:childTnLst>
                                </p:cTn>
                              </p:par>
                              <p:par>
                                <p:cTn id="58" presetID="32" presetClass="emph" presetSubtype="0" fill="hold" grpId="0" nodeType="withEffect">
                                  <p:stCondLst>
                                    <p:cond delay="0"/>
                                  </p:stCondLst>
                                  <p:childTnLst>
                                    <p:animRot by="120000">
                                      <p:cBhvr>
                                        <p:cTn id="59" dur="100" fill="hold">
                                          <p:stCondLst>
                                            <p:cond delay="0"/>
                                          </p:stCondLst>
                                        </p:cTn>
                                        <p:tgtEl>
                                          <p:spTgt spid="131"/>
                                        </p:tgtEl>
                                        <p:attrNameLst>
                                          <p:attrName>r</p:attrName>
                                        </p:attrNameLst>
                                      </p:cBhvr>
                                    </p:animRot>
                                    <p:animRot by="-240000">
                                      <p:cBhvr>
                                        <p:cTn id="60" dur="200" fill="hold">
                                          <p:stCondLst>
                                            <p:cond delay="200"/>
                                          </p:stCondLst>
                                        </p:cTn>
                                        <p:tgtEl>
                                          <p:spTgt spid="131"/>
                                        </p:tgtEl>
                                        <p:attrNameLst>
                                          <p:attrName>r</p:attrName>
                                        </p:attrNameLst>
                                      </p:cBhvr>
                                    </p:animRot>
                                    <p:animRot by="240000">
                                      <p:cBhvr>
                                        <p:cTn id="61" dur="200" fill="hold">
                                          <p:stCondLst>
                                            <p:cond delay="400"/>
                                          </p:stCondLst>
                                        </p:cTn>
                                        <p:tgtEl>
                                          <p:spTgt spid="131"/>
                                        </p:tgtEl>
                                        <p:attrNameLst>
                                          <p:attrName>r</p:attrName>
                                        </p:attrNameLst>
                                      </p:cBhvr>
                                    </p:animRot>
                                    <p:animRot by="-240000">
                                      <p:cBhvr>
                                        <p:cTn id="62" dur="200" fill="hold">
                                          <p:stCondLst>
                                            <p:cond delay="600"/>
                                          </p:stCondLst>
                                        </p:cTn>
                                        <p:tgtEl>
                                          <p:spTgt spid="131"/>
                                        </p:tgtEl>
                                        <p:attrNameLst>
                                          <p:attrName>r</p:attrName>
                                        </p:attrNameLst>
                                      </p:cBhvr>
                                    </p:animRot>
                                    <p:animRot by="120000">
                                      <p:cBhvr>
                                        <p:cTn id="63" dur="200" fill="hold">
                                          <p:stCondLst>
                                            <p:cond delay="800"/>
                                          </p:stCondLst>
                                        </p:cTn>
                                        <p:tgtEl>
                                          <p:spTgt spid="131"/>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 grpId="0" animBg="1"/>
      <p:bldP spid="131"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7500" y="0"/>
            <a:ext cx="8369300" cy="875619"/>
          </a:xfrm>
        </p:spPr>
        <p:txBody>
          <a:bodyPr>
            <a:normAutofit/>
          </a:bodyPr>
          <a:lstStyle/>
          <a:p>
            <a:r>
              <a:rPr lang="en-US" dirty="0" smtClean="0"/>
              <a:t>On page Fault …</a:t>
            </a:r>
            <a:endParaRPr lang="en-US" dirty="0"/>
          </a:p>
        </p:txBody>
      </p:sp>
      <p:sp>
        <p:nvSpPr>
          <p:cNvPr id="7" name="Can 6"/>
          <p:cNvSpPr/>
          <p:nvPr/>
        </p:nvSpPr>
        <p:spPr>
          <a:xfrm>
            <a:off x="57686" y="1299449"/>
            <a:ext cx="2635250" cy="2942708"/>
          </a:xfrm>
          <a:prstGeom prst="can">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latin typeface="Gill Sans Light"/>
              <a:cs typeface="Gill Sans Light"/>
            </a:endParaRPr>
          </a:p>
        </p:txBody>
      </p:sp>
      <p:sp>
        <p:nvSpPr>
          <p:cNvPr id="9" name="TextBox 8"/>
          <p:cNvSpPr txBox="1"/>
          <p:nvPr/>
        </p:nvSpPr>
        <p:spPr>
          <a:xfrm>
            <a:off x="559577" y="930117"/>
            <a:ext cx="1640643" cy="400110"/>
          </a:xfrm>
          <a:prstGeom prst="rect">
            <a:avLst/>
          </a:prstGeom>
          <a:noFill/>
        </p:spPr>
        <p:txBody>
          <a:bodyPr wrap="none" rtlCol="0">
            <a:spAutoFit/>
          </a:bodyPr>
          <a:lstStyle/>
          <a:p>
            <a:r>
              <a:rPr lang="en-US" sz="2000" dirty="0" smtClean="0">
                <a:latin typeface="Gill Sans Light"/>
                <a:cs typeface="Gill Sans Light"/>
              </a:rPr>
              <a:t>disk (huge, TB)</a:t>
            </a:r>
            <a:endParaRPr lang="en-US" sz="2000" dirty="0">
              <a:latin typeface="Gill Sans Light"/>
              <a:cs typeface="Gill Sans Light"/>
            </a:endParaRPr>
          </a:p>
        </p:txBody>
      </p:sp>
      <p:sp>
        <p:nvSpPr>
          <p:cNvPr id="10" name="TextBox 9"/>
          <p:cNvSpPr txBox="1"/>
          <p:nvPr/>
        </p:nvSpPr>
        <p:spPr>
          <a:xfrm>
            <a:off x="7064163" y="1211468"/>
            <a:ext cx="1069524" cy="400110"/>
          </a:xfrm>
          <a:prstGeom prst="rect">
            <a:avLst/>
          </a:prstGeom>
          <a:noFill/>
        </p:spPr>
        <p:txBody>
          <a:bodyPr wrap="none" rtlCol="0">
            <a:spAutoFit/>
          </a:bodyPr>
          <a:lstStyle/>
          <a:p>
            <a:r>
              <a:rPr lang="en-US" sz="2000" dirty="0" smtClean="0">
                <a:latin typeface="Gill Sans Light"/>
                <a:cs typeface="Gill Sans Light"/>
              </a:rPr>
              <a:t>memory</a:t>
            </a:r>
            <a:endParaRPr lang="en-US" sz="2000" dirty="0">
              <a:latin typeface="Gill Sans Light"/>
              <a:cs typeface="Gill Sans Light"/>
            </a:endParaRPr>
          </a:p>
        </p:txBody>
      </p:sp>
      <p:pic>
        <p:nvPicPr>
          <p:cNvPr id="29" name="Picture 28"/>
          <p:cNvPicPr>
            <a:picLocks noChangeAspect="1"/>
          </p:cNvPicPr>
          <p:nvPr/>
        </p:nvPicPr>
        <p:blipFill>
          <a:blip r:embed="rId2"/>
          <a:stretch>
            <a:fillRect/>
          </a:stretch>
        </p:blipFill>
        <p:spPr>
          <a:xfrm>
            <a:off x="145118" y="1969155"/>
            <a:ext cx="828917" cy="1221562"/>
          </a:xfrm>
          <a:prstGeom prst="rect">
            <a:avLst/>
          </a:prstGeom>
        </p:spPr>
      </p:pic>
      <p:sp>
        <p:nvSpPr>
          <p:cNvPr id="8" name="Rectangle 7"/>
          <p:cNvSpPr/>
          <p:nvPr/>
        </p:nvSpPr>
        <p:spPr>
          <a:xfrm>
            <a:off x="7007327" y="1809750"/>
            <a:ext cx="1073441" cy="3082139"/>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latin typeface="Gill Sans Light"/>
              <a:cs typeface="Gill Sans Light"/>
            </a:endParaRPr>
          </a:p>
        </p:txBody>
      </p:sp>
      <p:sp>
        <p:nvSpPr>
          <p:cNvPr id="46" name="Rectangle 45"/>
          <p:cNvSpPr/>
          <p:nvPr/>
        </p:nvSpPr>
        <p:spPr>
          <a:xfrm>
            <a:off x="7007367" y="3655079"/>
            <a:ext cx="1073441" cy="184214"/>
          </a:xfrm>
          <a:prstGeom prst="rect">
            <a:avLst/>
          </a:prstGeom>
          <a:solidFill>
            <a:schemeClr val="accent1">
              <a:lumMod val="40000"/>
              <a:lumOff val="60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latin typeface="Gill Sans Light"/>
              <a:cs typeface="Gill Sans Light"/>
            </a:endParaRPr>
          </a:p>
        </p:txBody>
      </p:sp>
      <p:sp>
        <p:nvSpPr>
          <p:cNvPr id="47" name="Rectangle 46"/>
          <p:cNvSpPr/>
          <p:nvPr/>
        </p:nvSpPr>
        <p:spPr>
          <a:xfrm>
            <a:off x="7007327" y="4539963"/>
            <a:ext cx="1073441" cy="184214"/>
          </a:xfrm>
          <a:prstGeom prst="rect">
            <a:avLst/>
          </a:prstGeom>
          <a:solidFill>
            <a:srgbClr val="FF66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latin typeface="Gill Sans Light"/>
              <a:cs typeface="Gill Sans Light"/>
            </a:endParaRPr>
          </a:p>
        </p:txBody>
      </p:sp>
      <p:sp>
        <p:nvSpPr>
          <p:cNvPr id="48" name="Rectangle 47"/>
          <p:cNvSpPr/>
          <p:nvPr/>
        </p:nvSpPr>
        <p:spPr>
          <a:xfrm>
            <a:off x="7007327" y="3317890"/>
            <a:ext cx="1073441" cy="184214"/>
          </a:xfrm>
          <a:prstGeom prst="rect">
            <a:avLst/>
          </a:prstGeom>
          <a:solidFill>
            <a:schemeClr val="accent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latin typeface="Gill Sans Light"/>
              <a:cs typeface="Gill Sans Light"/>
            </a:endParaRPr>
          </a:p>
        </p:txBody>
      </p:sp>
      <p:sp>
        <p:nvSpPr>
          <p:cNvPr id="51" name="Rectangle 50"/>
          <p:cNvSpPr/>
          <p:nvPr/>
        </p:nvSpPr>
        <p:spPr>
          <a:xfrm>
            <a:off x="7007327" y="4737959"/>
            <a:ext cx="1073441" cy="184214"/>
          </a:xfrm>
          <a:prstGeom prst="rect">
            <a:avLst/>
          </a:prstGeom>
          <a:solidFill>
            <a:srgbClr val="FF66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latin typeface="Gill Sans Light"/>
              <a:cs typeface="Gill Sans Light"/>
            </a:endParaRPr>
          </a:p>
        </p:txBody>
      </p:sp>
      <p:sp>
        <p:nvSpPr>
          <p:cNvPr id="52" name="Rectangle 51"/>
          <p:cNvSpPr/>
          <p:nvPr/>
        </p:nvSpPr>
        <p:spPr>
          <a:xfrm>
            <a:off x="7007327" y="2596317"/>
            <a:ext cx="1073441" cy="184214"/>
          </a:xfrm>
          <a:prstGeom prst="rect">
            <a:avLst/>
          </a:prstGeom>
          <a:solidFill>
            <a:schemeClr val="accent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latin typeface="Gill Sans Light"/>
              <a:cs typeface="Gill Sans Light"/>
            </a:endParaRPr>
          </a:p>
        </p:txBody>
      </p:sp>
      <p:sp>
        <p:nvSpPr>
          <p:cNvPr id="53" name="TextBox 52"/>
          <p:cNvSpPr txBox="1"/>
          <p:nvPr/>
        </p:nvSpPr>
        <p:spPr>
          <a:xfrm>
            <a:off x="8153400" y="4289274"/>
            <a:ext cx="838200" cy="1044726"/>
          </a:xfrm>
          <a:prstGeom prst="rect">
            <a:avLst/>
          </a:prstGeom>
          <a:noFill/>
        </p:spPr>
        <p:txBody>
          <a:bodyPr wrap="square" rtlCol="0">
            <a:spAutoFit/>
          </a:bodyPr>
          <a:lstStyle/>
          <a:p>
            <a:r>
              <a:rPr lang="en-US" sz="2000" dirty="0" smtClean="0">
                <a:latin typeface="Gill Sans Light"/>
                <a:cs typeface="Gill Sans Light"/>
              </a:rPr>
              <a:t>kernel code &amp; data</a:t>
            </a:r>
            <a:endParaRPr lang="en-US" sz="2000" dirty="0">
              <a:latin typeface="Gill Sans Light"/>
              <a:cs typeface="Gill Sans Light"/>
            </a:endParaRPr>
          </a:p>
        </p:txBody>
      </p:sp>
      <p:sp>
        <p:nvSpPr>
          <p:cNvPr id="54" name="TextBox 53"/>
          <p:cNvSpPr txBox="1"/>
          <p:nvPr/>
        </p:nvSpPr>
        <p:spPr>
          <a:xfrm>
            <a:off x="8153400" y="2477446"/>
            <a:ext cx="936407" cy="1015663"/>
          </a:xfrm>
          <a:prstGeom prst="rect">
            <a:avLst/>
          </a:prstGeom>
          <a:noFill/>
        </p:spPr>
        <p:txBody>
          <a:bodyPr wrap="square" rtlCol="0">
            <a:spAutoFit/>
          </a:bodyPr>
          <a:lstStyle/>
          <a:p>
            <a:r>
              <a:rPr lang="en-US" sz="2000" dirty="0" smtClean="0">
                <a:latin typeface="Gill Sans Light"/>
                <a:cs typeface="Gill Sans Light"/>
              </a:rPr>
              <a:t>user page</a:t>
            </a:r>
          </a:p>
          <a:p>
            <a:r>
              <a:rPr lang="en-US" sz="2000" dirty="0" smtClean="0">
                <a:latin typeface="Gill Sans Light"/>
                <a:cs typeface="Gill Sans Light"/>
              </a:rPr>
              <a:t>frames</a:t>
            </a:r>
            <a:endParaRPr lang="en-US" sz="2000" dirty="0">
              <a:latin typeface="Gill Sans Light"/>
              <a:cs typeface="Gill Sans Light"/>
            </a:endParaRPr>
          </a:p>
        </p:txBody>
      </p:sp>
      <p:sp>
        <p:nvSpPr>
          <p:cNvPr id="55" name="TextBox 54"/>
          <p:cNvSpPr txBox="1"/>
          <p:nvPr/>
        </p:nvSpPr>
        <p:spPr>
          <a:xfrm>
            <a:off x="8077200" y="3558073"/>
            <a:ext cx="1365250" cy="707886"/>
          </a:xfrm>
          <a:prstGeom prst="rect">
            <a:avLst/>
          </a:prstGeom>
          <a:noFill/>
        </p:spPr>
        <p:txBody>
          <a:bodyPr wrap="square" rtlCol="0">
            <a:spAutoFit/>
          </a:bodyPr>
          <a:lstStyle/>
          <a:p>
            <a:r>
              <a:rPr lang="en-US" sz="2000" dirty="0" smtClean="0">
                <a:latin typeface="Gill Sans Light"/>
                <a:cs typeface="Gill Sans Light"/>
              </a:rPr>
              <a:t>user </a:t>
            </a:r>
            <a:r>
              <a:rPr lang="en-US" sz="2000" dirty="0" err="1" smtClean="0">
                <a:latin typeface="Gill Sans Light"/>
                <a:cs typeface="Gill Sans Light"/>
              </a:rPr>
              <a:t>pagetable</a:t>
            </a:r>
            <a:endParaRPr lang="en-US" sz="2000" dirty="0" smtClean="0">
              <a:latin typeface="Gill Sans Light"/>
              <a:cs typeface="Gill Sans Light"/>
            </a:endParaRPr>
          </a:p>
        </p:txBody>
      </p:sp>
      <p:sp>
        <p:nvSpPr>
          <p:cNvPr id="56" name="Rectangle 55"/>
          <p:cNvSpPr/>
          <p:nvPr/>
        </p:nvSpPr>
        <p:spPr>
          <a:xfrm>
            <a:off x="7007327" y="2861622"/>
            <a:ext cx="1073441" cy="184214"/>
          </a:xfrm>
          <a:prstGeom prst="rect">
            <a:avLst/>
          </a:prstGeom>
          <a:solidFill>
            <a:schemeClr val="accent6">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latin typeface="Gill Sans Light"/>
              <a:cs typeface="Gill Sans Light"/>
            </a:endParaRPr>
          </a:p>
        </p:txBody>
      </p:sp>
      <p:sp>
        <p:nvSpPr>
          <p:cNvPr id="57" name="Rectangle 56"/>
          <p:cNvSpPr/>
          <p:nvPr/>
        </p:nvSpPr>
        <p:spPr>
          <a:xfrm>
            <a:off x="7007367" y="3831138"/>
            <a:ext cx="1073441" cy="184214"/>
          </a:xfrm>
          <a:prstGeom prst="rect">
            <a:avLst/>
          </a:prstGeom>
          <a:solidFill>
            <a:schemeClr val="accent1">
              <a:lumMod val="40000"/>
              <a:lumOff val="60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latin typeface="Gill Sans Light"/>
              <a:cs typeface="Gill Sans Light"/>
            </a:endParaRPr>
          </a:p>
        </p:txBody>
      </p:sp>
      <p:sp>
        <p:nvSpPr>
          <p:cNvPr id="61" name="Rectangle 60"/>
          <p:cNvSpPr/>
          <p:nvPr/>
        </p:nvSpPr>
        <p:spPr>
          <a:xfrm>
            <a:off x="1591718" y="3572668"/>
            <a:ext cx="1056103" cy="476250"/>
          </a:xfrm>
          <a:prstGeom prst="rect">
            <a:avLst/>
          </a:prstGeom>
          <a:solidFill>
            <a:schemeClr val="accent3">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latin typeface="Gill Sans Light"/>
              <a:cs typeface="Gill Sans Light"/>
            </a:endParaRPr>
          </a:p>
        </p:txBody>
      </p:sp>
      <p:sp>
        <p:nvSpPr>
          <p:cNvPr id="62" name="TextBox 61"/>
          <p:cNvSpPr txBox="1"/>
          <p:nvPr/>
        </p:nvSpPr>
        <p:spPr>
          <a:xfrm>
            <a:off x="1799703" y="3679586"/>
            <a:ext cx="684803" cy="400110"/>
          </a:xfrm>
          <a:prstGeom prst="rect">
            <a:avLst/>
          </a:prstGeom>
          <a:noFill/>
        </p:spPr>
        <p:txBody>
          <a:bodyPr wrap="none" rtlCol="0">
            <a:spAutoFit/>
          </a:bodyPr>
          <a:lstStyle/>
          <a:p>
            <a:r>
              <a:rPr lang="en-US" sz="2000" dirty="0" smtClean="0">
                <a:latin typeface="Gill Sans Light"/>
                <a:cs typeface="Gill Sans Light"/>
              </a:rPr>
              <a:t>code</a:t>
            </a:r>
            <a:endParaRPr lang="en-US" sz="2000" dirty="0">
              <a:latin typeface="Gill Sans Light"/>
              <a:cs typeface="Gill Sans Light"/>
            </a:endParaRPr>
          </a:p>
        </p:txBody>
      </p:sp>
      <p:grpSp>
        <p:nvGrpSpPr>
          <p:cNvPr id="63" name="Group 62"/>
          <p:cNvGrpSpPr/>
          <p:nvPr/>
        </p:nvGrpSpPr>
        <p:grpSpPr>
          <a:xfrm>
            <a:off x="1591718" y="3090068"/>
            <a:ext cx="1056103" cy="507028"/>
            <a:chOff x="4133850" y="3404709"/>
            <a:chExt cx="1056103" cy="507028"/>
          </a:xfrm>
        </p:grpSpPr>
        <p:sp>
          <p:nvSpPr>
            <p:cNvPr id="64" name="Rectangle 63"/>
            <p:cNvSpPr/>
            <p:nvPr/>
          </p:nvSpPr>
          <p:spPr>
            <a:xfrm>
              <a:off x="4133850" y="3404709"/>
              <a:ext cx="1056103" cy="476250"/>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latin typeface="Gill Sans Light"/>
                <a:cs typeface="Gill Sans Light"/>
              </a:endParaRPr>
            </a:p>
          </p:txBody>
        </p:sp>
        <p:sp>
          <p:nvSpPr>
            <p:cNvPr id="65" name="TextBox 64"/>
            <p:cNvSpPr txBox="1"/>
            <p:nvPr/>
          </p:nvSpPr>
          <p:spPr>
            <a:xfrm>
              <a:off x="4359700" y="3511627"/>
              <a:ext cx="633507" cy="400110"/>
            </a:xfrm>
            <a:prstGeom prst="rect">
              <a:avLst/>
            </a:prstGeom>
            <a:noFill/>
          </p:spPr>
          <p:txBody>
            <a:bodyPr wrap="none" rtlCol="0">
              <a:spAutoFit/>
            </a:bodyPr>
            <a:lstStyle/>
            <a:p>
              <a:r>
                <a:rPr lang="en-US" sz="2000" dirty="0" smtClean="0">
                  <a:latin typeface="Gill Sans Light"/>
                  <a:cs typeface="Gill Sans Light"/>
                </a:rPr>
                <a:t>data</a:t>
              </a:r>
              <a:endParaRPr lang="en-US" sz="2000" dirty="0">
                <a:latin typeface="Gill Sans Light"/>
                <a:cs typeface="Gill Sans Light"/>
              </a:endParaRPr>
            </a:p>
          </p:txBody>
        </p:sp>
      </p:grpSp>
      <p:grpSp>
        <p:nvGrpSpPr>
          <p:cNvPr id="66" name="Group 65"/>
          <p:cNvGrpSpPr/>
          <p:nvPr/>
        </p:nvGrpSpPr>
        <p:grpSpPr>
          <a:xfrm>
            <a:off x="1591718" y="2609611"/>
            <a:ext cx="1056103" cy="400110"/>
            <a:chOff x="4133850" y="3511627"/>
            <a:chExt cx="1056103" cy="400110"/>
          </a:xfrm>
        </p:grpSpPr>
        <p:sp>
          <p:nvSpPr>
            <p:cNvPr id="67" name="Rectangle 66"/>
            <p:cNvSpPr/>
            <p:nvPr/>
          </p:nvSpPr>
          <p:spPr>
            <a:xfrm>
              <a:off x="4133850" y="3511627"/>
              <a:ext cx="1056103" cy="369332"/>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latin typeface="Gill Sans Light"/>
                <a:cs typeface="Gill Sans Light"/>
              </a:endParaRPr>
            </a:p>
          </p:txBody>
        </p:sp>
        <p:sp>
          <p:nvSpPr>
            <p:cNvPr id="68" name="TextBox 67"/>
            <p:cNvSpPr txBox="1"/>
            <p:nvPr/>
          </p:nvSpPr>
          <p:spPr>
            <a:xfrm>
              <a:off x="4359700" y="3511627"/>
              <a:ext cx="673457" cy="400110"/>
            </a:xfrm>
            <a:prstGeom prst="rect">
              <a:avLst/>
            </a:prstGeom>
            <a:noFill/>
          </p:spPr>
          <p:txBody>
            <a:bodyPr wrap="none" rtlCol="0">
              <a:spAutoFit/>
            </a:bodyPr>
            <a:lstStyle/>
            <a:p>
              <a:r>
                <a:rPr lang="en-US" sz="2000" dirty="0" smtClean="0">
                  <a:latin typeface="Gill Sans Light"/>
                  <a:cs typeface="Gill Sans Light"/>
                </a:rPr>
                <a:t>heap</a:t>
              </a:r>
              <a:endParaRPr lang="en-US" sz="2000" dirty="0">
                <a:latin typeface="Gill Sans Light"/>
                <a:cs typeface="Gill Sans Light"/>
              </a:endParaRPr>
            </a:p>
          </p:txBody>
        </p:sp>
      </p:grpSp>
      <p:grpSp>
        <p:nvGrpSpPr>
          <p:cNvPr id="69" name="Group 68"/>
          <p:cNvGrpSpPr/>
          <p:nvPr/>
        </p:nvGrpSpPr>
        <p:grpSpPr>
          <a:xfrm>
            <a:off x="1591718" y="2112245"/>
            <a:ext cx="1056103" cy="400110"/>
            <a:chOff x="4133850" y="3404709"/>
            <a:chExt cx="1056103" cy="400110"/>
          </a:xfrm>
        </p:grpSpPr>
        <p:sp>
          <p:nvSpPr>
            <p:cNvPr id="70" name="Rectangle 69"/>
            <p:cNvSpPr/>
            <p:nvPr/>
          </p:nvSpPr>
          <p:spPr>
            <a:xfrm>
              <a:off x="4133850" y="3404709"/>
              <a:ext cx="1056103" cy="369332"/>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latin typeface="Gill Sans Light"/>
                <a:cs typeface="Gill Sans Light"/>
              </a:endParaRPr>
            </a:p>
          </p:txBody>
        </p:sp>
        <p:sp>
          <p:nvSpPr>
            <p:cNvPr id="71" name="TextBox 70"/>
            <p:cNvSpPr txBox="1"/>
            <p:nvPr/>
          </p:nvSpPr>
          <p:spPr>
            <a:xfrm>
              <a:off x="4334539" y="3404709"/>
              <a:ext cx="710451" cy="400110"/>
            </a:xfrm>
            <a:prstGeom prst="rect">
              <a:avLst/>
            </a:prstGeom>
            <a:noFill/>
          </p:spPr>
          <p:txBody>
            <a:bodyPr wrap="none" rtlCol="0">
              <a:spAutoFit/>
            </a:bodyPr>
            <a:lstStyle/>
            <a:p>
              <a:r>
                <a:rPr lang="en-US" sz="2000" dirty="0" smtClean="0">
                  <a:latin typeface="Gill Sans Light"/>
                  <a:cs typeface="Gill Sans Light"/>
                </a:rPr>
                <a:t>stack</a:t>
              </a:r>
              <a:endParaRPr lang="en-US" sz="2000" dirty="0">
                <a:latin typeface="Gill Sans Light"/>
                <a:cs typeface="Gill Sans Light"/>
              </a:endParaRPr>
            </a:p>
          </p:txBody>
        </p:sp>
      </p:grpSp>
      <p:cxnSp>
        <p:nvCxnSpPr>
          <p:cNvPr id="72" name="Straight Arrow Connector 71"/>
          <p:cNvCxnSpPr/>
          <p:nvPr/>
        </p:nvCxnSpPr>
        <p:spPr>
          <a:xfrm flipH="1">
            <a:off x="2647821" y="2112245"/>
            <a:ext cx="2352306" cy="0"/>
          </a:xfrm>
          <a:prstGeom prst="straightConnector1">
            <a:avLst/>
          </a:prstGeom>
          <a:ln w="9525" cmpd="sng">
            <a:solidFill>
              <a:srgbClr val="000000"/>
            </a:solidFill>
            <a:prstDash val="dash"/>
            <a:headEnd type="oval"/>
            <a:tailEnd type="triangle"/>
          </a:ln>
        </p:spPr>
        <p:style>
          <a:lnRef idx="2">
            <a:schemeClr val="accent1"/>
          </a:lnRef>
          <a:fillRef idx="0">
            <a:schemeClr val="accent1"/>
          </a:fillRef>
          <a:effectRef idx="1">
            <a:schemeClr val="accent1"/>
          </a:effectRef>
          <a:fontRef idx="minor">
            <a:schemeClr val="tx1"/>
          </a:fontRef>
        </p:style>
      </p:cxnSp>
      <p:grpSp>
        <p:nvGrpSpPr>
          <p:cNvPr id="14" name="Group 13"/>
          <p:cNvGrpSpPr/>
          <p:nvPr/>
        </p:nvGrpSpPr>
        <p:grpSpPr>
          <a:xfrm>
            <a:off x="4908552" y="1043544"/>
            <a:ext cx="1958827" cy="3386768"/>
            <a:chOff x="4813299" y="1043543"/>
            <a:chExt cx="2037395" cy="3547583"/>
          </a:xfrm>
        </p:grpSpPr>
        <p:sp>
          <p:nvSpPr>
            <p:cNvPr id="21" name="Rectangle 20"/>
            <p:cNvSpPr/>
            <p:nvPr/>
          </p:nvSpPr>
          <p:spPr>
            <a:xfrm>
              <a:off x="4821893" y="1487603"/>
              <a:ext cx="1236711" cy="3103523"/>
            </a:xfrm>
            <a:prstGeom prst="rect">
              <a:avLst/>
            </a:prstGeom>
            <a:solidFill>
              <a:schemeClr val="accent1">
                <a:lumMod val="40000"/>
                <a:lumOff val="60000"/>
                <a:alpha val="25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latin typeface="Gill Sans Light"/>
                <a:cs typeface="Gill Sans Light"/>
              </a:endParaRPr>
            </a:p>
          </p:txBody>
        </p:sp>
        <p:sp>
          <p:nvSpPr>
            <p:cNvPr id="22" name="Rectangle 21"/>
            <p:cNvSpPr/>
            <p:nvPr/>
          </p:nvSpPr>
          <p:spPr>
            <a:xfrm>
              <a:off x="4908549" y="3954061"/>
              <a:ext cx="1056103" cy="476250"/>
            </a:xfrm>
            <a:prstGeom prst="rect">
              <a:avLst/>
            </a:prstGeom>
            <a:solidFill>
              <a:schemeClr val="accent3">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latin typeface="Gill Sans Light"/>
                <a:cs typeface="Gill Sans Light"/>
              </a:endParaRPr>
            </a:p>
          </p:txBody>
        </p:sp>
        <p:sp>
          <p:nvSpPr>
            <p:cNvPr id="23" name="TextBox 22"/>
            <p:cNvSpPr txBox="1"/>
            <p:nvPr/>
          </p:nvSpPr>
          <p:spPr>
            <a:xfrm>
              <a:off x="5116534" y="4060979"/>
              <a:ext cx="712270" cy="419109"/>
            </a:xfrm>
            <a:prstGeom prst="rect">
              <a:avLst/>
            </a:prstGeom>
            <a:noFill/>
          </p:spPr>
          <p:txBody>
            <a:bodyPr wrap="none" rtlCol="0">
              <a:spAutoFit/>
            </a:bodyPr>
            <a:lstStyle/>
            <a:p>
              <a:r>
                <a:rPr lang="en-US" sz="2000" dirty="0" smtClean="0">
                  <a:latin typeface="Gill Sans Light"/>
                  <a:cs typeface="Gill Sans Light"/>
                </a:rPr>
                <a:t>code</a:t>
              </a:r>
              <a:endParaRPr lang="en-US" sz="2000" dirty="0">
                <a:latin typeface="Gill Sans Light"/>
                <a:cs typeface="Gill Sans Light"/>
              </a:endParaRPr>
            </a:p>
          </p:txBody>
        </p:sp>
        <p:grpSp>
          <p:nvGrpSpPr>
            <p:cNvPr id="31" name="Group 30"/>
            <p:cNvGrpSpPr/>
            <p:nvPr/>
          </p:nvGrpSpPr>
          <p:grpSpPr>
            <a:xfrm>
              <a:off x="4908549" y="3471461"/>
              <a:ext cx="1056103" cy="526027"/>
              <a:chOff x="4133850" y="3404709"/>
              <a:chExt cx="1056103" cy="526027"/>
            </a:xfrm>
          </p:grpSpPr>
          <p:sp>
            <p:nvSpPr>
              <p:cNvPr id="24" name="Rectangle 23"/>
              <p:cNvSpPr/>
              <p:nvPr/>
            </p:nvSpPr>
            <p:spPr>
              <a:xfrm>
                <a:off x="4133850" y="3404709"/>
                <a:ext cx="1056103" cy="476250"/>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latin typeface="Gill Sans Light"/>
                  <a:cs typeface="Gill Sans Light"/>
                </a:endParaRPr>
              </a:p>
            </p:txBody>
          </p:sp>
          <p:sp>
            <p:nvSpPr>
              <p:cNvPr id="25" name="TextBox 24"/>
              <p:cNvSpPr txBox="1"/>
              <p:nvPr/>
            </p:nvSpPr>
            <p:spPr>
              <a:xfrm>
                <a:off x="4359700" y="3511627"/>
                <a:ext cx="658917" cy="419109"/>
              </a:xfrm>
              <a:prstGeom prst="rect">
                <a:avLst/>
              </a:prstGeom>
              <a:noFill/>
            </p:spPr>
            <p:txBody>
              <a:bodyPr wrap="none" rtlCol="0">
                <a:spAutoFit/>
              </a:bodyPr>
              <a:lstStyle/>
              <a:p>
                <a:r>
                  <a:rPr lang="en-US" sz="2000" dirty="0" smtClean="0">
                    <a:latin typeface="Gill Sans Light"/>
                    <a:cs typeface="Gill Sans Light"/>
                  </a:rPr>
                  <a:t>data</a:t>
                </a:r>
                <a:endParaRPr lang="en-US" sz="2000" dirty="0">
                  <a:latin typeface="Gill Sans Light"/>
                  <a:cs typeface="Gill Sans Light"/>
                </a:endParaRPr>
              </a:p>
            </p:txBody>
          </p:sp>
        </p:grpSp>
        <p:grpSp>
          <p:nvGrpSpPr>
            <p:cNvPr id="32" name="Group 31"/>
            <p:cNvGrpSpPr/>
            <p:nvPr/>
          </p:nvGrpSpPr>
          <p:grpSpPr>
            <a:xfrm>
              <a:off x="4908549" y="3102129"/>
              <a:ext cx="1056103" cy="419108"/>
              <a:chOff x="4133850" y="3511627"/>
              <a:chExt cx="1056103" cy="419108"/>
            </a:xfrm>
          </p:grpSpPr>
          <p:sp>
            <p:nvSpPr>
              <p:cNvPr id="33" name="Rectangle 32"/>
              <p:cNvSpPr/>
              <p:nvPr/>
            </p:nvSpPr>
            <p:spPr>
              <a:xfrm>
                <a:off x="4133850" y="3511627"/>
                <a:ext cx="1056103" cy="369332"/>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latin typeface="Gill Sans Light"/>
                  <a:cs typeface="Gill Sans Light"/>
                </a:endParaRPr>
              </a:p>
            </p:txBody>
          </p:sp>
          <p:sp>
            <p:nvSpPr>
              <p:cNvPr id="34" name="TextBox 33"/>
              <p:cNvSpPr txBox="1"/>
              <p:nvPr/>
            </p:nvSpPr>
            <p:spPr>
              <a:xfrm>
                <a:off x="4359700" y="3511627"/>
                <a:ext cx="700470" cy="419108"/>
              </a:xfrm>
              <a:prstGeom prst="rect">
                <a:avLst/>
              </a:prstGeom>
              <a:noFill/>
            </p:spPr>
            <p:txBody>
              <a:bodyPr wrap="none" rtlCol="0">
                <a:spAutoFit/>
              </a:bodyPr>
              <a:lstStyle/>
              <a:p>
                <a:r>
                  <a:rPr lang="en-US" sz="2000" dirty="0" smtClean="0">
                    <a:latin typeface="Gill Sans Light"/>
                    <a:cs typeface="Gill Sans Light"/>
                  </a:rPr>
                  <a:t>heap</a:t>
                </a:r>
                <a:endParaRPr lang="en-US" sz="2000" dirty="0">
                  <a:latin typeface="Gill Sans Light"/>
                  <a:cs typeface="Gill Sans Light"/>
                </a:endParaRPr>
              </a:p>
            </p:txBody>
          </p:sp>
        </p:grpSp>
        <p:grpSp>
          <p:nvGrpSpPr>
            <p:cNvPr id="35" name="Group 34"/>
            <p:cNvGrpSpPr/>
            <p:nvPr/>
          </p:nvGrpSpPr>
          <p:grpSpPr>
            <a:xfrm>
              <a:off x="4908549" y="2102817"/>
              <a:ext cx="1056103" cy="419108"/>
              <a:chOff x="4133850" y="3404709"/>
              <a:chExt cx="1056103" cy="419108"/>
            </a:xfrm>
          </p:grpSpPr>
          <p:sp>
            <p:nvSpPr>
              <p:cNvPr id="36" name="Rectangle 35"/>
              <p:cNvSpPr/>
              <p:nvPr/>
            </p:nvSpPr>
            <p:spPr>
              <a:xfrm>
                <a:off x="4133850" y="3404709"/>
                <a:ext cx="1056103" cy="369332"/>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latin typeface="Gill Sans Light"/>
                  <a:cs typeface="Gill Sans Light"/>
                </a:endParaRPr>
              </a:p>
            </p:txBody>
          </p:sp>
          <p:sp>
            <p:nvSpPr>
              <p:cNvPr id="37" name="TextBox 36"/>
              <p:cNvSpPr txBox="1"/>
              <p:nvPr/>
            </p:nvSpPr>
            <p:spPr>
              <a:xfrm>
                <a:off x="4334539" y="3404709"/>
                <a:ext cx="738947" cy="419108"/>
              </a:xfrm>
              <a:prstGeom prst="rect">
                <a:avLst/>
              </a:prstGeom>
              <a:noFill/>
            </p:spPr>
            <p:txBody>
              <a:bodyPr wrap="none" rtlCol="0">
                <a:spAutoFit/>
              </a:bodyPr>
              <a:lstStyle/>
              <a:p>
                <a:r>
                  <a:rPr lang="en-US" sz="2000" dirty="0" smtClean="0">
                    <a:latin typeface="Gill Sans Light"/>
                    <a:cs typeface="Gill Sans Light"/>
                  </a:rPr>
                  <a:t>stack</a:t>
                </a:r>
                <a:endParaRPr lang="en-US" sz="2000" dirty="0">
                  <a:latin typeface="Gill Sans Light"/>
                  <a:cs typeface="Gill Sans Light"/>
                </a:endParaRPr>
              </a:p>
            </p:txBody>
          </p:sp>
        </p:grpSp>
        <p:grpSp>
          <p:nvGrpSpPr>
            <p:cNvPr id="38" name="Group 37"/>
            <p:cNvGrpSpPr/>
            <p:nvPr/>
          </p:nvGrpSpPr>
          <p:grpSpPr>
            <a:xfrm>
              <a:off x="4908549" y="1548818"/>
              <a:ext cx="1061136" cy="526027"/>
              <a:chOff x="4133850" y="3404709"/>
              <a:chExt cx="1061136" cy="526027"/>
            </a:xfrm>
          </p:grpSpPr>
          <p:sp>
            <p:nvSpPr>
              <p:cNvPr id="39" name="Rectangle 38"/>
              <p:cNvSpPr/>
              <p:nvPr/>
            </p:nvSpPr>
            <p:spPr>
              <a:xfrm>
                <a:off x="4133850" y="3404709"/>
                <a:ext cx="1056103" cy="476250"/>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latin typeface="Gill Sans Light"/>
                  <a:cs typeface="Gill Sans Light"/>
                </a:endParaRPr>
              </a:p>
            </p:txBody>
          </p:sp>
          <p:sp>
            <p:nvSpPr>
              <p:cNvPr id="40" name="TextBox 39"/>
              <p:cNvSpPr txBox="1"/>
              <p:nvPr/>
            </p:nvSpPr>
            <p:spPr>
              <a:xfrm>
                <a:off x="4359700" y="3511627"/>
                <a:ext cx="835286" cy="419109"/>
              </a:xfrm>
              <a:prstGeom prst="rect">
                <a:avLst/>
              </a:prstGeom>
              <a:noFill/>
            </p:spPr>
            <p:txBody>
              <a:bodyPr wrap="none" rtlCol="0">
                <a:spAutoFit/>
              </a:bodyPr>
              <a:lstStyle/>
              <a:p>
                <a:r>
                  <a:rPr lang="en-US" sz="2000" dirty="0" smtClean="0">
                    <a:latin typeface="Gill Sans Light"/>
                    <a:cs typeface="Gill Sans Light"/>
                  </a:rPr>
                  <a:t>kernel</a:t>
                </a:r>
                <a:endParaRPr lang="en-US" sz="2000" dirty="0">
                  <a:latin typeface="Gill Sans Light"/>
                  <a:cs typeface="Gill Sans Light"/>
                </a:endParaRPr>
              </a:p>
            </p:txBody>
          </p:sp>
        </p:grpSp>
        <p:cxnSp>
          <p:nvCxnSpPr>
            <p:cNvPr id="42" name="Straight Connector 41"/>
            <p:cNvCxnSpPr/>
            <p:nvPr/>
          </p:nvCxnSpPr>
          <p:spPr>
            <a:xfrm>
              <a:off x="4821894" y="2025068"/>
              <a:ext cx="1429680"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p:nvCxnSpPr>
          <p:spPr>
            <a:xfrm>
              <a:off x="4829174" y="3102129"/>
              <a:ext cx="1429680" cy="0"/>
            </a:xfrm>
            <a:prstGeom prst="line">
              <a:avLst/>
            </a:prstGeom>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4845049" y="2540154"/>
              <a:ext cx="1429680" cy="0"/>
            </a:xfrm>
            <a:prstGeom prst="line">
              <a:avLst/>
            </a:prstGeom>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49" name="Straight Connector 48"/>
            <p:cNvCxnSpPr/>
            <p:nvPr/>
          </p:nvCxnSpPr>
          <p:spPr>
            <a:xfrm>
              <a:off x="4813299" y="4461402"/>
              <a:ext cx="1429680"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58" name="Rectangle 57"/>
            <p:cNvSpPr/>
            <p:nvPr/>
          </p:nvSpPr>
          <p:spPr>
            <a:xfrm>
              <a:off x="6162209" y="1444625"/>
              <a:ext cx="439081" cy="3103523"/>
            </a:xfrm>
            <a:prstGeom prst="rect">
              <a:avLst/>
            </a:prstGeom>
            <a:solidFill>
              <a:schemeClr val="accent1">
                <a:lumMod val="40000"/>
                <a:lumOff val="6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latin typeface="Gill Sans Light"/>
                <a:cs typeface="Gill Sans Light"/>
              </a:endParaRPr>
            </a:p>
          </p:txBody>
        </p:sp>
        <p:sp>
          <p:nvSpPr>
            <p:cNvPr id="88" name="TextBox 87"/>
            <p:cNvSpPr txBox="1"/>
            <p:nvPr/>
          </p:nvSpPr>
          <p:spPr>
            <a:xfrm>
              <a:off x="4845049" y="1055211"/>
              <a:ext cx="845185" cy="419109"/>
            </a:xfrm>
            <a:prstGeom prst="rect">
              <a:avLst/>
            </a:prstGeom>
            <a:noFill/>
          </p:spPr>
          <p:txBody>
            <a:bodyPr wrap="none" rtlCol="0">
              <a:spAutoFit/>
            </a:bodyPr>
            <a:lstStyle/>
            <a:p>
              <a:r>
                <a:rPr lang="en-US" sz="2000" dirty="0" smtClean="0">
                  <a:latin typeface="Gill Sans Light"/>
                  <a:cs typeface="Gill Sans Light"/>
                </a:rPr>
                <a:t>VAS 1</a:t>
              </a:r>
              <a:endParaRPr lang="en-US" sz="2000" dirty="0">
                <a:latin typeface="Gill Sans Light"/>
                <a:cs typeface="Gill Sans Light"/>
              </a:endParaRPr>
            </a:p>
          </p:txBody>
        </p:sp>
        <p:sp>
          <p:nvSpPr>
            <p:cNvPr id="73" name="TextBox 72"/>
            <p:cNvSpPr txBox="1"/>
            <p:nvPr/>
          </p:nvSpPr>
          <p:spPr>
            <a:xfrm>
              <a:off x="6162209" y="1043543"/>
              <a:ext cx="688485" cy="419109"/>
            </a:xfrm>
            <a:prstGeom prst="rect">
              <a:avLst/>
            </a:prstGeom>
            <a:noFill/>
          </p:spPr>
          <p:txBody>
            <a:bodyPr wrap="none" rtlCol="0">
              <a:spAutoFit/>
            </a:bodyPr>
            <a:lstStyle/>
            <a:p>
              <a:r>
                <a:rPr lang="en-US" sz="2000" dirty="0" smtClean="0">
                  <a:latin typeface="Gill Sans Light"/>
                  <a:cs typeface="Gill Sans Light"/>
                </a:rPr>
                <a:t>PT 1</a:t>
              </a:r>
              <a:endParaRPr lang="en-US" sz="2000" dirty="0">
                <a:latin typeface="Gill Sans Light"/>
                <a:cs typeface="Gill Sans Light"/>
              </a:endParaRPr>
            </a:p>
          </p:txBody>
        </p:sp>
      </p:grpSp>
      <p:grpSp>
        <p:nvGrpSpPr>
          <p:cNvPr id="104" name="Group 103"/>
          <p:cNvGrpSpPr/>
          <p:nvPr/>
        </p:nvGrpSpPr>
        <p:grpSpPr>
          <a:xfrm>
            <a:off x="2889785" y="3377715"/>
            <a:ext cx="1993505" cy="3352751"/>
            <a:chOff x="4813299" y="1043543"/>
            <a:chExt cx="2019465" cy="3547583"/>
          </a:xfrm>
        </p:grpSpPr>
        <p:sp>
          <p:nvSpPr>
            <p:cNvPr id="105" name="Rectangle 104"/>
            <p:cNvSpPr/>
            <p:nvPr/>
          </p:nvSpPr>
          <p:spPr>
            <a:xfrm>
              <a:off x="4821893" y="1487603"/>
              <a:ext cx="1232371" cy="3103523"/>
            </a:xfrm>
            <a:prstGeom prst="rect">
              <a:avLst/>
            </a:prstGeom>
            <a:solidFill>
              <a:schemeClr val="accent2">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latin typeface="Gill Sans Light"/>
                <a:cs typeface="Gill Sans Light"/>
              </a:endParaRPr>
            </a:p>
          </p:txBody>
        </p:sp>
        <p:sp>
          <p:nvSpPr>
            <p:cNvPr id="106" name="Rectangle 105"/>
            <p:cNvSpPr/>
            <p:nvPr/>
          </p:nvSpPr>
          <p:spPr>
            <a:xfrm>
              <a:off x="4908549" y="3954061"/>
              <a:ext cx="1056103" cy="476250"/>
            </a:xfrm>
            <a:prstGeom prst="rect">
              <a:avLst/>
            </a:prstGeom>
            <a:solidFill>
              <a:schemeClr val="accent3">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latin typeface="Gill Sans Light"/>
                <a:cs typeface="Gill Sans Light"/>
              </a:endParaRPr>
            </a:p>
          </p:txBody>
        </p:sp>
        <p:sp>
          <p:nvSpPr>
            <p:cNvPr id="107" name="TextBox 106"/>
            <p:cNvSpPr txBox="1"/>
            <p:nvPr/>
          </p:nvSpPr>
          <p:spPr>
            <a:xfrm>
              <a:off x="5116534" y="4060978"/>
              <a:ext cx="693721" cy="423361"/>
            </a:xfrm>
            <a:prstGeom prst="rect">
              <a:avLst/>
            </a:prstGeom>
            <a:noFill/>
          </p:spPr>
          <p:txBody>
            <a:bodyPr wrap="none" rtlCol="0">
              <a:spAutoFit/>
            </a:bodyPr>
            <a:lstStyle/>
            <a:p>
              <a:r>
                <a:rPr lang="en-US" sz="2000" dirty="0" smtClean="0">
                  <a:latin typeface="Gill Sans Light"/>
                  <a:cs typeface="Gill Sans Light"/>
                </a:rPr>
                <a:t>code</a:t>
              </a:r>
              <a:endParaRPr lang="en-US" sz="2000" dirty="0">
                <a:latin typeface="Gill Sans Light"/>
                <a:cs typeface="Gill Sans Light"/>
              </a:endParaRPr>
            </a:p>
          </p:txBody>
        </p:sp>
        <p:grpSp>
          <p:nvGrpSpPr>
            <p:cNvPr id="108" name="Group 107"/>
            <p:cNvGrpSpPr/>
            <p:nvPr/>
          </p:nvGrpSpPr>
          <p:grpSpPr>
            <a:xfrm>
              <a:off x="4908549" y="3471461"/>
              <a:ext cx="1056103" cy="530279"/>
              <a:chOff x="4133850" y="3404709"/>
              <a:chExt cx="1056103" cy="530279"/>
            </a:xfrm>
          </p:grpSpPr>
          <p:sp>
            <p:nvSpPr>
              <p:cNvPr id="127" name="Rectangle 126"/>
              <p:cNvSpPr/>
              <p:nvPr/>
            </p:nvSpPr>
            <p:spPr>
              <a:xfrm>
                <a:off x="4133850" y="3404709"/>
                <a:ext cx="1056103" cy="476250"/>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latin typeface="Gill Sans Light"/>
                  <a:cs typeface="Gill Sans Light"/>
                </a:endParaRPr>
              </a:p>
            </p:txBody>
          </p:sp>
          <p:sp>
            <p:nvSpPr>
              <p:cNvPr id="128" name="TextBox 127"/>
              <p:cNvSpPr txBox="1"/>
              <p:nvPr/>
            </p:nvSpPr>
            <p:spPr>
              <a:xfrm>
                <a:off x="4359700" y="3511627"/>
                <a:ext cx="641757" cy="423361"/>
              </a:xfrm>
              <a:prstGeom prst="rect">
                <a:avLst/>
              </a:prstGeom>
              <a:noFill/>
            </p:spPr>
            <p:txBody>
              <a:bodyPr wrap="none" rtlCol="0">
                <a:spAutoFit/>
              </a:bodyPr>
              <a:lstStyle/>
              <a:p>
                <a:r>
                  <a:rPr lang="en-US" sz="2000" dirty="0" smtClean="0">
                    <a:latin typeface="Gill Sans Light"/>
                    <a:cs typeface="Gill Sans Light"/>
                  </a:rPr>
                  <a:t>data</a:t>
                </a:r>
                <a:endParaRPr lang="en-US" sz="2000" dirty="0">
                  <a:latin typeface="Gill Sans Light"/>
                  <a:cs typeface="Gill Sans Light"/>
                </a:endParaRPr>
              </a:p>
            </p:txBody>
          </p:sp>
        </p:grpSp>
        <p:grpSp>
          <p:nvGrpSpPr>
            <p:cNvPr id="109" name="Group 108"/>
            <p:cNvGrpSpPr/>
            <p:nvPr/>
          </p:nvGrpSpPr>
          <p:grpSpPr>
            <a:xfrm>
              <a:off x="4908549" y="3102129"/>
              <a:ext cx="1056103" cy="423360"/>
              <a:chOff x="4133850" y="3511627"/>
              <a:chExt cx="1056103" cy="423360"/>
            </a:xfrm>
          </p:grpSpPr>
          <p:sp>
            <p:nvSpPr>
              <p:cNvPr id="125" name="Rectangle 124"/>
              <p:cNvSpPr/>
              <p:nvPr/>
            </p:nvSpPr>
            <p:spPr>
              <a:xfrm>
                <a:off x="4133850" y="3511627"/>
                <a:ext cx="1056103" cy="369332"/>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latin typeface="Gill Sans Light"/>
                  <a:cs typeface="Gill Sans Light"/>
                </a:endParaRPr>
              </a:p>
            </p:txBody>
          </p:sp>
          <p:sp>
            <p:nvSpPr>
              <p:cNvPr id="126" name="TextBox 125"/>
              <p:cNvSpPr txBox="1"/>
              <p:nvPr/>
            </p:nvSpPr>
            <p:spPr>
              <a:xfrm>
                <a:off x="4359700" y="3511627"/>
                <a:ext cx="682227" cy="423360"/>
              </a:xfrm>
              <a:prstGeom prst="rect">
                <a:avLst/>
              </a:prstGeom>
              <a:noFill/>
            </p:spPr>
            <p:txBody>
              <a:bodyPr wrap="none" rtlCol="0">
                <a:spAutoFit/>
              </a:bodyPr>
              <a:lstStyle/>
              <a:p>
                <a:r>
                  <a:rPr lang="en-US" sz="2000" dirty="0" smtClean="0">
                    <a:latin typeface="Gill Sans Light"/>
                    <a:cs typeface="Gill Sans Light"/>
                  </a:rPr>
                  <a:t>heap</a:t>
                </a:r>
                <a:endParaRPr lang="en-US" sz="2000" dirty="0">
                  <a:latin typeface="Gill Sans Light"/>
                  <a:cs typeface="Gill Sans Light"/>
                </a:endParaRPr>
              </a:p>
            </p:txBody>
          </p:sp>
        </p:grpSp>
        <p:grpSp>
          <p:nvGrpSpPr>
            <p:cNvPr id="110" name="Group 109"/>
            <p:cNvGrpSpPr/>
            <p:nvPr/>
          </p:nvGrpSpPr>
          <p:grpSpPr>
            <a:xfrm>
              <a:off x="4908549" y="2102817"/>
              <a:ext cx="1056103" cy="423360"/>
              <a:chOff x="4133850" y="3404709"/>
              <a:chExt cx="1056103" cy="423360"/>
            </a:xfrm>
          </p:grpSpPr>
          <p:sp>
            <p:nvSpPr>
              <p:cNvPr id="123" name="Rectangle 122"/>
              <p:cNvSpPr/>
              <p:nvPr/>
            </p:nvSpPr>
            <p:spPr>
              <a:xfrm>
                <a:off x="4133850" y="3404709"/>
                <a:ext cx="1056103" cy="369332"/>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latin typeface="Gill Sans Light"/>
                  <a:cs typeface="Gill Sans Light"/>
                </a:endParaRPr>
              </a:p>
            </p:txBody>
          </p:sp>
          <p:sp>
            <p:nvSpPr>
              <p:cNvPr id="124" name="TextBox 123"/>
              <p:cNvSpPr txBox="1"/>
              <p:nvPr/>
            </p:nvSpPr>
            <p:spPr>
              <a:xfrm>
                <a:off x="4334539" y="3404709"/>
                <a:ext cx="719703" cy="423360"/>
              </a:xfrm>
              <a:prstGeom prst="rect">
                <a:avLst/>
              </a:prstGeom>
              <a:noFill/>
            </p:spPr>
            <p:txBody>
              <a:bodyPr wrap="none" rtlCol="0">
                <a:spAutoFit/>
              </a:bodyPr>
              <a:lstStyle/>
              <a:p>
                <a:r>
                  <a:rPr lang="en-US" sz="2000" dirty="0" smtClean="0">
                    <a:latin typeface="Gill Sans Light"/>
                    <a:cs typeface="Gill Sans Light"/>
                  </a:rPr>
                  <a:t>stack</a:t>
                </a:r>
                <a:endParaRPr lang="en-US" sz="2000" dirty="0">
                  <a:latin typeface="Gill Sans Light"/>
                  <a:cs typeface="Gill Sans Light"/>
                </a:endParaRPr>
              </a:p>
            </p:txBody>
          </p:sp>
        </p:grpSp>
        <p:grpSp>
          <p:nvGrpSpPr>
            <p:cNvPr id="111" name="Group 110"/>
            <p:cNvGrpSpPr/>
            <p:nvPr/>
          </p:nvGrpSpPr>
          <p:grpSpPr>
            <a:xfrm>
              <a:off x="4908549" y="1548818"/>
              <a:ext cx="1056103" cy="530279"/>
              <a:chOff x="4133850" y="3404709"/>
              <a:chExt cx="1056103" cy="530279"/>
            </a:xfrm>
          </p:grpSpPr>
          <p:sp>
            <p:nvSpPr>
              <p:cNvPr id="121" name="Rectangle 120"/>
              <p:cNvSpPr/>
              <p:nvPr/>
            </p:nvSpPr>
            <p:spPr>
              <a:xfrm>
                <a:off x="4133850" y="3404709"/>
                <a:ext cx="1056103" cy="476250"/>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latin typeface="Gill Sans Light"/>
                  <a:cs typeface="Gill Sans Light"/>
                </a:endParaRPr>
              </a:p>
            </p:txBody>
          </p:sp>
          <p:sp>
            <p:nvSpPr>
              <p:cNvPr id="122" name="TextBox 121"/>
              <p:cNvSpPr txBox="1"/>
              <p:nvPr/>
            </p:nvSpPr>
            <p:spPr>
              <a:xfrm>
                <a:off x="4359700" y="3511627"/>
                <a:ext cx="813532" cy="423361"/>
              </a:xfrm>
              <a:prstGeom prst="rect">
                <a:avLst/>
              </a:prstGeom>
              <a:noFill/>
            </p:spPr>
            <p:txBody>
              <a:bodyPr wrap="none" rtlCol="0">
                <a:spAutoFit/>
              </a:bodyPr>
              <a:lstStyle/>
              <a:p>
                <a:r>
                  <a:rPr lang="en-US" sz="2000" dirty="0" smtClean="0">
                    <a:latin typeface="Gill Sans Light"/>
                    <a:cs typeface="Gill Sans Light"/>
                  </a:rPr>
                  <a:t>kernel</a:t>
                </a:r>
                <a:endParaRPr lang="en-US" sz="2000" dirty="0">
                  <a:latin typeface="Gill Sans Light"/>
                  <a:cs typeface="Gill Sans Light"/>
                </a:endParaRPr>
              </a:p>
            </p:txBody>
          </p:sp>
        </p:grpSp>
        <p:cxnSp>
          <p:nvCxnSpPr>
            <p:cNvPr id="112" name="Straight Connector 111"/>
            <p:cNvCxnSpPr/>
            <p:nvPr/>
          </p:nvCxnSpPr>
          <p:spPr>
            <a:xfrm>
              <a:off x="4821894" y="2025068"/>
              <a:ext cx="1429680"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4829174" y="3102129"/>
              <a:ext cx="1429680" cy="0"/>
            </a:xfrm>
            <a:prstGeom prst="line">
              <a:avLst/>
            </a:prstGeom>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p:nvCxnSpPr>
          <p:spPr>
            <a:xfrm>
              <a:off x="4845049" y="2540154"/>
              <a:ext cx="1429680" cy="0"/>
            </a:xfrm>
            <a:prstGeom prst="line">
              <a:avLst/>
            </a:prstGeom>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115" name="Straight Connector 114"/>
            <p:cNvCxnSpPr/>
            <p:nvPr/>
          </p:nvCxnSpPr>
          <p:spPr>
            <a:xfrm>
              <a:off x="4813299" y="4461402"/>
              <a:ext cx="1429680"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16" name="Rectangle 115"/>
            <p:cNvSpPr/>
            <p:nvPr/>
          </p:nvSpPr>
          <p:spPr>
            <a:xfrm>
              <a:off x="6162209" y="1444625"/>
              <a:ext cx="439081" cy="3103523"/>
            </a:xfrm>
            <a:prstGeom prst="rect">
              <a:avLst/>
            </a:prstGeom>
            <a:solidFill>
              <a:schemeClr val="accent2">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latin typeface="Gill Sans Light"/>
                <a:cs typeface="Gill Sans Light"/>
              </a:endParaRPr>
            </a:p>
          </p:txBody>
        </p:sp>
        <p:sp>
          <p:nvSpPr>
            <p:cNvPr id="119" name="TextBox 118"/>
            <p:cNvSpPr txBox="1"/>
            <p:nvPr/>
          </p:nvSpPr>
          <p:spPr>
            <a:xfrm>
              <a:off x="4845049" y="1055211"/>
              <a:ext cx="823630" cy="423361"/>
            </a:xfrm>
            <a:prstGeom prst="rect">
              <a:avLst/>
            </a:prstGeom>
            <a:noFill/>
          </p:spPr>
          <p:txBody>
            <a:bodyPr wrap="none" rtlCol="0">
              <a:spAutoFit/>
            </a:bodyPr>
            <a:lstStyle/>
            <a:p>
              <a:r>
                <a:rPr lang="en-US" sz="2000" dirty="0" smtClean="0">
                  <a:latin typeface="Gill Sans Light"/>
                  <a:cs typeface="Gill Sans Light"/>
                </a:rPr>
                <a:t>VAS 2</a:t>
              </a:r>
              <a:endParaRPr lang="en-US" sz="2000" dirty="0">
                <a:latin typeface="Gill Sans Light"/>
                <a:cs typeface="Gill Sans Light"/>
              </a:endParaRPr>
            </a:p>
          </p:txBody>
        </p:sp>
        <p:sp>
          <p:nvSpPr>
            <p:cNvPr id="120" name="TextBox 119"/>
            <p:cNvSpPr txBox="1"/>
            <p:nvPr/>
          </p:nvSpPr>
          <p:spPr>
            <a:xfrm>
              <a:off x="6162209" y="1043543"/>
              <a:ext cx="670555" cy="423361"/>
            </a:xfrm>
            <a:prstGeom prst="rect">
              <a:avLst/>
            </a:prstGeom>
            <a:noFill/>
          </p:spPr>
          <p:txBody>
            <a:bodyPr wrap="none" rtlCol="0">
              <a:spAutoFit/>
            </a:bodyPr>
            <a:lstStyle/>
            <a:p>
              <a:r>
                <a:rPr lang="en-US" sz="2000" dirty="0" smtClean="0">
                  <a:latin typeface="Gill Sans Light"/>
                  <a:cs typeface="Gill Sans Light"/>
                </a:rPr>
                <a:t>PT 2</a:t>
              </a:r>
              <a:endParaRPr lang="en-US" sz="2000" dirty="0">
                <a:latin typeface="Gill Sans Light"/>
                <a:cs typeface="Gill Sans Light"/>
              </a:endParaRPr>
            </a:p>
          </p:txBody>
        </p:sp>
      </p:grpSp>
      <p:cxnSp>
        <p:nvCxnSpPr>
          <p:cNvPr id="129" name="Straight Arrow Connector 128"/>
          <p:cNvCxnSpPr>
            <a:endCxn id="56" idx="1"/>
          </p:cNvCxnSpPr>
          <p:nvPr/>
        </p:nvCxnSpPr>
        <p:spPr>
          <a:xfrm flipV="1">
            <a:off x="4455774" y="2953729"/>
            <a:ext cx="2551553" cy="2931747"/>
          </a:xfrm>
          <a:prstGeom prst="straightConnector1">
            <a:avLst/>
          </a:prstGeom>
          <a:ln>
            <a:headEnd type="oval"/>
            <a:tailEnd type="triangle"/>
          </a:ln>
        </p:spPr>
        <p:style>
          <a:lnRef idx="2">
            <a:schemeClr val="accent1"/>
          </a:lnRef>
          <a:fillRef idx="0">
            <a:schemeClr val="accent1"/>
          </a:fillRef>
          <a:effectRef idx="1">
            <a:schemeClr val="accent1"/>
          </a:effectRef>
          <a:fontRef idx="minor">
            <a:schemeClr val="tx1"/>
          </a:fontRef>
        </p:style>
      </p:cxnSp>
      <p:sp>
        <p:nvSpPr>
          <p:cNvPr id="130" name="Rectangle 129"/>
          <p:cNvSpPr/>
          <p:nvPr/>
        </p:nvSpPr>
        <p:spPr>
          <a:xfrm>
            <a:off x="7019752" y="4101789"/>
            <a:ext cx="1073441" cy="184214"/>
          </a:xfrm>
          <a:prstGeom prst="rect">
            <a:avLst/>
          </a:prstGeom>
          <a:solidFill>
            <a:schemeClr val="accent6">
              <a:lumMod val="20000"/>
              <a:lumOff val="80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latin typeface="Gill Sans Light"/>
              <a:cs typeface="Gill Sans Light"/>
            </a:endParaRPr>
          </a:p>
        </p:txBody>
      </p:sp>
      <p:sp>
        <p:nvSpPr>
          <p:cNvPr id="131" name="Rectangle 130"/>
          <p:cNvSpPr/>
          <p:nvPr/>
        </p:nvSpPr>
        <p:spPr>
          <a:xfrm>
            <a:off x="7019752" y="4277848"/>
            <a:ext cx="1073441" cy="184214"/>
          </a:xfrm>
          <a:prstGeom prst="rect">
            <a:avLst/>
          </a:prstGeom>
          <a:solidFill>
            <a:schemeClr val="accent6">
              <a:lumMod val="20000"/>
              <a:lumOff val="80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latin typeface="Gill Sans Light"/>
              <a:cs typeface="Gill Sans Light"/>
            </a:endParaRPr>
          </a:p>
        </p:txBody>
      </p:sp>
      <p:sp>
        <p:nvSpPr>
          <p:cNvPr id="132" name="Rectangle 131"/>
          <p:cNvSpPr/>
          <p:nvPr/>
        </p:nvSpPr>
        <p:spPr>
          <a:xfrm>
            <a:off x="7007327" y="1979038"/>
            <a:ext cx="1073441" cy="184214"/>
          </a:xfrm>
          <a:prstGeom prst="rect">
            <a:avLst/>
          </a:prstGeom>
          <a:solidFill>
            <a:schemeClr val="accent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latin typeface="Gill Sans Light"/>
              <a:cs typeface="Gill Sans Light"/>
            </a:endParaRPr>
          </a:p>
        </p:txBody>
      </p:sp>
      <p:sp>
        <p:nvSpPr>
          <p:cNvPr id="133" name="Rectangle 132"/>
          <p:cNvSpPr/>
          <p:nvPr/>
        </p:nvSpPr>
        <p:spPr>
          <a:xfrm>
            <a:off x="7019752" y="2209872"/>
            <a:ext cx="1073441" cy="184214"/>
          </a:xfrm>
          <a:prstGeom prst="rect">
            <a:avLst/>
          </a:prstGeom>
          <a:solidFill>
            <a:schemeClr val="accent2">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latin typeface="Gill Sans Light"/>
              <a:cs typeface="Gill Sans Light"/>
            </a:endParaRPr>
          </a:p>
        </p:txBody>
      </p:sp>
      <p:grpSp>
        <p:nvGrpSpPr>
          <p:cNvPr id="134" name="Group 133"/>
          <p:cNvGrpSpPr/>
          <p:nvPr/>
        </p:nvGrpSpPr>
        <p:grpSpPr>
          <a:xfrm>
            <a:off x="317500" y="3082152"/>
            <a:ext cx="1056103" cy="400110"/>
            <a:chOff x="4133850" y="3511627"/>
            <a:chExt cx="1056103" cy="400110"/>
          </a:xfrm>
        </p:grpSpPr>
        <p:sp>
          <p:nvSpPr>
            <p:cNvPr id="135" name="Rectangle 134"/>
            <p:cNvSpPr/>
            <p:nvPr/>
          </p:nvSpPr>
          <p:spPr>
            <a:xfrm>
              <a:off x="4133850" y="3511627"/>
              <a:ext cx="1056103" cy="369332"/>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latin typeface="Gill Sans Light"/>
                <a:cs typeface="Gill Sans Light"/>
              </a:endParaRPr>
            </a:p>
          </p:txBody>
        </p:sp>
        <p:sp>
          <p:nvSpPr>
            <p:cNvPr id="136" name="TextBox 135"/>
            <p:cNvSpPr txBox="1"/>
            <p:nvPr/>
          </p:nvSpPr>
          <p:spPr>
            <a:xfrm>
              <a:off x="4359700" y="3511627"/>
              <a:ext cx="673457" cy="400110"/>
            </a:xfrm>
            <a:prstGeom prst="rect">
              <a:avLst/>
            </a:prstGeom>
            <a:noFill/>
          </p:spPr>
          <p:txBody>
            <a:bodyPr wrap="none" rtlCol="0">
              <a:spAutoFit/>
            </a:bodyPr>
            <a:lstStyle/>
            <a:p>
              <a:r>
                <a:rPr lang="en-US" sz="2000" dirty="0" smtClean="0">
                  <a:latin typeface="Gill Sans Light"/>
                  <a:cs typeface="Gill Sans Light"/>
                </a:rPr>
                <a:t>heap</a:t>
              </a:r>
              <a:endParaRPr lang="en-US" sz="2000" dirty="0">
                <a:latin typeface="Gill Sans Light"/>
                <a:cs typeface="Gill Sans Light"/>
              </a:endParaRPr>
            </a:p>
          </p:txBody>
        </p:sp>
      </p:grpSp>
      <p:grpSp>
        <p:nvGrpSpPr>
          <p:cNvPr id="137" name="Group 136"/>
          <p:cNvGrpSpPr/>
          <p:nvPr/>
        </p:nvGrpSpPr>
        <p:grpSpPr>
          <a:xfrm>
            <a:off x="317500" y="2584786"/>
            <a:ext cx="1056103" cy="400110"/>
            <a:chOff x="4133850" y="3404709"/>
            <a:chExt cx="1056103" cy="400110"/>
          </a:xfrm>
        </p:grpSpPr>
        <p:sp>
          <p:nvSpPr>
            <p:cNvPr id="138" name="Rectangle 137"/>
            <p:cNvSpPr/>
            <p:nvPr/>
          </p:nvSpPr>
          <p:spPr>
            <a:xfrm>
              <a:off x="4133850" y="3404709"/>
              <a:ext cx="1056103" cy="369332"/>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latin typeface="Gill Sans Light"/>
                <a:cs typeface="Gill Sans Light"/>
              </a:endParaRPr>
            </a:p>
          </p:txBody>
        </p:sp>
        <p:sp>
          <p:nvSpPr>
            <p:cNvPr id="139" name="TextBox 138"/>
            <p:cNvSpPr txBox="1"/>
            <p:nvPr/>
          </p:nvSpPr>
          <p:spPr>
            <a:xfrm>
              <a:off x="4334539" y="3404709"/>
              <a:ext cx="710451" cy="400110"/>
            </a:xfrm>
            <a:prstGeom prst="rect">
              <a:avLst/>
            </a:prstGeom>
            <a:noFill/>
          </p:spPr>
          <p:txBody>
            <a:bodyPr wrap="none" rtlCol="0">
              <a:spAutoFit/>
            </a:bodyPr>
            <a:lstStyle/>
            <a:p>
              <a:r>
                <a:rPr lang="en-US" sz="2000" dirty="0" smtClean="0">
                  <a:latin typeface="Gill Sans Light"/>
                  <a:cs typeface="Gill Sans Light"/>
                </a:rPr>
                <a:t>stack</a:t>
              </a:r>
              <a:endParaRPr lang="en-US" sz="2000" dirty="0">
                <a:latin typeface="Gill Sans Light"/>
                <a:cs typeface="Gill Sans Light"/>
              </a:endParaRPr>
            </a:p>
          </p:txBody>
        </p:sp>
      </p:grpSp>
      <p:grpSp>
        <p:nvGrpSpPr>
          <p:cNvPr id="140" name="Group 139"/>
          <p:cNvGrpSpPr/>
          <p:nvPr/>
        </p:nvGrpSpPr>
        <p:grpSpPr>
          <a:xfrm>
            <a:off x="317500" y="3601168"/>
            <a:ext cx="1056103" cy="507028"/>
            <a:chOff x="4133850" y="3404709"/>
            <a:chExt cx="1056103" cy="507028"/>
          </a:xfrm>
        </p:grpSpPr>
        <p:sp>
          <p:nvSpPr>
            <p:cNvPr id="141" name="Rectangle 140"/>
            <p:cNvSpPr/>
            <p:nvPr/>
          </p:nvSpPr>
          <p:spPr>
            <a:xfrm>
              <a:off x="4133850" y="3404709"/>
              <a:ext cx="1056103" cy="476250"/>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latin typeface="Gill Sans Light"/>
                <a:cs typeface="Gill Sans Light"/>
              </a:endParaRPr>
            </a:p>
          </p:txBody>
        </p:sp>
        <p:sp>
          <p:nvSpPr>
            <p:cNvPr id="142" name="TextBox 141"/>
            <p:cNvSpPr txBox="1"/>
            <p:nvPr/>
          </p:nvSpPr>
          <p:spPr>
            <a:xfrm>
              <a:off x="4359700" y="3511627"/>
              <a:ext cx="633507" cy="400110"/>
            </a:xfrm>
            <a:prstGeom prst="rect">
              <a:avLst/>
            </a:prstGeom>
            <a:noFill/>
          </p:spPr>
          <p:txBody>
            <a:bodyPr wrap="none" rtlCol="0">
              <a:spAutoFit/>
            </a:bodyPr>
            <a:lstStyle/>
            <a:p>
              <a:r>
                <a:rPr lang="en-US" sz="2000" dirty="0" smtClean="0">
                  <a:latin typeface="Gill Sans Light"/>
                  <a:cs typeface="Gill Sans Light"/>
                </a:rPr>
                <a:t>data</a:t>
              </a:r>
              <a:endParaRPr lang="en-US" sz="2000" dirty="0">
                <a:latin typeface="Gill Sans Light"/>
                <a:cs typeface="Gill Sans Light"/>
              </a:endParaRPr>
            </a:p>
          </p:txBody>
        </p:sp>
      </p:grpSp>
      <p:cxnSp>
        <p:nvCxnSpPr>
          <p:cNvPr id="143" name="Straight Arrow Connector 142"/>
          <p:cNvCxnSpPr/>
          <p:nvPr/>
        </p:nvCxnSpPr>
        <p:spPr>
          <a:xfrm flipH="1" flipV="1">
            <a:off x="1373603" y="2609611"/>
            <a:ext cx="1620118" cy="1779672"/>
          </a:xfrm>
          <a:prstGeom prst="straightConnector1">
            <a:avLst/>
          </a:prstGeom>
          <a:ln w="9525" cmpd="sng">
            <a:solidFill>
              <a:srgbClr val="000000"/>
            </a:solidFill>
            <a:prstDash val="dash"/>
            <a:headEnd type="oval"/>
            <a:tailEnd type="triangle"/>
          </a:ln>
        </p:spPr>
        <p:style>
          <a:lnRef idx="2">
            <a:schemeClr val="accent1"/>
          </a:lnRef>
          <a:fillRef idx="0">
            <a:schemeClr val="accent1"/>
          </a:fillRef>
          <a:effectRef idx="1">
            <a:schemeClr val="accent1"/>
          </a:effectRef>
          <a:fontRef idx="minor">
            <a:schemeClr val="tx1"/>
          </a:fontRef>
        </p:style>
      </p:cxnSp>
      <p:cxnSp>
        <p:nvCxnSpPr>
          <p:cNvPr id="74" name="Straight Arrow Connector 73"/>
          <p:cNvCxnSpPr/>
          <p:nvPr/>
        </p:nvCxnSpPr>
        <p:spPr>
          <a:xfrm flipH="1" flipV="1">
            <a:off x="1373603" y="3090068"/>
            <a:ext cx="1577881" cy="2233176"/>
          </a:xfrm>
          <a:prstGeom prst="straightConnector1">
            <a:avLst/>
          </a:prstGeom>
          <a:ln w="9525" cmpd="sng">
            <a:solidFill>
              <a:srgbClr val="000000"/>
            </a:solidFill>
            <a:prstDash val="dash"/>
            <a:headEnd type="oval"/>
            <a:tailEnd type="triangle"/>
          </a:ln>
        </p:spPr>
        <p:style>
          <a:lnRef idx="2">
            <a:schemeClr val="accent1"/>
          </a:lnRef>
          <a:fillRef idx="0">
            <a:schemeClr val="accent1"/>
          </a:fillRef>
          <a:effectRef idx="1">
            <a:schemeClr val="accent1"/>
          </a:effectRef>
          <a:fontRef idx="minor">
            <a:schemeClr val="tx1"/>
          </a:fontRef>
        </p:style>
      </p:cxnSp>
      <p:cxnSp>
        <p:nvCxnSpPr>
          <p:cNvPr id="144" name="Straight Arrow Connector 143"/>
          <p:cNvCxnSpPr/>
          <p:nvPr/>
        </p:nvCxnSpPr>
        <p:spPr>
          <a:xfrm flipH="1" flipV="1">
            <a:off x="1373604" y="3601169"/>
            <a:ext cx="1620117" cy="2071124"/>
          </a:xfrm>
          <a:prstGeom prst="straightConnector1">
            <a:avLst/>
          </a:prstGeom>
          <a:ln w="9525" cmpd="sng">
            <a:solidFill>
              <a:srgbClr val="000000"/>
            </a:solidFill>
            <a:prstDash val="dash"/>
            <a:headEnd type="oval"/>
            <a:tailEnd type="triangle"/>
          </a:ln>
        </p:spPr>
        <p:style>
          <a:lnRef idx="2">
            <a:schemeClr val="accent1"/>
          </a:lnRef>
          <a:fillRef idx="0">
            <a:schemeClr val="accent1"/>
          </a:fillRef>
          <a:effectRef idx="1">
            <a:schemeClr val="accent1"/>
          </a:effectRef>
          <a:fontRef idx="minor">
            <a:schemeClr val="tx1"/>
          </a:fontRef>
        </p:style>
      </p:cxnSp>
      <p:cxnSp>
        <p:nvCxnSpPr>
          <p:cNvPr id="145" name="Straight Arrow Connector 144"/>
          <p:cNvCxnSpPr/>
          <p:nvPr/>
        </p:nvCxnSpPr>
        <p:spPr>
          <a:xfrm flipH="1" flipV="1">
            <a:off x="2647821" y="3601168"/>
            <a:ext cx="498301" cy="2699775"/>
          </a:xfrm>
          <a:prstGeom prst="straightConnector1">
            <a:avLst/>
          </a:prstGeom>
          <a:ln w="9525" cmpd="sng">
            <a:solidFill>
              <a:srgbClr val="000000"/>
            </a:solidFill>
            <a:prstDash val="dash"/>
            <a:headEnd type="oval"/>
            <a:tailEnd type="triangle"/>
          </a:ln>
        </p:spPr>
        <p:style>
          <a:lnRef idx="2">
            <a:schemeClr val="accent1"/>
          </a:lnRef>
          <a:fillRef idx="0">
            <a:schemeClr val="accent1"/>
          </a:fillRef>
          <a:effectRef idx="1">
            <a:schemeClr val="accent1"/>
          </a:effectRef>
          <a:fontRef idx="minor">
            <a:schemeClr val="tx1"/>
          </a:fontRef>
        </p:style>
      </p:cxnSp>
      <p:cxnSp>
        <p:nvCxnSpPr>
          <p:cNvPr id="85" name="Straight Arrow Connector 84"/>
          <p:cNvCxnSpPr/>
          <p:nvPr/>
        </p:nvCxnSpPr>
        <p:spPr>
          <a:xfrm flipH="1" flipV="1">
            <a:off x="2692936" y="3655079"/>
            <a:ext cx="2438826" cy="287785"/>
          </a:xfrm>
          <a:prstGeom prst="straightConnector1">
            <a:avLst/>
          </a:prstGeom>
          <a:ln w="9525" cmpd="sng">
            <a:solidFill>
              <a:srgbClr val="000000"/>
            </a:solidFill>
            <a:prstDash val="dash"/>
            <a:headEnd type="oval"/>
            <a:tailEnd type="triangle"/>
          </a:ln>
        </p:spPr>
        <p:style>
          <a:lnRef idx="2">
            <a:schemeClr val="accent1"/>
          </a:lnRef>
          <a:fillRef idx="0">
            <a:schemeClr val="accent1"/>
          </a:fillRef>
          <a:effectRef idx="1">
            <a:schemeClr val="accent1"/>
          </a:effectRef>
          <a:fontRef idx="minor">
            <a:schemeClr val="tx1"/>
          </a:fontRef>
        </p:style>
      </p:cxnSp>
      <p:cxnSp>
        <p:nvCxnSpPr>
          <p:cNvPr id="76" name="Straight Arrow Connector 75"/>
          <p:cNvCxnSpPr/>
          <p:nvPr/>
        </p:nvCxnSpPr>
        <p:spPr>
          <a:xfrm flipH="1" flipV="1">
            <a:off x="2647821" y="2614735"/>
            <a:ext cx="2358153" cy="425150"/>
          </a:xfrm>
          <a:prstGeom prst="straightConnector1">
            <a:avLst/>
          </a:prstGeom>
          <a:ln w="9525" cmpd="sng">
            <a:solidFill>
              <a:srgbClr val="000000"/>
            </a:solidFill>
            <a:prstDash val="dash"/>
            <a:headEnd type="oval"/>
            <a:tailEnd type="triangle"/>
          </a:ln>
        </p:spPr>
        <p:style>
          <a:lnRef idx="2">
            <a:schemeClr val="accent1"/>
          </a:lnRef>
          <a:fillRef idx="0">
            <a:schemeClr val="accent1"/>
          </a:fillRef>
          <a:effectRef idx="1">
            <a:schemeClr val="accent1"/>
          </a:effectRef>
          <a:fontRef idx="minor">
            <a:schemeClr val="tx1"/>
          </a:fontRef>
        </p:style>
      </p:cxnSp>
      <p:cxnSp>
        <p:nvCxnSpPr>
          <p:cNvPr id="80" name="Straight Arrow Connector 79"/>
          <p:cNvCxnSpPr/>
          <p:nvPr/>
        </p:nvCxnSpPr>
        <p:spPr>
          <a:xfrm flipH="1" flipV="1">
            <a:off x="2647821" y="3090068"/>
            <a:ext cx="2345195" cy="319493"/>
          </a:xfrm>
          <a:prstGeom prst="straightConnector1">
            <a:avLst/>
          </a:prstGeom>
          <a:ln w="9525" cmpd="sng">
            <a:solidFill>
              <a:srgbClr val="000000"/>
            </a:solidFill>
            <a:prstDash val="dash"/>
            <a:headEnd type="oval"/>
            <a:tailEnd type="triangle"/>
          </a:ln>
        </p:spPr>
        <p:style>
          <a:lnRef idx="2">
            <a:schemeClr val="accent1"/>
          </a:lnRef>
          <a:fillRef idx="0">
            <a:schemeClr val="accent1"/>
          </a:fillRef>
          <a:effectRef idx="1">
            <a:schemeClr val="accent1"/>
          </a:effectRef>
          <a:fontRef idx="minor">
            <a:schemeClr val="tx1"/>
          </a:fontRef>
        </p:style>
      </p:cxnSp>
      <p:cxnSp>
        <p:nvCxnSpPr>
          <p:cNvPr id="146" name="Straight Arrow Connector 145"/>
          <p:cNvCxnSpPr>
            <a:endCxn id="133" idx="1"/>
          </p:cNvCxnSpPr>
          <p:nvPr/>
        </p:nvCxnSpPr>
        <p:spPr>
          <a:xfrm flipV="1">
            <a:off x="4468199" y="2301979"/>
            <a:ext cx="2551553" cy="2160084"/>
          </a:xfrm>
          <a:prstGeom prst="straightConnector1">
            <a:avLst/>
          </a:prstGeom>
          <a:ln>
            <a:headEnd type="oval"/>
            <a:tailEnd type="triangle"/>
          </a:ln>
        </p:spPr>
        <p:style>
          <a:lnRef idx="2">
            <a:schemeClr val="accent1"/>
          </a:lnRef>
          <a:fillRef idx="0">
            <a:schemeClr val="accent1"/>
          </a:fillRef>
          <a:effectRef idx="1">
            <a:schemeClr val="accent1"/>
          </a:effectRef>
          <a:fontRef idx="minor">
            <a:schemeClr val="tx1"/>
          </a:fontRef>
        </p:style>
      </p:cxnSp>
      <p:cxnSp>
        <p:nvCxnSpPr>
          <p:cNvPr id="148" name="Straight Arrow Connector 147"/>
          <p:cNvCxnSpPr/>
          <p:nvPr/>
        </p:nvCxnSpPr>
        <p:spPr>
          <a:xfrm flipV="1">
            <a:off x="4455774" y="3456299"/>
            <a:ext cx="2551553" cy="2931747"/>
          </a:xfrm>
          <a:prstGeom prst="straightConnector1">
            <a:avLst/>
          </a:prstGeom>
          <a:ln>
            <a:headEnd type="oval"/>
            <a:tailEnd type="triangle"/>
          </a:ln>
        </p:spPr>
        <p:style>
          <a:lnRef idx="2">
            <a:schemeClr val="accent1"/>
          </a:lnRef>
          <a:fillRef idx="0">
            <a:schemeClr val="accent1"/>
          </a:fillRef>
          <a:effectRef idx="1">
            <a:schemeClr val="accent1"/>
          </a:effectRef>
          <a:fontRef idx="minor">
            <a:schemeClr val="tx1"/>
          </a:fontRef>
        </p:style>
      </p:cxnSp>
      <p:cxnSp>
        <p:nvCxnSpPr>
          <p:cNvPr id="149" name="Straight Arrow Connector 148"/>
          <p:cNvCxnSpPr>
            <a:endCxn id="132" idx="1"/>
          </p:cNvCxnSpPr>
          <p:nvPr/>
        </p:nvCxnSpPr>
        <p:spPr>
          <a:xfrm flipV="1">
            <a:off x="6429375" y="2071145"/>
            <a:ext cx="577952" cy="1119572"/>
          </a:xfrm>
          <a:prstGeom prst="straightConnector1">
            <a:avLst/>
          </a:prstGeom>
          <a:ln>
            <a:headEnd type="oval"/>
            <a:tailEnd type="triangle"/>
          </a:ln>
        </p:spPr>
        <p:style>
          <a:lnRef idx="2">
            <a:schemeClr val="accent1"/>
          </a:lnRef>
          <a:fillRef idx="0">
            <a:schemeClr val="accent1"/>
          </a:fillRef>
          <a:effectRef idx="1">
            <a:schemeClr val="accent1"/>
          </a:effectRef>
          <a:fontRef idx="minor">
            <a:schemeClr val="tx1"/>
          </a:fontRef>
        </p:style>
      </p:cxnSp>
      <p:cxnSp>
        <p:nvCxnSpPr>
          <p:cNvPr id="151" name="Straight Arrow Connector 150"/>
          <p:cNvCxnSpPr>
            <a:endCxn id="52" idx="1"/>
          </p:cNvCxnSpPr>
          <p:nvPr/>
        </p:nvCxnSpPr>
        <p:spPr>
          <a:xfrm>
            <a:off x="6315244" y="2209872"/>
            <a:ext cx="692083" cy="478552"/>
          </a:xfrm>
          <a:prstGeom prst="straightConnector1">
            <a:avLst/>
          </a:prstGeom>
          <a:ln>
            <a:headEnd type="oval"/>
            <a:tailEnd type="triangle"/>
          </a:ln>
        </p:spPr>
        <p:style>
          <a:lnRef idx="2">
            <a:schemeClr val="accent1"/>
          </a:lnRef>
          <a:fillRef idx="0">
            <a:schemeClr val="accent1"/>
          </a:fillRef>
          <a:effectRef idx="1">
            <a:schemeClr val="accent1"/>
          </a:effectRef>
          <a:fontRef idx="minor">
            <a:schemeClr val="tx1"/>
          </a:fontRef>
        </p:style>
      </p:cxnSp>
      <p:cxnSp>
        <p:nvCxnSpPr>
          <p:cNvPr id="153" name="Straight Arrow Connector 152"/>
          <p:cNvCxnSpPr>
            <a:endCxn id="8" idx="1"/>
          </p:cNvCxnSpPr>
          <p:nvPr/>
        </p:nvCxnSpPr>
        <p:spPr>
          <a:xfrm flipV="1">
            <a:off x="6315244" y="3350820"/>
            <a:ext cx="692083" cy="638749"/>
          </a:xfrm>
          <a:prstGeom prst="straightConnector1">
            <a:avLst/>
          </a:prstGeom>
          <a:ln>
            <a:headEnd type="oval"/>
            <a:tailEnd type="triangle"/>
          </a:ln>
        </p:spPr>
        <p:style>
          <a:lnRef idx="2">
            <a:schemeClr val="accent1"/>
          </a:lnRef>
          <a:fillRef idx="0">
            <a:schemeClr val="accent1"/>
          </a:fillRef>
          <a:effectRef idx="1">
            <a:schemeClr val="accent1"/>
          </a:effectRef>
          <a:fontRef idx="minor">
            <a:schemeClr val="tx1"/>
          </a:fontRef>
        </p:style>
      </p:cxnSp>
      <p:sp>
        <p:nvSpPr>
          <p:cNvPr id="3" name="Rectangle 2"/>
          <p:cNvSpPr/>
          <p:nvPr/>
        </p:nvSpPr>
        <p:spPr>
          <a:xfrm>
            <a:off x="5961450" y="5323244"/>
            <a:ext cx="666141" cy="349048"/>
          </a:xfrm>
          <a:prstGeom prst="rect">
            <a:avLst/>
          </a:prstGeom>
          <a:solidFill>
            <a:schemeClr val="bg1">
              <a:lumMod val="75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latin typeface="Gill Sans Light"/>
              <a:cs typeface="Gill Sans Light"/>
            </a:endParaRPr>
          </a:p>
        </p:txBody>
      </p:sp>
      <p:cxnSp>
        <p:nvCxnSpPr>
          <p:cNvPr id="12" name="Straight Arrow Connector 11"/>
          <p:cNvCxnSpPr>
            <a:endCxn id="58" idx="2"/>
          </p:cNvCxnSpPr>
          <p:nvPr/>
        </p:nvCxnSpPr>
        <p:spPr>
          <a:xfrm flipV="1">
            <a:off x="6283097" y="4389283"/>
            <a:ext cx="133420" cy="1103467"/>
          </a:xfrm>
          <a:prstGeom prst="straightConnector1">
            <a:avLst/>
          </a:prstGeom>
          <a:ln w="28575" cmpd="sng">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13" name="TextBox 12"/>
          <p:cNvSpPr txBox="1"/>
          <p:nvPr/>
        </p:nvSpPr>
        <p:spPr>
          <a:xfrm>
            <a:off x="6791021" y="5323042"/>
            <a:ext cx="2172390" cy="400110"/>
          </a:xfrm>
          <a:prstGeom prst="rect">
            <a:avLst/>
          </a:prstGeom>
          <a:noFill/>
        </p:spPr>
        <p:txBody>
          <a:bodyPr wrap="none" rtlCol="0">
            <a:spAutoFit/>
          </a:bodyPr>
          <a:lstStyle/>
          <a:p>
            <a:r>
              <a:rPr lang="en-US" sz="2000" dirty="0" smtClean="0">
                <a:latin typeface="Gill Sans Light"/>
                <a:cs typeface="Gill Sans Light"/>
              </a:rPr>
              <a:t>active process &amp; PT</a:t>
            </a:r>
            <a:endParaRPr lang="en-US" sz="2000" dirty="0">
              <a:latin typeface="Gill Sans Light"/>
              <a:cs typeface="Gill Sans Light"/>
            </a:endParaRPr>
          </a:p>
        </p:txBody>
      </p:sp>
      <p:sp>
        <p:nvSpPr>
          <p:cNvPr id="15" name="Right Arrow 14"/>
          <p:cNvSpPr/>
          <p:nvPr/>
        </p:nvSpPr>
        <p:spPr>
          <a:xfrm>
            <a:off x="4536343" y="3377715"/>
            <a:ext cx="393156" cy="244943"/>
          </a:xfrm>
          <a:prstGeom prst="rightArrow">
            <a:avLst/>
          </a:prstGeom>
          <a:solidFill>
            <a:srgbClr val="FF0000"/>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latin typeface="Gill Sans Light"/>
              <a:cs typeface="Gill Sans Light"/>
            </a:endParaRPr>
          </a:p>
        </p:txBody>
      </p:sp>
      <p:sp>
        <p:nvSpPr>
          <p:cNvPr id="117" name="Rectangle 116"/>
          <p:cNvSpPr/>
          <p:nvPr/>
        </p:nvSpPr>
        <p:spPr>
          <a:xfrm>
            <a:off x="6141942" y="3420492"/>
            <a:ext cx="513741" cy="115274"/>
          </a:xfrm>
          <a:prstGeom prst="rect">
            <a:avLst/>
          </a:prstGeom>
          <a:solidFill>
            <a:srgbClr val="FF0000"/>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latin typeface="Gill Sans Light"/>
              <a:cs typeface="Gill Sans Light"/>
            </a:endParaRPr>
          </a:p>
        </p:txBody>
      </p:sp>
    </p:spTree>
    <p:extLst>
      <p:ext uri="{BB962C8B-B14F-4D97-AF65-F5344CB8AC3E}">
        <p14:creationId xmlns:p14="http://schemas.microsoft.com/office/powerpoint/2010/main" val="3304217196"/>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17"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7500" y="0"/>
            <a:ext cx="8369300" cy="875619"/>
          </a:xfrm>
        </p:spPr>
        <p:txBody>
          <a:bodyPr>
            <a:normAutofit/>
          </a:bodyPr>
          <a:lstStyle/>
          <a:p>
            <a:r>
              <a:rPr lang="en-US" dirty="0" smtClean="0"/>
              <a:t>On page Fault … find &amp; start load</a:t>
            </a:r>
            <a:endParaRPr lang="en-US" dirty="0"/>
          </a:p>
        </p:txBody>
      </p:sp>
      <p:sp>
        <p:nvSpPr>
          <p:cNvPr id="7" name="Can 6"/>
          <p:cNvSpPr/>
          <p:nvPr/>
        </p:nvSpPr>
        <p:spPr>
          <a:xfrm>
            <a:off x="57686" y="1299449"/>
            <a:ext cx="2635250" cy="2942708"/>
          </a:xfrm>
          <a:prstGeom prst="can">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latin typeface="Gill Sans Light"/>
              <a:cs typeface="Gill Sans Light"/>
            </a:endParaRPr>
          </a:p>
        </p:txBody>
      </p:sp>
      <p:sp>
        <p:nvSpPr>
          <p:cNvPr id="9" name="TextBox 8"/>
          <p:cNvSpPr txBox="1"/>
          <p:nvPr/>
        </p:nvSpPr>
        <p:spPr>
          <a:xfrm>
            <a:off x="559577" y="930117"/>
            <a:ext cx="1640643" cy="400110"/>
          </a:xfrm>
          <a:prstGeom prst="rect">
            <a:avLst/>
          </a:prstGeom>
          <a:noFill/>
        </p:spPr>
        <p:txBody>
          <a:bodyPr wrap="none" rtlCol="0">
            <a:spAutoFit/>
          </a:bodyPr>
          <a:lstStyle/>
          <a:p>
            <a:r>
              <a:rPr lang="en-US" sz="2000" dirty="0" smtClean="0">
                <a:latin typeface="Gill Sans Light"/>
                <a:cs typeface="Gill Sans Light"/>
              </a:rPr>
              <a:t>disk (huge, TB)</a:t>
            </a:r>
            <a:endParaRPr lang="en-US" sz="2000" dirty="0">
              <a:latin typeface="Gill Sans Light"/>
              <a:cs typeface="Gill Sans Light"/>
            </a:endParaRPr>
          </a:p>
        </p:txBody>
      </p:sp>
      <p:sp>
        <p:nvSpPr>
          <p:cNvPr id="10" name="TextBox 9"/>
          <p:cNvSpPr txBox="1"/>
          <p:nvPr/>
        </p:nvSpPr>
        <p:spPr>
          <a:xfrm>
            <a:off x="7064163" y="1211468"/>
            <a:ext cx="1069524" cy="400110"/>
          </a:xfrm>
          <a:prstGeom prst="rect">
            <a:avLst/>
          </a:prstGeom>
          <a:noFill/>
        </p:spPr>
        <p:txBody>
          <a:bodyPr wrap="none" rtlCol="0">
            <a:spAutoFit/>
          </a:bodyPr>
          <a:lstStyle/>
          <a:p>
            <a:r>
              <a:rPr lang="en-US" sz="2000" dirty="0" smtClean="0">
                <a:latin typeface="Gill Sans Light"/>
                <a:cs typeface="Gill Sans Light"/>
              </a:rPr>
              <a:t>memory</a:t>
            </a:r>
            <a:endParaRPr lang="en-US" sz="2000" dirty="0">
              <a:latin typeface="Gill Sans Light"/>
              <a:cs typeface="Gill Sans Light"/>
            </a:endParaRPr>
          </a:p>
        </p:txBody>
      </p:sp>
      <p:pic>
        <p:nvPicPr>
          <p:cNvPr id="29" name="Picture 28"/>
          <p:cNvPicPr>
            <a:picLocks noChangeAspect="1"/>
          </p:cNvPicPr>
          <p:nvPr/>
        </p:nvPicPr>
        <p:blipFill>
          <a:blip r:embed="rId2"/>
          <a:stretch>
            <a:fillRect/>
          </a:stretch>
        </p:blipFill>
        <p:spPr>
          <a:xfrm>
            <a:off x="145118" y="1969155"/>
            <a:ext cx="828917" cy="1221562"/>
          </a:xfrm>
          <a:prstGeom prst="rect">
            <a:avLst/>
          </a:prstGeom>
        </p:spPr>
      </p:pic>
      <p:sp>
        <p:nvSpPr>
          <p:cNvPr id="8" name="Rectangle 7"/>
          <p:cNvSpPr/>
          <p:nvPr/>
        </p:nvSpPr>
        <p:spPr>
          <a:xfrm>
            <a:off x="7007327" y="1809750"/>
            <a:ext cx="1073441" cy="3082139"/>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latin typeface="Gill Sans Light"/>
              <a:cs typeface="Gill Sans Light"/>
            </a:endParaRPr>
          </a:p>
        </p:txBody>
      </p:sp>
      <p:sp>
        <p:nvSpPr>
          <p:cNvPr id="46" name="Rectangle 45"/>
          <p:cNvSpPr/>
          <p:nvPr/>
        </p:nvSpPr>
        <p:spPr>
          <a:xfrm>
            <a:off x="7007367" y="3655079"/>
            <a:ext cx="1073441" cy="184214"/>
          </a:xfrm>
          <a:prstGeom prst="rect">
            <a:avLst/>
          </a:prstGeom>
          <a:solidFill>
            <a:schemeClr val="accent1">
              <a:lumMod val="40000"/>
              <a:lumOff val="60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latin typeface="Gill Sans Light"/>
              <a:cs typeface="Gill Sans Light"/>
            </a:endParaRPr>
          </a:p>
        </p:txBody>
      </p:sp>
      <p:sp>
        <p:nvSpPr>
          <p:cNvPr id="47" name="Rectangle 46"/>
          <p:cNvSpPr/>
          <p:nvPr/>
        </p:nvSpPr>
        <p:spPr>
          <a:xfrm>
            <a:off x="7007327" y="4539963"/>
            <a:ext cx="1073441" cy="184214"/>
          </a:xfrm>
          <a:prstGeom prst="rect">
            <a:avLst/>
          </a:prstGeom>
          <a:solidFill>
            <a:srgbClr val="FF66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latin typeface="Gill Sans Light"/>
              <a:cs typeface="Gill Sans Light"/>
            </a:endParaRPr>
          </a:p>
        </p:txBody>
      </p:sp>
      <p:sp>
        <p:nvSpPr>
          <p:cNvPr id="48" name="Rectangle 47"/>
          <p:cNvSpPr/>
          <p:nvPr/>
        </p:nvSpPr>
        <p:spPr>
          <a:xfrm>
            <a:off x="7007327" y="3317890"/>
            <a:ext cx="1073441" cy="184214"/>
          </a:xfrm>
          <a:prstGeom prst="rect">
            <a:avLst/>
          </a:prstGeom>
          <a:solidFill>
            <a:schemeClr val="accent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latin typeface="Gill Sans Light"/>
              <a:cs typeface="Gill Sans Light"/>
            </a:endParaRPr>
          </a:p>
        </p:txBody>
      </p:sp>
      <p:sp>
        <p:nvSpPr>
          <p:cNvPr id="51" name="Rectangle 50"/>
          <p:cNvSpPr/>
          <p:nvPr/>
        </p:nvSpPr>
        <p:spPr>
          <a:xfrm>
            <a:off x="7007327" y="4737959"/>
            <a:ext cx="1073441" cy="184214"/>
          </a:xfrm>
          <a:prstGeom prst="rect">
            <a:avLst/>
          </a:prstGeom>
          <a:solidFill>
            <a:srgbClr val="FF66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latin typeface="Gill Sans Light"/>
              <a:cs typeface="Gill Sans Light"/>
            </a:endParaRPr>
          </a:p>
        </p:txBody>
      </p:sp>
      <p:sp>
        <p:nvSpPr>
          <p:cNvPr id="52" name="Rectangle 51"/>
          <p:cNvSpPr/>
          <p:nvPr/>
        </p:nvSpPr>
        <p:spPr>
          <a:xfrm>
            <a:off x="7007327" y="2596317"/>
            <a:ext cx="1073441" cy="184214"/>
          </a:xfrm>
          <a:prstGeom prst="rect">
            <a:avLst/>
          </a:prstGeom>
          <a:solidFill>
            <a:schemeClr val="accent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latin typeface="Gill Sans Light"/>
              <a:cs typeface="Gill Sans Light"/>
            </a:endParaRPr>
          </a:p>
        </p:txBody>
      </p:sp>
      <p:sp>
        <p:nvSpPr>
          <p:cNvPr id="53" name="TextBox 52"/>
          <p:cNvSpPr txBox="1"/>
          <p:nvPr/>
        </p:nvSpPr>
        <p:spPr>
          <a:xfrm>
            <a:off x="8153400" y="4289274"/>
            <a:ext cx="860207" cy="1015663"/>
          </a:xfrm>
          <a:prstGeom prst="rect">
            <a:avLst/>
          </a:prstGeom>
          <a:noFill/>
        </p:spPr>
        <p:txBody>
          <a:bodyPr wrap="square" rtlCol="0">
            <a:spAutoFit/>
          </a:bodyPr>
          <a:lstStyle/>
          <a:p>
            <a:r>
              <a:rPr lang="en-US" sz="2000" dirty="0" smtClean="0">
                <a:latin typeface="Gill Sans Light"/>
                <a:cs typeface="Gill Sans Light"/>
              </a:rPr>
              <a:t>kernel code &amp; data</a:t>
            </a:r>
            <a:endParaRPr lang="en-US" sz="2000" dirty="0">
              <a:latin typeface="Gill Sans Light"/>
              <a:cs typeface="Gill Sans Light"/>
            </a:endParaRPr>
          </a:p>
        </p:txBody>
      </p:sp>
      <p:sp>
        <p:nvSpPr>
          <p:cNvPr id="54" name="TextBox 53"/>
          <p:cNvSpPr txBox="1"/>
          <p:nvPr/>
        </p:nvSpPr>
        <p:spPr>
          <a:xfrm>
            <a:off x="8153400" y="2477446"/>
            <a:ext cx="936407" cy="1015663"/>
          </a:xfrm>
          <a:prstGeom prst="rect">
            <a:avLst/>
          </a:prstGeom>
          <a:noFill/>
        </p:spPr>
        <p:txBody>
          <a:bodyPr wrap="square" rtlCol="0">
            <a:spAutoFit/>
          </a:bodyPr>
          <a:lstStyle/>
          <a:p>
            <a:r>
              <a:rPr lang="en-US" sz="2000" dirty="0" smtClean="0">
                <a:latin typeface="Gill Sans Light"/>
                <a:cs typeface="Gill Sans Light"/>
              </a:rPr>
              <a:t>user page</a:t>
            </a:r>
          </a:p>
          <a:p>
            <a:r>
              <a:rPr lang="en-US" sz="2000" dirty="0" smtClean="0">
                <a:latin typeface="Gill Sans Light"/>
                <a:cs typeface="Gill Sans Light"/>
              </a:rPr>
              <a:t>frames</a:t>
            </a:r>
            <a:endParaRPr lang="en-US" sz="2000" dirty="0">
              <a:latin typeface="Gill Sans Light"/>
              <a:cs typeface="Gill Sans Light"/>
            </a:endParaRPr>
          </a:p>
        </p:txBody>
      </p:sp>
      <p:sp>
        <p:nvSpPr>
          <p:cNvPr id="55" name="TextBox 54"/>
          <p:cNvSpPr txBox="1"/>
          <p:nvPr/>
        </p:nvSpPr>
        <p:spPr>
          <a:xfrm>
            <a:off x="8077200" y="3558073"/>
            <a:ext cx="1365250" cy="707886"/>
          </a:xfrm>
          <a:prstGeom prst="rect">
            <a:avLst/>
          </a:prstGeom>
          <a:noFill/>
        </p:spPr>
        <p:txBody>
          <a:bodyPr wrap="square" rtlCol="0">
            <a:spAutoFit/>
          </a:bodyPr>
          <a:lstStyle/>
          <a:p>
            <a:r>
              <a:rPr lang="en-US" sz="2000" dirty="0" smtClean="0">
                <a:latin typeface="Gill Sans Light"/>
                <a:cs typeface="Gill Sans Light"/>
              </a:rPr>
              <a:t>user </a:t>
            </a:r>
            <a:r>
              <a:rPr lang="en-US" sz="2000" dirty="0" err="1" smtClean="0">
                <a:latin typeface="Gill Sans Light"/>
                <a:cs typeface="Gill Sans Light"/>
              </a:rPr>
              <a:t>pagetable</a:t>
            </a:r>
            <a:endParaRPr lang="en-US" sz="2000" dirty="0" smtClean="0">
              <a:latin typeface="Gill Sans Light"/>
              <a:cs typeface="Gill Sans Light"/>
            </a:endParaRPr>
          </a:p>
        </p:txBody>
      </p:sp>
      <p:sp>
        <p:nvSpPr>
          <p:cNvPr id="56" name="Rectangle 55"/>
          <p:cNvSpPr/>
          <p:nvPr/>
        </p:nvSpPr>
        <p:spPr>
          <a:xfrm>
            <a:off x="7007327" y="2861622"/>
            <a:ext cx="1073441" cy="184214"/>
          </a:xfrm>
          <a:prstGeom prst="rect">
            <a:avLst/>
          </a:prstGeom>
          <a:solidFill>
            <a:schemeClr val="accent6">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latin typeface="Gill Sans Light"/>
              <a:cs typeface="Gill Sans Light"/>
            </a:endParaRPr>
          </a:p>
        </p:txBody>
      </p:sp>
      <p:sp>
        <p:nvSpPr>
          <p:cNvPr id="57" name="Rectangle 56"/>
          <p:cNvSpPr/>
          <p:nvPr/>
        </p:nvSpPr>
        <p:spPr>
          <a:xfrm>
            <a:off x="7007367" y="3831138"/>
            <a:ext cx="1073441" cy="184214"/>
          </a:xfrm>
          <a:prstGeom prst="rect">
            <a:avLst/>
          </a:prstGeom>
          <a:solidFill>
            <a:schemeClr val="accent1">
              <a:lumMod val="40000"/>
              <a:lumOff val="60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latin typeface="Gill Sans Light"/>
              <a:cs typeface="Gill Sans Light"/>
            </a:endParaRPr>
          </a:p>
        </p:txBody>
      </p:sp>
      <p:sp>
        <p:nvSpPr>
          <p:cNvPr id="61" name="Rectangle 60"/>
          <p:cNvSpPr/>
          <p:nvPr/>
        </p:nvSpPr>
        <p:spPr>
          <a:xfrm>
            <a:off x="1591718" y="3572668"/>
            <a:ext cx="1056103" cy="476250"/>
          </a:xfrm>
          <a:prstGeom prst="rect">
            <a:avLst/>
          </a:prstGeom>
          <a:solidFill>
            <a:schemeClr val="accent3">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latin typeface="Gill Sans Light"/>
              <a:cs typeface="Gill Sans Light"/>
            </a:endParaRPr>
          </a:p>
        </p:txBody>
      </p:sp>
      <p:sp>
        <p:nvSpPr>
          <p:cNvPr id="62" name="TextBox 61"/>
          <p:cNvSpPr txBox="1"/>
          <p:nvPr/>
        </p:nvSpPr>
        <p:spPr>
          <a:xfrm>
            <a:off x="1799703" y="3679586"/>
            <a:ext cx="684803" cy="400110"/>
          </a:xfrm>
          <a:prstGeom prst="rect">
            <a:avLst/>
          </a:prstGeom>
          <a:noFill/>
        </p:spPr>
        <p:txBody>
          <a:bodyPr wrap="none" rtlCol="0">
            <a:spAutoFit/>
          </a:bodyPr>
          <a:lstStyle/>
          <a:p>
            <a:r>
              <a:rPr lang="en-US" sz="2000" dirty="0" smtClean="0">
                <a:latin typeface="Gill Sans Light"/>
                <a:cs typeface="Gill Sans Light"/>
              </a:rPr>
              <a:t>code</a:t>
            </a:r>
            <a:endParaRPr lang="en-US" sz="2000" dirty="0">
              <a:latin typeface="Gill Sans Light"/>
              <a:cs typeface="Gill Sans Light"/>
            </a:endParaRPr>
          </a:p>
        </p:txBody>
      </p:sp>
      <p:grpSp>
        <p:nvGrpSpPr>
          <p:cNvPr id="63" name="Group 62"/>
          <p:cNvGrpSpPr/>
          <p:nvPr/>
        </p:nvGrpSpPr>
        <p:grpSpPr>
          <a:xfrm>
            <a:off x="1591718" y="3090068"/>
            <a:ext cx="1056103" cy="507028"/>
            <a:chOff x="4133850" y="3404709"/>
            <a:chExt cx="1056103" cy="507028"/>
          </a:xfrm>
        </p:grpSpPr>
        <p:sp>
          <p:nvSpPr>
            <p:cNvPr id="64" name="Rectangle 63"/>
            <p:cNvSpPr/>
            <p:nvPr/>
          </p:nvSpPr>
          <p:spPr>
            <a:xfrm>
              <a:off x="4133850" y="3404709"/>
              <a:ext cx="1056103" cy="476250"/>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latin typeface="Gill Sans Light"/>
                <a:cs typeface="Gill Sans Light"/>
              </a:endParaRPr>
            </a:p>
          </p:txBody>
        </p:sp>
        <p:sp>
          <p:nvSpPr>
            <p:cNvPr id="65" name="TextBox 64"/>
            <p:cNvSpPr txBox="1"/>
            <p:nvPr/>
          </p:nvSpPr>
          <p:spPr>
            <a:xfrm>
              <a:off x="4359700" y="3511627"/>
              <a:ext cx="633507" cy="400110"/>
            </a:xfrm>
            <a:prstGeom prst="rect">
              <a:avLst/>
            </a:prstGeom>
            <a:noFill/>
          </p:spPr>
          <p:txBody>
            <a:bodyPr wrap="none" rtlCol="0">
              <a:spAutoFit/>
            </a:bodyPr>
            <a:lstStyle/>
            <a:p>
              <a:r>
                <a:rPr lang="en-US" sz="2000" dirty="0" smtClean="0">
                  <a:latin typeface="Gill Sans Light"/>
                  <a:cs typeface="Gill Sans Light"/>
                </a:rPr>
                <a:t>data</a:t>
              </a:r>
              <a:endParaRPr lang="en-US" sz="2000" dirty="0">
                <a:latin typeface="Gill Sans Light"/>
                <a:cs typeface="Gill Sans Light"/>
              </a:endParaRPr>
            </a:p>
          </p:txBody>
        </p:sp>
      </p:grpSp>
      <p:grpSp>
        <p:nvGrpSpPr>
          <p:cNvPr id="66" name="Group 65"/>
          <p:cNvGrpSpPr/>
          <p:nvPr/>
        </p:nvGrpSpPr>
        <p:grpSpPr>
          <a:xfrm>
            <a:off x="1591718" y="2609611"/>
            <a:ext cx="1056103" cy="400110"/>
            <a:chOff x="4133850" y="3511627"/>
            <a:chExt cx="1056103" cy="400110"/>
          </a:xfrm>
        </p:grpSpPr>
        <p:sp>
          <p:nvSpPr>
            <p:cNvPr id="67" name="Rectangle 66"/>
            <p:cNvSpPr/>
            <p:nvPr/>
          </p:nvSpPr>
          <p:spPr>
            <a:xfrm>
              <a:off x="4133850" y="3511627"/>
              <a:ext cx="1056103" cy="369332"/>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latin typeface="Gill Sans Light"/>
                <a:cs typeface="Gill Sans Light"/>
              </a:endParaRPr>
            </a:p>
          </p:txBody>
        </p:sp>
        <p:sp>
          <p:nvSpPr>
            <p:cNvPr id="68" name="TextBox 67"/>
            <p:cNvSpPr txBox="1"/>
            <p:nvPr/>
          </p:nvSpPr>
          <p:spPr>
            <a:xfrm>
              <a:off x="4359700" y="3511627"/>
              <a:ext cx="673457" cy="400110"/>
            </a:xfrm>
            <a:prstGeom prst="rect">
              <a:avLst/>
            </a:prstGeom>
            <a:noFill/>
          </p:spPr>
          <p:txBody>
            <a:bodyPr wrap="none" rtlCol="0">
              <a:spAutoFit/>
            </a:bodyPr>
            <a:lstStyle/>
            <a:p>
              <a:r>
                <a:rPr lang="en-US" sz="2000" dirty="0" smtClean="0">
                  <a:latin typeface="Gill Sans Light"/>
                  <a:cs typeface="Gill Sans Light"/>
                </a:rPr>
                <a:t>heap</a:t>
              </a:r>
              <a:endParaRPr lang="en-US" sz="2000" dirty="0">
                <a:latin typeface="Gill Sans Light"/>
                <a:cs typeface="Gill Sans Light"/>
              </a:endParaRPr>
            </a:p>
          </p:txBody>
        </p:sp>
      </p:grpSp>
      <p:grpSp>
        <p:nvGrpSpPr>
          <p:cNvPr id="69" name="Group 68"/>
          <p:cNvGrpSpPr/>
          <p:nvPr/>
        </p:nvGrpSpPr>
        <p:grpSpPr>
          <a:xfrm>
            <a:off x="1591718" y="2112245"/>
            <a:ext cx="1056103" cy="400110"/>
            <a:chOff x="4133850" y="3404709"/>
            <a:chExt cx="1056103" cy="400110"/>
          </a:xfrm>
        </p:grpSpPr>
        <p:sp>
          <p:nvSpPr>
            <p:cNvPr id="70" name="Rectangle 69"/>
            <p:cNvSpPr/>
            <p:nvPr/>
          </p:nvSpPr>
          <p:spPr>
            <a:xfrm>
              <a:off x="4133850" y="3404709"/>
              <a:ext cx="1056103" cy="369332"/>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latin typeface="Gill Sans Light"/>
                <a:cs typeface="Gill Sans Light"/>
              </a:endParaRPr>
            </a:p>
          </p:txBody>
        </p:sp>
        <p:sp>
          <p:nvSpPr>
            <p:cNvPr id="71" name="TextBox 70"/>
            <p:cNvSpPr txBox="1"/>
            <p:nvPr/>
          </p:nvSpPr>
          <p:spPr>
            <a:xfrm>
              <a:off x="4334539" y="3404709"/>
              <a:ext cx="710451" cy="400110"/>
            </a:xfrm>
            <a:prstGeom prst="rect">
              <a:avLst/>
            </a:prstGeom>
            <a:noFill/>
          </p:spPr>
          <p:txBody>
            <a:bodyPr wrap="none" rtlCol="0">
              <a:spAutoFit/>
            </a:bodyPr>
            <a:lstStyle/>
            <a:p>
              <a:r>
                <a:rPr lang="en-US" sz="2000" dirty="0" smtClean="0">
                  <a:latin typeface="Gill Sans Light"/>
                  <a:cs typeface="Gill Sans Light"/>
                </a:rPr>
                <a:t>stack</a:t>
              </a:r>
              <a:endParaRPr lang="en-US" sz="2000" dirty="0">
                <a:latin typeface="Gill Sans Light"/>
                <a:cs typeface="Gill Sans Light"/>
              </a:endParaRPr>
            </a:p>
          </p:txBody>
        </p:sp>
      </p:grpSp>
      <p:cxnSp>
        <p:nvCxnSpPr>
          <p:cNvPr id="72" name="Straight Arrow Connector 71"/>
          <p:cNvCxnSpPr/>
          <p:nvPr/>
        </p:nvCxnSpPr>
        <p:spPr>
          <a:xfrm flipH="1">
            <a:off x="2647821" y="2112245"/>
            <a:ext cx="2352306" cy="0"/>
          </a:xfrm>
          <a:prstGeom prst="straightConnector1">
            <a:avLst/>
          </a:prstGeom>
          <a:ln w="9525" cmpd="sng">
            <a:solidFill>
              <a:srgbClr val="000000"/>
            </a:solidFill>
            <a:prstDash val="dash"/>
            <a:headEnd type="oval"/>
            <a:tailEnd type="triangle"/>
          </a:ln>
        </p:spPr>
        <p:style>
          <a:lnRef idx="2">
            <a:schemeClr val="accent1"/>
          </a:lnRef>
          <a:fillRef idx="0">
            <a:schemeClr val="accent1"/>
          </a:fillRef>
          <a:effectRef idx="1">
            <a:schemeClr val="accent1"/>
          </a:effectRef>
          <a:fontRef idx="minor">
            <a:schemeClr val="tx1"/>
          </a:fontRef>
        </p:style>
      </p:cxnSp>
      <p:grpSp>
        <p:nvGrpSpPr>
          <p:cNvPr id="14" name="Group 13"/>
          <p:cNvGrpSpPr/>
          <p:nvPr/>
        </p:nvGrpSpPr>
        <p:grpSpPr>
          <a:xfrm>
            <a:off x="4908551" y="1043544"/>
            <a:ext cx="1958827" cy="3386768"/>
            <a:chOff x="4813299" y="1043543"/>
            <a:chExt cx="2037395" cy="3547583"/>
          </a:xfrm>
        </p:grpSpPr>
        <p:sp>
          <p:nvSpPr>
            <p:cNvPr id="21" name="Rectangle 20"/>
            <p:cNvSpPr/>
            <p:nvPr/>
          </p:nvSpPr>
          <p:spPr>
            <a:xfrm>
              <a:off x="4821893" y="1487603"/>
              <a:ext cx="1234625" cy="3103523"/>
            </a:xfrm>
            <a:prstGeom prst="rect">
              <a:avLst/>
            </a:prstGeom>
            <a:solidFill>
              <a:schemeClr val="accent1">
                <a:lumMod val="20000"/>
                <a:lumOff val="80000"/>
                <a:alpha val="25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latin typeface="Gill Sans Light"/>
                <a:cs typeface="Gill Sans Light"/>
              </a:endParaRPr>
            </a:p>
          </p:txBody>
        </p:sp>
        <p:sp>
          <p:nvSpPr>
            <p:cNvPr id="22" name="Rectangle 21"/>
            <p:cNvSpPr/>
            <p:nvPr/>
          </p:nvSpPr>
          <p:spPr>
            <a:xfrm>
              <a:off x="4908549" y="3954061"/>
              <a:ext cx="1056103" cy="476250"/>
            </a:xfrm>
            <a:prstGeom prst="rect">
              <a:avLst/>
            </a:prstGeom>
            <a:solidFill>
              <a:schemeClr val="accent3">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latin typeface="Gill Sans Light"/>
                <a:cs typeface="Gill Sans Light"/>
              </a:endParaRPr>
            </a:p>
          </p:txBody>
        </p:sp>
        <p:sp>
          <p:nvSpPr>
            <p:cNvPr id="23" name="TextBox 22"/>
            <p:cNvSpPr txBox="1"/>
            <p:nvPr/>
          </p:nvSpPr>
          <p:spPr>
            <a:xfrm>
              <a:off x="5116534" y="4060979"/>
              <a:ext cx="712270" cy="419109"/>
            </a:xfrm>
            <a:prstGeom prst="rect">
              <a:avLst/>
            </a:prstGeom>
            <a:noFill/>
          </p:spPr>
          <p:txBody>
            <a:bodyPr wrap="none" rtlCol="0">
              <a:spAutoFit/>
            </a:bodyPr>
            <a:lstStyle/>
            <a:p>
              <a:r>
                <a:rPr lang="en-US" sz="2000" dirty="0" smtClean="0">
                  <a:latin typeface="Gill Sans Light"/>
                  <a:cs typeface="Gill Sans Light"/>
                </a:rPr>
                <a:t>code</a:t>
              </a:r>
              <a:endParaRPr lang="en-US" sz="2000" dirty="0">
                <a:latin typeface="Gill Sans Light"/>
                <a:cs typeface="Gill Sans Light"/>
              </a:endParaRPr>
            </a:p>
          </p:txBody>
        </p:sp>
        <p:grpSp>
          <p:nvGrpSpPr>
            <p:cNvPr id="31" name="Group 30"/>
            <p:cNvGrpSpPr/>
            <p:nvPr/>
          </p:nvGrpSpPr>
          <p:grpSpPr>
            <a:xfrm>
              <a:off x="4908549" y="3471461"/>
              <a:ext cx="1056103" cy="526026"/>
              <a:chOff x="4133850" y="3404709"/>
              <a:chExt cx="1056103" cy="526026"/>
            </a:xfrm>
          </p:grpSpPr>
          <p:sp>
            <p:nvSpPr>
              <p:cNvPr id="24" name="Rectangle 23"/>
              <p:cNvSpPr/>
              <p:nvPr/>
            </p:nvSpPr>
            <p:spPr>
              <a:xfrm>
                <a:off x="4133850" y="3404709"/>
                <a:ext cx="1056103" cy="476250"/>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latin typeface="Gill Sans Light"/>
                  <a:cs typeface="Gill Sans Light"/>
                </a:endParaRPr>
              </a:p>
            </p:txBody>
          </p:sp>
          <p:sp>
            <p:nvSpPr>
              <p:cNvPr id="25" name="TextBox 24"/>
              <p:cNvSpPr txBox="1"/>
              <p:nvPr/>
            </p:nvSpPr>
            <p:spPr>
              <a:xfrm>
                <a:off x="4359700" y="3511627"/>
                <a:ext cx="658917" cy="419108"/>
              </a:xfrm>
              <a:prstGeom prst="rect">
                <a:avLst/>
              </a:prstGeom>
              <a:noFill/>
            </p:spPr>
            <p:txBody>
              <a:bodyPr wrap="none" rtlCol="0">
                <a:spAutoFit/>
              </a:bodyPr>
              <a:lstStyle/>
              <a:p>
                <a:r>
                  <a:rPr lang="en-US" sz="2000" dirty="0" smtClean="0">
                    <a:latin typeface="Gill Sans Light"/>
                    <a:cs typeface="Gill Sans Light"/>
                  </a:rPr>
                  <a:t>data</a:t>
                </a:r>
                <a:endParaRPr lang="en-US" sz="2000" dirty="0">
                  <a:latin typeface="Gill Sans Light"/>
                  <a:cs typeface="Gill Sans Light"/>
                </a:endParaRPr>
              </a:p>
            </p:txBody>
          </p:sp>
        </p:grpSp>
        <p:grpSp>
          <p:nvGrpSpPr>
            <p:cNvPr id="32" name="Group 31"/>
            <p:cNvGrpSpPr/>
            <p:nvPr/>
          </p:nvGrpSpPr>
          <p:grpSpPr>
            <a:xfrm>
              <a:off x="4908549" y="3102129"/>
              <a:ext cx="1056103" cy="419109"/>
              <a:chOff x="4133850" y="3511627"/>
              <a:chExt cx="1056103" cy="419109"/>
            </a:xfrm>
          </p:grpSpPr>
          <p:sp>
            <p:nvSpPr>
              <p:cNvPr id="33" name="Rectangle 32"/>
              <p:cNvSpPr/>
              <p:nvPr/>
            </p:nvSpPr>
            <p:spPr>
              <a:xfrm>
                <a:off x="4133850" y="3511627"/>
                <a:ext cx="1056103" cy="369332"/>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latin typeface="Gill Sans Light"/>
                  <a:cs typeface="Gill Sans Light"/>
                </a:endParaRPr>
              </a:p>
            </p:txBody>
          </p:sp>
          <p:sp>
            <p:nvSpPr>
              <p:cNvPr id="34" name="TextBox 33"/>
              <p:cNvSpPr txBox="1"/>
              <p:nvPr/>
            </p:nvSpPr>
            <p:spPr>
              <a:xfrm>
                <a:off x="4359700" y="3511627"/>
                <a:ext cx="700470" cy="419109"/>
              </a:xfrm>
              <a:prstGeom prst="rect">
                <a:avLst/>
              </a:prstGeom>
              <a:noFill/>
            </p:spPr>
            <p:txBody>
              <a:bodyPr wrap="none" rtlCol="0">
                <a:spAutoFit/>
              </a:bodyPr>
              <a:lstStyle/>
              <a:p>
                <a:r>
                  <a:rPr lang="en-US" sz="2000" dirty="0" smtClean="0">
                    <a:latin typeface="Gill Sans Light"/>
                    <a:cs typeface="Gill Sans Light"/>
                  </a:rPr>
                  <a:t>heap</a:t>
                </a:r>
                <a:endParaRPr lang="en-US" sz="2000" dirty="0">
                  <a:latin typeface="Gill Sans Light"/>
                  <a:cs typeface="Gill Sans Light"/>
                </a:endParaRPr>
              </a:p>
            </p:txBody>
          </p:sp>
        </p:grpSp>
        <p:grpSp>
          <p:nvGrpSpPr>
            <p:cNvPr id="35" name="Group 34"/>
            <p:cNvGrpSpPr/>
            <p:nvPr/>
          </p:nvGrpSpPr>
          <p:grpSpPr>
            <a:xfrm>
              <a:off x="4908549" y="2102817"/>
              <a:ext cx="1056103" cy="419109"/>
              <a:chOff x="4133850" y="3404709"/>
              <a:chExt cx="1056103" cy="419109"/>
            </a:xfrm>
          </p:grpSpPr>
          <p:sp>
            <p:nvSpPr>
              <p:cNvPr id="36" name="Rectangle 35"/>
              <p:cNvSpPr/>
              <p:nvPr/>
            </p:nvSpPr>
            <p:spPr>
              <a:xfrm>
                <a:off x="4133850" y="3404709"/>
                <a:ext cx="1056103" cy="369332"/>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latin typeface="Gill Sans Light"/>
                  <a:cs typeface="Gill Sans Light"/>
                </a:endParaRPr>
              </a:p>
            </p:txBody>
          </p:sp>
          <p:sp>
            <p:nvSpPr>
              <p:cNvPr id="37" name="TextBox 36"/>
              <p:cNvSpPr txBox="1"/>
              <p:nvPr/>
            </p:nvSpPr>
            <p:spPr>
              <a:xfrm>
                <a:off x="4334539" y="3404709"/>
                <a:ext cx="738947" cy="419109"/>
              </a:xfrm>
              <a:prstGeom prst="rect">
                <a:avLst/>
              </a:prstGeom>
              <a:noFill/>
            </p:spPr>
            <p:txBody>
              <a:bodyPr wrap="none" rtlCol="0">
                <a:spAutoFit/>
              </a:bodyPr>
              <a:lstStyle/>
              <a:p>
                <a:r>
                  <a:rPr lang="en-US" sz="2000" dirty="0" smtClean="0">
                    <a:latin typeface="Gill Sans Light"/>
                    <a:cs typeface="Gill Sans Light"/>
                  </a:rPr>
                  <a:t>stack</a:t>
                </a:r>
                <a:endParaRPr lang="en-US" sz="2000" dirty="0">
                  <a:latin typeface="Gill Sans Light"/>
                  <a:cs typeface="Gill Sans Light"/>
                </a:endParaRPr>
              </a:p>
            </p:txBody>
          </p:sp>
        </p:grpSp>
        <p:grpSp>
          <p:nvGrpSpPr>
            <p:cNvPr id="38" name="Group 37"/>
            <p:cNvGrpSpPr/>
            <p:nvPr/>
          </p:nvGrpSpPr>
          <p:grpSpPr>
            <a:xfrm>
              <a:off x="4908549" y="1548818"/>
              <a:ext cx="1061135" cy="526026"/>
              <a:chOff x="4133850" y="3404709"/>
              <a:chExt cx="1061135" cy="526026"/>
            </a:xfrm>
          </p:grpSpPr>
          <p:sp>
            <p:nvSpPr>
              <p:cNvPr id="39" name="Rectangle 38"/>
              <p:cNvSpPr/>
              <p:nvPr/>
            </p:nvSpPr>
            <p:spPr>
              <a:xfrm>
                <a:off x="4133850" y="3404709"/>
                <a:ext cx="1056103" cy="476250"/>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latin typeface="Gill Sans Light"/>
                  <a:cs typeface="Gill Sans Light"/>
                </a:endParaRPr>
              </a:p>
            </p:txBody>
          </p:sp>
          <p:sp>
            <p:nvSpPr>
              <p:cNvPr id="40" name="TextBox 39"/>
              <p:cNvSpPr txBox="1"/>
              <p:nvPr/>
            </p:nvSpPr>
            <p:spPr>
              <a:xfrm>
                <a:off x="4359700" y="3511627"/>
                <a:ext cx="835285" cy="419108"/>
              </a:xfrm>
              <a:prstGeom prst="rect">
                <a:avLst/>
              </a:prstGeom>
              <a:noFill/>
            </p:spPr>
            <p:txBody>
              <a:bodyPr wrap="none" rtlCol="0">
                <a:spAutoFit/>
              </a:bodyPr>
              <a:lstStyle/>
              <a:p>
                <a:r>
                  <a:rPr lang="en-US" sz="2000" dirty="0" smtClean="0">
                    <a:latin typeface="Gill Sans Light"/>
                    <a:cs typeface="Gill Sans Light"/>
                  </a:rPr>
                  <a:t>kernel</a:t>
                </a:r>
                <a:endParaRPr lang="en-US" sz="2000" dirty="0">
                  <a:latin typeface="Gill Sans Light"/>
                  <a:cs typeface="Gill Sans Light"/>
                </a:endParaRPr>
              </a:p>
            </p:txBody>
          </p:sp>
        </p:grpSp>
        <p:cxnSp>
          <p:nvCxnSpPr>
            <p:cNvPr id="42" name="Straight Connector 41"/>
            <p:cNvCxnSpPr/>
            <p:nvPr/>
          </p:nvCxnSpPr>
          <p:spPr>
            <a:xfrm>
              <a:off x="4821894" y="2025068"/>
              <a:ext cx="1429680"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p:nvCxnSpPr>
          <p:spPr>
            <a:xfrm>
              <a:off x="4829174" y="3102129"/>
              <a:ext cx="1429680" cy="0"/>
            </a:xfrm>
            <a:prstGeom prst="line">
              <a:avLst/>
            </a:prstGeom>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4845049" y="2540154"/>
              <a:ext cx="1429680" cy="0"/>
            </a:xfrm>
            <a:prstGeom prst="line">
              <a:avLst/>
            </a:prstGeom>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49" name="Straight Connector 48"/>
            <p:cNvCxnSpPr/>
            <p:nvPr/>
          </p:nvCxnSpPr>
          <p:spPr>
            <a:xfrm>
              <a:off x="4813299" y="4461402"/>
              <a:ext cx="1429680"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58" name="Rectangle 57"/>
            <p:cNvSpPr/>
            <p:nvPr/>
          </p:nvSpPr>
          <p:spPr>
            <a:xfrm>
              <a:off x="6162209" y="1444625"/>
              <a:ext cx="439081" cy="3103523"/>
            </a:xfrm>
            <a:prstGeom prst="rect">
              <a:avLst/>
            </a:prstGeom>
            <a:solidFill>
              <a:schemeClr val="accent1">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latin typeface="Gill Sans Light"/>
                <a:cs typeface="Gill Sans Light"/>
              </a:endParaRPr>
            </a:p>
          </p:txBody>
        </p:sp>
        <p:sp>
          <p:nvSpPr>
            <p:cNvPr id="88" name="TextBox 87"/>
            <p:cNvSpPr txBox="1"/>
            <p:nvPr/>
          </p:nvSpPr>
          <p:spPr>
            <a:xfrm>
              <a:off x="4845049" y="1055211"/>
              <a:ext cx="845185" cy="419109"/>
            </a:xfrm>
            <a:prstGeom prst="rect">
              <a:avLst/>
            </a:prstGeom>
            <a:noFill/>
          </p:spPr>
          <p:txBody>
            <a:bodyPr wrap="none" rtlCol="0">
              <a:spAutoFit/>
            </a:bodyPr>
            <a:lstStyle/>
            <a:p>
              <a:r>
                <a:rPr lang="en-US" sz="2000" dirty="0" smtClean="0">
                  <a:latin typeface="Gill Sans Light"/>
                  <a:cs typeface="Gill Sans Light"/>
                </a:rPr>
                <a:t>VAS 1</a:t>
              </a:r>
              <a:endParaRPr lang="en-US" sz="2000" dirty="0">
                <a:latin typeface="Gill Sans Light"/>
                <a:cs typeface="Gill Sans Light"/>
              </a:endParaRPr>
            </a:p>
          </p:txBody>
        </p:sp>
        <p:sp>
          <p:nvSpPr>
            <p:cNvPr id="73" name="TextBox 72"/>
            <p:cNvSpPr txBox="1"/>
            <p:nvPr/>
          </p:nvSpPr>
          <p:spPr>
            <a:xfrm>
              <a:off x="6162209" y="1043543"/>
              <a:ext cx="688485" cy="419109"/>
            </a:xfrm>
            <a:prstGeom prst="rect">
              <a:avLst/>
            </a:prstGeom>
            <a:noFill/>
          </p:spPr>
          <p:txBody>
            <a:bodyPr wrap="none" rtlCol="0">
              <a:spAutoFit/>
            </a:bodyPr>
            <a:lstStyle/>
            <a:p>
              <a:r>
                <a:rPr lang="en-US" sz="2000" dirty="0" smtClean="0">
                  <a:latin typeface="Gill Sans Light"/>
                  <a:cs typeface="Gill Sans Light"/>
                </a:rPr>
                <a:t>PT 1</a:t>
              </a:r>
              <a:endParaRPr lang="en-US" sz="2000" dirty="0">
                <a:latin typeface="Gill Sans Light"/>
                <a:cs typeface="Gill Sans Light"/>
              </a:endParaRPr>
            </a:p>
          </p:txBody>
        </p:sp>
      </p:grpSp>
      <p:grpSp>
        <p:nvGrpSpPr>
          <p:cNvPr id="104" name="Group 103"/>
          <p:cNvGrpSpPr/>
          <p:nvPr/>
        </p:nvGrpSpPr>
        <p:grpSpPr>
          <a:xfrm>
            <a:off x="2889787" y="3377715"/>
            <a:ext cx="1993506" cy="3352751"/>
            <a:chOff x="4813299" y="1043543"/>
            <a:chExt cx="2019465" cy="3547583"/>
          </a:xfrm>
        </p:grpSpPr>
        <p:sp>
          <p:nvSpPr>
            <p:cNvPr id="105" name="Rectangle 104"/>
            <p:cNvSpPr/>
            <p:nvPr/>
          </p:nvSpPr>
          <p:spPr>
            <a:xfrm>
              <a:off x="4821893" y="1487603"/>
              <a:ext cx="1233978" cy="3103523"/>
            </a:xfrm>
            <a:prstGeom prst="rect">
              <a:avLst/>
            </a:prstGeom>
            <a:solidFill>
              <a:schemeClr val="accent2">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latin typeface="Gill Sans Light"/>
                <a:cs typeface="Gill Sans Light"/>
              </a:endParaRPr>
            </a:p>
          </p:txBody>
        </p:sp>
        <p:sp>
          <p:nvSpPr>
            <p:cNvPr id="106" name="Rectangle 105"/>
            <p:cNvSpPr/>
            <p:nvPr/>
          </p:nvSpPr>
          <p:spPr>
            <a:xfrm>
              <a:off x="4908549" y="3954061"/>
              <a:ext cx="1056103" cy="476250"/>
            </a:xfrm>
            <a:prstGeom prst="rect">
              <a:avLst/>
            </a:prstGeom>
            <a:solidFill>
              <a:schemeClr val="accent3">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latin typeface="Gill Sans Light"/>
                <a:cs typeface="Gill Sans Light"/>
              </a:endParaRPr>
            </a:p>
          </p:txBody>
        </p:sp>
        <p:sp>
          <p:nvSpPr>
            <p:cNvPr id="107" name="TextBox 106"/>
            <p:cNvSpPr txBox="1"/>
            <p:nvPr/>
          </p:nvSpPr>
          <p:spPr>
            <a:xfrm>
              <a:off x="5116534" y="4060978"/>
              <a:ext cx="693720" cy="423361"/>
            </a:xfrm>
            <a:prstGeom prst="rect">
              <a:avLst/>
            </a:prstGeom>
            <a:noFill/>
          </p:spPr>
          <p:txBody>
            <a:bodyPr wrap="none" rtlCol="0">
              <a:spAutoFit/>
            </a:bodyPr>
            <a:lstStyle/>
            <a:p>
              <a:r>
                <a:rPr lang="en-US" sz="2000" dirty="0" smtClean="0">
                  <a:latin typeface="Gill Sans Light"/>
                  <a:cs typeface="Gill Sans Light"/>
                </a:rPr>
                <a:t>code</a:t>
              </a:r>
              <a:endParaRPr lang="en-US" sz="2000" dirty="0">
                <a:latin typeface="Gill Sans Light"/>
                <a:cs typeface="Gill Sans Light"/>
              </a:endParaRPr>
            </a:p>
          </p:txBody>
        </p:sp>
        <p:grpSp>
          <p:nvGrpSpPr>
            <p:cNvPr id="108" name="Group 107"/>
            <p:cNvGrpSpPr/>
            <p:nvPr/>
          </p:nvGrpSpPr>
          <p:grpSpPr>
            <a:xfrm>
              <a:off x="4908549" y="3471461"/>
              <a:ext cx="1056103" cy="530279"/>
              <a:chOff x="4133850" y="3404709"/>
              <a:chExt cx="1056103" cy="530279"/>
            </a:xfrm>
          </p:grpSpPr>
          <p:sp>
            <p:nvSpPr>
              <p:cNvPr id="127" name="Rectangle 126"/>
              <p:cNvSpPr/>
              <p:nvPr/>
            </p:nvSpPr>
            <p:spPr>
              <a:xfrm>
                <a:off x="4133850" y="3404709"/>
                <a:ext cx="1056103" cy="476250"/>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latin typeface="Gill Sans Light"/>
                  <a:cs typeface="Gill Sans Light"/>
                </a:endParaRPr>
              </a:p>
            </p:txBody>
          </p:sp>
          <p:sp>
            <p:nvSpPr>
              <p:cNvPr id="128" name="TextBox 127"/>
              <p:cNvSpPr txBox="1"/>
              <p:nvPr/>
            </p:nvSpPr>
            <p:spPr>
              <a:xfrm>
                <a:off x="4359700" y="3511627"/>
                <a:ext cx="641757" cy="423361"/>
              </a:xfrm>
              <a:prstGeom prst="rect">
                <a:avLst/>
              </a:prstGeom>
              <a:noFill/>
            </p:spPr>
            <p:txBody>
              <a:bodyPr wrap="none" rtlCol="0">
                <a:spAutoFit/>
              </a:bodyPr>
              <a:lstStyle/>
              <a:p>
                <a:r>
                  <a:rPr lang="en-US" sz="2000" dirty="0" smtClean="0">
                    <a:latin typeface="Gill Sans Light"/>
                    <a:cs typeface="Gill Sans Light"/>
                  </a:rPr>
                  <a:t>data</a:t>
                </a:r>
                <a:endParaRPr lang="en-US" sz="2000" dirty="0">
                  <a:latin typeface="Gill Sans Light"/>
                  <a:cs typeface="Gill Sans Light"/>
                </a:endParaRPr>
              </a:p>
            </p:txBody>
          </p:sp>
        </p:grpSp>
        <p:grpSp>
          <p:nvGrpSpPr>
            <p:cNvPr id="109" name="Group 108"/>
            <p:cNvGrpSpPr/>
            <p:nvPr/>
          </p:nvGrpSpPr>
          <p:grpSpPr>
            <a:xfrm>
              <a:off x="4908549" y="3102129"/>
              <a:ext cx="1056103" cy="423361"/>
              <a:chOff x="4133850" y="3511627"/>
              <a:chExt cx="1056103" cy="423361"/>
            </a:xfrm>
          </p:grpSpPr>
          <p:sp>
            <p:nvSpPr>
              <p:cNvPr id="125" name="Rectangle 124"/>
              <p:cNvSpPr/>
              <p:nvPr/>
            </p:nvSpPr>
            <p:spPr>
              <a:xfrm>
                <a:off x="4133850" y="3511627"/>
                <a:ext cx="1056103" cy="369332"/>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latin typeface="Gill Sans Light"/>
                  <a:cs typeface="Gill Sans Light"/>
                </a:endParaRPr>
              </a:p>
            </p:txBody>
          </p:sp>
          <p:sp>
            <p:nvSpPr>
              <p:cNvPr id="126" name="TextBox 125"/>
              <p:cNvSpPr txBox="1"/>
              <p:nvPr/>
            </p:nvSpPr>
            <p:spPr>
              <a:xfrm>
                <a:off x="4359700" y="3511627"/>
                <a:ext cx="682227" cy="423361"/>
              </a:xfrm>
              <a:prstGeom prst="rect">
                <a:avLst/>
              </a:prstGeom>
              <a:noFill/>
            </p:spPr>
            <p:txBody>
              <a:bodyPr wrap="none" rtlCol="0">
                <a:spAutoFit/>
              </a:bodyPr>
              <a:lstStyle/>
              <a:p>
                <a:r>
                  <a:rPr lang="en-US" sz="2000" dirty="0" smtClean="0">
                    <a:latin typeface="Gill Sans Light"/>
                    <a:cs typeface="Gill Sans Light"/>
                  </a:rPr>
                  <a:t>heap</a:t>
                </a:r>
                <a:endParaRPr lang="en-US" sz="2000" dirty="0">
                  <a:latin typeface="Gill Sans Light"/>
                  <a:cs typeface="Gill Sans Light"/>
                </a:endParaRPr>
              </a:p>
            </p:txBody>
          </p:sp>
        </p:grpSp>
        <p:grpSp>
          <p:nvGrpSpPr>
            <p:cNvPr id="110" name="Group 109"/>
            <p:cNvGrpSpPr/>
            <p:nvPr/>
          </p:nvGrpSpPr>
          <p:grpSpPr>
            <a:xfrm>
              <a:off x="4908549" y="2102817"/>
              <a:ext cx="1056103" cy="423361"/>
              <a:chOff x="4133850" y="3404709"/>
              <a:chExt cx="1056103" cy="423361"/>
            </a:xfrm>
          </p:grpSpPr>
          <p:sp>
            <p:nvSpPr>
              <p:cNvPr id="123" name="Rectangle 122"/>
              <p:cNvSpPr/>
              <p:nvPr/>
            </p:nvSpPr>
            <p:spPr>
              <a:xfrm>
                <a:off x="4133850" y="3404709"/>
                <a:ext cx="1056103" cy="369332"/>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latin typeface="Gill Sans Light"/>
                  <a:cs typeface="Gill Sans Light"/>
                </a:endParaRPr>
              </a:p>
            </p:txBody>
          </p:sp>
          <p:sp>
            <p:nvSpPr>
              <p:cNvPr id="124" name="TextBox 123"/>
              <p:cNvSpPr txBox="1"/>
              <p:nvPr/>
            </p:nvSpPr>
            <p:spPr>
              <a:xfrm>
                <a:off x="4334539" y="3404709"/>
                <a:ext cx="719703" cy="423361"/>
              </a:xfrm>
              <a:prstGeom prst="rect">
                <a:avLst/>
              </a:prstGeom>
              <a:noFill/>
            </p:spPr>
            <p:txBody>
              <a:bodyPr wrap="none" rtlCol="0">
                <a:spAutoFit/>
              </a:bodyPr>
              <a:lstStyle/>
              <a:p>
                <a:r>
                  <a:rPr lang="en-US" sz="2000" dirty="0" smtClean="0">
                    <a:latin typeface="Gill Sans Light"/>
                    <a:cs typeface="Gill Sans Light"/>
                  </a:rPr>
                  <a:t>stack</a:t>
                </a:r>
                <a:endParaRPr lang="en-US" sz="2000" dirty="0">
                  <a:latin typeface="Gill Sans Light"/>
                  <a:cs typeface="Gill Sans Light"/>
                </a:endParaRPr>
              </a:p>
            </p:txBody>
          </p:sp>
        </p:grpSp>
        <p:grpSp>
          <p:nvGrpSpPr>
            <p:cNvPr id="111" name="Group 110"/>
            <p:cNvGrpSpPr/>
            <p:nvPr/>
          </p:nvGrpSpPr>
          <p:grpSpPr>
            <a:xfrm>
              <a:off x="4908549" y="1548818"/>
              <a:ext cx="1056103" cy="530279"/>
              <a:chOff x="4133850" y="3404709"/>
              <a:chExt cx="1056103" cy="530279"/>
            </a:xfrm>
          </p:grpSpPr>
          <p:sp>
            <p:nvSpPr>
              <p:cNvPr id="121" name="Rectangle 120"/>
              <p:cNvSpPr/>
              <p:nvPr/>
            </p:nvSpPr>
            <p:spPr>
              <a:xfrm>
                <a:off x="4133850" y="3404709"/>
                <a:ext cx="1056103" cy="476250"/>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latin typeface="Gill Sans Light"/>
                  <a:cs typeface="Gill Sans Light"/>
                </a:endParaRPr>
              </a:p>
            </p:txBody>
          </p:sp>
          <p:sp>
            <p:nvSpPr>
              <p:cNvPr id="122" name="TextBox 121"/>
              <p:cNvSpPr txBox="1"/>
              <p:nvPr/>
            </p:nvSpPr>
            <p:spPr>
              <a:xfrm>
                <a:off x="4359700" y="3511627"/>
                <a:ext cx="813532" cy="423361"/>
              </a:xfrm>
              <a:prstGeom prst="rect">
                <a:avLst/>
              </a:prstGeom>
              <a:noFill/>
            </p:spPr>
            <p:txBody>
              <a:bodyPr wrap="none" rtlCol="0">
                <a:spAutoFit/>
              </a:bodyPr>
              <a:lstStyle/>
              <a:p>
                <a:r>
                  <a:rPr lang="en-US" sz="2000" dirty="0" smtClean="0">
                    <a:latin typeface="Gill Sans Light"/>
                    <a:cs typeface="Gill Sans Light"/>
                  </a:rPr>
                  <a:t>kernel</a:t>
                </a:r>
                <a:endParaRPr lang="en-US" sz="2000" dirty="0">
                  <a:latin typeface="Gill Sans Light"/>
                  <a:cs typeface="Gill Sans Light"/>
                </a:endParaRPr>
              </a:p>
            </p:txBody>
          </p:sp>
        </p:grpSp>
        <p:cxnSp>
          <p:nvCxnSpPr>
            <p:cNvPr id="112" name="Straight Connector 111"/>
            <p:cNvCxnSpPr/>
            <p:nvPr/>
          </p:nvCxnSpPr>
          <p:spPr>
            <a:xfrm>
              <a:off x="4821894" y="2025068"/>
              <a:ext cx="1429680"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4829174" y="3102129"/>
              <a:ext cx="1429680" cy="0"/>
            </a:xfrm>
            <a:prstGeom prst="line">
              <a:avLst/>
            </a:prstGeom>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p:nvCxnSpPr>
          <p:spPr>
            <a:xfrm>
              <a:off x="4845049" y="2540154"/>
              <a:ext cx="1429680" cy="0"/>
            </a:xfrm>
            <a:prstGeom prst="line">
              <a:avLst/>
            </a:prstGeom>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115" name="Straight Connector 114"/>
            <p:cNvCxnSpPr/>
            <p:nvPr/>
          </p:nvCxnSpPr>
          <p:spPr>
            <a:xfrm>
              <a:off x="4813299" y="4461402"/>
              <a:ext cx="1429680"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16" name="Rectangle 115"/>
            <p:cNvSpPr/>
            <p:nvPr/>
          </p:nvSpPr>
          <p:spPr>
            <a:xfrm>
              <a:off x="6162209" y="1444625"/>
              <a:ext cx="439081" cy="3103523"/>
            </a:xfrm>
            <a:prstGeom prst="rect">
              <a:avLst/>
            </a:prstGeom>
            <a:solidFill>
              <a:schemeClr val="accent2">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latin typeface="Gill Sans Light"/>
                <a:cs typeface="Gill Sans Light"/>
              </a:endParaRPr>
            </a:p>
          </p:txBody>
        </p:sp>
        <p:sp>
          <p:nvSpPr>
            <p:cNvPr id="119" name="TextBox 118"/>
            <p:cNvSpPr txBox="1"/>
            <p:nvPr/>
          </p:nvSpPr>
          <p:spPr>
            <a:xfrm>
              <a:off x="4845049" y="1055211"/>
              <a:ext cx="823630" cy="423361"/>
            </a:xfrm>
            <a:prstGeom prst="rect">
              <a:avLst/>
            </a:prstGeom>
            <a:noFill/>
          </p:spPr>
          <p:txBody>
            <a:bodyPr wrap="none" rtlCol="0">
              <a:spAutoFit/>
            </a:bodyPr>
            <a:lstStyle/>
            <a:p>
              <a:r>
                <a:rPr lang="en-US" sz="2000" dirty="0" smtClean="0">
                  <a:latin typeface="Gill Sans Light"/>
                  <a:cs typeface="Gill Sans Light"/>
                </a:rPr>
                <a:t>VAS 2</a:t>
              </a:r>
              <a:endParaRPr lang="en-US" sz="2000" dirty="0">
                <a:latin typeface="Gill Sans Light"/>
                <a:cs typeface="Gill Sans Light"/>
              </a:endParaRPr>
            </a:p>
          </p:txBody>
        </p:sp>
        <p:sp>
          <p:nvSpPr>
            <p:cNvPr id="120" name="TextBox 119"/>
            <p:cNvSpPr txBox="1"/>
            <p:nvPr/>
          </p:nvSpPr>
          <p:spPr>
            <a:xfrm>
              <a:off x="6162209" y="1043543"/>
              <a:ext cx="670555" cy="423361"/>
            </a:xfrm>
            <a:prstGeom prst="rect">
              <a:avLst/>
            </a:prstGeom>
            <a:noFill/>
          </p:spPr>
          <p:txBody>
            <a:bodyPr wrap="none" rtlCol="0">
              <a:spAutoFit/>
            </a:bodyPr>
            <a:lstStyle/>
            <a:p>
              <a:r>
                <a:rPr lang="en-US" sz="2000" dirty="0" smtClean="0">
                  <a:latin typeface="Gill Sans Light"/>
                  <a:cs typeface="Gill Sans Light"/>
                </a:rPr>
                <a:t>PT 2</a:t>
              </a:r>
              <a:endParaRPr lang="en-US" sz="2000" dirty="0">
                <a:latin typeface="Gill Sans Light"/>
                <a:cs typeface="Gill Sans Light"/>
              </a:endParaRPr>
            </a:p>
          </p:txBody>
        </p:sp>
      </p:grpSp>
      <p:cxnSp>
        <p:nvCxnSpPr>
          <p:cNvPr id="129" name="Straight Arrow Connector 128"/>
          <p:cNvCxnSpPr>
            <a:endCxn id="56" idx="1"/>
          </p:cNvCxnSpPr>
          <p:nvPr/>
        </p:nvCxnSpPr>
        <p:spPr>
          <a:xfrm flipV="1">
            <a:off x="4455774" y="2953729"/>
            <a:ext cx="2551553" cy="2931747"/>
          </a:xfrm>
          <a:prstGeom prst="straightConnector1">
            <a:avLst/>
          </a:prstGeom>
          <a:ln>
            <a:headEnd type="oval"/>
            <a:tailEnd type="triangle"/>
          </a:ln>
        </p:spPr>
        <p:style>
          <a:lnRef idx="2">
            <a:schemeClr val="accent1"/>
          </a:lnRef>
          <a:fillRef idx="0">
            <a:schemeClr val="accent1"/>
          </a:fillRef>
          <a:effectRef idx="1">
            <a:schemeClr val="accent1"/>
          </a:effectRef>
          <a:fontRef idx="minor">
            <a:schemeClr val="tx1"/>
          </a:fontRef>
        </p:style>
      </p:cxnSp>
      <p:sp>
        <p:nvSpPr>
          <p:cNvPr id="130" name="Rectangle 129"/>
          <p:cNvSpPr/>
          <p:nvPr/>
        </p:nvSpPr>
        <p:spPr>
          <a:xfrm>
            <a:off x="7019752" y="4101789"/>
            <a:ext cx="1073441" cy="184214"/>
          </a:xfrm>
          <a:prstGeom prst="rect">
            <a:avLst/>
          </a:prstGeom>
          <a:solidFill>
            <a:schemeClr val="accent6">
              <a:lumMod val="20000"/>
              <a:lumOff val="80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latin typeface="Gill Sans Light"/>
              <a:cs typeface="Gill Sans Light"/>
            </a:endParaRPr>
          </a:p>
        </p:txBody>
      </p:sp>
      <p:sp>
        <p:nvSpPr>
          <p:cNvPr id="131" name="Rectangle 130"/>
          <p:cNvSpPr/>
          <p:nvPr/>
        </p:nvSpPr>
        <p:spPr>
          <a:xfrm>
            <a:off x="7019752" y="4277848"/>
            <a:ext cx="1073441" cy="184214"/>
          </a:xfrm>
          <a:prstGeom prst="rect">
            <a:avLst/>
          </a:prstGeom>
          <a:solidFill>
            <a:schemeClr val="accent6">
              <a:lumMod val="20000"/>
              <a:lumOff val="80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latin typeface="Gill Sans Light"/>
              <a:cs typeface="Gill Sans Light"/>
            </a:endParaRPr>
          </a:p>
        </p:txBody>
      </p:sp>
      <p:sp>
        <p:nvSpPr>
          <p:cNvPr id="132" name="Rectangle 131"/>
          <p:cNvSpPr/>
          <p:nvPr/>
        </p:nvSpPr>
        <p:spPr>
          <a:xfrm>
            <a:off x="7007327" y="1979038"/>
            <a:ext cx="1073441" cy="184214"/>
          </a:xfrm>
          <a:prstGeom prst="rect">
            <a:avLst/>
          </a:prstGeom>
          <a:solidFill>
            <a:schemeClr val="accent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latin typeface="Gill Sans Light"/>
              <a:cs typeface="Gill Sans Light"/>
            </a:endParaRPr>
          </a:p>
        </p:txBody>
      </p:sp>
      <p:sp>
        <p:nvSpPr>
          <p:cNvPr id="133" name="Rectangle 132"/>
          <p:cNvSpPr/>
          <p:nvPr/>
        </p:nvSpPr>
        <p:spPr>
          <a:xfrm>
            <a:off x="7019752" y="2209872"/>
            <a:ext cx="1073441" cy="184214"/>
          </a:xfrm>
          <a:prstGeom prst="rect">
            <a:avLst/>
          </a:prstGeom>
          <a:solidFill>
            <a:schemeClr val="accent2">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latin typeface="Gill Sans Light"/>
              <a:cs typeface="Gill Sans Light"/>
            </a:endParaRPr>
          </a:p>
        </p:txBody>
      </p:sp>
      <p:grpSp>
        <p:nvGrpSpPr>
          <p:cNvPr id="134" name="Group 133"/>
          <p:cNvGrpSpPr/>
          <p:nvPr/>
        </p:nvGrpSpPr>
        <p:grpSpPr>
          <a:xfrm>
            <a:off x="317500" y="3082152"/>
            <a:ext cx="1056103" cy="400110"/>
            <a:chOff x="4133850" y="3511627"/>
            <a:chExt cx="1056103" cy="400110"/>
          </a:xfrm>
        </p:grpSpPr>
        <p:sp>
          <p:nvSpPr>
            <p:cNvPr id="135" name="Rectangle 134"/>
            <p:cNvSpPr/>
            <p:nvPr/>
          </p:nvSpPr>
          <p:spPr>
            <a:xfrm>
              <a:off x="4133850" y="3511627"/>
              <a:ext cx="1056103" cy="369332"/>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latin typeface="Gill Sans Light"/>
                <a:cs typeface="Gill Sans Light"/>
              </a:endParaRPr>
            </a:p>
          </p:txBody>
        </p:sp>
        <p:sp>
          <p:nvSpPr>
            <p:cNvPr id="136" name="TextBox 135"/>
            <p:cNvSpPr txBox="1"/>
            <p:nvPr/>
          </p:nvSpPr>
          <p:spPr>
            <a:xfrm>
              <a:off x="4359700" y="3511627"/>
              <a:ext cx="673457" cy="400110"/>
            </a:xfrm>
            <a:prstGeom prst="rect">
              <a:avLst/>
            </a:prstGeom>
            <a:noFill/>
          </p:spPr>
          <p:txBody>
            <a:bodyPr wrap="none" rtlCol="0">
              <a:spAutoFit/>
            </a:bodyPr>
            <a:lstStyle/>
            <a:p>
              <a:r>
                <a:rPr lang="en-US" sz="2000" dirty="0" smtClean="0">
                  <a:latin typeface="Gill Sans Light"/>
                  <a:cs typeface="Gill Sans Light"/>
                </a:rPr>
                <a:t>heap</a:t>
              </a:r>
              <a:endParaRPr lang="en-US" sz="2000" dirty="0">
                <a:latin typeface="Gill Sans Light"/>
                <a:cs typeface="Gill Sans Light"/>
              </a:endParaRPr>
            </a:p>
          </p:txBody>
        </p:sp>
      </p:grpSp>
      <p:grpSp>
        <p:nvGrpSpPr>
          <p:cNvPr id="137" name="Group 136"/>
          <p:cNvGrpSpPr/>
          <p:nvPr/>
        </p:nvGrpSpPr>
        <p:grpSpPr>
          <a:xfrm>
            <a:off x="317500" y="2584786"/>
            <a:ext cx="1056103" cy="400110"/>
            <a:chOff x="4133850" y="3404709"/>
            <a:chExt cx="1056103" cy="400110"/>
          </a:xfrm>
        </p:grpSpPr>
        <p:sp>
          <p:nvSpPr>
            <p:cNvPr id="138" name="Rectangle 137"/>
            <p:cNvSpPr/>
            <p:nvPr/>
          </p:nvSpPr>
          <p:spPr>
            <a:xfrm>
              <a:off x="4133850" y="3404709"/>
              <a:ext cx="1056103" cy="369332"/>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latin typeface="Gill Sans Light"/>
                <a:cs typeface="Gill Sans Light"/>
              </a:endParaRPr>
            </a:p>
          </p:txBody>
        </p:sp>
        <p:sp>
          <p:nvSpPr>
            <p:cNvPr id="139" name="TextBox 138"/>
            <p:cNvSpPr txBox="1"/>
            <p:nvPr/>
          </p:nvSpPr>
          <p:spPr>
            <a:xfrm>
              <a:off x="4334539" y="3404709"/>
              <a:ext cx="710451" cy="400110"/>
            </a:xfrm>
            <a:prstGeom prst="rect">
              <a:avLst/>
            </a:prstGeom>
            <a:noFill/>
          </p:spPr>
          <p:txBody>
            <a:bodyPr wrap="none" rtlCol="0">
              <a:spAutoFit/>
            </a:bodyPr>
            <a:lstStyle/>
            <a:p>
              <a:r>
                <a:rPr lang="en-US" sz="2000" dirty="0" smtClean="0">
                  <a:latin typeface="Gill Sans Light"/>
                  <a:cs typeface="Gill Sans Light"/>
                </a:rPr>
                <a:t>stack</a:t>
              </a:r>
              <a:endParaRPr lang="en-US" sz="2000" dirty="0">
                <a:latin typeface="Gill Sans Light"/>
                <a:cs typeface="Gill Sans Light"/>
              </a:endParaRPr>
            </a:p>
          </p:txBody>
        </p:sp>
      </p:grpSp>
      <p:grpSp>
        <p:nvGrpSpPr>
          <p:cNvPr id="140" name="Group 139"/>
          <p:cNvGrpSpPr/>
          <p:nvPr/>
        </p:nvGrpSpPr>
        <p:grpSpPr>
          <a:xfrm>
            <a:off x="317500" y="3601168"/>
            <a:ext cx="1056103" cy="507028"/>
            <a:chOff x="4133850" y="3404709"/>
            <a:chExt cx="1056103" cy="507028"/>
          </a:xfrm>
        </p:grpSpPr>
        <p:sp>
          <p:nvSpPr>
            <p:cNvPr id="141" name="Rectangle 140"/>
            <p:cNvSpPr/>
            <p:nvPr/>
          </p:nvSpPr>
          <p:spPr>
            <a:xfrm>
              <a:off x="4133850" y="3404709"/>
              <a:ext cx="1056103" cy="476250"/>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latin typeface="Gill Sans Light"/>
                <a:cs typeface="Gill Sans Light"/>
              </a:endParaRPr>
            </a:p>
          </p:txBody>
        </p:sp>
        <p:sp>
          <p:nvSpPr>
            <p:cNvPr id="142" name="TextBox 141"/>
            <p:cNvSpPr txBox="1"/>
            <p:nvPr/>
          </p:nvSpPr>
          <p:spPr>
            <a:xfrm>
              <a:off x="4359700" y="3511627"/>
              <a:ext cx="633507" cy="400110"/>
            </a:xfrm>
            <a:prstGeom prst="rect">
              <a:avLst/>
            </a:prstGeom>
            <a:noFill/>
          </p:spPr>
          <p:txBody>
            <a:bodyPr wrap="none" rtlCol="0">
              <a:spAutoFit/>
            </a:bodyPr>
            <a:lstStyle/>
            <a:p>
              <a:r>
                <a:rPr lang="en-US" sz="2000" dirty="0" smtClean="0">
                  <a:latin typeface="Gill Sans Light"/>
                  <a:cs typeface="Gill Sans Light"/>
                </a:rPr>
                <a:t>data</a:t>
              </a:r>
              <a:endParaRPr lang="en-US" sz="2000" dirty="0">
                <a:latin typeface="Gill Sans Light"/>
                <a:cs typeface="Gill Sans Light"/>
              </a:endParaRPr>
            </a:p>
          </p:txBody>
        </p:sp>
      </p:grpSp>
      <p:cxnSp>
        <p:nvCxnSpPr>
          <p:cNvPr id="143" name="Straight Arrow Connector 142"/>
          <p:cNvCxnSpPr/>
          <p:nvPr/>
        </p:nvCxnSpPr>
        <p:spPr>
          <a:xfrm flipH="1" flipV="1">
            <a:off x="1373603" y="2609611"/>
            <a:ext cx="1620118" cy="1779672"/>
          </a:xfrm>
          <a:prstGeom prst="straightConnector1">
            <a:avLst/>
          </a:prstGeom>
          <a:ln w="9525" cmpd="sng">
            <a:solidFill>
              <a:srgbClr val="000000"/>
            </a:solidFill>
            <a:prstDash val="dash"/>
            <a:headEnd type="oval"/>
            <a:tailEnd type="triangle"/>
          </a:ln>
        </p:spPr>
        <p:style>
          <a:lnRef idx="2">
            <a:schemeClr val="accent1"/>
          </a:lnRef>
          <a:fillRef idx="0">
            <a:schemeClr val="accent1"/>
          </a:fillRef>
          <a:effectRef idx="1">
            <a:schemeClr val="accent1"/>
          </a:effectRef>
          <a:fontRef idx="minor">
            <a:schemeClr val="tx1"/>
          </a:fontRef>
        </p:style>
      </p:cxnSp>
      <p:cxnSp>
        <p:nvCxnSpPr>
          <p:cNvPr id="74" name="Straight Arrow Connector 73"/>
          <p:cNvCxnSpPr/>
          <p:nvPr/>
        </p:nvCxnSpPr>
        <p:spPr>
          <a:xfrm flipH="1" flipV="1">
            <a:off x="1373603" y="3090068"/>
            <a:ext cx="1577881" cy="2233176"/>
          </a:xfrm>
          <a:prstGeom prst="straightConnector1">
            <a:avLst/>
          </a:prstGeom>
          <a:ln w="9525" cmpd="sng">
            <a:solidFill>
              <a:srgbClr val="000000"/>
            </a:solidFill>
            <a:prstDash val="dash"/>
            <a:headEnd type="oval"/>
            <a:tailEnd type="triangle"/>
          </a:ln>
        </p:spPr>
        <p:style>
          <a:lnRef idx="2">
            <a:schemeClr val="accent1"/>
          </a:lnRef>
          <a:fillRef idx="0">
            <a:schemeClr val="accent1"/>
          </a:fillRef>
          <a:effectRef idx="1">
            <a:schemeClr val="accent1"/>
          </a:effectRef>
          <a:fontRef idx="minor">
            <a:schemeClr val="tx1"/>
          </a:fontRef>
        </p:style>
      </p:cxnSp>
      <p:cxnSp>
        <p:nvCxnSpPr>
          <p:cNvPr id="144" name="Straight Arrow Connector 143"/>
          <p:cNvCxnSpPr/>
          <p:nvPr/>
        </p:nvCxnSpPr>
        <p:spPr>
          <a:xfrm flipH="1" flipV="1">
            <a:off x="1373604" y="3601169"/>
            <a:ext cx="1620117" cy="2071124"/>
          </a:xfrm>
          <a:prstGeom prst="straightConnector1">
            <a:avLst/>
          </a:prstGeom>
          <a:ln w="9525" cmpd="sng">
            <a:solidFill>
              <a:srgbClr val="000000"/>
            </a:solidFill>
            <a:prstDash val="dash"/>
            <a:headEnd type="oval"/>
            <a:tailEnd type="triangle"/>
          </a:ln>
        </p:spPr>
        <p:style>
          <a:lnRef idx="2">
            <a:schemeClr val="accent1"/>
          </a:lnRef>
          <a:fillRef idx="0">
            <a:schemeClr val="accent1"/>
          </a:fillRef>
          <a:effectRef idx="1">
            <a:schemeClr val="accent1"/>
          </a:effectRef>
          <a:fontRef idx="minor">
            <a:schemeClr val="tx1"/>
          </a:fontRef>
        </p:style>
      </p:cxnSp>
      <p:cxnSp>
        <p:nvCxnSpPr>
          <p:cNvPr id="145" name="Straight Arrow Connector 144"/>
          <p:cNvCxnSpPr/>
          <p:nvPr/>
        </p:nvCxnSpPr>
        <p:spPr>
          <a:xfrm flipH="1" flipV="1">
            <a:off x="2647821" y="3601168"/>
            <a:ext cx="498301" cy="2699775"/>
          </a:xfrm>
          <a:prstGeom prst="straightConnector1">
            <a:avLst/>
          </a:prstGeom>
          <a:ln w="9525" cmpd="sng">
            <a:solidFill>
              <a:srgbClr val="000000"/>
            </a:solidFill>
            <a:prstDash val="dash"/>
            <a:headEnd type="oval"/>
            <a:tailEnd type="triangle"/>
          </a:ln>
        </p:spPr>
        <p:style>
          <a:lnRef idx="2">
            <a:schemeClr val="accent1"/>
          </a:lnRef>
          <a:fillRef idx="0">
            <a:schemeClr val="accent1"/>
          </a:fillRef>
          <a:effectRef idx="1">
            <a:schemeClr val="accent1"/>
          </a:effectRef>
          <a:fontRef idx="minor">
            <a:schemeClr val="tx1"/>
          </a:fontRef>
        </p:style>
      </p:cxnSp>
      <p:cxnSp>
        <p:nvCxnSpPr>
          <p:cNvPr id="85" name="Straight Arrow Connector 84"/>
          <p:cNvCxnSpPr/>
          <p:nvPr/>
        </p:nvCxnSpPr>
        <p:spPr>
          <a:xfrm flipH="1" flipV="1">
            <a:off x="2692936" y="3655079"/>
            <a:ext cx="2438826" cy="287785"/>
          </a:xfrm>
          <a:prstGeom prst="straightConnector1">
            <a:avLst/>
          </a:prstGeom>
          <a:ln w="9525" cmpd="sng">
            <a:solidFill>
              <a:srgbClr val="000000"/>
            </a:solidFill>
            <a:prstDash val="dash"/>
            <a:headEnd type="oval"/>
            <a:tailEnd type="triangle"/>
          </a:ln>
        </p:spPr>
        <p:style>
          <a:lnRef idx="2">
            <a:schemeClr val="accent1"/>
          </a:lnRef>
          <a:fillRef idx="0">
            <a:schemeClr val="accent1"/>
          </a:fillRef>
          <a:effectRef idx="1">
            <a:schemeClr val="accent1"/>
          </a:effectRef>
          <a:fontRef idx="minor">
            <a:schemeClr val="tx1"/>
          </a:fontRef>
        </p:style>
      </p:cxnSp>
      <p:cxnSp>
        <p:nvCxnSpPr>
          <p:cNvPr id="76" name="Straight Arrow Connector 75"/>
          <p:cNvCxnSpPr/>
          <p:nvPr/>
        </p:nvCxnSpPr>
        <p:spPr>
          <a:xfrm flipH="1" flipV="1">
            <a:off x="2647821" y="2614735"/>
            <a:ext cx="2358153" cy="425150"/>
          </a:xfrm>
          <a:prstGeom prst="straightConnector1">
            <a:avLst/>
          </a:prstGeom>
          <a:ln w="9525" cmpd="sng">
            <a:solidFill>
              <a:srgbClr val="000000"/>
            </a:solidFill>
            <a:prstDash val="dash"/>
            <a:headEnd type="oval"/>
            <a:tailEnd type="triangle"/>
          </a:ln>
        </p:spPr>
        <p:style>
          <a:lnRef idx="2">
            <a:schemeClr val="accent1"/>
          </a:lnRef>
          <a:fillRef idx="0">
            <a:schemeClr val="accent1"/>
          </a:fillRef>
          <a:effectRef idx="1">
            <a:schemeClr val="accent1"/>
          </a:effectRef>
          <a:fontRef idx="minor">
            <a:schemeClr val="tx1"/>
          </a:fontRef>
        </p:style>
      </p:cxnSp>
      <p:cxnSp>
        <p:nvCxnSpPr>
          <p:cNvPr id="80" name="Straight Arrow Connector 79"/>
          <p:cNvCxnSpPr/>
          <p:nvPr/>
        </p:nvCxnSpPr>
        <p:spPr>
          <a:xfrm flipH="1" flipV="1">
            <a:off x="2647821" y="3090068"/>
            <a:ext cx="2345195" cy="319493"/>
          </a:xfrm>
          <a:prstGeom prst="straightConnector1">
            <a:avLst/>
          </a:prstGeom>
          <a:ln w="9525" cmpd="sng">
            <a:solidFill>
              <a:srgbClr val="000000"/>
            </a:solidFill>
            <a:prstDash val="dash"/>
            <a:headEnd type="oval"/>
            <a:tailEnd type="triangle"/>
          </a:ln>
        </p:spPr>
        <p:style>
          <a:lnRef idx="2">
            <a:schemeClr val="accent1"/>
          </a:lnRef>
          <a:fillRef idx="0">
            <a:schemeClr val="accent1"/>
          </a:fillRef>
          <a:effectRef idx="1">
            <a:schemeClr val="accent1"/>
          </a:effectRef>
          <a:fontRef idx="minor">
            <a:schemeClr val="tx1"/>
          </a:fontRef>
        </p:style>
      </p:cxnSp>
      <p:cxnSp>
        <p:nvCxnSpPr>
          <p:cNvPr id="146" name="Straight Arrow Connector 145"/>
          <p:cNvCxnSpPr>
            <a:endCxn id="133" idx="1"/>
          </p:cNvCxnSpPr>
          <p:nvPr/>
        </p:nvCxnSpPr>
        <p:spPr>
          <a:xfrm flipV="1">
            <a:off x="4468199" y="2301979"/>
            <a:ext cx="2551553" cy="2160084"/>
          </a:xfrm>
          <a:prstGeom prst="straightConnector1">
            <a:avLst/>
          </a:prstGeom>
          <a:ln>
            <a:headEnd type="oval"/>
            <a:tailEnd type="triangle"/>
          </a:ln>
        </p:spPr>
        <p:style>
          <a:lnRef idx="2">
            <a:schemeClr val="accent1"/>
          </a:lnRef>
          <a:fillRef idx="0">
            <a:schemeClr val="accent1"/>
          </a:fillRef>
          <a:effectRef idx="1">
            <a:schemeClr val="accent1"/>
          </a:effectRef>
          <a:fontRef idx="minor">
            <a:schemeClr val="tx1"/>
          </a:fontRef>
        </p:style>
      </p:cxnSp>
      <p:cxnSp>
        <p:nvCxnSpPr>
          <p:cNvPr id="148" name="Straight Arrow Connector 147"/>
          <p:cNvCxnSpPr/>
          <p:nvPr/>
        </p:nvCxnSpPr>
        <p:spPr>
          <a:xfrm flipV="1">
            <a:off x="4455774" y="3456299"/>
            <a:ext cx="2551553" cy="2931747"/>
          </a:xfrm>
          <a:prstGeom prst="straightConnector1">
            <a:avLst/>
          </a:prstGeom>
          <a:ln>
            <a:headEnd type="oval"/>
            <a:tailEnd type="triangle"/>
          </a:ln>
        </p:spPr>
        <p:style>
          <a:lnRef idx="2">
            <a:schemeClr val="accent1"/>
          </a:lnRef>
          <a:fillRef idx="0">
            <a:schemeClr val="accent1"/>
          </a:fillRef>
          <a:effectRef idx="1">
            <a:schemeClr val="accent1"/>
          </a:effectRef>
          <a:fontRef idx="minor">
            <a:schemeClr val="tx1"/>
          </a:fontRef>
        </p:style>
      </p:cxnSp>
      <p:cxnSp>
        <p:nvCxnSpPr>
          <p:cNvPr id="149" name="Straight Arrow Connector 148"/>
          <p:cNvCxnSpPr>
            <a:endCxn id="132" idx="1"/>
          </p:cNvCxnSpPr>
          <p:nvPr/>
        </p:nvCxnSpPr>
        <p:spPr>
          <a:xfrm flipV="1">
            <a:off x="6429375" y="2071145"/>
            <a:ext cx="577952" cy="1119572"/>
          </a:xfrm>
          <a:prstGeom prst="straightConnector1">
            <a:avLst/>
          </a:prstGeom>
          <a:ln>
            <a:headEnd type="oval"/>
            <a:tailEnd type="triangle"/>
          </a:ln>
        </p:spPr>
        <p:style>
          <a:lnRef idx="2">
            <a:schemeClr val="accent1"/>
          </a:lnRef>
          <a:fillRef idx="0">
            <a:schemeClr val="accent1"/>
          </a:fillRef>
          <a:effectRef idx="1">
            <a:schemeClr val="accent1"/>
          </a:effectRef>
          <a:fontRef idx="minor">
            <a:schemeClr val="tx1"/>
          </a:fontRef>
        </p:style>
      </p:cxnSp>
      <p:cxnSp>
        <p:nvCxnSpPr>
          <p:cNvPr id="151" name="Straight Arrow Connector 150"/>
          <p:cNvCxnSpPr>
            <a:endCxn id="52" idx="1"/>
          </p:cNvCxnSpPr>
          <p:nvPr/>
        </p:nvCxnSpPr>
        <p:spPr>
          <a:xfrm>
            <a:off x="6315244" y="2209872"/>
            <a:ext cx="692083" cy="478552"/>
          </a:xfrm>
          <a:prstGeom prst="straightConnector1">
            <a:avLst/>
          </a:prstGeom>
          <a:ln>
            <a:headEnd type="oval"/>
            <a:tailEnd type="triangle"/>
          </a:ln>
        </p:spPr>
        <p:style>
          <a:lnRef idx="2">
            <a:schemeClr val="accent1"/>
          </a:lnRef>
          <a:fillRef idx="0">
            <a:schemeClr val="accent1"/>
          </a:fillRef>
          <a:effectRef idx="1">
            <a:schemeClr val="accent1"/>
          </a:effectRef>
          <a:fontRef idx="minor">
            <a:schemeClr val="tx1"/>
          </a:fontRef>
        </p:style>
      </p:cxnSp>
      <p:cxnSp>
        <p:nvCxnSpPr>
          <p:cNvPr id="153" name="Straight Arrow Connector 152"/>
          <p:cNvCxnSpPr>
            <a:endCxn id="8" idx="1"/>
          </p:cNvCxnSpPr>
          <p:nvPr/>
        </p:nvCxnSpPr>
        <p:spPr>
          <a:xfrm flipV="1">
            <a:off x="6315244" y="3350820"/>
            <a:ext cx="692083" cy="638749"/>
          </a:xfrm>
          <a:prstGeom prst="straightConnector1">
            <a:avLst/>
          </a:prstGeom>
          <a:ln>
            <a:headEnd type="oval"/>
            <a:tailEnd type="triangle"/>
          </a:ln>
        </p:spPr>
        <p:style>
          <a:lnRef idx="2">
            <a:schemeClr val="accent1"/>
          </a:lnRef>
          <a:fillRef idx="0">
            <a:schemeClr val="accent1"/>
          </a:fillRef>
          <a:effectRef idx="1">
            <a:schemeClr val="accent1"/>
          </a:effectRef>
          <a:fontRef idx="minor">
            <a:schemeClr val="tx1"/>
          </a:fontRef>
        </p:style>
      </p:cxnSp>
      <p:sp>
        <p:nvSpPr>
          <p:cNvPr id="3" name="Rectangle 2"/>
          <p:cNvSpPr/>
          <p:nvPr/>
        </p:nvSpPr>
        <p:spPr>
          <a:xfrm>
            <a:off x="5961450" y="5323244"/>
            <a:ext cx="666141" cy="349048"/>
          </a:xfrm>
          <a:prstGeom prst="rect">
            <a:avLst/>
          </a:prstGeom>
          <a:solidFill>
            <a:schemeClr val="bg1">
              <a:lumMod val="75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latin typeface="Gill Sans Light"/>
              <a:cs typeface="Gill Sans Light"/>
            </a:endParaRPr>
          </a:p>
        </p:txBody>
      </p:sp>
      <p:cxnSp>
        <p:nvCxnSpPr>
          <p:cNvPr id="12" name="Straight Arrow Connector 11"/>
          <p:cNvCxnSpPr>
            <a:endCxn id="58" idx="2"/>
          </p:cNvCxnSpPr>
          <p:nvPr/>
        </p:nvCxnSpPr>
        <p:spPr>
          <a:xfrm flipV="1">
            <a:off x="6283097" y="4389283"/>
            <a:ext cx="133420" cy="1103467"/>
          </a:xfrm>
          <a:prstGeom prst="straightConnector1">
            <a:avLst/>
          </a:prstGeom>
          <a:ln w="28575" cmpd="sng">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13" name="TextBox 12"/>
          <p:cNvSpPr txBox="1"/>
          <p:nvPr/>
        </p:nvSpPr>
        <p:spPr>
          <a:xfrm>
            <a:off x="6791021" y="5323042"/>
            <a:ext cx="2172390" cy="400110"/>
          </a:xfrm>
          <a:prstGeom prst="rect">
            <a:avLst/>
          </a:prstGeom>
          <a:noFill/>
        </p:spPr>
        <p:txBody>
          <a:bodyPr wrap="none" rtlCol="0">
            <a:spAutoFit/>
          </a:bodyPr>
          <a:lstStyle/>
          <a:p>
            <a:r>
              <a:rPr lang="en-US" sz="2000" dirty="0" smtClean="0">
                <a:latin typeface="Gill Sans Light"/>
                <a:cs typeface="Gill Sans Light"/>
              </a:rPr>
              <a:t>active process &amp; PT</a:t>
            </a:r>
            <a:endParaRPr lang="en-US" sz="2000" dirty="0">
              <a:latin typeface="Gill Sans Light"/>
              <a:cs typeface="Gill Sans Light"/>
            </a:endParaRPr>
          </a:p>
        </p:txBody>
      </p:sp>
      <p:sp>
        <p:nvSpPr>
          <p:cNvPr id="15" name="Right Arrow 14"/>
          <p:cNvSpPr/>
          <p:nvPr/>
        </p:nvSpPr>
        <p:spPr>
          <a:xfrm>
            <a:off x="4536343" y="3377715"/>
            <a:ext cx="393156" cy="244943"/>
          </a:xfrm>
          <a:prstGeom prst="rightArrow">
            <a:avLst/>
          </a:prstGeom>
          <a:solidFill>
            <a:srgbClr val="FF0000"/>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latin typeface="Gill Sans Light"/>
              <a:cs typeface="Gill Sans Light"/>
            </a:endParaRPr>
          </a:p>
        </p:txBody>
      </p:sp>
      <p:sp>
        <p:nvSpPr>
          <p:cNvPr id="117" name="Rectangle 116"/>
          <p:cNvSpPr/>
          <p:nvPr/>
        </p:nvSpPr>
        <p:spPr>
          <a:xfrm>
            <a:off x="6141942" y="3420492"/>
            <a:ext cx="513741" cy="115274"/>
          </a:xfrm>
          <a:prstGeom prst="rect">
            <a:avLst/>
          </a:prstGeom>
          <a:solidFill>
            <a:srgbClr val="FF0000"/>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latin typeface="Gill Sans Light"/>
              <a:cs typeface="Gill Sans Light"/>
            </a:endParaRPr>
          </a:p>
        </p:txBody>
      </p:sp>
      <p:sp>
        <p:nvSpPr>
          <p:cNvPr id="118" name="Rectangle 117"/>
          <p:cNvSpPr/>
          <p:nvPr/>
        </p:nvSpPr>
        <p:spPr>
          <a:xfrm>
            <a:off x="1574380" y="3190717"/>
            <a:ext cx="1073441" cy="184214"/>
          </a:xfrm>
          <a:prstGeom prst="rect">
            <a:avLst/>
          </a:prstGeom>
          <a:solidFill>
            <a:schemeClr val="bg2">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latin typeface="Gill Sans Light"/>
              <a:cs typeface="Gill Sans Light"/>
            </a:endParaRPr>
          </a:p>
        </p:txBody>
      </p:sp>
      <p:sp>
        <p:nvSpPr>
          <p:cNvPr id="147" name="Rectangle 146"/>
          <p:cNvSpPr/>
          <p:nvPr/>
        </p:nvSpPr>
        <p:spPr>
          <a:xfrm>
            <a:off x="7012847" y="3104879"/>
            <a:ext cx="1073441" cy="184214"/>
          </a:xfrm>
          <a:prstGeom prst="rect">
            <a:avLst/>
          </a:prstGeom>
          <a:pattFill prst="diagBrick">
            <a:fgClr>
              <a:schemeClr val="bg2">
                <a:lumMod val="75000"/>
              </a:schemeClr>
            </a:fgClr>
            <a:bgClr>
              <a:prstClr val="white"/>
            </a:bgClr>
          </a:patt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latin typeface="Gill Sans Light"/>
              <a:cs typeface="Gill Sans Light"/>
            </a:endParaRPr>
          </a:p>
        </p:txBody>
      </p:sp>
    </p:spTree>
    <p:extLst>
      <p:ext uri="{BB962C8B-B14F-4D97-AF65-F5344CB8AC3E}">
        <p14:creationId xmlns:p14="http://schemas.microsoft.com/office/powerpoint/2010/main" val="3611002738"/>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 name="Rectangle 146"/>
          <p:cNvSpPr/>
          <p:nvPr/>
        </p:nvSpPr>
        <p:spPr>
          <a:xfrm>
            <a:off x="7012847" y="3104879"/>
            <a:ext cx="1073441" cy="184214"/>
          </a:xfrm>
          <a:prstGeom prst="rect">
            <a:avLst/>
          </a:prstGeom>
          <a:pattFill prst="diagBrick">
            <a:fgClr>
              <a:schemeClr val="bg2">
                <a:lumMod val="75000"/>
              </a:schemeClr>
            </a:fgClr>
            <a:bgClr>
              <a:prstClr val="white"/>
            </a:bgClr>
          </a:patt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latin typeface="Gill Sans Light"/>
              <a:cs typeface="Gill Sans Light"/>
            </a:endParaRPr>
          </a:p>
        </p:txBody>
      </p:sp>
      <p:sp>
        <p:nvSpPr>
          <p:cNvPr id="2" name="Title 1"/>
          <p:cNvSpPr>
            <a:spLocks noGrp="1"/>
          </p:cNvSpPr>
          <p:nvPr>
            <p:ph type="title"/>
          </p:nvPr>
        </p:nvSpPr>
        <p:spPr>
          <a:xfrm>
            <a:off x="317500" y="0"/>
            <a:ext cx="8369300" cy="875619"/>
          </a:xfrm>
        </p:spPr>
        <p:txBody>
          <a:bodyPr>
            <a:normAutofit/>
          </a:bodyPr>
          <a:lstStyle/>
          <a:p>
            <a:r>
              <a:rPr lang="en-US" dirty="0" smtClean="0"/>
              <a:t>On page Fault … schedule other P or T</a:t>
            </a:r>
            <a:endParaRPr lang="en-US" dirty="0"/>
          </a:p>
        </p:txBody>
      </p:sp>
      <p:sp>
        <p:nvSpPr>
          <p:cNvPr id="7" name="Can 6"/>
          <p:cNvSpPr/>
          <p:nvPr/>
        </p:nvSpPr>
        <p:spPr>
          <a:xfrm>
            <a:off x="57686" y="1299449"/>
            <a:ext cx="2635250" cy="2942708"/>
          </a:xfrm>
          <a:prstGeom prst="can">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latin typeface="Gill Sans Light"/>
              <a:cs typeface="Gill Sans Light"/>
            </a:endParaRPr>
          </a:p>
        </p:txBody>
      </p:sp>
      <p:sp>
        <p:nvSpPr>
          <p:cNvPr id="9" name="TextBox 8"/>
          <p:cNvSpPr txBox="1"/>
          <p:nvPr/>
        </p:nvSpPr>
        <p:spPr>
          <a:xfrm>
            <a:off x="559577" y="930117"/>
            <a:ext cx="1640643" cy="400110"/>
          </a:xfrm>
          <a:prstGeom prst="rect">
            <a:avLst/>
          </a:prstGeom>
          <a:noFill/>
        </p:spPr>
        <p:txBody>
          <a:bodyPr wrap="none" rtlCol="0">
            <a:spAutoFit/>
          </a:bodyPr>
          <a:lstStyle/>
          <a:p>
            <a:r>
              <a:rPr lang="en-US" sz="2000" dirty="0" smtClean="0">
                <a:latin typeface="Gill Sans Light"/>
                <a:cs typeface="Gill Sans Light"/>
              </a:rPr>
              <a:t>disk (huge, TB)</a:t>
            </a:r>
            <a:endParaRPr lang="en-US" sz="2000" dirty="0">
              <a:latin typeface="Gill Sans Light"/>
              <a:cs typeface="Gill Sans Light"/>
            </a:endParaRPr>
          </a:p>
        </p:txBody>
      </p:sp>
      <p:sp>
        <p:nvSpPr>
          <p:cNvPr id="10" name="TextBox 9"/>
          <p:cNvSpPr txBox="1"/>
          <p:nvPr/>
        </p:nvSpPr>
        <p:spPr>
          <a:xfrm>
            <a:off x="7064163" y="1211468"/>
            <a:ext cx="1069524" cy="400110"/>
          </a:xfrm>
          <a:prstGeom prst="rect">
            <a:avLst/>
          </a:prstGeom>
          <a:noFill/>
        </p:spPr>
        <p:txBody>
          <a:bodyPr wrap="none" rtlCol="0">
            <a:spAutoFit/>
          </a:bodyPr>
          <a:lstStyle/>
          <a:p>
            <a:r>
              <a:rPr lang="en-US" sz="2000" dirty="0" smtClean="0">
                <a:latin typeface="Gill Sans Light"/>
                <a:cs typeface="Gill Sans Light"/>
              </a:rPr>
              <a:t>memory</a:t>
            </a:r>
            <a:endParaRPr lang="en-US" sz="2000" dirty="0">
              <a:latin typeface="Gill Sans Light"/>
              <a:cs typeface="Gill Sans Light"/>
            </a:endParaRPr>
          </a:p>
        </p:txBody>
      </p:sp>
      <p:pic>
        <p:nvPicPr>
          <p:cNvPr id="29" name="Picture 28"/>
          <p:cNvPicPr>
            <a:picLocks noChangeAspect="1"/>
          </p:cNvPicPr>
          <p:nvPr/>
        </p:nvPicPr>
        <p:blipFill>
          <a:blip r:embed="rId2"/>
          <a:stretch>
            <a:fillRect/>
          </a:stretch>
        </p:blipFill>
        <p:spPr>
          <a:xfrm>
            <a:off x="145118" y="1969155"/>
            <a:ext cx="828917" cy="1221562"/>
          </a:xfrm>
          <a:prstGeom prst="rect">
            <a:avLst/>
          </a:prstGeom>
        </p:spPr>
      </p:pic>
      <p:sp>
        <p:nvSpPr>
          <p:cNvPr id="8" name="Rectangle 7"/>
          <p:cNvSpPr/>
          <p:nvPr/>
        </p:nvSpPr>
        <p:spPr>
          <a:xfrm>
            <a:off x="7007327" y="1809750"/>
            <a:ext cx="1073441" cy="3082139"/>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latin typeface="Gill Sans Light"/>
              <a:cs typeface="Gill Sans Light"/>
            </a:endParaRPr>
          </a:p>
        </p:txBody>
      </p:sp>
      <p:sp>
        <p:nvSpPr>
          <p:cNvPr id="46" name="Rectangle 45"/>
          <p:cNvSpPr/>
          <p:nvPr/>
        </p:nvSpPr>
        <p:spPr>
          <a:xfrm>
            <a:off x="7007367" y="3655079"/>
            <a:ext cx="1073441" cy="184214"/>
          </a:xfrm>
          <a:prstGeom prst="rect">
            <a:avLst/>
          </a:prstGeom>
          <a:solidFill>
            <a:schemeClr val="accent1">
              <a:lumMod val="40000"/>
              <a:lumOff val="60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latin typeface="Gill Sans Light"/>
              <a:cs typeface="Gill Sans Light"/>
            </a:endParaRPr>
          </a:p>
        </p:txBody>
      </p:sp>
      <p:sp>
        <p:nvSpPr>
          <p:cNvPr id="47" name="Rectangle 46"/>
          <p:cNvSpPr/>
          <p:nvPr/>
        </p:nvSpPr>
        <p:spPr>
          <a:xfrm>
            <a:off x="7007327" y="4539963"/>
            <a:ext cx="1073441" cy="184214"/>
          </a:xfrm>
          <a:prstGeom prst="rect">
            <a:avLst/>
          </a:prstGeom>
          <a:solidFill>
            <a:srgbClr val="FF66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latin typeface="Gill Sans Light"/>
              <a:cs typeface="Gill Sans Light"/>
            </a:endParaRPr>
          </a:p>
        </p:txBody>
      </p:sp>
      <p:sp>
        <p:nvSpPr>
          <p:cNvPr id="48" name="Rectangle 47"/>
          <p:cNvSpPr/>
          <p:nvPr/>
        </p:nvSpPr>
        <p:spPr>
          <a:xfrm>
            <a:off x="7007327" y="3317890"/>
            <a:ext cx="1073441" cy="184214"/>
          </a:xfrm>
          <a:prstGeom prst="rect">
            <a:avLst/>
          </a:prstGeom>
          <a:solidFill>
            <a:schemeClr val="accent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latin typeface="Gill Sans Light"/>
              <a:cs typeface="Gill Sans Light"/>
            </a:endParaRPr>
          </a:p>
        </p:txBody>
      </p:sp>
      <p:sp>
        <p:nvSpPr>
          <p:cNvPr id="51" name="Rectangle 50"/>
          <p:cNvSpPr/>
          <p:nvPr/>
        </p:nvSpPr>
        <p:spPr>
          <a:xfrm>
            <a:off x="7007327" y="4737959"/>
            <a:ext cx="1073441" cy="184214"/>
          </a:xfrm>
          <a:prstGeom prst="rect">
            <a:avLst/>
          </a:prstGeom>
          <a:solidFill>
            <a:srgbClr val="FF66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latin typeface="Gill Sans Light"/>
              <a:cs typeface="Gill Sans Light"/>
            </a:endParaRPr>
          </a:p>
        </p:txBody>
      </p:sp>
      <p:sp>
        <p:nvSpPr>
          <p:cNvPr id="52" name="Rectangle 51"/>
          <p:cNvSpPr/>
          <p:nvPr/>
        </p:nvSpPr>
        <p:spPr>
          <a:xfrm>
            <a:off x="7007327" y="2596317"/>
            <a:ext cx="1073441" cy="184214"/>
          </a:xfrm>
          <a:prstGeom prst="rect">
            <a:avLst/>
          </a:prstGeom>
          <a:solidFill>
            <a:schemeClr val="accent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latin typeface="Gill Sans Light"/>
              <a:cs typeface="Gill Sans Light"/>
            </a:endParaRPr>
          </a:p>
        </p:txBody>
      </p:sp>
      <p:sp>
        <p:nvSpPr>
          <p:cNvPr id="53" name="TextBox 52"/>
          <p:cNvSpPr txBox="1"/>
          <p:nvPr/>
        </p:nvSpPr>
        <p:spPr>
          <a:xfrm>
            <a:off x="8153401" y="4289274"/>
            <a:ext cx="838200" cy="1015663"/>
          </a:xfrm>
          <a:prstGeom prst="rect">
            <a:avLst/>
          </a:prstGeom>
          <a:noFill/>
        </p:spPr>
        <p:txBody>
          <a:bodyPr wrap="square" rtlCol="0">
            <a:spAutoFit/>
          </a:bodyPr>
          <a:lstStyle/>
          <a:p>
            <a:r>
              <a:rPr lang="en-US" sz="2000" dirty="0" smtClean="0">
                <a:latin typeface="Gill Sans Light"/>
                <a:cs typeface="Gill Sans Light"/>
              </a:rPr>
              <a:t>kernel code &amp; data</a:t>
            </a:r>
            <a:endParaRPr lang="en-US" sz="2000" dirty="0">
              <a:latin typeface="Gill Sans Light"/>
              <a:cs typeface="Gill Sans Light"/>
            </a:endParaRPr>
          </a:p>
        </p:txBody>
      </p:sp>
      <p:sp>
        <p:nvSpPr>
          <p:cNvPr id="54" name="TextBox 53"/>
          <p:cNvSpPr txBox="1"/>
          <p:nvPr/>
        </p:nvSpPr>
        <p:spPr>
          <a:xfrm>
            <a:off x="8153400" y="2477446"/>
            <a:ext cx="860207" cy="1015663"/>
          </a:xfrm>
          <a:prstGeom prst="rect">
            <a:avLst/>
          </a:prstGeom>
          <a:noFill/>
        </p:spPr>
        <p:txBody>
          <a:bodyPr wrap="square" rtlCol="0">
            <a:spAutoFit/>
          </a:bodyPr>
          <a:lstStyle/>
          <a:p>
            <a:r>
              <a:rPr lang="en-US" sz="2000" dirty="0" smtClean="0">
                <a:latin typeface="Gill Sans Light"/>
                <a:cs typeface="Gill Sans Light"/>
              </a:rPr>
              <a:t>user page</a:t>
            </a:r>
          </a:p>
          <a:p>
            <a:r>
              <a:rPr lang="en-US" sz="2000" dirty="0" smtClean="0">
                <a:latin typeface="Gill Sans Light"/>
                <a:cs typeface="Gill Sans Light"/>
              </a:rPr>
              <a:t>frames</a:t>
            </a:r>
            <a:endParaRPr lang="en-US" sz="2000" dirty="0">
              <a:latin typeface="Gill Sans Light"/>
              <a:cs typeface="Gill Sans Light"/>
            </a:endParaRPr>
          </a:p>
        </p:txBody>
      </p:sp>
      <p:sp>
        <p:nvSpPr>
          <p:cNvPr id="55" name="TextBox 54"/>
          <p:cNvSpPr txBox="1"/>
          <p:nvPr/>
        </p:nvSpPr>
        <p:spPr>
          <a:xfrm>
            <a:off x="8077200" y="3558073"/>
            <a:ext cx="1365250" cy="707886"/>
          </a:xfrm>
          <a:prstGeom prst="rect">
            <a:avLst/>
          </a:prstGeom>
          <a:noFill/>
        </p:spPr>
        <p:txBody>
          <a:bodyPr wrap="square" rtlCol="0">
            <a:spAutoFit/>
          </a:bodyPr>
          <a:lstStyle/>
          <a:p>
            <a:r>
              <a:rPr lang="en-US" sz="2000" dirty="0" smtClean="0">
                <a:latin typeface="Gill Sans Light"/>
                <a:cs typeface="Gill Sans Light"/>
              </a:rPr>
              <a:t>user </a:t>
            </a:r>
            <a:r>
              <a:rPr lang="en-US" sz="2000" dirty="0" err="1" smtClean="0">
                <a:latin typeface="Gill Sans Light"/>
                <a:cs typeface="Gill Sans Light"/>
              </a:rPr>
              <a:t>pagetable</a:t>
            </a:r>
            <a:endParaRPr lang="en-US" sz="2000" dirty="0" smtClean="0">
              <a:latin typeface="Gill Sans Light"/>
              <a:cs typeface="Gill Sans Light"/>
            </a:endParaRPr>
          </a:p>
        </p:txBody>
      </p:sp>
      <p:sp>
        <p:nvSpPr>
          <p:cNvPr id="56" name="Rectangle 55"/>
          <p:cNvSpPr/>
          <p:nvPr/>
        </p:nvSpPr>
        <p:spPr>
          <a:xfrm>
            <a:off x="7007327" y="2861622"/>
            <a:ext cx="1073441" cy="184214"/>
          </a:xfrm>
          <a:prstGeom prst="rect">
            <a:avLst/>
          </a:prstGeom>
          <a:solidFill>
            <a:schemeClr val="accent6">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latin typeface="Gill Sans Light"/>
              <a:cs typeface="Gill Sans Light"/>
            </a:endParaRPr>
          </a:p>
        </p:txBody>
      </p:sp>
      <p:sp>
        <p:nvSpPr>
          <p:cNvPr id="57" name="Rectangle 56"/>
          <p:cNvSpPr/>
          <p:nvPr/>
        </p:nvSpPr>
        <p:spPr>
          <a:xfrm>
            <a:off x="7007367" y="3831138"/>
            <a:ext cx="1073441" cy="184214"/>
          </a:xfrm>
          <a:prstGeom prst="rect">
            <a:avLst/>
          </a:prstGeom>
          <a:solidFill>
            <a:schemeClr val="accent1">
              <a:lumMod val="40000"/>
              <a:lumOff val="60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latin typeface="Gill Sans Light"/>
              <a:cs typeface="Gill Sans Light"/>
            </a:endParaRPr>
          </a:p>
        </p:txBody>
      </p:sp>
      <p:sp>
        <p:nvSpPr>
          <p:cNvPr id="61" name="Rectangle 60"/>
          <p:cNvSpPr/>
          <p:nvPr/>
        </p:nvSpPr>
        <p:spPr>
          <a:xfrm>
            <a:off x="1591718" y="3572668"/>
            <a:ext cx="1056103" cy="476250"/>
          </a:xfrm>
          <a:prstGeom prst="rect">
            <a:avLst/>
          </a:prstGeom>
          <a:solidFill>
            <a:schemeClr val="accent3">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latin typeface="Gill Sans Light"/>
              <a:cs typeface="Gill Sans Light"/>
            </a:endParaRPr>
          </a:p>
        </p:txBody>
      </p:sp>
      <p:sp>
        <p:nvSpPr>
          <p:cNvPr id="62" name="TextBox 61"/>
          <p:cNvSpPr txBox="1"/>
          <p:nvPr/>
        </p:nvSpPr>
        <p:spPr>
          <a:xfrm>
            <a:off x="1799703" y="3679586"/>
            <a:ext cx="684803" cy="400110"/>
          </a:xfrm>
          <a:prstGeom prst="rect">
            <a:avLst/>
          </a:prstGeom>
          <a:noFill/>
        </p:spPr>
        <p:txBody>
          <a:bodyPr wrap="none" rtlCol="0">
            <a:spAutoFit/>
          </a:bodyPr>
          <a:lstStyle/>
          <a:p>
            <a:r>
              <a:rPr lang="en-US" sz="2000" dirty="0" smtClean="0">
                <a:latin typeface="Gill Sans Light"/>
                <a:cs typeface="Gill Sans Light"/>
              </a:rPr>
              <a:t>code</a:t>
            </a:r>
            <a:endParaRPr lang="en-US" sz="2000" dirty="0">
              <a:latin typeface="Gill Sans Light"/>
              <a:cs typeface="Gill Sans Light"/>
            </a:endParaRPr>
          </a:p>
        </p:txBody>
      </p:sp>
      <p:grpSp>
        <p:nvGrpSpPr>
          <p:cNvPr id="63" name="Group 62"/>
          <p:cNvGrpSpPr/>
          <p:nvPr/>
        </p:nvGrpSpPr>
        <p:grpSpPr>
          <a:xfrm>
            <a:off x="1591718" y="3090068"/>
            <a:ext cx="1056103" cy="507028"/>
            <a:chOff x="4133850" y="3404709"/>
            <a:chExt cx="1056103" cy="507028"/>
          </a:xfrm>
        </p:grpSpPr>
        <p:sp>
          <p:nvSpPr>
            <p:cNvPr id="64" name="Rectangle 63"/>
            <p:cNvSpPr/>
            <p:nvPr/>
          </p:nvSpPr>
          <p:spPr>
            <a:xfrm>
              <a:off x="4133850" y="3404709"/>
              <a:ext cx="1056103" cy="476250"/>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latin typeface="Gill Sans Light"/>
                <a:cs typeface="Gill Sans Light"/>
              </a:endParaRPr>
            </a:p>
          </p:txBody>
        </p:sp>
        <p:sp>
          <p:nvSpPr>
            <p:cNvPr id="65" name="TextBox 64"/>
            <p:cNvSpPr txBox="1"/>
            <p:nvPr/>
          </p:nvSpPr>
          <p:spPr>
            <a:xfrm>
              <a:off x="4359700" y="3511627"/>
              <a:ext cx="633507" cy="400110"/>
            </a:xfrm>
            <a:prstGeom prst="rect">
              <a:avLst/>
            </a:prstGeom>
            <a:noFill/>
          </p:spPr>
          <p:txBody>
            <a:bodyPr wrap="none" rtlCol="0">
              <a:spAutoFit/>
            </a:bodyPr>
            <a:lstStyle/>
            <a:p>
              <a:r>
                <a:rPr lang="en-US" sz="2000" dirty="0" smtClean="0">
                  <a:latin typeface="Gill Sans Light"/>
                  <a:cs typeface="Gill Sans Light"/>
                </a:rPr>
                <a:t>data</a:t>
              </a:r>
              <a:endParaRPr lang="en-US" sz="2000" dirty="0">
                <a:latin typeface="Gill Sans Light"/>
                <a:cs typeface="Gill Sans Light"/>
              </a:endParaRPr>
            </a:p>
          </p:txBody>
        </p:sp>
      </p:grpSp>
      <p:grpSp>
        <p:nvGrpSpPr>
          <p:cNvPr id="66" name="Group 65"/>
          <p:cNvGrpSpPr/>
          <p:nvPr/>
        </p:nvGrpSpPr>
        <p:grpSpPr>
          <a:xfrm>
            <a:off x="1591718" y="2609611"/>
            <a:ext cx="1056103" cy="400110"/>
            <a:chOff x="4133850" y="3511627"/>
            <a:chExt cx="1056103" cy="400110"/>
          </a:xfrm>
        </p:grpSpPr>
        <p:sp>
          <p:nvSpPr>
            <p:cNvPr id="67" name="Rectangle 66"/>
            <p:cNvSpPr/>
            <p:nvPr/>
          </p:nvSpPr>
          <p:spPr>
            <a:xfrm>
              <a:off x="4133850" y="3511627"/>
              <a:ext cx="1056103" cy="369332"/>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latin typeface="Gill Sans Light"/>
                <a:cs typeface="Gill Sans Light"/>
              </a:endParaRPr>
            </a:p>
          </p:txBody>
        </p:sp>
        <p:sp>
          <p:nvSpPr>
            <p:cNvPr id="68" name="TextBox 67"/>
            <p:cNvSpPr txBox="1"/>
            <p:nvPr/>
          </p:nvSpPr>
          <p:spPr>
            <a:xfrm>
              <a:off x="4359700" y="3511627"/>
              <a:ext cx="673457" cy="400110"/>
            </a:xfrm>
            <a:prstGeom prst="rect">
              <a:avLst/>
            </a:prstGeom>
            <a:noFill/>
          </p:spPr>
          <p:txBody>
            <a:bodyPr wrap="none" rtlCol="0">
              <a:spAutoFit/>
            </a:bodyPr>
            <a:lstStyle/>
            <a:p>
              <a:r>
                <a:rPr lang="en-US" sz="2000" dirty="0" smtClean="0">
                  <a:latin typeface="Gill Sans Light"/>
                  <a:cs typeface="Gill Sans Light"/>
                </a:rPr>
                <a:t>heap</a:t>
              </a:r>
              <a:endParaRPr lang="en-US" sz="2000" dirty="0">
                <a:latin typeface="Gill Sans Light"/>
                <a:cs typeface="Gill Sans Light"/>
              </a:endParaRPr>
            </a:p>
          </p:txBody>
        </p:sp>
      </p:grpSp>
      <p:grpSp>
        <p:nvGrpSpPr>
          <p:cNvPr id="69" name="Group 68"/>
          <p:cNvGrpSpPr/>
          <p:nvPr/>
        </p:nvGrpSpPr>
        <p:grpSpPr>
          <a:xfrm>
            <a:off x="1591718" y="2112245"/>
            <a:ext cx="1056103" cy="400110"/>
            <a:chOff x="4133850" y="3404709"/>
            <a:chExt cx="1056103" cy="400110"/>
          </a:xfrm>
        </p:grpSpPr>
        <p:sp>
          <p:nvSpPr>
            <p:cNvPr id="70" name="Rectangle 69"/>
            <p:cNvSpPr/>
            <p:nvPr/>
          </p:nvSpPr>
          <p:spPr>
            <a:xfrm>
              <a:off x="4133850" y="3404709"/>
              <a:ext cx="1056103" cy="369332"/>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latin typeface="Gill Sans Light"/>
                <a:cs typeface="Gill Sans Light"/>
              </a:endParaRPr>
            </a:p>
          </p:txBody>
        </p:sp>
        <p:sp>
          <p:nvSpPr>
            <p:cNvPr id="71" name="TextBox 70"/>
            <p:cNvSpPr txBox="1"/>
            <p:nvPr/>
          </p:nvSpPr>
          <p:spPr>
            <a:xfrm>
              <a:off x="4334539" y="3404709"/>
              <a:ext cx="710451" cy="400110"/>
            </a:xfrm>
            <a:prstGeom prst="rect">
              <a:avLst/>
            </a:prstGeom>
            <a:noFill/>
          </p:spPr>
          <p:txBody>
            <a:bodyPr wrap="none" rtlCol="0">
              <a:spAutoFit/>
            </a:bodyPr>
            <a:lstStyle/>
            <a:p>
              <a:r>
                <a:rPr lang="en-US" sz="2000" dirty="0" smtClean="0">
                  <a:latin typeface="Gill Sans Light"/>
                  <a:cs typeface="Gill Sans Light"/>
                </a:rPr>
                <a:t>stack</a:t>
              </a:r>
              <a:endParaRPr lang="en-US" sz="2000" dirty="0">
                <a:latin typeface="Gill Sans Light"/>
                <a:cs typeface="Gill Sans Light"/>
              </a:endParaRPr>
            </a:p>
          </p:txBody>
        </p:sp>
      </p:grpSp>
      <p:cxnSp>
        <p:nvCxnSpPr>
          <p:cNvPr id="72" name="Straight Arrow Connector 71"/>
          <p:cNvCxnSpPr/>
          <p:nvPr/>
        </p:nvCxnSpPr>
        <p:spPr>
          <a:xfrm flipH="1">
            <a:off x="2647821" y="2112245"/>
            <a:ext cx="2352306" cy="0"/>
          </a:xfrm>
          <a:prstGeom prst="straightConnector1">
            <a:avLst/>
          </a:prstGeom>
          <a:ln w="9525" cmpd="sng">
            <a:solidFill>
              <a:srgbClr val="000000"/>
            </a:solidFill>
            <a:prstDash val="dash"/>
            <a:headEnd type="oval"/>
            <a:tailEnd type="triangle"/>
          </a:ln>
        </p:spPr>
        <p:style>
          <a:lnRef idx="2">
            <a:schemeClr val="accent1"/>
          </a:lnRef>
          <a:fillRef idx="0">
            <a:schemeClr val="accent1"/>
          </a:fillRef>
          <a:effectRef idx="1">
            <a:schemeClr val="accent1"/>
          </a:effectRef>
          <a:fontRef idx="minor">
            <a:schemeClr val="tx1"/>
          </a:fontRef>
        </p:style>
      </p:cxnSp>
      <p:grpSp>
        <p:nvGrpSpPr>
          <p:cNvPr id="14" name="Group 13"/>
          <p:cNvGrpSpPr/>
          <p:nvPr/>
        </p:nvGrpSpPr>
        <p:grpSpPr>
          <a:xfrm>
            <a:off x="4908551" y="1043544"/>
            <a:ext cx="1958827" cy="3386768"/>
            <a:chOff x="4813299" y="1043543"/>
            <a:chExt cx="2037395" cy="3547583"/>
          </a:xfrm>
        </p:grpSpPr>
        <p:sp>
          <p:nvSpPr>
            <p:cNvPr id="21" name="Rectangle 20"/>
            <p:cNvSpPr/>
            <p:nvPr/>
          </p:nvSpPr>
          <p:spPr>
            <a:xfrm>
              <a:off x="4821894" y="1487603"/>
              <a:ext cx="1236710" cy="3103523"/>
            </a:xfrm>
            <a:prstGeom prst="rect">
              <a:avLst/>
            </a:prstGeom>
            <a:solidFill>
              <a:schemeClr val="accent1">
                <a:lumMod val="20000"/>
                <a:lumOff val="80000"/>
                <a:alpha val="25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latin typeface="Gill Sans Light"/>
                <a:cs typeface="Gill Sans Light"/>
              </a:endParaRPr>
            </a:p>
          </p:txBody>
        </p:sp>
        <p:sp>
          <p:nvSpPr>
            <p:cNvPr id="22" name="Rectangle 21"/>
            <p:cNvSpPr/>
            <p:nvPr/>
          </p:nvSpPr>
          <p:spPr>
            <a:xfrm>
              <a:off x="4908549" y="3954061"/>
              <a:ext cx="1056103" cy="476250"/>
            </a:xfrm>
            <a:prstGeom prst="rect">
              <a:avLst/>
            </a:prstGeom>
            <a:solidFill>
              <a:schemeClr val="accent3">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latin typeface="Gill Sans Light"/>
                <a:cs typeface="Gill Sans Light"/>
              </a:endParaRPr>
            </a:p>
          </p:txBody>
        </p:sp>
        <p:sp>
          <p:nvSpPr>
            <p:cNvPr id="23" name="TextBox 22"/>
            <p:cNvSpPr txBox="1"/>
            <p:nvPr/>
          </p:nvSpPr>
          <p:spPr>
            <a:xfrm>
              <a:off x="5116534" y="4060979"/>
              <a:ext cx="712270" cy="419109"/>
            </a:xfrm>
            <a:prstGeom prst="rect">
              <a:avLst/>
            </a:prstGeom>
            <a:noFill/>
          </p:spPr>
          <p:txBody>
            <a:bodyPr wrap="none" rtlCol="0">
              <a:spAutoFit/>
            </a:bodyPr>
            <a:lstStyle/>
            <a:p>
              <a:r>
                <a:rPr lang="en-US" sz="2000" dirty="0" smtClean="0">
                  <a:latin typeface="Gill Sans Light"/>
                  <a:cs typeface="Gill Sans Light"/>
                </a:rPr>
                <a:t>code</a:t>
              </a:r>
              <a:endParaRPr lang="en-US" sz="2000" dirty="0">
                <a:latin typeface="Gill Sans Light"/>
                <a:cs typeface="Gill Sans Light"/>
              </a:endParaRPr>
            </a:p>
          </p:txBody>
        </p:sp>
        <p:grpSp>
          <p:nvGrpSpPr>
            <p:cNvPr id="31" name="Group 30"/>
            <p:cNvGrpSpPr/>
            <p:nvPr/>
          </p:nvGrpSpPr>
          <p:grpSpPr>
            <a:xfrm>
              <a:off x="4908549" y="3471461"/>
              <a:ext cx="1056103" cy="526026"/>
              <a:chOff x="4133850" y="3404709"/>
              <a:chExt cx="1056103" cy="526026"/>
            </a:xfrm>
          </p:grpSpPr>
          <p:sp>
            <p:nvSpPr>
              <p:cNvPr id="24" name="Rectangle 23"/>
              <p:cNvSpPr/>
              <p:nvPr/>
            </p:nvSpPr>
            <p:spPr>
              <a:xfrm>
                <a:off x="4133850" y="3404709"/>
                <a:ext cx="1056103" cy="476250"/>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latin typeface="Gill Sans Light"/>
                  <a:cs typeface="Gill Sans Light"/>
                </a:endParaRPr>
              </a:p>
            </p:txBody>
          </p:sp>
          <p:sp>
            <p:nvSpPr>
              <p:cNvPr id="25" name="TextBox 24"/>
              <p:cNvSpPr txBox="1"/>
              <p:nvPr/>
            </p:nvSpPr>
            <p:spPr>
              <a:xfrm>
                <a:off x="4359700" y="3511627"/>
                <a:ext cx="658917" cy="419108"/>
              </a:xfrm>
              <a:prstGeom prst="rect">
                <a:avLst/>
              </a:prstGeom>
              <a:noFill/>
            </p:spPr>
            <p:txBody>
              <a:bodyPr wrap="none" rtlCol="0">
                <a:spAutoFit/>
              </a:bodyPr>
              <a:lstStyle/>
              <a:p>
                <a:r>
                  <a:rPr lang="en-US" sz="2000" dirty="0" smtClean="0">
                    <a:latin typeface="Gill Sans Light"/>
                    <a:cs typeface="Gill Sans Light"/>
                  </a:rPr>
                  <a:t>data</a:t>
                </a:r>
                <a:endParaRPr lang="en-US" sz="2000" dirty="0">
                  <a:latin typeface="Gill Sans Light"/>
                  <a:cs typeface="Gill Sans Light"/>
                </a:endParaRPr>
              </a:p>
            </p:txBody>
          </p:sp>
        </p:grpSp>
        <p:grpSp>
          <p:nvGrpSpPr>
            <p:cNvPr id="32" name="Group 31"/>
            <p:cNvGrpSpPr/>
            <p:nvPr/>
          </p:nvGrpSpPr>
          <p:grpSpPr>
            <a:xfrm>
              <a:off x="4908549" y="3102129"/>
              <a:ext cx="1056103" cy="419109"/>
              <a:chOff x="4133850" y="3511627"/>
              <a:chExt cx="1056103" cy="419109"/>
            </a:xfrm>
          </p:grpSpPr>
          <p:sp>
            <p:nvSpPr>
              <p:cNvPr id="33" name="Rectangle 32"/>
              <p:cNvSpPr/>
              <p:nvPr/>
            </p:nvSpPr>
            <p:spPr>
              <a:xfrm>
                <a:off x="4133850" y="3511627"/>
                <a:ext cx="1056103" cy="369332"/>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latin typeface="Gill Sans Light"/>
                  <a:cs typeface="Gill Sans Light"/>
                </a:endParaRPr>
              </a:p>
            </p:txBody>
          </p:sp>
          <p:sp>
            <p:nvSpPr>
              <p:cNvPr id="34" name="TextBox 33"/>
              <p:cNvSpPr txBox="1"/>
              <p:nvPr/>
            </p:nvSpPr>
            <p:spPr>
              <a:xfrm>
                <a:off x="4359700" y="3511627"/>
                <a:ext cx="700470" cy="419109"/>
              </a:xfrm>
              <a:prstGeom prst="rect">
                <a:avLst/>
              </a:prstGeom>
              <a:noFill/>
            </p:spPr>
            <p:txBody>
              <a:bodyPr wrap="none" rtlCol="0">
                <a:spAutoFit/>
              </a:bodyPr>
              <a:lstStyle/>
              <a:p>
                <a:r>
                  <a:rPr lang="en-US" sz="2000" dirty="0" smtClean="0">
                    <a:latin typeface="Gill Sans Light"/>
                    <a:cs typeface="Gill Sans Light"/>
                  </a:rPr>
                  <a:t>heap</a:t>
                </a:r>
                <a:endParaRPr lang="en-US" sz="2000" dirty="0">
                  <a:latin typeface="Gill Sans Light"/>
                  <a:cs typeface="Gill Sans Light"/>
                </a:endParaRPr>
              </a:p>
            </p:txBody>
          </p:sp>
        </p:grpSp>
        <p:grpSp>
          <p:nvGrpSpPr>
            <p:cNvPr id="35" name="Group 34"/>
            <p:cNvGrpSpPr/>
            <p:nvPr/>
          </p:nvGrpSpPr>
          <p:grpSpPr>
            <a:xfrm>
              <a:off x="4908549" y="2102817"/>
              <a:ext cx="1056103" cy="419109"/>
              <a:chOff x="4133850" y="3404709"/>
              <a:chExt cx="1056103" cy="419109"/>
            </a:xfrm>
          </p:grpSpPr>
          <p:sp>
            <p:nvSpPr>
              <p:cNvPr id="36" name="Rectangle 35"/>
              <p:cNvSpPr/>
              <p:nvPr/>
            </p:nvSpPr>
            <p:spPr>
              <a:xfrm>
                <a:off x="4133850" y="3404709"/>
                <a:ext cx="1056103" cy="369332"/>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latin typeface="Gill Sans Light"/>
                  <a:cs typeface="Gill Sans Light"/>
                </a:endParaRPr>
              </a:p>
            </p:txBody>
          </p:sp>
          <p:sp>
            <p:nvSpPr>
              <p:cNvPr id="37" name="TextBox 36"/>
              <p:cNvSpPr txBox="1"/>
              <p:nvPr/>
            </p:nvSpPr>
            <p:spPr>
              <a:xfrm>
                <a:off x="4334539" y="3404709"/>
                <a:ext cx="738947" cy="419109"/>
              </a:xfrm>
              <a:prstGeom prst="rect">
                <a:avLst/>
              </a:prstGeom>
              <a:noFill/>
            </p:spPr>
            <p:txBody>
              <a:bodyPr wrap="none" rtlCol="0">
                <a:spAutoFit/>
              </a:bodyPr>
              <a:lstStyle/>
              <a:p>
                <a:r>
                  <a:rPr lang="en-US" sz="2000" dirty="0" smtClean="0">
                    <a:latin typeface="Gill Sans Light"/>
                    <a:cs typeface="Gill Sans Light"/>
                  </a:rPr>
                  <a:t>stack</a:t>
                </a:r>
                <a:endParaRPr lang="en-US" sz="2000" dirty="0">
                  <a:latin typeface="Gill Sans Light"/>
                  <a:cs typeface="Gill Sans Light"/>
                </a:endParaRPr>
              </a:p>
            </p:txBody>
          </p:sp>
        </p:grpSp>
        <p:grpSp>
          <p:nvGrpSpPr>
            <p:cNvPr id="38" name="Group 37"/>
            <p:cNvGrpSpPr/>
            <p:nvPr/>
          </p:nvGrpSpPr>
          <p:grpSpPr>
            <a:xfrm>
              <a:off x="4908549" y="1548818"/>
              <a:ext cx="1061135" cy="526026"/>
              <a:chOff x="4133850" y="3404709"/>
              <a:chExt cx="1061135" cy="526026"/>
            </a:xfrm>
          </p:grpSpPr>
          <p:sp>
            <p:nvSpPr>
              <p:cNvPr id="39" name="Rectangle 38"/>
              <p:cNvSpPr/>
              <p:nvPr/>
            </p:nvSpPr>
            <p:spPr>
              <a:xfrm>
                <a:off x="4133850" y="3404709"/>
                <a:ext cx="1056103" cy="476250"/>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latin typeface="Gill Sans Light"/>
                  <a:cs typeface="Gill Sans Light"/>
                </a:endParaRPr>
              </a:p>
            </p:txBody>
          </p:sp>
          <p:sp>
            <p:nvSpPr>
              <p:cNvPr id="40" name="TextBox 39"/>
              <p:cNvSpPr txBox="1"/>
              <p:nvPr/>
            </p:nvSpPr>
            <p:spPr>
              <a:xfrm>
                <a:off x="4359700" y="3511627"/>
                <a:ext cx="835285" cy="419108"/>
              </a:xfrm>
              <a:prstGeom prst="rect">
                <a:avLst/>
              </a:prstGeom>
              <a:noFill/>
            </p:spPr>
            <p:txBody>
              <a:bodyPr wrap="none" rtlCol="0">
                <a:spAutoFit/>
              </a:bodyPr>
              <a:lstStyle/>
              <a:p>
                <a:r>
                  <a:rPr lang="en-US" sz="2000" dirty="0" smtClean="0">
                    <a:latin typeface="Gill Sans Light"/>
                    <a:cs typeface="Gill Sans Light"/>
                  </a:rPr>
                  <a:t>kernel</a:t>
                </a:r>
                <a:endParaRPr lang="en-US" sz="2000" dirty="0">
                  <a:latin typeface="Gill Sans Light"/>
                  <a:cs typeface="Gill Sans Light"/>
                </a:endParaRPr>
              </a:p>
            </p:txBody>
          </p:sp>
        </p:grpSp>
        <p:cxnSp>
          <p:nvCxnSpPr>
            <p:cNvPr id="42" name="Straight Connector 41"/>
            <p:cNvCxnSpPr/>
            <p:nvPr/>
          </p:nvCxnSpPr>
          <p:spPr>
            <a:xfrm>
              <a:off x="4821894" y="2025068"/>
              <a:ext cx="1429680"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p:nvCxnSpPr>
          <p:spPr>
            <a:xfrm>
              <a:off x="4829174" y="3102129"/>
              <a:ext cx="1429680" cy="0"/>
            </a:xfrm>
            <a:prstGeom prst="line">
              <a:avLst/>
            </a:prstGeom>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4845049" y="2540154"/>
              <a:ext cx="1429680" cy="0"/>
            </a:xfrm>
            <a:prstGeom prst="line">
              <a:avLst/>
            </a:prstGeom>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49" name="Straight Connector 48"/>
            <p:cNvCxnSpPr/>
            <p:nvPr/>
          </p:nvCxnSpPr>
          <p:spPr>
            <a:xfrm>
              <a:off x="4813299" y="4461402"/>
              <a:ext cx="1429680"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58" name="Rectangle 57"/>
            <p:cNvSpPr/>
            <p:nvPr/>
          </p:nvSpPr>
          <p:spPr>
            <a:xfrm>
              <a:off x="6162209" y="1444625"/>
              <a:ext cx="439081" cy="3103523"/>
            </a:xfrm>
            <a:prstGeom prst="rect">
              <a:avLst/>
            </a:prstGeom>
            <a:solidFill>
              <a:schemeClr val="accent1">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latin typeface="Gill Sans Light"/>
                <a:cs typeface="Gill Sans Light"/>
              </a:endParaRPr>
            </a:p>
          </p:txBody>
        </p:sp>
        <p:sp>
          <p:nvSpPr>
            <p:cNvPr id="88" name="TextBox 87"/>
            <p:cNvSpPr txBox="1"/>
            <p:nvPr/>
          </p:nvSpPr>
          <p:spPr>
            <a:xfrm>
              <a:off x="4845049" y="1055211"/>
              <a:ext cx="845185" cy="419109"/>
            </a:xfrm>
            <a:prstGeom prst="rect">
              <a:avLst/>
            </a:prstGeom>
            <a:noFill/>
          </p:spPr>
          <p:txBody>
            <a:bodyPr wrap="none" rtlCol="0">
              <a:spAutoFit/>
            </a:bodyPr>
            <a:lstStyle/>
            <a:p>
              <a:r>
                <a:rPr lang="en-US" sz="2000" dirty="0" smtClean="0">
                  <a:latin typeface="Gill Sans Light"/>
                  <a:cs typeface="Gill Sans Light"/>
                </a:rPr>
                <a:t>VAS 1</a:t>
              </a:r>
              <a:endParaRPr lang="en-US" sz="2000" dirty="0">
                <a:latin typeface="Gill Sans Light"/>
                <a:cs typeface="Gill Sans Light"/>
              </a:endParaRPr>
            </a:p>
          </p:txBody>
        </p:sp>
        <p:sp>
          <p:nvSpPr>
            <p:cNvPr id="73" name="TextBox 72"/>
            <p:cNvSpPr txBox="1"/>
            <p:nvPr/>
          </p:nvSpPr>
          <p:spPr>
            <a:xfrm>
              <a:off x="6162209" y="1043543"/>
              <a:ext cx="688485" cy="419109"/>
            </a:xfrm>
            <a:prstGeom prst="rect">
              <a:avLst/>
            </a:prstGeom>
            <a:noFill/>
          </p:spPr>
          <p:txBody>
            <a:bodyPr wrap="none" rtlCol="0">
              <a:spAutoFit/>
            </a:bodyPr>
            <a:lstStyle/>
            <a:p>
              <a:r>
                <a:rPr lang="en-US" sz="2000" dirty="0" smtClean="0">
                  <a:latin typeface="Gill Sans Light"/>
                  <a:cs typeface="Gill Sans Light"/>
                </a:rPr>
                <a:t>PT 1</a:t>
              </a:r>
              <a:endParaRPr lang="en-US" sz="2000" dirty="0">
                <a:latin typeface="Gill Sans Light"/>
                <a:cs typeface="Gill Sans Light"/>
              </a:endParaRPr>
            </a:p>
          </p:txBody>
        </p:sp>
      </p:grpSp>
      <p:grpSp>
        <p:nvGrpSpPr>
          <p:cNvPr id="104" name="Group 103"/>
          <p:cNvGrpSpPr/>
          <p:nvPr/>
        </p:nvGrpSpPr>
        <p:grpSpPr>
          <a:xfrm>
            <a:off x="2889787" y="3377715"/>
            <a:ext cx="1993506" cy="3352751"/>
            <a:chOff x="4813299" y="1043543"/>
            <a:chExt cx="2019465" cy="3547583"/>
          </a:xfrm>
        </p:grpSpPr>
        <p:sp>
          <p:nvSpPr>
            <p:cNvPr id="105" name="Rectangle 104"/>
            <p:cNvSpPr/>
            <p:nvPr/>
          </p:nvSpPr>
          <p:spPr>
            <a:xfrm>
              <a:off x="4821893" y="1487603"/>
              <a:ext cx="1232372" cy="3103523"/>
            </a:xfrm>
            <a:prstGeom prst="rect">
              <a:avLst/>
            </a:prstGeom>
            <a:solidFill>
              <a:schemeClr val="accent2">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latin typeface="Gill Sans Light"/>
                <a:cs typeface="Gill Sans Light"/>
              </a:endParaRPr>
            </a:p>
          </p:txBody>
        </p:sp>
        <p:sp>
          <p:nvSpPr>
            <p:cNvPr id="106" name="Rectangle 105"/>
            <p:cNvSpPr/>
            <p:nvPr/>
          </p:nvSpPr>
          <p:spPr>
            <a:xfrm>
              <a:off x="4908549" y="3954061"/>
              <a:ext cx="1056103" cy="476250"/>
            </a:xfrm>
            <a:prstGeom prst="rect">
              <a:avLst/>
            </a:prstGeom>
            <a:solidFill>
              <a:schemeClr val="accent3">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latin typeface="Gill Sans Light"/>
                <a:cs typeface="Gill Sans Light"/>
              </a:endParaRPr>
            </a:p>
          </p:txBody>
        </p:sp>
        <p:sp>
          <p:nvSpPr>
            <p:cNvPr id="107" name="TextBox 106"/>
            <p:cNvSpPr txBox="1"/>
            <p:nvPr/>
          </p:nvSpPr>
          <p:spPr>
            <a:xfrm>
              <a:off x="5116534" y="4060978"/>
              <a:ext cx="693720" cy="423361"/>
            </a:xfrm>
            <a:prstGeom prst="rect">
              <a:avLst/>
            </a:prstGeom>
            <a:noFill/>
          </p:spPr>
          <p:txBody>
            <a:bodyPr wrap="none" rtlCol="0">
              <a:spAutoFit/>
            </a:bodyPr>
            <a:lstStyle/>
            <a:p>
              <a:r>
                <a:rPr lang="en-US" sz="2000" dirty="0" smtClean="0">
                  <a:latin typeface="Gill Sans Light"/>
                  <a:cs typeface="Gill Sans Light"/>
                </a:rPr>
                <a:t>code</a:t>
              </a:r>
              <a:endParaRPr lang="en-US" sz="2000" dirty="0">
                <a:latin typeface="Gill Sans Light"/>
                <a:cs typeface="Gill Sans Light"/>
              </a:endParaRPr>
            </a:p>
          </p:txBody>
        </p:sp>
        <p:grpSp>
          <p:nvGrpSpPr>
            <p:cNvPr id="108" name="Group 107"/>
            <p:cNvGrpSpPr/>
            <p:nvPr/>
          </p:nvGrpSpPr>
          <p:grpSpPr>
            <a:xfrm>
              <a:off x="4908549" y="3471461"/>
              <a:ext cx="1056103" cy="530279"/>
              <a:chOff x="4133850" y="3404709"/>
              <a:chExt cx="1056103" cy="530279"/>
            </a:xfrm>
          </p:grpSpPr>
          <p:sp>
            <p:nvSpPr>
              <p:cNvPr id="127" name="Rectangle 126"/>
              <p:cNvSpPr/>
              <p:nvPr/>
            </p:nvSpPr>
            <p:spPr>
              <a:xfrm>
                <a:off x="4133850" y="3404709"/>
                <a:ext cx="1056103" cy="476250"/>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latin typeface="Gill Sans Light"/>
                  <a:cs typeface="Gill Sans Light"/>
                </a:endParaRPr>
              </a:p>
            </p:txBody>
          </p:sp>
          <p:sp>
            <p:nvSpPr>
              <p:cNvPr id="128" name="TextBox 127"/>
              <p:cNvSpPr txBox="1"/>
              <p:nvPr/>
            </p:nvSpPr>
            <p:spPr>
              <a:xfrm>
                <a:off x="4359700" y="3511627"/>
                <a:ext cx="641757" cy="423361"/>
              </a:xfrm>
              <a:prstGeom prst="rect">
                <a:avLst/>
              </a:prstGeom>
              <a:noFill/>
            </p:spPr>
            <p:txBody>
              <a:bodyPr wrap="none" rtlCol="0">
                <a:spAutoFit/>
              </a:bodyPr>
              <a:lstStyle/>
              <a:p>
                <a:r>
                  <a:rPr lang="en-US" sz="2000" dirty="0" smtClean="0">
                    <a:latin typeface="Gill Sans Light"/>
                    <a:cs typeface="Gill Sans Light"/>
                  </a:rPr>
                  <a:t>data</a:t>
                </a:r>
                <a:endParaRPr lang="en-US" sz="2000" dirty="0">
                  <a:latin typeface="Gill Sans Light"/>
                  <a:cs typeface="Gill Sans Light"/>
                </a:endParaRPr>
              </a:p>
            </p:txBody>
          </p:sp>
        </p:grpSp>
        <p:grpSp>
          <p:nvGrpSpPr>
            <p:cNvPr id="109" name="Group 108"/>
            <p:cNvGrpSpPr/>
            <p:nvPr/>
          </p:nvGrpSpPr>
          <p:grpSpPr>
            <a:xfrm>
              <a:off x="4908549" y="3102129"/>
              <a:ext cx="1056103" cy="423361"/>
              <a:chOff x="4133850" y="3511627"/>
              <a:chExt cx="1056103" cy="423361"/>
            </a:xfrm>
          </p:grpSpPr>
          <p:sp>
            <p:nvSpPr>
              <p:cNvPr id="125" name="Rectangle 124"/>
              <p:cNvSpPr/>
              <p:nvPr/>
            </p:nvSpPr>
            <p:spPr>
              <a:xfrm>
                <a:off x="4133850" y="3511627"/>
                <a:ext cx="1056103" cy="369332"/>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latin typeface="Gill Sans Light"/>
                  <a:cs typeface="Gill Sans Light"/>
                </a:endParaRPr>
              </a:p>
            </p:txBody>
          </p:sp>
          <p:sp>
            <p:nvSpPr>
              <p:cNvPr id="126" name="TextBox 125"/>
              <p:cNvSpPr txBox="1"/>
              <p:nvPr/>
            </p:nvSpPr>
            <p:spPr>
              <a:xfrm>
                <a:off x="4359700" y="3511627"/>
                <a:ext cx="682227" cy="423361"/>
              </a:xfrm>
              <a:prstGeom prst="rect">
                <a:avLst/>
              </a:prstGeom>
              <a:noFill/>
            </p:spPr>
            <p:txBody>
              <a:bodyPr wrap="none" rtlCol="0">
                <a:spAutoFit/>
              </a:bodyPr>
              <a:lstStyle/>
              <a:p>
                <a:r>
                  <a:rPr lang="en-US" sz="2000" dirty="0" smtClean="0">
                    <a:latin typeface="Gill Sans Light"/>
                    <a:cs typeface="Gill Sans Light"/>
                  </a:rPr>
                  <a:t>heap</a:t>
                </a:r>
                <a:endParaRPr lang="en-US" sz="2000" dirty="0">
                  <a:latin typeface="Gill Sans Light"/>
                  <a:cs typeface="Gill Sans Light"/>
                </a:endParaRPr>
              </a:p>
            </p:txBody>
          </p:sp>
        </p:grpSp>
        <p:grpSp>
          <p:nvGrpSpPr>
            <p:cNvPr id="110" name="Group 109"/>
            <p:cNvGrpSpPr/>
            <p:nvPr/>
          </p:nvGrpSpPr>
          <p:grpSpPr>
            <a:xfrm>
              <a:off x="4908549" y="2102817"/>
              <a:ext cx="1056103" cy="423361"/>
              <a:chOff x="4133850" y="3404709"/>
              <a:chExt cx="1056103" cy="423361"/>
            </a:xfrm>
          </p:grpSpPr>
          <p:sp>
            <p:nvSpPr>
              <p:cNvPr id="123" name="Rectangle 122"/>
              <p:cNvSpPr/>
              <p:nvPr/>
            </p:nvSpPr>
            <p:spPr>
              <a:xfrm>
                <a:off x="4133850" y="3404709"/>
                <a:ext cx="1056103" cy="369332"/>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latin typeface="Gill Sans Light"/>
                  <a:cs typeface="Gill Sans Light"/>
                </a:endParaRPr>
              </a:p>
            </p:txBody>
          </p:sp>
          <p:sp>
            <p:nvSpPr>
              <p:cNvPr id="124" name="TextBox 123"/>
              <p:cNvSpPr txBox="1"/>
              <p:nvPr/>
            </p:nvSpPr>
            <p:spPr>
              <a:xfrm>
                <a:off x="4334539" y="3404709"/>
                <a:ext cx="719703" cy="423361"/>
              </a:xfrm>
              <a:prstGeom prst="rect">
                <a:avLst/>
              </a:prstGeom>
              <a:noFill/>
            </p:spPr>
            <p:txBody>
              <a:bodyPr wrap="none" rtlCol="0">
                <a:spAutoFit/>
              </a:bodyPr>
              <a:lstStyle/>
              <a:p>
                <a:r>
                  <a:rPr lang="en-US" sz="2000" dirty="0" smtClean="0">
                    <a:latin typeface="Gill Sans Light"/>
                    <a:cs typeface="Gill Sans Light"/>
                  </a:rPr>
                  <a:t>stack</a:t>
                </a:r>
                <a:endParaRPr lang="en-US" sz="2000" dirty="0">
                  <a:latin typeface="Gill Sans Light"/>
                  <a:cs typeface="Gill Sans Light"/>
                </a:endParaRPr>
              </a:p>
            </p:txBody>
          </p:sp>
        </p:grpSp>
        <p:grpSp>
          <p:nvGrpSpPr>
            <p:cNvPr id="111" name="Group 110"/>
            <p:cNvGrpSpPr/>
            <p:nvPr/>
          </p:nvGrpSpPr>
          <p:grpSpPr>
            <a:xfrm>
              <a:off x="4908549" y="1548818"/>
              <a:ext cx="1056103" cy="530279"/>
              <a:chOff x="4133850" y="3404709"/>
              <a:chExt cx="1056103" cy="530279"/>
            </a:xfrm>
          </p:grpSpPr>
          <p:sp>
            <p:nvSpPr>
              <p:cNvPr id="121" name="Rectangle 120"/>
              <p:cNvSpPr/>
              <p:nvPr/>
            </p:nvSpPr>
            <p:spPr>
              <a:xfrm>
                <a:off x="4133850" y="3404709"/>
                <a:ext cx="1056103" cy="476250"/>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latin typeface="Gill Sans Light"/>
                  <a:cs typeface="Gill Sans Light"/>
                </a:endParaRPr>
              </a:p>
            </p:txBody>
          </p:sp>
          <p:sp>
            <p:nvSpPr>
              <p:cNvPr id="122" name="TextBox 121"/>
              <p:cNvSpPr txBox="1"/>
              <p:nvPr/>
            </p:nvSpPr>
            <p:spPr>
              <a:xfrm>
                <a:off x="4359700" y="3511627"/>
                <a:ext cx="813532" cy="423361"/>
              </a:xfrm>
              <a:prstGeom prst="rect">
                <a:avLst/>
              </a:prstGeom>
              <a:noFill/>
            </p:spPr>
            <p:txBody>
              <a:bodyPr wrap="none" rtlCol="0">
                <a:spAutoFit/>
              </a:bodyPr>
              <a:lstStyle/>
              <a:p>
                <a:r>
                  <a:rPr lang="en-US" sz="2000" dirty="0" smtClean="0">
                    <a:latin typeface="Gill Sans Light"/>
                    <a:cs typeface="Gill Sans Light"/>
                  </a:rPr>
                  <a:t>kernel</a:t>
                </a:r>
                <a:endParaRPr lang="en-US" sz="2000" dirty="0">
                  <a:latin typeface="Gill Sans Light"/>
                  <a:cs typeface="Gill Sans Light"/>
                </a:endParaRPr>
              </a:p>
            </p:txBody>
          </p:sp>
        </p:grpSp>
        <p:cxnSp>
          <p:nvCxnSpPr>
            <p:cNvPr id="112" name="Straight Connector 111"/>
            <p:cNvCxnSpPr/>
            <p:nvPr/>
          </p:nvCxnSpPr>
          <p:spPr>
            <a:xfrm>
              <a:off x="4821894" y="2025068"/>
              <a:ext cx="1429680"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4829174" y="3102129"/>
              <a:ext cx="1429680" cy="0"/>
            </a:xfrm>
            <a:prstGeom prst="line">
              <a:avLst/>
            </a:prstGeom>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p:nvCxnSpPr>
          <p:spPr>
            <a:xfrm>
              <a:off x="4845049" y="2540154"/>
              <a:ext cx="1429680" cy="0"/>
            </a:xfrm>
            <a:prstGeom prst="line">
              <a:avLst/>
            </a:prstGeom>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115" name="Straight Connector 114"/>
            <p:cNvCxnSpPr/>
            <p:nvPr/>
          </p:nvCxnSpPr>
          <p:spPr>
            <a:xfrm>
              <a:off x="4813299" y="4461402"/>
              <a:ext cx="1429680"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16" name="Rectangle 115"/>
            <p:cNvSpPr/>
            <p:nvPr/>
          </p:nvSpPr>
          <p:spPr>
            <a:xfrm>
              <a:off x="6162209" y="1444625"/>
              <a:ext cx="439081" cy="3103523"/>
            </a:xfrm>
            <a:prstGeom prst="rect">
              <a:avLst/>
            </a:prstGeom>
            <a:solidFill>
              <a:schemeClr val="accent2">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latin typeface="Gill Sans Light"/>
                <a:cs typeface="Gill Sans Light"/>
              </a:endParaRPr>
            </a:p>
          </p:txBody>
        </p:sp>
        <p:sp>
          <p:nvSpPr>
            <p:cNvPr id="119" name="TextBox 118"/>
            <p:cNvSpPr txBox="1"/>
            <p:nvPr/>
          </p:nvSpPr>
          <p:spPr>
            <a:xfrm>
              <a:off x="4845049" y="1055211"/>
              <a:ext cx="823630" cy="423361"/>
            </a:xfrm>
            <a:prstGeom prst="rect">
              <a:avLst/>
            </a:prstGeom>
            <a:noFill/>
          </p:spPr>
          <p:txBody>
            <a:bodyPr wrap="none" rtlCol="0">
              <a:spAutoFit/>
            </a:bodyPr>
            <a:lstStyle/>
            <a:p>
              <a:r>
                <a:rPr lang="en-US" sz="2000" dirty="0" smtClean="0">
                  <a:latin typeface="Gill Sans Light"/>
                  <a:cs typeface="Gill Sans Light"/>
                </a:rPr>
                <a:t>VAS 2</a:t>
              </a:r>
              <a:endParaRPr lang="en-US" sz="2000" dirty="0">
                <a:latin typeface="Gill Sans Light"/>
                <a:cs typeface="Gill Sans Light"/>
              </a:endParaRPr>
            </a:p>
          </p:txBody>
        </p:sp>
        <p:sp>
          <p:nvSpPr>
            <p:cNvPr id="120" name="TextBox 119"/>
            <p:cNvSpPr txBox="1"/>
            <p:nvPr/>
          </p:nvSpPr>
          <p:spPr>
            <a:xfrm>
              <a:off x="6162209" y="1043543"/>
              <a:ext cx="670555" cy="423361"/>
            </a:xfrm>
            <a:prstGeom prst="rect">
              <a:avLst/>
            </a:prstGeom>
            <a:noFill/>
          </p:spPr>
          <p:txBody>
            <a:bodyPr wrap="none" rtlCol="0">
              <a:spAutoFit/>
            </a:bodyPr>
            <a:lstStyle/>
            <a:p>
              <a:r>
                <a:rPr lang="en-US" sz="2000" dirty="0" smtClean="0">
                  <a:latin typeface="Gill Sans Light"/>
                  <a:cs typeface="Gill Sans Light"/>
                </a:rPr>
                <a:t>PT 2</a:t>
              </a:r>
              <a:endParaRPr lang="en-US" sz="2000" dirty="0">
                <a:latin typeface="Gill Sans Light"/>
                <a:cs typeface="Gill Sans Light"/>
              </a:endParaRPr>
            </a:p>
          </p:txBody>
        </p:sp>
      </p:grpSp>
      <p:cxnSp>
        <p:nvCxnSpPr>
          <p:cNvPr id="129" name="Straight Arrow Connector 128"/>
          <p:cNvCxnSpPr>
            <a:endCxn id="56" idx="1"/>
          </p:cNvCxnSpPr>
          <p:nvPr/>
        </p:nvCxnSpPr>
        <p:spPr>
          <a:xfrm flipV="1">
            <a:off x="4455774" y="2953729"/>
            <a:ext cx="2551553" cy="2931747"/>
          </a:xfrm>
          <a:prstGeom prst="straightConnector1">
            <a:avLst/>
          </a:prstGeom>
          <a:ln>
            <a:headEnd type="oval"/>
            <a:tailEnd type="triangle"/>
          </a:ln>
        </p:spPr>
        <p:style>
          <a:lnRef idx="2">
            <a:schemeClr val="accent1"/>
          </a:lnRef>
          <a:fillRef idx="0">
            <a:schemeClr val="accent1"/>
          </a:fillRef>
          <a:effectRef idx="1">
            <a:schemeClr val="accent1"/>
          </a:effectRef>
          <a:fontRef idx="minor">
            <a:schemeClr val="tx1"/>
          </a:fontRef>
        </p:style>
      </p:cxnSp>
      <p:sp>
        <p:nvSpPr>
          <p:cNvPr id="130" name="Rectangle 129"/>
          <p:cNvSpPr/>
          <p:nvPr/>
        </p:nvSpPr>
        <p:spPr>
          <a:xfrm>
            <a:off x="7019752" y="4101789"/>
            <a:ext cx="1073441" cy="184214"/>
          </a:xfrm>
          <a:prstGeom prst="rect">
            <a:avLst/>
          </a:prstGeom>
          <a:solidFill>
            <a:schemeClr val="accent6">
              <a:lumMod val="20000"/>
              <a:lumOff val="80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latin typeface="Gill Sans Light"/>
              <a:cs typeface="Gill Sans Light"/>
            </a:endParaRPr>
          </a:p>
        </p:txBody>
      </p:sp>
      <p:sp>
        <p:nvSpPr>
          <p:cNvPr id="131" name="Rectangle 130"/>
          <p:cNvSpPr/>
          <p:nvPr/>
        </p:nvSpPr>
        <p:spPr>
          <a:xfrm>
            <a:off x="7019752" y="4277848"/>
            <a:ext cx="1073441" cy="184214"/>
          </a:xfrm>
          <a:prstGeom prst="rect">
            <a:avLst/>
          </a:prstGeom>
          <a:solidFill>
            <a:schemeClr val="accent6">
              <a:lumMod val="20000"/>
              <a:lumOff val="80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latin typeface="Gill Sans Light"/>
              <a:cs typeface="Gill Sans Light"/>
            </a:endParaRPr>
          </a:p>
        </p:txBody>
      </p:sp>
      <p:sp>
        <p:nvSpPr>
          <p:cNvPr id="132" name="Rectangle 131"/>
          <p:cNvSpPr/>
          <p:nvPr/>
        </p:nvSpPr>
        <p:spPr>
          <a:xfrm>
            <a:off x="7007327" y="1979038"/>
            <a:ext cx="1073441" cy="184214"/>
          </a:xfrm>
          <a:prstGeom prst="rect">
            <a:avLst/>
          </a:prstGeom>
          <a:solidFill>
            <a:schemeClr val="accent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latin typeface="Gill Sans Light"/>
              <a:cs typeface="Gill Sans Light"/>
            </a:endParaRPr>
          </a:p>
        </p:txBody>
      </p:sp>
      <p:sp>
        <p:nvSpPr>
          <p:cNvPr id="133" name="Rectangle 132"/>
          <p:cNvSpPr/>
          <p:nvPr/>
        </p:nvSpPr>
        <p:spPr>
          <a:xfrm>
            <a:off x="7019752" y="2209872"/>
            <a:ext cx="1073441" cy="184214"/>
          </a:xfrm>
          <a:prstGeom prst="rect">
            <a:avLst/>
          </a:prstGeom>
          <a:solidFill>
            <a:schemeClr val="accent2">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latin typeface="Gill Sans Light"/>
              <a:cs typeface="Gill Sans Light"/>
            </a:endParaRPr>
          </a:p>
        </p:txBody>
      </p:sp>
      <p:grpSp>
        <p:nvGrpSpPr>
          <p:cNvPr id="134" name="Group 133"/>
          <p:cNvGrpSpPr/>
          <p:nvPr/>
        </p:nvGrpSpPr>
        <p:grpSpPr>
          <a:xfrm>
            <a:off x="317500" y="3082152"/>
            <a:ext cx="1056103" cy="400110"/>
            <a:chOff x="4133850" y="3511627"/>
            <a:chExt cx="1056103" cy="400110"/>
          </a:xfrm>
        </p:grpSpPr>
        <p:sp>
          <p:nvSpPr>
            <p:cNvPr id="135" name="Rectangle 134"/>
            <p:cNvSpPr/>
            <p:nvPr/>
          </p:nvSpPr>
          <p:spPr>
            <a:xfrm>
              <a:off x="4133850" y="3511627"/>
              <a:ext cx="1056103" cy="369332"/>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latin typeface="Gill Sans Light"/>
                <a:cs typeface="Gill Sans Light"/>
              </a:endParaRPr>
            </a:p>
          </p:txBody>
        </p:sp>
        <p:sp>
          <p:nvSpPr>
            <p:cNvPr id="136" name="TextBox 135"/>
            <p:cNvSpPr txBox="1"/>
            <p:nvPr/>
          </p:nvSpPr>
          <p:spPr>
            <a:xfrm>
              <a:off x="4359700" y="3511627"/>
              <a:ext cx="673457" cy="400110"/>
            </a:xfrm>
            <a:prstGeom prst="rect">
              <a:avLst/>
            </a:prstGeom>
            <a:noFill/>
          </p:spPr>
          <p:txBody>
            <a:bodyPr wrap="none" rtlCol="0">
              <a:spAutoFit/>
            </a:bodyPr>
            <a:lstStyle/>
            <a:p>
              <a:r>
                <a:rPr lang="en-US" sz="2000" dirty="0" smtClean="0">
                  <a:latin typeface="Gill Sans Light"/>
                  <a:cs typeface="Gill Sans Light"/>
                </a:rPr>
                <a:t>heap</a:t>
              </a:r>
              <a:endParaRPr lang="en-US" sz="2000" dirty="0">
                <a:latin typeface="Gill Sans Light"/>
                <a:cs typeface="Gill Sans Light"/>
              </a:endParaRPr>
            </a:p>
          </p:txBody>
        </p:sp>
      </p:grpSp>
      <p:grpSp>
        <p:nvGrpSpPr>
          <p:cNvPr id="137" name="Group 136"/>
          <p:cNvGrpSpPr/>
          <p:nvPr/>
        </p:nvGrpSpPr>
        <p:grpSpPr>
          <a:xfrm>
            <a:off x="317500" y="2584786"/>
            <a:ext cx="1056103" cy="400110"/>
            <a:chOff x="4133850" y="3404709"/>
            <a:chExt cx="1056103" cy="400110"/>
          </a:xfrm>
        </p:grpSpPr>
        <p:sp>
          <p:nvSpPr>
            <p:cNvPr id="138" name="Rectangle 137"/>
            <p:cNvSpPr/>
            <p:nvPr/>
          </p:nvSpPr>
          <p:spPr>
            <a:xfrm>
              <a:off x="4133850" y="3404709"/>
              <a:ext cx="1056103" cy="369332"/>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latin typeface="Gill Sans Light"/>
                <a:cs typeface="Gill Sans Light"/>
              </a:endParaRPr>
            </a:p>
          </p:txBody>
        </p:sp>
        <p:sp>
          <p:nvSpPr>
            <p:cNvPr id="139" name="TextBox 138"/>
            <p:cNvSpPr txBox="1"/>
            <p:nvPr/>
          </p:nvSpPr>
          <p:spPr>
            <a:xfrm>
              <a:off x="4334539" y="3404709"/>
              <a:ext cx="710451" cy="400110"/>
            </a:xfrm>
            <a:prstGeom prst="rect">
              <a:avLst/>
            </a:prstGeom>
            <a:noFill/>
          </p:spPr>
          <p:txBody>
            <a:bodyPr wrap="none" rtlCol="0">
              <a:spAutoFit/>
            </a:bodyPr>
            <a:lstStyle/>
            <a:p>
              <a:r>
                <a:rPr lang="en-US" sz="2000" dirty="0" smtClean="0">
                  <a:latin typeface="Gill Sans Light"/>
                  <a:cs typeface="Gill Sans Light"/>
                </a:rPr>
                <a:t>stack</a:t>
              </a:r>
              <a:endParaRPr lang="en-US" sz="2000" dirty="0">
                <a:latin typeface="Gill Sans Light"/>
                <a:cs typeface="Gill Sans Light"/>
              </a:endParaRPr>
            </a:p>
          </p:txBody>
        </p:sp>
      </p:grpSp>
      <p:grpSp>
        <p:nvGrpSpPr>
          <p:cNvPr id="140" name="Group 139"/>
          <p:cNvGrpSpPr/>
          <p:nvPr/>
        </p:nvGrpSpPr>
        <p:grpSpPr>
          <a:xfrm>
            <a:off x="317500" y="3601168"/>
            <a:ext cx="1056103" cy="507028"/>
            <a:chOff x="4133850" y="3404709"/>
            <a:chExt cx="1056103" cy="507028"/>
          </a:xfrm>
        </p:grpSpPr>
        <p:sp>
          <p:nvSpPr>
            <p:cNvPr id="141" name="Rectangle 140"/>
            <p:cNvSpPr/>
            <p:nvPr/>
          </p:nvSpPr>
          <p:spPr>
            <a:xfrm>
              <a:off x="4133850" y="3404709"/>
              <a:ext cx="1056103" cy="476250"/>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latin typeface="Gill Sans Light"/>
                <a:cs typeface="Gill Sans Light"/>
              </a:endParaRPr>
            </a:p>
          </p:txBody>
        </p:sp>
        <p:sp>
          <p:nvSpPr>
            <p:cNvPr id="142" name="TextBox 141"/>
            <p:cNvSpPr txBox="1"/>
            <p:nvPr/>
          </p:nvSpPr>
          <p:spPr>
            <a:xfrm>
              <a:off x="4359700" y="3511627"/>
              <a:ext cx="633507" cy="400110"/>
            </a:xfrm>
            <a:prstGeom prst="rect">
              <a:avLst/>
            </a:prstGeom>
            <a:noFill/>
          </p:spPr>
          <p:txBody>
            <a:bodyPr wrap="none" rtlCol="0">
              <a:spAutoFit/>
            </a:bodyPr>
            <a:lstStyle/>
            <a:p>
              <a:r>
                <a:rPr lang="en-US" sz="2000" dirty="0" smtClean="0">
                  <a:latin typeface="Gill Sans Light"/>
                  <a:cs typeface="Gill Sans Light"/>
                </a:rPr>
                <a:t>data</a:t>
              </a:r>
              <a:endParaRPr lang="en-US" sz="2000" dirty="0">
                <a:latin typeface="Gill Sans Light"/>
                <a:cs typeface="Gill Sans Light"/>
              </a:endParaRPr>
            </a:p>
          </p:txBody>
        </p:sp>
      </p:grpSp>
      <p:cxnSp>
        <p:nvCxnSpPr>
          <p:cNvPr id="143" name="Straight Arrow Connector 142"/>
          <p:cNvCxnSpPr/>
          <p:nvPr/>
        </p:nvCxnSpPr>
        <p:spPr>
          <a:xfrm flipH="1" flipV="1">
            <a:off x="1373603" y="2609611"/>
            <a:ext cx="1620118" cy="1779672"/>
          </a:xfrm>
          <a:prstGeom prst="straightConnector1">
            <a:avLst/>
          </a:prstGeom>
          <a:ln w="9525" cmpd="sng">
            <a:solidFill>
              <a:srgbClr val="000000"/>
            </a:solidFill>
            <a:prstDash val="dash"/>
            <a:headEnd type="oval"/>
            <a:tailEnd type="triangle"/>
          </a:ln>
        </p:spPr>
        <p:style>
          <a:lnRef idx="2">
            <a:schemeClr val="accent1"/>
          </a:lnRef>
          <a:fillRef idx="0">
            <a:schemeClr val="accent1"/>
          </a:fillRef>
          <a:effectRef idx="1">
            <a:schemeClr val="accent1"/>
          </a:effectRef>
          <a:fontRef idx="minor">
            <a:schemeClr val="tx1"/>
          </a:fontRef>
        </p:style>
      </p:cxnSp>
      <p:cxnSp>
        <p:nvCxnSpPr>
          <p:cNvPr id="74" name="Straight Arrow Connector 73"/>
          <p:cNvCxnSpPr/>
          <p:nvPr/>
        </p:nvCxnSpPr>
        <p:spPr>
          <a:xfrm flipH="1" flipV="1">
            <a:off x="1373603" y="3090068"/>
            <a:ext cx="1577881" cy="2233176"/>
          </a:xfrm>
          <a:prstGeom prst="straightConnector1">
            <a:avLst/>
          </a:prstGeom>
          <a:ln w="9525" cmpd="sng">
            <a:solidFill>
              <a:srgbClr val="000000"/>
            </a:solidFill>
            <a:prstDash val="dash"/>
            <a:headEnd type="oval"/>
            <a:tailEnd type="triangle"/>
          </a:ln>
        </p:spPr>
        <p:style>
          <a:lnRef idx="2">
            <a:schemeClr val="accent1"/>
          </a:lnRef>
          <a:fillRef idx="0">
            <a:schemeClr val="accent1"/>
          </a:fillRef>
          <a:effectRef idx="1">
            <a:schemeClr val="accent1"/>
          </a:effectRef>
          <a:fontRef idx="minor">
            <a:schemeClr val="tx1"/>
          </a:fontRef>
        </p:style>
      </p:cxnSp>
      <p:cxnSp>
        <p:nvCxnSpPr>
          <p:cNvPr id="144" name="Straight Arrow Connector 143"/>
          <p:cNvCxnSpPr/>
          <p:nvPr/>
        </p:nvCxnSpPr>
        <p:spPr>
          <a:xfrm flipH="1" flipV="1">
            <a:off x="1373604" y="3601169"/>
            <a:ext cx="1620117" cy="2071124"/>
          </a:xfrm>
          <a:prstGeom prst="straightConnector1">
            <a:avLst/>
          </a:prstGeom>
          <a:ln w="9525" cmpd="sng">
            <a:solidFill>
              <a:srgbClr val="000000"/>
            </a:solidFill>
            <a:prstDash val="dash"/>
            <a:headEnd type="oval"/>
            <a:tailEnd type="triangle"/>
          </a:ln>
        </p:spPr>
        <p:style>
          <a:lnRef idx="2">
            <a:schemeClr val="accent1"/>
          </a:lnRef>
          <a:fillRef idx="0">
            <a:schemeClr val="accent1"/>
          </a:fillRef>
          <a:effectRef idx="1">
            <a:schemeClr val="accent1"/>
          </a:effectRef>
          <a:fontRef idx="minor">
            <a:schemeClr val="tx1"/>
          </a:fontRef>
        </p:style>
      </p:cxnSp>
      <p:cxnSp>
        <p:nvCxnSpPr>
          <p:cNvPr id="145" name="Straight Arrow Connector 144"/>
          <p:cNvCxnSpPr/>
          <p:nvPr/>
        </p:nvCxnSpPr>
        <p:spPr>
          <a:xfrm flipH="1" flipV="1">
            <a:off x="2647821" y="3601168"/>
            <a:ext cx="498301" cy="2699775"/>
          </a:xfrm>
          <a:prstGeom prst="straightConnector1">
            <a:avLst/>
          </a:prstGeom>
          <a:ln w="9525" cmpd="sng">
            <a:solidFill>
              <a:srgbClr val="000000"/>
            </a:solidFill>
            <a:prstDash val="dash"/>
            <a:headEnd type="oval"/>
            <a:tailEnd type="triangle"/>
          </a:ln>
        </p:spPr>
        <p:style>
          <a:lnRef idx="2">
            <a:schemeClr val="accent1"/>
          </a:lnRef>
          <a:fillRef idx="0">
            <a:schemeClr val="accent1"/>
          </a:fillRef>
          <a:effectRef idx="1">
            <a:schemeClr val="accent1"/>
          </a:effectRef>
          <a:fontRef idx="minor">
            <a:schemeClr val="tx1"/>
          </a:fontRef>
        </p:style>
      </p:cxnSp>
      <p:cxnSp>
        <p:nvCxnSpPr>
          <p:cNvPr id="85" name="Straight Arrow Connector 84"/>
          <p:cNvCxnSpPr/>
          <p:nvPr/>
        </p:nvCxnSpPr>
        <p:spPr>
          <a:xfrm flipH="1" flipV="1">
            <a:off x="2692936" y="3655079"/>
            <a:ext cx="2438826" cy="287785"/>
          </a:xfrm>
          <a:prstGeom prst="straightConnector1">
            <a:avLst/>
          </a:prstGeom>
          <a:ln w="9525" cmpd="sng">
            <a:solidFill>
              <a:srgbClr val="000000"/>
            </a:solidFill>
            <a:prstDash val="dash"/>
            <a:headEnd type="oval"/>
            <a:tailEnd type="triangle"/>
          </a:ln>
        </p:spPr>
        <p:style>
          <a:lnRef idx="2">
            <a:schemeClr val="accent1"/>
          </a:lnRef>
          <a:fillRef idx="0">
            <a:schemeClr val="accent1"/>
          </a:fillRef>
          <a:effectRef idx="1">
            <a:schemeClr val="accent1"/>
          </a:effectRef>
          <a:fontRef idx="minor">
            <a:schemeClr val="tx1"/>
          </a:fontRef>
        </p:style>
      </p:cxnSp>
      <p:cxnSp>
        <p:nvCxnSpPr>
          <p:cNvPr id="76" name="Straight Arrow Connector 75"/>
          <p:cNvCxnSpPr/>
          <p:nvPr/>
        </p:nvCxnSpPr>
        <p:spPr>
          <a:xfrm flipH="1" flipV="1">
            <a:off x="2647821" y="2614735"/>
            <a:ext cx="2358153" cy="425150"/>
          </a:xfrm>
          <a:prstGeom prst="straightConnector1">
            <a:avLst/>
          </a:prstGeom>
          <a:ln w="9525" cmpd="sng">
            <a:solidFill>
              <a:srgbClr val="000000"/>
            </a:solidFill>
            <a:prstDash val="dash"/>
            <a:headEnd type="oval"/>
            <a:tailEnd type="triangle"/>
          </a:ln>
        </p:spPr>
        <p:style>
          <a:lnRef idx="2">
            <a:schemeClr val="accent1"/>
          </a:lnRef>
          <a:fillRef idx="0">
            <a:schemeClr val="accent1"/>
          </a:fillRef>
          <a:effectRef idx="1">
            <a:schemeClr val="accent1"/>
          </a:effectRef>
          <a:fontRef idx="minor">
            <a:schemeClr val="tx1"/>
          </a:fontRef>
        </p:style>
      </p:cxnSp>
      <p:cxnSp>
        <p:nvCxnSpPr>
          <p:cNvPr id="80" name="Straight Arrow Connector 79"/>
          <p:cNvCxnSpPr/>
          <p:nvPr/>
        </p:nvCxnSpPr>
        <p:spPr>
          <a:xfrm flipH="1" flipV="1">
            <a:off x="2647821" y="3090068"/>
            <a:ext cx="2345195" cy="319493"/>
          </a:xfrm>
          <a:prstGeom prst="straightConnector1">
            <a:avLst/>
          </a:prstGeom>
          <a:ln w="9525" cmpd="sng">
            <a:solidFill>
              <a:srgbClr val="000000"/>
            </a:solidFill>
            <a:prstDash val="dash"/>
            <a:headEnd type="oval"/>
            <a:tailEnd type="triangle"/>
          </a:ln>
        </p:spPr>
        <p:style>
          <a:lnRef idx="2">
            <a:schemeClr val="accent1"/>
          </a:lnRef>
          <a:fillRef idx="0">
            <a:schemeClr val="accent1"/>
          </a:fillRef>
          <a:effectRef idx="1">
            <a:schemeClr val="accent1"/>
          </a:effectRef>
          <a:fontRef idx="minor">
            <a:schemeClr val="tx1"/>
          </a:fontRef>
        </p:style>
      </p:cxnSp>
      <p:cxnSp>
        <p:nvCxnSpPr>
          <p:cNvPr id="146" name="Straight Arrow Connector 145"/>
          <p:cNvCxnSpPr>
            <a:endCxn id="133" idx="1"/>
          </p:cNvCxnSpPr>
          <p:nvPr/>
        </p:nvCxnSpPr>
        <p:spPr>
          <a:xfrm flipV="1">
            <a:off x="4468199" y="2301979"/>
            <a:ext cx="2551553" cy="2160084"/>
          </a:xfrm>
          <a:prstGeom prst="straightConnector1">
            <a:avLst/>
          </a:prstGeom>
          <a:ln>
            <a:headEnd type="oval"/>
            <a:tailEnd type="triangle"/>
          </a:ln>
        </p:spPr>
        <p:style>
          <a:lnRef idx="2">
            <a:schemeClr val="accent1"/>
          </a:lnRef>
          <a:fillRef idx="0">
            <a:schemeClr val="accent1"/>
          </a:fillRef>
          <a:effectRef idx="1">
            <a:schemeClr val="accent1"/>
          </a:effectRef>
          <a:fontRef idx="minor">
            <a:schemeClr val="tx1"/>
          </a:fontRef>
        </p:style>
      </p:cxnSp>
      <p:cxnSp>
        <p:nvCxnSpPr>
          <p:cNvPr id="148" name="Straight Arrow Connector 147"/>
          <p:cNvCxnSpPr/>
          <p:nvPr/>
        </p:nvCxnSpPr>
        <p:spPr>
          <a:xfrm flipV="1">
            <a:off x="4455774" y="3456299"/>
            <a:ext cx="2551553" cy="2931747"/>
          </a:xfrm>
          <a:prstGeom prst="straightConnector1">
            <a:avLst/>
          </a:prstGeom>
          <a:ln>
            <a:headEnd type="oval"/>
            <a:tailEnd type="triangle"/>
          </a:ln>
        </p:spPr>
        <p:style>
          <a:lnRef idx="2">
            <a:schemeClr val="accent1"/>
          </a:lnRef>
          <a:fillRef idx="0">
            <a:schemeClr val="accent1"/>
          </a:fillRef>
          <a:effectRef idx="1">
            <a:schemeClr val="accent1"/>
          </a:effectRef>
          <a:fontRef idx="minor">
            <a:schemeClr val="tx1"/>
          </a:fontRef>
        </p:style>
      </p:cxnSp>
      <p:cxnSp>
        <p:nvCxnSpPr>
          <p:cNvPr id="149" name="Straight Arrow Connector 148"/>
          <p:cNvCxnSpPr>
            <a:endCxn id="132" idx="1"/>
          </p:cNvCxnSpPr>
          <p:nvPr/>
        </p:nvCxnSpPr>
        <p:spPr>
          <a:xfrm flipV="1">
            <a:off x="6429375" y="2071145"/>
            <a:ext cx="577952" cy="1119572"/>
          </a:xfrm>
          <a:prstGeom prst="straightConnector1">
            <a:avLst/>
          </a:prstGeom>
          <a:ln>
            <a:headEnd type="oval"/>
            <a:tailEnd type="triangle"/>
          </a:ln>
        </p:spPr>
        <p:style>
          <a:lnRef idx="2">
            <a:schemeClr val="accent1"/>
          </a:lnRef>
          <a:fillRef idx="0">
            <a:schemeClr val="accent1"/>
          </a:fillRef>
          <a:effectRef idx="1">
            <a:schemeClr val="accent1"/>
          </a:effectRef>
          <a:fontRef idx="minor">
            <a:schemeClr val="tx1"/>
          </a:fontRef>
        </p:style>
      </p:cxnSp>
      <p:cxnSp>
        <p:nvCxnSpPr>
          <p:cNvPr id="151" name="Straight Arrow Connector 150"/>
          <p:cNvCxnSpPr>
            <a:endCxn id="52" idx="1"/>
          </p:cNvCxnSpPr>
          <p:nvPr/>
        </p:nvCxnSpPr>
        <p:spPr>
          <a:xfrm>
            <a:off x="6315244" y="2209872"/>
            <a:ext cx="692083" cy="478552"/>
          </a:xfrm>
          <a:prstGeom prst="straightConnector1">
            <a:avLst/>
          </a:prstGeom>
          <a:ln>
            <a:headEnd type="oval"/>
            <a:tailEnd type="triangle"/>
          </a:ln>
        </p:spPr>
        <p:style>
          <a:lnRef idx="2">
            <a:schemeClr val="accent1"/>
          </a:lnRef>
          <a:fillRef idx="0">
            <a:schemeClr val="accent1"/>
          </a:fillRef>
          <a:effectRef idx="1">
            <a:schemeClr val="accent1"/>
          </a:effectRef>
          <a:fontRef idx="minor">
            <a:schemeClr val="tx1"/>
          </a:fontRef>
        </p:style>
      </p:cxnSp>
      <p:cxnSp>
        <p:nvCxnSpPr>
          <p:cNvPr id="153" name="Straight Arrow Connector 152"/>
          <p:cNvCxnSpPr>
            <a:endCxn id="8" idx="1"/>
          </p:cNvCxnSpPr>
          <p:nvPr/>
        </p:nvCxnSpPr>
        <p:spPr>
          <a:xfrm flipV="1">
            <a:off x="6315244" y="3350820"/>
            <a:ext cx="692083" cy="638749"/>
          </a:xfrm>
          <a:prstGeom prst="straightConnector1">
            <a:avLst/>
          </a:prstGeom>
          <a:ln>
            <a:headEnd type="oval"/>
            <a:tailEnd type="triangle"/>
          </a:ln>
        </p:spPr>
        <p:style>
          <a:lnRef idx="2">
            <a:schemeClr val="accent1"/>
          </a:lnRef>
          <a:fillRef idx="0">
            <a:schemeClr val="accent1"/>
          </a:fillRef>
          <a:effectRef idx="1">
            <a:schemeClr val="accent1"/>
          </a:effectRef>
          <a:fontRef idx="minor">
            <a:schemeClr val="tx1"/>
          </a:fontRef>
        </p:style>
      </p:cxnSp>
      <p:sp>
        <p:nvSpPr>
          <p:cNvPr id="3" name="Rectangle 2"/>
          <p:cNvSpPr/>
          <p:nvPr/>
        </p:nvSpPr>
        <p:spPr>
          <a:xfrm>
            <a:off x="5961450" y="5323244"/>
            <a:ext cx="666141" cy="349048"/>
          </a:xfrm>
          <a:prstGeom prst="rect">
            <a:avLst/>
          </a:prstGeom>
          <a:solidFill>
            <a:schemeClr val="bg1">
              <a:lumMod val="75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latin typeface="Gill Sans Light"/>
              <a:cs typeface="Gill Sans Light"/>
            </a:endParaRPr>
          </a:p>
        </p:txBody>
      </p:sp>
      <p:cxnSp>
        <p:nvCxnSpPr>
          <p:cNvPr id="12" name="Straight Arrow Connector 11"/>
          <p:cNvCxnSpPr/>
          <p:nvPr/>
        </p:nvCxnSpPr>
        <p:spPr>
          <a:xfrm flipH="1">
            <a:off x="4536343" y="5492751"/>
            <a:ext cx="1746754" cy="1197098"/>
          </a:xfrm>
          <a:prstGeom prst="straightConnector1">
            <a:avLst/>
          </a:prstGeom>
          <a:ln w="28575" cmpd="sng">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13" name="TextBox 12"/>
          <p:cNvSpPr txBox="1"/>
          <p:nvPr/>
        </p:nvSpPr>
        <p:spPr>
          <a:xfrm>
            <a:off x="6791021" y="5323042"/>
            <a:ext cx="2172390" cy="400110"/>
          </a:xfrm>
          <a:prstGeom prst="rect">
            <a:avLst/>
          </a:prstGeom>
          <a:noFill/>
        </p:spPr>
        <p:txBody>
          <a:bodyPr wrap="none" rtlCol="0">
            <a:spAutoFit/>
          </a:bodyPr>
          <a:lstStyle/>
          <a:p>
            <a:r>
              <a:rPr lang="en-US" sz="2000" dirty="0" smtClean="0">
                <a:latin typeface="Gill Sans Light"/>
                <a:cs typeface="Gill Sans Light"/>
              </a:rPr>
              <a:t>active process &amp; PT</a:t>
            </a:r>
            <a:endParaRPr lang="en-US" sz="2000" dirty="0">
              <a:latin typeface="Gill Sans Light"/>
              <a:cs typeface="Gill Sans Light"/>
            </a:endParaRPr>
          </a:p>
        </p:txBody>
      </p:sp>
      <p:sp>
        <p:nvSpPr>
          <p:cNvPr id="15" name="Right Arrow 14"/>
          <p:cNvSpPr/>
          <p:nvPr/>
        </p:nvSpPr>
        <p:spPr>
          <a:xfrm>
            <a:off x="4536343" y="3377715"/>
            <a:ext cx="393156" cy="244943"/>
          </a:xfrm>
          <a:prstGeom prst="rightArrow">
            <a:avLst/>
          </a:prstGeom>
          <a:solidFill>
            <a:srgbClr val="FF0000"/>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latin typeface="Gill Sans Light"/>
              <a:cs typeface="Gill Sans Light"/>
            </a:endParaRPr>
          </a:p>
        </p:txBody>
      </p:sp>
      <p:sp>
        <p:nvSpPr>
          <p:cNvPr id="117" name="Rectangle 116"/>
          <p:cNvSpPr/>
          <p:nvPr/>
        </p:nvSpPr>
        <p:spPr>
          <a:xfrm>
            <a:off x="6141942" y="3420492"/>
            <a:ext cx="513741" cy="115274"/>
          </a:xfrm>
          <a:prstGeom prst="rect">
            <a:avLst/>
          </a:prstGeom>
          <a:solidFill>
            <a:srgbClr val="FF0000"/>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latin typeface="Gill Sans Light"/>
              <a:cs typeface="Gill Sans Light"/>
            </a:endParaRPr>
          </a:p>
        </p:txBody>
      </p:sp>
      <p:sp>
        <p:nvSpPr>
          <p:cNvPr id="118" name="Rectangle 117"/>
          <p:cNvSpPr/>
          <p:nvPr/>
        </p:nvSpPr>
        <p:spPr>
          <a:xfrm>
            <a:off x="1574380" y="3190717"/>
            <a:ext cx="1073441" cy="184214"/>
          </a:xfrm>
          <a:prstGeom prst="rect">
            <a:avLst/>
          </a:prstGeom>
          <a:solidFill>
            <a:schemeClr val="bg2">
              <a:lumMod val="75000"/>
              <a:alpha val="61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latin typeface="Gill Sans Light"/>
              <a:cs typeface="Gill Sans Light"/>
            </a:endParaRPr>
          </a:p>
        </p:txBody>
      </p:sp>
      <p:sp>
        <p:nvSpPr>
          <p:cNvPr id="16" name="Freeform 15"/>
          <p:cNvSpPr/>
          <p:nvPr/>
        </p:nvSpPr>
        <p:spPr>
          <a:xfrm>
            <a:off x="2587625" y="2555449"/>
            <a:ext cx="4445000" cy="1127611"/>
          </a:xfrm>
          <a:custGeom>
            <a:avLst/>
            <a:gdLst>
              <a:gd name="connsiteX0" fmla="*/ 0 w 4445000"/>
              <a:gd name="connsiteY0" fmla="*/ 698926 h 1127611"/>
              <a:gd name="connsiteX1" fmla="*/ 1317625 w 4445000"/>
              <a:gd name="connsiteY1" fmla="*/ 426 h 1127611"/>
              <a:gd name="connsiteX2" fmla="*/ 2889250 w 4445000"/>
              <a:gd name="connsiteY2" fmla="*/ 603676 h 1127611"/>
              <a:gd name="connsiteX3" fmla="*/ 3635375 w 4445000"/>
              <a:gd name="connsiteY3" fmla="*/ 1127551 h 1127611"/>
              <a:gd name="connsiteX4" fmla="*/ 4445000 w 4445000"/>
              <a:gd name="connsiteY4" fmla="*/ 571926 h 1127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45000" h="1127611">
                <a:moveTo>
                  <a:pt x="0" y="698926"/>
                </a:moveTo>
                <a:cubicBezTo>
                  <a:pt x="418041" y="357613"/>
                  <a:pt x="836083" y="16301"/>
                  <a:pt x="1317625" y="426"/>
                </a:cubicBezTo>
                <a:cubicBezTo>
                  <a:pt x="1799167" y="-15449"/>
                  <a:pt x="2502958" y="415822"/>
                  <a:pt x="2889250" y="603676"/>
                </a:cubicBezTo>
                <a:cubicBezTo>
                  <a:pt x="3275542" y="791530"/>
                  <a:pt x="3376083" y="1132843"/>
                  <a:pt x="3635375" y="1127551"/>
                </a:cubicBezTo>
                <a:cubicBezTo>
                  <a:pt x="3894667" y="1122259"/>
                  <a:pt x="4445000" y="571926"/>
                  <a:pt x="4445000" y="571926"/>
                </a:cubicBezTo>
              </a:path>
            </a:pathLst>
          </a:custGeom>
          <a:ln w="28575" cmpd="sng">
            <a:solidFill>
              <a:srgbClr val="000000"/>
            </a:solidFill>
            <a:prstDash val="sysDash"/>
            <a:headEnd type="diamond"/>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000">
              <a:latin typeface="Gill Sans Light"/>
              <a:cs typeface="Gill Sans Light"/>
            </a:endParaRPr>
          </a:p>
        </p:txBody>
      </p:sp>
    </p:spTree>
    <p:extLst>
      <p:ext uri="{BB962C8B-B14F-4D97-AF65-F5344CB8AC3E}">
        <p14:creationId xmlns:p14="http://schemas.microsoft.com/office/powerpoint/2010/main" val="3129994852"/>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3000"/>
                                        <p:tgtEl>
                                          <p:spTgt spid="16"/>
                                        </p:tgtEl>
                                      </p:cBhvr>
                                    </p:animEffect>
                                  </p:childTnLst>
                                </p:cTn>
                              </p:par>
                              <p:par>
                                <p:cTn id="8" presetID="0" presetClass="path" presetSubtype="0" accel="50000" decel="50000" fill="hold" grpId="0" nodeType="withEffect">
                                  <p:stCondLst>
                                    <p:cond delay="0"/>
                                  </p:stCondLst>
                                  <p:childTnLst>
                                    <p:animMotion origin="layout" path="M 0.05903 -0.00416 C 0.06771 -0.0199 0.07657 -0.03541 0.0967 -0.05277 C 0.11702 -0.07014 0.14723 -0.10833 0.18038 -0.10833 C 0.21372 -0.10833 0.2625 -0.07662 0.29566 -0.05277 C 0.329 -0.02893 0.34896 0.01736 0.37934 0.03519 C 0.4099 0.05301 0.44219 0.06343 0.47882 0.05371 C 0.51545 0.04399 0.55712 0.01065 0.59896 -0.02268 " pathEditMode="relative" rAng="0" ptsTypes="aaaaaaA">
                                      <p:cBhvr>
                                        <p:cTn id="9" dur="3000" fill="hold"/>
                                        <p:tgtEl>
                                          <p:spTgt spid="118"/>
                                        </p:tgtEl>
                                        <p:attrNameLst>
                                          <p:attrName>ppt_x</p:attrName>
                                          <p:attrName>ppt_y</p:attrName>
                                        </p:attrNameLst>
                                      </p:cBhvr>
                                      <p:rCtr x="26997" y="-1829"/>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 grpId="0" animBg="1"/>
      <p:bldP spid="1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304800" y="152400"/>
            <a:ext cx="8686800" cy="533400"/>
          </a:xfrm>
        </p:spPr>
        <p:txBody>
          <a:bodyPr/>
          <a:lstStyle/>
          <a:p>
            <a:r>
              <a:rPr lang="en-US" altLang="ko-KR" dirty="0" smtClean="0">
                <a:ea typeface="굴림" panose="020B0600000101010101" pitchFamily="34" charset="-127"/>
              </a:rPr>
              <a:t>Recall: What Actually Happens on a TLB Miss?</a:t>
            </a:r>
          </a:p>
        </p:txBody>
      </p:sp>
      <p:sp>
        <p:nvSpPr>
          <p:cNvPr id="33795" name="Rectangle 3"/>
          <p:cNvSpPr>
            <a:spLocks noGrp="1" noChangeArrowheads="1"/>
          </p:cNvSpPr>
          <p:nvPr>
            <p:ph type="body" idx="1"/>
          </p:nvPr>
        </p:nvSpPr>
        <p:spPr>
          <a:xfrm>
            <a:off x="152400" y="762000"/>
            <a:ext cx="8915400" cy="5486400"/>
          </a:xfrm>
        </p:spPr>
        <p:txBody>
          <a:bodyPr/>
          <a:lstStyle/>
          <a:p>
            <a:pPr>
              <a:lnSpc>
                <a:spcPct val="80000"/>
              </a:lnSpc>
              <a:spcBef>
                <a:spcPct val="20000"/>
              </a:spcBef>
            </a:pPr>
            <a:r>
              <a:rPr lang="en-US" altLang="ko-KR" dirty="0" smtClean="0">
                <a:ea typeface="굴림" panose="020B0600000101010101" pitchFamily="34" charset="-127"/>
              </a:rPr>
              <a:t>Hardware traversed page tables:</a:t>
            </a:r>
          </a:p>
          <a:p>
            <a:pPr lvl="1">
              <a:lnSpc>
                <a:spcPct val="80000"/>
              </a:lnSpc>
              <a:spcBef>
                <a:spcPct val="20000"/>
              </a:spcBef>
            </a:pPr>
            <a:r>
              <a:rPr lang="en-US" altLang="ko-KR" dirty="0" smtClean="0">
                <a:ea typeface="굴림" panose="020B0600000101010101" pitchFamily="34" charset="-127"/>
              </a:rPr>
              <a:t>On TLB miss, hardware in MMU looks at current page table to fill TLB (may walk multiple levels)</a:t>
            </a:r>
          </a:p>
          <a:p>
            <a:pPr lvl="2">
              <a:lnSpc>
                <a:spcPct val="80000"/>
              </a:lnSpc>
              <a:spcBef>
                <a:spcPct val="20000"/>
              </a:spcBef>
            </a:pPr>
            <a:r>
              <a:rPr lang="en-US" altLang="ko-KR" dirty="0" smtClean="0">
                <a:ea typeface="굴림" panose="020B0600000101010101" pitchFamily="34" charset="-127"/>
              </a:rPr>
              <a:t>If PTE valid, hardware fills TLB and processor never knows</a:t>
            </a:r>
          </a:p>
          <a:p>
            <a:pPr lvl="2">
              <a:lnSpc>
                <a:spcPct val="80000"/>
              </a:lnSpc>
              <a:spcBef>
                <a:spcPct val="20000"/>
              </a:spcBef>
            </a:pPr>
            <a:r>
              <a:rPr lang="en-US" altLang="ko-KR" dirty="0" smtClean="0">
                <a:ea typeface="굴림" panose="020B0600000101010101" pitchFamily="34" charset="-127"/>
              </a:rPr>
              <a:t>If PTE marked as invalid, causes Page Fault, after which kernel decides what to do afterwards</a:t>
            </a:r>
          </a:p>
          <a:p>
            <a:pPr>
              <a:lnSpc>
                <a:spcPct val="80000"/>
              </a:lnSpc>
              <a:spcBef>
                <a:spcPct val="20000"/>
              </a:spcBef>
            </a:pPr>
            <a:r>
              <a:rPr lang="en-US" altLang="ko-KR" dirty="0" smtClean="0">
                <a:ea typeface="굴림" panose="020B0600000101010101" pitchFamily="34" charset="-127"/>
              </a:rPr>
              <a:t>Software traversed Page tables (like MIPS)</a:t>
            </a:r>
          </a:p>
          <a:p>
            <a:pPr lvl="1">
              <a:lnSpc>
                <a:spcPct val="80000"/>
              </a:lnSpc>
              <a:spcBef>
                <a:spcPct val="20000"/>
              </a:spcBef>
            </a:pPr>
            <a:r>
              <a:rPr lang="en-US" altLang="ko-KR" dirty="0" smtClean="0">
                <a:ea typeface="굴림" panose="020B0600000101010101" pitchFamily="34" charset="-127"/>
              </a:rPr>
              <a:t>On TLB miss, processor receives TLB fault</a:t>
            </a:r>
          </a:p>
          <a:p>
            <a:pPr lvl="1">
              <a:lnSpc>
                <a:spcPct val="80000"/>
              </a:lnSpc>
              <a:spcBef>
                <a:spcPct val="20000"/>
              </a:spcBef>
            </a:pPr>
            <a:r>
              <a:rPr lang="en-US" altLang="ko-KR" dirty="0" smtClean="0">
                <a:ea typeface="굴림" panose="020B0600000101010101" pitchFamily="34" charset="-127"/>
              </a:rPr>
              <a:t>Kernel traverses page table to find PTE</a:t>
            </a:r>
          </a:p>
          <a:p>
            <a:pPr lvl="2">
              <a:lnSpc>
                <a:spcPct val="80000"/>
              </a:lnSpc>
              <a:spcBef>
                <a:spcPct val="20000"/>
              </a:spcBef>
            </a:pPr>
            <a:r>
              <a:rPr lang="en-US" altLang="ko-KR" dirty="0" smtClean="0">
                <a:ea typeface="굴림" panose="020B0600000101010101" pitchFamily="34" charset="-127"/>
              </a:rPr>
              <a:t>If PTE valid, fills TLB and returns from fault</a:t>
            </a:r>
          </a:p>
          <a:p>
            <a:pPr lvl="2">
              <a:lnSpc>
                <a:spcPct val="80000"/>
              </a:lnSpc>
              <a:spcBef>
                <a:spcPct val="20000"/>
              </a:spcBef>
            </a:pPr>
            <a:r>
              <a:rPr lang="en-US" altLang="ko-KR" dirty="0" smtClean="0">
                <a:ea typeface="굴림" panose="020B0600000101010101" pitchFamily="34" charset="-127"/>
              </a:rPr>
              <a:t>If PTE marked as invalid, internally calls Page Fault handler</a:t>
            </a:r>
          </a:p>
          <a:p>
            <a:pPr>
              <a:lnSpc>
                <a:spcPct val="80000"/>
              </a:lnSpc>
              <a:spcBef>
                <a:spcPct val="20000"/>
              </a:spcBef>
            </a:pPr>
            <a:r>
              <a:rPr lang="en-US" altLang="ko-KR" dirty="0" smtClean="0">
                <a:ea typeface="굴림" panose="020B0600000101010101" pitchFamily="34" charset="-127"/>
              </a:rPr>
              <a:t>Most chip sets provide hardware traversal</a:t>
            </a:r>
          </a:p>
          <a:p>
            <a:pPr lvl="1">
              <a:lnSpc>
                <a:spcPct val="80000"/>
              </a:lnSpc>
              <a:spcBef>
                <a:spcPct val="20000"/>
              </a:spcBef>
            </a:pPr>
            <a:r>
              <a:rPr lang="en-US" altLang="ko-KR" dirty="0" smtClean="0">
                <a:ea typeface="굴림" panose="020B0600000101010101" pitchFamily="34" charset="-127"/>
              </a:rPr>
              <a:t>Modern operating systems tend to have more TLB faults since they use translation for many things</a:t>
            </a:r>
          </a:p>
          <a:p>
            <a:pPr lvl="1">
              <a:lnSpc>
                <a:spcPct val="80000"/>
              </a:lnSpc>
              <a:spcBef>
                <a:spcPct val="20000"/>
              </a:spcBef>
            </a:pPr>
            <a:r>
              <a:rPr lang="en-US" altLang="ko-KR" dirty="0" smtClean="0">
                <a:ea typeface="굴림" panose="020B0600000101010101" pitchFamily="34" charset="-127"/>
              </a:rPr>
              <a:t>Examples: </a:t>
            </a:r>
          </a:p>
          <a:p>
            <a:pPr lvl="2">
              <a:lnSpc>
                <a:spcPct val="80000"/>
              </a:lnSpc>
              <a:spcBef>
                <a:spcPct val="20000"/>
              </a:spcBef>
            </a:pPr>
            <a:r>
              <a:rPr lang="en-US" altLang="ko-KR" dirty="0" smtClean="0">
                <a:ea typeface="굴림" panose="020B0600000101010101" pitchFamily="34" charset="-127"/>
              </a:rPr>
              <a:t>shared segments</a:t>
            </a:r>
          </a:p>
          <a:p>
            <a:pPr lvl="2">
              <a:lnSpc>
                <a:spcPct val="80000"/>
              </a:lnSpc>
              <a:spcBef>
                <a:spcPct val="20000"/>
              </a:spcBef>
            </a:pPr>
            <a:r>
              <a:rPr lang="en-US" altLang="ko-KR" dirty="0" smtClean="0">
                <a:ea typeface="굴림" panose="020B0600000101010101" pitchFamily="34" charset="-127"/>
              </a:rPr>
              <a:t>user-level portions of an operating system</a:t>
            </a:r>
          </a:p>
        </p:txBody>
      </p:sp>
    </p:spTree>
    <p:extLst>
      <p:ext uri="{BB962C8B-B14F-4D97-AF65-F5344CB8AC3E}">
        <p14:creationId xmlns:p14="http://schemas.microsoft.com/office/powerpoint/2010/main" val="461355091"/>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7500" y="0"/>
            <a:ext cx="8369300" cy="875619"/>
          </a:xfrm>
        </p:spPr>
        <p:txBody>
          <a:bodyPr>
            <a:normAutofit/>
          </a:bodyPr>
          <a:lstStyle/>
          <a:p>
            <a:r>
              <a:rPr lang="en-US" dirty="0" smtClean="0"/>
              <a:t>On page Fault … update PTE</a:t>
            </a:r>
            <a:endParaRPr lang="en-US" dirty="0"/>
          </a:p>
        </p:txBody>
      </p:sp>
      <p:sp>
        <p:nvSpPr>
          <p:cNvPr id="7" name="Can 6"/>
          <p:cNvSpPr/>
          <p:nvPr/>
        </p:nvSpPr>
        <p:spPr>
          <a:xfrm>
            <a:off x="57686" y="1299449"/>
            <a:ext cx="2635250" cy="2942708"/>
          </a:xfrm>
          <a:prstGeom prst="can">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latin typeface="Gill Sans Light"/>
              <a:cs typeface="Gill Sans Light"/>
            </a:endParaRPr>
          </a:p>
        </p:txBody>
      </p:sp>
      <p:sp>
        <p:nvSpPr>
          <p:cNvPr id="9" name="TextBox 8"/>
          <p:cNvSpPr txBox="1"/>
          <p:nvPr/>
        </p:nvSpPr>
        <p:spPr>
          <a:xfrm>
            <a:off x="559577" y="930117"/>
            <a:ext cx="1640643" cy="400110"/>
          </a:xfrm>
          <a:prstGeom prst="rect">
            <a:avLst/>
          </a:prstGeom>
          <a:noFill/>
        </p:spPr>
        <p:txBody>
          <a:bodyPr wrap="none" rtlCol="0">
            <a:spAutoFit/>
          </a:bodyPr>
          <a:lstStyle/>
          <a:p>
            <a:r>
              <a:rPr lang="en-US" sz="2000" dirty="0" smtClean="0">
                <a:latin typeface="Gill Sans Light"/>
                <a:cs typeface="Gill Sans Light"/>
              </a:rPr>
              <a:t>disk (huge, TB)</a:t>
            </a:r>
            <a:endParaRPr lang="en-US" sz="2000" dirty="0">
              <a:latin typeface="Gill Sans Light"/>
              <a:cs typeface="Gill Sans Light"/>
            </a:endParaRPr>
          </a:p>
        </p:txBody>
      </p:sp>
      <p:sp>
        <p:nvSpPr>
          <p:cNvPr id="10" name="TextBox 9"/>
          <p:cNvSpPr txBox="1"/>
          <p:nvPr/>
        </p:nvSpPr>
        <p:spPr>
          <a:xfrm>
            <a:off x="7064163" y="1211468"/>
            <a:ext cx="1069524" cy="400110"/>
          </a:xfrm>
          <a:prstGeom prst="rect">
            <a:avLst/>
          </a:prstGeom>
          <a:noFill/>
        </p:spPr>
        <p:txBody>
          <a:bodyPr wrap="none" rtlCol="0">
            <a:spAutoFit/>
          </a:bodyPr>
          <a:lstStyle/>
          <a:p>
            <a:r>
              <a:rPr lang="en-US" sz="2000" dirty="0" smtClean="0">
                <a:latin typeface="Gill Sans Light"/>
                <a:cs typeface="Gill Sans Light"/>
              </a:rPr>
              <a:t>memory</a:t>
            </a:r>
            <a:endParaRPr lang="en-US" sz="2000" dirty="0">
              <a:latin typeface="Gill Sans Light"/>
              <a:cs typeface="Gill Sans Light"/>
            </a:endParaRPr>
          </a:p>
        </p:txBody>
      </p:sp>
      <p:pic>
        <p:nvPicPr>
          <p:cNvPr id="29" name="Picture 28"/>
          <p:cNvPicPr>
            <a:picLocks noChangeAspect="1"/>
          </p:cNvPicPr>
          <p:nvPr/>
        </p:nvPicPr>
        <p:blipFill>
          <a:blip r:embed="rId2"/>
          <a:stretch>
            <a:fillRect/>
          </a:stretch>
        </p:blipFill>
        <p:spPr>
          <a:xfrm>
            <a:off x="145118" y="1969155"/>
            <a:ext cx="828917" cy="1221562"/>
          </a:xfrm>
          <a:prstGeom prst="rect">
            <a:avLst/>
          </a:prstGeom>
        </p:spPr>
      </p:pic>
      <p:sp>
        <p:nvSpPr>
          <p:cNvPr id="8" name="Rectangle 7"/>
          <p:cNvSpPr/>
          <p:nvPr/>
        </p:nvSpPr>
        <p:spPr>
          <a:xfrm>
            <a:off x="7007327" y="1809750"/>
            <a:ext cx="1073441" cy="3082139"/>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latin typeface="Gill Sans Light"/>
              <a:cs typeface="Gill Sans Light"/>
            </a:endParaRPr>
          </a:p>
        </p:txBody>
      </p:sp>
      <p:sp>
        <p:nvSpPr>
          <p:cNvPr id="46" name="Rectangle 45"/>
          <p:cNvSpPr/>
          <p:nvPr/>
        </p:nvSpPr>
        <p:spPr>
          <a:xfrm>
            <a:off x="7007367" y="3655079"/>
            <a:ext cx="1073441" cy="184214"/>
          </a:xfrm>
          <a:prstGeom prst="rect">
            <a:avLst/>
          </a:prstGeom>
          <a:solidFill>
            <a:schemeClr val="accent1">
              <a:lumMod val="40000"/>
              <a:lumOff val="60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latin typeface="Gill Sans Light"/>
              <a:cs typeface="Gill Sans Light"/>
            </a:endParaRPr>
          </a:p>
        </p:txBody>
      </p:sp>
      <p:sp>
        <p:nvSpPr>
          <p:cNvPr id="47" name="Rectangle 46"/>
          <p:cNvSpPr/>
          <p:nvPr/>
        </p:nvSpPr>
        <p:spPr>
          <a:xfrm>
            <a:off x="7007327" y="4539963"/>
            <a:ext cx="1073441" cy="184214"/>
          </a:xfrm>
          <a:prstGeom prst="rect">
            <a:avLst/>
          </a:prstGeom>
          <a:solidFill>
            <a:srgbClr val="FF66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latin typeface="Gill Sans Light"/>
              <a:cs typeface="Gill Sans Light"/>
            </a:endParaRPr>
          </a:p>
        </p:txBody>
      </p:sp>
      <p:sp>
        <p:nvSpPr>
          <p:cNvPr id="48" name="Rectangle 47"/>
          <p:cNvSpPr/>
          <p:nvPr/>
        </p:nvSpPr>
        <p:spPr>
          <a:xfrm>
            <a:off x="7007327" y="3317890"/>
            <a:ext cx="1073441" cy="184214"/>
          </a:xfrm>
          <a:prstGeom prst="rect">
            <a:avLst/>
          </a:prstGeom>
          <a:solidFill>
            <a:schemeClr val="accent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latin typeface="Gill Sans Light"/>
              <a:cs typeface="Gill Sans Light"/>
            </a:endParaRPr>
          </a:p>
        </p:txBody>
      </p:sp>
      <p:sp>
        <p:nvSpPr>
          <p:cNvPr id="51" name="Rectangle 50"/>
          <p:cNvSpPr/>
          <p:nvPr/>
        </p:nvSpPr>
        <p:spPr>
          <a:xfrm>
            <a:off x="7007327" y="4737959"/>
            <a:ext cx="1073441" cy="184214"/>
          </a:xfrm>
          <a:prstGeom prst="rect">
            <a:avLst/>
          </a:prstGeom>
          <a:solidFill>
            <a:srgbClr val="FF66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latin typeface="Gill Sans Light"/>
              <a:cs typeface="Gill Sans Light"/>
            </a:endParaRPr>
          </a:p>
        </p:txBody>
      </p:sp>
      <p:sp>
        <p:nvSpPr>
          <p:cNvPr id="52" name="Rectangle 51"/>
          <p:cNvSpPr/>
          <p:nvPr/>
        </p:nvSpPr>
        <p:spPr>
          <a:xfrm>
            <a:off x="7007327" y="2596317"/>
            <a:ext cx="1073441" cy="184214"/>
          </a:xfrm>
          <a:prstGeom prst="rect">
            <a:avLst/>
          </a:prstGeom>
          <a:solidFill>
            <a:schemeClr val="accent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latin typeface="Gill Sans Light"/>
              <a:cs typeface="Gill Sans Light"/>
            </a:endParaRPr>
          </a:p>
        </p:txBody>
      </p:sp>
      <p:sp>
        <p:nvSpPr>
          <p:cNvPr id="53" name="TextBox 52"/>
          <p:cNvSpPr txBox="1"/>
          <p:nvPr/>
        </p:nvSpPr>
        <p:spPr>
          <a:xfrm>
            <a:off x="8153400" y="4289274"/>
            <a:ext cx="860207" cy="1015663"/>
          </a:xfrm>
          <a:prstGeom prst="rect">
            <a:avLst/>
          </a:prstGeom>
          <a:noFill/>
        </p:spPr>
        <p:txBody>
          <a:bodyPr wrap="square" rtlCol="0">
            <a:spAutoFit/>
          </a:bodyPr>
          <a:lstStyle/>
          <a:p>
            <a:r>
              <a:rPr lang="en-US" sz="2000" dirty="0" smtClean="0">
                <a:latin typeface="Gill Sans Light"/>
                <a:cs typeface="Gill Sans Light"/>
              </a:rPr>
              <a:t>kernel code &amp; data</a:t>
            </a:r>
            <a:endParaRPr lang="en-US" sz="2000" dirty="0">
              <a:latin typeface="Gill Sans Light"/>
              <a:cs typeface="Gill Sans Light"/>
            </a:endParaRPr>
          </a:p>
        </p:txBody>
      </p:sp>
      <p:sp>
        <p:nvSpPr>
          <p:cNvPr id="54" name="TextBox 53"/>
          <p:cNvSpPr txBox="1"/>
          <p:nvPr/>
        </p:nvSpPr>
        <p:spPr>
          <a:xfrm>
            <a:off x="8153400" y="2477446"/>
            <a:ext cx="936407" cy="1015663"/>
          </a:xfrm>
          <a:prstGeom prst="rect">
            <a:avLst/>
          </a:prstGeom>
          <a:noFill/>
        </p:spPr>
        <p:txBody>
          <a:bodyPr wrap="square" rtlCol="0">
            <a:spAutoFit/>
          </a:bodyPr>
          <a:lstStyle/>
          <a:p>
            <a:r>
              <a:rPr lang="en-US" sz="2000" dirty="0" smtClean="0">
                <a:latin typeface="Gill Sans Light"/>
                <a:cs typeface="Gill Sans Light"/>
              </a:rPr>
              <a:t>user page</a:t>
            </a:r>
          </a:p>
          <a:p>
            <a:r>
              <a:rPr lang="en-US" sz="2000" dirty="0" smtClean="0">
                <a:latin typeface="Gill Sans Light"/>
                <a:cs typeface="Gill Sans Light"/>
              </a:rPr>
              <a:t>frames</a:t>
            </a:r>
            <a:endParaRPr lang="en-US" sz="2000" dirty="0">
              <a:latin typeface="Gill Sans Light"/>
              <a:cs typeface="Gill Sans Light"/>
            </a:endParaRPr>
          </a:p>
        </p:txBody>
      </p:sp>
      <p:sp>
        <p:nvSpPr>
          <p:cNvPr id="55" name="TextBox 54"/>
          <p:cNvSpPr txBox="1"/>
          <p:nvPr/>
        </p:nvSpPr>
        <p:spPr>
          <a:xfrm>
            <a:off x="8077200" y="3558073"/>
            <a:ext cx="1365250" cy="707886"/>
          </a:xfrm>
          <a:prstGeom prst="rect">
            <a:avLst/>
          </a:prstGeom>
          <a:noFill/>
        </p:spPr>
        <p:txBody>
          <a:bodyPr wrap="square" rtlCol="0">
            <a:spAutoFit/>
          </a:bodyPr>
          <a:lstStyle/>
          <a:p>
            <a:r>
              <a:rPr lang="en-US" sz="2000" dirty="0" smtClean="0">
                <a:latin typeface="Gill Sans Light"/>
                <a:cs typeface="Gill Sans Light"/>
              </a:rPr>
              <a:t>user </a:t>
            </a:r>
            <a:r>
              <a:rPr lang="en-US" sz="2000" dirty="0" err="1" smtClean="0">
                <a:latin typeface="Gill Sans Light"/>
                <a:cs typeface="Gill Sans Light"/>
              </a:rPr>
              <a:t>pagetable</a:t>
            </a:r>
            <a:endParaRPr lang="en-US" sz="2000" dirty="0" smtClean="0">
              <a:latin typeface="Gill Sans Light"/>
              <a:cs typeface="Gill Sans Light"/>
            </a:endParaRPr>
          </a:p>
        </p:txBody>
      </p:sp>
      <p:sp>
        <p:nvSpPr>
          <p:cNvPr id="56" name="Rectangle 55"/>
          <p:cNvSpPr/>
          <p:nvPr/>
        </p:nvSpPr>
        <p:spPr>
          <a:xfrm>
            <a:off x="7007327" y="2861622"/>
            <a:ext cx="1073441" cy="184214"/>
          </a:xfrm>
          <a:prstGeom prst="rect">
            <a:avLst/>
          </a:prstGeom>
          <a:solidFill>
            <a:schemeClr val="accent6">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latin typeface="Gill Sans Light"/>
              <a:cs typeface="Gill Sans Light"/>
            </a:endParaRPr>
          </a:p>
        </p:txBody>
      </p:sp>
      <p:sp>
        <p:nvSpPr>
          <p:cNvPr id="57" name="Rectangle 56"/>
          <p:cNvSpPr/>
          <p:nvPr/>
        </p:nvSpPr>
        <p:spPr>
          <a:xfrm>
            <a:off x="7007367" y="3831138"/>
            <a:ext cx="1073441" cy="184214"/>
          </a:xfrm>
          <a:prstGeom prst="rect">
            <a:avLst/>
          </a:prstGeom>
          <a:solidFill>
            <a:schemeClr val="accent1">
              <a:lumMod val="40000"/>
              <a:lumOff val="60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latin typeface="Gill Sans Light"/>
              <a:cs typeface="Gill Sans Light"/>
            </a:endParaRPr>
          </a:p>
        </p:txBody>
      </p:sp>
      <p:sp>
        <p:nvSpPr>
          <p:cNvPr id="61" name="Rectangle 60"/>
          <p:cNvSpPr/>
          <p:nvPr/>
        </p:nvSpPr>
        <p:spPr>
          <a:xfrm>
            <a:off x="1591718" y="3572668"/>
            <a:ext cx="1056103" cy="476250"/>
          </a:xfrm>
          <a:prstGeom prst="rect">
            <a:avLst/>
          </a:prstGeom>
          <a:solidFill>
            <a:schemeClr val="accent3">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latin typeface="Gill Sans Light"/>
              <a:cs typeface="Gill Sans Light"/>
            </a:endParaRPr>
          </a:p>
        </p:txBody>
      </p:sp>
      <p:sp>
        <p:nvSpPr>
          <p:cNvPr id="62" name="TextBox 61"/>
          <p:cNvSpPr txBox="1"/>
          <p:nvPr/>
        </p:nvSpPr>
        <p:spPr>
          <a:xfrm>
            <a:off x="1799703" y="3679586"/>
            <a:ext cx="684803" cy="400110"/>
          </a:xfrm>
          <a:prstGeom prst="rect">
            <a:avLst/>
          </a:prstGeom>
          <a:noFill/>
        </p:spPr>
        <p:txBody>
          <a:bodyPr wrap="none" rtlCol="0">
            <a:spAutoFit/>
          </a:bodyPr>
          <a:lstStyle/>
          <a:p>
            <a:r>
              <a:rPr lang="en-US" sz="2000" dirty="0" smtClean="0">
                <a:latin typeface="Gill Sans Light"/>
                <a:cs typeface="Gill Sans Light"/>
              </a:rPr>
              <a:t>code</a:t>
            </a:r>
            <a:endParaRPr lang="en-US" sz="2000" dirty="0">
              <a:latin typeface="Gill Sans Light"/>
              <a:cs typeface="Gill Sans Light"/>
            </a:endParaRPr>
          </a:p>
        </p:txBody>
      </p:sp>
      <p:grpSp>
        <p:nvGrpSpPr>
          <p:cNvPr id="63" name="Group 62"/>
          <p:cNvGrpSpPr/>
          <p:nvPr/>
        </p:nvGrpSpPr>
        <p:grpSpPr>
          <a:xfrm>
            <a:off x="1591718" y="3090068"/>
            <a:ext cx="1056103" cy="507028"/>
            <a:chOff x="4133850" y="3404709"/>
            <a:chExt cx="1056103" cy="507028"/>
          </a:xfrm>
        </p:grpSpPr>
        <p:sp>
          <p:nvSpPr>
            <p:cNvPr id="64" name="Rectangle 63"/>
            <p:cNvSpPr/>
            <p:nvPr/>
          </p:nvSpPr>
          <p:spPr>
            <a:xfrm>
              <a:off x="4133850" y="3404709"/>
              <a:ext cx="1056103" cy="476250"/>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latin typeface="Gill Sans Light"/>
                <a:cs typeface="Gill Sans Light"/>
              </a:endParaRPr>
            </a:p>
          </p:txBody>
        </p:sp>
        <p:sp>
          <p:nvSpPr>
            <p:cNvPr id="65" name="TextBox 64"/>
            <p:cNvSpPr txBox="1"/>
            <p:nvPr/>
          </p:nvSpPr>
          <p:spPr>
            <a:xfrm>
              <a:off x="4359700" y="3511627"/>
              <a:ext cx="633507" cy="400110"/>
            </a:xfrm>
            <a:prstGeom prst="rect">
              <a:avLst/>
            </a:prstGeom>
            <a:noFill/>
          </p:spPr>
          <p:txBody>
            <a:bodyPr wrap="none" rtlCol="0">
              <a:spAutoFit/>
            </a:bodyPr>
            <a:lstStyle/>
            <a:p>
              <a:r>
                <a:rPr lang="en-US" sz="2000" dirty="0" smtClean="0">
                  <a:latin typeface="Gill Sans Light"/>
                  <a:cs typeface="Gill Sans Light"/>
                </a:rPr>
                <a:t>data</a:t>
              </a:r>
              <a:endParaRPr lang="en-US" sz="2000" dirty="0">
                <a:latin typeface="Gill Sans Light"/>
                <a:cs typeface="Gill Sans Light"/>
              </a:endParaRPr>
            </a:p>
          </p:txBody>
        </p:sp>
      </p:grpSp>
      <p:grpSp>
        <p:nvGrpSpPr>
          <p:cNvPr id="66" name="Group 65"/>
          <p:cNvGrpSpPr/>
          <p:nvPr/>
        </p:nvGrpSpPr>
        <p:grpSpPr>
          <a:xfrm>
            <a:off x="1591718" y="2609611"/>
            <a:ext cx="1056103" cy="400110"/>
            <a:chOff x="4133850" y="3511627"/>
            <a:chExt cx="1056103" cy="400110"/>
          </a:xfrm>
        </p:grpSpPr>
        <p:sp>
          <p:nvSpPr>
            <p:cNvPr id="67" name="Rectangle 66"/>
            <p:cNvSpPr/>
            <p:nvPr/>
          </p:nvSpPr>
          <p:spPr>
            <a:xfrm>
              <a:off x="4133850" y="3511627"/>
              <a:ext cx="1056103" cy="369332"/>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latin typeface="Gill Sans Light"/>
                <a:cs typeface="Gill Sans Light"/>
              </a:endParaRPr>
            </a:p>
          </p:txBody>
        </p:sp>
        <p:sp>
          <p:nvSpPr>
            <p:cNvPr id="68" name="TextBox 67"/>
            <p:cNvSpPr txBox="1"/>
            <p:nvPr/>
          </p:nvSpPr>
          <p:spPr>
            <a:xfrm>
              <a:off x="4359700" y="3511627"/>
              <a:ext cx="673457" cy="400110"/>
            </a:xfrm>
            <a:prstGeom prst="rect">
              <a:avLst/>
            </a:prstGeom>
            <a:noFill/>
          </p:spPr>
          <p:txBody>
            <a:bodyPr wrap="none" rtlCol="0">
              <a:spAutoFit/>
            </a:bodyPr>
            <a:lstStyle/>
            <a:p>
              <a:r>
                <a:rPr lang="en-US" sz="2000" dirty="0" smtClean="0">
                  <a:latin typeface="Gill Sans Light"/>
                  <a:cs typeface="Gill Sans Light"/>
                </a:rPr>
                <a:t>heap</a:t>
              </a:r>
              <a:endParaRPr lang="en-US" sz="2000" dirty="0">
                <a:latin typeface="Gill Sans Light"/>
                <a:cs typeface="Gill Sans Light"/>
              </a:endParaRPr>
            </a:p>
          </p:txBody>
        </p:sp>
      </p:grpSp>
      <p:grpSp>
        <p:nvGrpSpPr>
          <p:cNvPr id="69" name="Group 68"/>
          <p:cNvGrpSpPr/>
          <p:nvPr/>
        </p:nvGrpSpPr>
        <p:grpSpPr>
          <a:xfrm>
            <a:off x="1591718" y="2112245"/>
            <a:ext cx="1056103" cy="400110"/>
            <a:chOff x="4133850" y="3404709"/>
            <a:chExt cx="1056103" cy="400110"/>
          </a:xfrm>
        </p:grpSpPr>
        <p:sp>
          <p:nvSpPr>
            <p:cNvPr id="70" name="Rectangle 69"/>
            <p:cNvSpPr/>
            <p:nvPr/>
          </p:nvSpPr>
          <p:spPr>
            <a:xfrm>
              <a:off x="4133850" y="3404709"/>
              <a:ext cx="1056103" cy="369332"/>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latin typeface="Gill Sans Light"/>
                <a:cs typeface="Gill Sans Light"/>
              </a:endParaRPr>
            </a:p>
          </p:txBody>
        </p:sp>
        <p:sp>
          <p:nvSpPr>
            <p:cNvPr id="71" name="TextBox 70"/>
            <p:cNvSpPr txBox="1"/>
            <p:nvPr/>
          </p:nvSpPr>
          <p:spPr>
            <a:xfrm>
              <a:off x="4334539" y="3404709"/>
              <a:ext cx="710451" cy="400110"/>
            </a:xfrm>
            <a:prstGeom prst="rect">
              <a:avLst/>
            </a:prstGeom>
            <a:noFill/>
          </p:spPr>
          <p:txBody>
            <a:bodyPr wrap="none" rtlCol="0">
              <a:spAutoFit/>
            </a:bodyPr>
            <a:lstStyle/>
            <a:p>
              <a:r>
                <a:rPr lang="en-US" sz="2000" dirty="0" smtClean="0">
                  <a:latin typeface="Gill Sans Light"/>
                  <a:cs typeface="Gill Sans Light"/>
                </a:rPr>
                <a:t>stack</a:t>
              </a:r>
              <a:endParaRPr lang="en-US" sz="2000" dirty="0">
                <a:latin typeface="Gill Sans Light"/>
                <a:cs typeface="Gill Sans Light"/>
              </a:endParaRPr>
            </a:p>
          </p:txBody>
        </p:sp>
      </p:grpSp>
      <p:cxnSp>
        <p:nvCxnSpPr>
          <p:cNvPr id="72" name="Straight Arrow Connector 71"/>
          <p:cNvCxnSpPr/>
          <p:nvPr/>
        </p:nvCxnSpPr>
        <p:spPr>
          <a:xfrm flipH="1">
            <a:off x="2647821" y="2112245"/>
            <a:ext cx="2352306" cy="0"/>
          </a:xfrm>
          <a:prstGeom prst="straightConnector1">
            <a:avLst/>
          </a:prstGeom>
          <a:ln w="9525" cmpd="sng">
            <a:solidFill>
              <a:srgbClr val="000000"/>
            </a:solidFill>
            <a:prstDash val="dash"/>
            <a:headEnd type="oval"/>
            <a:tailEnd type="triangle"/>
          </a:ln>
        </p:spPr>
        <p:style>
          <a:lnRef idx="2">
            <a:schemeClr val="accent1"/>
          </a:lnRef>
          <a:fillRef idx="0">
            <a:schemeClr val="accent1"/>
          </a:fillRef>
          <a:effectRef idx="1">
            <a:schemeClr val="accent1"/>
          </a:effectRef>
          <a:fontRef idx="minor">
            <a:schemeClr val="tx1"/>
          </a:fontRef>
        </p:style>
      </p:cxnSp>
      <p:grpSp>
        <p:nvGrpSpPr>
          <p:cNvPr id="14" name="Group 13"/>
          <p:cNvGrpSpPr/>
          <p:nvPr/>
        </p:nvGrpSpPr>
        <p:grpSpPr>
          <a:xfrm>
            <a:off x="4908551" y="1043544"/>
            <a:ext cx="1958827" cy="3386768"/>
            <a:chOff x="4813299" y="1043543"/>
            <a:chExt cx="2037395" cy="3547583"/>
          </a:xfrm>
        </p:grpSpPr>
        <p:sp>
          <p:nvSpPr>
            <p:cNvPr id="21" name="Rectangle 20"/>
            <p:cNvSpPr/>
            <p:nvPr/>
          </p:nvSpPr>
          <p:spPr>
            <a:xfrm>
              <a:off x="4821893" y="1487603"/>
              <a:ext cx="1234624" cy="3103523"/>
            </a:xfrm>
            <a:prstGeom prst="rect">
              <a:avLst/>
            </a:prstGeom>
            <a:solidFill>
              <a:schemeClr val="accent1">
                <a:lumMod val="20000"/>
                <a:lumOff val="80000"/>
                <a:alpha val="25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latin typeface="Gill Sans Light"/>
                <a:cs typeface="Gill Sans Light"/>
              </a:endParaRPr>
            </a:p>
          </p:txBody>
        </p:sp>
        <p:sp>
          <p:nvSpPr>
            <p:cNvPr id="22" name="Rectangle 21"/>
            <p:cNvSpPr/>
            <p:nvPr/>
          </p:nvSpPr>
          <p:spPr>
            <a:xfrm>
              <a:off x="4908549" y="3954061"/>
              <a:ext cx="1056103" cy="476250"/>
            </a:xfrm>
            <a:prstGeom prst="rect">
              <a:avLst/>
            </a:prstGeom>
            <a:solidFill>
              <a:schemeClr val="accent3">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latin typeface="Gill Sans Light"/>
                <a:cs typeface="Gill Sans Light"/>
              </a:endParaRPr>
            </a:p>
          </p:txBody>
        </p:sp>
        <p:sp>
          <p:nvSpPr>
            <p:cNvPr id="23" name="TextBox 22"/>
            <p:cNvSpPr txBox="1"/>
            <p:nvPr/>
          </p:nvSpPr>
          <p:spPr>
            <a:xfrm>
              <a:off x="5116534" y="4060979"/>
              <a:ext cx="712270" cy="419109"/>
            </a:xfrm>
            <a:prstGeom prst="rect">
              <a:avLst/>
            </a:prstGeom>
            <a:noFill/>
          </p:spPr>
          <p:txBody>
            <a:bodyPr wrap="none" rtlCol="0">
              <a:spAutoFit/>
            </a:bodyPr>
            <a:lstStyle/>
            <a:p>
              <a:r>
                <a:rPr lang="en-US" sz="2000" dirty="0" smtClean="0">
                  <a:latin typeface="Gill Sans Light"/>
                  <a:cs typeface="Gill Sans Light"/>
                </a:rPr>
                <a:t>code</a:t>
              </a:r>
              <a:endParaRPr lang="en-US" sz="2000" dirty="0">
                <a:latin typeface="Gill Sans Light"/>
                <a:cs typeface="Gill Sans Light"/>
              </a:endParaRPr>
            </a:p>
          </p:txBody>
        </p:sp>
        <p:grpSp>
          <p:nvGrpSpPr>
            <p:cNvPr id="31" name="Group 30"/>
            <p:cNvGrpSpPr/>
            <p:nvPr/>
          </p:nvGrpSpPr>
          <p:grpSpPr>
            <a:xfrm>
              <a:off x="4908549" y="3471461"/>
              <a:ext cx="1056103" cy="526026"/>
              <a:chOff x="4133850" y="3404709"/>
              <a:chExt cx="1056103" cy="526026"/>
            </a:xfrm>
          </p:grpSpPr>
          <p:sp>
            <p:nvSpPr>
              <p:cNvPr id="24" name="Rectangle 23"/>
              <p:cNvSpPr/>
              <p:nvPr/>
            </p:nvSpPr>
            <p:spPr>
              <a:xfrm>
                <a:off x="4133850" y="3404709"/>
                <a:ext cx="1056103" cy="476250"/>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latin typeface="Gill Sans Light"/>
                  <a:cs typeface="Gill Sans Light"/>
                </a:endParaRPr>
              </a:p>
            </p:txBody>
          </p:sp>
          <p:sp>
            <p:nvSpPr>
              <p:cNvPr id="25" name="TextBox 24"/>
              <p:cNvSpPr txBox="1"/>
              <p:nvPr/>
            </p:nvSpPr>
            <p:spPr>
              <a:xfrm>
                <a:off x="4359700" y="3511627"/>
                <a:ext cx="658917" cy="419108"/>
              </a:xfrm>
              <a:prstGeom prst="rect">
                <a:avLst/>
              </a:prstGeom>
              <a:noFill/>
            </p:spPr>
            <p:txBody>
              <a:bodyPr wrap="none" rtlCol="0">
                <a:spAutoFit/>
              </a:bodyPr>
              <a:lstStyle/>
              <a:p>
                <a:r>
                  <a:rPr lang="en-US" sz="2000" dirty="0" smtClean="0">
                    <a:latin typeface="Gill Sans Light"/>
                    <a:cs typeface="Gill Sans Light"/>
                  </a:rPr>
                  <a:t>data</a:t>
                </a:r>
                <a:endParaRPr lang="en-US" sz="2000" dirty="0">
                  <a:latin typeface="Gill Sans Light"/>
                  <a:cs typeface="Gill Sans Light"/>
                </a:endParaRPr>
              </a:p>
            </p:txBody>
          </p:sp>
        </p:grpSp>
        <p:grpSp>
          <p:nvGrpSpPr>
            <p:cNvPr id="32" name="Group 31"/>
            <p:cNvGrpSpPr/>
            <p:nvPr/>
          </p:nvGrpSpPr>
          <p:grpSpPr>
            <a:xfrm>
              <a:off x="4908549" y="3102129"/>
              <a:ext cx="1056103" cy="419109"/>
              <a:chOff x="4133850" y="3511627"/>
              <a:chExt cx="1056103" cy="419109"/>
            </a:xfrm>
          </p:grpSpPr>
          <p:sp>
            <p:nvSpPr>
              <p:cNvPr id="33" name="Rectangle 32"/>
              <p:cNvSpPr/>
              <p:nvPr/>
            </p:nvSpPr>
            <p:spPr>
              <a:xfrm>
                <a:off x="4133850" y="3511627"/>
                <a:ext cx="1056103" cy="369332"/>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latin typeface="Gill Sans Light"/>
                  <a:cs typeface="Gill Sans Light"/>
                </a:endParaRPr>
              </a:p>
            </p:txBody>
          </p:sp>
          <p:sp>
            <p:nvSpPr>
              <p:cNvPr id="34" name="TextBox 33"/>
              <p:cNvSpPr txBox="1"/>
              <p:nvPr/>
            </p:nvSpPr>
            <p:spPr>
              <a:xfrm>
                <a:off x="4359700" y="3511627"/>
                <a:ext cx="700470" cy="419109"/>
              </a:xfrm>
              <a:prstGeom prst="rect">
                <a:avLst/>
              </a:prstGeom>
              <a:noFill/>
            </p:spPr>
            <p:txBody>
              <a:bodyPr wrap="none" rtlCol="0">
                <a:spAutoFit/>
              </a:bodyPr>
              <a:lstStyle/>
              <a:p>
                <a:r>
                  <a:rPr lang="en-US" sz="2000" dirty="0" smtClean="0">
                    <a:latin typeface="Gill Sans Light"/>
                    <a:cs typeface="Gill Sans Light"/>
                  </a:rPr>
                  <a:t>heap</a:t>
                </a:r>
                <a:endParaRPr lang="en-US" sz="2000" dirty="0">
                  <a:latin typeface="Gill Sans Light"/>
                  <a:cs typeface="Gill Sans Light"/>
                </a:endParaRPr>
              </a:p>
            </p:txBody>
          </p:sp>
        </p:grpSp>
        <p:grpSp>
          <p:nvGrpSpPr>
            <p:cNvPr id="35" name="Group 34"/>
            <p:cNvGrpSpPr/>
            <p:nvPr/>
          </p:nvGrpSpPr>
          <p:grpSpPr>
            <a:xfrm>
              <a:off x="4908549" y="2102817"/>
              <a:ext cx="1056103" cy="419109"/>
              <a:chOff x="4133850" y="3404709"/>
              <a:chExt cx="1056103" cy="419109"/>
            </a:xfrm>
          </p:grpSpPr>
          <p:sp>
            <p:nvSpPr>
              <p:cNvPr id="36" name="Rectangle 35"/>
              <p:cNvSpPr/>
              <p:nvPr/>
            </p:nvSpPr>
            <p:spPr>
              <a:xfrm>
                <a:off x="4133850" y="3404709"/>
                <a:ext cx="1056103" cy="369332"/>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latin typeface="Gill Sans Light"/>
                  <a:cs typeface="Gill Sans Light"/>
                </a:endParaRPr>
              </a:p>
            </p:txBody>
          </p:sp>
          <p:sp>
            <p:nvSpPr>
              <p:cNvPr id="37" name="TextBox 36"/>
              <p:cNvSpPr txBox="1"/>
              <p:nvPr/>
            </p:nvSpPr>
            <p:spPr>
              <a:xfrm>
                <a:off x="4334539" y="3404709"/>
                <a:ext cx="738947" cy="419109"/>
              </a:xfrm>
              <a:prstGeom prst="rect">
                <a:avLst/>
              </a:prstGeom>
              <a:noFill/>
            </p:spPr>
            <p:txBody>
              <a:bodyPr wrap="none" rtlCol="0">
                <a:spAutoFit/>
              </a:bodyPr>
              <a:lstStyle/>
              <a:p>
                <a:r>
                  <a:rPr lang="en-US" sz="2000" dirty="0" smtClean="0">
                    <a:latin typeface="Gill Sans Light"/>
                    <a:cs typeface="Gill Sans Light"/>
                  </a:rPr>
                  <a:t>stack</a:t>
                </a:r>
                <a:endParaRPr lang="en-US" sz="2000" dirty="0">
                  <a:latin typeface="Gill Sans Light"/>
                  <a:cs typeface="Gill Sans Light"/>
                </a:endParaRPr>
              </a:p>
            </p:txBody>
          </p:sp>
        </p:grpSp>
        <p:grpSp>
          <p:nvGrpSpPr>
            <p:cNvPr id="38" name="Group 37"/>
            <p:cNvGrpSpPr/>
            <p:nvPr/>
          </p:nvGrpSpPr>
          <p:grpSpPr>
            <a:xfrm>
              <a:off x="4908549" y="1548818"/>
              <a:ext cx="1061135" cy="526026"/>
              <a:chOff x="4133850" y="3404709"/>
              <a:chExt cx="1061135" cy="526026"/>
            </a:xfrm>
          </p:grpSpPr>
          <p:sp>
            <p:nvSpPr>
              <p:cNvPr id="39" name="Rectangle 38"/>
              <p:cNvSpPr/>
              <p:nvPr/>
            </p:nvSpPr>
            <p:spPr>
              <a:xfrm>
                <a:off x="4133850" y="3404709"/>
                <a:ext cx="1056103" cy="476250"/>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latin typeface="Gill Sans Light"/>
                  <a:cs typeface="Gill Sans Light"/>
                </a:endParaRPr>
              </a:p>
            </p:txBody>
          </p:sp>
          <p:sp>
            <p:nvSpPr>
              <p:cNvPr id="40" name="TextBox 39"/>
              <p:cNvSpPr txBox="1"/>
              <p:nvPr/>
            </p:nvSpPr>
            <p:spPr>
              <a:xfrm>
                <a:off x="4359700" y="3511627"/>
                <a:ext cx="835285" cy="419108"/>
              </a:xfrm>
              <a:prstGeom prst="rect">
                <a:avLst/>
              </a:prstGeom>
              <a:noFill/>
            </p:spPr>
            <p:txBody>
              <a:bodyPr wrap="none" rtlCol="0">
                <a:spAutoFit/>
              </a:bodyPr>
              <a:lstStyle/>
              <a:p>
                <a:r>
                  <a:rPr lang="en-US" sz="2000" dirty="0" smtClean="0">
                    <a:latin typeface="Gill Sans Light"/>
                    <a:cs typeface="Gill Sans Light"/>
                  </a:rPr>
                  <a:t>kernel</a:t>
                </a:r>
                <a:endParaRPr lang="en-US" sz="2000" dirty="0">
                  <a:latin typeface="Gill Sans Light"/>
                  <a:cs typeface="Gill Sans Light"/>
                </a:endParaRPr>
              </a:p>
            </p:txBody>
          </p:sp>
        </p:grpSp>
        <p:cxnSp>
          <p:nvCxnSpPr>
            <p:cNvPr id="42" name="Straight Connector 41"/>
            <p:cNvCxnSpPr/>
            <p:nvPr/>
          </p:nvCxnSpPr>
          <p:spPr>
            <a:xfrm>
              <a:off x="4821894" y="2025068"/>
              <a:ext cx="1429680"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p:nvCxnSpPr>
          <p:spPr>
            <a:xfrm>
              <a:off x="4829174" y="3102129"/>
              <a:ext cx="1429680" cy="0"/>
            </a:xfrm>
            <a:prstGeom prst="line">
              <a:avLst/>
            </a:prstGeom>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4845049" y="2540154"/>
              <a:ext cx="1429680" cy="0"/>
            </a:xfrm>
            <a:prstGeom prst="line">
              <a:avLst/>
            </a:prstGeom>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49" name="Straight Connector 48"/>
            <p:cNvCxnSpPr/>
            <p:nvPr/>
          </p:nvCxnSpPr>
          <p:spPr>
            <a:xfrm>
              <a:off x="4813299" y="4461402"/>
              <a:ext cx="1429680"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58" name="Rectangle 57"/>
            <p:cNvSpPr/>
            <p:nvPr/>
          </p:nvSpPr>
          <p:spPr>
            <a:xfrm>
              <a:off x="6162209" y="1444625"/>
              <a:ext cx="439081" cy="3103523"/>
            </a:xfrm>
            <a:prstGeom prst="rect">
              <a:avLst/>
            </a:prstGeom>
            <a:solidFill>
              <a:schemeClr val="accent1">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latin typeface="Gill Sans Light"/>
                <a:cs typeface="Gill Sans Light"/>
              </a:endParaRPr>
            </a:p>
          </p:txBody>
        </p:sp>
        <p:sp>
          <p:nvSpPr>
            <p:cNvPr id="88" name="TextBox 87"/>
            <p:cNvSpPr txBox="1"/>
            <p:nvPr/>
          </p:nvSpPr>
          <p:spPr>
            <a:xfrm>
              <a:off x="4845049" y="1055211"/>
              <a:ext cx="845185" cy="419109"/>
            </a:xfrm>
            <a:prstGeom prst="rect">
              <a:avLst/>
            </a:prstGeom>
            <a:noFill/>
          </p:spPr>
          <p:txBody>
            <a:bodyPr wrap="none" rtlCol="0">
              <a:spAutoFit/>
            </a:bodyPr>
            <a:lstStyle/>
            <a:p>
              <a:r>
                <a:rPr lang="en-US" sz="2000" dirty="0" smtClean="0">
                  <a:latin typeface="Gill Sans Light"/>
                  <a:cs typeface="Gill Sans Light"/>
                </a:rPr>
                <a:t>VAS 1</a:t>
              </a:r>
              <a:endParaRPr lang="en-US" sz="2000" dirty="0">
                <a:latin typeface="Gill Sans Light"/>
                <a:cs typeface="Gill Sans Light"/>
              </a:endParaRPr>
            </a:p>
          </p:txBody>
        </p:sp>
        <p:sp>
          <p:nvSpPr>
            <p:cNvPr id="73" name="TextBox 72"/>
            <p:cNvSpPr txBox="1"/>
            <p:nvPr/>
          </p:nvSpPr>
          <p:spPr>
            <a:xfrm>
              <a:off x="6162209" y="1043543"/>
              <a:ext cx="688485" cy="419109"/>
            </a:xfrm>
            <a:prstGeom prst="rect">
              <a:avLst/>
            </a:prstGeom>
            <a:noFill/>
          </p:spPr>
          <p:txBody>
            <a:bodyPr wrap="none" rtlCol="0">
              <a:spAutoFit/>
            </a:bodyPr>
            <a:lstStyle/>
            <a:p>
              <a:r>
                <a:rPr lang="en-US" sz="2000" dirty="0" smtClean="0">
                  <a:latin typeface="Gill Sans Light"/>
                  <a:cs typeface="Gill Sans Light"/>
                </a:rPr>
                <a:t>PT 1</a:t>
              </a:r>
              <a:endParaRPr lang="en-US" sz="2000" dirty="0">
                <a:latin typeface="Gill Sans Light"/>
                <a:cs typeface="Gill Sans Light"/>
              </a:endParaRPr>
            </a:p>
          </p:txBody>
        </p:sp>
      </p:grpSp>
      <p:grpSp>
        <p:nvGrpSpPr>
          <p:cNvPr id="104" name="Group 103"/>
          <p:cNvGrpSpPr/>
          <p:nvPr/>
        </p:nvGrpSpPr>
        <p:grpSpPr>
          <a:xfrm>
            <a:off x="2889787" y="3377715"/>
            <a:ext cx="1993506" cy="3352751"/>
            <a:chOff x="4813299" y="1043543"/>
            <a:chExt cx="2019465" cy="3547583"/>
          </a:xfrm>
        </p:grpSpPr>
        <p:sp>
          <p:nvSpPr>
            <p:cNvPr id="105" name="Rectangle 104"/>
            <p:cNvSpPr/>
            <p:nvPr/>
          </p:nvSpPr>
          <p:spPr>
            <a:xfrm>
              <a:off x="4821893" y="1487603"/>
              <a:ext cx="1233977" cy="3103523"/>
            </a:xfrm>
            <a:prstGeom prst="rect">
              <a:avLst/>
            </a:prstGeom>
            <a:solidFill>
              <a:schemeClr val="accent2">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latin typeface="Gill Sans Light"/>
                <a:cs typeface="Gill Sans Light"/>
              </a:endParaRPr>
            </a:p>
          </p:txBody>
        </p:sp>
        <p:sp>
          <p:nvSpPr>
            <p:cNvPr id="106" name="Rectangle 105"/>
            <p:cNvSpPr/>
            <p:nvPr/>
          </p:nvSpPr>
          <p:spPr>
            <a:xfrm>
              <a:off x="4908549" y="3954061"/>
              <a:ext cx="1056103" cy="476250"/>
            </a:xfrm>
            <a:prstGeom prst="rect">
              <a:avLst/>
            </a:prstGeom>
            <a:solidFill>
              <a:schemeClr val="accent3">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latin typeface="Gill Sans Light"/>
                <a:cs typeface="Gill Sans Light"/>
              </a:endParaRPr>
            </a:p>
          </p:txBody>
        </p:sp>
        <p:sp>
          <p:nvSpPr>
            <p:cNvPr id="107" name="TextBox 106"/>
            <p:cNvSpPr txBox="1"/>
            <p:nvPr/>
          </p:nvSpPr>
          <p:spPr>
            <a:xfrm>
              <a:off x="5116534" y="4060978"/>
              <a:ext cx="693720" cy="423361"/>
            </a:xfrm>
            <a:prstGeom prst="rect">
              <a:avLst/>
            </a:prstGeom>
            <a:noFill/>
          </p:spPr>
          <p:txBody>
            <a:bodyPr wrap="none" rtlCol="0">
              <a:spAutoFit/>
            </a:bodyPr>
            <a:lstStyle/>
            <a:p>
              <a:r>
                <a:rPr lang="en-US" sz="2000" dirty="0" smtClean="0">
                  <a:latin typeface="Gill Sans Light"/>
                  <a:cs typeface="Gill Sans Light"/>
                </a:rPr>
                <a:t>code</a:t>
              </a:r>
              <a:endParaRPr lang="en-US" sz="2000" dirty="0">
                <a:latin typeface="Gill Sans Light"/>
                <a:cs typeface="Gill Sans Light"/>
              </a:endParaRPr>
            </a:p>
          </p:txBody>
        </p:sp>
        <p:grpSp>
          <p:nvGrpSpPr>
            <p:cNvPr id="108" name="Group 107"/>
            <p:cNvGrpSpPr/>
            <p:nvPr/>
          </p:nvGrpSpPr>
          <p:grpSpPr>
            <a:xfrm>
              <a:off x="4908549" y="3471461"/>
              <a:ext cx="1056103" cy="530279"/>
              <a:chOff x="4133850" y="3404709"/>
              <a:chExt cx="1056103" cy="530279"/>
            </a:xfrm>
          </p:grpSpPr>
          <p:sp>
            <p:nvSpPr>
              <p:cNvPr id="127" name="Rectangle 126"/>
              <p:cNvSpPr/>
              <p:nvPr/>
            </p:nvSpPr>
            <p:spPr>
              <a:xfrm>
                <a:off x="4133850" y="3404709"/>
                <a:ext cx="1056103" cy="476250"/>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latin typeface="Gill Sans Light"/>
                  <a:cs typeface="Gill Sans Light"/>
                </a:endParaRPr>
              </a:p>
            </p:txBody>
          </p:sp>
          <p:sp>
            <p:nvSpPr>
              <p:cNvPr id="128" name="TextBox 127"/>
              <p:cNvSpPr txBox="1"/>
              <p:nvPr/>
            </p:nvSpPr>
            <p:spPr>
              <a:xfrm>
                <a:off x="4359700" y="3511627"/>
                <a:ext cx="641757" cy="423361"/>
              </a:xfrm>
              <a:prstGeom prst="rect">
                <a:avLst/>
              </a:prstGeom>
              <a:noFill/>
            </p:spPr>
            <p:txBody>
              <a:bodyPr wrap="none" rtlCol="0">
                <a:spAutoFit/>
              </a:bodyPr>
              <a:lstStyle/>
              <a:p>
                <a:r>
                  <a:rPr lang="en-US" sz="2000" dirty="0" smtClean="0">
                    <a:latin typeface="Gill Sans Light"/>
                    <a:cs typeface="Gill Sans Light"/>
                  </a:rPr>
                  <a:t>data</a:t>
                </a:r>
                <a:endParaRPr lang="en-US" sz="2000" dirty="0">
                  <a:latin typeface="Gill Sans Light"/>
                  <a:cs typeface="Gill Sans Light"/>
                </a:endParaRPr>
              </a:p>
            </p:txBody>
          </p:sp>
        </p:grpSp>
        <p:grpSp>
          <p:nvGrpSpPr>
            <p:cNvPr id="109" name="Group 108"/>
            <p:cNvGrpSpPr/>
            <p:nvPr/>
          </p:nvGrpSpPr>
          <p:grpSpPr>
            <a:xfrm>
              <a:off x="4908549" y="3102129"/>
              <a:ext cx="1056103" cy="423361"/>
              <a:chOff x="4133850" y="3511627"/>
              <a:chExt cx="1056103" cy="423361"/>
            </a:xfrm>
          </p:grpSpPr>
          <p:sp>
            <p:nvSpPr>
              <p:cNvPr id="125" name="Rectangle 124"/>
              <p:cNvSpPr/>
              <p:nvPr/>
            </p:nvSpPr>
            <p:spPr>
              <a:xfrm>
                <a:off x="4133850" y="3511627"/>
                <a:ext cx="1056103" cy="369332"/>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latin typeface="Gill Sans Light"/>
                  <a:cs typeface="Gill Sans Light"/>
                </a:endParaRPr>
              </a:p>
            </p:txBody>
          </p:sp>
          <p:sp>
            <p:nvSpPr>
              <p:cNvPr id="126" name="TextBox 125"/>
              <p:cNvSpPr txBox="1"/>
              <p:nvPr/>
            </p:nvSpPr>
            <p:spPr>
              <a:xfrm>
                <a:off x="4359700" y="3511627"/>
                <a:ext cx="682227" cy="423361"/>
              </a:xfrm>
              <a:prstGeom prst="rect">
                <a:avLst/>
              </a:prstGeom>
              <a:noFill/>
            </p:spPr>
            <p:txBody>
              <a:bodyPr wrap="none" rtlCol="0">
                <a:spAutoFit/>
              </a:bodyPr>
              <a:lstStyle/>
              <a:p>
                <a:r>
                  <a:rPr lang="en-US" sz="2000" dirty="0" smtClean="0">
                    <a:latin typeface="Gill Sans Light"/>
                    <a:cs typeface="Gill Sans Light"/>
                  </a:rPr>
                  <a:t>heap</a:t>
                </a:r>
                <a:endParaRPr lang="en-US" sz="2000" dirty="0">
                  <a:latin typeface="Gill Sans Light"/>
                  <a:cs typeface="Gill Sans Light"/>
                </a:endParaRPr>
              </a:p>
            </p:txBody>
          </p:sp>
        </p:grpSp>
        <p:grpSp>
          <p:nvGrpSpPr>
            <p:cNvPr id="110" name="Group 109"/>
            <p:cNvGrpSpPr/>
            <p:nvPr/>
          </p:nvGrpSpPr>
          <p:grpSpPr>
            <a:xfrm>
              <a:off x="4908549" y="2102817"/>
              <a:ext cx="1056103" cy="423361"/>
              <a:chOff x="4133850" y="3404709"/>
              <a:chExt cx="1056103" cy="423361"/>
            </a:xfrm>
          </p:grpSpPr>
          <p:sp>
            <p:nvSpPr>
              <p:cNvPr id="123" name="Rectangle 122"/>
              <p:cNvSpPr/>
              <p:nvPr/>
            </p:nvSpPr>
            <p:spPr>
              <a:xfrm>
                <a:off x="4133850" y="3404709"/>
                <a:ext cx="1056103" cy="369332"/>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latin typeface="Gill Sans Light"/>
                  <a:cs typeface="Gill Sans Light"/>
                </a:endParaRPr>
              </a:p>
            </p:txBody>
          </p:sp>
          <p:sp>
            <p:nvSpPr>
              <p:cNvPr id="124" name="TextBox 123"/>
              <p:cNvSpPr txBox="1"/>
              <p:nvPr/>
            </p:nvSpPr>
            <p:spPr>
              <a:xfrm>
                <a:off x="4334539" y="3404709"/>
                <a:ext cx="719703" cy="423361"/>
              </a:xfrm>
              <a:prstGeom prst="rect">
                <a:avLst/>
              </a:prstGeom>
              <a:noFill/>
            </p:spPr>
            <p:txBody>
              <a:bodyPr wrap="none" rtlCol="0">
                <a:spAutoFit/>
              </a:bodyPr>
              <a:lstStyle/>
              <a:p>
                <a:r>
                  <a:rPr lang="en-US" sz="2000" dirty="0" smtClean="0">
                    <a:latin typeface="Gill Sans Light"/>
                    <a:cs typeface="Gill Sans Light"/>
                  </a:rPr>
                  <a:t>stack</a:t>
                </a:r>
                <a:endParaRPr lang="en-US" sz="2000" dirty="0">
                  <a:latin typeface="Gill Sans Light"/>
                  <a:cs typeface="Gill Sans Light"/>
                </a:endParaRPr>
              </a:p>
            </p:txBody>
          </p:sp>
        </p:grpSp>
        <p:grpSp>
          <p:nvGrpSpPr>
            <p:cNvPr id="111" name="Group 110"/>
            <p:cNvGrpSpPr/>
            <p:nvPr/>
          </p:nvGrpSpPr>
          <p:grpSpPr>
            <a:xfrm>
              <a:off x="4908549" y="1548818"/>
              <a:ext cx="1056103" cy="530279"/>
              <a:chOff x="4133850" y="3404709"/>
              <a:chExt cx="1056103" cy="530279"/>
            </a:xfrm>
          </p:grpSpPr>
          <p:sp>
            <p:nvSpPr>
              <p:cNvPr id="121" name="Rectangle 120"/>
              <p:cNvSpPr/>
              <p:nvPr/>
            </p:nvSpPr>
            <p:spPr>
              <a:xfrm>
                <a:off x="4133850" y="3404709"/>
                <a:ext cx="1056103" cy="476250"/>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latin typeface="Gill Sans Light"/>
                  <a:cs typeface="Gill Sans Light"/>
                </a:endParaRPr>
              </a:p>
            </p:txBody>
          </p:sp>
          <p:sp>
            <p:nvSpPr>
              <p:cNvPr id="122" name="TextBox 121"/>
              <p:cNvSpPr txBox="1"/>
              <p:nvPr/>
            </p:nvSpPr>
            <p:spPr>
              <a:xfrm>
                <a:off x="4359700" y="3511627"/>
                <a:ext cx="813532" cy="423361"/>
              </a:xfrm>
              <a:prstGeom prst="rect">
                <a:avLst/>
              </a:prstGeom>
              <a:noFill/>
            </p:spPr>
            <p:txBody>
              <a:bodyPr wrap="none" rtlCol="0">
                <a:spAutoFit/>
              </a:bodyPr>
              <a:lstStyle/>
              <a:p>
                <a:r>
                  <a:rPr lang="en-US" sz="2000" dirty="0" smtClean="0">
                    <a:latin typeface="Gill Sans Light"/>
                    <a:cs typeface="Gill Sans Light"/>
                  </a:rPr>
                  <a:t>kernel</a:t>
                </a:r>
                <a:endParaRPr lang="en-US" sz="2000" dirty="0">
                  <a:latin typeface="Gill Sans Light"/>
                  <a:cs typeface="Gill Sans Light"/>
                </a:endParaRPr>
              </a:p>
            </p:txBody>
          </p:sp>
        </p:grpSp>
        <p:cxnSp>
          <p:nvCxnSpPr>
            <p:cNvPr id="112" name="Straight Connector 111"/>
            <p:cNvCxnSpPr/>
            <p:nvPr/>
          </p:nvCxnSpPr>
          <p:spPr>
            <a:xfrm>
              <a:off x="4821894" y="2025068"/>
              <a:ext cx="1429680"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4829174" y="3102129"/>
              <a:ext cx="1429680" cy="0"/>
            </a:xfrm>
            <a:prstGeom prst="line">
              <a:avLst/>
            </a:prstGeom>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p:nvCxnSpPr>
          <p:spPr>
            <a:xfrm>
              <a:off x="4845049" y="2540154"/>
              <a:ext cx="1429680" cy="0"/>
            </a:xfrm>
            <a:prstGeom prst="line">
              <a:avLst/>
            </a:prstGeom>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115" name="Straight Connector 114"/>
            <p:cNvCxnSpPr/>
            <p:nvPr/>
          </p:nvCxnSpPr>
          <p:spPr>
            <a:xfrm>
              <a:off x="4813299" y="4461402"/>
              <a:ext cx="1429680"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16" name="Rectangle 115"/>
            <p:cNvSpPr/>
            <p:nvPr/>
          </p:nvSpPr>
          <p:spPr>
            <a:xfrm>
              <a:off x="6162209" y="1444625"/>
              <a:ext cx="439081" cy="3103523"/>
            </a:xfrm>
            <a:prstGeom prst="rect">
              <a:avLst/>
            </a:prstGeom>
            <a:solidFill>
              <a:schemeClr val="accent2">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latin typeface="Gill Sans Light"/>
                <a:cs typeface="Gill Sans Light"/>
              </a:endParaRPr>
            </a:p>
          </p:txBody>
        </p:sp>
        <p:sp>
          <p:nvSpPr>
            <p:cNvPr id="119" name="TextBox 118"/>
            <p:cNvSpPr txBox="1"/>
            <p:nvPr/>
          </p:nvSpPr>
          <p:spPr>
            <a:xfrm>
              <a:off x="4845049" y="1055211"/>
              <a:ext cx="823630" cy="423361"/>
            </a:xfrm>
            <a:prstGeom prst="rect">
              <a:avLst/>
            </a:prstGeom>
            <a:noFill/>
          </p:spPr>
          <p:txBody>
            <a:bodyPr wrap="none" rtlCol="0">
              <a:spAutoFit/>
            </a:bodyPr>
            <a:lstStyle/>
            <a:p>
              <a:r>
                <a:rPr lang="en-US" sz="2000" dirty="0" smtClean="0">
                  <a:latin typeface="Gill Sans Light"/>
                  <a:cs typeface="Gill Sans Light"/>
                </a:rPr>
                <a:t>VAS 2</a:t>
              </a:r>
              <a:endParaRPr lang="en-US" sz="2000" dirty="0">
                <a:latin typeface="Gill Sans Light"/>
                <a:cs typeface="Gill Sans Light"/>
              </a:endParaRPr>
            </a:p>
          </p:txBody>
        </p:sp>
        <p:sp>
          <p:nvSpPr>
            <p:cNvPr id="120" name="TextBox 119"/>
            <p:cNvSpPr txBox="1"/>
            <p:nvPr/>
          </p:nvSpPr>
          <p:spPr>
            <a:xfrm>
              <a:off x="6162209" y="1043543"/>
              <a:ext cx="670555" cy="423361"/>
            </a:xfrm>
            <a:prstGeom prst="rect">
              <a:avLst/>
            </a:prstGeom>
            <a:noFill/>
          </p:spPr>
          <p:txBody>
            <a:bodyPr wrap="none" rtlCol="0">
              <a:spAutoFit/>
            </a:bodyPr>
            <a:lstStyle/>
            <a:p>
              <a:r>
                <a:rPr lang="en-US" sz="2000" dirty="0" smtClean="0">
                  <a:latin typeface="Gill Sans Light"/>
                  <a:cs typeface="Gill Sans Light"/>
                </a:rPr>
                <a:t>PT 2</a:t>
              </a:r>
              <a:endParaRPr lang="en-US" sz="2000" dirty="0">
                <a:latin typeface="Gill Sans Light"/>
                <a:cs typeface="Gill Sans Light"/>
              </a:endParaRPr>
            </a:p>
          </p:txBody>
        </p:sp>
      </p:grpSp>
      <p:cxnSp>
        <p:nvCxnSpPr>
          <p:cNvPr id="129" name="Straight Arrow Connector 128"/>
          <p:cNvCxnSpPr>
            <a:endCxn id="56" idx="1"/>
          </p:cNvCxnSpPr>
          <p:nvPr/>
        </p:nvCxnSpPr>
        <p:spPr>
          <a:xfrm flipV="1">
            <a:off x="4455774" y="2953729"/>
            <a:ext cx="2551553" cy="2931747"/>
          </a:xfrm>
          <a:prstGeom prst="straightConnector1">
            <a:avLst/>
          </a:prstGeom>
          <a:ln>
            <a:headEnd type="oval"/>
            <a:tailEnd type="triangle"/>
          </a:ln>
        </p:spPr>
        <p:style>
          <a:lnRef idx="2">
            <a:schemeClr val="accent1"/>
          </a:lnRef>
          <a:fillRef idx="0">
            <a:schemeClr val="accent1"/>
          </a:fillRef>
          <a:effectRef idx="1">
            <a:schemeClr val="accent1"/>
          </a:effectRef>
          <a:fontRef idx="minor">
            <a:schemeClr val="tx1"/>
          </a:fontRef>
        </p:style>
      </p:cxnSp>
      <p:sp>
        <p:nvSpPr>
          <p:cNvPr id="130" name="Rectangle 129"/>
          <p:cNvSpPr/>
          <p:nvPr/>
        </p:nvSpPr>
        <p:spPr>
          <a:xfrm>
            <a:off x="7019752" y="4101789"/>
            <a:ext cx="1073441" cy="184214"/>
          </a:xfrm>
          <a:prstGeom prst="rect">
            <a:avLst/>
          </a:prstGeom>
          <a:solidFill>
            <a:schemeClr val="accent6">
              <a:lumMod val="20000"/>
              <a:lumOff val="80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latin typeface="Gill Sans Light"/>
              <a:cs typeface="Gill Sans Light"/>
            </a:endParaRPr>
          </a:p>
        </p:txBody>
      </p:sp>
      <p:sp>
        <p:nvSpPr>
          <p:cNvPr id="131" name="Rectangle 130"/>
          <p:cNvSpPr/>
          <p:nvPr/>
        </p:nvSpPr>
        <p:spPr>
          <a:xfrm>
            <a:off x="7019752" y="4277848"/>
            <a:ext cx="1073441" cy="184214"/>
          </a:xfrm>
          <a:prstGeom prst="rect">
            <a:avLst/>
          </a:prstGeom>
          <a:solidFill>
            <a:schemeClr val="accent6">
              <a:lumMod val="20000"/>
              <a:lumOff val="80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latin typeface="Gill Sans Light"/>
              <a:cs typeface="Gill Sans Light"/>
            </a:endParaRPr>
          </a:p>
        </p:txBody>
      </p:sp>
      <p:sp>
        <p:nvSpPr>
          <p:cNvPr id="132" name="Rectangle 131"/>
          <p:cNvSpPr/>
          <p:nvPr/>
        </p:nvSpPr>
        <p:spPr>
          <a:xfrm>
            <a:off x="7007327" y="1979038"/>
            <a:ext cx="1073441" cy="184214"/>
          </a:xfrm>
          <a:prstGeom prst="rect">
            <a:avLst/>
          </a:prstGeom>
          <a:solidFill>
            <a:schemeClr val="accent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latin typeface="Gill Sans Light"/>
              <a:cs typeface="Gill Sans Light"/>
            </a:endParaRPr>
          </a:p>
        </p:txBody>
      </p:sp>
      <p:sp>
        <p:nvSpPr>
          <p:cNvPr id="133" name="Rectangle 132"/>
          <p:cNvSpPr/>
          <p:nvPr/>
        </p:nvSpPr>
        <p:spPr>
          <a:xfrm>
            <a:off x="7019752" y="2209872"/>
            <a:ext cx="1073441" cy="184214"/>
          </a:xfrm>
          <a:prstGeom prst="rect">
            <a:avLst/>
          </a:prstGeom>
          <a:solidFill>
            <a:schemeClr val="accent2">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latin typeface="Gill Sans Light"/>
              <a:cs typeface="Gill Sans Light"/>
            </a:endParaRPr>
          </a:p>
        </p:txBody>
      </p:sp>
      <p:grpSp>
        <p:nvGrpSpPr>
          <p:cNvPr id="134" name="Group 133"/>
          <p:cNvGrpSpPr/>
          <p:nvPr/>
        </p:nvGrpSpPr>
        <p:grpSpPr>
          <a:xfrm>
            <a:off x="317500" y="3082152"/>
            <a:ext cx="1056103" cy="400110"/>
            <a:chOff x="4133850" y="3511627"/>
            <a:chExt cx="1056103" cy="400110"/>
          </a:xfrm>
        </p:grpSpPr>
        <p:sp>
          <p:nvSpPr>
            <p:cNvPr id="135" name="Rectangle 134"/>
            <p:cNvSpPr/>
            <p:nvPr/>
          </p:nvSpPr>
          <p:spPr>
            <a:xfrm>
              <a:off x="4133850" y="3511627"/>
              <a:ext cx="1056103" cy="369332"/>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latin typeface="Gill Sans Light"/>
                <a:cs typeface="Gill Sans Light"/>
              </a:endParaRPr>
            </a:p>
          </p:txBody>
        </p:sp>
        <p:sp>
          <p:nvSpPr>
            <p:cNvPr id="136" name="TextBox 135"/>
            <p:cNvSpPr txBox="1"/>
            <p:nvPr/>
          </p:nvSpPr>
          <p:spPr>
            <a:xfrm>
              <a:off x="4359700" y="3511627"/>
              <a:ext cx="673457" cy="400110"/>
            </a:xfrm>
            <a:prstGeom prst="rect">
              <a:avLst/>
            </a:prstGeom>
            <a:noFill/>
          </p:spPr>
          <p:txBody>
            <a:bodyPr wrap="none" rtlCol="0">
              <a:spAutoFit/>
            </a:bodyPr>
            <a:lstStyle/>
            <a:p>
              <a:r>
                <a:rPr lang="en-US" sz="2000" dirty="0" smtClean="0">
                  <a:latin typeface="Gill Sans Light"/>
                  <a:cs typeface="Gill Sans Light"/>
                </a:rPr>
                <a:t>heap</a:t>
              </a:r>
              <a:endParaRPr lang="en-US" sz="2000" dirty="0">
                <a:latin typeface="Gill Sans Light"/>
                <a:cs typeface="Gill Sans Light"/>
              </a:endParaRPr>
            </a:p>
          </p:txBody>
        </p:sp>
      </p:grpSp>
      <p:grpSp>
        <p:nvGrpSpPr>
          <p:cNvPr id="137" name="Group 136"/>
          <p:cNvGrpSpPr/>
          <p:nvPr/>
        </p:nvGrpSpPr>
        <p:grpSpPr>
          <a:xfrm>
            <a:off x="317500" y="2584786"/>
            <a:ext cx="1056103" cy="400110"/>
            <a:chOff x="4133850" y="3404709"/>
            <a:chExt cx="1056103" cy="400110"/>
          </a:xfrm>
        </p:grpSpPr>
        <p:sp>
          <p:nvSpPr>
            <p:cNvPr id="138" name="Rectangle 137"/>
            <p:cNvSpPr/>
            <p:nvPr/>
          </p:nvSpPr>
          <p:spPr>
            <a:xfrm>
              <a:off x="4133850" y="3404709"/>
              <a:ext cx="1056103" cy="369332"/>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latin typeface="Gill Sans Light"/>
                <a:cs typeface="Gill Sans Light"/>
              </a:endParaRPr>
            </a:p>
          </p:txBody>
        </p:sp>
        <p:sp>
          <p:nvSpPr>
            <p:cNvPr id="139" name="TextBox 138"/>
            <p:cNvSpPr txBox="1"/>
            <p:nvPr/>
          </p:nvSpPr>
          <p:spPr>
            <a:xfrm>
              <a:off x="4334539" y="3404709"/>
              <a:ext cx="710451" cy="400110"/>
            </a:xfrm>
            <a:prstGeom prst="rect">
              <a:avLst/>
            </a:prstGeom>
            <a:noFill/>
          </p:spPr>
          <p:txBody>
            <a:bodyPr wrap="none" rtlCol="0">
              <a:spAutoFit/>
            </a:bodyPr>
            <a:lstStyle/>
            <a:p>
              <a:r>
                <a:rPr lang="en-US" sz="2000" dirty="0" smtClean="0">
                  <a:latin typeface="Gill Sans Light"/>
                  <a:cs typeface="Gill Sans Light"/>
                </a:rPr>
                <a:t>stack</a:t>
              </a:r>
              <a:endParaRPr lang="en-US" sz="2000" dirty="0">
                <a:latin typeface="Gill Sans Light"/>
                <a:cs typeface="Gill Sans Light"/>
              </a:endParaRPr>
            </a:p>
          </p:txBody>
        </p:sp>
      </p:grpSp>
      <p:grpSp>
        <p:nvGrpSpPr>
          <p:cNvPr id="140" name="Group 139"/>
          <p:cNvGrpSpPr/>
          <p:nvPr/>
        </p:nvGrpSpPr>
        <p:grpSpPr>
          <a:xfrm>
            <a:off x="317500" y="3601168"/>
            <a:ext cx="1056103" cy="507028"/>
            <a:chOff x="4133850" y="3404709"/>
            <a:chExt cx="1056103" cy="507028"/>
          </a:xfrm>
        </p:grpSpPr>
        <p:sp>
          <p:nvSpPr>
            <p:cNvPr id="141" name="Rectangle 140"/>
            <p:cNvSpPr/>
            <p:nvPr/>
          </p:nvSpPr>
          <p:spPr>
            <a:xfrm>
              <a:off x="4133850" y="3404709"/>
              <a:ext cx="1056103" cy="476250"/>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latin typeface="Gill Sans Light"/>
                <a:cs typeface="Gill Sans Light"/>
              </a:endParaRPr>
            </a:p>
          </p:txBody>
        </p:sp>
        <p:sp>
          <p:nvSpPr>
            <p:cNvPr id="142" name="TextBox 141"/>
            <p:cNvSpPr txBox="1"/>
            <p:nvPr/>
          </p:nvSpPr>
          <p:spPr>
            <a:xfrm>
              <a:off x="4359700" y="3511627"/>
              <a:ext cx="633507" cy="400110"/>
            </a:xfrm>
            <a:prstGeom prst="rect">
              <a:avLst/>
            </a:prstGeom>
            <a:noFill/>
          </p:spPr>
          <p:txBody>
            <a:bodyPr wrap="none" rtlCol="0">
              <a:spAutoFit/>
            </a:bodyPr>
            <a:lstStyle/>
            <a:p>
              <a:r>
                <a:rPr lang="en-US" sz="2000" dirty="0" smtClean="0">
                  <a:latin typeface="Gill Sans Light"/>
                  <a:cs typeface="Gill Sans Light"/>
                </a:rPr>
                <a:t>data</a:t>
              </a:r>
              <a:endParaRPr lang="en-US" sz="2000" dirty="0">
                <a:latin typeface="Gill Sans Light"/>
                <a:cs typeface="Gill Sans Light"/>
              </a:endParaRPr>
            </a:p>
          </p:txBody>
        </p:sp>
      </p:grpSp>
      <p:cxnSp>
        <p:nvCxnSpPr>
          <p:cNvPr id="143" name="Straight Arrow Connector 142"/>
          <p:cNvCxnSpPr/>
          <p:nvPr/>
        </p:nvCxnSpPr>
        <p:spPr>
          <a:xfrm flipH="1" flipV="1">
            <a:off x="1373603" y="2609611"/>
            <a:ext cx="1620118" cy="1779672"/>
          </a:xfrm>
          <a:prstGeom prst="straightConnector1">
            <a:avLst/>
          </a:prstGeom>
          <a:ln w="9525" cmpd="sng">
            <a:solidFill>
              <a:srgbClr val="000000"/>
            </a:solidFill>
            <a:prstDash val="dash"/>
            <a:headEnd type="oval"/>
            <a:tailEnd type="triangle"/>
          </a:ln>
        </p:spPr>
        <p:style>
          <a:lnRef idx="2">
            <a:schemeClr val="accent1"/>
          </a:lnRef>
          <a:fillRef idx="0">
            <a:schemeClr val="accent1"/>
          </a:fillRef>
          <a:effectRef idx="1">
            <a:schemeClr val="accent1"/>
          </a:effectRef>
          <a:fontRef idx="minor">
            <a:schemeClr val="tx1"/>
          </a:fontRef>
        </p:style>
      </p:cxnSp>
      <p:cxnSp>
        <p:nvCxnSpPr>
          <p:cNvPr id="74" name="Straight Arrow Connector 73"/>
          <p:cNvCxnSpPr/>
          <p:nvPr/>
        </p:nvCxnSpPr>
        <p:spPr>
          <a:xfrm flipH="1" flipV="1">
            <a:off x="1373603" y="3090068"/>
            <a:ext cx="1577881" cy="2233176"/>
          </a:xfrm>
          <a:prstGeom prst="straightConnector1">
            <a:avLst/>
          </a:prstGeom>
          <a:ln w="9525" cmpd="sng">
            <a:solidFill>
              <a:srgbClr val="000000"/>
            </a:solidFill>
            <a:prstDash val="dash"/>
            <a:headEnd type="oval"/>
            <a:tailEnd type="triangle"/>
          </a:ln>
        </p:spPr>
        <p:style>
          <a:lnRef idx="2">
            <a:schemeClr val="accent1"/>
          </a:lnRef>
          <a:fillRef idx="0">
            <a:schemeClr val="accent1"/>
          </a:fillRef>
          <a:effectRef idx="1">
            <a:schemeClr val="accent1"/>
          </a:effectRef>
          <a:fontRef idx="minor">
            <a:schemeClr val="tx1"/>
          </a:fontRef>
        </p:style>
      </p:cxnSp>
      <p:cxnSp>
        <p:nvCxnSpPr>
          <p:cNvPr id="144" name="Straight Arrow Connector 143"/>
          <p:cNvCxnSpPr/>
          <p:nvPr/>
        </p:nvCxnSpPr>
        <p:spPr>
          <a:xfrm flipH="1" flipV="1">
            <a:off x="1373604" y="3601169"/>
            <a:ext cx="1620117" cy="2071124"/>
          </a:xfrm>
          <a:prstGeom prst="straightConnector1">
            <a:avLst/>
          </a:prstGeom>
          <a:ln w="9525" cmpd="sng">
            <a:solidFill>
              <a:srgbClr val="000000"/>
            </a:solidFill>
            <a:prstDash val="dash"/>
            <a:headEnd type="oval"/>
            <a:tailEnd type="triangle"/>
          </a:ln>
        </p:spPr>
        <p:style>
          <a:lnRef idx="2">
            <a:schemeClr val="accent1"/>
          </a:lnRef>
          <a:fillRef idx="0">
            <a:schemeClr val="accent1"/>
          </a:fillRef>
          <a:effectRef idx="1">
            <a:schemeClr val="accent1"/>
          </a:effectRef>
          <a:fontRef idx="minor">
            <a:schemeClr val="tx1"/>
          </a:fontRef>
        </p:style>
      </p:cxnSp>
      <p:cxnSp>
        <p:nvCxnSpPr>
          <p:cNvPr id="145" name="Straight Arrow Connector 144"/>
          <p:cNvCxnSpPr/>
          <p:nvPr/>
        </p:nvCxnSpPr>
        <p:spPr>
          <a:xfrm flipH="1" flipV="1">
            <a:off x="2647821" y="3601168"/>
            <a:ext cx="498301" cy="2699775"/>
          </a:xfrm>
          <a:prstGeom prst="straightConnector1">
            <a:avLst/>
          </a:prstGeom>
          <a:ln w="9525" cmpd="sng">
            <a:solidFill>
              <a:srgbClr val="000000"/>
            </a:solidFill>
            <a:prstDash val="dash"/>
            <a:headEnd type="oval"/>
            <a:tailEnd type="triangle"/>
          </a:ln>
        </p:spPr>
        <p:style>
          <a:lnRef idx="2">
            <a:schemeClr val="accent1"/>
          </a:lnRef>
          <a:fillRef idx="0">
            <a:schemeClr val="accent1"/>
          </a:fillRef>
          <a:effectRef idx="1">
            <a:schemeClr val="accent1"/>
          </a:effectRef>
          <a:fontRef idx="minor">
            <a:schemeClr val="tx1"/>
          </a:fontRef>
        </p:style>
      </p:cxnSp>
      <p:cxnSp>
        <p:nvCxnSpPr>
          <p:cNvPr id="85" name="Straight Arrow Connector 84"/>
          <p:cNvCxnSpPr/>
          <p:nvPr/>
        </p:nvCxnSpPr>
        <p:spPr>
          <a:xfrm flipH="1" flipV="1">
            <a:off x="2692936" y="3655079"/>
            <a:ext cx="2438826" cy="287785"/>
          </a:xfrm>
          <a:prstGeom prst="straightConnector1">
            <a:avLst/>
          </a:prstGeom>
          <a:ln w="9525" cmpd="sng">
            <a:solidFill>
              <a:srgbClr val="000000"/>
            </a:solidFill>
            <a:prstDash val="dash"/>
            <a:headEnd type="oval"/>
            <a:tailEnd type="triangle"/>
          </a:ln>
        </p:spPr>
        <p:style>
          <a:lnRef idx="2">
            <a:schemeClr val="accent1"/>
          </a:lnRef>
          <a:fillRef idx="0">
            <a:schemeClr val="accent1"/>
          </a:fillRef>
          <a:effectRef idx="1">
            <a:schemeClr val="accent1"/>
          </a:effectRef>
          <a:fontRef idx="minor">
            <a:schemeClr val="tx1"/>
          </a:fontRef>
        </p:style>
      </p:cxnSp>
      <p:cxnSp>
        <p:nvCxnSpPr>
          <p:cNvPr id="76" name="Straight Arrow Connector 75"/>
          <p:cNvCxnSpPr/>
          <p:nvPr/>
        </p:nvCxnSpPr>
        <p:spPr>
          <a:xfrm flipH="1" flipV="1">
            <a:off x="2647821" y="2614735"/>
            <a:ext cx="2358153" cy="425150"/>
          </a:xfrm>
          <a:prstGeom prst="straightConnector1">
            <a:avLst/>
          </a:prstGeom>
          <a:ln w="9525" cmpd="sng">
            <a:solidFill>
              <a:srgbClr val="000000"/>
            </a:solidFill>
            <a:prstDash val="dash"/>
            <a:headEnd type="oval"/>
            <a:tailEnd type="triangle"/>
          </a:ln>
        </p:spPr>
        <p:style>
          <a:lnRef idx="2">
            <a:schemeClr val="accent1"/>
          </a:lnRef>
          <a:fillRef idx="0">
            <a:schemeClr val="accent1"/>
          </a:fillRef>
          <a:effectRef idx="1">
            <a:schemeClr val="accent1"/>
          </a:effectRef>
          <a:fontRef idx="minor">
            <a:schemeClr val="tx1"/>
          </a:fontRef>
        </p:style>
      </p:cxnSp>
      <p:cxnSp>
        <p:nvCxnSpPr>
          <p:cNvPr id="80" name="Straight Arrow Connector 79"/>
          <p:cNvCxnSpPr/>
          <p:nvPr/>
        </p:nvCxnSpPr>
        <p:spPr>
          <a:xfrm flipH="1" flipV="1">
            <a:off x="2647821" y="3090068"/>
            <a:ext cx="2345195" cy="319493"/>
          </a:xfrm>
          <a:prstGeom prst="straightConnector1">
            <a:avLst/>
          </a:prstGeom>
          <a:ln w="9525" cmpd="sng">
            <a:solidFill>
              <a:srgbClr val="000000"/>
            </a:solidFill>
            <a:prstDash val="dash"/>
            <a:headEnd type="oval"/>
            <a:tailEnd type="triangle"/>
          </a:ln>
        </p:spPr>
        <p:style>
          <a:lnRef idx="2">
            <a:schemeClr val="accent1"/>
          </a:lnRef>
          <a:fillRef idx="0">
            <a:schemeClr val="accent1"/>
          </a:fillRef>
          <a:effectRef idx="1">
            <a:schemeClr val="accent1"/>
          </a:effectRef>
          <a:fontRef idx="minor">
            <a:schemeClr val="tx1"/>
          </a:fontRef>
        </p:style>
      </p:cxnSp>
      <p:cxnSp>
        <p:nvCxnSpPr>
          <p:cNvPr id="146" name="Straight Arrow Connector 145"/>
          <p:cNvCxnSpPr>
            <a:endCxn id="133" idx="1"/>
          </p:cNvCxnSpPr>
          <p:nvPr/>
        </p:nvCxnSpPr>
        <p:spPr>
          <a:xfrm flipV="1">
            <a:off x="4468199" y="2301979"/>
            <a:ext cx="2551553" cy="2160084"/>
          </a:xfrm>
          <a:prstGeom prst="straightConnector1">
            <a:avLst/>
          </a:prstGeom>
          <a:ln>
            <a:headEnd type="oval"/>
            <a:tailEnd type="triangle"/>
          </a:ln>
        </p:spPr>
        <p:style>
          <a:lnRef idx="2">
            <a:schemeClr val="accent1"/>
          </a:lnRef>
          <a:fillRef idx="0">
            <a:schemeClr val="accent1"/>
          </a:fillRef>
          <a:effectRef idx="1">
            <a:schemeClr val="accent1"/>
          </a:effectRef>
          <a:fontRef idx="minor">
            <a:schemeClr val="tx1"/>
          </a:fontRef>
        </p:style>
      </p:cxnSp>
      <p:cxnSp>
        <p:nvCxnSpPr>
          <p:cNvPr id="148" name="Straight Arrow Connector 147"/>
          <p:cNvCxnSpPr/>
          <p:nvPr/>
        </p:nvCxnSpPr>
        <p:spPr>
          <a:xfrm flipV="1">
            <a:off x="4455774" y="3456299"/>
            <a:ext cx="2551553" cy="2931747"/>
          </a:xfrm>
          <a:prstGeom prst="straightConnector1">
            <a:avLst/>
          </a:prstGeom>
          <a:ln>
            <a:headEnd type="oval"/>
            <a:tailEnd type="triangle"/>
          </a:ln>
        </p:spPr>
        <p:style>
          <a:lnRef idx="2">
            <a:schemeClr val="accent1"/>
          </a:lnRef>
          <a:fillRef idx="0">
            <a:schemeClr val="accent1"/>
          </a:fillRef>
          <a:effectRef idx="1">
            <a:schemeClr val="accent1"/>
          </a:effectRef>
          <a:fontRef idx="minor">
            <a:schemeClr val="tx1"/>
          </a:fontRef>
        </p:style>
      </p:cxnSp>
      <p:cxnSp>
        <p:nvCxnSpPr>
          <p:cNvPr id="149" name="Straight Arrow Connector 148"/>
          <p:cNvCxnSpPr>
            <a:endCxn id="132" idx="1"/>
          </p:cNvCxnSpPr>
          <p:nvPr/>
        </p:nvCxnSpPr>
        <p:spPr>
          <a:xfrm flipV="1">
            <a:off x="6429375" y="2071145"/>
            <a:ext cx="577952" cy="1119572"/>
          </a:xfrm>
          <a:prstGeom prst="straightConnector1">
            <a:avLst/>
          </a:prstGeom>
          <a:ln>
            <a:headEnd type="oval"/>
            <a:tailEnd type="triangle"/>
          </a:ln>
        </p:spPr>
        <p:style>
          <a:lnRef idx="2">
            <a:schemeClr val="accent1"/>
          </a:lnRef>
          <a:fillRef idx="0">
            <a:schemeClr val="accent1"/>
          </a:fillRef>
          <a:effectRef idx="1">
            <a:schemeClr val="accent1"/>
          </a:effectRef>
          <a:fontRef idx="minor">
            <a:schemeClr val="tx1"/>
          </a:fontRef>
        </p:style>
      </p:cxnSp>
      <p:cxnSp>
        <p:nvCxnSpPr>
          <p:cNvPr id="151" name="Straight Arrow Connector 150"/>
          <p:cNvCxnSpPr>
            <a:endCxn id="52" idx="1"/>
          </p:cNvCxnSpPr>
          <p:nvPr/>
        </p:nvCxnSpPr>
        <p:spPr>
          <a:xfrm>
            <a:off x="6315244" y="2209872"/>
            <a:ext cx="692083" cy="478552"/>
          </a:xfrm>
          <a:prstGeom prst="straightConnector1">
            <a:avLst/>
          </a:prstGeom>
          <a:ln>
            <a:headEnd type="oval"/>
            <a:tailEnd type="triangle"/>
          </a:ln>
        </p:spPr>
        <p:style>
          <a:lnRef idx="2">
            <a:schemeClr val="accent1"/>
          </a:lnRef>
          <a:fillRef idx="0">
            <a:schemeClr val="accent1"/>
          </a:fillRef>
          <a:effectRef idx="1">
            <a:schemeClr val="accent1"/>
          </a:effectRef>
          <a:fontRef idx="minor">
            <a:schemeClr val="tx1"/>
          </a:fontRef>
        </p:style>
      </p:cxnSp>
      <p:cxnSp>
        <p:nvCxnSpPr>
          <p:cNvPr id="153" name="Straight Arrow Connector 152"/>
          <p:cNvCxnSpPr>
            <a:endCxn id="8" idx="1"/>
          </p:cNvCxnSpPr>
          <p:nvPr/>
        </p:nvCxnSpPr>
        <p:spPr>
          <a:xfrm flipV="1">
            <a:off x="6315244" y="3350820"/>
            <a:ext cx="692083" cy="638749"/>
          </a:xfrm>
          <a:prstGeom prst="straightConnector1">
            <a:avLst/>
          </a:prstGeom>
          <a:ln>
            <a:headEnd type="oval"/>
            <a:tailEnd type="triangle"/>
          </a:ln>
        </p:spPr>
        <p:style>
          <a:lnRef idx="2">
            <a:schemeClr val="accent1"/>
          </a:lnRef>
          <a:fillRef idx="0">
            <a:schemeClr val="accent1"/>
          </a:fillRef>
          <a:effectRef idx="1">
            <a:schemeClr val="accent1"/>
          </a:effectRef>
          <a:fontRef idx="minor">
            <a:schemeClr val="tx1"/>
          </a:fontRef>
        </p:style>
      </p:cxnSp>
      <p:sp>
        <p:nvSpPr>
          <p:cNvPr id="3" name="Rectangle 2"/>
          <p:cNvSpPr/>
          <p:nvPr/>
        </p:nvSpPr>
        <p:spPr>
          <a:xfrm>
            <a:off x="5961450" y="5323244"/>
            <a:ext cx="666141" cy="349048"/>
          </a:xfrm>
          <a:prstGeom prst="rect">
            <a:avLst/>
          </a:prstGeom>
          <a:solidFill>
            <a:schemeClr val="bg1">
              <a:lumMod val="75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latin typeface="Gill Sans Light"/>
              <a:cs typeface="Gill Sans Light"/>
            </a:endParaRPr>
          </a:p>
        </p:txBody>
      </p:sp>
      <p:cxnSp>
        <p:nvCxnSpPr>
          <p:cNvPr id="12" name="Straight Arrow Connector 11"/>
          <p:cNvCxnSpPr/>
          <p:nvPr/>
        </p:nvCxnSpPr>
        <p:spPr>
          <a:xfrm flipH="1">
            <a:off x="4536343" y="5492751"/>
            <a:ext cx="1746754" cy="1197098"/>
          </a:xfrm>
          <a:prstGeom prst="straightConnector1">
            <a:avLst/>
          </a:prstGeom>
          <a:ln w="28575" cmpd="sng">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13" name="TextBox 12"/>
          <p:cNvSpPr txBox="1"/>
          <p:nvPr/>
        </p:nvSpPr>
        <p:spPr>
          <a:xfrm>
            <a:off x="6791021" y="5323042"/>
            <a:ext cx="2172390" cy="400110"/>
          </a:xfrm>
          <a:prstGeom prst="rect">
            <a:avLst/>
          </a:prstGeom>
          <a:noFill/>
        </p:spPr>
        <p:txBody>
          <a:bodyPr wrap="none" rtlCol="0">
            <a:spAutoFit/>
          </a:bodyPr>
          <a:lstStyle/>
          <a:p>
            <a:r>
              <a:rPr lang="en-US" sz="2000" dirty="0" smtClean="0">
                <a:latin typeface="Gill Sans Light"/>
                <a:cs typeface="Gill Sans Light"/>
              </a:rPr>
              <a:t>active process &amp; PT</a:t>
            </a:r>
            <a:endParaRPr lang="en-US" sz="2000" dirty="0">
              <a:latin typeface="Gill Sans Light"/>
              <a:cs typeface="Gill Sans Light"/>
            </a:endParaRPr>
          </a:p>
        </p:txBody>
      </p:sp>
      <p:sp>
        <p:nvSpPr>
          <p:cNvPr id="15" name="Right Arrow 14"/>
          <p:cNvSpPr/>
          <p:nvPr/>
        </p:nvSpPr>
        <p:spPr>
          <a:xfrm>
            <a:off x="4536343" y="3377715"/>
            <a:ext cx="393156" cy="244943"/>
          </a:xfrm>
          <a:prstGeom prst="rightArrow">
            <a:avLst/>
          </a:prstGeom>
          <a:solidFill>
            <a:srgbClr val="FF0000"/>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latin typeface="Gill Sans Light"/>
              <a:cs typeface="Gill Sans Light"/>
            </a:endParaRPr>
          </a:p>
        </p:txBody>
      </p:sp>
      <p:sp>
        <p:nvSpPr>
          <p:cNvPr id="117" name="Rectangle 116"/>
          <p:cNvSpPr/>
          <p:nvPr/>
        </p:nvSpPr>
        <p:spPr>
          <a:xfrm>
            <a:off x="6141942" y="3420492"/>
            <a:ext cx="513741" cy="115274"/>
          </a:xfrm>
          <a:prstGeom prst="rect">
            <a:avLst/>
          </a:prstGeom>
          <a:solidFill>
            <a:srgbClr val="FF0000"/>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latin typeface="Gill Sans Light"/>
              <a:cs typeface="Gill Sans Light"/>
            </a:endParaRPr>
          </a:p>
        </p:txBody>
      </p:sp>
      <p:sp>
        <p:nvSpPr>
          <p:cNvPr id="118" name="Rectangle 117"/>
          <p:cNvSpPr/>
          <p:nvPr/>
        </p:nvSpPr>
        <p:spPr>
          <a:xfrm>
            <a:off x="1574380" y="3190717"/>
            <a:ext cx="1073441" cy="184214"/>
          </a:xfrm>
          <a:prstGeom prst="rect">
            <a:avLst/>
          </a:prstGeom>
          <a:solidFill>
            <a:schemeClr val="bg2">
              <a:lumMod val="75000"/>
              <a:alpha val="54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latin typeface="Gill Sans Light"/>
              <a:cs typeface="Gill Sans Light"/>
            </a:endParaRPr>
          </a:p>
        </p:txBody>
      </p:sp>
      <p:sp>
        <p:nvSpPr>
          <p:cNvPr id="150" name="Rectangle 149"/>
          <p:cNvSpPr/>
          <p:nvPr/>
        </p:nvSpPr>
        <p:spPr>
          <a:xfrm>
            <a:off x="7007327" y="3130016"/>
            <a:ext cx="1073441" cy="184214"/>
          </a:xfrm>
          <a:prstGeom prst="rect">
            <a:avLst/>
          </a:prstGeom>
          <a:solidFill>
            <a:schemeClr val="accent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latin typeface="Gill Sans Light"/>
              <a:cs typeface="Gill Sans Light"/>
            </a:endParaRPr>
          </a:p>
        </p:txBody>
      </p:sp>
      <p:cxnSp>
        <p:nvCxnSpPr>
          <p:cNvPr id="152" name="Straight Arrow Connector 151"/>
          <p:cNvCxnSpPr>
            <a:endCxn id="150" idx="1"/>
          </p:cNvCxnSpPr>
          <p:nvPr/>
        </p:nvCxnSpPr>
        <p:spPr>
          <a:xfrm flipV="1">
            <a:off x="6429375" y="3222123"/>
            <a:ext cx="577952" cy="234177"/>
          </a:xfrm>
          <a:prstGeom prst="straightConnector1">
            <a:avLst/>
          </a:prstGeom>
          <a:ln>
            <a:solidFill>
              <a:srgbClr val="000000"/>
            </a:solidFill>
            <a:headEnd type="ova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58642737"/>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7500" y="0"/>
            <a:ext cx="8369300" cy="875619"/>
          </a:xfrm>
        </p:spPr>
        <p:txBody>
          <a:bodyPr>
            <a:normAutofit/>
          </a:bodyPr>
          <a:lstStyle/>
          <a:p>
            <a:r>
              <a:rPr lang="en-US" dirty="0" smtClean="0"/>
              <a:t>Eventually reschedule faulting thread</a:t>
            </a:r>
            <a:endParaRPr lang="en-US" dirty="0"/>
          </a:p>
        </p:txBody>
      </p:sp>
      <p:sp>
        <p:nvSpPr>
          <p:cNvPr id="7" name="Can 6"/>
          <p:cNvSpPr/>
          <p:nvPr/>
        </p:nvSpPr>
        <p:spPr>
          <a:xfrm>
            <a:off x="57686" y="1299449"/>
            <a:ext cx="2635250" cy="2942708"/>
          </a:xfrm>
          <a:prstGeom prst="can">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latin typeface="Gill Sans Light"/>
              <a:cs typeface="Gill Sans Light"/>
            </a:endParaRPr>
          </a:p>
        </p:txBody>
      </p:sp>
      <p:sp>
        <p:nvSpPr>
          <p:cNvPr id="9" name="TextBox 8"/>
          <p:cNvSpPr txBox="1"/>
          <p:nvPr/>
        </p:nvSpPr>
        <p:spPr>
          <a:xfrm>
            <a:off x="559577" y="930117"/>
            <a:ext cx="1640643" cy="400110"/>
          </a:xfrm>
          <a:prstGeom prst="rect">
            <a:avLst/>
          </a:prstGeom>
          <a:noFill/>
        </p:spPr>
        <p:txBody>
          <a:bodyPr wrap="none" rtlCol="0">
            <a:spAutoFit/>
          </a:bodyPr>
          <a:lstStyle/>
          <a:p>
            <a:r>
              <a:rPr lang="en-US" sz="2000" dirty="0" smtClean="0">
                <a:latin typeface="Gill Sans Light"/>
                <a:cs typeface="Gill Sans Light"/>
              </a:rPr>
              <a:t>disk (huge, TB)</a:t>
            </a:r>
            <a:endParaRPr lang="en-US" sz="2000" dirty="0">
              <a:latin typeface="Gill Sans Light"/>
              <a:cs typeface="Gill Sans Light"/>
            </a:endParaRPr>
          </a:p>
        </p:txBody>
      </p:sp>
      <p:sp>
        <p:nvSpPr>
          <p:cNvPr id="10" name="TextBox 9"/>
          <p:cNvSpPr txBox="1"/>
          <p:nvPr/>
        </p:nvSpPr>
        <p:spPr>
          <a:xfrm>
            <a:off x="7064163" y="1211468"/>
            <a:ext cx="1069524" cy="400110"/>
          </a:xfrm>
          <a:prstGeom prst="rect">
            <a:avLst/>
          </a:prstGeom>
          <a:noFill/>
        </p:spPr>
        <p:txBody>
          <a:bodyPr wrap="none" rtlCol="0">
            <a:spAutoFit/>
          </a:bodyPr>
          <a:lstStyle/>
          <a:p>
            <a:r>
              <a:rPr lang="en-US" sz="2000" dirty="0" smtClean="0">
                <a:latin typeface="Gill Sans Light"/>
                <a:cs typeface="Gill Sans Light"/>
              </a:rPr>
              <a:t>memory</a:t>
            </a:r>
            <a:endParaRPr lang="en-US" sz="2000" dirty="0">
              <a:latin typeface="Gill Sans Light"/>
              <a:cs typeface="Gill Sans Light"/>
            </a:endParaRPr>
          </a:p>
        </p:txBody>
      </p:sp>
      <p:pic>
        <p:nvPicPr>
          <p:cNvPr id="29" name="Picture 28"/>
          <p:cNvPicPr>
            <a:picLocks noChangeAspect="1"/>
          </p:cNvPicPr>
          <p:nvPr/>
        </p:nvPicPr>
        <p:blipFill>
          <a:blip r:embed="rId2"/>
          <a:stretch>
            <a:fillRect/>
          </a:stretch>
        </p:blipFill>
        <p:spPr>
          <a:xfrm>
            <a:off x="145118" y="1969155"/>
            <a:ext cx="828917" cy="1221562"/>
          </a:xfrm>
          <a:prstGeom prst="rect">
            <a:avLst/>
          </a:prstGeom>
        </p:spPr>
      </p:pic>
      <p:sp>
        <p:nvSpPr>
          <p:cNvPr id="8" name="Rectangle 7"/>
          <p:cNvSpPr/>
          <p:nvPr/>
        </p:nvSpPr>
        <p:spPr>
          <a:xfrm>
            <a:off x="7007327" y="1809750"/>
            <a:ext cx="1073441" cy="3082139"/>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latin typeface="Gill Sans Light"/>
              <a:cs typeface="Gill Sans Light"/>
            </a:endParaRPr>
          </a:p>
        </p:txBody>
      </p:sp>
      <p:sp>
        <p:nvSpPr>
          <p:cNvPr id="46" name="Rectangle 45"/>
          <p:cNvSpPr/>
          <p:nvPr/>
        </p:nvSpPr>
        <p:spPr>
          <a:xfrm>
            <a:off x="7007367" y="3655079"/>
            <a:ext cx="1073441" cy="184214"/>
          </a:xfrm>
          <a:prstGeom prst="rect">
            <a:avLst/>
          </a:prstGeom>
          <a:solidFill>
            <a:schemeClr val="accent1">
              <a:lumMod val="40000"/>
              <a:lumOff val="60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latin typeface="Gill Sans Light"/>
              <a:cs typeface="Gill Sans Light"/>
            </a:endParaRPr>
          </a:p>
        </p:txBody>
      </p:sp>
      <p:sp>
        <p:nvSpPr>
          <p:cNvPr id="47" name="Rectangle 46"/>
          <p:cNvSpPr/>
          <p:nvPr/>
        </p:nvSpPr>
        <p:spPr>
          <a:xfrm>
            <a:off x="7007327" y="4539963"/>
            <a:ext cx="1073441" cy="184214"/>
          </a:xfrm>
          <a:prstGeom prst="rect">
            <a:avLst/>
          </a:prstGeom>
          <a:solidFill>
            <a:srgbClr val="FF66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latin typeface="Gill Sans Light"/>
              <a:cs typeface="Gill Sans Light"/>
            </a:endParaRPr>
          </a:p>
        </p:txBody>
      </p:sp>
      <p:sp>
        <p:nvSpPr>
          <p:cNvPr id="48" name="Rectangle 47"/>
          <p:cNvSpPr/>
          <p:nvPr/>
        </p:nvSpPr>
        <p:spPr>
          <a:xfrm>
            <a:off x="7007327" y="3317890"/>
            <a:ext cx="1073441" cy="184214"/>
          </a:xfrm>
          <a:prstGeom prst="rect">
            <a:avLst/>
          </a:prstGeom>
          <a:solidFill>
            <a:schemeClr val="accent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latin typeface="Gill Sans Light"/>
              <a:cs typeface="Gill Sans Light"/>
            </a:endParaRPr>
          </a:p>
        </p:txBody>
      </p:sp>
      <p:sp>
        <p:nvSpPr>
          <p:cNvPr id="51" name="Rectangle 50"/>
          <p:cNvSpPr/>
          <p:nvPr/>
        </p:nvSpPr>
        <p:spPr>
          <a:xfrm>
            <a:off x="7007327" y="4737959"/>
            <a:ext cx="1073441" cy="184214"/>
          </a:xfrm>
          <a:prstGeom prst="rect">
            <a:avLst/>
          </a:prstGeom>
          <a:solidFill>
            <a:srgbClr val="FF66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latin typeface="Gill Sans Light"/>
              <a:cs typeface="Gill Sans Light"/>
            </a:endParaRPr>
          </a:p>
        </p:txBody>
      </p:sp>
      <p:sp>
        <p:nvSpPr>
          <p:cNvPr id="52" name="Rectangle 51"/>
          <p:cNvSpPr/>
          <p:nvPr/>
        </p:nvSpPr>
        <p:spPr>
          <a:xfrm>
            <a:off x="7007327" y="2596317"/>
            <a:ext cx="1073441" cy="184214"/>
          </a:xfrm>
          <a:prstGeom prst="rect">
            <a:avLst/>
          </a:prstGeom>
          <a:solidFill>
            <a:schemeClr val="accent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latin typeface="Gill Sans Light"/>
              <a:cs typeface="Gill Sans Light"/>
            </a:endParaRPr>
          </a:p>
        </p:txBody>
      </p:sp>
      <p:sp>
        <p:nvSpPr>
          <p:cNvPr id="53" name="TextBox 52"/>
          <p:cNvSpPr txBox="1"/>
          <p:nvPr/>
        </p:nvSpPr>
        <p:spPr>
          <a:xfrm>
            <a:off x="8153400" y="4289274"/>
            <a:ext cx="860207" cy="1015663"/>
          </a:xfrm>
          <a:prstGeom prst="rect">
            <a:avLst/>
          </a:prstGeom>
          <a:noFill/>
        </p:spPr>
        <p:txBody>
          <a:bodyPr wrap="square" rtlCol="0">
            <a:spAutoFit/>
          </a:bodyPr>
          <a:lstStyle/>
          <a:p>
            <a:r>
              <a:rPr lang="en-US" sz="2000" dirty="0" smtClean="0">
                <a:latin typeface="Gill Sans Light"/>
                <a:cs typeface="Gill Sans Light"/>
              </a:rPr>
              <a:t>kernel code &amp; data</a:t>
            </a:r>
            <a:endParaRPr lang="en-US" sz="2000" dirty="0">
              <a:latin typeface="Gill Sans Light"/>
              <a:cs typeface="Gill Sans Light"/>
            </a:endParaRPr>
          </a:p>
        </p:txBody>
      </p:sp>
      <p:sp>
        <p:nvSpPr>
          <p:cNvPr id="54" name="TextBox 53"/>
          <p:cNvSpPr txBox="1"/>
          <p:nvPr/>
        </p:nvSpPr>
        <p:spPr>
          <a:xfrm>
            <a:off x="8153400" y="2477446"/>
            <a:ext cx="936407" cy="1015663"/>
          </a:xfrm>
          <a:prstGeom prst="rect">
            <a:avLst/>
          </a:prstGeom>
          <a:noFill/>
        </p:spPr>
        <p:txBody>
          <a:bodyPr wrap="square" rtlCol="0">
            <a:spAutoFit/>
          </a:bodyPr>
          <a:lstStyle/>
          <a:p>
            <a:r>
              <a:rPr lang="en-US" sz="2000" dirty="0" smtClean="0">
                <a:latin typeface="Gill Sans Light"/>
                <a:cs typeface="Gill Sans Light"/>
              </a:rPr>
              <a:t>user page</a:t>
            </a:r>
          </a:p>
          <a:p>
            <a:r>
              <a:rPr lang="en-US" sz="2000" dirty="0" smtClean="0">
                <a:latin typeface="Gill Sans Light"/>
                <a:cs typeface="Gill Sans Light"/>
              </a:rPr>
              <a:t>frames</a:t>
            </a:r>
            <a:endParaRPr lang="en-US" sz="2000" dirty="0">
              <a:latin typeface="Gill Sans Light"/>
              <a:cs typeface="Gill Sans Light"/>
            </a:endParaRPr>
          </a:p>
        </p:txBody>
      </p:sp>
      <p:sp>
        <p:nvSpPr>
          <p:cNvPr id="55" name="TextBox 54"/>
          <p:cNvSpPr txBox="1"/>
          <p:nvPr/>
        </p:nvSpPr>
        <p:spPr>
          <a:xfrm>
            <a:off x="8077200" y="3558073"/>
            <a:ext cx="1365250" cy="707886"/>
          </a:xfrm>
          <a:prstGeom prst="rect">
            <a:avLst/>
          </a:prstGeom>
          <a:noFill/>
        </p:spPr>
        <p:txBody>
          <a:bodyPr wrap="square" rtlCol="0">
            <a:spAutoFit/>
          </a:bodyPr>
          <a:lstStyle/>
          <a:p>
            <a:r>
              <a:rPr lang="en-US" sz="2000" dirty="0" smtClean="0">
                <a:latin typeface="Gill Sans Light"/>
                <a:cs typeface="Gill Sans Light"/>
              </a:rPr>
              <a:t>user </a:t>
            </a:r>
            <a:r>
              <a:rPr lang="en-US" sz="2000" dirty="0" err="1" smtClean="0">
                <a:latin typeface="Gill Sans Light"/>
                <a:cs typeface="Gill Sans Light"/>
              </a:rPr>
              <a:t>pagetable</a:t>
            </a:r>
            <a:endParaRPr lang="en-US" sz="2000" dirty="0" smtClean="0">
              <a:latin typeface="Gill Sans Light"/>
              <a:cs typeface="Gill Sans Light"/>
            </a:endParaRPr>
          </a:p>
        </p:txBody>
      </p:sp>
      <p:sp>
        <p:nvSpPr>
          <p:cNvPr id="56" name="Rectangle 55"/>
          <p:cNvSpPr/>
          <p:nvPr/>
        </p:nvSpPr>
        <p:spPr>
          <a:xfrm>
            <a:off x="7007327" y="2861622"/>
            <a:ext cx="1073441" cy="184214"/>
          </a:xfrm>
          <a:prstGeom prst="rect">
            <a:avLst/>
          </a:prstGeom>
          <a:solidFill>
            <a:schemeClr val="accent6">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latin typeface="Gill Sans Light"/>
              <a:cs typeface="Gill Sans Light"/>
            </a:endParaRPr>
          </a:p>
        </p:txBody>
      </p:sp>
      <p:sp>
        <p:nvSpPr>
          <p:cNvPr id="57" name="Rectangle 56"/>
          <p:cNvSpPr/>
          <p:nvPr/>
        </p:nvSpPr>
        <p:spPr>
          <a:xfrm>
            <a:off x="7007367" y="3831138"/>
            <a:ext cx="1073441" cy="184214"/>
          </a:xfrm>
          <a:prstGeom prst="rect">
            <a:avLst/>
          </a:prstGeom>
          <a:solidFill>
            <a:schemeClr val="accent1">
              <a:lumMod val="40000"/>
              <a:lumOff val="60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latin typeface="Gill Sans Light"/>
              <a:cs typeface="Gill Sans Light"/>
            </a:endParaRPr>
          </a:p>
        </p:txBody>
      </p:sp>
      <p:sp>
        <p:nvSpPr>
          <p:cNvPr id="61" name="Rectangle 60"/>
          <p:cNvSpPr/>
          <p:nvPr/>
        </p:nvSpPr>
        <p:spPr>
          <a:xfrm>
            <a:off x="1591718" y="3572668"/>
            <a:ext cx="1056103" cy="476250"/>
          </a:xfrm>
          <a:prstGeom prst="rect">
            <a:avLst/>
          </a:prstGeom>
          <a:solidFill>
            <a:schemeClr val="accent3">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latin typeface="Gill Sans Light"/>
              <a:cs typeface="Gill Sans Light"/>
            </a:endParaRPr>
          </a:p>
        </p:txBody>
      </p:sp>
      <p:sp>
        <p:nvSpPr>
          <p:cNvPr id="62" name="TextBox 61"/>
          <p:cNvSpPr txBox="1"/>
          <p:nvPr/>
        </p:nvSpPr>
        <p:spPr>
          <a:xfrm>
            <a:off x="1799703" y="3679586"/>
            <a:ext cx="684803" cy="400110"/>
          </a:xfrm>
          <a:prstGeom prst="rect">
            <a:avLst/>
          </a:prstGeom>
          <a:noFill/>
        </p:spPr>
        <p:txBody>
          <a:bodyPr wrap="none" rtlCol="0">
            <a:spAutoFit/>
          </a:bodyPr>
          <a:lstStyle/>
          <a:p>
            <a:r>
              <a:rPr lang="en-US" sz="2000" dirty="0" smtClean="0">
                <a:latin typeface="Gill Sans Light"/>
                <a:cs typeface="Gill Sans Light"/>
              </a:rPr>
              <a:t>code</a:t>
            </a:r>
            <a:endParaRPr lang="en-US" sz="2000" dirty="0">
              <a:latin typeface="Gill Sans Light"/>
              <a:cs typeface="Gill Sans Light"/>
            </a:endParaRPr>
          </a:p>
        </p:txBody>
      </p:sp>
      <p:grpSp>
        <p:nvGrpSpPr>
          <p:cNvPr id="63" name="Group 62"/>
          <p:cNvGrpSpPr/>
          <p:nvPr/>
        </p:nvGrpSpPr>
        <p:grpSpPr>
          <a:xfrm>
            <a:off x="1591718" y="3090068"/>
            <a:ext cx="1056103" cy="507028"/>
            <a:chOff x="4133850" y="3404709"/>
            <a:chExt cx="1056103" cy="507028"/>
          </a:xfrm>
        </p:grpSpPr>
        <p:sp>
          <p:nvSpPr>
            <p:cNvPr id="64" name="Rectangle 63"/>
            <p:cNvSpPr/>
            <p:nvPr/>
          </p:nvSpPr>
          <p:spPr>
            <a:xfrm>
              <a:off x="4133850" y="3404709"/>
              <a:ext cx="1056103" cy="476250"/>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latin typeface="Gill Sans Light"/>
                <a:cs typeface="Gill Sans Light"/>
              </a:endParaRPr>
            </a:p>
          </p:txBody>
        </p:sp>
        <p:sp>
          <p:nvSpPr>
            <p:cNvPr id="65" name="TextBox 64"/>
            <p:cNvSpPr txBox="1"/>
            <p:nvPr/>
          </p:nvSpPr>
          <p:spPr>
            <a:xfrm>
              <a:off x="4359700" y="3511627"/>
              <a:ext cx="633507" cy="400110"/>
            </a:xfrm>
            <a:prstGeom prst="rect">
              <a:avLst/>
            </a:prstGeom>
            <a:noFill/>
          </p:spPr>
          <p:txBody>
            <a:bodyPr wrap="none" rtlCol="0">
              <a:spAutoFit/>
            </a:bodyPr>
            <a:lstStyle/>
            <a:p>
              <a:r>
                <a:rPr lang="en-US" sz="2000" dirty="0" smtClean="0">
                  <a:latin typeface="Gill Sans Light"/>
                  <a:cs typeface="Gill Sans Light"/>
                </a:rPr>
                <a:t>data</a:t>
              </a:r>
              <a:endParaRPr lang="en-US" sz="2000" dirty="0">
                <a:latin typeface="Gill Sans Light"/>
                <a:cs typeface="Gill Sans Light"/>
              </a:endParaRPr>
            </a:p>
          </p:txBody>
        </p:sp>
      </p:grpSp>
      <p:grpSp>
        <p:nvGrpSpPr>
          <p:cNvPr id="66" name="Group 65"/>
          <p:cNvGrpSpPr/>
          <p:nvPr/>
        </p:nvGrpSpPr>
        <p:grpSpPr>
          <a:xfrm>
            <a:off x="1591718" y="2609611"/>
            <a:ext cx="1056103" cy="400110"/>
            <a:chOff x="4133850" y="3511627"/>
            <a:chExt cx="1056103" cy="400110"/>
          </a:xfrm>
        </p:grpSpPr>
        <p:sp>
          <p:nvSpPr>
            <p:cNvPr id="67" name="Rectangle 66"/>
            <p:cNvSpPr/>
            <p:nvPr/>
          </p:nvSpPr>
          <p:spPr>
            <a:xfrm>
              <a:off x="4133850" y="3511627"/>
              <a:ext cx="1056103" cy="369332"/>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latin typeface="Gill Sans Light"/>
                <a:cs typeface="Gill Sans Light"/>
              </a:endParaRPr>
            </a:p>
          </p:txBody>
        </p:sp>
        <p:sp>
          <p:nvSpPr>
            <p:cNvPr id="68" name="TextBox 67"/>
            <p:cNvSpPr txBox="1"/>
            <p:nvPr/>
          </p:nvSpPr>
          <p:spPr>
            <a:xfrm>
              <a:off x="4359700" y="3511627"/>
              <a:ext cx="673457" cy="400110"/>
            </a:xfrm>
            <a:prstGeom prst="rect">
              <a:avLst/>
            </a:prstGeom>
            <a:noFill/>
          </p:spPr>
          <p:txBody>
            <a:bodyPr wrap="none" rtlCol="0">
              <a:spAutoFit/>
            </a:bodyPr>
            <a:lstStyle/>
            <a:p>
              <a:r>
                <a:rPr lang="en-US" sz="2000" dirty="0" smtClean="0">
                  <a:latin typeface="Gill Sans Light"/>
                  <a:cs typeface="Gill Sans Light"/>
                </a:rPr>
                <a:t>heap</a:t>
              </a:r>
              <a:endParaRPr lang="en-US" sz="2000" dirty="0">
                <a:latin typeface="Gill Sans Light"/>
                <a:cs typeface="Gill Sans Light"/>
              </a:endParaRPr>
            </a:p>
          </p:txBody>
        </p:sp>
      </p:grpSp>
      <p:grpSp>
        <p:nvGrpSpPr>
          <p:cNvPr id="69" name="Group 68"/>
          <p:cNvGrpSpPr/>
          <p:nvPr/>
        </p:nvGrpSpPr>
        <p:grpSpPr>
          <a:xfrm>
            <a:off x="1591718" y="2112245"/>
            <a:ext cx="1056103" cy="400110"/>
            <a:chOff x="4133850" y="3404709"/>
            <a:chExt cx="1056103" cy="400110"/>
          </a:xfrm>
        </p:grpSpPr>
        <p:sp>
          <p:nvSpPr>
            <p:cNvPr id="70" name="Rectangle 69"/>
            <p:cNvSpPr/>
            <p:nvPr/>
          </p:nvSpPr>
          <p:spPr>
            <a:xfrm>
              <a:off x="4133850" y="3404709"/>
              <a:ext cx="1056103" cy="369332"/>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latin typeface="Gill Sans Light"/>
                <a:cs typeface="Gill Sans Light"/>
              </a:endParaRPr>
            </a:p>
          </p:txBody>
        </p:sp>
        <p:sp>
          <p:nvSpPr>
            <p:cNvPr id="71" name="TextBox 70"/>
            <p:cNvSpPr txBox="1"/>
            <p:nvPr/>
          </p:nvSpPr>
          <p:spPr>
            <a:xfrm>
              <a:off x="4334539" y="3404709"/>
              <a:ext cx="710451" cy="400110"/>
            </a:xfrm>
            <a:prstGeom prst="rect">
              <a:avLst/>
            </a:prstGeom>
            <a:noFill/>
          </p:spPr>
          <p:txBody>
            <a:bodyPr wrap="none" rtlCol="0">
              <a:spAutoFit/>
            </a:bodyPr>
            <a:lstStyle/>
            <a:p>
              <a:r>
                <a:rPr lang="en-US" sz="2000" dirty="0" smtClean="0">
                  <a:latin typeface="Gill Sans Light"/>
                  <a:cs typeface="Gill Sans Light"/>
                </a:rPr>
                <a:t>stack</a:t>
              </a:r>
              <a:endParaRPr lang="en-US" sz="2000" dirty="0">
                <a:latin typeface="Gill Sans Light"/>
                <a:cs typeface="Gill Sans Light"/>
              </a:endParaRPr>
            </a:p>
          </p:txBody>
        </p:sp>
      </p:grpSp>
      <p:cxnSp>
        <p:nvCxnSpPr>
          <p:cNvPr id="72" name="Straight Arrow Connector 71"/>
          <p:cNvCxnSpPr/>
          <p:nvPr/>
        </p:nvCxnSpPr>
        <p:spPr>
          <a:xfrm flipH="1">
            <a:off x="2647821" y="2112245"/>
            <a:ext cx="2352306" cy="0"/>
          </a:xfrm>
          <a:prstGeom prst="straightConnector1">
            <a:avLst/>
          </a:prstGeom>
          <a:ln w="9525" cmpd="sng">
            <a:solidFill>
              <a:srgbClr val="000000"/>
            </a:solidFill>
            <a:prstDash val="dash"/>
            <a:headEnd type="oval"/>
            <a:tailEnd type="triangle"/>
          </a:ln>
        </p:spPr>
        <p:style>
          <a:lnRef idx="2">
            <a:schemeClr val="accent1"/>
          </a:lnRef>
          <a:fillRef idx="0">
            <a:schemeClr val="accent1"/>
          </a:fillRef>
          <a:effectRef idx="1">
            <a:schemeClr val="accent1"/>
          </a:effectRef>
          <a:fontRef idx="minor">
            <a:schemeClr val="tx1"/>
          </a:fontRef>
        </p:style>
      </p:cxnSp>
      <p:grpSp>
        <p:nvGrpSpPr>
          <p:cNvPr id="14" name="Group 13"/>
          <p:cNvGrpSpPr/>
          <p:nvPr/>
        </p:nvGrpSpPr>
        <p:grpSpPr>
          <a:xfrm>
            <a:off x="4908551" y="1043544"/>
            <a:ext cx="1958827" cy="3386768"/>
            <a:chOff x="4813299" y="1043543"/>
            <a:chExt cx="2037395" cy="3547583"/>
          </a:xfrm>
        </p:grpSpPr>
        <p:sp>
          <p:nvSpPr>
            <p:cNvPr id="21" name="Rectangle 20"/>
            <p:cNvSpPr/>
            <p:nvPr/>
          </p:nvSpPr>
          <p:spPr>
            <a:xfrm>
              <a:off x="4821893" y="1487603"/>
              <a:ext cx="1234624" cy="3103523"/>
            </a:xfrm>
            <a:prstGeom prst="rect">
              <a:avLst/>
            </a:prstGeom>
            <a:solidFill>
              <a:schemeClr val="accent1">
                <a:lumMod val="20000"/>
                <a:lumOff val="80000"/>
                <a:alpha val="25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latin typeface="Gill Sans Light"/>
                <a:cs typeface="Gill Sans Light"/>
              </a:endParaRPr>
            </a:p>
          </p:txBody>
        </p:sp>
        <p:sp>
          <p:nvSpPr>
            <p:cNvPr id="22" name="Rectangle 21"/>
            <p:cNvSpPr/>
            <p:nvPr/>
          </p:nvSpPr>
          <p:spPr>
            <a:xfrm>
              <a:off x="4908549" y="3954061"/>
              <a:ext cx="1056103" cy="476250"/>
            </a:xfrm>
            <a:prstGeom prst="rect">
              <a:avLst/>
            </a:prstGeom>
            <a:solidFill>
              <a:schemeClr val="accent3">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latin typeface="Gill Sans Light"/>
                <a:cs typeface="Gill Sans Light"/>
              </a:endParaRPr>
            </a:p>
          </p:txBody>
        </p:sp>
        <p:sp>
          <p:nvSpPr>
            <p:cNvPr id="23" name="TextBox 22"/>
            <p:cNvSpPr txBox="1"/>
            <p:nvPr/>
          </p:nvSpPr>
          <p:spPr>
            <a:xfrm>
              <a:off x="5116534" y="4060979"/>
              <a:ext cx="712270" cy="419109"/>
            </a:xfrm>
            <a:prstGeom prst="rect">
              <a:avLst/>
            </a:prstGeom>
            <a:noFill/>
          </p:spPr>
          <p:txBody>
            <a:bodyPr wrap="none" rtlCol="0">
              <a:spAutoFit/>
            </a:bodyPr>
            <a:lstStyle/>
            <a:p>
              <a:r>
                <a:rPr lang="en-US" sz="2000" dirty="0" smtClean="0">
                  <a:latin typeface="Gill Sans Light"/>
                  <a:cs typeface="Gill Sans Light"/>
                </a:rPr>
                <a:t>code</a:t>
              </a:r>
              <a:endParaRPr lang="en-US" sz="2000" dirty="0">
                <a:latin typeface="Gill Sans Light"/>
                <a:cs typeface="Gill Sans Light"/>
              </a:endParaRPr>
            </a:p>
          </p:txBody>
        </p:sp>
        <p:grpSp>
          <p:nvGrpSpPr>
            <p:cNvPr id="31" name="Group 30"/>
            <p:cNvGrpSpPr/>
            <p:nvPr/>
          </p:nvGrpSpPr>
          <p:grpSpPr>
            <a:xfrm>
              <a:off x="4908549" y="3471461"/>
              <a:ext cx="1056103" cy="526026"/>
              <a:chOff x="4133850" y="3404709"/>
              <a:chExt cx="1056103" cy="526026"/>
            </a:xfrm>
          </p:grpSpPr>
          <p:sp>
            <p:nvSpPr>
              <p:cNvPr id="24" name="Rectangle 23"/>
              <p:cNvSpPr/>
              <p:nvPr/>
            </p:nvSpPr>
            <p:spPr>
              <a:xfrm>
                <a:off x="4133850" y="3404709"/>
                <a:ext cx="1056103" cy="476250"/>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latin typeface="Gill Sans Light"/>
                  <a:cs typeface="Gill Sans Light"/>
                </a:endParaRPr>
              </a:p>
            </p:txBody>
          </p:sp>
          <p:sp>
            <p:nvSpPr>
              <p:cNvPr id="25" name="TextBox 24"/>
              <p:cNvSpPr txBox="1"/>
              <p:nvPr/>
            </p:nvSpPr>
            <p:spPr>
              <a:xfrm>
                <a:off x="4359700" y="3511627"/>
                <a:ext cx="658917" cy="419108"/>
              </a:xfrm>
              <a:prstGeom prst="rect">
                <a:avLst/>
              </a:prstGeom>
              <a:noFill/>
            </p:spPr>
            <p:txBody>
              <a:bodyPr wrap="none" rtlCol="0">
                <a:spAutoFit/>
              </a:bodyPr>
              <a:lstStyle/>
              <a:p>
                <a:r>
                  <a:rPr lang="en-US" sz="2000" dirty="0" smtClean="0">
                    <a:latin typeface="Gill Sans Light"/>
                    <a:cs typeface="Gill Sans Light"/>
                  </a:rPr>
                  <a:t>data</a:t>
                </a:r>
                <a:endParaRPr lang="en-US" sz="2000" dirty="0">
                  <a:latin typeface="Gill Sans Light"/>
                  <a:cs typeface="Gill Sans Light"/>
                </a:endParaRPr>
              </a:p>
            </p:txBody>
          </p:sp>
        </p:grpSp>
        <p:grpSp>
          <p:nvGrpSpPr>
            <p:cNvPr id="32" name="Group 31"/>
            <p:cNvGrpSpPr/>
            <p:nvPr/>
          </p:nvGrpSpPr>
          <p:grpSpPr>
            <a:xfrm>
              <a:off x="4908549" y="3102129"/>
              <a:ext cx="1056103" cy="419109"/>
              <a:chOff x="4133850" y="3511627"/>
              <a:chExt cx="1056103" cy="419109"/>
            </a:xfrm>
          </p:grpSpPr>
          <p:sp>
            <p:nvSpPr>
              <p:cNvPr id="33" name="Rectangle 32"/>
              <p:cNvSpPr/>
              <p:nvPr/>
            </p:nvSpPr>
            <p:spPr>
              <a:xfrm>
                <a:off x="4133850" y="3511627"/>
                <a:ext cx="1056103" cy="369332"/>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latin typeface="Gill Sans Light"/>
                  <a:cs typeface="Gill Sans Light"/>
                </a:endParaRPr>
              </a:p>
            </p:txBody>
          </p:sp>
          <p:sp>
            <p:nvSpPr>
              <p:cNvPr id="34" name="TextBox 33"/>
              <p:cNvSpPr txBox="1"/>
              <p:nvPr/>
            </p:nvSpPr>
            <p:spPr>
              <a:xfrm>
                <a:off x="4359700" y="3511627"/>
                <a:ext cx="700470" cy="419109"/>
              </a:xfrm>
              <a:prstGeom prst="rect">
                <a:avLst/>
              </a:prstGeom>
              <a:noFill/>
            </p:spPr>
            <p:txBody>
              <a:bodyPr wrap="none" rtlCol="0">
                <a:spAutoFit/>
              </a:bodyPr>
              <a:lstStyle/>
              <a:p>
                <a:r>
                  <a:rPr lang="en-US" sz="2000" dirty="0" smtClean="0">
                    <a:latin typeface="Gill Sans Light"/>
                    <a:cs typeface="Gill Sans Light"/>
                  </a:rPr>
                  <a:t>heap</a:t>
                </a:r>
                <a:endParaRPr lang="en-US" sz="2000" dirty="0">
                  <a:latin typeface="Gill Sans Light"/>
                  <a:cs typeface="Gill Sans Light"/>
                </a:endParaRPr>
              </a:p>
            </p:txBody>
          </p:sp>
        </p:grpSp>
        <p:grpSp>
          <p:nvGrpSpPr>
            <p:cNvPr id="35" name="Group 34"/>
            <p:cNvGrpSpPr/>
            <p:nvPr/>
          </p:nvGrpSpPr>
          <p:grpSpPr>
            <a:xfrm>
              <a:off x="4908549" y="2102817"/>
              <a:ext cx="1056103" cy="419109"/>
              <a:chOff x="4133850" y="3404709"/>
              <a:chExt cx="1056103" cy="419109"/>
            </a:xfrm>
          </p:grpSpPr>
          <p:sp>
            <p:nvSpPr>
              <p:cNvPr id="36" name="Rectangle 35"/>
              <p:cNvSpPr/>
              <p:nvPr/>
            </p:nvSpPr>
            <p:spPr>
              <a:xfrm>
                <a:off x="4133850" y="3404709"/>
                <a:ext cx="1056103" cy="369332"/>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latin typeface="Gill Sans Light"/>
                  <a:cs typeface="Gill Sans Light"/>
                </a:endParaRPr>
              </a:p>
            </p:txBody>
          </p:sp>
          <p:sp>
            <p:nvSpPr>
              <p:cNvPr id="37" name="TextBox 36"/>
              <p:cNvSpPr txBox="1"/>
              <p:nvPr/>
            </p:nvSpPr>
            <p:spPr>
              <a:xfrm>
                <a:off x="4334539" y="3404709"/>
                <a:ext cx="738947" cy="419109"/>
              </a:xfrm>
              <a:prstGeom prst="rect">
                <a:avLst/>
              </a:prstGeom>
              <a:noFill/>
            </p:spPr>
            <p:txBody>
              <a:bodyPr wrap="none" rtlCol="0">
                <a:spAutoFit/>
              </a:bodyPr>
              <a:lstStyle/>
              <a:p>
                <a:r>
                  <a:rPr lang="en-US" sz="2000" dirty="0" smtClean="0">
                    <a:latin typeface="Gill Sans Light"/>
                    <a:cs typeface="Gill Sans Light"/>
                  </a:rPr>
                  <a:t>stack</a:t>
                </a:r>
                <a:endParaRPr lang="en-US" sz="2000" dirty="0">
                  <a:latin typeface="Gill Sans Light"/>
                  <a:cs typeface="Gill Sans Light"/>
                </a:endParaRPr>
              </a:p>
            </p:txBody>
          </p:sp>
        </p:grpSp>
        <p:grpSp>
          <p:nvGrpSpPr>
            <p:cNvPr id="38" name="Group 37"/>
            <p:cNvGrpSpPr/>
            <p:nvPr/>
          </p:nvGrpSpPr>
          <p:grpSpPr>
            <a:xfrm>
              <a:off x="4908549" y="1548818"/>
              <a:ext cx="1061135" cy="526026"/>
              <a:chOff x="4133850" y="3404709"/>
              <a:chExt cx="1061135" cy="526026"/>
            </a:xfrm>
          </p:grpSpPr>
          <p:sp>
            <p:nvSpPr>
              <p:cNvPr id="39" name="Rectangle 38"/>
              <p:cNvSpPr/>
              <p:nvPr/>
            </p:nvSpPr>
            <p:spPr>
              <a:xfrm>
                <a:off x="4133850" y="3404709"/>
                <a:ext cx="1056103" cy="476250"/>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latin typeface="Gill Sans Light"/>
                  <a:cs typeface="Gill Sans Light"/>
                </a:endParaRPr>
              </a:p>
            </p:txBody>
          </p:sp>
          <p:sp>
            <p:nvSpPr>
              <p:cNvPr id="40" name="TextBox 39"/>
              <p:cNvSpPr txBox="1"/>
              <p:nvPr/>
            </p:nvSpPr>
            <p:spPr>
              <a:xfrm>
                <a:off x="4359700" y="3511627"/>
                <a:ext cx="835285" cy="419108"/>
              </a:xfrm>
              <a:prstGeom prst="rect">
                <a:avLst/>
              </a:prstGeom>
              <a:noFill/>
            </p:spPr>
            <p:txBody>
              <a:bodyPr wrap="none" rtlCol="0">
                <a:spAutoFit/>
              </a:bodyPr>
              <a:lstStyle/>
              <a:p>
                <a:r>
                  <a:rPr lang="en-US" sz="2000" dirty="0" smtClean="0">
                    <a:latin typeface="Gill Sans Light"/>
                    <a:cs typeface="Gill Sans Light"/>
                  </a:rPr>
                  <a:t>kernel</a:t>
                </a:r>
                <a:endParaRPr lang="en-US" sz="2000" dirty="0">
                  <a:latin typeface="Gill Sans Light"/>
                  <a:cs typeface="Gill Sans Light"/>
                </a:endParaRPr>
              </a:p>
            </p:txBody>
          </p:sp>
        </p:grpSp>
        <p:cxnSp>
          <p:nvCxnSpPr>
            <p:cNvPr id="42" name="Straight Connector 41"/>
            <p:cNvCxnSpPr/>
            <p:nvPr/>
          </p:nvCxnSpPr>
          <p:spPr>
            <a:xfrm>
              <a:off x="4821894" y="2025068"/>
              <a:ext cx="1429680"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p:nvCxnSpPr>
          <p:spPr>
            <a:xfrm>
              <a:off x="4829174" y="3102129"/>
              <a:ext cx="1429680" cy="0"/>
            </a:xfrm>
            <a:prstGeom prst="line">
              <a:avLst/>
            </a:prstGeom>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4845049" y="2540154"/>
              <a:ext cx="1429680" cy="0"/>
            </a:xfrm>
            <a:prstGeom prst="line">
              <a:avLst/>
            </a:prstGeom>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49" name="Straight Connector 48"/>
            <p:cNvCxnSpPr/>
            <p:nvPr/>
          </p:nvCxnSpPr>
          <p:spPr>
            <a:xfrm>
              <a:off x="4813299" y="4461402"/>
              <a:ext cx="1429680"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58" name="Rectangle 57"/>
            <p:cNvSpPr/>
            <p:nvPr/>
          </p:nvSpPr>
          <p:spPr>
            <a:xfrm>
              <a:off x="6162209" y="1444625"/>
              <a:ext cx="439081" cy="3103523"/>
            </a:xfrm>
            <a:prstGeom prst="rect">
              <a:avLst/>
            </a:prstGeom>
            <a:solidFill>
              <a:schemeClr val="accent1">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latin typeface="Gill Sans Light"/>
                <a:cs typeface="Gill Sans Light"/>
              </a:endParaRPr>
            </a:p>
          </p:txBody>
        </p:sp>
        <p:sp>
          <p:nvSpPr>
            <p:cNvPr id="88" name="TextBox 87"/>
            <p:cNvSpPr txBox="1"/>
            <p:nvPr/>
          </p:nvSpPr>
          <p:spPr>
            <a:xfrm>
              <a:off x="4845049" y="1055211"/>
              <a:ext cx="845185" cy="419109"/>
            </a:xfrm>
            <a:prstGeom prst="rect">
              <a:avLst/>
            </a:prstGeom>
            <a:noFill/>
          </p:spPr>
          <p:txBody>
            <a:bodyPr wrap="none" rtlCol="0">
              <a:spAutoFit/>
            </a:bodyPr>
            <a:lstStyle/>
            <a:p>
              <a:r>
                <a:rPr lang="en-US" sz="2000" dirty="0" smtClean="0">
                  <a:latin typeface="Gill Sans Light"/>
                  <a:cs typeface="Gill Sans Light"/>
                </a:rPr>
                <a:t>VAS 1</a:t>
              </a:r>
              <a:endParaRPr lang="en-US" sz="2000" dirty="0">
                <a:latin typeface="Gill Sans Light"/>
                <a:cs typeface="Gill Sans Light"/>
              </a:endParaRPr>
            </a:p>
          </p:txBody>
        </p:sp>
        <p:sp>
          <p:nvSpPr>
            <p:cNvPr id="73" name="TextBox 72"/>
            <p:cNvSpPr txBox="1"/>
            <p:nvPr/>
          </p:nvSpPr>
          <p:spPr>
            <a:xfrm>
              <a:off x="6162209" y="1043543"/>
              <a:ext cx="688485" cy="419109"/>
            </a:xfrm>
            <a:prstGeom prst="rect">
              <a:avLst/>
            </a:prstGeom>
            <a:noFill/>
          </p:spPr>
          <p:txBody>
            <a:bodyPr wrap="none" rtlCol="0">
              <a:spAutoFit/>
            </a:bodyPr>
            <a:lstStyle/>
            <a:p>
              <a:r>
                <a:rPr lang="en-US" sz="2000" dirty="0" smtClean="0">
                  <a:latin typeface="Gill Sans Light"/>
                  <a:cs typeface="Gill Sans Light"/>
                </a:rPr>
                <a:t>PT 1</a:t>
              </a:r>
              <a:endParaRPr lang="en-US" sz="2000" dirty="0">
                <a:latin typeface="Gill Sans Light"/>
                <a:cs typeface="Gill Sans Light"/>
              </a:endParaRPr>
            </a:p>
          </p:txBody>
        </p:sp>
      </p:grpSp>
      <p:grpSp>
        <p:nvGrpSpPr>
          <p:cNvPr id="104" name="Group 103"/>
          <p:cNvGrpSpPr/>
          <p:nvPr/>
        </p:nvGrpSpPr>
        <p:grpSpPr>
          <a:xfrm>
            <a:off x="2889787" y="3377715"/>
            <a:ext cx="1993506" cy="3352751"/>
            <a:chOff x="4813299" y="1043543"/>
            <a:chExt cx="2019465" cy="3547583"/>
          </a:xfrm>
        </p:grpSpPr>
        <p:sp>
          <p:nvSpPr>
            <p:cNvPr id="105" name="Rectangle 104"/>
            <p:cNvSpPr/>
            <p:nvPr/>
          </p:nvSpPr>
          <p:spPr>
            <a:xfrm>
              <a:off x="4821893" y="1487603"/>
              <a:ext cx="1233977" cy="3103523"/>
            </a:xfrm>
            <a:prstGeom prst="rect">
              <a:avLst/>
            </a:prstGeom>
            <a:solidFill>
              <a:schemeClr val="accent2">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latin typeface="Gill Sans Light"/>
                <a:cs typeface="Gill Sans Light"/>
              </a:endParaRPr>
            </a:p>
          </p:txBody>
        </p:sp>
        <p:sp>
          <p:nvSpPr>
            <p:cNvPr id="106" name="Rectangle 105"/>
            <p:cNvSpPr/>
            <p:nvPr/>
          </p:nvSpPr>
          <p:spPr>
            <a:xfrm>
              <a:off x="4908549" y="3954061"/>
              <a:ext cx="1056103" cy="476250"/>
            </a:xfrm>
            <a:prstGeom prst="rect">
              <a:avLst/>
            </a:prstGeom>
            <a:solidFill>
              <a:schemeClr val="accent3">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latin typeface="Gill Sans Light"/>
                <a:cs typeface="Gill Sans Light"/>
              </a:endParaRPr>
            </a:p>
          </p:txBody>
        </p:sp>
        <p:sp>
          <p:nvSpPr>
            <p:cNvPr id="107" name="TextBox 106"/>
            <p:cNvSpPr txBox="1"/>
            <p:nvPr/>
          </p:nvSpPr>
          <p:spPr>
            <a:xfrm>
              <a:off x="5116534" y="4060978"/>
              <a:ext cx="693720" cy="423361"/>
            </a:xfrm>
            <a:prstGeom prst="rect">
              <a:avLst/>
            </a:prstGeom>
            <a:noFill/>
          </p:spPr>
          <p:txBody>
            <a:bodyPr wrap="none" rtlCol="0">
              <a:spAutoFit/>
            </a:bodyPr>
            <a:lstStyle/>
            <a:p>
              <a:r>
                <a:rPr lang="en-US" sz="2000" dirty="0" smtClean="0">
                  <a:latin typeface="Gill Sans Light"/>
                  <a:cs typeface="Gill Sans Light"/>
                </a:rPr>
                <a:t>code</a:t>
              </a:r>
              <a:endParaRPr lang="en-US" sz="2000" dirty="0">
                <a:latin typeface="Gill Sans Light"/>
                <a:cs typeface="Gill Sans Light"/>
              </a:endParaRPr>
            </a:p>
          </p:txBody>
        </p:sp>
        <p:grpSp>
          <p:nvGrpSpPr>
            <p:cNvPr id="108" name="Group 107"/>
            <p:cNvGrpSpPr/>
            <p:nvPr/>
          </p:nvGrpSpPr>
          <p:grpSpPr>
            <a:xfrm>
              <a:off x="4908549" y="3471461"/>
              <a:ext cx="1056103" cy="530279"/>
              <a:chOff x="4133850" y="3404709"/>
              <a:chExt cx="1056103" cy="530279"/>
            </a:xfrm>
          </p:grpSpPr>
          <p:sp>
            <p:nvSpPr>
              <p:cNvPr id="127" name="Rectangle 126"/>
              <p:cNvSpPr/>
              <p:nvPr/>
            </p:nvSpPr>
            <p:spPr>
              <a:xfrm>
                <a:off x="4133850" y="3404709"/>
                <a:ext cx="1056103" cy="476250"/>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latin typeface="Gill Sans Light"/>
                  <a:cs typeface="Gill Sans Light"/>
                </a:endParaRPr>
              </a:p>
            </p:txBody>
          </p:sp>
          <p:sp>
            <p:nvSpPr>
              <p:cNvPr id="128" name="TextBox 127"/>
              <p:cNvSpPr txBox="1"/>
              <p:nvPr/>
            </p:nvSpPr>
            <p:spPr>
              <a:xfrm>
                <a:off x="4359700" y="3511627"/>
                <a:ext cx="641757" cy="423361"/>
              </a:xfrm>
              <a:prstGeom prst="rect">
                <a:avLst/>
              </a:prstGeom>
              <a:noFill/>
            </p:spPr>
            <p:txBody>
              <a:bodyPr wrap="none" rtlCol="0">
                <a:spAutoFit/>
              </a:bodyPr>
              <a:lstStyle/>
              <a:p>
                <a:r>
                  <a:rPr lang="en-US" sz="2000" dirty="0" smtClean="0">
                    <a:latin typeface="Gill Sans Light"/>
                    <a:cs typeface="Gill Sans Light"/>
                  </a:rPr>
                  <a:t>data</a:t>
                </a:r>
                <a:endParaRPr lang="en-US" sz="2000" dirty="0">
                  <a:latin typeface="Gill Sans Light"/>
                  <a:cs typeface="Gill Sans Light"/>
                </a:endParaRPr>
              </a:p>
            </p:txBody>
          </p:sp>
        </p:grpSp>
        <p:grpSp>
          <p:nvGrpSpPr>
            <p:cNvPr id="109" name="Group 108"/>
            <p:cNvGrpSpPr/>
            <p:nvPr/>
          </p:nvGrpSpPr>
          <p:grpSpPr>
            <a:xfrm>
              <a:off x="4908549" y="3102129"/>
              <a:ext cx="1056103" cy="423361"/>
              <a:chOff x="4133850" y="3511627"/>
              <a:chExt cx="1056103" cy="423361"/>
            </a:xfrm>
          </p:grpSpPr>
          <p:sp>
            <p:nvSpPr>
              <p:cNvPr id="125" name="Rectangle 124"/>
              <p:cNvSpPr/>
              <p:nvPr/>
            </p:nvSpPr>
            <p:spPr>
              <a:xfrm>
                <a:off x="4133850" y="3511627"/>
                <a:ext cx="1056103" cy="369332"/>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latin typeface="Gill Sans Light"/>
                  <a:cs typeface="Gill Sans Light"/>
                </a:endParaRPr>
              </a:p>
            </p:txBody>
          </p:sp>
          <p:sp>
            <p:nvSpPr>
              <p:cNvPr id="126" name="TextBox 125"/>
              <p:cNvSpPr txBox="1"/>
              <p:nvPr/>
            </p:nvSpPr>
            <p:spPr>
              <a:xfrm>
                <a:off x="4359700" y="3511627"/>
                <a:ext cx="682227" cy="423361"/>
              </a:xfrm>
              <a:prstGeom prst="rect">
                <a:avLst/>
              </a:prstGeom>
              <a:noFill/>
            </p:spPr>
            <p:txBody>
              <a:bodyPr wrap="none" rtlCol="0">
                <a:spAutoFit/>
              </a:bodyPr>
              <a:lstStyle/>
              <a:p>
                <a:r>
                  <a:rPr lang="en-US" sz="2000" dirty="0" smtClean="0">
                    <a:latin typeface="Gill Sans Light"/>
                    <a:cs typeface="Gill Sans Light"/>
                  </a:rPr>
                  <a:t>heap</a:t>
                </a:r>
                <a:endParaRPr lang="en-US" sz="2000" dirty="0">
                  <a:latin typeface="Gill Sans Light"/>
                  <a:cs typeface="Gill Sans Light"/>
                </a:endParaRPr>
              </a:p>
            </p:txBody>
          </p:sp>
        </p:grpSp>
        <p:grpSp>
          <p:nvGrpSpPr>
            <p:cNvPr id="110" name="Group 109"/>
            <p:cNvGrpSpPr/>
            <p:nvPr/>
          </p:nvGrpSpPr>
          <p:grpSpPr>
            <a:xfrm>
              <a:off x="4908549" y="2102817"/>
              <a:ext cx="1056103" cy="423361"/>
              <a:chOff x="4133850" y="3404709"/>
              <a:chExt cx="1056103" cy="423361"/>
            </a:xfrm>
          </p:grpSpPr>
          <p:sp>
            <p:nvSpPr>
              <p:cNvPr id="123" name="Rectangle 122"/>
              <p:cNvSpPr/>
              <p:nvPr/>
            </p:nvSpPr>
            <p:spPr>
              <a:xfrm>
                <a:off x="4133850" y="3404709"/>
                <a:ext cx="1056103" cy="369332"/>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latin typeface="Gill Sans Light"/>
                  <a:cs typeface="Gill Sans Light"/>
                </a:endParaRPr>
              </a:p>
            </p:txBody>
          </p:sp>
          <p:sp>
            <p:nvSpPr>
              <p:cNvPr id="124" name="TextBox 123"/>
              <p:cNvSpPr txBox="1"/>
              <p:nvPr/>
            </p:nvSpPr>
            <p:spPr>
              <a:xfrm>
                <a:off x="4334539" y="3404709"/>
                <a:ext cx="719703" cy="423361"/>
              </a:xfrm>
              <a:prstGeom prst="rect">
                <a:avLst/>
              </a:prstGeom>
              <a:noFill/>
            </p:spPr>
            <p:txBody>
              <a:bodyPr wrap="none" rtlCol="0">
                <a:spAutoFit/>
              </a:bodyPr>
              <a:lstStyle/>
              <a:p>
                <a:r>
                  <a:rPr lang="en-US" sz="2000" dirty="0" smtClean="0">
                    <a:latin typeface="Gill Sans Light"/>
                    <a:cs typeface="Gill Sans Light"/>
                  </a:rPr>
                  <a:t>stack</a:t>
                </a:r>
                <a:endParaRPr lang="en-US" sz="2000" dirty="0">
                  <a:latin typeface="Gill Sans Light"/>
                  <a:cs typeface="Gill Sans Light"/>
                </a:endParaRPr>
              </a:p>
            </p:txBody>
          </p:sp>
        </p:grpSp>
        <p:grpSp>
          <p:nvGrpSpPr>
            <p:cNvPr id="111" name="Group 110"/>
            <p:cNvGrpSpPr/>
            <p:nvPr/>
          </p:nvGrpSpPr>
          <p:grpSpPr>
            <a:xfrm>
              <a:off x="4908549" y="1548818"/>
              <a:ext cx="1056103" cy="530279"/>
              <a:chOff x="4133850" y="3404709"/>
              <a:chExt cx="1056103" cy="530279"/>
            </a:xfrm>
          </p:grpSpPr>
          <p:sp>
            <p:nvSpPr>
              <p:cNvPr id="121" name="Rectangle 120"/>
              <p:cNvSpPr/>
              <p:nvPr/>
            </p:nvSpPr>
            <p:spPr>
              <a:xfrm>
                <a:off x="4133850" y="3404709"/>
                <a:ext cx="1056103" cy="476250"/>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latin typeface="Gill Sans Light"/>
                  <a:cs typeface="Gill Sans Light"/>
                </a:endParaRPr>
              </a:p>
            </p:txBody>
          </p:sp>
          <p:sp>
            <p:nvSpPr>
              <p:cNvPr id="122" name="TextBox 121"/>
              <p:cNvSpPr txBox="1"/>
              <p:nvPr/>
            </p:nvSpPr>
            <p:spPr>
              <a:xfrm>
                <a:off x="4359700" y="3511627"/>
                <a:ext cx="813532" cy="423361"/>
              </a:xfrm>
              <a:prstGeom prst="rect">
                <a:avLst/>
              </a:prstGeom>
              <a:noFill/>
            </p:spPr>
            <p:txBody>
              <a:bodyPr wrap="none" rtlCol="0">
                <a:spAutoFit/>
              </a:bodyPr>
              <a:lstStyle/>
              <a:p>
                <a:r>
                  <a:rPr lang="en-US" sz="2000" dirty="0" smtClean="0">
                    <a:latin typeface="Gill Sans Light"/>
                    <a:cs typeface="Gill Sans Light"/>
                  </a:rPr>
                  <a:t>kernel</a:t>
                </a:r>
                <a:endParaRPr lang="en-US" sz="2000" dirty="0">
                  <a:latin typeface="Gill Sans Light"/>
                  <a:cs typeface="Gill Sans Light"/>
                </a:endParaRPr>
              </a:p>
            </p:txBody>
          </p:sp>
        </p:grpSp>
        <p:cxnSp>
          <p:nvCxnSpPr>
            <p:cNvPr id="112" name="Straight Connector 111"/>
            <p:cNvCxnSpPr/>
            <p:nvPr/>
          </p:nvCxnSpPr>
          <p:spPr>
            <a:xfrm>
              <a:off x="4821894" y="2025068"/>
              <a:ext cx="1429680"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4829174" y="3102129"/>
              <a:ext cx="1429680" cy="0"/>
            </a:xfrm>
            <a:prstGeom prst="line">
              <a:avLst/>
            </a:prstGeom>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p:nvCxnSpPr>
          <p:spPr>
            <a:xfrm>
              <a:off x="4845049" y="2540154"/>
              <a:ext cx="1429680" cy="0"/>
            </a:xfrm>
            <a:prstGeom prst="line">
              <a:avLst/>
            </a:prstGeom>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115" name="Straight Connector 114"/>
            <p:cNvCxnSpPr/>
            <p:nvPr/>
          </p:nvCxnSpPr>
          <p:spPr>
            <a:xfrm>
              <a:off x="4813299" y="4461402"/>
              <a:ext cx="1429680"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16" name="Rectangle 115"/>
            <p:cNvSpPr/>
            <p:nvPr/>
          </p:nvSpPr>
          <p:spPr>
            <a:xfrm>
              <a:off x="6162209" y="1444625"/>
              <a:ext cx="439081" cy="3103523"/>
            </a:xfrm>
            <a:prstGeom prst="rect">
              <a:avLst/>
            </a:prstGeom>
            <a:solidFill>
              <a:schemeClr val="accent2">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latin typeface="Gill Sans Light"/>
                <a:cs typeface="Gill Sans Light"/>
              </a:endParaRPr>
            </a:p>
          </p:txBody>
        </p:sp>
        <p:sp>
          <p:nvSpPr>
            <p:cNvPr id="119" name="TextBox 118"/>
            <p:cNvSpPr txBox="1"/>
            <p:nvPr/>
          </p:nvSpPr>
          <p:spPr>
            <a:xfrm>
              <a:off x="4845049" y="1055211"/>
              <a:ext cx="823630" cy="423361"/>
            </a:xfrm>
            <a:prstGeom prst="rect">
              <a:avLst/>
            </a:prstGeom>
            <a:noFill/>
          </p:spPr>
          <p:txBody>
            <a:bodyPr wrap="none" rtlCol="0">
              <a:spAutoFit/>
            </a:bodyPr>
            <a:lstStyle/>
            <a:p>
              <a:r>
                <a:rPr lang="en-US" sz="2000" dirty="0" smtClean="0">
                  <a:latin typeface="Gill Sans Light"/>
                  <a:cs typeface="Gill Sans Light"/>
                </a:rPr>
                <a:t>VAS 2</a:t>
              </a:r>
              <a:endParaRPr lang="en-US" sz="2000" dirty="0">
                <a:latin typeface="Gill Sans Light"/>
                <a:cs typeface="Gill Sans Light"/>
              </a:endParaRPr>
            </a:p>
          </p:txBody>
        </p:sp>
        <p:sp>
          <p:nvSpPr>
            <p:cNvPr id="120" name="TextBox 119"/>
            <p:cNvSpPr txBox="1"/>
            <p:nvPr/>
          </p:nvSpPr>
          <p:spPr>
            <a:xfrm>
              <a:off x="6162209" y="1043543"/>
              <a:ext cx="670555" cy="423361"/>
            </a:xfrm>
            <a:prstGeom prst="rect">
              <a:avLst/>
            </a:prstGeom>
            <a:noFill/>
          </p:spPr>
          <p:txBody>
            <a:bodyPr wrap="none" rtlCol="0">
              <a:spAutoFit/>
            </a:bodyPr>
            <a:lstStyle/>
            <a:p>
              <a:r>
                <a:rPr lang="en-US" sz="2000" dirty="0" smtClean="0">
                  <a:latin typeface="Gill Sans Light"/>
                  <a:cs typeface="Gill Sans Light"/>
                </a:rPr>
                <a:t>PT 2</a:t>
              </a:r>
              <a:endParaRPr lang="en-US" sz="2000" dirty="0">
                <a:latin typeface="Gill Sans Light"/>
                <a:cs typeface="Gill Sans Light"/>
              </a:endParaRPr>
            </a:p>
          </p:txBody>
        </p:sp>
      </p:grpSp>
      <p:cxnSp>
        <p:nvCxnSpPr>
          <p:cNvPr id="129" name="Straight Arrow Connector 128"/>
          <p:cNvCxnSpPr>
            <a:endCxn id="56" idx="1"/>
          </p:cNvCxnSpPr>
          <p:nvPr/>
        </p:nvCxnSpPr>
        <p:spPr>
          <a:xfrm flipV="1">
            <a:off x="4455774" y="2953729"/>
            <a:ext cx="2551553" cy="2931747"/>
          </a:xfrm>
          <a:prstGeom prst="straightConnector1">
            <a:avLst/>
          </a:prstGeom>
          <a:ln>
            <a:headEnd type="oval"/>
            <a:tailEnd type="triangle"/>
          </a:ln>
        </p:spPr>
        <p:style>
          <a:lnRef idx="2">
            <a:schemeClr val="accent1"/>
          </a:lnRef>
          <a:fillRef idx="0">
            <a:schemeClr val="accent1"/>
          </a:fillRef>
          <a:effectRef idx="1">
            <a:schemeClr val="accent1"/>
          </a:effectRef>
          <a:fontRef idx="minor">
            <a:schemeClr val="tx1"/>
          </a:fontRef>
        </p:style>
      </p:cxnSp>
      <p:sp>
        <p:nvSpPr>
          <p:cNvPr id="130" name="Rectangle 129"/>
          <p:cNvSpPr/>
          <p:nvPr/>
        </p:nvSpPr>
        <p:spPr>
          <a:xfrm>
            <a:off x="7019752" y="4101789"/>
            <a:ext cx="1073441" cy="184214"/>
          </a:xfrm>
          <a:prstGeom prst="rect">
            <a:avLst/>
          </a:prstGeom>
          <a:solidFill>
            <a:schemeClr val="accent6">
              <a:lumMod val="20000"/>
              <a:lumOff val="80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latin typeface="Gill Sans Light"/>
              <a:cs typeface="Gill Sans Light"/>
            </a:endParaRPr>
          </a:p>
        </p:txBody>
      </p:sp>
      <p:sp>
        <p:nvSpPr>
          <p:cNvPr id="131" name="Rectangle 130"/>
          <p:cNvSpPr/>
          <p:nvPr/>
        </p:nvSpPr>
        <p:spPr>
          <a:xfrm>
            <a:off x="7019752" y="4277848"/>
            <a:ext cx="1073441" cy="184214"/>
          </a:xfrm>
          <a:prstGeom prst="rect">
            <a:avLst/>
          </a:prstGeom>
          <a:solidFill>
            <a:schemeClr val="accent6">
              <a:lumMod val="20000"/>
              <a:lumOff val="80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latin typeface="Gill Sans Light"/>
              <a:cs typeface="Gill Sans Light"/>
            </a:endParaRPr>
          </a:p>
        </p:txBody>
      </p:sp>
      <p:sp>
        <p:nvSpPr>
          <p:cNvPr id="132" name="Rectangle 131"/>
          <p:cNvSpPr/>
          <p:nvPr/>
        </p:nvSpPr>
        <p:spPr>
          <a:xfrm>
            <a:off x="7007327" y="1979038"/>
            <a:ext cx="1073441" cy="184214"/>
          </a:xfrm>
          <a:prstGeom prst="rect">
            <a:avLst/>
          </a:prstGeom>
          <a:solidFill>
            <a:schemeClr val="accent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latin typeface="Gill Sans Light"/>
              <a:cs typeface="Gill Sans Light"/>
            </a:endParaRPr>
          </a:p>
        </p:txBody>
      </p:sp>
      <p:sp>
        <p:nvSpPr>
          <p:cNvPr id="133" name="Rectangle 132"/>
          <p:cNvSpPr/>
          <p:nvPr/>
        </p:nvSpPr>
        <p:spPr>
          <a:xfrm>
            <a:off x="7019752" y="2209872"/>
            <a:ext cx="1073441" cy="184214"/>
          </a:xfrm>
          <a:prstGeom prst="rect">
            <a:avLst/>
          </a:prstGeom>
          <a:solidFill>
            <a:schemeClr val="accent2">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latin typeface="Gill Sans Light"/>
              <a:cs typeface="Gill Sans Light"/>
            </a:endParaRPr>
          </a:p>
        </p:txBody>
      </p:sp>
      <p:grpSp>
        <p:nvGrpSpPr>
          <p:cNvPr id="134" name="Group 133"/>
          <p:cNvGrpSpPr/>
          <p:nvPr/>
        </p:nvGrpSpPr>
        <p:grpSpPr>
          <a:xfrm>
            <a:off x="317500" y="3082152"/>
            <a:ext cx="1056103" cy="400110"/>
            <a:chOff x="4133850" y="3511627"/>
            <a:chExt cx="1056103" cy="400110"/>
          </a:xfrm>
        </p:grpSpPr>
        <p:sp>
          <p:nvSpPr>
            <p:cNvPr id="135" name="Rectangle 134"/>
            <p:cNvSpPr/>
            <p:nvPr/>
          </p:nvSpPr>
          <p:spPr>
            <a:xfrm>
              <a:off x="4133850" y="3511627"/>
              <a:ext cx="1056103" cy="369332"/>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latin typeface="Gill Sans Light"/>
                <a:cs typeface="Gill Sans Light"/>
              </a:endParaRPr>
            </a:p>
          </p:txBody>
        </p:sp>
        <p:sp>
          <p:nvSpPr>
            <p:cNvPr id="136" name="TextBox 135"/>
            <p:cNvSpPr txBox="1"/>
            <p:nvPr/>
          </p:nvSpPr>
          <p:spPr>
            <a:xfrm>
              <a:off x="4359700" y="3511627"/>
              <a:ext cx="673457" cy="400110"/>
            </a:xfrm>
            <a:prstGeom prst="rect">
              <a:avLst/>
            </a:prstGeom>
            <a:noFill/>
          </p:spPr>
          <p:txBody>
            <a:bodyPr wrap="none" rtlCol="0">
              <a:spAutoFit/>
            </a:bodyPr>
            <a:lstStyle/>
            <a:p>
              <a:r>
                <a:rPr lang="en-US" sz="2000" dirty="0" smtClean="0">
                  <a:latin typeface="Gill Sans Light"/>
                  <a:cs typeface="Gill Sans Light"/>
                </a:rPr>
                <a:t>heap</a:t>
              </a:r>
              <a:endParaRPr lang="en-US" sz="2000" dirty="0">
                <a:latin typeface="Gill Sans Light"/>
                <a:cs typeface="Gill Sans Light"/>
              </a:endParaRPr>
            </a:p>
          </p:txBody>
        </p:sp>
      </p:grpSp>
      <p:grpSp>
        <p:nvGrpSpPr>
          <p:cNvPr id="137" name="Group 136"/>
          <p:cNvGrpSpPr/>
          <p:nvPr/>
        </p:nvGrpSpPr>
        <p:grpSpPr>
          <a:xfrm>
            <a:off x="317500" y="2584786"/>
            <a:ext cx="1056103" cy="400110"/>
            <a:chOff x="4133850" y="3404709"/>
            <a:chExt cx="1056103" cy="400110"/>
          </a:xfrm>
        </p:grpSpPr>
        <p:sp>
          <p:nvSpPr>
            <p:cNvPr id="138" name="Rectangle 137"/>
            <p:cNvSpPr/>
            <p:nvPr/>
          </p:nvSpPr>
          <p:spPr>
            <a:xfrm>
              <a:off x="4133850" y="3404709"/>
              <a:ext cx="1056103" cy="369332"/>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latin typeface="Gill Sans Light"/>
                <a:cs typeface="Gill Sans Light"/>
              </a:endParaRPr>
            </a:p>
          </p:txBody>
        </p:sp>
        <p:sp>
          <p:nvSpPr>
            <p:cNvPr id="139" name="TextBox 138"/>
            <p:cNvSpPr txBox="1"/>
            <p:nvPr/>
          </p:nvSpPr>
          <p:spPr>
            <a:xfrm>
              <a:off x="4334539" y="3404709"/>
              <a:ext cx="710451" cy="400110"/>
            </a:xfrm>
            <a:prstGeom prst="rect">
              <a:avLst/>
            </a:prstGeom>
            <a:noFill/>
          </p:spPr>
          <p:txBody>
            <a:bodyPr wrap="none" rtlCol="0">
              <a:spAutoFit/>
            </a:bodyPr>
            <a:lstStyle/>
            <a:p>
              <a:r>
                <a:rPr lang="en-US" sz="2000" dirty="0" smtClean="0">
                  <a:latin typeface="Gill Sans Light"/>
                  <a:cs typeface="Gill Sans Light"/>
                </a:rPr>
                <a:t>stack</a:t>
              </a:r>
              <a:endParaRPr lang="en-US" sz="2000" dirty="0">
                <a:latin typeface="Gill Sans Light"/>
                <a:cs typeface="Gill Sans Light"/>
              </a:endParaRPr>
            </a:p>
          </p:txBody>
        </p:sp>
      </p:grpSp>
      <p:grpSp>
        <p:nvGrpSpPr>
          <p:cNvPr id="140" name="Group 139"/>
          <p:cNvGrpSpPr/>
          <p:nvPr/>
        </p:nvGrpSpPr>
        <p:grpSpPr>
          <a:xfrm>
            <a:off x="317500" y="3601168"/>
            <a:ext cx="1056103" cy="507028"/>
            <a:chOff x="4133850" y="3404709"/>
            <a:chExt cx="1056103" cy="507028"/>
          </a:xfrm>
        </p:grpSpPr>
        <p:sp>
          <p:nvSpPr>
            <p:cNvPr id="141" name="Rectangle 140"/>
            <p:cNvSpPr/>
            <p:nvPr/>
          </p:nvSpPr>
          <p:spPr>
            <a:xfrm>
              <a:off x="4133850" y="3404709"/>
              <a:ext cx="1056103" cy="476250"/>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latin typeface="Gill Sans Light"/>
                <a:cs typeface="Gill Sans Light"/>
              </a:endParaRPr>
            </a:p>
          </p:txBody>
        </p:sp>
        <p:sp>
          <p:nvSpPr>
            <p:cNvPr id="142" name="TextBox 141"/>
            <p:cNvSpPr txBox="1"/>
            <p:nvPr/>
          </p:nvSpPr>
          <p:spPr>
            <a:xfrm>
              <a:off x="4359700" y="3511627"/>
              <a:ext cx="633507" cy="400110"/>
            </a:xfrm>
            <a:prstGeom prst="rect">
              <a:avLst/>
            </a:prstGeom>
            <a:noFill/>
          </p:spPr>
          <p:txBody>
            <a:bodyPr wrap="none" rtlCol="0">
              <a:spAutoFit/>
            </a:bodyPr>
            <a:lstStyle/>
            <a:p>
              <a:r>
                <a:rPr lang="en-US" sz="2000" dirty="0" smtClean="0">
                  <a:latin typeface="Gill Sans Light"/>
                  <a:cs typeface="Gill Sans Light"/>
                </a:rPr>
                <a:t>data</a:t>
              </a:r>
              <a:endParaRPr lang="en-US" sz="2000" dirty="0">
                <a:latin typeface="Gill Sans Light"/>
                <a:cs typeface="Gill Sans Light"/>
              </a:endParaRPr>
            </a:p>
          </p:txBody>
        </p:sp>
      </p:grpSp>
      <p:cxnSp>
        <p:nvCxnSpPr>
          <p:cNvPr id="143" name="Straight Arrow Connector 142"/>
          <p:cNvCxnSpPr/>
          <p:nvPr/>
        </p:nvCxnSpPr>
        <p:spPr>
          <a:xfrm flipH="1" flipV="1">
            <a:off x="1373603" y="2609611"/>
            <a:ext cx="1620118" cy="1779672"/>
          </a:xfrm>
          <a:prstGeom prst="straightConnector1">
            <a:avLst/>
          </a:prstGeom>
          <a:ln w="9525" cmpd="sng">
            <a:solidFill>
              <a:srgbClr val="000000"/>
            </a:solidFill>
            <a:prstDash val="dash"/>
            <a:headEnd type="oval"/>
            <a:tailEnd type="triangle"/>
          </a:ln>
        </p:spPr>
        <p:style>
          <a:lnRef idx="2">
            <a:schemeClr val="accent1"/>
          </a:lnRef>
          <a:fillRef idx="0">
            <a:schemeClr val="accent1"/>
          </a:fillRef>
          <a:effectRef idx="1">
            <a:schemeClr val="accent1"/>
          </a:effectRef>
          <a:fontRef idx="minor">
            <a:schemeClr val="tx1"/>
          </a:fontRef>
        </p:style>
      </p:cxnSp>
      <p:cxnSp>
        <p:nvCxnSpPr>
          <p:cNvPr id="74" name="Straight Arrow Connector 73"/>
          <p:cNvCxnSpPr/>
          <p:nvPr/>
        </p:nvCxnSpPr>
        <p:spPr>
          <a:xfrm flipH="1" flipV="1">
            <a:off x="1373603" y="3090068"/>
            <a:ext cx="1577881" cy="2233176"/>
          </a:xfrm>
          <a:prstGeom prst="straightConnector1">
            <a:avLst/>
          </a:prstGeom>
          <a:ln w="9525" cmpd="sng">
            <a:solidFill>
              <a:srgbClr val="000000"/>
            </a:solidFill>
            <a:prstDash val="dash"/>
            <a:headEnd type="oval"/>
            <a:tailEnd type="triangle"/>
          </a:ln>
        </p:spPr>
        <p:style>
          <a:lnRef idx="2">
            <a:schemeClr val="accent1"/>
          </a:lnRef>
          <a:fillRef idx="0">
            <a:schemeClr val="accent1"/>
          </a:fillRef>
          <a:effectRef idx="1">
            <a:schemeClr val="accent1"/>
          </a:effectRef>
          <a:fontRef idx="minor">
            <a:schemeClr val="tx1"/>
          </a:fontRef>
        </p:style>
      </p:cxnSp>
      <p:cxnSp>
        <p:nvCxnSpPr>
          <p:cNvPr id="144" name="Straight Arrow Connector 143"/>
          <p:cNvCxnSpPr/>
          <p:nvPr/>
        </p:nvCxnSpPr>
        <p:spPr>
          <a:xfrm flipH="1" flipV="1">
            <a:off x="1373604" y="3601169"/>
            <a:ext cx="1620117" cy="2071124"/>
          </a:xfrm>
          <a:prstGeom prst="straightConnector1">
            <a:avLst/>
          </a:prstGeom>
          <a:ln w="9525" cmpd="sng">
            <a:solidFill>
              <a:srgbClr val="000000"/>
            </a:solidFill>
            <a:prstDash val="dash"/>
            <a:headEnd type="oval"/>
            <a:tailEnd type="triangle"/>
          </a:ln>
        </p:spPr>
        <p:style>
          <a:lnRef idx="2">
            <a:schemeClr val="accent1"/>
          </a:lnRef>
          <a:fillRef idx="0">
            <a:schemeClr val="accent1"/>
          </a:fillRef>
          <a:effectRef idx="1">
            <a:schemeClr val="accent1"/>
          </a:effectRef>
          <a:fontRef idx="minor">
            <a:schemeClr val="tx1"/>
          </a:fontRef>
        </p:style>
      </p:cxnSp>
      <p:cxnSp>
        <p:nvCxnSpPr>
          <p:cNvPr id="145" name="Straight Arrow Connector 144"/>
          <p:cNvCxnSpPr/>
          <p:nvPr/>
        </p:nvCxnSpPr>
        <p:spPr>
          <a:xfrm flipH="1" flipV="1">
            <a:off x="2647821" y="3601168"/>
            <a:ext cx="498301" cy="2699775"/>
          </a:xfrm>
          <a:prstGeom prst="straightConnector1">
            <a:avLst/>
          </a:prstGeom>
          <a:ln w="9525" cmpd="sng">
            <a:solidFill>
              <a:srgbClr val="000000"/>
            </a:solidFill>
            <a:prstDash val="dash"/>
            <a:headEnd type="oval"/>
            <a:tailEnd type="triangle"/>
          </a:ln>
        </p:spPr>
        <p:style>
          <a:lnRef idx="2">
            <a:schemeClr val="accent1"/>
          </a:lnRef>
          <a:fillRef idx="0">
            <a:schemeClr val="accent1"/>
          </a:fillRef>
          <a:effectRef idx="1">
            <a:schemeClr val="accent1"/>
          </a:effectRef>
          <a:fontRef idx="minor">
            <a:schemeClr val="tx1"/>
          </a:fontRef>
        </p:style>
      </p:cxnSp>
      <p:cxnSp>
        <p:nvCxnSpPr>
          <p:cNvPr id="85" name="Straight Arrow Connector 84"/>
          <p:cNvCxnSpPr/>
          <p:nvPr/>
        </p:nvCxnSpPr>
        <p:spPr>
          <a:xfrm flipH="1" flipV="1">
            <a:off x="2692936" y="3655079"/>
            <a:ext cx="2438826" cy="287785"/>
          </a:xfrm>
          <a:prstGeom prst="straightConnector1">
            <a:avLst/>
          </a:prstGeom>
          <a:ln w="9525" cmpd="sng">
            <a:solidFill>
              <a:srgbClr val="000000"/>
            </a:solidFill>
            <a:prstDash val="dash"/>
            <a:headEnd type="oval"/>
            <a:tailEnd type="triangle"/>
          </a:ln>
        </p:spPr>
        <p:style>
          <a:lnRef idx="2">
            <a:schemeClr val="accent1"/>
          </a:lnRef>
          <a:fillRef idx="0">
            <a:schemeClr val="accent1"/>
          </a:fillRef>
          <a:effectRef idx="1">
            <a:schemeClr val="accent1"/>
          </a:effectRef>
          <a:fontRef idx="minor">
            <a:schemeClr val="tx1"/>
          </a:fontRef>
        </p:style>
      </p:cxnSp>
      <p:cxnSp>
        <p:nvCxnSpPr>
          <p:cNvPr id="76" name="Straight Arrow Connector 75"/>
          <p:cNvCxnSpPr/>
          <p:nvPr/>
        </p:nvCxnSpPr>
        <p:spPr>
          <a:xfrm flipH="1" flipV="1">
            <a:off x="2647821" y="2614735"/>
            <a:ext cx="2358153" cy="425150"/>
          </a:xfrm>
          <a:prstGeom prst="straightConnector1">
            <a:avLst/>
          </a:prstGeom>
          <a:ln w="9525" cmpd="sng">
            <a:solidFill>
              <a:srgbClr val="000000"/>
            </a:solidFill>
            <a:prstDash val="dash"/>
            <a:headEnd type="oval"/>
            <a:tailEnd type="triangle"/>
          </a:ln>
        </p:spPr>
        <p:style>
          <a:lnRef idx="2">
            <a:schemeClr val="accent1"/>
          </a:lnRef>
          <a:fillRef idx="0">
            <a:schemeClr val="accent1"/>
          </a:fillRef>
          <a:effectRef idx="1">
            <a:schemeClr val="accent1"/>
          </a:effectRef>
          <a:fontRef idx="minor">
            <a:schemeClr val="tx1"/>
          </a:fontRef>
        </p:style>
      </p:cxnSp>
      <p:cxnSp>
        <p:nvCxnSpPr>
          <p:cNvPr id="80" name="Straight Arrow Connector 79"/>
          <p:cNvCxnSpPr/>
          <p:nvPr/>
        </p:nvCxnSpPr>
        <p:spPr>
          <a:xfrm flipH="1" flipV="1">
            <a:off x="2647821" y="3090068"/>
            <a:ext cx="2345195" cy="319493"/>
          </a:xfrm>
          <a:prstGeom prst="straightConnector1">
            <a:avLst/>
          </a:prstGeom>
          <a:ln w="9525" cmpd="sng">
            <a:solidFill>
              <a:srgbClr val="000000"/>
            </a:solidFill>
            <a:prstDash val="dash"/>
            <a:headEnd type="oval"/>
            <a:tailEnd type="triangle"/>
          </a:ln>
        </p:spPr>
        <p:style>
          <a:lnRef idx="2">
            <a:schemeClr val="accent1"/>
          </a:lnRef>
          <a:fillRef idx="0">
            <a:schemeClr val="accent1"/>
          </a:fillRef>
          <a:effectRef idx="1">
            <a:schemeClr val="accent1"/>
          </a:effectRef>
          <a:fontRef idx="minor">
            <a:schemeClr val="tx1"/>
          </a:fontRef>
        </p:style>
      </p:cxnSp>
      <p:cxnSp>
        <p:nvCxnSpPr>
          <p:cNvPr id="146" name="Straight Arrow Connector 145"/>
          <p:cNvCxnSpPr>
            <a:endCxn id="133" idx="1"/>
          </p:cNvCxnSpPr>
          <p:nvPr/>
        </p:nvCxnSpPr>
        <p:spPr>
          <a:xfrm flipV="1">
            <a:off x="4468199" y="2301979"/>
            <a:ext cx="2551553" cy="2160084"/>
          </a:xfrm>
          <a:prstGeom prst="straightConnector1">
            <a:avLst/>
          </a:prstGeom>
          <a:ln>
            <a:headEnd type="oval"/>
            <a:tailEnd type="triangle"/>
          </a:ln>
        </p:spPr>
        <p:style>
          <a:lnRef idx="2">
            <a:schemeClr val="accent1"/>
          </a:lnRef>
          <a:fillRef idx="0">
            <a:schemeClr val="accent1"/>
          </a:fillRef>
          <a:effectRef idx="1">
            <a:schemeClr val="accent1"/>
          </a:effectRef>
          <a:fontRef idx="minor">
            <a:schemeClr val="tx1"/>
          </a:fontRef>
        </p:style>
      </p:cxnSp>
      <p:cxnSp>
        <p:nvCxnSpPr>
          <p:cNvPr id="148" name="Straight Arrow Connector 147"/>
          <p:cNvCxnSpPr/>
          <p:nvPr/>
        </p:nvCxnSpPr>
        <p:spPr>
          <a:xfrm flipV="1">
            <a:off x="4455774" y="3456299"/>
            <a:ext cx="2551553" cy="2931747"/>
          </a:xfrm>
          <a:prstGeom prst="straightConnector1">
            <a:avLst/>
          </a:prstGeom>
          <a:ln>
            <a:headEnd type="oval"/>
            <a:tailEnd type="triangle"/>
          </a:ln>
        </p:spPr>
        <p:style>
          <a:lnRef idx="2">
            <a:schemeClr val="accent1"/>
          </a:lnRef>
          <a:fillRef idx="0">
            <a:schemeClr val="accent1"/>
          </a:fillRef>
          <a:effectRef idx="1">
            <a:schemeClr val="accent1"/>
          </a:effectRef>
          <a:fontRef idx="minor">
            <a:schemeClr val="tx1"/>
          </a:fontRef>
        </p:style>
      </p:cxnSp>
      <p:cxnSp>
        <p:nvCxnSpPr>
          <p:cNvPr id="149" name="Straight Arrow Connector 148"/>
          <p:cNvCxnSpPr>
            <a:endCxn id="132" idx="1"/>
          </p:cNvCxnSpPr>
          <p:nvPr/>
        </p:nvCxnSpPr>
        <p:spPr>
          <a:xfrm flipV="1">
            <a:off x="6429375" y="2071145"/>
            <a:ext cx="577952" cy="1119572"/>
          </a:xfrm>
          <a:prstGeom prst="straightConnector1">
            <a:avLst/>
          </a:prstGeom>
          <a:ln>
            <a:headEnd type="oval"/>
            <a:tailEnd type="triangle"/>
          </a:ln>
        </p:spPr>
        <p:style>
          <a:lnRef idx="2">
            <a:schemeClr val="accent1"/>
          </a:lnRef>
          <a:fillRef idx="0">
            <a:schemeClr val="accent1"/>
          </a:fillRef>
          <a:effectRef idx="1">
            <a:schemeClr val="accent1"/>
          </a:effectRef>
          <a:fontRef idx="minor">
            <a:schemeClr val="tx1"/>
          </a:fontRef>
        </p:style>
      </p:cxnSp>
      <p:cxnSp>
        <p:nvCxnSpPr>
          <p:cNvPr id="151" name="Straight Arrow Connector 150"/>
          <p:cNvCxnSpPr>
            <a:endCxn id="52" idx="1"/>
          </p:cNvCxnSpPr>
          <p:nvPr/>
        </p:nvCxnSpPr>
        <p:spPr>
          <a:xfrm>
            <a:off x="6315244" y="2209872"/>
            <a:ext cx="692083" cy="478552"/>
          </a:xfrm>
          <a:prstGeom prst="straightConnector1">
            <a:avLst/>
          </a:prstGeom>
          <a:ln>
            <a:headEnd type="oval"/>
            <a:tailEnd type="triangle"/>
          </a:ln>
        </p:spPr>
        <p:style>
          <a:lnRef idx="2">
            <a:schemeClr val="accent1"/>
          </a:lnRef>
          <a:fillRef idx="0">
            <a:schemeClr val="accent1"/>
          </a:fillRef>
          <a:effectRef idx="1">
            <a:schemeClr val="accent1"/>
          </a:effectRef>
          <a:fontRef idx="minor">
            <a:schemeClr val="tx1"/>
          </a:fontRef>
        </p:style>
      </p:cxnSp>
      <p:cxnSp>
        <p:nvCxnSpPr>
          <p:cNvPr id="153" name="Straight Arrow Connector 152"/>
          <p:cNvCxnSpPr>
            <a:endCxn id="8" idx="1"/>
          </p:cNvCxnSpPr>
          <p:nvPr/>
        </p:nvCxnSpPr>
        <p:spPr>
          <a:xfrm flipV="1">
            <a:off x="6315244" y="3350820"/>
            <a:ext cx="692083" cy="638749"/>
          </a:xfrm>
          <a:prstGeom prst="straightConnector1">
            <a:avLst/>
          </a:prstGeom>
          <a:ln>
            <a:headEnd type="oval"/>
            <a:tailEnd type="triangle"/>
          </a:ln>
        </p:spPr>
        <p:style>
          <a:lnRef idx="2">
            <a:schemeClr val="accent1"/>
          </a:lnRef>
          <a:fillRef idx="0">
            <a:schemeClr val="accent1"/>
          </a:fillRef>
          <a:effectRef idx="1">
            <a:schemeClr val="accent1"/>
          </a:effectRef>
          <a:fontRef idx="minor">
            <a:schemeClr val="tx1"/>
          </a:fontRef>
        </p:style>
      </p:cxnSp>
      <p:sp>
        <p:nvSpPr>
          <p:cNvPr id="3" name="Rectangle 2"/>
          <p:cNvSpPr/>
          <p:nvPr/>
        </p:nvSpPr>
        <p:spPr>
          <a:xfrm>
            <a:off x="5961450" y="5323244"/>
            <a:ext cx="666141" cy="349048"/>
          </a:xfrm>
          <a:prstGeom prst="rect">
            <a:avLst/>
          </a:prstGeom>
          <a:solidFill>
            <a:schemeClr val="bg1">
              <a:lumMod val="75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latin typeface="Gill Sans Light"/>
              <a:cs typeface="Gill Sans Light"/>
            </a:endParaRPr>
          </a:p>
        </p:txBody>
      </p:sp>
      <p:cxnSp>
        <p:nvCxnSpPr>
          <p:cNvPr id="12" name="Straight Arrow Connector 11"/>
          <p:cNvCxnSpPr>
            <a:endCxn id="58" idx="2"/>
          </p:cNvCxnSpPr>
          <p:nvPr/>
        </p:nvCxnSpPr>
        <p:spPr>
          <a:xfrm flipV="1">
            <a:off x="6283097" y="4389283"/>
            <a:ext cx="133420" cy="1103468"/>
          </a:xfrm>
          <a:prstGeom prst="straightConnector1">
            <a:avLst/>
          </a:prstGeom>
          <a:ln w="28575" cmpd="sng">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13" name="TextBox 12"/>
          <p:cNvSpPr txBox="1"/>
          <p:nvPr/>
        </p:nvSpPr>
        <p:spPr>
          <a:xfrm>
            <a:off x="6791021" y="5323042"/>
            <a:ext cx="2172390" cy="400110"/>
          </a:xfrm>
          <a:prstGeom prst="rect">
            <a:avLst/>
          </a:prstGeom>
          <a:noFill/>
        </p:spPr>
        <p:txBody>
          <a:bodyPr wrap="none" rtlCol="0">
            <a:spAutoFit/>
          </a:bodyPr>
          <a:lstStyle/>
          <a:p>
            <a:r>
              <a:rPr lang="en-US" sz="2000" dirty="0" smtClean="0">
                <a:latin typeface="Gill Sans Light"/>
                <a:cs typeface="Gill Sans Light"/>
              </a:rPr>
              <a:t>active process &amp; PT</a:t>
            </a:r>
            <a:endParaRPr lang="en-US" sz="2000" dirty="0">
              <a:latin typeface="Gill Sans Light"/>
              <a:cs typeface="Gill Sans Light"/>
            </a:endParaRPr>
          </a:p>
        </p:txBody>
      </p:sp>
      <p:sp>
        <p:nvSpPr>
          <p:cNvPr id="15" name="Right Arrow 14"/>
          <p:cNvSpPr/>
          <p:nvPr/>
        </p:nvSpPr>
        <p:spPr>
          <a:xfrm>
            <a:off x="4536343" y="3377715"/>
            <a:ext cx="393156" cy="244943"/>
          </a:xfrm>
          <a:prstGeom prst="rightArrow">
            <a:avLst/>
          </a:prstGeom>
          <a:solidFill>
            <a:srgbClr val="FF0000"/>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latin typeface="Gill Sans Light"/>
              <a:cs typeface="Gill Sans Light"/>
            </a:endParaRPr>
          </a:p>
        </p:txBody>
      </p:sp>
      <p:sp>
        <p:nvSpPr>
          <p:cNvPr id="118" name="Rectangle 117"/>
          <p:cNvSpPr/>
          <p:nvPr/>
        </p:nvSpPr>
        <p:spPr>
          <a:xfrm>
            <a:off x="1574380" y="3190717"/>
            <a:ext cx="1073441" cy="184214"/>
          </a:xfrm>
          <a:prstGeom prst="rect">
            <a:avLst/>
          </a:prstGeom>
          <a:solidFill>
            <a:schemeClr val="bg2">
              <a:lumMod val="75000"/>
              <a:alpha val="54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latin typeface="Gill Sans Light"/>
              <a:cs typeface="Gill Sans Light"/>
            </a:endParaRPr>
          </a:p>
        </p:txBody>
      </p:sp>
      <p:sp>
        <p:nvSpPr>
          <p:cNvPr id="150" name="Rectangle 149"/>
          <p:cNvSpPr/>
          <p:nvPr/>
        </p:nvSpPr>
        <p:spPr>
          <a:xfrm>
            <a:off x="7007327" y="3130016"/>
            <a:ext cx="1073441" cy="184214"/>
          </a:xfrm>
          <a:prstGeom prst="rect">
            <a:avLst/>
          </a:prstGeom>
          <a:solidFill>
            <a:schemeClr val="accent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latin typeface="Gill Sans Light"/>
              <a:cs typeface="Gill Sans Light"/>
            </a:endParaRPr>
          </a:p>
        </p:txBody>
      </p:sp>
      <p:cxnSp>
        <p:nvCxnSpPr>
          <p:cNvPr id="152" name="Straight Arrow Connector 151"/>
          <p:cNvCxnSpPr>
            <a:endCxn id="150" idx="1"/>
          </p:cNvCxnSpPr>
          <p:nvPr/>
        </p:nvCxnSpPr>
        <p:spPr>
          <a:xfrm flipV="1">
            <a:off x="6429375" y="3222123"/>
            <a:ext cx="577952" cy="234177"/>
          </a:xfrm>
          <a:prstGeom prst="straightConnector1">
            <a:avLst/>
          </a:prstGeom>
          <a:ln>
            <a:solidFill>
              <a:srgbClr val="000000"/>
            </a:solidFill>
            <a:headEnd type="ova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91056653"/>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mph" presetSubtype="0" fill="hold" grpId="0" nodeType="clickEffect">
                                  <p:stCondLst>
                                    <p:cond delay="0"/>
                                  </p:stCondLst>
                                  <p:childTnLst>
                                    <p:animRot by="21600000">
                                      <p:cBhvr>
                                        <p:cTn id="6" dur="2000" fill="hold"/>
                                        <p:tgtEl>
                                          <p:spTgt spid="1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ltLang="ko-KR" dirty="0" smtClean="0">
                <a:ea typeface="굴림" panose="020B0600000101010101" pitchFamily="34" charset="-127"/>
              </a:rPr>
              <a:t>Summary: Steps in Handling a Page Fault</a:t>
            </a:r>
          </a:p>
        </p:txBody>
      </p:sp>
      <p:pic>
        <p:nvPicPr>
          <p:cNvPr id="31747" name="Picture 3"/>
          <p:cNvPicPr>
            <a:picLocks noChangeAspect="1" noChangeArrowheads="1"/>
          </p:cNvPicPr>
          <p:nvPr/>
        </p:nvPicPr>
        <p:blipFill>
          <a:blip r:embed="rId3">
            <a:extLst>
              <a:ext uri="{28A0092B-C50C-407E-A947-70E740481C1C}">
                <a14:useLocalDpi xmlns:a14="http://schemas.microsoft.com/office/drawing/2010/main" val="0"/>
              </a:ext>
            </a:extLst>
          </a:blip>
          <a:srcRect l="5666" t="598" r="6114" b="912"/>
          <a:stretch>
            <a:fillRect/>
          </a:stretch>
        </p:blipFill>
        <p:spPr bwMode="auto">
          <a:xfrm>
            <a:off x="1066800" y="761999"/>
            <a:ext cx="7010400" cy="5868761"/>
          </a:xfrm>
          <a:prstGeom prst="rect">
            <a:avLst/>
          </a:prstGeom>
          <a:noFill/>
          <a:ln w="38100" cmpd="dbl">
            <a:solidFill>
              <a:srgbClr val="CC66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24098103"/>
      </p:ext>
    </p:extLst>
  </p:cSld>
  <p:clrMapOvr>
    <a:masterClrMapping/>
  </p:clrMapOvr>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1" name="Rectangle 2"/>
          <p:cNvSpPr>
            <a:spLocks noGrp="1" noChangeArrowheads="1"/>
          </p:cNvSpPr>
          <p:nvPr>
            <p:ph type="title"/>
          </p:nvPr>
        </p:nvSpPr>
        <p:spPr>
          <a:xfrm>
            <a:off x="152400" y="152400"/>
            <a:ext cx="8991600" cy="533400"/>
          </a:xfrm>
        </p:spPr>
        <p:txBody>
          <a:bodyPr/>
          <a:lstStyle/>
          <a:p>
            <a:r>
              <a:rPr lang="en-US" altLang="ko-KR" dirty="0" smtClean="0"/>
              <a:t>Management &amp; Access to the Memory Hierarchy</a:t>
            </a:r>
            <a:endParaRPr lang="en-US" altLang="ko-KR" dirty="0"/>
          </a:p>
        </p:txBody>
      </p:sp>
      <p:sp>
        <p:nvSpPr>
          <p:cNvPr id="12292" name="Rectangle 16"/>
          <p:cNvSpPr>
            <a:spLocks noChangeArrowheads="1"/>
          </p:cNvSpPr>
          <p:nvPr/>
        </p:nvSpPr>
        <p:spPr bwMode="auto">
          <a:xfrm>
            <a:off x="3421063" y="3300415"/>
            <a:ext cx="533400" cy="1487488"/>
          </a:xfrm>
          <a:prstGeom prst="rect">
            <a:avLst/>
          </a:prstGeom>
          <a:solidFill>
            <a:srgbClr val="C0D2FE"/>
          </a:solidFill>
          <a:ln w="25400">
            <a:solidFill>
              <a:schemeClr val="tx1"/>
            </a:solidFill>
            <a:miter lim="800000"/>
            <a:headEnd/>
            <a:tailEnd/>
          </a:ln>
        </p:spPr>
        <p:txBody>
          <a:bodyPr wrap="none" anchor="ctr">
            <a:scene3d>
              <a:camera prst="orthographicFront">
                <a:rot lat="0" lon="0" rev="16200000"/>
              </a:camera>
              <a:lightRig rig="threePt" dir="t"/>
            </a:scene3d>
          </a:bodyPr>
          <a:lstStyle/>
          <a:p>
            <a:pPr algn="ctr">
              <a:defRPr/>
            </a:pPr>
            <a:r>
              <a:rPr lang="en-US" sz="1600" dirty="0">
                <a:latin typeface="Helvetica" charset="0"/>
                <a:cs typeface="Helvetica" charset="0"/>
              </a:rPr>
              <a:t>L3 Cache</a:t>
            </a:r>
            <a:br>
              <a:rPr lang="en-US" sz="1600" dirty="0">
                <a:latin typeface="Helvetica" charset="0"/>
                <a:cs typeface="Helvetica" charset="0"/>
              </a:rPr>
            </a:br>
            <a:r>
              <a:rPr lang="en-US" sz="1600" dirty="0">
                <a:latin typeface="Helvetica" charset="0"/>
                <a:cs typeface="Helvetica" charset="0"/>
              </a:rPr>
              <a:t>(shared)</a:t>
            </a:r>
          </a:p>
        </p:txBody>
      </p:sp>
      <p:sp>
        <p:nvSpPr>
          <p:cNvPr id="12294" name="Rectangle 14"/>
          <p:cNvSpPr>
            <a:spLocks noChangeArrowheads="1"/>
          </p:cNvSpPr>
          <p:nvPr/>
        </p:nvSpPr>
        <p:spPr bwMode="auto">
          <a:xfrm>
            <a:off x="1299404" y="3779046"/>
            <a:ext cx="355600" cy="1008857"/>
          </a:xfrm>
          <a:prstGeom prst="rect">
            <a:avLst/>
          </a:prstGeom>
          <a:solidFill>
            <a:srgbClr val="C0D2FE"/>
          </a:solidFill>
          <a:ln w="25400">
            <a:solidFill>
              <a:schemeClr val="tx1"/>
            </a:solidFill>
            <a:miter lim="800000"/>
            <a:headEnd/>
            <a:tailEnd/>
          </a:ln>
        </p:spPr>
        <p:txBody>
          <a:bodyPr wrap="none" anchor="ctr">
            <a:scene3d>
              <a:camera prst="orthographicFront">
                <a:rot lat="0" lon="0" rev="16200000"/>
              </a:camera>
              <a:lightRig rig="threePt" dir="t"/>
            </a:scene3d>
          </a:bodyPr>
          <a:lstStyle/>
          <a:p>
            <a:pPr algn="ctr">
              <a:defRPr/>
            </a:pPr>
            <a:r>
              <a:rPr lang="en-US" sz="1600" dirty="0">
                <a:latin typeface="Helvetica" charset="0"/>
                <a:cs typeface="Helvetica" charset="0"/>
              </a:rPr>
              <a:t>Registers</a:t>
            </a:r>
          </a:p>
        </p:txBody>
      </p:sp>
      <p:sp>
        <p:nvSpPr>
          <p:cNvPr id="25605" name="Rectangle 4"/>
          <p:cNvSpPr>
            <a:spLocks noChangeArrowheads="1"/>
          </p:cNvSpPr>
          <p:nvPr/>
        </p:nvSpPr>
        <p:spPr bwMode="auto">
          <a:xfrm>
            <a:off x="1219200" y="2116141"/>
            <a:ext cx="2019300" cy="1285875"/>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atin typeface="Helvetica" charset="0"/>
            </a:endParaRPr>
          </a:p>
        </p:txBody>
      </p:sp>
      <p:sp>
        <p:nvSpPr>
          <p:cNvPr id="25607" name="Rectangle 6"/>
          <p:cNvSpPr>
            <a:spLocks noChangeArrowheads="1"/>
          </p:cNvSpPr>
          <p:nvPr/>
        </p:nvSpPr>
        <p:spPr bwMode="auto">
          <a:xfrm>
            <a:off x="1219200" y="3489328"/>
            <a:ext cx="2019300" cy="1298575"/>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atin typeface="Helvetica" charset="0"/>
            </a:endParaRPr>
          </a:p>
        </p:txBody>
      </p:sp>
      <p:sp>
        <p:nvSpPr>
          <p:cNvPr id="25609" name="Rectangle 8"/>
          <p:cNvSpPr>
            <a:spLocks noChangeArrowheads="1"/>
          </p:cNvSpPr>
          <p:nvPr/>
        </p:nvSpPr>
        <p:spPr bwMode="auto">
          <a:xfrm>
            <a:off x="7010400" y="1806578"/>
            <a:ext cx="1314450" cy="2998788"/>
          </a:xfrm>
          <a:prstGeom prst="rect">
            <a:avLst/>
          </a:prstGeom>
          <a:solidFill>
            <a:srgbClr val="C0D2FE"/>
          </a:solidFill>
          <a:ln w="25400">
            <a:solidFill>
              <a:schemeClr val="tx1"/>
            </a:solidFill>
            <a:miter lim="800000"/>
            <a:headEnd/>
            <a:tailEnd/>
          </a:ln>
        </p:spPr>
        <p:txBody>
          <a:bodyPr wrap="none" anchor="ctr"/>
          <a:lstStyle/>
          <a:p>
            <a:pPr algn="ctr"/>
            <a:r>
              <a:rPr lang="en-US" sz="1600">
                <a:latin typeface="Helvetica" charset="0"/>
              </a:rPr>
              <a:t>Secondary</a:t>
            </a:r>
            <a:br>
              <a:rPr lang="en-US" sz="1600">
                <a:latin typeface="Helvetica" charset="0"/>
              </a:rPr>
            </a:br>
            <a:r>
              <a:rPr lang="en-US" sz="1600">
                <a:latin typeface="Helvetica" charset="0"/>
              </a:rPr>
              <a:t> Storage </a:t>
            </a:r>
            <a:br>
              <a:rPr lang="en-US" sz="1600">
                <a:latin typeface="Helvetica" charset="0"/>
              </a:rPr>
            </a:br>
            <a:r>
              <a:rPr lang="en-US" sz="1600">
                <a:latin typeface="Helvetica" charset="0"/>
              </a:rPr>
              <a:t>(Disk)</a:t>
            </a:r>
          </a:p>
        </p:txBody>
      </p:sp>
      <p:sp>
        <p:nvSpPr>
          <p:cNvPr id="25610" name="Rectangle 10"/>
          <p:cNvSpPr>
            <a:spLocks noChangeArrowheads="1"/>
          </p:cNvSpPr>
          <p:nvPr/>
        </p:nvSpPr>
        <p:spPr bwMode="auto">
          <a:xfrm>
            <a:off x="1066800" y="1703391"/>
            <a:ext cx="3043238" cy="319405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atin typeface="Helvetica" charset="0"/>
            </a:endParaRPr>
          </a:p>
        </p:txBody>
      </p:sp>
      <p:sp>
        <p:nvSpPr>
          <p:cNvPr id="25611" name="Rectangle 11"/>
          <p:cNvSpPr>
            <a:spLocks noChangeArrowheads="1"/>
          </p:cNvSpPr>
          <p:nvPr/>
        </p:nvSpPr>
        <p:spPr bwMode="auto">
          <a:xfrm>
            <a:off x="1755775" y="1722441"/>
            <a:ext cx="11858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altLang="ko-KR" sz="1600">
                <a:latin typeface="Helvetica" charset="0"/>
              </a:rPr>
              <a:t>Processor</a:t>
            </a:r>
          </a:p>
        </p:txBody>
      </p:sp>
      <p:sp>
        <p:nvSpPr>
          <p:cNvPr id="25612" name="Line 12"/>
          <p:cNvSpPr>
            <a:spLocks noChangeShapeType="1"/>
          </p:cNvSpPr>
          <p:nvPr/>
        </p:nvSpPr>
        <p:spPr bwMode="auto">
          <a:xfrm flipV="1">
            <a:off x="2227263" y="1806578"/>
            <a:ext cx="4783137" cy="197167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5614" name="Rectangle 18"/>
          <p:cNvSpPr>
            <a:spLocks noChangeArrowheads="1"/>
          </p:cNvSpPr>
          <p:nvPr/>
        </p:nvSpPr>
        <p:spPr bwMode="auto">
          <a:xfrm>
            <a:off x="4338638" y="2908303"/>
            <a:ext cx="969962" cy="1897063"/>
          </a:xfrm>
          <a:prstGeom prst="rect">
            <a:avLst/>
          </a:prstGeom>
          <a:solidFill>
            <a:srgbClr val="C0D2FE"/>
          </a:solidFill>
          <a:ln w="25400">
            <a:solidFill>
              <a:schemeClr val="tx1"/>
            </a:solidFill>
            <a:miter lim="800000"/>
            <a:headEnd/>
            <a:tailEnd/>
          </a:ln>
        </p:spPr>
        <p:txBody>
          <a:bodyPr wrap="none" anchor="ctr"/>
          <a:lstStyle/>
          <a:p>
            <a:r>
              <a:rPr lang="en-US" altLang="ko-KR" sz="1600">
                <a:latin typeface="Helvetica" charset="0"/>
              </a:rPr>
              <a:t>Main</a:t>
            </a:r>
          </a:p>
          <a:p>
            <a:r>
              <a:rPr lang="en-US" altLang="ko-KR" sz="1600">
                <a:latin typeface="Helvetica" charset="0"/>
              </a:rPr>
              <a:t>Memory</a:t>
            </a:r>
          </a:p>
          <a:p>
            <a:r>
              <a:rPr lang="en-US" altLang="ko-KR" sz="1600">
                <a:latin typeface="Helvetica" charset="0"/>
              </a:rPr>
              <a:t>(DRAM)</a:t>
            </a:r>
          </a:p>
          <a:p>
            <a:endParaRPr lang="en-US" sz="1600">
              <a:latin typeface="Helvetica" charset="0"/>
            </a:endParaRPr>
          </a:p>
        </p:txBody>
      </p:sp>
      <p:sp>
        <p:nvSpPr>
          <p:cNvPr id="25615" name="Rectangle 22"/>
          <p:cNvSpPr>
            <a:spLocks noChangeArrowheads="1"/>
          </p:cNvSpPr>
          <p:nvPr/>
        </p:nvSpPr>
        <p:spPr bwMode="auto">
          <a:xfrm>
            <a:off x="1944688" y="5543554"/>
            <a:ext cx="296857"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altLang="ko-KR" sz="1600">
                <a:latin typeface="Helvetica" charset="0"/>
              </a:rPr>
              <a:t>1</a:t>
            </a:r>
          </a:p>
        </p:txBody>
      </p:sp>
      <p:sp>
        <p:nvSpPr>
          <p:cNvPr id="25616" name="Rectangle 23"/>
          <p:cNvSpPr>
            <a:spLocks noChangeArrowheads="1"/>
          </p:cNvSpPr>
          <p:nvPr/>
        </p:nvSpPr>
        <p:spPr bwMode="auto">
          <a:xfrm>
            <a:off x="7167563" y="5449891"/>
            <a:ext cx="1308100"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r>
              <a:rPr lang="en-US" altLang="ko-KR" sz="1400">
                <a:latin typeface="Helvetica" charset="0"/>
              </a:rPr>
              <a:t>10,000,000 </a:t>
            </a:r>
          </a:p>
          <a:p>
            <a:r>
              <a:rPr lang="en-US" altLang="ko-KR" sz="1400">
                <a:latin typeface="Helvetica" charset="0"/>
              </a:rPr>
              <a:t>   (10 ms)</a:t>
            </a:r>
          </a:p>
        </p:txBody>
      </p:sp>
      <p:sp>
        <p:nvSpPr>
          <p:cNvPr id="25617" name="Rectangle 24"/>
          <p:cNvSpPr>
            <a:spLocks noChangeArrowheads="1"/>
          </p:cNvSpPr>
          <p:nvPr/>
        </p:nvSpPr>
        <p:spPr bwMode="auto">
          <a:xfrm>
            <a:off x="222250" y="5556254"/>
            <a:ext cx="1299936"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altLang="ko-KR" sz="1600" dirty="0">
                <a:latin typeface="Helvetica" charset="0"/>
              </a:rPr>
              <a:t>Speed (ns):</a:t>
            </a:r>
          </a:p>
        </p:txBody>
      </p:sp>
      <p:sp>
        <p:nvSpPr>
          <p:cNvPr id="25618" name="Rectangle 25"/>
          <p:cNvSpPr>
            <a:spLocks noChangeArrowheads="1"/>
          </p:cNvSpPr>
          <p:nvPr/>
        </p:nvSpPr>
        <p:spPr bwMode="auto">
          <a:xfrm>
            <a:off x="3368675" y="5535616"/>
            <a:ext cx="707526"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altLang="ko-KR" sz="1600">
                <a:latin typeface="Helvetica" charset="0"/>
              </a:rPr>
              <a:t>10-30</a:t>
            </a:r>
          </a:p>
        </p:txBody>
      </p:sp>
      <p:sp>
        <p:nvSpPr>
          <p:cNvPr id="25619" name="Rectangle 26"/>
          <p:cNvSpPr>
            <a:spLocks noChangeArrowheads="1"/>
          </p:cNvSpPr>
          <p:nvPr/>
        </p:nvSpPr>
        <p:spPr bwMode="auto">
          <a:xfrm>
            <a:off x="4522788" y="5543554"/>
            <a:ext cx="561975"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r>
              <a:rPr lang="en-US" altLang="ko-KR" sz="1600">
                <a:latin typeface="Helvetica" charset="0"/>
              </a:rPr>
              <a:t>100</a:t>
            </a:r>
          </a:p>
        </p:txBody>
      </p:sp>
      <p:sp>
        <p:nvSpPr>
          <p:cNvPr id="25620" name="Rectangle 27"/>
          <p:cNvSpPr>
            <a:spLocks noChangeArrowheads="1"/>
          </p:cNvSpPr>
          <p:nvPr/>
        </p:nvSpPr>
        <p:spPr bwMode="auto">
          <a:xfrm>
            <a:off x="1117624" y="5908899"/>
            <a:ext cx="787376"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altLang="ko-KR" sz="1600">
                <a:latin typeface="Helvetica" charset="0"/>
              </a:rPr>
              <a:t>100Bs</a:t>
            </a:r>
          </a:p>
        </p:txBody>
      </p:sp>
      <p:sp>
        <p:nvSpPr>
          <p:cNvPr id="25621" name="Rectangle 29"/>
          <p:cNvSpPr>
            <a:spLocks noChangeArrowheads="1"/>
          </p:cNvSpPr>
          <p:nvPr/>
        </p:nvSpPr>
        <p:spPr bwMode="auto">
          <a:xfrm>
            <a:off x="-76200" y="5912411"/>
            <a:ext cx="1391307"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altLang="ko-KR" sz="1600" dirty="0">
                <a:latin typeface="Helvetica" charset="0"/>
              </a:rPr>
              <a:t>Size (bytes):</a:t>
            </a:r>
          </a:p>
        </p:txBody>
      </p:sp>
      <p:sp>
        <p:nvSpPr>
          <p:cNvPr id="25622" name="Rectangle 30"/>
          <p:cNvSpPr>
            <a:spLocks noChangeArrowheads="1"/>
          </p:cNvSpPr>
          <p:nvPr/>
        </p:nvSpPr>
        <p:spPr bwMode="auto">
          <a:xfrm>
            <a:off x="3522663" y="5888262"/>
            <a:ext cx="618760"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altLang="ko-KR" sz="1600">
                <a:latin typeface="Helvetica" charset="0"/>
              </a:rPr>
              <a:t>MBs</a:t>
            </a:r>
          </a:p>
        </p:txBody>
      </p:sp>
      <p:sp>
        <p:nvSpPr>
          <p:cNvPr id="25623" name="Rectangle 31"/>
          <p:cNvSpPr>
            <a:spLocks noChangeArrowheads="1"/>
          </p:cNvSpPr>
          <p:nvPr/>
        </p:nvSpPr>
        <p:spPr bwMode="auto">
          <a:xfrm>
            <a:off x="4581525" y="5873974"/>
            <a:ext cx="752475"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p>
            <a:r>
              <a:rPr lang="en-US" altLang="ko-KR" sz="1600">
                <a:latin typeface="Helvetica" charset="0"/>
              </a:rPr>
              <a:t>GBs</a:t>
            </a:r>
          </a:p>
        </p:txBody>
      </p:sp>
      <p:sp>
        <p:nvSpPr>
          <p:cNvPr id="25624" name="Rectangle 36"/>
          <p:cNvSpPr>
            <a:spLocks noChangeArrowheads="1"/>
          </p:cNvSpPr>
          <p:nvPr/>
        </p:nvSpPr>
        <p:spPr bwMode="auto">
          <a:xfrm>
            <a:off x="7391400" y="5832699"/>
            <a:ext cx="570369"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altLang="ko-KR" sz="1600">
                <a:latin typeface="Helvetica" charset="0"/>
              </a:rPr>
              <a:t>TBs</a:t>
            </a:r>
          </a:p>
        </p:txBody>
      </p:sp>
      <p:sp>
        <p:nvSpPr>
          <p:cNvPr id="34" name="Rectangle 14"/>
          <p:cNvSpPr>
            <a:spLocks noChangeArrowheads="1"/>
          </p:cNvSpPr>
          <p:nvPr/>
        </p:nvSpPr>
        <p:spPr bwMode="auto">
          <a:xfrm>
            <a:off x="1299404" y="2413235"/>
            <a:ext cx="355600" cy="989285"/>
          </a:xfrm>
          <a:prstGeom prst="rect">
            <a:avLst/>
          </a:prstGeom>
          <a:solidFill>
            <a:srgbClr val="C0D2FE"/>
          </a:solidFill>
          <a:ln w="25400">
            <a:solidFill>
              <a:schemeClr val="tx1"/>
            </a:solidFill>
            <a:miter lim="800000"/>
            <a:headEnd/>
            <a:tailEnd/>
          </a:ln>
        </p:spPr>
        <p:txBody>
          <a:bodyPr wrap="none" anchor="ctr">
            <a:scene3d>
              <a:camera prst="orthographicFront">
                <a:rot lat="0" lon="0" rev="16200000"/>
              </a:camera>
              <a:lightRig rig="threePt" dir="t"/>
            </a:scene3d>
          </a:bodyPr>
          <a:lstStyle/>
          <a:p>
            <a:pPr algn="ctr">
              <a:defRPr/>
            </a:pPr>
            <a:r>
              <a:rPr lang="en-US" sz="1600" dirty="0">
                <a:latin typeface="Helvetica" charset="0"/>
                <a:cs typeface="Helvetica" charset="0"/>
              </a:rPr>
              <a:t>Registers</a:t>
            </a:r>
          </a:p>
        </p:txBody>
      </p:sp>
      <p:sp>
        <p:nvSpPr>
          <p:cNvPr id="35" name="Rectangle 14"/>
          <p:cNvSpPr>
            <a:spLocks noChangeArrowheads="1"/>
          </p:cNvSpPr>
          <p:nvPr/>
        </p:nvSpPr>
        <p:spPr bwMode="auto">
          <a:xfrm>
            <a:off x="1928813" y="2413234"/>
            <a:ext cx="355600" cy="989285"/>
          </a:xfrm>
          <a:prstGeom prst="rect">
            <a:avLst/>
          </a:prstGeom>
          <a:solidFill>
            <a:srgbClr val="C0D2FE"/>
          </a:solidFill>
          <a:ln w="25400">
            <a:solidFill>
              <a:schemeClr val="tx1"/>
            </a:solidFill>
            <a:miter lim="800000"/>
            <a:headEnd/>
            <a:tailEnd/>
          </a:ln>
        </p:spPr>
        <p:txBody>
          <a:bodyPr wrap="none" anchor="ctr">
            <a:scene3d>
              <a:camera prst="orthographicFront">
                <a:rot lat="0" lon="0" rev="16200000"/>
              </a:camera>
              <a:lightRig rig="threePt" dir="t"/>
            </a:scene3d>
          </a:bodyPr>
          <a:lstStyle/>
          <a:p>
            <a:pPr algn="ctr">
              <a:defRPr/>
            </a:pPr>
            <a:r>
              <a:rPr lang="en-US" sz="1600" dirty="0">
                <a:latin typeface="Helvetica" charset="0"/>
                <a:cs typeface="Helvetica" charset="0"/>
              </a:rPr>
              <a:t>L1 Cache</a:t>
            </a:r>
          </a:p>
        </p:txBody>
      </p:sp>
      <p:sp>
        <p:nvSpPr>
          <p:cNvPr id="36" name="Rectangle 14"/>
          <p:cNvSpPr>
            <a:spLocks noChangeArrowheads="1"/>
          </p:cNvSpPr>
          <p:nvPr/>
        </p:nvSpPr>
        <p:spPr bwMode="auto">
          <a:xfrm>
            <a:off x="1930400" y="3779046"/>
            <a:ext cx="355600" cy="1001479"/>
          </a:xfrm>
          <a:prstGeom prst="rect">
            <a:avLst/>
          </a:prstGeom>
          <a:solidFill>
            <a:srgbClr val="C0D2FE"/>
          </a:solidFill>
          <a:ln w="25400">
            <a:solidFill>
              <a:schemeClr val="tx1"/>
            </a:solidFill>
            <a:miter lim="800000"/>
            <a:headEnd/>
            <a:tailEnd/>
          </a:ln>
        </p:spPr>
        <p:txBody>
          <a:bodyPr wrap="none" anchor="ctr">
            <a:scene3d>
              <a:camera prst="orthographicFront">
                <a:rot lat="0" lon="0" rev="16200000"/>
              </a:camera>
              <a:lightRig rig="threePt" dir="t"/>
            </a:scene3d>
          </a:bodyPr>
          <a:lstStyle/>
          <a:p>
            <a:pPr algn="ctr">
              <a:defRPr/>
            </a:pPr>
            <a:r>
              <a:rPr lang="en-US" sz="1600" dirty="0">
                <a:latin typeface="Helvetica" charset="0"/>
                <a:cs typeface="Helvetica" charset="0"/>
              </a:rPr>
              <a:t>L1 Cache</a:t>
            </a:r>
          </a:p>
        </p:txBody>
      </p:sp>
      <p:sp>
        <p:nvSpPr>
          <p:cNvPr id="38" name="Rectangle 14"/>
          <p:cNvSpPr>
            <a:spLocks noChangeArrowheads="1"/>
          </p:cNvSpPr>
          <p:nvPr/>
        </p:nvSpPr>
        <p:spPr bwMode="auto">
          <a:xfrm>
            <a:off x="2611438" y="3612590"/>
            <a:ext cx="355600" cy="1175313"/>
          </a:xfrm>
          <a:prstGeom prst="rect">
            <a:avLst/>
          </a:prstGeom>
          <a:solidFill>
            <a:srgbClr val="C0D2FE"/>
          </a:solidFill>
          <a:ln w="25400">
            <a:solidFill>
              <a:schemeClr val="tx1"/>
            </a:solidFill>
            <a:miter lim="800000"/>
            <a:headEnd/>
            <a:tailEnd/>
          </a:ln>
        </p:spPr>
        <p:txBody>
          <a:bodyPr wrap="none" anchor="ctr">
            <a:scene3d>
              <a:camera prst="orthographicFront">
                <a:rot lat="0" lon="0" rev="16200000"/>
              </a:camera>
              <a:lightRig rig="threePt" dir="t"/>
            </a:scene3d>
          </a:bodyPr>
          <a:lstStyle/>
          <a:p>
            <a:pPr algn="ctr">
              <a:defRPr/>
            </a:pPr>
            <a:r>
              <a:rPr lang="en-US" sz="1600" dirty="0">
                <a:latin typeface="Helvetica" charset="0"/>
                <a:cs typeface="Helvetica" charset="0"/>
              </a:rPr>
              <a:t>L2 Cache</a:t>
            </a:r>
          </a:p>
        </p:txBody>
      </p:sp>
      <p:sp>
        <p:nvSpPr>
          <p:cNvPr id="39" name="Rectangle 14"/>
          <p:cNvSpPr>
            <a:spLocks noChangeArrowheads="1"/>
          </p:cNvSpPr>
          <p:nvPr/>
        </p:nvSpPr>
        <p:spPr bwMode="auto">
          <a:xfrm>
            <a:off x="2608263" y="2201302"/>
            <a:ext cx="355600" cy="1175313"/>
          </a:xfrm>
          <a:prstGeom prst="rect">
            <a:avLst/>
          </a:prstGeom>
          <a:solidFill>
            <a:srgbClr val="C0D2FE"/>
          </a:solidFill>
          <a:ln w="25400">
            <a:solidFill>
              <a:schemeClr val="tx1"/>
            </a:solidFill>
            <a:miter lim="800000"/>
            <a:headEnd/>
            <a:tailEnd/>
          </a:ln>
        </p:spPr>
        <p:txBody>
          <a:bodyPr wrap="none" anchor="ctr">
            <a:scene3d>
              <a:camera prst="orthographicFront">
                <a:rot lat="0" lon="0" rev="16200000"/>
              </a:camera>
              <a:lightRig rig="threePt" dir="t"/>
            </a:scene3d>
          </a:bodyPr>
          <a:lstStyle/>
          <a:p>
            <a:pPr algn="ctr">
              <a:defRPr/>
            </a:pPr>
            <a:r>
              <a:rPr lang="en-US" sz="1600" dirty="0">
                <a:latin typeface="Helvetica" charset="0"/>
                <a:cs typeface="Helvetica" charset="0"/>
              </a:rPr>
              <a:t>L2 Cache</a:t>
            </a:r>
          </a:p>
        </p:txBody>
      </p:sp>
      <p:sp>
        <p:nvSpPr>
          <p:cNvPr id="25630" name="Rectangle 22"/>
          <p:cNvSpPr>
            <a:spLocks noChangeArrowheads="1"/>
          </p:cNvSpPr>
          <p:nvPr/>
        </p:nvSpPr>
        <p:spPr bwMode="auto">
          <a:xfrm>
            <a:off x="1347788" y="5543554"/>
            <a:ext cx="467978"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altLang="ko-KR" sz="1600">
                <a:latin typeface="Helvetica" charset="0"/>
              </a:rPr>
              <a:t>0.3</a:t>
            </a:r>
          </a:p>
        </p:txBody>
      </p:sp>
      <p:sp>
        <p:nvSpPr>
          <p:cNvPr id="25631" name="Rectangle 22"/>
          <p:cNvSpPr>
            <a:spLocks noChangeArrowheads="1"/>
          </p:cNvSpPr>
          <p:nvPr/>
        </p:nvSpPr>
        <p:spPr bwMode="auto">
          <a:xfrm>
            <a:off x="2681288" y="5543554"/>
            <a:ext cx="296857"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altLang="ko-KR" sz="1600">
                <a:latin typeface="Helvetica" charset="0"/>
              </a:rPr>
              <a:t>3</a:t>
            </a:r>
          </a:p>
        </p:txBody>
      </p:sp>
      <p:sp>
        <p:nvSpPr>
          <p:cNvPr id="25632" name="Rectangle 27"/>
          <p:cNvSpPr>
            <a:spLocks noChangeArrowheads="1"/>
          </p:cNvSpPr>
          <p:nvPr/>
        </p:nvSpPr>
        <p:spPr bwMode="auto">
          <a:xfrm>
            <a:off x="1828800" y="5908899"/>
            <a:ext cx="787376"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altLang="ko-KR" sz="1600">
                <a:latin typeface="Helvetica" charset="0"/>
              </a:rPr>
              <a:t>10kBs</a:t>
            </a:r>
          </a:p>
        </p:txBody>
      </p:sp>
      <p:sp>
        <p:nvSpPr>
          <p:cNvPr id="25633" name="Rectangle 27"/>
          <p:cNvSpPr>
            <a:spLocks noChangeArrowheads="1"/>
          </p:cNvSpPr>
          <p:nvPr/>
        </p:nvSpPr>
        <p:spPr bwMode="auto">
          <a:xfrm>
            <a:off x="2559050" y="5891437"/>
            <a:ext cx="901490"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altLang="ko-KR" sz="1600">
                <a:latin typeface="Helvetica" charset="0"/>
              </a:rPr>
              <a:t>100kBs</a:t>
            </a:r>
          </a:p>
        </p:txBody>
      </p:sp>
      <p:sp>
        <p:nvSpPr>
          <p:cNvPr id="25634" name="Rectangle 8"/>
          <p:cNvSpPr>
            <a:spLocks noChangeArrowheads="1"/>
          </p:cNvSpPr>
          <p:nvPr/>
        </p:nvSpPr>
        <p:spPr bwMode="auto">
          <a:xfrm>
            <a:off x="5562600" y="2405066"/>
            <a:ext cx="1143000" cy="2382837"/>
          </a:xfrm>
          <a:prstGeom prst="rect">
            <a:avLst/>
          </a:prstGeom>
          <a:solidFill>
            <a:srgbClr val="C0D2FE"/>
          </a:solidFill>
          <a:ln w="25400">
            <a:solidFill>
              <a:schemeClr val="tx1"/>
            </a:solidFill>
            <a:miter lim="800000"/>
            <a:headEnd/>
            <a:tailEnd/>
          </a:ln>
        </p:spPr>
        <p:txBody>
          <a:bodyPr wrap="none" anchor="ctr"/>
          <a:lstStyle/>
          <a:p>
            <a:pPr algn="ctr"/>
            <a:r>
              <a:rPr lang="en-US" sz="1600">
                <a:latin typeface="Helvetica" charset="0"/>
              </a:rPr>
              <a:t>Secondary</a:t>
            </a:r>
            <a:br>
              <a:rPr lang="en-US" sz="1600">
                <a:latin typeface="Helvetica" charset="0"/>
              </a:rPr>
            </a:br>
            <a:r>
              <a:rPr lang="en-US" sz="1600">
                <a:latin typeface="Helvetica" charset="0"/>
              </a:rPr>
              <a:t> Storage </a:t>
            </a:r>
            <a:br>
              <a:rPr lang="en-US" sz="1600">
                <a:latin typeface="Helvetica" charset="0"/>
              </a:rPr>
            </a:br>
            <a:r>
              <a:rPr lang="en-US" sz="1600">
                <a:latin typeface="Helvetica" charset="0"/>
              </a:rPr>
              <a:t>(SSD)</a:t>
            </a:r>
          </a:p>
        </p:txBody>
      </p:sp>
      <p:sp>
        <p:nvSpPr>
          <p:cNvPr id="25635" name="Rectangle 26"/>
          <p:cNvSpPr>
            <a:spLocks noChangeArrowheads="1"/>
          </p:cNvSpPr>
          <p:nvPr/>
        </p:nvSpPr>
        <p:spPr bwMode="auto">
          <a:xfrm>
            <a:off x="5715000" y="5449891"/>
            <a:ext cx="1066800"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r>
              <a:rPr lang="en-US" altLang="ko-KR" sz="1400">
                <a:latin typeface="Helvetica" charset="0"/>
              </a:rPr>
              <a:t>100,000</a:t>
            </a:r>
            <a:br>
              <a:rPr lang="en-US" altLang="ko-KR" sz="1400">
                <a:latin typeface="Helvetica" charset="0"/>
              </a:rPr>
            </a:br>
            <a:r>
              <a:rPr lang="en-US" altLang="ko-KR" sz="1400">
                <a:latin typeface="Helvetica" charset="0"/>
              </a:rPr>
              <a:t>(0.1 ms)</a:t>
            </a:r>
          </a:p>
        </p:txBody>
      </p:sp>
      <p:sp>
        <p:nvSpPr>
          <p:cNvPr id="25636" name="Rectangle 31"/>
          <p:cNvSpPr>
            <a:spLocks noChangeArrowheads="1"/>
          </p:cNvSpPr>
          <p:nvPr/>
        </p:nvSpPr>
        <p:spPr bwMode="auto">
          <a:xfrm>
            <a:off x="5743575" y="5873974"/>
            <a:ext cx="962025"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r>
              <a:rPr lang="en-US" altLang="ko-KR" sz="1600">
                <a:latin typeface="Helvetica" charset="0"/>
              </a:rPr>
              <a:t>100GBs</a:t>
            </a:r>
          </a:p>
        </p:txBody>
      </p:sp>
      <p:grpSp>
        <p:nvGrpSpPr>
          <p:cNvPr id="11" name="Group 10"/>
          <p:cNvGrpSpPr/>
          <p:nvPr/>
        </p:nvGrpSpPr>
        <p:grpSpPr>
          <a:xfrm>
            <a:off x="1885616" y="914400"/>
            <a:ext cx="2381584" cy="5315932"/>
            <a:chOff x="975018" y="1116009"/>
            <a:chExt cx="3335587" cy="5315932"/>
          </a:xfrm>
        </p:grpSpPr>
        <p:sp>
          <p:nvSpPr>
            <p:cNvPr id="6" name="Rectangle 5"/>
            <p:cNvSpPr/>
            <p:nvPr/>
          </p:nvSpPr>
          <p:spPr>
            <a:xfrm>
              <a:off x="975018" y="1116009"/>
              <a:ext cx="3335587" cy="5315932"/>
            </a:xfrm>
            <a:prstGeom prst="rect">
              <a:avLst/>
            </a:prstGeom>
            <a:solidFill>
              <a:schemeClr val="accent6">
                <a:lumMod val="40000"/>
                <a:lumOff val="60000"/>
                <a:alpha val="13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TextBox 6"/>
            <p:cNvSpPr txBox="1"/>
            <p:nvPr/>
          </p:nvSpPr>
          <p:spPr>
            <a:xfrm>
              <a:off x="1429062" y="1128852"/>
              <a:ext cx="2196743" cy="830997"/>
            </a:xfrm>
            <a:prstGeom prst="rect">
              <a:avLst/>
            </a:prstGeom>
            <a:noFill/>
          </p:spPr>
          <p:txBody>
            <a:bodyPr wrap="none" rtlCol="0">
              <a:spAutoFit/>
            </a:bodyPr>
            <a:lstStyle/>
            <a:p>
              <a:r>
                <a:rPr lang="en-US" sz="2400" b="1" dirty="0" smtClean="0">
                  <a:solidFill>
                    <a:schemeClr val="accent2"/>
                  </a:solidFill>
                  <a:latin typeface="Gill Sans Light"/>
                  <a:cs typeface="Gill Sans Light"/>
                </a:rPr>
                <a:t>Managed in </a:t>
              </a:r>
              <a:br>
                <a:rPr lang="en-US" sz="2400" b="1" dirty="0" smtClean="0">
                  <a:solidFill>
                    <a:schemeClr val="accent2"/>
                  </a:solidFill>
                  <a:latin typeface="Gill Sans Light"/>
                  <a:cs typeface="Gill Sans Light"/>
                </a:rPr>
              </a:br>
              <a:r>
                <a:rPr lang="en-US" sz="2400" b="1" dirty="0" smtClean="0">
                  <a:solidFill>
                    <a:schemeClr val="accent2"/>
                  </a:solidFill>
                  <a:latin typeface="Gill Sans Light"/>
                  <a:cs typeface="Gill Sans Light"/>
                </a:rPr>
                <a:t>Hardware</a:t>
              </a:r>
              <a:endParaRPr lang="en-US" sz="2400" b="1" dirty="0">
                <a:solidFill>
                  <a:schemeClr val="accent2"/>
                </a:solidFill>
                <a:latin typeface="Gill Sans Light"/>
                <a:cs typeface="Gill Sans Light"/>
              </a:endParaRPr>
            </a:p>
          </p:txBody>
        </p:sp>
      </p:grpSp>
      <p:grpSp>
        <p:nvGrpSpPr>
          <p:cNvPr id="12" name="Group 11"/>
          <p:cNvGrpSpPr/>
          <p:nvPr/>
        </p:nvGrpSpPr>
        <p:grpSpPr>
          <a:xfrm>
            <a:off x="4315368" y="914400"/>
            <a:ext cx="4137025" cy="5315932"/>
            <a:chOff x="4414838" y="1107059"/>
            <a:chExt cx="4137025" cy="5315932"/>
          </a:xfrm>
        </p:grpSpPr>
        <p:sp>
          <p:nvSpPr>
            <p:cNvPr id="44" name="Rectangle 43"/>
            <p:cNvSpPr/>
            <p:nvPr/>
          </p:nvSpPr>
          <p:spPr>
            <a:xfrm>
              <a:off x="4414838" y="1107059"/>
              <a:ext cx="4137025" cy="5315932"/>
            </a:xfrm>
            <a:prstGeom prst="rect">
              <a:avLst/>
            </a:prstGeom>
            <a:solidFill>
              <a:schemeClr val="accent6">
                <a:lumMod val="40000"/>
                <a:lumOff val="60000"/>
                <a:alpha val="13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5" name="TextBox 44"/>
            <p:cNvSpPr txBox="1"/>
            <p:nvPr/>
          </p:nvSpPr>
          <p:spPr>
            <a:xfrm>
              <a:off x="4473660" y="1269639"/>
              <a:ext cx="3931610" cy="523220"/>
            </a:xfrm>
            <a:prstGeom prst="rect">
              <a:avLst/>
            </a:prstGeom>
            <a:noFill/>
          </p:spPr>
          <p:txBody>
            <a:bodyPr wrap="none" rtlCol="0">
              <a:spAutoFit/>
            </a:bodyPr>
            <a:lstStyle/>
            <a:p>
              <a:r>
                <a:rPr lang="en-US" sz="2800" b="1" dirty="0" smtClean="0">
                  <a:solidFill>
                    <a:schemeClr val="accent2"/>
                  </a:solidFill>
                  <a:latin typeface="Gill Sans Light"/>
                  <a:cs typeface="Gill Sans Light"/>
                </a:rPr>
                <a:t>Managed in Software - OS</a:t>
              </a:r>
              <a:endParaRPr lang="en-US" sz="2800" b="1" dirty="0">
                <a:solidFill>
                  <a:schemeClr val="accent2"/>
                </a:solidFill>
                <a:latin typeface="Gill Sans Light"/>
                <a:cs typeface="Gill Sans Light"/>
              </a:endParaRPr>
            </a:p>
          </p:txBody>
        </p:sp>
      </p:grpSp>
      <p:sp>
        <p:nvSpPr>
          <p:cNvPr id="8" name="Rectangle 7"/>
          <p:cNvSpPr/>
          <p:nvPr/>
        </p:nvSpPr>
        <p:spPr>
          <a:xfrm>
            <a:off x="4776539" y="2961775"/>
            <a:ext cx="465221" cy="392112"/>
          </a:xfrm>
          <a:prstGeom prst="rect">
            <a:avLst/>
          </a:prstGeom>
          <a:solidFill>
            <a:srgbClr val="CCFFCC"/>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chemeClr val="tx1"/>
                </a:solidFill>
                <a:latin typeface="Gill Sans Light"/>
                <a:cs typeface="Gill Sans Light"/>
              </a:rPr>
              <a:t>PT</a:t>
            </a:r>
            <a:endParaRPr lang="en-US" sz="2000" dirty="0">
              <a:solidFill>
                <a:schemeClr val="tx1"/>
              </a:solidFill>
              <a:latin typeface="Gill Sans Light"/>
              <a:cs typeface="Gill Sans Light"/>
            </a:endParaRPr>
          </a:p>
        </p:txBody>
      </p:sp>
      <p:sp>
        <p:nvSpPr>
          <p:cNvPr id="48" name="Rectangle 47"/>
          <p:cNvSpPr/>
          <p:nvPr/>
        </p:nvSpPr>
        <p:spPr>
          <a:xfrm>
            <a:off x="7167563" y="2119200"/>
            <a:ext cx="465221" cy="392112"/>
          </a:xfrm>
          <a:prstGeom prst="rect">
            <a:avLst/>
          </a:prstGeom>
          <a:solidFill>
            <a:srgbClr val="CCFFCC"/>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chemeClr val="tx1"/>
                </a:solidFill>
                <a:latin typeface="Gill Sans Light"/>
                <a:cs typeface="Gill Sans Light"/>
              </a:rPr>
              <a:t>PT</a:t>
            </a:r>
            <a:endParaRPr lang="en-US" sz="2000" dirty="0">
              <a:solidFill>
                <a:schemeClr val="tx1"/>
              </a:solidFill>
              <a:latin typeface="Gill Sans Light"/>
              <a:cs typeface="Gill Sans Light"/>
            </a:endParaRPr>
          </a:p>
        </p:txBody>
      </p:sp>
      <p:sp>
        <p:nvSpPr>
          <p:cNvPr id="49" name="Rectangle 48"/>
          <p:cNvSpPr/>
          <p:nvPr/>
        </p:nvSpPr>
        <p:spPr>
          <a:xfrm>
            <a:off x="7357405" y="2413235"/>
            <a:ext cx="465221" cy="392112"/>
          </a:xfrm>
          <a:prstGeom prst="rect">
            <a:avLst/>
          </a:prstGeom>
          <a:solidFill>
            <a:srgbClr val="CCFFCC"/>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chemeClr val="tx1"/>
                </a:solidFill>
                <a:latin typeface="Gill Sans Light"/>
                <a:cs typeface="Gill Sans Light"/>
              </a:rPr>
              <a:t>PT</a:t>
            </a:r>
            <a:endParaRPr lang="en-US" sz="2000" dirty="0">
              <a:solidFill>
                <a:schemeClr val="tx1"/>
              </a:solidFill>
              <a:latin typeface="Gill Sans Light"/>
              <a:cs typeface="Gill Sans Light"/>
            </a:endParaRPr>
          </a:p>
        </p:txBody>
      </p:sp>
      <p:sp>
        <p:nvSpPr>
          <p:cNvPr id="50" name="Rectangle 49"/>
          <p:cNvSpPr/>
          <p:nvPr/>
        </p:nvSpPr>
        <p:spPr>
          <a:xfrm>
            <a:off x="6211731" y="2518815"/>
            <a:ext cx="465221" cy="392112"/>
          </a:xfrm>
          <a:prstGeom prst="rect">
            <a:avLst/>
          </a:prstGeom>
          <a:solidFill>
            <a:srgbClr val="CCFFCC"/>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chemeClr val="tx1"/>
                </a:solidFill>
                <a:latin typeface="Gill Sans Light"/>
                <a:cs typeface="Gill Sans Light"/>
              </a:rPr>
              <a:t>PT</a:t>
            </a:r>
            <a:endParaRPr lang="en-US" sz="2000" dirty="0">
              <a:solidFill>
                <a:schemeClr val="tx1"/>
              </a:solidFill>
              <a:latin typeface="Gill Sans Light"/>
              <a:cs typeface="Gill Sans Light"/>
            </a:endParaRPr>
          </a:p>
        </p:txBody>
      </p:sp>
      <p:grpSp>
        <p:nvGrpSpPr>
          <p:cNvPr id="10" name="Group 9"/>
          <p:cNvGrpSpPr/>
          <p:nvPr/>
        </p:nvGrpSpPr>
        <p:grpSpPr>
          <a:xfrm>
            <a:off x="1514642" y="4903791"/>
            <a:ext cx="3261897" cy="675135"/>
            <a:chOff x="1590842" y="5330020"/>
            <a:chExt cx="3261897" cy="675135"/>
          </a:xfrm>
        </p:grpSpPr>
        <p:sp>
          <p:nvSpPr>
            <p:cNvPr id="9" name="Left-Right Arrow 8"/>
            <p:cNvSpPr/>
            <p:nvPr/>
          </p:nvSpPr>
          <p:spPr>
            <a:xfrm>
              <a:off x="1590842" y="5330020"/>
              <a:ext cx="3261897" cy="308780"/>
            </a:xfrm>
            <a:prstGeom prst="leftRightArrow">
              <a:avLst/>
            </a:prstGeom>
            <a:solidFill>
              <a:srgbClr val="953735"/>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latin typeface="Gill Sans Light"/>
                <a:cs typeface="Gill Sans Light"/>
              </a:endParaRPr>
            </a:p>
          </p:txBody>
        </p:sp>
        <p:sp>
          <p:nvSpPr>
            <p:cNvPr id="51" name="TextBox 50"/>
            <p:cNvSpPr txBox="1"/>
            <p:nvPr/>
          </p:nvSpPr>
          <p:spPr>
            <a:xfrm>
              <a:off x="1722914" y="5543490"/>
              <a:ext cx="2916183" cy="461665"/>
            </a:xfrm>
            <a:prstGeom prst="rect">
              <a:avLst/>
            </a:prstGeom>
            <a:noFill/>
          </p:spPr>
          <p:txBody>
            <a:bodyPr wrap="none" rtlCol="0">
              <a:spAutoFit/>
            </a:bodyPr>
            <a:lstStyle/>
            <a:p>
              <a:r>
                <a:rPr lang="en-US" sz="2400" b="1" dirty="0" smtClean="0">
                  <a:solidFill>
                    <a:schemeClr val="accent2"/>
                  </a:solidFill>
                  <a:latin typeface="Gill Sans Light"/>
                  <a:cs typeface="Gill Sans Light"/>
                </a:rPr>
                <a:t>Accessed in Hardware</a:t>
              </a:r>
              <a:endParaRPr lang="en-US" sz="2400" b="1" dirty="0">
                <a:solidFill>
                  <a:schemeClr val="accent2"/>
                </a:solidFill>
                <a:latin typeface="Gill Sans Light"/>
                <a:cs typeface="Gill Sans Light"/>
              </a:endParaRPr>
            </a:p>
          </p:txBody>
        </p:sp>
      </p:grpSp>
      <p:sp>
        <p:nvSpPr>
          <p:cNvPr id="55" name="Rectangle 54"/>
          <p:cNvSpPr/>
          <p:nvPr/>
        </p:nvSpPr>
        <p:spPr>
          <a:xfrm>
            <a:off x="1224548" y="2008191"/>
            <a:ext cx="528052" cy="392112"/>
          </a:xfrm>
          <a:prstGeom prst="rect">
            <a:avLst/>
          </a:prstGeom>
          <a:solidFill>
            <a:srgbClr val="FFFF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latin typeface="Gill Sans Light"/>
                <a:cs typeface="Gill Sans Light"/>
              </a:rPr>
              <a:t>T</a:t>
            </a:r>
            <a:r>
              <a:rPr lang="en-US" sz="1600" dirty="0" smtClean="0">
                <a:solidFill>
                  <a:schemeClr val="tx1"/>
                </a:solidFill>
                <a:latin typeface="Gill Sans Light"/>
                <a:cs typeface="Gill Sans Light"/>
              </a:rPr>
              <a:t>LB</a:t>
            </a:r>
            <a:endParaRPr lang="en-US" dirty="0">
              <a:solidFill>
                <a:schemeClr val="tx1"/>
              </a:solidFill>
              <a:latin typeface="Gill Sans Light"/>
              <a:cs typeface="Gill Sans Light"/>
            </a:endParaRPr>
          </a:p>
        </p:txBody>
      </p:sp>
      <p:sp>
        <p:nvSpPr>
          <p:cNvPr id="56" name="Rectangle 55"/>
          <p:cNvSpPr/>
          <p:nvPr/>
        </p:nvSpPr>
        <p:spPr>
          <a:xfrm>
            <a:off x="1224548" y="3390903"/>
            <a:ext cx="528052" cy="392112"/>
          </a:xfrm>
          <a:prstGeom prst="rect">
            <a:avLst/>
          </a:prstGeom>
          <a:solidFill>
            <a:srgbClr val="FFFF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latin typeface="Gill Sans Light"/>
                <a:cs typeface="Gill Sans Light"/>
              </a:rPr>
              <a:t>T</a:t>
            </a:r>
            <a:r>
              <a:rPr lang="en-US" sz="1600" dirty="0" smtClean="0">
                <a:solidFill>
                  <a:schemeClr val="tx1"/>
                </a:solidFill>
                <a:latin typeface="Gill Sans Light"/>
                <a:cs typeface="Gill Sans Light"/>
              </a:rPr>
              <a:t>LB</a:t>
            </a:r>
            <a:endParaRPr lang="en-US" dirty="0">
              <a:solidFill>
                <a:schemeClr val="tx1"/>
              </a:solidFill>
              <a:latin typeface="Gill Sans Light"/>
              <a:cs typeface="Gill Sans Light"/>
            </a:endParaRPr>
          </a:p>
        </p:txBody>
      </p:sp>
      <p:grpSp>
        <p:nvGrpSpPr>
          <p:cNvPr id="15" name="Group 14"/>
          <p:cNvGrpSpPr/>
          <p:nvPr/>
        </p:nvGrpSpPr>
        <p:grpSpPr>
          <a:xfrm>
            <a:off x="887058" y="914400"/>
            <a:ext cx="927896" cy="5315932"/>
            <a:chOff x="963258" y="1116009"/>
            <a:chExt cx="927896" cy="5315932"/>
          </a:xfrm>
        </p:grpSpPr>
        <p:sp>
          <p:nvSpPr>
            <p:cNvPr id="58" name="Rectangle 57"/>
            <p:cNvSpPr/>
            <p:nvPr/>
          </p:nvSpPr>
          <p:spPr>
            <a:xfrm>
              <a:off x="963258" y="1116009"/>
              <a:ext cx="927896" cy="5315932"/>
            </a:xfrm>
            <a:prstGeom prst="rect">
              <a:avLst/>
            </a:prstGeom>
            <a:solidFill>
              <a:schemeClr val="accent6">
                <a:lumMod val="40000"/>
                <a:lumOff val="60000"/>
                <a:alpha val="13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TextBox 13"/>
            <p:cNvSpPr txBox="1"/>
            <p:nvPr/>
          </p:nvSpPr>
          <p:spPr>
            <a:xfrm>
              <a:off x="1338659" y="1347894"/>
              <a:ext cx="413941" cy="523220"/>
            </a:xfrm>
            <a:prstGeom prst="rect">
              <a:avLst/>
            </a:prstGeom>
            <a:noFill/>
          </p:spPr>
          <p:txBody>
            <a:bodyPr wrap="square" rtlCol="0">
              <a:spAutoFit/>
            </a:bodyPr>
            <a:lstStyle/>
            <a:p>
              <a:pPr algn="ctr"/>
              <a:r>
                <a:rPr lang="en-US" sz="2800" dirty="0" smtClean="0">
                  <a:solidFill>
                    <a:srgbClr val="00B050"/>
                  </a:solidFill>
                  <a:latin typeface="Gill Sans Light"/>
                  <a:cs typeface="Gill Sans Light"/>
                </a:rPr>
                <a:t>?</a:t>
              </a:r>
              <a:endParaRPr lang="en-US" sz="2400" dirty="0">
                <a:solidFill>
                  <a:srgbClr val="00B050"/>
                </a:solidFill>
                <a:latin typeface="Gill Sans Light"/>
                <a:cs typeface="Gill Sans Light"/>
              </a:endParaRPr>
            </a:p>
          </p:txBody>
        </p:sp>
      </p:grpSp>
    </p:spTree>
    <p:extLst>
      <p:ext uri="{BB962C8B-B14F-4D97-AF65-F5344CB8AC3E}">
        <p14:creationId xmlns:p14="http://schemas.microsoft.com/office/powerpoint/2010/main" val="255554929"/>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checkerboard(across)">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12"/>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8"/>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50"/>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48"/>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49"/>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55"/>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56"/>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4" presetClass="entr" presetSubtype="10" fill="hold" nodeType="click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randombar(horizontal)">
                                      <p:cBhvr>
                                        <p:cTn id="40"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48" grpId="0" animBg="1"/>
      <p:bldP spid="49" grpId="0" animBg="1"/>
      <p:bldP spid="50" grpId="0" animBg="1"/>
      <p:bldP spid="55" grpId="0" animBg="1"/>
      <p:bldP spid="56"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following questions</a:t>
            </a:r>
            <a:endParaRPr lang="en-US" dirty="0"/>
          </a:p>
        </p:txBody>
      </p:sp>
      <p:sp>
        <p:nvSpPr>
          <p:cNvPr id="3" name="Content Placeholder 2"/>
          <p:cNvSpPr>
            <a:spLocks noGrp="1"/>
          </p:cNvSpPr>
          <p:nvPr>
            <p:ph idx="1"/>
          </p:nvPr>
        </p:nvSpPr>
        <p:spPr/>
        <p:txBody>
          <a:bodyPr>
            <a:normAutofit/>
          </a:bodyPr>
          <a:lstStyle/>
          <a:p>
            <a:r>
              <a:rPr lang="en-US" dirty="0" smtClean="0"/>
              <a:t>During a page fault, where does the OS get a free frame?</a:t>
            </a:r>
          </a:p>
          <a:p>
            <a:pPr lvl="1"/>
            <a:r>
              <a:rPr lang="en-US" dirty="0" smtClean="0"/>
              <a:t>Keeps a free list</a:t>
            </a:r>
          </a:p>
          <a:p>
            <a:pPr lvl="1"/>
            <a:r>
              <a:rPr lang="en-US" dirty="0" smtClean="0"/>
              <a:t>Unix runs a “reaper” if memory gets too full</a:t>
            </a:r>
          </a:p>
          <a:p>
            <a:pPr lvl="1"/>
            <a:r>
              <a:rPr lang="en-US" dirty="0" smtClean="0"/>
              <a:t>As a last resort, evict a dirty page first</a:t>
            </a:r>
          </a:p>
          <a:p>
            <a:pPr lvl="1"/>
            <a:endParaRPr lang="en-US" dirty="0"/>
          </a:p>
          <a:p>
            <a:r>
              <a:rPr lang="en-US" dirty="0" smtClean="0"/>
              <a:t>How can we organize these mechanisms?</a:t>
            </a:r>
          </a:p>
          <a:p>
            <a:pPr lvl="1"/>
            <a:r>
              <a:rPr lang="en-US" dirty="0" smtClean="0"/>
              <a:t>Work on the replacement policy</a:t>
            </a:r>
          </a:p>
          <a:p>
            <a:pPr lvl="1"/>
            <a:endParaRPr lang="en-US" dirty="0" smtClean="0"/>
          </a:p>
          <a:p>
            <a:r>
              <a:rPr lang="en-US" dirty="0" smtClean="0"/>
              <a:t>How many page frames/process?</a:t>
            </a:r>
            <a:endParaRPr lang="en-US" dirty="0"/>
          </a:p>
          <a:p>
            <a:pPr lvl="1"/>
            <a:r>
              <a:rPr lang="en-US" dirty="0"/>
              <a:t>Like thread scheduling, need to “schedule” memory </a:t>
            </a:r>
            <a:r>
              <a:rPr lang="en-US" dirty="0" smtClean="0"/>
              <a:t>resources:</a:t>
            </a:r>
            <a:endParaRPr lang="en-US" dirty="0"/>
          </a:p>
          <a:p>
            <a:pPr lvl="2"/>
            <a:r>
              <a:rPr lang="en-US" dirty="0"/>
              <a:t>utilization?  fairness? priority?</a:t>
            </a:r>
          </a:p>
          <a:p>
            <a:pPr lvl="1"/>
            <a:r>
              <a:rPr lang="en-US" dirty="0"/>
              <a:t>allocation of disk paging </a:t>
            </a:r>
            <a:r>
              <a:rPr lang="en-US" dirty="0" smtClean="0"/>
              <a:t>bandwidth</a:t>
            </a:r>
            <a:endParaRPr lang="en-US" dirty="0"/>
          </a:p>
          <a:p>
            <a:endParaRPr lang="en-US" dirty="0" smtClean="0"/>
          </a:p>
        </p:txBody>
      </p:sp>
    </p:spTree>
    <p:extLst>
      <p:ext uri="{BB962C8B-B14F-4D97-AF65-F5344CB8AC3E}">
        <p14:creationId xmlns:p14="http://schemas.microsoft.com/office/powerpoint/2010/main" val="739868158"/>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3690935" y="152400"/>
            <a:ext cx="1641475" cy="502702"/>
          </a:xfrm>
          <a:noFill/>
        </p:spPr>
        <p:txBody>
          <a:bodyPr wrap="none" lIns="63500" tIns="25400" rIns="63500" bIns="25400" anchor="t">
            <a:spAutoFit/>
          </a:bodyPr>
          <a:lstStyle/>
          <a:p>
            <a:r>
              <a:rPr lang="en-US" altLang="ko-KR" dirty="0" smtClean="0">
                <a:ea typeface="굴림" panose="020B0600000101010101" pitchFamily="34" charset="-127"/>
              </a:rPr>
              <a:t>Summary </a:t>
            </a:r>
          </a:p>
        </p:txBody>
      </p:sp>
      <p:sp>
        <p:nvSpPr>
          <p:cNvPr id="41987" name="Rectangle 3"/>
          <p:cNvSpPr>
            <a:spLocks noGrp="1" noChangeArrowheads="1"/>
          </p:cNvSpPr>
          <p:nvPr>
            <p:ph type="body" idx="1"/>
          </p:nvPr>
        </p:nvSpPr>
        <p:spPr>
          <a:xfrm>
            <a:off x="0" y="762000"/>
            <a:ext cx="9067800" cy="6122701"/>
          </a:xfrm>
          <a:noFill/>
        </p:spPr>
        <p:txBody>
          <a:bodyPr wrap="square" lIns="63500" tIns="25400" rIns="63500" bIns="25400">
            <a:spAutoFit/>
          </a:bodyPr>
          <a:lstStyle/>
          <a:p>
            <a:r>
              <a:rPr lang="en-US" altLang="ko-KR" dirty="0" smtClean="0">
                <a:ea typeface="굴림" panose="020B0600000101010101" pitchFamily="34" charset="-127"/>
              </a:rPr>
              <a:t>A cache of translations called a “Translation Lookaside Buffer” (TLB)</a:t>
            </a:r>
          </a:p>
          <a:p>
            <a:pPr lvl="1"/>
            <a:r>
              <a:rPr lang="en-US" altLang="ko-KR" dirty="0" smtClean="0">
                <a:ea typeface="굴림" panose="020B0600000101010101" pitchFamily="34" charset="-127"/>
              </a:rPr>
              <a:t>Relatively small number of entries (&lt; 512)</a:t>
            </a:r>
          </a:p>
          <a:p>
            <a:pPr lvl="1"/>
            <a:r>
              <a:rPr lang="en-US" altLang="ko-KR" dirty="0" smtClean="0">
                <a:ea typeface="굴림" panose="020B0600000101010101" pitchFamily="34" charset="-127"/>
              </a:rPr>
              <a:t>Fully Associative (Since conflict misses expensive)</a:t>
            </a:r>
          </a:p>
          <a:p>
            <a:pPr lvl="1"/>
            <a:r>
              <a:rPr lang="en-US" altLang="ko-KR" dirty="0" smtClean="0">
                <a:ea typeface="굴림" panose="020B0600000101010101" pitchFamily="34" charset="-127"/>
              </a:rPr>
              <a:t>TLB entries contain PTE and optional process ID</a:t>
            </a:r>
          </a:p>
          <a:p>
            <a:pPr lvl="1"/>
            <a:endParaRPr lang="en-US" altLang="ko-KR" sz="1200" dirty="0" smtClean="0">
              <a:ea typeface="굴림" panose="020B0600000101010101" pitchFamily="34" charset="-127"/>
            </a:endParaRPr>
          </a:p>
          <a:p>
            <a:r>
              <a:rPr lang="en-US" altLang="ko-KR" dirty="0" smtClean="0">
                <a:ea typeface="굴림" panose="020B0600000101010101" pitchFamily="34" charset="-127"/>
              </a:rPr>
              <a:t>On TLB miss, page table must be traversed</a:t>
            </a:r>
          </a:p>
          <a:p>
            <a:pPr lvl="1"/>
            <a:r>
              <a:rPr lang="en-US" altLang="ko-KR" dirty="0" smtClean="0">
                <a:ea typeface="굴림" panose="020B0600000101010101" pitchFamily="34" charset="-127"/>
              </a:rPr>
              <a:t>If located PTE is invalid, cause Page Fault </a:t>
            </a:r>
          </a:p>
          <a:p>
            <a:pPr lvl="1"/>
            <a:endParaRPr lang="en-US" altLang="ko-KR" sz="1200" dirty="0" smtClean="0">
              <a:ea typeface="굴림" panose="020B0600000101010101" pitchFamily="34" charset="-127"/>
            </a:endParaRPr>
          </a:p>
          <a:p>
            <a:r>
              <a:rPr lang="en-US" altLang="ko-KR" dirty="0" smtClean="0">
                <a:ea typeface="굴림" panose="020B0600000101010101" pitchFamily="34" charset="-127"/>
              </a:rPr>
              <a:t>On context switch/change in page table</a:t>
            </a:r>
          </a:p>
          <a:p>
            <a:pPr lvl="1"/>
            <a:r>
              <a:rPr lang="en-US" altLang="ko-KR" dirty="0" smtClean="0">
                <a:ea typeface="굴림" panose="020B0600000101010101" pitchFamily="34" charset="-127"/>
              </a:rPr>
              <a:t>TLB entries must be invalidated somehow </a:t>
            </a:r>
          </a:p>
          <a:p>
            <a:pPr lvl="1"/>
            <a:endParaRPr lang="en-US" altLang="ko-KR" sz="1200" dirty="0" smtClean="0">
              <a:ea typeface="굴림" panose="020B0600000101010101" pitchFamily="34" charset="-127"/>
            </a:endParaRPr>
          </a:p>
          <a:p>
            <a:r>
              <a:rPr lang="en-US" altLang="ko-KR" dirty="0" smtClean="0">
                <a:ea typeface="굴림" panose="020B0600000101010101" pitchFamily="34" charset="-127"/>
              </a:rPr>
              <a:t>TLB is logically in front of cache</a:t>
            </a:r>
          </a:p>
          <a:p>
            <a:pPr lvl="1"/>
            <a:r>
              <a:rPr lang="en-US" altLang="ko-KR" dirty="0" smtClean="0">
                <a:ea typeface="굴림" panose="020B0600000101010101" pitchFamily="34" charset="-127"/>
              </a:rPr>
              <a:t>Thus, needs to be overlapped with cache access to be really fast</a:t>
            </a:r>
          </a:p>
          <a:p>
            <a:pPr lvl="1"/>
            <a:endParaRPr lang="en-US" altLang="ko-KR" sz="1200" dirty="0" smtClean="0">
              <a:ea typeface="굴림" panose="020B0600000101010101" pitchFamily="34" charset="-127"/>
            </a:endParaRPr>
          </a:p>
          <a:p>
            <a:pPr>
              <a:lnSpc>
                <a:spcPct val="80000"/>
              </a:lnSpc>
              <a:spcBef>
                <a:spcPct val="5000"/>
              </a:spcBef>
            </a:pPr>
            <a:r>
              <a:rPr lang="en-US" altLang="ko-KR" dirty="0">
                <a:ea typeface="굴림" panose="020B0600000101010101" pitchFamily="34" charset="-127"/>
              </a:rPr>
              <a:t>Precise Exception specifies a single instruction for which:</a:t>
            </a:r>
          </a:p>
          <a:p>
            <a:pPr lvl="1">
              <a:lnSpc>
                <a:spcPct val="80000"/>
              </a:lnSpc>
              <a:spcBef>
                <a:spcPct val="5000"/>
              </a:spcBef>
            </a:pPr>
            <a:r>
              <a:rPr lang="en-US" altLang="ko-KR" dirty="0">
                <a:ea typeface="굴림" panose="020B0600000101010101" pitchFamily="34" charset="-127"/>
              </a:rPr>
              <a:t>All previous instructions have completed (committed state)</a:t>
            </a:r>
          </a:p>
          <a:p>
            <a:pPr lvl="1">
              <a:lnSpc>
                <a:spcPct val="80000"/>
              </a:lnSpc>
              <a:spcBef>
                <a:spcPct val="5000"/>
              </a:spcBef>
            </a:pPr>
            <a:r>
              <a:rPr lang="en-US" altLang="ko-KR" dirty="0">
                <a:ea typeface="굴림" panose="020B0600000101010101" pitchFamily="34" charset="-127"/>
              </a:rPr>
              <a:t>No following instructions nor actual instruction have started </a:t>
            </a:r>
          </a:p>
        </p:txBody>
      </p:sp>
    </p:spTree>
    <p:extLst>
      <p:ext uri="{BB962C8B-B14F-4D97-AF65-F5344CB8AC3E}">
        <p14:creationId xmlns:p14="http://schemas.microsoft.com/office/powerpoint/2010/main" val="2641184847"/>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childTnLst>
                                    <p:set>
                                      <p:cBhvr>
                                        <p:cTn id="6" dur="1" fill="hold">
                                          <p:stCondLst>
                                            <p:cond delay="0"/>
                                          </p:stCondLst>
                                        </p:cTn>
                                        <p:tgtEl>
                                          <p:spTgt spid="41987">
                                            <p:txEl>
                                              <p:pRg st="0" end="0"/>
                                            </p:txEl>
                                          </p:spTgt>
                                        </p:tgtEl>
                                        <p:attrNameLst>
                                          <p:attrName>style.visibility</p:attrName>
                                        </p:attrNameLst>
                                      </p:cBhvr>
                                      <p:to>
                                        <p:strVal val="visible"/>
                                      </p:to>
                                    </p:set>
                                  </p:childTnLst>
                                </p:cTn>
                              </p:par>
                              <p:par>
                                <p:cTn id="7" presetID="1" presetClass="entr" presetSubtype="0" fill="hold" grpId="1" nodeType="withEffect">
                                  <p:stCondLst>
                                    <p:cond delay="0"/>
                                  </p:stCondLst>
                                  <p:childTnLst>
                                    <p:set>
                                      <p:cBhvr>
                                        <p:cTn id="8" dur="1" fill="hold">
                                          <p:stCondLst>
                                            <p:cond delay="0"/>
                                          </p:stCondLst>
                                        </p:cTn>
                                        <p:tgtEl>
                                          <p:spTgt spid="41987">
                                            <p:txEl>
                                              <p:pRg st="1" end="1"/>
                                            </p:txEl>
                                          </p:spTgt>
                                        </p:tgtEl>
                                        <p:attrNameLst>
                                          <p:attrName>style.visibility</p:attrName>
                                        </p:attrNameLst>
                                      </p:cBhvr>
                                      <p:to>
                                        <p:strVal val="visible"/>
                                      </p:to>
                                    </p:set>
                                  </p:childTnLst>
                                </p:cTn>
                              </p:par>
                              <p:par>
                                <p:cTn id="9" presetID="1" presetClass="entr" presetSubtype="0" fill="hold" grpId="1" nodeType="withEffect">
                                  <p:stCondLst>
                                    <p:cond delay="0"/>
                                  </p:stCondLst>
                                  <p:childTnLst>
                                    <p:set>
                                      <p:cBhvr>
                                        <p:cTn id="10" dur="1" fill="hold">
                                          <p:stCondLst>
                                            <p:cond delay="0"/>
                                          </p:stCondLst>
                                        </p:cTn>
                                        <p:tgtEl>
                                          <p:spTgt spid="41987">
                                            <p:txEl>
                                              <p:pRg st="2" end="2"/>
                                            </p:txEl>
                                          </p:spTgt>
                                        </p:tgtEl>
                                        <p:attrNameLst>
                                          <p:attrName>style.visibility</p:attrName>
                                        </p:attrNameLst>
                                      </p:cBhvr>
                                      <p:to>
                                        <p:strVal val="visible"/>
                                      </p:to>
                                    </p:set>
                                  </p:childTnLst>
                                </p:cTn>
                              </p:par>
                              <p:par>
                                <p:cTn id="11" presetID="1" presetClass="entr" presetSubtype="0" fill="hold" grpId="1" nodeType="withEffect">
                                  <p:stCondLst>
                                    <p:cond delay="0"/>
                                  </p:stCondLst>
                                  <p:childTnLst>
                                    <p:set>
                                      <p:cBhvr>
                                        <p:cTn id="12" dur="1" fill="hold">
                                          <p:stCondLst>
                                            <p:cond delay="0"/>
                                          </p:stCondLst>
                                        </p:cTn>
                                        <p:tgtEl>
                                          <p:spTgt spid="41987">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1" nodeType="clickEffect">
                                  <p:stCondLst>
                                    <p:cond delay="0"/>
                                  </p:stCondLst>
                                  <p:childTnLst>
                                    <p:set>
                                      <p:cBhvr>
                                        <p:cTn id="16" dur="1" fill="hold">
                                          <p:stCondLst>
                                            <p:cond delay="0"/>
                                          </p:stCondLst>
                                        </p:cTn>
                                        <p:tgtEl>
                                          <p:spTgt spid="41987">
                                            <p:txEl>
                                              <p:pRg st="5" end="5"/>
                                            </p:txEl>
                                          </p:spTgt>
                                        </p:tgtEl>
                                        <p:attrNameLst>
                                          <p:attrName>style.visibility</p:attrName>
                                        </p:attrNameLst>
                                      </p:cBhvr>
                                      <p:to>
                                        <p:strVal val="visible"/>
                                      </p:to>
                                    </p:set>
                                  </p:childTnLst>
                                </p:cTn>
                              </p:par>
                              <p:par>
                                <p:cTn id="17" presetID="1" presetClass="entr" presetSubtype="0" fill="hold" grpId="1" nodeType="withEffect">
                                  <p:stCondLst>
                                    <p:cond delay="0"/>
                                  </p:stCondLst>
                                  <p:childTnLst>
                                    <p:set>
                                      <p:cBhvr>
                                        <p:cTn id="18" dur="1" fill="hold">
                                          <p:stCondLst>
                                            <p:cond delay="0"/>
                                          </p:stCondLst>
                                        </p:cTn>
                                        <p:tgtEl>
                                          <p:spTgt spid="41987">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1" nodeType="clickEffect">
                                  <p:stCondLst>
                                    <p:cond delay="0"/>
                                  </p:stCondLst>
                                  <p:childTnLst>
                                    <p:set>
                                      <p:cBhvr>
                                        <p:cTn id="22" dur="1" fill="hold">
                                          <p:stCondLst>
                                            <p:cond delay="0"/>
                                          </p:stCondLst>
                                        </p:cTn>
                                        <p:tgtEl>
                                          <p:spTgt spid="41987">
                                            <p:txEl>
                                              <p:pRg st="8" end="8"/>
                                            </p:txEl>
                                          </p:spTgt>
                                        </p:tgtEl>
                                        <p:attrNameLst>
                                          <p:attrName>style.visibility</p:attrName>
                                        </p:attrNameLst>
                                      </p:cBhvr>
                                      <p:to>
                                        <p:strVal val="visible"/>
                                      </p:to>
                                    </p:set>
                                  </p:childTnLst>
                                </p:cTn>
                              </p:par>
                              <p:par>
                                <p:cTn id="23" presetID="1" presetClass="entr" presetSubtype="0" fill="hold" grpId="1" nodeType="withEffect">
                                  <p:stCondLst>
                                    <p:cond delay="0"/>
                                  </p:stCondLst>
                                  <p:childTnLst>
                                    <p:set>
                                      <p:cBhvr>
                                        <p:cTn id="24" dur="1" fill="hold">
                                          <p:stCondLst>
                                            <p:cond delay="0"/>
                                          </p:stCondLst>
                                        </p:cTn>
                                        <p:tgtEl>
                                          <p:spTgt spid="41987">
                                            <p:txEl>
                                              <p:pRg st="9" end="9"/>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1" nodeType="clickEffect">
                                  <p:stCondLst>
                                    <p:cond delay="0"/>
                                  </p:stCondLst>
                                  <p:childTnLst>
                                    <p:set>
                                      <p:cBhvr>
                                        <p:cTn id="28" dur="1" fill="hold">
                                          <p:stCondLst>
                                            <p:cond delay="0"/>
                                          </p:stCondLst>
                                        </p:cTn>
                                        <p:tgtEl>
                                          <p:spTgt spid="41987">
                                            <p:txEl>
                                              <p:pRg st="11" end="11"/>
                                            </p:txEl>
                                          </p:spTgt>
                                        </p:tgtEl>
                                        <p:attrNameLst>
                                          <p:attrName>style.visibility</p:attrName>
                                        </p:attrNameLst>
                                      </p:cBhvr>
                                      <p:to>
                                        <p:strVal val="visible"/>
                                      </p:to>
                                    </p:set>
                                  </p:childTnLst>
                                </p:cTn>
                              </p:par>
                              <p:par>
                                <p:cTn id="29" presetID="1" presetClass="entr" presetSubtype="0" fill="hold" grpId="1" nodeType="withEffect">
                                  <p:stCondLst>
                                    <p:cond delay="0"/>
                                  </p:stCondLst>
                                  <p:childTnLst>
                                    <p:set>
                                      <p:cBhvr>
                                        <p:cTn id="30" dur="1" fill="hold">
                                          <p:stCondLst>
                                            <p:cond delay="0"/>
                                          </p:stCondLst>
                                        </p:cTn>
                                        <p:tgtEl>
                                          <p:spTgt spid="41987">
                                            <p:txEl>
                                              <p:pRg st="12" end="1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1" nodeType="clickEffect">
                                  <p:stCondLst>
                                    <p:cond delay="0"/>
                                  </p:stCondLst>
                                  <p:childTnLst>
                                    <p:set>
                                      <p:cBhvr>
                                        <p:cTn id="34" dur="1" fill="hold">
                                          <p:stCondLst>
                                            <p:cond delay="0"/>
                                          </p:stCondLst>
                                        </p:cTn>
                                        <p:tgtEl>
                                          <p:spTgt spid="41987">
                                            <p:txEl>
                                              <p:pRg st="14" end="14"/>
                                            </p:txEl>
                                          </p:spTgt>
                                        </p:tgtEl>
                                        <p:attrNameLst>
                                          <p:attrName>style.visibility</p:attrName>
                                        </p:attrNameLst>
                                      </p:cBhvr>
                                      <p:to>
                                        <p:strVal val="visible"/>
                                      </p:to>
                                    </p:set>
                                  </p:childTnLst>
                                </p:cTn>
                              </p:par>
                              <p:par>
                                <p:cTn id="35" presetID="1" presetClass="entr" presetSubtype="0" fill="hold" grpId="1" nodeType="withEffect">
                                  <p:stCondLst>
                                    <p:cond delay="0"/>
                                  </p:stCondLst>
                                  <p:childTnLst>
                                    <p:set>
                                      <p:cBhvr>
                                        <p:cTn id="36" dur="1" fill="hold">
                                          <p:stCondLst>
                                            <p:cond delay="0"/>
                                          </p:stCondLst>
                                        </p:cTn>
                                        <p:tgtEl>
                                          <p:spTgt spid="41987">
                                            <p:txEl>
                                              <p:pRg st="15" end="15"/>
                                            </p:txEl>
                                          </p:spTgt>
                                        </p:tgtEl>
                                        <p:attrNameLst>
                                          <p:attrName>style.visibility</p:attrName>
                                        </p:attrNameLst>
                                      </p:cBhvr>
                                      <p:to>
                                        <p:strVal val="visible"/>
                                      </p:to>
                                    </p:set>
                                  </p:childTnLst>
                                </p:cTn>
                              </p:par>
                              <p:par>
                                <p:cTn id="37" presetID="1" presetClass="entr" presetSubtype="0" fill="hold" grpId="1" nodeType="withEffect">
                                  <p:stCondLst>
                                    <p:cond delay="0"/>
                                  </p:stCondLst>
                                  <p:childTnLst>
                                    <p:set>
                                      <p:cBhvr>
                                        <p:cTn id="38" dur="1" fill="hold">
                                          <p:stCondLst>
                                            <p:cond delay="0"/>
                                          </p:stCondLst>
                                        </p:cTn>
                                        <p:tgtEl>
                                          <p:spTgt spid="41987">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7" grpId="0" build="p">
        <p:tmplLst>
          <p:tmpl lvl="2">
            <p:tnLst>
              <p:par>
                <p:cTn xmlns:p14="http://schemas.microsoft.com/office/powerpoint/2010/main" presetID="2" presetClass="entr" presetSubtype="2" fill="hold" nodeType="withEffect">
                  <p:stCondLst>
                    <p:cond delay="0"/>
                  </p:stCondLst>
                  <p:childTnLst>
                    <p:set>
                      <p:cBhvr>
                        <p:cTn dur="1" fill="hold">
                          <p:stCondLst>
                            <p:cond delay="0"/>
                          </p:stCondLst>
                        </p:cTn>
                        <p:tgtEl>
                          <p:spTgt spid="41987"/>
                        </p:tgtEl>
                        <p:attrNameLst>
                          <p:attrName>style.visibility</p:attrName>
                        </p:attrNameLst>
                      </p:cBhvr>
                      <p:to>
                        <p:strVal val="visible"/>
                      </p:to>
                    </p:set>
                    <p:anim calcmode="lin" valueType="num">
                      <p:cBhvr additive="base">
                        <p:cTn dur="500" fill="hold"/>
                        <p:tgtEl>
                          <p:spTgt spid="41987"/>
                        </p:tgtEl>
                        <p:attrNameLst>
                          <p:attrName>ppt_x</p:attrName>
                        </p:attrNameLst>
                      </p:cBhvr>
                      <p:tavLst>
                        <p:tav tm="0">
                          <p:val>
                            <p:strVal val="1+#ppt_w/2"/>
                          </p:val>
                        </p:tav>
                        <p:tav tm="100000">
                          <p:val>
                            <p:strVal val="#ppt_x"/>
                          </p:val>
                        </p:tav>
                      </p:tavLst>
                    </p:anim>
                    <p:anim calcmode="lin" valueType="num">
                      <p:cBhvr additive="base">
                        <p:cTn dur="500" fill="hold"/>
                        <p:tgtEl>
                          <p:spTgt spid="41987"/>
                        </p:tgtEl>
                        <p:attrNameLst>
                          <p:attrName>ppt_y</p:attrName>
                        </p:attrNameLst>
                      </p:cBhvr>
                      <p:tavLst>
                        <p:tav tm="0">
                          <p:val>
                            <p:strVal val="#ppt_y"/>
                          </p:val>
                        </p:tav>
                        <p:tav tm="100000">
                          <p:val>
                            <p:strVal val="#ppt_y"/>
                          </p:val>
                        </p:tav>
                      </p:tavLst>
                    </p:anim>
                  </p:childTnLst>
                </p:cTn>
              </p:par>
            </p:tnLst>
          </p:tmpl>
          <p:tmpl lvl="3">
            <p:tnLst>
              <p:par>
                <p:cTn xmlns:p14="http://schemas.microsoft.com/office/powerpoint/2010/main" presetID="2" presetClass="entr" presetSubtype="2" fill="hold" nodeType="withEffect">
                  <p:stCondLst>
                    <p:cond delay="0"/>
                  </p:stCondLst>
                  <p:childTnLst>
                    <p:set>
                      <p:cBhvr>
                        <p:cTn dur="1" fill="hold">
                          <p:stCondLst>
                            <p:cond delay="0"/>
                          </p:stCondLst>
                        </p:cTn>
                        <p:tgtEl>
                          <p:spTgt spid="41987"/>
                        </p:tgtEl>
                        <p:attrNameLst>
                          <p:attrName>style.visibility</p:attrName>
                        </p:attrNameLst>
                      </p:cBhvr>
                      <p:to>
                        <p:strVal val="visible"/>
                      </p:to>
                    </p:set>
                    <p:anim calcmode="lin" valueType="num">
                      <p:cBhvr additive="base">
                        <p:cTn dur="500" fill="hold"/>
                        <p:tgtEl>
                          <p:spTgt spid="41987"/>
                        </p:tgtEl>
                        <p:attrNameLst>
                          <p:attrName>ppt_x</p:attrName>
                        </p:attrNameLst>
                      </p:cBhvr>
                      <p:tavLst>
                        <p:tav tm="0">
                          <p:val>
                            <p:strVal val="1+#ppt_w/2"/>
                          </p:val>
                        </p:tav>
                        <p:tav tm="100000">
                          <p:val>
                            <p:strVal val="#ppt_x"/>
                          </p:val>
                        </p:tav>
                      </p:tavLst>
                    </p:anim>
                    <p:anim calcmode="lin" valueType="num">
                      <p:cBhvr additive="base">
                        <p:cTn dur="500" fill="hold"/>
                        <p:tgtEl>
                          <p:spTgt spid="41987"/>
                        </p:tgtEl>
                        <p:attrNameLst>
                          <p:attrName>ppt_y</p:attrName>
                        </p:attrNameLst>
                      </p:cBhvr>
                      <p:tavLst>
                        <p:tav tm="0">
                          <p:val>
                            <p:strVal val="#ppt_y"/>
                          </p:val>
                        </p:tav>
                        <p:tav tm="100000">
                          <p:val>
                            <p:strVal val="#ppt_y"/>
                          </p:val>
                        </p:tav>
                      </p:tavLst>
                    </p:anim>
                  </p:childTnLst>
                </p:cTn>
              </p:par>
            </p:tnLst>
          </p:tmpl>
          <p:tmpl lvl="4">
            <p:tnLst>
              <p:par>
                <p:cTn xmlns:p14="http://schemas.microsoft.com/office/powerpoint/2010/main" presetID="2" presetClass="entr" presetSubtype="2" fill="hold" nodeType="withEffect">
                  <p:stCondLst>
                    <p:cond delay="0"/>
                  </p:stCondLst>
                  <p:childTnLst>
                    <p:set>
                      <p:cBhvr>
                        <p:cTn dur="1" fill="hold">
                          <p:stCondLst>
                            <p:cond delay="0"/>
                          </p:stCondLst>
                        </p:cTn>
                        <p:tgtEl>
                          <p:spTgt spid="41987"/>
                        </p:tgtEl>
                        <p:attrNameLst>
                          <p:attrName>style.visibility</p:attrName>
                        </p:attrNameLst>
                      </p:cBhvr>
                      <p:to>
                        <p:strVal val="visible"/>
                      </p:to>
                    </p:set>
                    <p:anim calcmode="lin" valueType="num">
                      <p:cBhvr additive="base">
                        <p:cTn dur="500" fill="hold"/>
                        <p:tgtEl>
                          <p:spTgt spid="41987"/>
                        </p:tgtEl>
                        <p:attrNameLst>
                          <p:attrName>ppt_x</p:attrName>
                        </p:attrNameLst>
                      </p:cBhvr>
                      <p:tavLst>
                        <p:tav tm="0">
                          <p:val>
                            <p:strVal val="1+#ppt_w/2"/>
                          </p:val>
                        </p:tav>
                        <p:tav tm="100000">
                          <p:val>
                            <p:strVal val="#ppt_x"/>
                          </p:val>
                        </p:tav>
                      </p:tavLst>
                    </p:anim>
                    <p:anim calcmode="lin" valueType="num">
                      <p:cBhvr additive="base">
                        <p:cTn dur="500" fill="hold"/>
                        <p:tgtEl>
                          <p:spTgt spid="41987"/>
                        </p:tgtEl>
                        <p:attrNameLst>
                          <p:attrName>ppt_y</p:attrName>
                        </p:attrNameLst>
                      </p:cBhvr>
                      <p:tavLst>
                        <p:tav tm="0">
                          <p:val>
                            <p:strVal val="#ppt_y"/>
                          </p:val>
                        </p:tav>
                        <p:tav tm="100000">
                          <p:val>
                            <p:strVal val="#ppt_y"/>
                          </p:val>
                        </p:tav>
                      </p:tavLst>
                    </p:anim>
                  </p:childTnLst>
                </p:cTn>
              </p:par>
            </p:tnLst>
          </p:tmpl>
          <p:tmpl lvl="5">
            <p:tnLst>
              <p:par>
                <p:cTn xmlns:p14="http://schemas.microsoft.com/office/powerpoint/2010/main" presetID="2" presetClass="entr" presetSubtype="2" fill="hold" nodeType="withEffect">
                  <p:stCondLst>
                    <p:cond delay="0"/>
                  </p:stCondLst>
                  <p:childTnLst>
                    <p:set>
                      <p:cBhvr>
                        <p:cTn dur="1" fill="hold">
                          <p:stCondLst>
                            <p:cond delay="0"/>
                          </p:stCondLst>
                        </p:cTn>
                        <p:tgtEl>
                          <p:spTgt spid="41987"/>
                        </p:tgtEl>
                        <p:attrNameLst>
                          <p:attrName>style.visibility</p:attrName>
                        </p:attrNameLst>
                      </p:cBhvr>
                      <p:to>
                        <p:strVal val="visible"/>
                      </p:to>
                    </p:set>
                    <p:anim calcmode="lin" valueType="num">
                      <p:cBhvr additive="base">
                        <p:cTn dur="500" fill="hold"/>
                        <p:tgtEl>
                          <p:spTgt spid="41987"/>
                        </p:tgtEl>
                        <p:attrNameLst>
                          <p:attrName>ppt_x</p:attrName>
                        </p:attrNameLst>
                      </p:cBhvr>
                      <p:tavLst>
                        <p:tav tm="0">
                          <p:val>
                            <p:strVal val="1+#ppt_w/2"/>
                          </p:val>
                        </p:tav>
                        <p:tav tm="100000">
                          <p:val>
                            <p:strVal val="#ppt_x"/>
                          </p:val>
                        </p:tav>
                      </p:tavLst>
                    </p:anim>
                    <p:anim calcmode="lin" valueType="num">
                      <p:cBhvr additive="base">
                        <p:cTn dur="500" fill="hold"/>
                        <p:tgtEl>
                          <p:spTgt spid="41987"/>
                        </p:tgtEl>
                        <p:attrNameLst>
                          <p:attrName>ppt_y</p:attrName>
                        </p:attrNameLst>
                      </p:cBhvr>
                      <p:tavLst>
                        <p:tav tm="0">
                          <p:val>
                            <p:strVal val="#ppt_y"/>
                          </p:val>
                        </p:tav>
                        <p:tav tm="100000">
                          <p:val>
                            <p:strVal val="#ppt_y"/>
                          </p:val>
                        </p:tav>
                      </p:tavLst>
                    </p:anim>
                  </p:childTnLst>
                </p:cTn>
              </p:par>
            </p:tnLst>
          </p:tmpl>
          <p:tmpl lvl="1">
            <p:tnLst>
              <p:par>
                <p:cTn xmlns:p14="http://schemas.microsoft.com/office/powerpoint/2010/main" presetID="2" presetClass="entr" presetSubtype="2" fill="hold" nodeType="clickEffect">
                  <p:stCondLst>
                    <p:cond delay="0"/>
                  </p:stCondLst>
                  <p:childTnLst>
                    <p:set>
                      <p:cBhvr>
                        <p:cTn dur="1" fill="hold">
                          <p:stCondLst>
                            <p:cond delay="0"/>
                          </p:stCondLst>
                        </p:cTn>
                        <p:tgtEl>
                          <p:spTgt spid="41987"/>
                        </p:tgtEl>
                        <p:attrNameLst>
                          <p:attrName>style.visibility</p:attrName>
                        </p:attrNameLst>
                      </p:cBhvr>
                      <p:to>
                        <p:strVal val="visible"/>
                      </p:to>
                    </p:set>
                    <p:anim calcmode="lin" valueType="num">
                      <p:cBhvr additive="base">
                        <p:cTn dur="500" fill="hold"/>
                        <p:tgtEl>
                          <p:spTgt spid="41987"/>
                        </p:tgtEl>
                        <p:attrNameLst>
                          <p:attrName>ppt_x</p:attrName>
                        </p:attrNameLst>
                      </p:cBhvr>
                      <p:tavLst>
                        <p:tav tm="0">
                          <p:val>
                            <p:strVal val="1+#ppt_w/2"/>
                          </p:val>
                        </p:tav>
                        <p:tav tm="100000">
                          <p:val>
                            <p:strVal val="#ppt_x"/>
                          </p:val>
                        </p:tav>
                      </p:tavLst>
                    </p:anim>
                    <p:anim calcmode="lin" valueType="num">
                      <p:cBhvr additive="base">
                        <p:cTn dur="500" fill="hold"/>
                        <p:tgtEl>
                          <p:spTgt spid="41987"/>
                        </p:tgtEl>
                        <p:attrNameLst>
                          <p:attrName>ppt_y</p:attrName>
                        </p:attrNameLst>
                      </p:cBhvr>
                      <p:tavLst>
                        <p:tav tm="0">
                          <p:val>
                            <p:strVal val="#ppt_y"/>
                          </p:val>
                        </p:tav>
                        <p:tav tm="100000">
                          <p:val>
                            <p:strVal val="#ppt_y"/>
                          </p:val>
                        </p:tav>
                      </p:tavLst>
                    </p:anim>
                  </p:childTnLst>
                </p:cTn>
              </p:par>
            </p:tnLst>
          </p:tmpl>
        </p:tmplLst>
      </p:bldP>
      <p:bldP spid="41987" grpId="1" build="p"/>
    </p:bld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en-US" altLang="ko-KR" dirty="0" smtClean="0">
                <a:ea typeface="굴림" panose="020B0600000101010101" pitchFamily="34" charset="-127"/>
              </a:rPr>
              <a:t>Transparent Exceptions: TLB/Page fault</a:t>
            </a:r>
          </a:p>
        </p:txBody>
      </p:sp>
      <p:sp>
        <p:nvSpPr>
          <p:cNvPr id="769027" name="Rectangle 3"/>
          <p:cNvSpPr>
            <a:spLocks noGrp="1" noChangeArrowheads="1"/>
          </p:cNvSpPr>
          <p:nvPr>
            <p:ph type="body" idx="1"/>
          </p:nvPr>
        </p:nvSpPr>
        <p:spPr>
          <a:xfrm>
            <a:off x="228600" y="2895600"/>
            <a:ext cx="8915400" cy="3733800"/>
          </a:xfrm>
        </p:spPr>
        <p:txBody>
          <a:bodyPr>
            <a:normAutofit/>
          </a:bodyPr>
          <a:lstStyle/>
          <a:p>
            <a:pPr>
              <a:lnSpc>
                <a:spcPct val="80000"/>
              </a:lnSpc>
              <a:spcBef>
                <a:spcPct val="20000"/>
              </a:spcBef>
            </a:pPr>
            <a:r>
              <a:rPr lang="en-US" altLang="ko-KR" dirty="0" smtClean="0">
                <a:ea typeface="굴림" panose="020B0600000101010101" pitchFamily="34" charset="-127"/>
              </a:rPr>
              <a:t>How to transparently restart faulting instructions?</a:t>
            </a:r>
          </a:p>
          <a:p>
            <a:pPr lvl="1">
              <a:lnSpc>
                <a:spcPct val="80000"/>
              </a:lnSpc>
              <a:spcBef>
                <a:spcPct val="20000"/>
              </a:spcBef>
            </a:pPr>
            <a:r>
              <a:rPr lang="en-US" altLang="ko-KR" dirty="0" smtClean="0">
                <a:solidFill>
                  <a:srgbClr val="FF0000"/>
                </a:solidFill>
                <a:ea typeface="굴림" panose="020B0600000101010101" pitchFamily="34" charset="-127"/>
              </a:rPr>
              <a:t>(Consider load or store that gets TLB or Page fault)</a:t>
            </a:r>
          </a:p>
          <a:p>
            <a:pPr lvl="1">
              <a:lnSpc>
                <a:spcPct val="80000"/>
              </a:lnSpc>
              <a:spcBef>
                <a:spcPct val="20000"/>
              </a:spcBef>
            </a:pPr>
            <a:r>
              <a:rPr lang="en-US" altLang="ko-KR" dirty="0" smtClean="0">
                <a:ea typeface="굴림" panose="020B0600000101010101" pitchFamily="34" charset="-127"/>
              </a:rPr>
              <a:t>Could we just skip faulting instruction? </a:t>
            </a:r>
          </a:p>
          <a:p>
            <a:pPr lvl="2">
              <a:lnSpc>
                <a:spcPct val="80000"/>
              </a:lnSpc>
              <a:spcBef>
                <a:spcPct val="20000"/>
              </a:spcBef>
            </a:pPr>
            <a:r>
              <a:rPr lang="en-US" altLang="ko-KR" dirty="0" smtClean="0">
                <a:ea typeface="굴림" panose="020B0600000101010101" pitchFamily="34" charset="-127"/>
              </a:rPr>
              <a:t>No: need to perform load or store after reconnecting physical page</a:t>
            </a:r>
          </a:p>
          <a:p>
            <a:pPr>
              <a:lnSpc>
                <a:spcPct val="80000"/>
              </a:lnSpc>
              <a:spcBef>
                <a:spcPct val="20000"/>
              </a:spcBef>
            </a:pPr>
            <a:r>
              <a:rPr lang="en-US" altLang="ko-KR" dirty="0" smtClean="0">
                <a:ea typeface="굴림" panose="020B0600000101010101" pitchFamily="34" charset="-127"/>
              </a:rPr>
              <a:t>Hardware must help out by saving:</a:t>
            </a:r>
          </a:p>
          <a:p>
            <a:pPr lvl="1">
              <a:lnSpc>
                <a:spcPct val="80000"/>
              </a:lnSpc>
              <a:spcBef>
                <a:spcPct val="20000"/>
              </a:spcBef>
            </a:pPr>
            <a:r>
              <a:rPr lang="en-US" altLang="ko-KR" dirty="0" smtClean="0">
                <a:ea typeface="굴림" panose="020B0600000101010101" pitchFamily="34" charset="-127"/>
              </a:rPr>
              <a:t>Faulting instruction and partial state </a:t>
            </a:r>
          </a:p>
          <a:p>
            <a:pPr lvl="2">
              <a:lnSpc>
                <a:spcPct val="80000"/>
              </a:lnSpc>
              <a:spcBef>
                <a:spcPct val="20000"/>
              </a:spcBef>
            </a:pPr>
            <a:r>
              <a:rPr lang="en-US" altLang="ko-KR" dirty="0" smtClean="0">
                <a:ea typeface="굴림" panose="020B0600000101010101" pitchFamily="34" charset="-127"/>
              </a:rPr>
              <a:t>Need to know which instruction caused fault </a:t>
            </a:r>
          </a:p>
          <a:p>
            <a:pPr lvl="2">
              <a:lnSpc>
                <a:spcPct val="80000"/>
              </a:lnSpc>
              <a:spcBef>
                <a:spcPct val="20000"/>
              </a:spcBef>
            </a:pPr>
            <a:r>
              <a:rPr lang="en-US" altLang="ko-KR" dirty="0" smtClean="0">
                <a:ea typeface="굴림" panose="020B0600000101010101" pitchFamily="34" charset="-127"/>
              </a:rPr>
              <a:t>Is single PC sufficient to identify faulting position????</a:t>
            </a:r>
          </a:p>
          <a:p>
            <a:pPr lvl="1">
              <a:lnSpc>
                <a:spcPct val="80000"/>
              </a:lnSpc>
              <a:spcBef>
                <a:spcPct val="20000"/>
              </a:spcBef>
            </a:pPr>
            <a:r>
              <a:rPr lang="en-US" altLang="ko-KR" dirty="0" smtClean="0">
                <a:ea typeface="굴림" panose="020B0600000101010101" pitchFamily="34" charset="-127"/>
              </a:rPr>
              <a:t>Processor State: sufficient to restart user thread</a:t>
            </a:r>
          </a:p>
          <a:p>
            <a:pPr lvl="2">
              <a:lnSpc>
                <a:spcPct val="80000"/>
              </a:lnSpc>
              <a:spcBef>
                <a:spcPct val="20000"/>
              </a:spcBef>
            </a:pPr>
            <a:r>
              <a:rPr lang="en-US" altLang="ko-KR" dirty="0" smtClean="0">
                <a:ea typeface="굴림" panose="020B0600000101010101" pitchFamily="34" charset="-127"/>
              </a:rPr>
              <a:t>Save/restore registers, stack, </a:t>
            </a:r>
            <a:r>
              <a:rPr lang="en-US" altLang="ko-KR" dirty="0" err="1" smtClean="0">
                <a:ea typeface="굴림" panose="020B0600000101010101" pitchFamily="34" charset="-127"/>
              </a:rPr>
              <a:t>etc</a:t>
            </a:r>
            <a:endParaRPr lang="en-US" altLang="ko-KR" dirty="0" smtClean="0">
              <a:ea typeface="굴림" panose="020B0600000101010101" pitchFamily="34" charset="-127"/>
            </a:endParaRPr>
          </a:p>
          <a:p>
            <a:pPr>
              <a:lnSpc>
                <a:spcPct val="80000"/>
              </a:lnSpc>
              <a:spcBef>
                <a:spcPct val="20000"/>
              </a:spcBef>
            </a:pPr>
            <a:r>
              <a:rPr lang="en-US" altLang="ko-KR" dirty="0" smtClean="0">
                <a:ea typeface="굴림" panose="020B0600000101010101" pitchFamily="34" charset="-127"/>
              </a:rPr>
              <a:t>What if an instruction has side-effects?</a:t>
            </a:r>
          </a:p>
        </p:txBody>
      </p:sp>
      <p:grpSp>
        <p:nvGrpSpPr>
          <p:cNvPr id="769051" name="Group 27"/>
          <p:cNvGrpSpPr>
            <a:grpSpLocks/>
          </p:cNvGrpSpPr>
          <p:nvPr/>
        </p:nvGrpSpPr>
        <p:grpSpPr bwMode="auto">
          <a:xfrm>
            <a:off x="228600" y="747714"/>
            <a:ext cx="8534400" cy="1919288"/>
            <a:chOff x="144" y="471"/>
            <a:chExt cx="5376" cy="1209"/>
          </a:xfrm>
        </p:grpSpPr>
        <p:grpSp>
          <p:nvGrpSpPr>
            <p:cNvPr id="28677" name="Group 26"/>
            <p:cNvGrpSpPr>
              <a:grpSpLocks/>
            </p:cNvGrpSpPr>
            <p:nvPr/>
          </p:nvGrpSpPr>
          <p:grpSpPr bwMode="auto">
            <a:xfrm>
              <a:off x="624" y="471"/>
              <a:ext cx="4896" cy="1209"/>
              <a:chOff x="576" y="538"/>
              <a:chExt cx="4896" cy="1209"/>
            </a:xfrm>
          </p:grpSpPr>
          <p:sp>
            <p:nvSpPr>
              <p:cNvPr id="28681" name="Rectangle 4"/>
              <p:cNvSpPr>
                <a:spLocks noChangeArrowheads="1"/>
              </p:cNvSpPr>
              <p:nvPr/>
            </p:nvSpPr>
            <p:spPr bwMode="auto">
              <a:xfrm>
                <a:off x="576" y="643"/>
                <a:ext cx="816" cy="336"/>
              </a:xfrm>
              <a:prstGeom prst="rect">
                <a:avLst/>
              </a:prstGeom>
              <a:solidFill>
                <a:srgbClr val="99FFCC"/>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latin typeface="Gill Sans Light"/>
                  <a:cs typeface="Gill Sans Light"/>
                </a:endParaRPr>
              </a:p>
            </p:txBody>
          </p:sp>
          <p:grpSp>
            <p:nvGrpSpPr>
              <p:cNvPr id="28682" name="Group 20"/>
              <p:cNvGrpSpPr>
                <a:grpSpLocks/>
              </p:cNvGrpSpPr>
              <p:nvPr/>
            </p:nvGrpSpPr>
            <p:grpSpPr bwMode="auto">
              <a:xfrm>
                <a:off x="1584" y="1123"/>
                <a:ext cx="624" cy="624"/>
                <a:chOff x="1536" y="1248"/>
                <a:chExt cx="384" cy="624"/>
              </a:xfrm>
            </p:grpSpPr>
            <p:sp>
              <p:nvSpPr>
                <p:cNvPr id="28693" name="Rectangle 6"/>
                <p:cNvSpPr>
                  <a:spLocks noChangeArrowheads="1"/>
                </p:cNvSpPr>
                <p:nvPr/>
              </p:nvSpPr>
              <p:spPr bwMode="auto">
                <a:xfrm>
                  <a:off x="1536" y="1536"/>
                  <a:ext cx="384" cy="336"/>
                </a:xfrm>
                <a:prstGeom prst="rect">
                  <a:avLst/>
                </a:prstGeom>
                <a:solidFill>
                  <a:schemeClr val="accent1"/>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sz="1600" dirty="0" smtClean="0">
                      <a:latin typeface="Gill Sans Light"/>
                      <a:ea typeface="굴림" panose="020B0600000101010101" pitchFamily="34" charset="-127"/>
                      <a:cs typeface="Gill Sans Light"/>
                    </a:rPr>
                    <a:t>Software</a:t>
                  </a:r>
                </a:p>
                <a:p>
                  <a:r>
                    <a:rPr lang="en-US" altLang="ko-KR" sz="1600" dirty="0" smtClean="0">
                      <a:latin typeface="Gill Sans Light"/>
                      <a:ea typeface="굴림" panose="020B0600000101010101" pitchFamily="34" charset="-127"/>
                      <a:cs typeface="Gill Sans Light"/>
                    </a:rPr>
                    <a:t>Load </a:t>
                  </a:r>
                  <a:r>
                    <a:rPr lang="en-US" altLang="ko-KR" sz="1600" dirty="0">
                      <a:latin typeface="Gill Sans Light"/>
                      <a:ea typeface="굴림" panose="020B0600000101010101" pitchFamily="34" charset="-127"/>
                      <a:cs typeface="Gill Sans Light"/>
                    </a:rPr>
                    <a:t>TLB</a:t>
                  </a:r>
                </a:p>
              </p:txBody>
            </p:sp>
            <p:sp>
              <p:nvSpPr>
                <p:cNvPr id="28694" name="Line 8"/>
                <p:cNvSpPr>
                  <a:spLocks noChangeShapeType="1"/>
                </p:cNvSpPr>
                <p:nvPr/>
              </p:nvSpPr>
              <p:spPr bwMode="auto">
                <a:xfrm>
                  <a:off x="1536" y="1248"/>
                  <a:ext cx="0" cy="288"/>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latin typeface="Gill Sans Light"/>
                    <a:cs typeface="Gill Sans Light"/>
                  </a:endParaRPr>
                </a:p>
              </p:txBody>
            </p:sp>
            <p:sp>
              <p:nvSpPr>
                <p:cNvPr id="28695" name="Line 10"/>
                <p:cNvSpPr>
                  <a:spLocks noChangeShapeType="1"/>
                </p:cNvSpPr>
                <p:nvPr/>
              </p:nvSpPr>
              <p:spPr bwMode="auto">
                <a:xfrm flipV="1">
                  <a:off x="1920" y="1296"/>
                  <a:ext cx="0" cy="24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latin typeface="Gill Sans Light"/>
                    <a:cs typeface="Gill Sans Light"/>
                  </a:endParaRPr>
                </a:p>
              </p:txBody>
            </p:sp>
          </p:grpSp>
          <p:sp>
            <p:nvSpPr>
              <p:cNvPr id="28683" name="Rectangle 11"/>
              <p:cNvSpPr>
                <a:spLocks noChangeArrowheads="1"/>
              </p:cNvSpPr>
              <p:nvPr/>
            </p:nvSpPr>
            <p:spPr bwMode="auto">
              <a:xfrm>
                <a:off x="2400" y="643"/>
                <a:ext cx="624" cy="336"/>
              </a:xfrm>
              <a:prstGeom prst="rect">
                <a:avLst/>
              </a:prstGeom>
              <a:solidFill>
                <a:srgbClr val="99FFCC"/>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latin typeface="Gill Sans Light"/>
                  <a:cs typeface="Gill Sans Light"/>
                </a:endParaRPr>
              </a:p>
            </p:txBody>
          </p:sp>
          <p:sp>
            <p:nvSpPr>
              <p:cNvPr id="28684" name="Text Box 7"/>
              <p:cNvSpPr txBox="1">
                <a:spLocks noChangeArrowheads="1"/>
              </p:cNvSpPr>
              <p:nvPr/>
            </p:nvSpPr>
            <p:spPr bwMode="auto">
              <a:xfrm rot="16200000">
                <a:off x="1274" y="616"/>
                <a:ext cx="600" cy="444"/>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spcBef>
                    <a:spcPct val="0"/>
                  </a:spcBef>
                </a:pPr>
                <a:r>
                  <a:rPr lang="en-US" altLang="ko-KR">
                    <a:latin typeface="Gill Sans Light"/>
                    <a:ea typeface="굴림" panose="020B0600000101010101" pitchFamily="34" charset="-127"/>
                    <a:cs typeface="Gill Sans Light"/>
                  </a:rPr>
                  <a:t>Faulting</a:t>
                </a:r>
              </a:p>
              <a:p>
                <a:pPr>
                  <a:spcBef>
                    <a:spcPct val="0"/>
                  </a:spcBef>
                </a:pPr>
                <a:r>
                  <a:rPr lang="en-US" altLang="ko-KR">
                    <a:latin typeface="Gill Sans Light"/>
                    <a:ea typeface="굴림" panose="020B0600000101010101" pitchFamily="34" charset="-127"/>
                    <a:cs typeface="Gill Sans Light"/>
                  </a:rPr>
                  <a:t>Inst 1</a:t>
                </a:r>
              </a:p>
            </p:txBody>
          </p:sp>
          <p:sp>
            <p:nvSpPr>
              <p:cNvPr id="28685" name="Text Box 9"/>
              <p:cNvSpPr txBox="1">
                <a:spLocks noChangeArrowheads="1"/>
              </p:cNvSpPr>
              <p:nvPr/>
            </p:nvSpPr>
            <p:spPr bwMode="auto">
              <a:xfrm rot="16200000">
                <a:off x="1898" y="635"/>
                <a:ext cx="600" cy="444"/>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spcBef>
                    <a:spcPct val="0"/>
                  </a:spcBef>
                </a:pPr>
                <a:r>
                  <a:rPr lang="en-US" altLang="ko-KR">
                    <a:latin typeface="Gill Sans Light"/>
                    <a:ea typeface="굴림" panose="020B0600000101010101" pitchFamily="34" charset="-127"/>
                    <a:cs typeface="Gill Sans Light"/>
                  </a:rPr>
                  <a:t>Faulting</a:t>
                </a:r>
              </a:p>
              <a:p>
                <a:pPr>
                  <a:spcBef>
                    <a:spcPct val="0"/>
                  </a:spcBef>
                </a:pPr>
                <a:r>
                  <a:rPr lang="en-US" altLang="ko-KR">
                    <a:latin typeface="Gill Sans Light"/>
                    <a:ea typeface="굴림" panose="020B0600000101010101" pitchFamily="34" charset="-127"/>
                    <a:cs typeface="Gill Sans Light"/>
                  </a:rPr>
                  <a:t>Inst 1</a:t>
                </a:r>
              </a:p>
            </p:txBody>
          </p:sp>
          <p:sp>
            <p:nvSpPr>
              <p:cNvPr id="28686" name="Text Box 12"/>
              <p:cNvSpPr txBox="1">
                <a:spLocks noChangeArrowheads="1"/>
              </p:cNvSpPr>
              <p:nvPr/>
            </p:nvSpPr>
            <p:spPr bwMode="auto">
              <a:xfrm rot="16200000">
                <a:off x="2906" y="635"/>
                <a:ext cx="600" cy="444"/>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spcBef>
                    <a:spcPct val="0"/>
                  </a:spcBef>
                </a:pPr>
                <a:r>
                  <a:rPr lang="en-US" altLang="ko-KR">
                    <a:latin typeface="Gill Sans Light"/>
                    <a:ea typeface="굴림" panose="020B0600000101010101" pitchFamily="34" charset="-127"/>
                    <a:cs typeface="Gill Sans Light"/>
                  </a:rPr>
                  <a:t>Faulting</a:t>
                </a:r>
              </a:p>
              <a:p>
                <a:pPr>
                  <a:spcBef>
                    <a:spcPct val="0"/>
                  </a:spcBef>
                </a:pPr>
                <a:r>
                  <a:rPr lang="en-US" altLang="ko-KR">
                    <a:latin typeface="Gill Sans Light"/>
                    <a:ea typeface="굴림" panose="020B0600000101010101" pitchFamily="34" charset="-127"/>
                    <a:cs typeface="Gill Sans Light"/>
                  </a:rPr>
                  <a:t>Inst 2</a:t>
                </a:r>
              </a:p>
            </p:txBody>
          </p:sp>
          <p:sp>
            <p:nvSpPr>
              <p:cNvPr id="28687" name="Rectangle 13"/>
              <p:cNvSpPr>
                <a:spLocks noChangeArrowheads="1"/>
              </p:cNvSpPr>
              <p:nvPr/>
            </p:nvSpPr>
            <p:spPr bwMode="auto">
              <a:xfrm>
                <a:off x="4464" y="643"/>
                <a:ext cx="1008" cy="336"/>
              </a:xfrm>
              <a:prstGeom prst="rect">
                <a:avLst/>
              </a:prstGeom>
              <a:solidFill>
                <a:srgbClr val="99FFCC"/>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latin typeface="Gill Sans Light"/>
                  <a:cs typeface="Gill Sans Light"/>
                </a:endParaRPr>
              </a:p>
            </p:txBody>
          </p:sp>
          <p:sp>
            <p:nvSpPr>
              <p:cNvPr id="28688" name="Text Box 14"/>
              <p:cNvSpPr txBox="1">
                <a:spLocks noChangeArrowheads="1"/>
              </p:cNvSpPr>
              <p:nvPr/>
            </p:nvSpPr>
            <p:spPr bwMode="auto">
              <a:xfrm rot="16200000">
                <a:off x="3934" y="635"/>
                <a:ext cx="600" cy="444"/>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spcBef>
                    <a:spcPct val="0"/>
                  </a:spcBef>
                </a:pPr>
                <a:r>
                  <a:rPr lang="en-US" altLang="ko-KR">
                    <a:latin typeface="Gill Sans Light"/>
                    <a:ea typeface="굴림" panose="020B0600000101010101" pitchFamily="34" charset="-127"/>
                    <a:cs typeface="Gill Sans Light"/>
                  </a:rPr>
                  <a:t>Faulting</a:t>
                </a:r>
              </a:p>
              <a:p>
                <a:pPr>
                  <a:spcBef>
                    <a:spcPct val="0"/>
                  </a:spcBef>
                </a:pPr>
                <a:r>
                  <a:rPr lang="en-US" altLang="ko-KR">
                    <a:latin typeface="Gill Sans Light"/>
                    <a:ea typeface="굴림" panose="020B0600000101010101" pitchFamily="34" charset="-127"/>
                    <a:cs typeface="Gill Sans Light"/>
                  </a:rPr>
                  <a:t>Inst 2</a:t>
                </a:r>
              </a:p>
            </p:txBody>
          </p:sp>
          <p:grpSp>
            <p:nvGrpSpPr>
              <p:cNvPr id="28689" name="Group 21"/>
              <p:cNvGrpSpPr>
                <a:grpSpLocks/>
              </p:cNvGrpSpPr>
              <p:nvPr/>
            </p:nvGrpSpPr>
            <p:grpSpPr bwMode="auto">
              <a:xfrm>
                <a:off x="3216" y="1123"/>
                <a:ext cx="1008" cy="624"/>
                <a:chOff x="3184" y="1248"/>
                <a:chExt cx="768" cy="624"/>
              </a:xfrm>
            </p:grpSpPr>
            <p:sp>
              <p:nvSpPr>
                <p:cNvPr id="28690" name="Rectangle 17"/>
                <p:cNvSpPr>
                  <a:spLocks noChangeArrowheads="1"/>
                </p:cNvSpPr>
                <p:nvPr/>
              </p:nvSpPr>
              <p:spPr bwMode="auto">
                <a:xfrm>
                  <a:off x="3184" y="1536"/>
                  <a:ext cx="768" cy="336"/>
                </a:xfrm>
                <a:prstGeom prst="rect">
                  <a:avLst/>
                </a:prstGeom>
                <a:solidFill>
                  <a:schemeClr val="accent1"/>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sz="1600">
                      <a:latin typeface="Gill Sans Light"/>
                      <a:ea typeface="굴림" panose="020B0600000101010101" pitchFamily="34" charset="-127"/>
                      <a:cs typeface="Gill Sans Light"/>
                    </a:rPr>
                    <a:t>Fetch page/</a:t>
                  </a:r>
                </a:p>
                <a:p>
                  <a:r>
                    <a:rPr lang="en-US" altLang="ko-KR" sz="1600">
                      <a:latin typeface="Gill Sans Light"/>
                      <a:ea typeface="굴림" panose="020B0600000101010101" pitchFamily="34" charset="-127"/>
                      <a:cs typeface="Gill Sans Light"/>
                    </a:rPr>
                    <a:t>Load TLB</a:t>
                  </a:r>
                </a:p>
              </p:txBody>
            </p:sp>
            <p:sp>
              <p:nvSpPr>
                <p:cNvPr id="28691" name="Line 18"/>
                <p:cNvSpPr>
                  <a:spLocks noChangeShapeType="1"/>
                </p:cNvSpPr>
                <p:nvPr/>
              </p:nvSpPr>
              <p:spPr bwMode="auto">
                <a:xfrm>
                  <a:off x="3184" y="1248"/>
                  <a:ext cx="0" cy="288"/>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latin typeface="Gill Sans Light"/>
                    <a:cs typeface="Gill Sans Light"/>
                  </a:endParaRPr>
                </a:p>
              </p:txBody>
            </p:sp>
            <p:sp>
              <p:nvSpPr>
                <p:cNvPr id="28692" name="Line 19"/>
                <p:cNvSpPr>
                  <a:spLocks noChangeShapeType="1"/>
                </p:cNvSpPr>
                <p:nvPr/>
              </p:nvSpPr>
              <p:spPr bwMode="auto">
                <a:xfrm flipV="1">
                  <a:off x="3952" y="1296"/>
                  <a:ext cx="0" cy="24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latin typeface="Gill Sans Light"/>
                    <a:cs typeface="Gill Sans Light"/>
                  </a:endParaRPr>
                </a:p>
              </p:txBody>
            </p:sp>
          </p:grpSp>
        </p:grpSp>
        <p:sp>
          <p:nvSpPr>
            <p:cNvPr id="28678" name="Text Box 23"/>
            <p:cNvSpPr txBox="1">
              <a:spLocks noChangeArrowheads="1"/>
            </p:cNvSpPr>
            <p:nvPr/>
          </p:nvSpPr>
          <p:spPr bwMode="auto">
            <a:xfrm>
              <a:off x="144" y="653"/>
              <a:ext cx="430" cy="25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a:latin typeface="Gill Sans Light"/>
                  <a:ea typeface="굴림" panose="020B0600000101010101" pitchFamily="34" charset="-127"/>
                  <a:cs typeface="Gill Sans Light"/>
                </a:rPr>
                <a:t>User</a:t>
              </a:r>
            </a:p>
          </p:txBody>
        </p:sp>
        <p:sp>
          <p:nvSpPr>
            <p:cNvPr id="28679" name="Text Box 24"/>
            <p:cNvSpPr txBox="1">
              <a:spLocks noChangeArrowheads="1"/>
            </p:cNvSpPr>
            <p:nvPr/>
          </p:nvSpPr>
          <p:spPr bwMode="auto">
            <a:xfrm>
              <a:off x="205" y="1403"/>
              <a:ext cx="324" cy="25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a:latin typeface="Gill Sans Light"/>
                  <a:ea typeface="굴림" panose="020B0600000101010101" pitchFamily="34" charset="-127"/>
                  <a:cs typeface="Gill Sans Light"/>
                </a:rPr>
                <a:t>OS</a:t>
              </a:r>
            </a:p>
          </p:txBody>
        </p:sp>
        <p:sp>
          <p:nvSpPr>
            <p:cNvPr id="28680" name="Text Box 25"/>
            <p:cNvSpPr txBox="1">
              <a:spLocks noChangeArrowheads="1"/>
            </p:cNvSpPr>
            <p:nvPr/>
          </p:nvSpPr>
          <p:spPr bwMode="auto">
            <a:xfrm>
              <a:off x="443" y="1085"/>
              <a:ext cx="769" cy="25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dirty="0">
                  <a:latin typeface="Gill Sans Light"/>
                  <a:ea typeface="굴림" panose="020B0600000101010101" pitchFamily="34" charset="-127"/>
                  <a:cs typeface="Gill Sans Light"/>
                </a:rPr>
                <a:t>TLB Faults</a:t>
              </a:r>
            </a:p>
          </p:txBody>
        </p:sp>
      </p:grpSp>
    </p:spTree>
    <p:extLst>
      <p:ext uri="{BB962C8B-B14F-4D97-AF65-F5344CB8AC3E}">
        <p14:creationId xmlns:p14="http://schemas.microsoft.com/office/powerpoint/2010/main" val="2683219060"/>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6902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69027">
                                            <p:txEl>
                                              <p:pRg st="1" end="1"/>
                                            </p:txEl>
                                          </p:spTgt>
                                        </p:tgtEl>
                                        <p:attrNameLst>
                                          <p:attrName>style.visibility</p:attrName>
                                        </p:attrNameLst>
                                      </p:cBhvr>
                                      <p:to>
                                        <p:strVal val="visible"/>
                                      </p:to>
                                    </p:set>
                                  </p:childTnLst>
                                </p:cTn>
                              </p:par>
                              <p:par>
                                <p:cTn id="9" presetID="2" presetClass="entr" presetSubtype="2" fill="hold" nodeType="withEffect">
                                  <p:stCondLst>
                                    <p:cond delay="0"/>
                                  </p:stCondLst>
                                  <p:childTnLst>
                                    <p:set>
                                      <p:cBhvr>
                                        <p:cTn id="10" dur="1" fill="hold">
                                          <p:stCondLst>
                                            <p:cond delay="0"/>
                                          </p:stCondLst>
                                        </p:cTn>
                                        <p:tgtEl>
                                          <p:spTgt spid="769051"/>
                                        </p:tgtEl>
                                        <p:attrNameLst>
                                          <p:attrName>style.visibility</p:attrName>
                                        </p:attrNameLst>
                                      </p:cBhvr>
                                      <p:to>
                                        <p:strVal val="visible"/>
                                      </p:to>
                                    </p:set>
                                    <p:anim calcmode="lin" valueType="num">
                                      <p:cBhvr additive="base">
                                        <p:cTn id="11" dur="500" fill="hold"/>
                                        <p:tgtEl>
                                          <p:spTgt spid="769051"/>
                                        </p:tgtEl>
                                        <p:attrNameLst>
                                          <p:attrName>ppt_x</p:attrName>
                                        </p:attrNameLst>
                                      </p:cBhvr>
                                      <p:tavLst>
                                        <p:tav tm="0">
                                          <p:val>
                                            <p:strVal val="1+#ppt_w/2"/>
                                          </p:val>
                                        </p:tav>
                                        <p:tav tm="100000">
                                          <p:val>
                                            <p:strVal val="#ppt_x"/>
                                          </p:val>
                                        </p:tav>
                                      </p:tavLst>
                                    </p:anim>
                                    <p:anim calcmode="lin" valueType="num">
                                      <p:cBhvr additive="base">
                                        <p:cTn id="12" dur="500" fill="hold"/>
                                        <p:tgtEl>
                                          <p:spTgt spid="769051"/>
                                        </p:tgtEl>
                                        <p:attrNameLst>
                                          <p:attrName>ppt_y</p:attrName>
                                        </p:attrNameLst>
                                      </p:cBhvr>
                                      <p:tavLst>
                                        <p:tav tm="0">
                                          <p:val>
                                            <p:strVal val="#ppt_y"/>
                                          </p:val>
                                        </p:tav>
                                        <p:tav tm="100000">
                                          <p:val>
                                            <p:strVal val="#ppt_y"/>
                                          </p:val>
                                        </p:tav>
                                      </p:tavLst>
                                    </p:anim>
                                  </p:childTnLst>
                                </p:cTn>
                              </p:par>
                              <p:par>
                                <p:cTn id="13" presetID="1" presetClass="entr" presetSubtype="0" fill="hold" grpId="0" nodeType="withEffect">
                                  <p:stCondLst>
                                    <p:cond delay="0"/>
                                  </p:stCondLst>
                                  <p:childTnLst>
                                    <p:set>
                                      <p:cBhvr>
                                        <p:cTn id="14" dur="1" fill="hold">
                                          <p:stCondLst>
                                            <p:cond delay="0"/>
                                          </p:stCondLst>
                                        </p:cTn>
                                        <p:tgtEl>
                                          <p:spTgt spid="769027">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69027">
                                            <p:txEl>
                                              <p:pRg st="3" end="3"/>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69027">
                                            <p:txEl>
                                              <p:pRg st="4" end="4"/>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69027">
                                            <p:txEl>
                                              <p:pRg st="5" end="5"/>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69027">
                                            <p:txEl>
                                              <p:pRg st="6" end="6"/>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69027">
                                            <p:txEl>
                                              <p:pRg st="7" end="7"/>
                                            </p:txEl>
                                          </p:spTgt>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769027">
                                            <p:txEl>
                                              <p:pRg st="8" end="8"/>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769027">
                                            <p:txEl>
                                              <p:pRg st="9" end="9"/>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769027">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9027" grpId="0" build="p"/>
    </p:bld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US" altLang="ko-KR" smtClean="0">
                <a:ea typeface="굴림" panose="020B0600000101010101" pitchFamily="34" charset="-127"/>
              </a:rPr>
              <a:t>Consider weird things that can happen</a:t>
            </a:r>
          </a:p>
        </p:txBody>
      </p:sp>
      <p:sp>
        <p:nvSpPr>
          <p:cNvPr id="857091" name="Rectangle 3"/>
          <p:cNvSpPr>
            <a:spLocks noGrp="1" noChangeArrowheads="1"/>
          </p:cNvSpPr>
          <p:nvPr>
            <p:ph type="body" idx="1"/>
          </p:nvPr>
        </p:nvSpPr>
        <p:spPr>
          <a:xfrm>
            <a:off x="304800" y="685800"/>
            <a:ext cx="8534400" cy="6019800"/>
          </a:xfrm>
        </p:spPr>
        <p:txBody>
          <a:bodyPr/>
          <a:lstStyle/>
          <a:p>
            <a:pPr>
              <a:lnSpc>
                <a:spcPct val="80000"/>
              </a:lnSpc>
              <a:spcBef>
                <a:spcPct val="10000"/>
              </a:spcBef>
            </a:pPr>
            <a:r>
              <a:rPr lang="en-US" altLang="ko-KR" dirty="0" smtClean="0">
                <a:ea typeface="굴림" panose="020B0600000101010101" pitchFamily="34" charset="-127"/>
              </a:rPr>
              <a:t>What if an instruction has side effects?</a:t>
            </a:r>
          </a:p>
          <a:p>
            <a:pPr lvl="1">
              <a:lnSpc>
                <a:spcPct val="80000"/>
              </a:lnSpc>
              <a:spcBef>
                <a:spcPct val="10000"/>
              </a:spcBef>
            </a:pPr>
            <a:r>
              <a:rPr lang="en-US" altLang="ko-KR" dirty="0" smtClean="0">
                <a:ea typeface="굴림" panose="020B0600000101010101" pitchFamily="34" charset="-127"/>
              </a:rPr>
              <a:t>Options:</a:t>
            </a:r>
          </a:p>
          <a:p>
            <a:pPr lvl="2">
              <a:lnSpc>
                <a:spcPct val="80000"/>
              </a:lnSpc>
              <a:spcBef>
                <a:spcPct val="10000"/>
              </a:spcBef>
            </a:pPr>
            <a:r>
              <a:rPr lang="en-US" altLang="ko-KR" dirty="0" smtClean="0">
                <a:ea typeface="굴림" panose="020B0600000101010101" pitchFamily="34" charset="-127"/>
              </a:rPr>
              <a:t>Unwind side-effects (easy to restart)</a:t>
            </a:r>
          </a:p>
          <a:p>
            <a:pPr lvl="2">
              <a:lnSpc>
                <a:spcPct val="80000"/>
              </a:lnSpc>
              <a:spcBef>
                <a:spcPct val="10000"/>
              </a:spcBef>
            </a:pPr>
            <a:r>
              <a:rPr lang="en-US" altLang="ko-KR" dirty="0" smtClean="0">
                <a:ea typeface="굴림" panose="020B0600000101010101" pitchFamily="34" charset="-127"/>
              </a:rPr>
              <a:t>Finish off side-effects (messy!)</a:t>
            </a:r>
          </a:p>
          <a:p>
            <a:pPr lvl="1">
              <a:lnSpc>
                <a:spcPct val="80000"/>
              </a:lnSpc>
              <a:spcBef>
                <a:spcPct val="10000"/>
              </a:spcBef>
            </a:pPr>
            <a:r>
              <a:rPr lang="en-US" altLang="ko-KR" dirty="0" smtClean="0">
                <a:ea typeface="굴림" panose="020B0600000101010101" pitchFamily="34" charset="-127"/>
              </a:rPr>
              <a:t>Example 1: </a:t>
            </a:r>
            <a:r>
              <a:rPr lang="en-US" altLang="ko-KR" dirty="0" err="1" smtClean="0">
                <a:latin typeface="Courier New" panose="02070309020205020404" pitchFamily="49" charset="0"/>
                <a:ea typeface="굴림" panose="020B0600000101010101" pitchFamily="34" charset="-127"/>
              </a:rPr>
              <a:t>mov</a:t>
            </a:r>
            <a:r>
              <a:rPr lang="en-US" altLang="ko-KR" dirty="0" smtClean="0">
                <a:latin typeface="Courier New" panose="02070309020205020404" pitchFamily="49" charset="0"/>
                <a:ea typeface="굴림" panose="020B0600000101010101" pitchFamily="34" charset="-127"/>
              </a:rPr>
              <a:t> (</a:t>
            </a:r>
            <a:r>
              <a:rPr lang="en-US" altLang="ko-KR" dirty="0" err="1" smtClean="0">
                <a:latin typeface="Courier New" panose="02070309020205020404" pitchFamily="49" charset="0"/>
                <a:ea typeface="굴림" panose="020B0600000101010101" pitchFamily="34" charset="-127"/>
              </a:rPr>
              <a:t>sp</a:t>
            </a:r>
            <a:r>
              <a:rPr lang="en-US" altLang="ko-KR" dirty="0" smtClean="0">
                <a:latin typeface="Courier New" panose="02070309020205020404" pitchFamily="49" charset="0"/>
                <a:ea typeface="굴림" panose="020B0600000101010101" pitchFamily="34" charset="-127"/>
              </a:rPr>
              <a:t>)+,10</a:t>
            </a:r>
          </a:p>
          <a:p>
            <a:pPr lvl="2">
              <a:lnSpc>
                <a:spcPct val="80000"/>
              </a:lnSpc>
              <a:spcBef>
                <a:spcPct val="10000"/>
              </a:spcBef>
            </a:pPr>
            <a:r>
              <a:rPr lang="en-US" altLang="ko-KR" dirty="0" smtClean="0">
                <a:ea typeface="굴림" panose="020B0600000101010101" pitchFamily="34" charset="-127"/>
              </a:rPr>
              <a:t>What if page fault occurs when write to stack pointer?</a:t>
            </a:r>
          </a:p>
          <a:p>
            <a:pPr lvl="2">
              <a:lnSpc>
                <a:spcPct val="80000"/>
              </a:lnSpc>
              <a:spcBef>
                <a:spcPct val="10000"/>
              </a:spcBef>
            </a:pPr>
            <a:r>
              <a:rPr lang="en-US" altLang="ko-KR" dirty="0" smtClean="0">
                <a:ea typeface="굴림" panose="020B0600000101010101" pitchFamily="34" charset="-127"/>
              </a:rPr>
              <a:t>Did </a:t>
            </a:r>
            <a:r>
              <a:rPr lang="en-US" altLang="ko-KR" dirty="0" err="1" smtClean="0">
                <a:latin typeface="Courier New" panose="02070309020205020404" pitchFamily="49" charset="0"/>
                <a:ea typeface="굴림" panose="020B0600000101010101" pitchFamily="34" charset="-127"/>
              </a:rPr>
              <a:t>sp</a:t>
            </a:r>
            <a:r>
              <a:rPr lang="en-US" altLang="ko-KR" dirty="0" smtClean="0">
                <a:ea typeface="굴림" panose="020B0600000101010101" pitchFamily="34" charset="-127"/>
              </a:rPr>
              <a:t> get incremented before or after the page fault?</a:t>
            </a:r>
          </a:p>
          <a:p>
            <a:pPr lvl="1">
              <a:lnSpc>
                <a:spcPct val="80000"/>
              </a:lnSpc>
              <a:spcBef>
                <a:spcPct val="10000"/>
              </a:spcBef>
            </a:pPr>
            <a:r>
              <a:rPr lang="en-US" altLang="ko-KR" dirty="0" smtClean="0">
                <a:ea typeface="굴림" panose="020B0600000101010101" pitchFamily="34" charset="-127"/>
              </a:rPr>
              <a:t>Example 2: </a:t>
            </a:r>
            <a:r>
              <a:rPr lang="en-US" altLang="ko-KR" dirty="0" err="1" smtClean="0">
                <a:latin typeface="Courier New" panose="02070309020205020404" pitchFamily="49" charset="0"/>
                <a:ea typeface="굴림" panose="020B0600000101010101" pitchFamily="34" charset="-127"/>
              </a:rPr>
              <a:t>strcpy</a:t>
            </a:r>
            <a:r>
              <a:rPr lang="en-US" altLang="ko-KR" dirty="0" smtClean="0">
                <a:latin typeface="Courier New" panose="02070309020205020404" pitchFamily="49" charset="0"/>
                <a:ea typeface="굴림" panose="020B0600000101010101" pitchFamily="34" charset="-127"/>
              </a:rPr>
              <a:t> (r1), (r2)</a:t>
            </a:r>
          </a:p>
          <a:p>
            <a:pPr lvl="2">
              <a:lnSpc>
                <a:spcPct val="80000"/>
              </a:lnSpc>
              <a:spcBef>
                <a:spcPct val="10000"/>
              </a:spcBef>
            </a:pPr>
            <a:r>
              <a:rPr lang="en-US" altLang="ko-KR" dirty="0" smtClean="0">
                <a:ea typeface="굴림" panose="020B0600000101010101" pitchFamily="34" charset="-127"/>
              </a:rPr>
              <a:t>Source and destination overlap: can’t unwind in principle!</a:t>
            </a:r>
          </a:p>
          <a:p>
            <a:pPr lvl="2">
              <a:lnSpc>
                <a:spcPct val="80000"/>
              </a:lnSpc>
              <a:spcBef>
                <a:spcPct val="10000"/>
              </a:spcBef>
            </a:pPr>
            <a:r>
              <a:rPr lang="en-US" altLang="ko-KR" dirty="0" smtClean="0">
                <a:ea typeface="굴림" panose="020B0600000101010101" pitchFamily="34" charset="-127"/>
              </a:rPr>
              <a:t>IBM S/370 and VAX solution: execute twice – once read-only</a:t>
            </a:r>
          </a:p>
          <a:p>
            <a:pPr>
              <a:lnSpc>
                <a:spcPct val="80000"/>
              </a:lnSpc>
              <a:spcBef>
                <a:spcPct val="10000"/>
              </a:spcBef>
            </a:pPr>
            <a:r>
              <a:rPr lang="en-US" altLang="ko-KR" dirty="0" smtClean="0">
                <a:ea typeface="굴림" panose="020B0600000101010101" pitchFamily="34" charset="-127"/>
              </a:rPr>
              <a:t>What about “RISC” processors?</a:t>
            </a:r>
          </a:p>
          <a:p>
            <a:pPr lvl="1">
              <a:lnSpc>
                <a:spcPct val="80000"/>
              </a:lnSpc>
              <a:spcBef>
                <a:spcPct val="10000"/>
              </a:spcBef>
            </a:pPr>
            <a:r>
              <a:rPr lang="en-US" altLang="ko-KR" dirty="0" smtClean="0">
                <a:ea typeface="굴림" panose="020B0600000101010101" pitchFamily="34" charset="-127"/>
              </a:rPr>
              <a:t>For instance delayed branches?</a:t>
            </a:r>
          </a:p>
          <a:p>
            <a:pPr lvl="2">
              <a:lnSpc>
                <a:spcPct val="80000"/>
              </a:lnSpc>
              <a:spcBef>
                <a:spcPct val="10000"/>
              </a:spcBef>
            </a:pPr>
            <a:r>
              <a:rPr lang="en-US" altLang="ko-KR" dirty="0" smtClean="0">
                <a:ea typeface="굴림" panose="020B0600000101010101" pitchFamily="34" charset="-127"/>
              </a:rPr>
              <a:t>Example: 	</a:t>
            </a:r>
            <a:r>
              <a:rPr lang="en-US" altLang="ko-KR" dirty="0" err="1" smtClean="0">
                <a:latin typeface="Courier New" panose="02070309020205020404" pitchFamily="49" charset="0"/>
                <a:ea typeface="굴림" panose="020B0600000101010101" pitchFamily="34" charset="-127"/>
              </a:rPr>
              <a:t>bne</a:t>
            </a:r>
            <a:r>
              <a:rPr lang="en-US" altLang="ko-KR" dirty="0" smtClean="0">
                <a:latin typeface="Courier New" panose="02070309020205020404" pitchFamily="49" charset="0"/>
                <a:ea typeface="굴림" panose="020B0600000101010101" pitchFamily="34" charset="-127"/>
              </a:rPr>
              <a:t> somewhere</a:t>
            </a:r>
            <a:br>
              <a:rPr lang="en-US" altLang="ko-KR" dirty="0" smtClean="0">
                <a:latin typeface="Courier New" panose="02070309020205020404" pitchFamily="49" charset="0"/>
                <a:ea typeface="굴림" panose="020B0600000101010101" pitchFamily="34" charset="-127"/>
              </a:rPr>
            </a:br>
            <a:r>
              <a:rPr lang="en-US" altLang="ko-KR" dirty="0" smtClean="0">
                <a:latin typeface="Courier New" panose="02070309020205020404" pitchFamily="49" charset="0"/>
                <a:ea typeface="굴림" panose="020B0600000101010101" pitchFamily="34" charset="-127"/>
              </a:rPr>
              <a:t>	    	</a:t>
            </a:r>
            <a:r>
              <a:rPr lang="en-US" altLang="ko-KR" dirty="0" err="1" smtClean="0">
                <a:latin typeface="Courier New" panose="02070309020205020404" pitchFamily="49" charset="0"/>
                <a:ea typeface="굴림" panose="020B0600000101010101" pitchFamily="34" charset="-127"/>
              </a:rPr>
              <a:t>ld</a:t>
            </a:r>
            <a:r>
              <a:rPr lang="en-US" altLang="ko-KR" dirty="0" smtClean="0">
                <a:latin typeface="Courier New" panose="02070309020205020404" pitchFamily="49" charset="0"/>
                <a:ea typeface="굴림" panose="020B0600000101010101" pitchFamily="34" charset="-127"/>
              </a:rPr>
              <a:t> r1,(</a:t>
            </a:r>
            <a:r>
              <a:rPr lang="en-US" altLang="ko-KR" dirty="0" err="1" smtClean="0">
                <a:latin typeface="Courier New" panose="02070309020205020404" pitchFamily="49" charset="0"/>
                <a:ea typeface="굴림" panose="020B0600000101010101" pitchFamily="34" charset="-127"/>
              </a:rPr>
              <a:t>sp</a:t>
            </a:r>
            <a:r>
              <a:rPr lang="en-US" altLang="ko-KR" dirty="0" smtClean="0">
                <a:latin typeface="Courier New" panose="02070309020205020404" pitchFamily="49" charset="0"/>
                <a:ea typeface="굴림" panose="020B0600000101010101" pitchFamily="34" charset="-127"/>
              </a:rPr>
              <a:t>)</a:t>
            </a:r>
          </a:p>
          <a:p>
            <a:pPr lvl="2">
              <a:lnSpc>
                <a:spcPct val="80000"/>
              </a:lnSpc>
              <a:spcBef>
                <a:spcPct val="10000"/>
              </a:spcBef>
            </a:pPr>
            <a:r>
              <a:rPr lang="en-US" altLang="ko-KR" dirty="0" smtClean="0">
                <a:ea typeface="굴림" panose="020B0600000101010101" pitchFamily="34" charset="-127"/>
              </a:rPr>
              <a:t>Precise exception state consists of two PCs: PC and </a:t>
            </a:r>
            <a:r>
              <a:rPr lang="en-US" altLang="ko-KR" dirty="0" err="1" smtClean="0">
                <a:ea typeface="굴림" panose="020B0600000101010101" pitchFamily="34" charset="-127"/>
              </a:rPr>
              <a:t>nPC</a:t>
            </a:r>
            <a:endParaRPr lang="en-US" altLang="ko-KR" dirty="0" smtClean="0">
              <a:ea typeface="굴림" panose="020B0600000101010101" pitchFamily="34" charset="-127"/>
            </a:endParaRPr>
          </a:p>
          <a:p>
            <a:pPr lvl="1">
              <a:lnSpc>
                <a:spcPct val="80000"/>
              </a:lnSpc>
              <a:spcBef>
                <a:spcPct val="10000"/>
              </a:spcBef>
            </a:pPr>
            <a:r>
              <a:rPr lang="en-US" altLang="ko-KR" dirty="0" smtClean="0">
                <a:ea typeface="굴림" panose="020B0600000101010101" pitchFamily="34" charset="-127"/>
              </a:rPr>
              <a:t>Delayed exceptions:</a:t>
            </a:r>
          </a:p>
          <a:p>
            <a:pPr lvl="2">
              <a:lnSpc>
                <a:spcPct val="80000"/>
              </a:lnSpc>
              <a:spcBef>
                <a:spcPct val="10000"/>
              </a:spcBef>
            </a:pPr>
            <a:r>
              <a:rPr lang="en-US" altLang="ko-KR" dirty="0" smtClean="0">
                <a:ea typeface="굴림" panose="020B0600000101010101" pitchFamily="34" charset="-127"/>
              </a:rPr>
              <a:t>Example:	</a:t>
            </a:r>
            <a:r>
              <a:rPr lang="en-US" altLang="ko-KR" dirty="0" smtClean="0">
                <a:latin typeface="Courier New" panose="02070309020205020404" pitchFamily="49" charset="0"/>
                <a:ea typeface="굴림" panose="020B0600000101010101" pitchFamily="34" charset="-127"/>
              </a:rPr>
              <a:t>div r1, r2, r3</a:t>
            </a:r>
            <a:br>
              <a:rPr lang="en-US" altLang="ko-KR" dirty="0" smtClean="0">
                <a:latin typeface="Courier New" panose="02070309020205020404" pitchFamily="49" charset="0"/>
                <a:ea typeface="굴림" panose="020B0600000101010101" pitchFamily="34" charset="-127"/>
              </a:rPr>
            </a:br>
            <a:r>
              <a:rPr lang="en-US" altLang="ko-KR" dirty="0" smtClean="0">
                <a:latin typeface="Courier New" panose="02070309020205020404" pitchFamily="49" charset="0"/>
                <a:ea typeface="굴림" panose="020B0600000101010101" pitchFamily="34" charset="-127"/>
              </a:rPr>
              <a:t>		</a:t>
            </a:r>
            <a:r>
              <a:rPr lang="en-US" altLang="ko-KR" dirty="0" err="1" smtClean="0">
                <a:latin typeface="Courier New" panose="02070309020205020404" pitchFamily="49" charset="0"/>
                <a:ea typeface="굴림" panose="020B0600000101010101" pitchFamily="34" charset="-127"/>
              </a:rPr>
              <a:t>ld</a:t>
            </a:r>
            <a:r>
              <a:rPr lang="en-US" altLang="ko-KR" dirty="0" smtClean="0">
                <a:latin typeface="Courier New" panose="02070309020205020404" pitchFamily="49" charset="0"/>
                <a:ea typeface="굴림" panose="020B0600000101010101" pitchFamily="34" charset="-127"/>
              </a:rPr>
              <a:t> r1, (</a:t>
            </a:r>
            <a:r>
              <a:rPr lang="en-US" altLang="ko-KR" dirty="0" err="1" smtClean="0">
                <a:latin typeface="Courier New" panose="02070309020205020404" pitchFamily="49" charset="0"/>
                <a:ea typeface="굴림" panose="020B0600000101010101" pitchFamily="34" charset="-127"/>
              </a:rPr>
              <a:t>sp</a:t>
            </a:r>
            <a:r>
              <a:rPr lang="en-US" altLang="ko-KR" dirty="0" smtClean="0">
                <a:latin typeface="Courier New" panose="02070309020205020404" pitchFamily="49" charset="0"/>
                <a:ea typeface="굴림" panose="020B0600000101010101" pitchFamily="34" charset="-127"/>
              </a:rPr>
              <a:t>)</a:t>
            </a:r>
          </a:p>
          <a:p>
            <a:pPr lvl="2">
              <a:lnSpc>
                <a:spcPct val="80000"/>
              </a:lnSpc>
              <a:spcBef>
                <a:spcPct val="10000"/>
              </a:spcBef>
            </a:pPr>
            <a:r>
              <a:rPr lang="en-US" altLang="ko-KR" dirty="0" smtClean="0">
                <a:ea typeface="굴림" panose="020B0600000101010101" pitchFamily="34" charset="-127"/>
              </a:rPr>
              <a:t>What if takes many cycles to discover divide by zero, but load has already caused page fault?</a:t>
            </a:r>
          </a:p>
        </p:txBody>
      </p:sp>
    </p:spTree>
    <p:extLst>
      <p:ext uri="{BB962C8B-B14F-4D97-AF65-F5344CB8AC3E}">
        <p14:creationId xmlns:p14="http://schemas.microsoft.com/office/powerpoint/2010/main" val="2345016217"/>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5709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57091">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57091">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57091">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57091">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57091">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57091">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57091">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857091">
                                            <p:txEl>
                                              <p:pRg st="8" end="8"/>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857091">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857091">
                                            <p:txEl>
                                              <p:pRg st="10" end="10"/>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857091">
                                            <p:txEl>
                                              <p:pRg st="11" end="11"/>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857091">
                                            <p:txEl>
                                              <p:pRg st="12" end="12"/>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857091">
                                            <p:txEl>
                                              <p:pRg st="13" end="13"/>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857091">
                                            <p:txEl>
                                              <p:pRg st="14" end="14"/>
                                            </p:txEl>
                                          </p:spTgt>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857091">
                                            <p:txEl>
                                              <p:pRg st="15" end="15"/>
                                            </p:txEl>
                                          </p:spTgt>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857091">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7091" grpId="0" build="p"/>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3005138" y="228600"/>
            <a:ext cx="2854325" cy="379413"/>
          </a:xfrm>
          <a:noFill/>
        </p:spPr>
        <p:txBody>
          <a:bodyPr wrap="none" lIns="63500" tIns="25400" rIns="63500" bIns="25400" anchor="t">
            <a:spAutoFit/>
          </a:bodyPr>
          <a:lstStyle/>
          <a:p>
            <a:r>
              <a:rPr lang="en-US" altLang="ko-KR" smtClean="0">
                <a:ea typeface="굴림" panose="020B0600000101010101" pitchFamily="34" charset="-127"/>
              </a:rPr>
              <a:t>Precise Exceptions</a:t>
            </a:r>
          </a:p>
        </p:txBody>
      </p:sp>
      <p:sp>
        <p:nvSpPr>
          <p:cNvPr id="859139" name="Rectangle 3"/>
          <p:cNvSpPr>
            <a:spLocks noGrp="1" noChangeArrowheads="1"/>
          </p:cNvSpPr>
          <p:nvPr>
            <p:ph type="body" idx="1"/>
          </p:nvPr>
        </p:nvSpPr>
        <p:spPr>
          <a:xfrm>
            <a:off x="152400" y="750888"/>
            <a:ext cx="8839200" cy="5888792"/>
          </a:xfrm>
          <a:noFill/>
        </p:spPr>
        <p:txBody>
          <a:bodyPr lIns="63500" tIns="25400" rIns="63500" bIns="25400">
            <a:spAutoFit/>
          </a:bodyPr>
          <a:lstStyle/>
          <a:p>
            <a:pPr>
              <a:lnSpc>
                <a:spcPct val="80000"/>
              </a:lnSpc>
              <a:spcBef>
                <a:spcPct val="20000"/>
              </a:spcBef>
            </a:pPr>
            <a:r>
              <a:rPr lang="en-US" altLang="ko-KR" sz="2800" dirty="0" smtClean="0">
                <a:ea typeface="굴림" panose="020B0600000101010101" pitchFamily="34" charset="-127"/>
              </a:rPr>
              <a:t>Precise </a:t>
            </a:r>
            <a:r>
              <a:rPr lang="en-US" altLang="ko-KR" sz="2800" dirty="0" smtClean="0">
                <a:ea typeface="굴림" panose="020B0600000101010101" pitchFamily="34" charset="-127"/>
                <a:sym typeface="Symbol" panose="05050102010706020507" pitchFamily="18" charset="2"/>
              </a:rPr>
              <a:t></a:t>
            </a:r>
            <a:r>
              <a:rPr lang="en-US" altLang="ko-KR" sz="2800" dirty="0" smtClean="0">
                <a:ea typeface="굴림" panose="020B0600000101010101" pitchFamily="34" charset="-127"/>
              </a:rPr>
              <a:t> state of the machine is preserved as if program executed up to the offending instruction</a:t>
            </a:r>
          </a:p>
          <a:p>
            <a:pPr lvl="1">
              <a:lnSpc>
                <a:spcPct val="80000"/>
              </a:lnSpc>
              <a:spcBef>
                <a:spcPct val="20000"/>
              </a:spcBef>
            </a:pPr>
            <a:r>
              <a:rPr lang="en-US" altLang="ko-KR" sz="2400" dirty="0" smtClean="0">
                <a:ea typeface="굴림" panose="020B0600000101010101" pitchFamily="34" charset="-127"/>
              </a:rPr>
              <a:t>All previous instructions </a:t>
            </a:r>
            <a:r>
              <a:rPr lang="en-US" altLang="ko-KR" sz="2400" dirty="0" smtClean="0">
                <a:solidFill>
                  <a:schemeClr val="hlink"/>
                </a:solidFill>
                <a:ea typeface="굴림" panose="020B0600000101010101" pitchFamily="34" charset="-127"/>
              </a:rPr>
              <a:t>completed</a:t>
            </a:r>
          </a:p>
          <a:p>
            <a:pPr lvl="1">
              <a:lnSpc>
                <a:spcPct val="80000"/>
              </a:lnSpc>
              <a:spcBef>
                <a:spcPct val="20000"/>
              </a:spcBef>
            </a:pPr>
            <a:r>
              <a:rPr lang="en-US" altLang="ko-KR" sz="2400" dirty="0" smtClean="0">
                <a:ea typeface="굴림" panose="020B0600000101010101" pitchFamily="34" charset="-127"/>
              </a:rPr>
              <a:t>Offending instruction and all following instructions act </a:t>
            </a:r>
            <a:r>
              <a:rPr lang="en-US" altLang="ko-KR" sz="2400" dirty="0" smtClean="0">
                <a:solidFill>
                  <a:schemeClr val="hlink"/>
                </a:solidFill>
                <a:ea typeface="굴림" panose="020B0600000101010101" pitchFamily="34" charset="-127"/>
              </a:rPr>
              <a:t>as if they have not even started</a:t>
            </a:r>
          </a:p>
          <a:p>
            <a:pPr lvl="1">
              <a:lnSpc>
                <a:spcPct val="80000"/>
              </a:lnSpc>
              <a:spcBef>
                <a:spcPct val="20000"/>
              </a:spcBef>
            </a:pPr>
            <a:r>
              <a:rPr lang="en-US" altLang="ko-KR" sz="2400" dirty="0" smtClean="0">
                <a:ea typeface="굴림" panose="020B0600000101010101" pitchFamily="34" charset="-127"/>
              </a:rPr>
              <a:t>Same system code will work on different implementations </a:t>
            </a:r>
          </a:p>
          <a:p>
            <a:pPr lvl="1">
              <a:lnSpc>
                <a:spcPct val="80000"/>
              </a:lnSpc>
              <a:spcBef>
                <a:spcPct val="20000"/>
              </a:spcBef>
            </a:pPr>
            <a:r>
              <a:rPr lang="en-US" altLang="ko-KR" sz="2400" dirty="0" smtClean="0">
                <a:ea typeface="굴림" panose="020B0600000101010101" pitchFamily="34" charset="-127"/>
              </a:rPr>
              <a:t>Difficult in the presence of pipelining, out-of-order execution, ...</a:t>
            </a:r>
          </a:p>
          <a:p>
            <a:pPr lvl="1">
              <a:lnSpc>
                <a:spcPct val="80000"/>
              </a:lnSpc>
              <a:spcBef>
                <a:spcPct val="20000"/>
              </a:spcBef>
            </a:pPr>
            <a:r>
              <a:rPr lang="en-US" altLang="ko-KR" sz="2400" dirty="0" smtClean="0">
                <a:solidFill>
                  <a:schemeClr val="hlink"/>
                </a:solidFill>
                <a:ea typeface="굴림" panose="020B0600000101010101" pitchFamily="34" charset="-127"/>
              </a:rPr>
              <a:t>MIPS takes this position</a:t>
            </a:r>
          </a:p>
          <a:p>
            <a:pPr>
              <a:lnSpc>
                <a:spcPct val="80000"/>
              </a:lnSpc>
              <a:spcBef>
                <a:spcPct val="20000"/>
              </a:spcBef>
            </a:pPr>
            <a:r>
              <a:rPr lang="en-US" altLang="ko-KR" sz="2800" dirty="0" smtClean="0">
                <a:ea typeface="굴림" panose="020B0600000101010101" pitchFamily="34" charset="-127"/>
              </a:rPr>
              <a:t>Imprecise </a:t>
            </a:r>
            <a:r>
              <a:rPr lang="en-US" altLang="ko-KR" sz="2800" dirty="0" smtClean="0">
                <a:ea typeface="굴림" panose="020B0600000101010101" pitchFamily="34" charset="-127"/>
                <a:sym typeface="Symbol" panose="05050102010706020507" pitchFamily="18" charset="2"/>
              </a:rPr>
              <a:t></a:t>
            </a:r>
            <a:r>
              <a:rPr lang="en-US" altLang="ko-KR" sz="2800" dirty="0" smtClean="0">
                <a:ea typeface="굴림" panose="020B0600000101010101" pitchFamily="34" charset="-127"/>
              </a:rPr>
              <a:t> system software has to figure out what is where and put it all back together</a:t>
            </a:r>
          </a:p>
          <a:p>
            <a:pPr>
              <a:lnSpc>
                <a:spcPct val="80000"/>
              </a:lnSpc>
              <a:spcBef>
                <a:spcPct val="20000"/>
              </a:spcBef>
            </a:pPr>
            <a:r>
              <a:rPr lang="en-US" altLang="ko-KR" sz="2800" dirty="0" smtClean="0">
                <a:ea typeface="굴림" panose="020B0600000101010101" pitchFamily="34" charset="-127"/>
              </a:rPr>
              <a:t>Performance goals often lead designers to forsake precise interrupts</a:t>
            </a:r>
          </a:p>
          <a:p>
            <a:pPr lvl="1">
              <a:lnSpc>
                <a:spcPct val="80000"/>
              </a:lnSpc>
              <a:spcBef>
                <a:spcPct val="20000"/>
              </a:spcBef>
            </a:pPr>
            <a:r>
              <a:rPr lang="en-US" altLang="ko-KR" sz="2400" dirty="0" smtClean="0">
                <a:ea typeface="굴림" panose="020B0600000101010101" pitchFamily="34" charset="-127"/>
              </a:rPr>
              <a:t>system software developers, user, markets etc. usually wish they had not done this</a:t>
            </a:r>
          </a:p>
          <a:p>
            <a:pPr>
              <a:lnSpc>
                <a:spcPct val="80000"/>
              </a:lnSpc>
              <a:spcBef>
                <a:spcPct val="20000"/>
              </a:spcBef>
            </a:pPr>
            <a:r>
              <a:rPr lang="en-US" altLang="ko-KR" sz="2800" dirty="0" smtClean="0">
                <a:solidFill>
                  <a:schemeClr val="hlink"/>
                </a:solidFill>
                <a:ea typeface="굴림" panose="020B0600000101010101" pitchFamily="34" charset="-127"/>
              </a:rPr>
              <a:t>Modern techniques for out-of-order execution and branch prediction help implement precise interrupts</a:t>
            </a:r>
          </a:p>
        </p:txBody>
      </p:sp>
    </p:spTree>
    <p:extLst>
      <p:ext uri="{BB962C8B-B14F-4D97-AF65-F5344CB8AC3E}">
        <p14:creationId xmlns:p14="http://schemas.microsoft.com/office/powerpoint/2010/main" val="3882959881"/>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5913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5913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59139">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59139">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59139">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59139">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59139">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859139">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59139">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59139">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9139" grpId="0" build="p"/>
    </p:bld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n-US" altLang="ko-KR" dirty="0" smtClean="0">
                <a:ea typeface="굴림" panose="020B0600000101010101" pitchFamily="34" charset="-127"/>
              </a:rPr>
              <a:t>Recall: TLB Organization</a:t>
            </a:r>
          </a:p>
        </p:txBody>
      </p:sp>
      <p:sp>
        <p:nvSpPr>
          <p:cNvPr id="750595" name="Rectangle 3"/>
          <p:cNvSpPr>
            <a:spLocks noGrp="1" noChangeArrowheads="1"/>
          </p:cNvSpPr>
          <p:nvPr>
            <p:ph type="body" idx="1"/>
          </p:nvPr>
        </p:nvSpPr>
        <p:spPr>
          <a:xfrm>
            <a:off x="0" y="1600200"/>
            <a:ext cx="9144000" cy="5029200"/>
          </a:xfrm>
        </p:spPr>
        <p:txBody>
          <a:bodyPr/>
          <a:lstStyle/>
          <a:p>
            <a:pPr>
              <a:lnSpc>
                <a:spcPct val="80000"/>
              </a:lnSpc>
              <a:spcBef>
                <a:spcPct val="20000"/>
              </a:spcBef>
            </a:pPr>
            <a:r>
              <a:rPr lang="en-US" altLang="ko-KR" dirty="0" smtClean="0">
                <a:ea typeface="굴림" panose="020B0600000101010101" pitchFamily="34" charset="-127"/>
              </a:rPr>
              <a:t>Needs to be really fast</a:t>
            </a:r>
          </a:p>
          <a:p>
            <a:pPr lvl="1">
              <a:lnSpc>
                <a:spcPct val="80000"/>
              </a:lnSpc>
              <a:spcBef>
                <a:spcPct val="20000"/>
              </a:spcBef>
            </a:pPr>
            <a:r>
              <a:rPr lang="en-US" altLang="ko-KR" dirty="0" smtClean="0">
                <a:ea typeface="굴림" panose="020B0600000101010101" pitchFamily="34" charset="-127"/>
              </a:rPr>
              <a:t>Critical path of memory access </a:t>
            </a:r>
          </a:p>
          <a:p>
            <a:pPr lvl="2">
              <a:lnSpc>
                <a:spcPct val="80000"/>
              </a:lnSpc>
              <a:spcBef>
                <a:spcPct val="20000"/>
              </a:spcBef>
            </a:pPr>
            <a:r>
              <a:rPr lang="en-US" altLang="ko-KR" dirty="0" smtClean="0">
                <a:ea typeface="굴림" panose="020B0600000101010101" pitchFamily="34" charset="-127"/>
              </a:rPr>
              <a:t>In simplest view: before the cache</a:t>
            </a:r>
          </a:p>
          <a:p>
            <a:pPr lvl="2">
              <a:lnSpc>
                <a:spcPct val="80000"/>
              </a:lnSpc>
              <a:spcBef>
                <a:spcPct val="20000"/>
              </a:spcBef>
            </a:pPr>
            <a:r>
              <a:rPr lang="en-US" altLang="ko-KR" dirty="0" smtClean="0">
                <a:ea typeface="굴림" panose="020B0600000101010101" pitchFamily="34" charset="-127"/>
              </a:rPr>
              <a:t>Thus, this adds to access time (reducing cache speed)</a:t>
            </a:r>
          </a:p>
          <a:p>
            <a:pPr lvl="1">
              <a:lnSpc>
                <a:spcPct val="80000"/>
              </a:lnSpc>
              <a:spcBef>
                <a:spcPct val="20000"/>
              </a:spcBef>
            </a:pPr>
            <a:r>
              <a:rPr lang="en-US" altLang="ko-KR" dirty="0" smtClean="0">
                <a:ea typeface="굴림" panose="020B0600000101010101" pitchFamily="34" charset="-127"/>
              </a:rPr>
              <a:t>Seems to argue for Direct Mapped or Low Associativity</a:t>
            </a:r>
          </a:p>
          <a:p>
            <a:pPr>
              <a:lnSpc>
                <a:spcPct val="80000"/>
              </a:lnSpc>
              <a:spcBef>
                <a:spcPct val="20000"/>
              </a:spcBef>
            </a:pPr>
            <a:r>
              <a:rPr lang="en-US" altLang="ko-KR" dirty="0" smtClean="0">
                <a:ea typeface="굴림" panose="020B0600000101010101" pitchFamily="34" charset="-127"/>
              </a:rPr>
              <a:t>However, needs to have very few conflicts!</a:t>
            </a:r>
          </a:p>
          <a:p>
            <a:pPr lvl="1">
              <a:lnSpc>
                <a:spcPct val="80000"/>
              </a:lnSpc>
              <a:spcBef>
                <a:spcPct val="20000"/>
              </a:spcBef>
            </a:pPr>
            <a:r>
              <a:rPr lang="en-US" altLang="ko-KR" dirty="0" smtClean="0">
                <a:ea typeface="굴림" panose="020B0600000101010101" pitchFamily="34" charset="-127"/>
              </a:rPr>
              <a:t>With TLB, the Miss Time extremely high!</a:t>
            </a:r>
          </a:p>
          <a:p>
            <a:pPr lvl="1">
              <a:lnSpc>
                <a:spcPct val="80000"/>
              </a:lnSpc>
              <a:spcBef>
                <a:spcPct val="20000"/>
              </a:spcBef>
            </a:pPr>
            <a:r>
              <a:rPr lang="en-US" altLang="ko-KR" dirty="0" smtClean="0">
                <a:solidFill>
                  <a:schemeClr val="hlink"/>
                </a:solidFill>
                <a:ea typeface="굴림" panose="020B0600000101010101" pitchFamily="34" charset="-127"/>
              </a:rPr>
              <a:t>This argues that cost of Conflict (Miss Time) is much higher than slightly increased cost of access (Hit Time)</a:t>
            </a:r>
          </a:p>
          <a:p>
            <a:pPr>
              <a:lnSpc>
                <a:spcPct val="80000"/>
              </a:lnSpc>
              <a:spcBef>
                <a:spcPct val="20000"/>
              </a:spcBef>
            </a:pPr>
            <a:r>
              <a:rPr lang="en-US" altLang="ko-KR" dirty="0" smtClean="0">
                <a:solidFill>
                  <a:schemeClr val="hlink"/>
                </a:solidFill>
                <a:ea typeface="굴림" panose="020B0600000101010101" pitchFamily="34" charset="-127"/>
              </a:rPr>
              <a:t>Thrashing: </a:t>
            </a:r>
            <a:r>
              <a:rPr lang="en-US" altLang="ko-KR" dirty="0" smtClean="0">
                <a:ea typeface="굴림" panose="020B0600000101010101" pitchFamily="34" charset="-127"/>
              </a:rPr>
              <a:t>continuous conflicts between accesses</a:t>
            </a:r>
          </a:p>
          <a:p>
            <a:pPr lvl="1">
              <a:lnSpc>
                <a:spcPct val="80000"/>
              </a:lnSpc>
              <a:spcBef>
                <a:spcPct val="20000"/>
              </a:spcBef>
            </a:pPr>
            <a:r>
              <a:rPr lang="en-US" altLang="ko-KR" dirty="0" smtClean="0">
                <a:ea typeface="굴림" panose="020B0600000101010101" pitchFamily="34" charset="-127"/>
              </a:rPr>
              <a:t>What if use low order bits of page as index into TLB?</a:t>
            </a:r>
          </a:p>
          <a:p>
            <a:pPr lvl="2">
              <a:lnSpc>
                <a:spcPct val="80000"/>
              </a:lnSpc>
              <a:spcBef>
                <a:spcPct val="20000"/>
              </a:spcBef>
            </a:pPr>
            <a:r>
              <a:rPr lang="en-US" altLang="ko-KR" dirty="0" smtClean="0">
                <a:ea typeface="굴림" panose="020B0600000101010101" pitchFamily="34" charset="-127"/>
              </a:rPr>
              <a:t>First page of code, data, stack may map to same entry</a:t>
            </a:r>
          </a:p>
          <a:p>
            <a:pPr lvl="2">
              <a:lnSpc>
                <a:spcPct val="80000"/>
              </a:lnSpc>
              <a:spcBef>
                <a:spcPct val="20000"/>
              </a:spcBef>
            </a:pPr>
            <a:r>
              <a:rPr lang="en-US" altLang="ko-KR" dirty="0" smtClean="0">
                <a:ea typeface="굴림" panose="020B0600000101010101" pitchFamily="34" charset="-127"/>
              </a:rPr>
              <a:t>Need 3-way associativity at least?</a:t>
            </a:r>
          </a:p>
          <a:p>
            <a:pPr lvl="1">
              <a:lnSpc>
                <a:spcPct val="80000"/>
              </a:lnSpc>
              <a:spcBef>
                <a:spcPct val="20000"/>
              </a:spcBef>
            </a:pPr>
            <a:r>
              <a:rPr lang="en-US" altLang="ko-KR" dirty="0" smtClean="0">
                <a:ea typeface="굴림" panose="020B0600000101010101" pitchFamily="34" charset="-127"/>
              </a:rPr>
              <a:t>What if use high order bits as index?</a:t>
            </a:r>
          </a:p>
          <a:p>
            <a:pPr lvl="2">
              <a:lnSpc>
                <a:spcPct val="80000"/>
              </a:lnSpc>
              <a:spcBef>
                <a:spcPct val="20000"/>
              </a:spcBef>
            </a:pPr>
            <a:r>
              <a:rPr lang="en-US" altLang="ko-KR" dirty="0" smtClean="0">
                <a:ea typeface="굴림" panose="020B0600000101010101" pitchFamily="34" charset="-127"/>
              </a:rPr>
              <a:t>TLB mostly unused for small programs</a:t>
            </a:r>
            <a:endParaRPr lang="en-US" altLang="ko-KR" dirty="0" smtClean="0">
              <a:solidFill>
                <a:schemeClr val="hlink"/>
              </a:solidFill>
              <a:ea typeface="굴림" panose="020B0600000101010101" pitchFamily="34" charset="-127"/>
            </a:endParaRPr>
          </a:p>
        </p:txBody>
      </p:sp>
      <p:grpSp>
        <p:nvGrpSpPr>
          <p:cNvPr id="35844" name="Group 11"/>
          <p:cNvGrpSpPr>
            <a:grpSpLocks/>
          </p:cNvGrpSpPr>
          <p:nvPr/>
        </p:nvGrpSpPr>
        <p:grpSpPr bwMode="auto">
          <a:xfrm>
            <a:off x="1600200" y="685800"/>
            <a:ext cx="5715000" cy="928688"/>
            <a:chOff x="576" y="528"/>
            <a:chExt cx="4656" cy="768"/>
          </a:xfrm>
        </p:grpSpPr>
        <p:sp>
          <p:nvSpPr>
            <p:cNvPr id="35845" name="Oval 4"/>
            <p:cNvSpPr>
              <a:spLocks noChangeArrowheads="1"/>
            </p:cNvSpPr>
            <p:nvPr/>
          </p:nvSpPr>
          <p:spPr bwMode="auto">
            <a:xfrm>
              <a:off x="576" y="552"/>
              <a:ext cx="816" cy="720"/>
            </a:xfrm>
            <a:prstGeom prst="ellipse">
              <a:avLst/>
            </a:prstGeom>
            <a:solidFill>
              <a:srgbClr val="2A40E2"/>
            </a:solidFill>
            <a:ln w="38100"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sz="2400">
                  <a:latin typeface="Gill Sans Light"/>
                  <a:ea typeface="굴림" panose="020B0600000101010101" pitchFamily="34" charset="-127"/>
                  <a:cs typeface="Gill Sans Light"/>
                </a:rPr>
                <a:t>CPU</a:t>
              </a:r>
            </a:p>
          </p:txBody>
        </p:sp>
        <p:sp>
          <p:nvSpPr>
            <p:cNvPr id="35846" name="Rectangle 5"/>
            <p:cNvSpPr>
              <a:spLocks noChangeArrowheads="1"/>
            </p:cNvSpPr>
            <p:nvPr/>
          </p:nvSpPr>
          <p:spPr bwMode="auto">
            <a:xfrm>
              <a:off x="1824" y="528"/>
              <a:ext cx="672" cy="768"/>
            </a:xfrm>
            <a:prstGeom prst="rect">
              <a:avLst/>
            </a:prstGeom>
            <a:solidFill>
              <a:srgbClr val="FF66CC"/>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sz="2400">
                  <a:latin typeface="Gill Sans Light"/>
                  <a:ea typeface="굴림" panose="020B0600000101010101" pitchFamily="34" charset="-127"/>
                  <a:cs typeface="Gill Sans Light"/>
                </a:rPr>
                <a:t>TLB</a:t>
              </a:r>
            </a:p>
          </p:txBody>
        </p:sp>
        <p:sp>
          <p:nvSpPr>
            <p:cNvPr id="35847" name="Rectangle 6"/>
            <p:cNvSpPr>
              <a:spLocks noChangeArrowheads="1"/>
            </p:cNvSpPr>
            <p:nvPr/>
          </p:nvSpPr>
          <p:spPr bwMode="auto">
            <a:xfrm>
              <a:off x="2928" y="528"/>
              <a:ext cx="960" cy="768"/>
            </a:xfrm>
            <a:prstGeom prst="rect">
              <a:avLst/>
            </a:prstGeom>
            <a:solidFill>
              <a:srgbClr val="00FFFF"/>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a:latin typeface="Gill Sans Light"/>
                  <a:ea typeface="굴림" panose="020B0600000101010101" pitchFamily="34" charset="-127"/>
                  <a:cs typeface="Gill Sans Light"/>
                </a:rPr>
                <a:t>Cache</a:t>
              </a:r>
            </a:p>
          </p:txBody>
        </p:sp>
        <p:sp>
          <p:nvSpPr>
            <p:cNvPr id="35848" name="Rectangle 7"/>
            <p:cNvSpPr>
              <a:spLocks noChangeArrowheads="1"/>
            </p:cNvSpPr>
            <p:nvPr/>
          </p:nvSpPr>
          <p:spPr bwMode="auto">
            <a:xfrm>
              <a:off x="4320" y="528"/>
              <a:ext cx="912" cy="768"/>
            </a:xfrm>
            <a:prstGeom prst="rect">
              <a:avLst/>
            </a:prstGeom>
            <a:solidFill>
              <a:srgbClr val="99FFCC"/>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a:latin typeface="Gill Sans Light"/>
                  <a:ea typeface="굴림" panose="020B0600000101010101" pitchFamily="34" charset="-127"/>
                  <a:cs typeface="Gill Sans Light"/>
                </a:rPr>
                <a:t>Memory</a:t>
              </a:r>
            </a:p>
          </p:txBody>
        </p:sp>
        <p:sp>
          <p:nvSpPr>
            <p:cNvPr id="35849" name="Line 8"/>
            <p:cNvSpPr>
              <a:spLocks noChangeShapeType="1"/>
            </p:cNvSpPr>
            <p:nvPr/>
          </p:nvSpPr>
          <p:spPr bwMode="auto">
            <a:xfrm>
              <a:off x="1392" y="912"/>
              <a:ext cx="432"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latin typeface="Gill Sans Light"/>
                <a:cs typeface="Gill Sans Light"/>
              </a:endParaRPr>
            </a:p>
          </p:txBody>
        </p:sp>
        <p:sp>
          <p:nvSpPr>
            <p:cNvPr id="35850" name="Line 9"/>
            <p:cNvSpPr>
              <a:spLocks noChangeShapeType="1"/>
            </p:cNvSpPr>
            <p:nvPr/>
          </p:nvSpPr>
          <p:spPr bwMode="auto">
            <a:xfrm>
              <a:off x="2496" y="912"/>
              <a:ext cx="432"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latin typeface="Gill Sans Light"/>
                <a:cs typeface="Gill Sans Light"/>
              </a:endParaRPr>
            </a:p>
          </p:txBody>
        </p:sp>
        <p:sp>
          <p:nvSpPr>
            <p:cNvPr id="35851" name="Line 10"/>
            <p:cNvSpPr>
              <a:spLocks noChangeShapeType="1"/>
            </p:cNvSpPr>
            <p:nvPr/>
          </p:nvSpPr>
          <p:spPr bwMode="auto">
            <a:xfrm>
              <a:off x="3888" y="912"/>
              <a:ext cx="432"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latin typeface="Gill Sans Light"/>
                <a:cs typeface="Gill Sans Light"/>
              </a:endParaRPr>
            </a:p>
          </p:txBody>
        </p:sp>
      </p:grpSp>
    </p:spTree>
    <p:extLst>
      <p:ext uri="{BB962C8B-B14F-4D97-AF65-F5344CB8AC3E}">
        <p14:creationId xmlns:p14="http://schemas.microsoft.com/office/powerpoint/2010/main" val="290491324"/>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646113" y="228600"/>
            <a:ext cx="7053262" cy="379413"/>
          </a:xfrm>
          <a:noFill/>
        </p:spPr>
        <p:txBody>
          <a:bodyPr wrap="none" lIns="63500" tIns="25400" rIns="63500" bIns="25400" anchor="t">
            <a:spAutoFit/>
          </a:bodyPr>
          <a:lstStyle/>
          <a:p>
            <a:r>
              <a:rPr lang="en-US" altLang="ko-KR" smtClean="0">
                <a:ea typeface="굴림" panose="020B0600000101010101" pitchFamily="34" charset="-127"/>
              </a:rPr>
              <a:t>Example: R3000 pipeline includes TLB “stages”</a:t>
            </a:r>
          </a:p>
        </p:txBody>
      </p:sp>
      <p:sp>
        <p:nvSpPr>
          <p:cNvPr id="37891" name="Rectangle 3" descr="20%"/>
          <p:cNvSpPr>
            <a:spLocks noChangeArrowheads="1"/>
          </p:cNvSpPr>
          <p:nvPr/>
        </p:nvSpPr>
        <p:spPr bwMode="auto">
          <a:xfrm>
            <a:off x="5610225" y="1730375"/>
            <a:ext cx="1384300" cy="276225"/>
          </a:xfrm>
          <a:prstGeom prst="rect">
            <a:avLst/>
          </a:prstGeom>
          <a:pattFill prst="pct20">
            <a:fgClr>
              <a:schemeClr val="accent1"/>
            </a:fgClr>
            <a:bgClr>
              <a:schemeClr val="bg1"/>
            </a:bgClr>
          </a:patt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37892" name="Rectangle 4"/>
          <p:cNvSpPr>
            <a:spLocks noChangeArrowheads="1"/>
          </p:cNvSpPr>
          <p:nvPr/>
        </p:nvSpPr>
        <p:spPr bwMode="auto">
          <a:xfrm>
            <a:off x="1457325" y="1301750"/>
            <a:ext cx="1374775" cy="3429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37893" name="Rectangle 5"/>
          <p:cNvSpPr>
            <a:spLocks noChangeArrowheads="1"/>
          </p:cNvSpPr>
          <p:nvPr/>
        </p:nvSpPr>
        <p:spPr bwMode="auto">
          <a:xfrm>
            <a:off x="2844800" y="1301750"/>
            <a:ext cx="1371600" cy="3429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37894" name="Rectangle 6"/>
          <p:cNvSpPr>
            <a:spLocks noChangeArrowheads="1"/>
          </p:cNvSpPr>
          <p:nvPr/>
        </p:nvSpPr>
        <p:spPr bwMode="auto">
          <a:xfrm>
            <a:off x="4229100" y="1301750"/>
            <a:ext cx="1374775" cy="3429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37895" name="Rectangle 7"/>
          <p:cNvSpPr>
            <a:spLocks noChangeArrowheads="1"/>
          </p:cNvSpPr>
          <p:nvPr/>
        </p:nvSpPr>
        <p:spPr bwMode="auto">
          <a:xfrm>
            <a:off x="5616575" y="1301750"/>
            <a:ext cx="1371600" cy="3429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37896" name="Rectangle 8"/>
          <p:cNvSpPr>
            <a:spLocks noChangeArrowheads="1"/>
          </p:cNvSpPr>
          <p:nvPr/>
        </p:nvSpPr>
        <p:spPr bwMode="auto">
          <a:xfrm>
            <a:off x="7000875" y="1301750"/>
            <a:ext cx="1374775" cy="3429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37897" name="Rectangle 9"/>
          <p:cNvSpPr>
            <a:spLocks noChangeArrowheads="1"/>
          </p:cNvSpPr>
          <p:nvPr/>
        </p:nvSpPr>
        <p:spPr bwMode="auto">
          <a:xfrm>
            <a:off x="1501775" y="1384300"/>
            <a:ext cx="1100138" cy="271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85000"/>
              </a:lnSpc>
              <a:spcBef>
                <a:spcPct val="0"/>
              </a:spcBef>
              <a:buSzTx/>
            </a:pPr>
            <a:r>
              <a:rPr lang="en-US" altLang="ko-KR" sz="1600">
                <a:latin typeface="Arial" panose="020B0604020202020204" pitchFamily="34" charset="0"/>
                <a:ea typeface="굴림" panose="020B0600000101010101" pitchFamily="34" charset="-127"/>
              </a:rPr>
              <a:t>Inst Fetch</a:t>
            </a:r>
          </a:p>
        </p:txBody>
      </p:sp>
      <p:sp>
        <p:nvSpPr>
          <p:cNvPr id="37898" name="Rectangle 10"/>
          <p:cNvSpPr>
            <a:spLocks noChangeArrowheads="1"/>
          </p:cNvSpPr>
          <p:nvPr/>
        </p:nvSpPr>
        <p:spPr bwMode="auto">
          <a:xfrm>
            <a:off x="3009900" y="1343025"/>
            <a:ext cx="1019175" cy="271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85000"/>
              </a:lnSpc>
              <a:spcBef>
                <a:spcPct val="0"/>
              </a:spcBef>
              <a:buSzTx/>
            </a:pPr>
            <a:r>
              <a:rPr lang="en-US" altLang="ko-KR" sz="1600">
                <a:latin typeface="Arial" panose="020B0604020202020204" pitchFamily="34" charset="0"/>
                <a:ea typeface="굴림" panose="020B0600000101010101" pitchFamily="34" charset="-127"/>
              </a:rPr>
              <a:t>Dcd/ Reg</a:t>
            </a:r>
          </a:p>
        </p:txBody>
      </p:sp>
      <p:sp>
        <p:nvSpPr>
          <p:cNvPr id="37899" name="Rectangle 11"/>
          <p:cNvSpPr>
            <a:spLocks noChangeArrowheads="1"/>
          </p:cNvSpPr>
          <p:nvPr/>
        </p:nvSpPr>
        <p:spPr bwMode="auto">
          <a:xfrm>
            <a:off x="4273550" y="1384300"/>
            <a:ext cx="1179513" cy="271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85000"/>
              </a:lnSpc>
              <a:spcBef>
                <a:spcPct val="0"/>
              </a:spcBef>
              <a:buSzTx/>
            </a:pPr>
            <a:r>
              <a:rPr lang="en-US" altLang="ko-KR" sz="1600">
                <a:latin typeface="Arial" panose="020B0604020202020204" pitchFamily="34" charset="0"/>
                <a:ea typeface="굴림" panose="020B0600000101010101" pitchFamily="34" charset="-127"/>
              </a:rPr>
              <a:t>ALU  /  E.A</a:t>
            </a:r>
          </a:p>
        </p:txBody>
      </p:sp>
      <p:sp>
        <p:nvSpPr>
          <p:cNvPr id="37900" name="Rectangle 12"/>
          <p:cNvSpPr>
            <a:spLocks noChangeArrowheads="1"/>
          </p:cNvSpPr>
          <p:nvPr/>
        </p:nvSpPr>
        <p:spPr bwMode="auto">
          <a:xfrm>
            <a:off x="5721350" y="1384300"/>
            <a:ext cx="919163" cy="271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85000"/>
              </a:lnSpc>
              <a:spcBef>
                <a:spcPct val="0"/>
              </a:spcBef>
              <a:buSzTx/>
            </a:pPr>
            <a:r>
              <a:rPr lang="en-US" altLang="ko-KR" sz="1600">
                <a:latin typeface="Arial" panose="020B0604020202020204" pitchFamily="34" charset="0"/>
                <a:ea typeface="굴림" panose="020B0600000101010101" pitchFamily="34" charset="-127"/>
              </a:rPr>
              <a:t>Memory</a:t>
            </a:r>
          </a:p>
        </p:txBody>
      </p:sp>
      <p:sp>
        <p:nvSpPr>
          <p:cNvPr id="37901" name="Rectangle 13"/>
          <p:cNvSpPr>
            <a:spLocks noChangeArrowheads="1"/>
          </p:cNvSpPr>
          <p:nvPr/>
        </p:nvSpPr>
        <p:spPr bwMode="auto">
          <a:xfrm>
            <a:off x="7105650" y="1384300"/>
            <a:ext cx="1089025" cy="271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85000"/>
              </a:lnSpc>
              <a:spcBef>
                <a:spcPct val="0"/>
              </a:spcBef>
              <a:buSzTx/>
            </a:pPr>
            <a:r>
              <a:rPr lang="en-US" altLang="ko-KR" sz="1600">
                <a:latin typeface="Arial" panose="020B0604020202020204" pitchFamily="34" charset="0"/>
                <a:ea typeface="굴림" panose="020B0600000101010101" pitchFamily="34" charset="-127"/>
              </a:rPr>
              <a:t>Write Reg</a:t>
            </a:r>
          </a:p>
        </p:txBody>
      </p:sp>
      <p:sp>
        <p:nvSpPr>
          <p:cNvPr id="37902" name="Line 14"/>
          <p:cNvSpPr>
            <a:spLocks noChangeShapeType="1"/>
          </p:cNvSpPr>
          <p:nvPr/>
        </p:nvSpPr>
        <p:spPr bwMode="auto">
          <a:xfrm>
            <a:off x="1450975" y="1697038"/>
            <a:ext cx="0" cy="3032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903" name="Line 15"/>
          <p:cNvSpPr>
            <a:spLocks noChangeShapeType="1"/>
          </p:cNvSpPr>
          <p:nvPr/>
        </p:nvSpPr>
        <p:spPr bwMode="auto">
          <a:xfrm>
            <a:off x="2114550" y="1697038"/>
            <a:ext cx="0" cy="3032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904" name="Line 16"/>
          <p:cNvSpPr>
            <a:spLocks noChangeShapeType="1"/>
          </p:cNvSpPr>
          <p:nvPr/>
        </p:nvSpPr>
        <p:spPr bwMode="auto">
          <a:xfrm>
            <a:off x="3498850" y="1697038"/>
            <a:ext cx="0" cy="3032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905" name="Line 17"/>
          <p:cNvSpPr>
            <a:spLocks noChangeShapeType="1"/>
          </p:cNvSpPr>
          <p:nvPr/>
        </p:nvSpPr>
        <p:spPr bwMode="auto">
          <a:xfrm>
            <a:off x="4222750" y="1697038"/>
            <a:ext cx="0" cy="3032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906" name="Line 18"/>
          <p:cNvSpPr>
            <a:spLocks noChangeShapeType="1"/>
          </p:cNvSpPr>
          <p:nvPr/>
        </p:nvSpPr>
        <p:spPr bwMode="auto">
          <a:xfrm>
            <a:off x="5610225" y="1697038"/>
            <a:ext cx="0" cy="3032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907" name="Line 19"/>
          <p:cNvSpPr>
            <a:spLocks noChangeShapeType="1"/>
          </p:cNvSpPr>
          <p:nvPr/>
        </p:nvSpPr>
        <p:spPr bwMode="auto">
          <a:xfrm>
            <a:off x="6994525" y="1697038"/>
            <a:ext cx="0" cy="3032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908" name="Line 20"/>
          <p:cNvSpPr>
            <a:spLocks noChangeShapeType="1"/>
          </p:cNvSpPr>
          <p:nvPr/>
        </p:nvSpPr>
        <p:spPr bwMode="auto">
          <a:xfrm>
            <a:off x="7658100" y="1697038"/>
            <a:ext cx="0" cy="3032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909" name="Line 21"/>
          <p:cNvSpPr>
            <a:spLocks noChangeShapeType="1"/>
          </p:cNvSpPr>
          <p:nvPr/>
        </p:nvSpPr>
        <p:spPr bwMode="auto">
          <a:xfrm>
            <a:off x="4222750" y="2052638"/>
            <a:ext cx="0" cy="3032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910" name="Line 22"/>
          <p:cNvSpPr>
            <a:spLocks noChangeShapeType="1"/>
          </p:cNvSpPr>
          <p:nvPr/>
        </p:nvSpPr>
        <p:spPr bwMode="auto">
          <a:xfrm>
            <a:off x="4886325" y="2052638"/>
            <a:ext cx="0" cy="3032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911" name="Line 23"/>
          <p:cNvSpPr>
            <a:spLocks noChangeShapeType="1"/>
          </p:cNvSpPr>
          <p:nvPr/>
        </p:nvSpPr>
        <p:spPr bwMode="auto">
          <a:xfrm>
            <a:off x="5610225" y="2052638"/>
            <a:ext cx="0" cy="3032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912" name="Rectangle 24"/>
          <p:cNvSpPr>
            <a:spLocks noChangeArrowheads="1"/>
          </p:cNvSpPr>
          <p:nvPr/>
        </p:nvSpPr>
        <p:spPr bwMode="auto">
          <a:xfrm>
            <a:off x="1441450" y="1704975"/>
            <a:ext cx="6149975" cy="271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85000"/>
              </a:lnSpc>
              <a:spcBef>
                <a:spcPct val="0"/>
              </a:spcBef>
              <a:buSzTx/>
            </a:pPr>
            <a:r>
              <a:rPr lang="ko-KR" altLang="en-US" sz="1600">
                <a:latin typeface="Arial" panose="020B0604020202020204" pitchFamily="34" charset="0"/>
                <a:ea typeface="굴림" panose="020B0600000101010101" pitchFamily="34" charset="-127"/>
              </a:rPr>
              <a:t> </a:t>
            </a:r>
            <a:r>
              <a:rPr lang="en-US" altLang="ko-KR" sz="1600">
                <a:solidFill>
                  <a:schemeClr val="hlink"/>
                </a:solidFill>
                <a:latin typeface="Arial" panose="020B0604020202020204" pitchFamily="34" charset="0"/>
                <a:ea typeface="굴림" panose="020B0600000101010101" pitchFamily="34" charset="-127"/>
              </a:rPr>
              <a:t>TLB </a:t>
            </a:r>
            <a:r>
              <a:rPr lang="en-US" altLang="ko-KR" sz="1600">
                <a:latin typeface="Arial" panose="020B0604020202020204" pitchFamily="34" charset="0"/>
                <a:ea typeface="굴림" panose="020B0600000101010101" pitchFamily="34" charset="-127"/>
              </a:rPr>
              <a:t>      I-Cache          RF        Operation                                WB</a:t>
            </a:r>
          </a:p>
        </p:txBody>
      </p:sp>
      <p:sp>
        <p:nvSpPr>
          <p:cNvPr id="37913" name="Line 25"/>
          <p:cNvSpPr>
            <a:spLocks noChangeShapeType="1"/>
          </p:cNvSpPr>
          <p:nvPr/>
        </p:nvSpPr>
        <p:spPr bwMode="auto">
          <a:xfrm>
            <a:off x="6994525" y="2052638"/>
            <a:ext cx="0" cy="3032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914" name="Rectangle 26"/>
          <p:cNvSpPr>
            <a:spLocks noChangeArrowheads="1"/>
          </p:cNvSpPr>
          <p:nvPr/>
        </p:nvSpPr>
        <p:spPr bwMode="auto">
          <a:xfrm>
            <a:off x="4273550" y="2057400"/>
            <a:ext cx="2493963" cy="271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85000"/>
              </a:lnSpc>
              <a:spcBef>
                <a:spcPct val="0"/>
              </a:spcBef>
              <a:buSzTx/>
            </a:pPr>
            <a:r>
              <a:rPr lang="ko-KR" altLang="en-US" sz="1600">
                <a:latin typeface="Arial" panose="020B0604020202020204" pitchFamily="34" charset="0"/>
                <a:ea typeface="굴림" panose="020B0600000101010101" pitchFamily="34" charset="-127"/>
              </a:rPr>
              <a:t> </a:t>
            </a:r>
            <a:r>
              <a:rPr lang="en-US" altLang="ko-KR" sz="1600">
                <a:latin typeface="Arial" panose="020B0604020202020204" pitchFamily="34" charset="0"/>
                <a:ea typeface="굴림" panose="020B0600000101010101" pitchFamily="34" charset="-127"/>
              </a:rPr>
              <a:t>E.A.    </a:t>
            </a:r>
            <a:r>
              <a:rPr lang="en-US" altLang="ko-KR" sz="1600">
                <a:solidFill>
                  <a:schemeClr val="hlink"/>
                </a:solidFill>
                <a:latin typeface="Arial" panose="020B0604020202020204" pitchFamily="34" charset="0"/>
                <a:ea typeface="굴림" panose="020B0600000101010101" pitchFamily="34" charset="-127"/>
              </a:rPr>
              <a:t>TLB</a:t>
            </a:r>
            <a:r>
              <a:rPr lang="en-US" altLang="ko-KR" sz="1600">
                <a:latin typeface="Arial" panose="020B0604020202020204" pitchFamily="34" charset="0"/>
                <a:ea typeface="굴림" panose="020B0600000101010101" pitchFamily="34" charset="-127"/>
              </a:rPr>
              <a:t>        D-Cache</a:t>
            </a:r>
          </a:p>
        </p:txBody>
      </p:sp>
      <p:sp>
        <p:nvSpPr>
          <p:cNvPr id="37915" name="Rectangle 27"/>
          <p:cNvSpPr>
            <a:spLocks noChangeArrowheads="1"/>
          </p:cNvSpPr>
          <p:nvPr/>
        </p:nvSpPr>
        <p:spPr bwMode="auto">
          <a:xfrm>
            <a:off x="741363" y="984250"/>
            <a:ext cx="2181225" cy="34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600">
                <a:latin typeface="Arial" panose="020B0604020202020204" pitchFamily="34" charset="0"/>
                <a:ea typeface="굴림" panose="020B0600000101010101" pitchFamily="34" charset="-127"/>
              </a:rPr>
              <a:t>MIPS R3000 Pipeline</a:t>
            </a:r>
          </a:p>
        </p:txBody>
      </p:sp>
      <p:sp>
        <p:nvSpPr>
          <p:cNvPr id="37916" name="Rectangle 28"/>
          <p:cNvSpPr>
            <a:spLocks noChangeArrowheads="1"/>
          </p:cNvSpPr>
          <p:nvPr/>
        </p:nvSpPr>
        <p:spPr bwMode="auto">
          <a:xfrm>
            <a:off x="1122363" y="3979863"/>
            <a:ext cx="619125" cy="314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400">
                <a:latin typeface="Arial" panose="020B0604020202020204" pitchFamily="34" charset="0"/>
                <a:ea typeface="굴림" panose="020B0600000101010101" pitchFamily="34" charset="-127"/>
              </a:rPr>
              <a:t>ASID</a:t>
            </a:r>
          </a:p>
        </p:txBody>
      </p:sp>
      <p:sp>
        <p:nvSpPr>
          <p:cNvPr id="37917" name="Rectangle 29"/>
          <p:cNvSpPr>
            <a:spLocks noChangeArrowheads="1"/>
          </p:cNvSpPr>
          <p:nvPr/>
        </p:nvSpPr>
        <p:spPr bwMode="auto">
          <a:xfrm>
            <a:off x="1149350" y="3968750"/>
            <a:ext cx="596900" cy="2921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37918" name="Rectangle 30"/>
          <p:cNvSpPr>
            <a:spLocks noChangeArrowheads="1"/>
          </p:cNvSpPr>
          <p:nvPr/>
        </p:nvSpPr>
        <p:spPr bwMode="auto">
          <a:xfrm>
            <a:off x="1835150" y="3968750"/>
            <a:ext cx="139700" cy="2921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37919" name="Rectangle 31"/>
          <p:cNvSpPr>
            <a:spLocks noChangeArrowheads="1"/>
          </p:cNvSpPr>
          <p:nvPr/>
        </p:nvSpPr>
        <p:spPr bwMode="auto">
          <a:xfrm>
            <a:off x="1987550" y="3968750"/>
            <a:ext cx="139700" cy="2921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37920" name="Rectangle 32"/>
          <p:cNvSpPr>
            <a:spLocks noChangeArrowheads="1"/>
          </p:cNvSpPr>
          <p:nvPr/>
        </p:nvSpPr>
        <p:spPr bwMode="auto">
          <a:xfrm>
            <a:off x="2139950" y="3968750"/>
            <a:ext cx="139700" cy="2921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37921" name="Rectangle 33"/>
          <p:cNvSpPr>
            <a:spLocks noChangeArrowheads="1"/>
          </p:cNvSpPr>
          <p:nvPr/>
        </p:nvSpPr>
        <p:spPr bwMode="auto">
          <a:xfrm>
            <a:off x="1835150" y="3968750"/>
            <a:ext cx="2120900" cy="2921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37922" name="Rectangle 34"/>
          <p:cNvSpPr>
            <a:spLocks noChangeArrowheads="1"/>
          </p:cNvSpPr>
          <p:nvPr/>
        </p:nvSpPr>
        <p:spPr bwMode="auto">
          <a:xfrm>
            <a:off x="3968750" y="3968750"/>
            <a:ext cx="1282700" cy="2921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37923" name="Rectangle 35"/>
          <p:cNvSpPr>
            <a:spLocks noChangeArrowheads="1"/>
          </p:cNvSpPr>
          <p:nvPr/>
        </p:nvSpPr>
        <p:spPr bwMode="auto">
          <a:xfrm>
            <a:off x="2341563" y="3979863"/>
            <a:ext cx="1555750" cy="314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400">
                <a:latin typeface="Arial" panose="020B0604020202020204" pitchFamily="34" charset="0"/>
                <a:ea typeface="굴림" panose="020B0600000101010101" pitchFamily="34" charset="-127"/>
              </a:rPr>
              <a:t>V. Page Number</a:t>
            </a:r>
          </a:p>
        </p:txBody>
      </p:sp>
      <p:sp>
        <p:nvSpPr>
          <p:cNvPr id="37924" name="Rectangle 36"/>
          <p:cNvSpPr>
            <a:spLocks noChangeArrowheads="1"/>
          </p:cNvSpPr>
          <p:nvPr/>
        </p:nvSpPr>
        <p:spPr bwMode="auto">
          <a:xfrm>
            <a:off x="4094163" y="3979863"/>
            <a:ext cx="704850" cy="314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400">
                <a:latin typeface="Arial" panose="020B0604020202020204" pitchFamily="34" charset="0"/>
                <a:ea typeface="굴림" panose="020B0600000101010101" pitchFamily="34" charset="-127"/>
              </a:rPr>
              <a:t>Offset</a:t>
            </a:r>
          </a:p>
        </p:txBody>
      </p:sp>
      <p:sp>
        <p:nvSpPr>
          <p:cNvPr id="37925" name="Rectangle 37"/>
          <p:cNvSpPr>
            <a:spLocks noChangeArrowheads="1"/>
          </p:cNvSpPr>
          <p:nvPr/>
        </p:nvSpPr>
        <p:spPr bwMode="auto">
          <a:xfrm>
            <a:off x="4322763" y="4208463"/>
            <a:ext cx="390525" cy="314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400">
                <a:latin typeface="Arial" panose="020B0604020202020204" pitchFamily="34" charset="0"/>
                <a:ea typeface="굴림" panose="020B0600000101010101" pitchFamily="34" charset="-127"/>
              </a:rPr>
              <a:t>12</a:t>
            </a:r>
          </a:p>
        </p:txBody>
      </p:sp>
      <p:sp>
        <p:nvSpPr>
          <p:cNvPr id="37926" name="Rectangle 38"/>
          <p:cNvSpPr>
            <a:spLocks noChangeArrowheads="1"/>
          </p:cNvSpPr>
          <p:nvPr/>
        </p:nvSpPr>
        <p:spPr bwMode="auto">
          <a:xfrm>
            <a:off x="2951163" y="4284663"/>
            <a:ext cx="390525" cy="314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400">
                <a:latin typeface="Arial" panose="020B0604020202020204" pitchFamily="34" charset="0"/>
                <a:ea typeface="굴림" panose="020B0600000101010101" pitchFamily="34" charset="-127"/>
              </a:rPr>
              <a:t>20</a:t>
            </a:r>
          </a:p>
        </p:txBody>
      </p:sp>
      <p:sp>
        <p:nvSpPr>
          <p:cNvPr id="37927" name="Rectangle 39"/>
          <p:cNvSpPr>
            <a:spLocks noChangeArrowheads="1"/>
          </p:cNvSpPr>
          <p:nvPr/>
        </p:nvSpPr>
        <p:spPr bwMode="auto">
          <a:xfrm>
            <a:off x="1274763" y="4208463"/>
            <a:ext cx="292100" cy="314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400">
                <a:latin typeface="Arial" panose="020B0604020202020204" pitchFamily="34" charset="0"/>
                <a:ea typeface="굴림" panose="020B0600000101010101" pitchFamily="34" charset="-127"/>
              </a:rPr>
              <a:t>6</a:t>
            </a:r>
          </a:p>
        </p:txBody>
      </p:sp>
      <p:sp>
        <p:nvSpPr>
          <p:cNvPr id="37928" name="Line 40"/>
          <p:cNvSpPr>
            <a:spLocks noChangeShapeType="1"/>
          </p:cNvSpPr>
          <p:nvPr/>
        </p:nvSpPr>
        <p:spPr bwMode="auto">
          <a:xfrm>
            <a:off x="1828800" y="4349750"/>
            <a:ext cx="0" cy="635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929" name="Line 41"/>
          <p:cNvSpPr>
            <a:spLocks noChangeShapeType="1"/>
          </p:cNvSpPr>
          <p:nvPr/>
        </p:nvSpPr>
        <p:spPr bwMode="auto">
          <a:xfrm>
            <a:off x="1835150" y="4419600"/>
            <a:ext cx="4445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930" name="Line 42"/>
          <p:cNvSpPr>
            <a:spLocks noChangeShapeType="1"/>
          </p:cNvSpPr>
          <p:nvPr/>
        </p:nvSpPr>
        <p:spPr bwMode="auto">
          <a:xfrm flipV="1">
            <a:off x="2286000" y="4337050"/>
            <a:ext cx="0" cy="889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931" name="Line 43"/>
          <p:cNvSpPr>
            <a:spLocks noChangeShapeType="1"/>
          </p:cNvSpPr>
          <p:nvPr/>
        </p:nvSpPr>
        <p:spPr bwMode="auto">
          <a:xfrm>
            <a:off x="2057400" y="4425950"/>
            <a:ext cx="0" cy="2921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932" name="Rectangle 44"/>
          <p:cNvSpPr>
            <a:spLocks noChangeArrowheads="1"/>
          </p:cNvSpPr>
          <p:nvPr/>
        </p:nvSpPr>
        <p:spPr bwMode="auto">
          <a:xfrm>
            <a:off x="1503363" y="4818063"/>
            <a:ext cx="4511675" cy="93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400">
                <a:latin typeface="Arial" panose="020B0604020202020204" pitchFamily="34" charset="0"/>
                <a:ea typeface="굴림" panose="020B0600000101010101" pitchFamily="34" charset="-127"/>
              </a:rPr>
              <a:t>0xx User segment (caching based on PT/TLB entry)</a:t>
            </a:r>
          </a:p>
          <a:p>
            <a:pPr algn="l">
              <a:lnSpc>
                <a:spcPct val="100000"/>
              </a:lnSpc>
              <a:spcBef>
                <a:spcPct val="0"/>
              </a:spcBef>
              <a:buSzTx/>
            </a:pPr>
            <a:r>
              <a:rPr lang="en-US" altLang="ko-KR" sz="1400">
                <a:latin typeface="Arial" panose="020B0604020202020204" pitchFamily="34" charset="0"/>
                <a:ea typeface="굴림" panose="020B0600000101010101" pitchFamily="34" charset="-127"/>
              </a:rPr>
              <a:t>100 Kernel physical space, cached</a:t>
            </a:r>
          </a:p>
          <a:p>
            <a:pPr algn="l">
              <a:lnSpc>
                <a:spcPct val="100000"/>
              </a:lnSpc>
              <a:spcBef>
                <a:spcPct val="0"/>
              </a:spcBef>
              <a:buSzTx/>
            </a:pPr>
            <a:r>
              <a:rPr lang="en-US" altLang="ko-KR" sz="1400">
                <a:latin typeface="Arial" panose="020B0604020202020204" pitchFamily="34" charset="0"/>
                <a:ea typeface="굴림" panose="020B0600000101010101" pitchFamily="34" charset="-127"/>
              </a:rPr>
              <a:t>101 Kernel physical space, uncached</a:t>
            </a:r>
          </a:p>
          <a:p>
            <a:pPr algn="l">
              <a:lnSpc>
                <a:spcPct val="100000"/>
              </a:lnSpc>
              <a:spcBef>
                <a:spcPct val="0"/>
              </a:spcBef>
              <a:buSzTx/>
            </a:pPr>
            <a:r>
              <a:rPr lang="en-US" altLang="ko-KR" sz="1400">
                <a:latin typeface="Arial" panose="020B0604020202020204" pitchFamily="34" charset="0"/>
                <a:ea typeface="굴림" panose="020B0600000101010101" pitchFamily="34" charset="-127"/>
              </a:rPr>
              <a:t>11x Kernel virtual space</a:t>
            </a:r>
          </a:p>
        </p:txBody>
      </p:sp>
      <p:sp>
        <p:nvSpPr>
          <p:cNvPr id="37933" name="Line 45"/>
          <p:cNvSpPr>
            <a:spLocks noChangeShapeType="1"/>
          </p:cNvSpPr>
          <p:nvPr/>
        </p:nvSpPr>
        <p:spPr bwMode="auto">
          <a:xfrm>
            <a:off x="1149350" y="4572000"/>
            <a:ext cx="5969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934" name="Line 46"/>
          <p:cNvSpPr>
            <a:spLocks noChangeShapeType="1"/>
          </p:cNvSpPr>
          <p:nvPr/>
        </p:nvSpPr>
        <p:spPr bwMode="auto">
          <a:xfrm flipV="1">
            <a:off x="1752600" y="4489450"/>
            <a:ext cx="0" cy="889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935" name="Line 47"/>
          <p:cNvSpPr>
            <a:spLocks noChangeShapeType="1"/>
          </p:cNvSpPr>
          <p:nvPr/>
        </p:nvSpPr>
        <p:spPr bwMode="auto">
          <a:xfrm>
            <a:off x="1447800" y="4578350"/>
            <a:ext cx="0" cy="13589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936" name="Line 48"/>
          <p:cNvSpPr>
            <a:spLocks noChangeShapeType="1"/>
          </p:cNvSpPr>
          <p:nvPr/>
        </p:nvSpPr>
        <p:spPr bwMode="auto">
          <a:xfrm>
            <a:off x="1143000" y="4502150"/>
            <a:ext cx="0" cy="635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937" name="Rectangle 49"/>
          <p:cNvSpPr>
            <a:spLocks noChangeArrowheads="1"/>
          </p:cNvSpPr>
          <p:nvPr/>
        </p:nvSpPr>
        <p:spPr bwMode="auto">
          <a:xfrm>
            <a:off x="1274763" y="5961063"/>
            <a:ext cx="3282950" cy="527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400">
                <a:latin typeface="Arial" panose="020B0604020202020204" pitchFamily="34" charset="0"/>
                <a:ea typeface="굴림" panose="020B0600000101010101" pitchFamily="34" charset="-127"/>
              </a:rPr>
              <a:t>Allows context switching among</a:t>
            </a:r>
          </a:p>
          <a:p>
            <a:pPr algn="l">
              <a:lnSpc>
                <a:spcPct val="100000"/>
              </a:lnSpc>
              <a:spcBef>
                <a:spcPct val="0"/>
              </a:spcBef>
              <a:buSzTx/>
            </a:pPr>
            <a:r>
              <a:rPr lang="en-US" altLang="ko-KR" sz="1400">
                <a:latin typeface="Arial" panose="020B0604020202020204" pitchFamily="34" charset="0"/>
                <a:ea typeface="굴림" panose="020B0600000101010101" pitchFamily="34" charset="-127"/>
              </a:rPr>
              <a:t>64 user processes without TLB flush</a:t>
            </a:r>
          </a:p>
        </p:txBody>
      </p:sp>
      <p:sp>
        <p:nvSpPr>
          <p:cNvPr id="37938" name="Rectangle 50"/>
          <p:cNvSpPr>
            <a:spLocks noChangeArrowheads="1"/>
          </p:cNvSpPr>
          <p:nvPr/>
        </p:nvSpPr>
        <p:spPr bwMode="auto">
          <a:xfrm>
            <a:off x="817563" y="3346450"/>
            <a:ext cx="2349500" cy="34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600">
                <a:latin typeface="Arial" panose="020B0604020202020204" pitchFamily="34" charset="0"/>
                <a:ea typeface="굴림" panose="020B0600000101010101" pitchFamily="34" charset="-127"/>
              </a:rPr>
              <a:t>Virtual Address Space</a:t>
            </a:r>
          </a:p>
        </p:txBody>
      </p:sp>
      <p:sp>
        <p:nvSpPr>
          <p:cNvPr id="37939" name="Rectangle 51"/>
          <p:cNvSpPr>
            <a:spLocks noChangeArrowheads="1"/>
          </p:cNvSpPr>
          <p:nvPr/>
        </p:nvSpPr>
        <p:spPr bwMode="auto">
          <a:xfrm>
            <a:off x="817563" y="2584450"/>
            <a:ext cx="6700837" cy="590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600">
                <a:latin typeface="Arial" panose="020B0604020202020204" pitchFamily="34" charset="0"/>
                <a:ea typeface="굴림" panose="020B0600000101010101" pitchFamily="34" charset="-127"/>
              </a:rPr>
              <a:t>TLB</a:t>
            </a:r>
          </a:p>
          <a:p>
            <a:pPr lvl="1" algn="l">
              <a:lnSpc>
                <a:spcPct val="100000"/>
              </a:lnSpc>
              <a:spcBef>
                <a:spcPct val="0"/>
              </a:spcBef>
              <a:buSzTx/>
            </a:pPr>
            <a:r>
              <a:rPr lang="en-US" altLang="ko-KR" sz="1600">
                <a:latin typeface="Arial" panose="020B0604020202020204" pitchFamily="34" charset="0"/>
                <a:ea typeface="굴림" panose="020B0600000101010101" pitchFamily="34" charset="-127"/>
              </a:rPr>
              <a:t>64 entry, on-chip,  fully associative, software TLB fault handler</a:t>
            </a:r>
          </a:p>
        </p:txBody>
      </p:sp>
    </p:spTree>
    <p:extLst>
      <p:ext uri="{BB962C8B-B14F-4D97-AF65-F5344CB8AC3E}">
        <p14:creationId xmlns:p14="http://schemas.microsoft.com/office/powerpoint/2010/main" val="3284148295"/>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Comic Sans MS" pitchFamily="66" charset="0"/>
          </a:defRPr>
        </a:defPPr>
      </a:lstStyle>
    </a:spDef>
    <a:lnDef>
      <a:spPr bwMode="auto">
        <a:xfrm>
          <a:off x="0" y="0"/>
          <a:ext cx="1" cy="1"/>
        </a:xfrm>
        <a:custGeom>
          <a:avLst/>
          <a:gdLst/>
          <a:ahLst/>
          <a:cxnLst/>
          <a:rect l="0" t="0" r="0" b="0"/>
          <a:pathLst/>
        </a:custGeom>
        <a:solidFill>
          <a:schemeClr val="bg1"/>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Comic Sans MS" pitchFamily="66" charset="0"/>
          </a:defRPr>
        </a:defPPr>
      </a:lstStyle>
    </a:lnDef>
  </a:objectDefaults>
  <a:extraClrSchemeLst>
    <a:extraClrScheme>
      <a:clrScheme name="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66463</TotalTime>
  <Pages>60</Pages>
  <Words>3703</Words>
  <Application>Microsoft Macintosh PowerPoint</Application>
  <PresentationFormat>On-screen Show (4:3)</PresentationFormat>
  <Paragraphs>893</Paragraphs>
  <Slides>45</Slides>
  <Notes>19</Notes>
  <HiddenSlides>0</HiddenSlides>
  <MMClips>0</MMClips>
  <ScaleCrop>false</ScaleCrop>
  <HeadingPairs>
    <vt:vector size="4" baseType="variant">
      <vt:variant>
        <vt:lpstr>Theme</vt:lpstr>
      </vt:variant>
      <vt:variant>
        <vt:i4>1</vt:i4>
      </vt:variant>
      <vt:variant>
        <vt:lpstr>Slide Titles</vt:lpstr>
      </vt:variant>
      <vt:variant>
        <vt:i4>45</vt:i4>
      </vt:variant>
    </vt:vector>
  </HeadingPairs>
  <TitlesOfParts>
    <vt:vector size="46" baseType="lpstr">
      <vt:lpstr>Office</vt:lpstr>
      <vt:lpstr>CS162 Operating Systems and Systems Programming Lecture 14   Caching (Finished), Demand Paging</vt:lpstr>
      <vt:lpstr>Recall: In Machine Structures (eg. 61C) …</vt:lpstr>
      <vt:lpstr>Recall: Caching Applied to Address Translation</vt:lpstr>
      <vt:lpstr>Recall: What Actually Happens on a TLB Miss?</vt:lpstr>
      <vt:lpstr>Transparent Exceptions: TLB/Page fault</vt:lpstr>
      <vt:lpstr>Consider weird things that can happen</vt:lpstr>
      <vt:lpstr>Precise Exceptions</vt:lpstr>
      <vt:lpstr>Recall: TLB Organization</vt:lpstr>
      <vt:lpstr>Example: R3000 pipeline includes TLB “stages”</vt:lpstr>
      <vt:lpstr>Reducing translation time further</vt:lpstr>
      <vt:lpstr>Overlapping TLB &amp; Cache Access (1/2)</vt:lpstr>
      <vt:lpstr>Overlapping TLB &amp; Cache Access</vt:lpstr>
      <vt:lpstr>Putting Everything Together: Address Translation</vt:lpstr>
      <vt:lpstr>Putting Everything Together: TLB</vt:lpstr>
      <vt:lpstr>Putting Everything Together: Cache</vt:lpstr>
      <vt:lpstr>Next Up: What happens when …</vt:lpstr>
      <vt:lpstr>Administrivia</vt:lpstr>
      <vt:lpstr>break</vt:lpstr>
      <vt:lpstr>Where are all places that caching arises in OSes?</vt:lpstr>
      <vt:lpstr>Impact of caches on Operating Systems</vt:lpstr>
      <vt:lpstr>Working Set Model</vt:lpstr>
      <vt:lpstr>Cache Behavior under WS model</vt:lpstr>
      <vt:lpstr>Another model of Locality: Zipf</vt:lpstr>
      <vt:lpstr>Demand Paging</vt:lpstr>
      <vt:lpstr>Illusion of Infinite Memory</vt:lpstr>
      <vt:lpstr>Demand Paging is Caching</vt:lpstr>
      <vt:lpstr>Recall: What is in a Page Table Entry</vt:lpstr>
      <vt:lpstr>Demand Paging Mechanisms</vt:lpstr>
      <vt:lpstr>break</vt:lpstr>
      <vt:lpstr>Loading an executable into memory</vt:lpstr>
      <vt:lpstr>Create Virtual Address Space of the Process</vt:lpstr>
      <vt:lpstr>Create Virtual Address Space of the Process</vt:lpstr>
      <vt:lpstr>Create Virtual Address Space of the Process</vt:lpstr>
      <vt:lpstr>Provide Backing Store for VAS</vt:lpstr>
      <vt:lpstr>What data structure maps non-resident pages to disk?</vt:lpstr>
      <vt:lpstr>Provide Backing Store for VAS</vt:lpstr>
      <vt:lpstr>On page Fault …</vt:lpstr>
      <vt:lpstr>On page Fault … find &amp; start load</vt:lpstr>
      <vt:lpstr>On page Fault … schedule other P or T</vt:lpstr>
      <vt:lpstr>On page Fault … update PTE</vt:lpstr>
      <vt:lpstr>Eventually reschedule faulting thread</vt:lpstr>
      <vt:lpstr>Summary: Steps in Handling a Page Fault</vt:lpstr>
      <vt:lpstr>Management &amp; Access to the Memory Hierarchy</vt:lpstr>
      <vt:lpstr>Some following questions</vt:lpstr>
      <vt:lpstr>Summary </vt:lpstr>
    </vt:vector>
  </TitlesOfParts>
  <Company>UC Berkeley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 Course Introduction and Overview</dc:title>
  <dc:subject/>
  <dc:creator>John D. Kubiatowicz</dc:creator>
  <cp:keywords/>
  <dc:description>Imported some pictures from Silbershatz (c) 2005</dc:description>
  <cp:lastModifiedBy>Anthony D. Joseph</cp:lastModifiedBy>
  <cp:revision>726</cp:revision>
  <cp:lastPrinted>2016-03-14T05:46:08Z</cp:lastPrinted>
  <dcterms:created xsi:type="dcterms:W3CDTF">1995-08-12T11:37:26Z</dcterms:created>
  <dcterms:modified xsi:type="dcterms:W3CDTF">2016-03-15T03:05:25Z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wner">
    <vt:lpwstr>Joseph</vt:lpwstr>
  </property>
  <property fmtid="{D5CDD505-2E9C-101B-9397-08002B2CF9AE}" pid="3" name="Semester">
    <vt:lpwstr>Spring 2006</vt:lpwstr>
  </property>
</Properties>
</file>