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1376" r:id="rId3"/>
    <p:sldId id="1377" r:id="rId4"/>
    <p:sldId id="1378" r:id="rId5"/>
    <p:sldId id="1379" r:id="rId6"/>
    <p:sldId id="1349" r:id="rId7"/>
    <p:sldId id="1279" r:id="rId8"/>
    <p:sldId id="1280" r:id="rId9"/>
    <p:sldId id="1388" r:id="rId10"/>
    <p:sldId id="1281" r:id="rId11"/>
    <p:sldId id="1345" r:id="rId12"/>
    <p:sldId id="1374" r:id="rId13"/>
    <p:sldId id="1389" r:id="rId14"/>
    <p:sldId id="1400" r:id="rId15"/>
    <p:sldId id="1401" r:id="rId16"/>
    <p:sldId id="1287" r:id="rId17"/>
    <p:sldId id="1402" r:id="rId18"/>
    <p:sldId id="1381" r:id="rId19"/>
    <p:sldId id="1382" r:id="rId20"/>
    <p:sldId id="1290" r:id="rId21"/>
    <p:sldId id="1291" r:id="rId22"/>
    <p:sldId id="1292" r:id="rId23"/>
    <p:sldId id="1293" r:id="rId24"/>
    <p:sldId id="1386" r:id="rId25"/>
    <p:sldId id="1387" r:id="rId26"/>
    <p:sldId id="1399" r:id="rId27"/>
    <p:sldId id="1390" r:id="rId28"/>
    <p:sldId id="1391" r:id="rId29"/>
    <p:sldId id="1392" r:id="rId30"/>
    <p:sldId id="1393" r:id="rId31"/>
    <p:sldId id="1394" r:id="rId32"/>
    <p:sldId id="1395" r:id="rId33"/>
    <p:sldId id="1396" r:id="rId34"/>
    <p:sldId id="1397" r:id="rId35"/>
    <p:sldId id="1398" r:id="rId36"/>
    <p:sldId id="1403" r:id="rId37"/>
    <p:sldId id="1404" r:id="rId38"/>
    <p:sldId id="1343" r:id="rId39"/>
    <p:sldId id="1283" r:id="rId40"/>
    <p:sldId id="1285" r:id="rId41"/>
    <p:sldId id="1286" r:id="rId42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BD"/>
    <a:srgbClr val="9933FF"/>
    <a:srgbClr val="FFC5F0"/>
    <a:srgbClr val="FF79DC"/>
    <a:srgbClr val="FF33CC"/>
    <a:srgbClr val="FF99FF"/>
    <a:srgbClr val="29C6D7"/>
    <a:srgbClr val="FC230C"/>
    <a:srgbClr val="ECE21C"/>
    <a:srgbClr val="618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82" autoAdjust="0"/>
    <p:restoredTop sz="88908" autoAdjust="0"/>
  </p:normalViewPr>
  <p:slideViewPr>
    <p:cSldViewPr>
      <p:cViewPr varScale="1">
        <p:scale>
          <a:sx n="90" d="100"/>
          <a:sy n="90" d="100"/>
        </p:scale>
        <p:origin x="-152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2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42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4889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563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481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2808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0158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9219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133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22853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01473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24052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5007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205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276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535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10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971861" y="6551613"/>
            <a:ext cx="93934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dirty="0" err="1">
                <a:solidFill>
                  <a:srgbClr val="2A40E2"/>
                </a:solidFill>
                <a:latin typeface="Gill Sans Light"/>
                <a:cs typeface="Gill Sans Light"/>
              </a:rPr>
              <a:t>Lec</a:t>
            </a:r>
            <a:r>
              <a:rPr lang="en-US" altLang="en-US" sz="1400">
                <a:solidFill>
                  <a:srgbClr val="2A40E2"/>
                </a:solidFill>
                <a:latin typeface="Gill Sans Light"/>
                <a:cs typeface="Gill Sans Light"/>
              </a:rPr>
              <a:t> </a:t>
            </a:r>
            <a:r>
              <a:rPr lang="en-US" altLang="en-US" sz="1400" smtClean="0">
                <a:solidFill>
                  <a:srgbClr val="2A40E2"/>
                </a:solidFill>
                <a:latin typeface="Gill Sans Light"/>
                <a:cs typeface="Gill Sans Light"/>
              </a:rPr>
              <a:t>18.</a:t>
            </a:r>
            <a:fld id="{6456B83E-17D0-4CDF-84AD-C8A97BEB5271}" type="slidenum">
              <a:rPr lang="en-US" altLang="en-US" sz="1400" smtClean="0">
                <a:solidFill>
                  <a:srgbClr val="2A40E2"/>
                </a:solidFill>
                <a:latin typeface="Gill Sans Light"/>
                <a:cs typeface="Gill Sans Light"/>
              </a:rPr>
              <a:pPr algn="ctr"/>
              <a:t>‹#›</a:t>
            </a:fld>
            <a:endParaRPr lang="en-US" altLang="en-US" sz="1400" b="0" i="1" dirty="0">
              <a:solidFill>
                <a:srgbClr val="2A40E2"/>
              </a:solidFill>
              <a:latin typeface="Gill Sans Light"/>
              <a:cs typeface="Gill Sans Light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659133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2A40E2"/>
                </a:solidFill>
                <a:latin typeface="Gill Sans Light"/>
                <a:cs typeface="Gill Sans Light"/>
              </a:rPr>
              <a:t>4/4/16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935288" y="6550025"/>
            <a:ext cx="2634032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2A40E2"/>
                </a:solidFill>
                <a:latin typeface="Gill Sans Light"/>
                <a:cs typeface="Gill Sans Light"/>
              </a:rPr>
              <a:t>Joseph CS162 ©UCB Spring 2016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2A40E2"/>
          </a:solidFill>
          <a:latin typeface="Gill Sans Light"/>
          <a:ea typeface="+mj-ea"/>
          <a:cs typeface="Gill Sans Light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Gill Sans Light"/>
          <a:ea typeface="+mn-ea"/>
          <a:cs typeface="Gill Sans Light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1">
          <a:solidFill>
            <a:schemeClr val="tx1"/>
          </a:solidFill>
          <a:latin typeface="Gill Sans Light"/>
          <a:cs typeface="Gill Sans Ligh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chemeClr val="tx1"/>
          </a:solidFill>
          <a:latin typeface="Gill Sans Light"/>
          <a:cs typeface="Gill Sans Ligh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Gill Sans Light"/>
          <a:cs typeface="Gill Sans Ligh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Gill Sans Light"/>
          <a:cs typeface="Gill Sans Ligh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9.jpg"/><Relationship Id="rId5" Type="http://schemas.openxmlformats.org/officeDocument/2006/relationships/image" Target="../media/image19.jpg"/><Relationship Id="rId6" Type="http://schemas.openxmlformats.org/officeDocument/2006/relationships/image" Target="../media/image10.jpg"/><Relationship Id="rId7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nu.org/software/libc/manual/html_node/Opening-and-Closing-Files.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18</a:t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 smtClean="0"/>
              <a:t>File </a:t>
            </a:r>
            <a:r>
              <a:rPr lang="en-US" altLang="en-US" sz="3000" dirty="0" smtClean="0"/>
              <a:t>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April 4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, 2016 </a:t>
            </a:r>
          </a:p>
          <a:p>
            <a:pPr marL="285750" indent="-285750"/>
            <a:r>
              <a:rPr lang="en-US" altLang="en-US" dirty="0"/>
              <a:t>Prof. Anthony D. Joseph</a:t>
            </a:r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0" y="0"/>
            <a:ext cx="8592480" cy="875619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Performance: Multiple </a:t>
            </a:r>
            <a:r>
              <a:rPr lang="en-US" dirty="0"/>
              <a:t>O</a:t>
            </a:r>
            <a:r>
              <a:rPr lang="en-US" dirty="0" smtClean="0"/>
              <a:t>utstanding </a:t>
            </a:r>
            <a:r>
              <a:rPr lang="en-US" dirty="0"/>
              <a:t>R</a:t>
            </a:r>
            <a:r>
              <a:rPr lang="en-US" dirty="0" smtClean="0"/>
              <a:t>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2884"/>
            <a:ext cx="8229600" cy="4366516"/>
          </a:xfrm>
        </p:spPr>
        <p:txBody>
          <a:bodyPr>
            <a:normAutofit/>
          </a:bodyPr>
          <a:lstStyle/>
          <a:p>
            <a:r>
              <a:rPr lang="en-US" dirty="0" smtClean="0"/>
              <a:t>Suppose each read takes 10 </a:t>
            </a:r>
            <a:r>
              <a:rPr lang="en-US" dirty="0" err="1" smtClean="0"/>
              <a:t>ms</a:t>
            </a:r>
            <a:r>
              <a:rPr lang="en-US" dirty="0" smtClean="0"/>
              <a:t> to service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a process works for 100 </a:t>
            </a:r>
            <a:r>
              <a:rPr lang="en-US" dirty="0" err="1" smtClean="0"/>
              <a:t>ms</a:t>
            </a:r>
            <a:r>
              <a:rPr lang="en-US" dirty="0" smtClean="0"/>
              <a:t> after each read, what is the utilization of the disk?</a:t>
            </a:r>
          </a:p>
          <a:p>
            <a:pPr lvl="1"/>
            <a:r>
              <a:rPr lang="en-US" dirty="0" smtClean="0"/>
              <a:t>U = 10 </a:t>
            </a:r>
            <a:r>
              <a:rPr lang="en-US" dirty="0" err="1" smtClean="0"/>
              <a:t>ms</a:t>
            </a:r>
            <a:r>
              <a:rPr lang="en-US" dirty="0" smtClean="0"/>
              <a:t> / 110ms = 9%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it there are two such processes?</a:t>
            </a:r>
          </a:p>
          <a:p>
            <a:pPr lvl="1"/>
            <a:r>
              <a:rPr lang="en-US" dirty="0" smtClean="0"/>
              <a:t>U = (10 </a:t>
            </a:r>
            <a:r>
              <a:rPr lang="en-US" dirty="0" err="1" smtClean="0"/>
              <a:t>ms</a:t>
            </a:r>
            <a:r>
              <a:rPr lang="en-US" dirty="0" smtClean="0"/>
              <a:t> + 10 </a:t>
            </a:r>
            <a:r>
              <a:rPr lang="en-US" dirty="0" err="1" smtClean="0"/>
              <a:t>ms</a:t>
            </a:r>
            <a:r>
              <a:rPr lang="en-US" dirty="0" smtClean="0"/>
              <a:t>) / </a:t>
            </a:r>
            <a:r>
              <a:rPr lang="en-US" dirty="0" smtClean="0"/>
              <a:t>120ms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≈</a:t>
            </a:r>
            <a:r>
              <a:rPr lang="en-US" dirty="0" smtClean="0"/>
              <a:t>17%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What if each of those processes have two such threads?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55204" y="1315271"/>
            <a:ext cx="1559061" cy="68141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055229" y="1315271"/>
            <a:ext cx="0" cy="681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784307" y="1315271"/>
            <a:ext cx="0" cy="681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917358" y="1263649"/>
            <a:ext cx="753719" cy="784657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5600" y="1435148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Queue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83682" y="1440659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Server</a:t>
            </a:r>
            <a:endParaRPr lang="en-US" sz="2000" dirty="0">
              <a:latin typeface="Gill Sans Light"/>
              <a:cs typeface="Gill Sans Ligh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59608" y="1655977"/>
            <a:ext cx="4955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14265" y="1655977"/>
            <a:ext cx="4955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27920" y="1418618"/>
            <a:ext cx="495596" cy="128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164210" y="1809991"/>
            <a:ext cx="590994" cy="1847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0758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924800" cy="5334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MS PGothic" charset="0"/>
              </a:rPr>
              <a:t>Recall: How do we Hide I/O Latency?</a:t>
            </a:r>
            <a:endParaRPr lang="en-US" dirty="0">
              <a:ea typeface="MS PGothic" charset="0"/>
            </a:endParaRP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hlink"/>
                </a:solidFill>
                <a:ea typeface="MS PGothic" charset="0"/>
              </a:rPr>
              <a:t>Blocking Interface: </a:t>
            </a:r>
            <a:r>
              <a:rPr lang="en-US" dirty="0" smtClean="0">
                <a:ea typeface="MS PGothic" charset="0"/>
              </a:rPr>
              <a:t>“</a:t>
            </a:r>
            <a:r>
              <a:rPr lang="en-US" altLang="ja-JP" dirty="0" smtClean="0">
                <a:ea typeface="MS PGothic" charset="0"/>
              </a:rPr>
              <a:t>Wait”</a:t>
            </a:r>
            <a:endParaRPr lang="en-US" altLang="ja-JP" dirty="0">
              <a:ea typeface="MS PGothic" charset="0"/>
            </a:endParaRPr>
          </a:p>
          <a:p>
            <a:pPr lvl="1"/>
            <a:r>
              <a:rPr lang="en-US" dirty="0">
                <a:ea typeface="MS PGothic" charset="0"/>
              </a:rPr>
              <a:t>When request data (</a:t>
            </a:r>
            <a:r>
              <a:rPr lang="en-US" i="1" dirty="0">
                <a:ea typeface="MS PGothic" charset="0"/>
              </a:rPr>
              <a:t>e.g.,</a:t>
            </a:r>
            <a:r>
              <a:rPr lang="en-US" dirty="0">
                <a:ea typeface="MS PGothic" charset="0"/>
              </a:rPr>
              <a:t> read() system call), put process to sleep until data is ready</a:t>
            </a:r>
          </a:p>
          <a:p>
            <a:pPr lvl="1"/>
            <a:r>
              <a:rPr lang="en-US" dirty="0">
                <a:ea typeface="MS PGothic" charset="0"/>
              </a:rPr>
              <a:t>When write data (</a:t>
            </a:r>
            <a:r>
              <a:rPr lang="en-US" i="1" dirty="0">
                <a:ea typeface="MS PGothic" charset="0"/>
              </a:rPr>
              <a:t>e.g.,</a:t>
            </a:r>
            <a:r>
              <a:rPr lang="en-US" dirty="0">
                <a:ea typeface="MS PGothic" charset="0"/>
              </a:rPr>
              <a:t> write() system call), put process to sleep until device is ready for </a:t>
            </a:r>
            <a:r>
              <a:rPr lang="en-US" dirty="0" smtClean="0">
                <a:ea typeface="MS PGothic" charset="0"/>
              </a:rPr>
              <a:t>data</a:t>
            </a:r>
            <a:endParaRPr lang="en-US" dirty="0">
              <a:ea typeface="MS PGothic" charset="0"/>
            </a:endParaRPr>
          </a:p>
          <a:p>
            <a:r>
              <a:rPr lang="en-US" dirty="0">
                <a:solidFill>
                  <a:schemeClr val="hlink"/>
                </a:solidFill>
                <a:ea typeface="MS PGothic" charset="0"/>
              </a:rPr>
              <a:t>Non-blocking Interface: </a:t>
            </a:r>
            <a:r>
              <a:rPr lang="en-US" dirty="0" smtClean="0">
                <a:ea typeface="MS PGothic" charset="0"/>
              </a:rPr>
              <a:t>“</a:t>
            </a:r>
            <a:r>
              <a:rPr lang="en-US" altLang="ja-JP" dirty="0" smtClean="0">
                <a:ea typeface="MS PGothic" charset="0"/>
              </a:rPr>
              <a:t>Don’t Wait</a:t>
            </a:r>
            <a:r>
              <a:rPr lang="en-US" altLang="ja-JP" dirty="0">
                <a:ea typeface="MS PGothic" charset="0"/>
              </a:rPr>
              <a:t>”</a:t>
            </a:r>
          </a:p>
          <a:p>
            <a:pPr lvl="1"/>
            <a:r>
              <a:rPr lang="en-US" dirty="0">
                <a:ea typeface="MS PGothic" charset="0"/>
              </a:rPr>
              <a:t>Returns quickly from read or write request with count of bytes successfully transferred to kernel</a:t>
            </a:r>
          </a:p>
          <a:p>
            <a:pPr lvl="1"/>
            <a:r>
              <a:rPr lang="en-US" dirty="0">
                <a:ea typeface="MS PGothic" charset="0"/>
              </a:rPr>
              <a:t>Read may return nothing, write may write nothing</a:t>
            </a:r>
          </a:p>
          <a:p>
            <a:r>
              <a:rPr lang="en-US" dirty="0">
                <a:solidFill>
                  <a:schemeClr val="hlink"/>
                </a:solidFill>
                <a:ea typeface="MS PGothic" charset="0"/>
              </a:rPr>
              <a:t>Asynchronous Interface: </a:t>
            </a:r>
            <a:r>
              <a:rPr lang="en-US" dirty="0" smtClean="0">
                <a:ea typeface="MS PGothic" charset="0"/>
              </a:rPr>
              <a:t>“</a:t>
            </a:r>
            <a:r>
              <a:rPr lang="en-US" altLang="ja-JP" dirty="0" smtClean="0">
                <a:ea typeface="MS PGothic" charset="0"/>
              </a:rPr>
              <a:t>Tell </a:t>
            </a:r>
            <a:r>
              <a:rPr lang="en-US" altLang="ja-JP" dirty="0">
                <a:ea typeface="MS PGothic" charset="0"/>
              </a:rPr>
              <a:t>Me </a:t>
            </a:r>
            <a:r>
              <a:rPr lang="en-US" altLang="ja-JP" dirty="0" smtClean="0">
                <a:ea typeface="MS PGothic" charset="0"/>
              </a:rPr>
              <a:t>Later”</a:t>
            </a:r>
            <a:endParaRPr lang="en-US" altLang="ja-JP" dirty="0">
              <a:ea typeface="MS PGothic" charset="0"/>
            </a:endParaRPr>
          </a:p>
          <a:p>
            <a:pPr lvl="1"/>
            <a:r>
              <a:rPr lang="en-US" dirty="0">
                <a:ea typeface="MS PGothic" charset="0"/>
              </a:rPr>
              <a:t>When requesting data, take pointer to user’s buffer, return immediately; later kernel fills buffer and notifies user</a:t>
            </a:r>
          </a:p>
          <a:p>
            <a:pPr lvl="1"/>
            <a:r>
              <a:rPr lang="en-US" dirty="0">
                <a:ea typeface="MS PGothic" charset="0"/>
              </a:rPr>
              <a:t>When sending data, take pointer to user’</a:t>
            </a:r>
            <a:r>
              <a:rPr lang="en-US" altLang="ja-JP" dirty="0">
                <a:ea typeface="MS PGothic" charset="0"/>
              </a:rPr>
              <a:t>s buffer, return immediately; later kernel takes data and notifies user </a:t>
            </a:r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7256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82000" cy="5105400"/>
          </a:xfrm>
        </p:spPr>
        <p:txBody>
          <a:bodyPr/>
          <a:lstStyle/>
          <a:p>
            <a:r>
              <a:rPr lang="en-US" dirty="0" smtClean="0"/>
              <a:t>HW4 – Releases on Monday 4/11 (Due 4/25)</a:t>
            </a:r>
          </a:p>
          <a:p>
            <a:endParaRPr lang="en-US" dirty="0" smtClean="0"/>
          </a:p>
          <a:p>
            <a:r>
              <a:rPr lang="en-US" dirty="0" smtClean="0"/>
              <a:t>Project 2 code due next Friday</a:t>
            </a:r>
          </a:p>
          <a:p>
            <a:endParaRPr lang="en-US" dirty="0" smtClean="0"/>
          </a:p>
          <a:p>
            <a:r>
              <a:rPr lang="en-US" dirty="0" smtClean="0"/>
              <a:t>Midterm II: Coming up in 2.5 weeks! (</a:t>
            </a:r>
            <a:r>
              <a:rPr lang="en-US" dirty="0"/>
              <a:t>4</a:t>
            </a:r>
            <a:r>
              <a:rPr lang="en-US" dirty="0" smtClean="0"/>
              <a:t>/20)</a:t>
            </a:r>
          </a:p>
          <a:p>
            <a:pPr lvl="1"/>
            <a:r>
              <a:rPr lang="en-US" dirty="0" smtClean="0"/>
              <a:t>6-7</a:t>
            </a:r>
            <a:r>
              <a:rPr lang="en-US" dirty="0"/>
              <a:t>:</a:t>
            </a:r>
            <a:r>
              <a:rPr lang="en-US" dirty="0" smtClean="0"/>
              <a:t>30PM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aa</a:t>
            </a:r>
            <a:r>
              <a:rPr lang="en-US" dirty="0"/>
              <a:t>-eh 10 Evans, </a:t>
            </a:r>
            <a:r>
              <a:rPr lang="en-US" dirty="0" err="1"/>
              <a:t>ej-oa</a:t>
            </a:r>
            <a:r>
              <a:rPr lang="en-US" dirty="0"/>
              <a:t> 155 </a:t>
            </a:r>
            <a:r>
              <a:rPr lang="en-US" dirty="0" err="1" smtClean="0"/>
              <a:t>Dwinelle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Covers lectures #13 to 21</a:t>
            </a:r>
          </a:p>
          <a:p>
            <a:pPr lvl="1"/>
            <a:r>
              <a:rPr lang="en-US" dirty="0"/>
              <a:t>1</a:t>
            </a:r>
            <a:r>
              <a:rPr lang="en-US" dirty="0" smtClean="0"/>
              <a:t> page of hand-written notes, both sides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640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486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Building </a:t>
            </a:r>
            <a:r>
              <a:rPr lang="en-US" altLang="ko-KR" dirty="0" smtClean="0">
                <a:ea typeface="굴림" panose="020B0600000101010101" pitchFamily="34" charset="-127"/>
              </a:rPr>
              <a:t>a File System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File System:</a:t>
            </a:r>
            <a:r>
              <a:rPr lang="en-US" altLang="ko-KR" dirty="0" smtClean="0">
                <a:ea typeface="굴림" panose="020B0600000101010101" pitchFamily="34" charset="-127"/>
              </a:rPr>
              <a:t> Layer of OS that transforms block interface of disks (or other block devices) into Files, Directories, etc.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File System Components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Disk Management: collecting disk blocks into files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Naming: Interface to find files by name, not by blocks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Protection: Layers to keep data secure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Reliability/Durability: Keeping of files durable despite crashes, media failures, attacks, etc.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User vs. System View of a File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User’s view: 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Durable Data Structures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System’s view (system call interface):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Collection of Bytes (UNIX)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Doesn’t matter to system what kind of data structures you want to store on disk!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System’s view (inside OS):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Collection of blocks (a block is a logical transfer unit, while a sector is the physical transfer unit)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Block size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 sector size; in UNIX, block size is 4KB</a:t>
            </a:r>
          </a:p>
        </p:txBody>
      </p:sp>
    </p:spTree>
    <p:extLst>
      <p:ext uri="{BB962C8B-B14F-4D97-AF65-F5344CB8AC3E}">
        <p14:creationId xmlns:p14="http://schemas.microsoft.com/office/powerpoint/2010/main" val="28766789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Translating </a:t>
            </a:r>
            <a:r>
              <a:rPr lang="en-US" altLang="ko-KR" dirty="0" smtClean="0">
                <a:ea typeface="굴림" panose="020B0600000101010101" pitchFamily="34" charset="-127"/>
              </a:rPr>
              <a:t>from User to System View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743200"/>
            <a:ext cx="8686800" cy="3962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happens if user says: give me bytes 2—12?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Fetch block corresponding to those bytes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Return just the correct portion of the block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about: write bytes 2—12?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Fetch block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Modify portion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Write out Block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Everything inside File System is in whole size blocks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For example,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getc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putc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 buffers something like 4096 bytes, even if interface is one byte at a time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From now on, file is a collection of blocks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1190">
            <a:off x="1981200" y="990600"/>
            <a:ext cx="2168525" cy="123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389" name="Group 5"/>
          <p:cNvGrpSpPr>
            <a:grpSpLocks/>
          </p:cNvGrpSpPr>
          <p:nvPr/>
        </p:nvGrpSpPr>
        <p:grpSpPr bwMode="auto">
          <a:xfrm>
            <a:off x="7239000" y="1066800"/>
            <a:ext cx="1270000" cy="939800"/>
            <a:chOff x="4496" y="800"/>
            <a:chExt cx="800" cy="592"/>
          </a:xfrm>
        </p:grpSpPr>
        <p:sp useBgFill="1">
          <p:nvSpPr>
            <p:cNvPr id="16395" name="Oval 6"/>
            <p:cNvSpPr>
              <a:spLocks noChangeArrowheads="1"/>
            </p:cNvSpPr>
            <p:nvPr/>
          </p:nvSpPr>
          <p:spPr bwMode="auto">
            <a:xfrm>
              <a:off x="4512" y="1152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16396" name="Oval 7"/>
            <p:cNvSpPr>
              <a:spLocks noChangeArrowheads="1"/>
            </p:cNvSpPr>
            <p:nvPr/>
          </p:nvSpPr>
          <p:spPr bwMode="auto">
            <a:xfrm>
              <a:off x="4512" y="1008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16397" name="Oval 8"/>
            <p:cNvSpPr>
              <a:spLocks noChangeArrowheads="1"/>
            </p:cNvSpPr>
            <p:nvPr/>
          </p:nvSpPr>
          <p:spPr bwMode="auto">
            <a:xfrm>
              <a:off x="4496" y="896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 useBgFill="1">
          <p:nvSpPr>
            <p:cNvPr id="16398" name="Oval 9"/>
            <p:cNvSpPr>
              <a:spLocks noChangeArrowheads="1"/>
            </p:cNvSpPr>
            <p:nvPr/>
          </p:nvSpPr>
          <p:spPr bwMode="auto">
            <a:xfrm>
              <a:off x="4496" y="800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399" name="Line 10"/>
            <p:cNvSpPr>
              <a:spLocks noChangeShapeType="1"/>
            </p:cNvSpPr>
            <p:nvPr/>
          </p:nvSpPr>
          <p:spPr bwMode="auto">
            <a:xfrm>
              <a:off x="4876" y="908"/>
              <a:ext cx="152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Line 11"/>
            <p:cNvSpPr>
              <a:spLocks noChangeShapeType="1"/>
            </p:cNvSpPr>
            <p:nvPr/>
          </p:nvSpPr>
          <p:spPr bwMode="auto">
            <a:xfrm>
              <a:off x="4860" y="892"/>
              <a:ext cx="37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01" name="Group 12"/>
            <p:cNvGrpSpPr>
              <a:grpSpLocks/>
            </p:cNvGrpSpPr>
            <p:nvPr/>
          </p:nvGrpSpPr>
          <p:grpSpPr bwMode="auto">
            <a:xfrm>
              <a:off x="4632" y="856"/>
              <a:ext cx="520" cy="456"/>
              <a:chOff x="4272" y="632"/>
              <a:chExt cx="520" cy="456"/>
            </a:xfrm>
          </p:grpSpPr>
          <p:sp>
            <p:nvSpPr>
              <p:cNvPr id="16402" name="Oval 13"/>
              <p:cNvSpPr>
                <a:spLocks noChangeArrowheads="1"/>
              </p:cNvSpPr>
              <p:nvPr/>
            </p:nvSpPr>
            <p:spPr bwMode="auto">
              <a:xfrm>
                <a:off x="4272" y="947"/>
                <a:ext cx="520" cy="141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403" name="Oval 14"/>
              <p:cNvSpPr>
                <a:spLocks noChangeArrowheads="1"/>
              </p:cNvSpPr>
              <p:nvPr/>
            </p:nvSpPr>
            <p:spPr bwMode="auto">
              <a:xfrm>
                <a:off x="4280" y="632"/>
                <a:ext cx="496" cy="12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404" name="Line 15"/>
              <p:cNvSpPr>
                <a:spLocks noChangeShapeType="1"/>
              </p:cNvSpPr>
              <p:nvPr/>
            </p:nvSpPr>
            <p:spPr bwMode="auto">
              <a:xfrm>
                <a:off x="4272" y="696"/>
                <a:ext cx="0" cy="32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5" name="Line 16"/>
              <p:cNvSpPr>
                <a:spLocks noChangeShapeType="1"/>
              </p:cNvSpPr>
              <p:nvPr/>
            </p:nvSpPr>
            <p:spPr bwMode="auto">
              <a:xfrm>
                <a:off x="4776" y="696"/>
                <a:ext cx="0" cy="344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390" name="Oval 17"/>
          <p:cNvSpPr>
            <a:spLocks noChangeArrowheads="1"/>
          </p:cNvSpPr>
          <p:nvPr/>
        </p:nvSpPr>
        <p:spPr bwMode="auto">
          <a:xfrm>
            <a:off x="4876800" y="914400"/>
            <a:ext cx="1371600" cy="1295400"/>
          </a:xfrm>
          <a:prstGeom prst="ellipse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ko-KR" sz="2800" dirty="0">
                <a:latin typeface="Gill Sans Light"/>
                <a:ea typeface="굴림" panose="020B0600000101010101" pitchFamily="34" charset="-127"/>
                <a:cs typeface="Gill Sans Light"/>
              </a:rPr>
              <a:t>File</a:t>
            </a:r>
          </a:p>
          <a:p>
            <a:pPr algn="ctr"/>
            <a:r>
              <a:rPr lang="en-US" altLang="ko-KR" sz="2800" dirty="0">
                <a:latin typeface="Gill Sans Light"/>
                <a:ea typeface="굴림" panose="020B0600000101010101" pitchFamily="34" charset="-127"/>
                <a:cs typeface="Gill Sans Light"/>
              </a:rPr>
              <a:t>System</a:t>
            </a:r>
          </a:p>
        </p:txBody>
      </p:sp>
      <p:sp>
        <p:nvSpPr>
          <p:cNvPr id="16391" name="AutoShape 18"/>
          <p:cNvSpPr>
            <a:spLocks noChangeArrowheads="1"/>
          </p:cNvSpPr>
          <p:nvPr/>
        </p:nvSpPr>
        <p:spPr bwMode="auto">
          <a:xfrm>
            <a:off x="6324600" y="1371600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6392" name="AutoShape 19"/>
          <p:cNvSpPr>
            <a:spLocks noChangeArrowheads="1"/>
          </p:cNvSpPr>
          <p:nvPr/>
        </p:nvSpPr>
        <p:spPr bwMode="auto">
          <a:xfrm>
            <a:off x="3962400" y="1371600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16393" name="AutoShape 20"/>
          <p:cNvSpPr>
            <a:spLocks noChangeArrowheads="1"/>
          </p:cNvSpPr>
          <p:nvPr/>
        </p:nvSpPr>
        <p:spPr bwMode="auto">
          <a:xfrm rot="-1305313">
            <a:off x="1905000" y="1524000"/>
            <a:ext cx="1066800" cy="4572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pic>
        <p:nvPicPr>
          <p:cNvPr id="16394" name="Picture 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1436688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24202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So </a:t>
            </a:r>
            <a:r>
              <a:rPr lang="en-US" dirty="0" smtClean="0"/>
              <a:t>You </a:t>
            </a:r>
            <a:r>
              <a:rPr lang="en-US" dirty="0"/>
              <a:t>A</a:t>
            </a:r>
            <a:r>
              <a:rPr lang="en-US" dirty="0" smtClean="0"/>
              <a:t>re </a:t>
            </a:r>
            <a:r>
              <a:rPr lang="en-US" dirty="0"/>
              <a:t>G</a:t>
            </a:r>
            <a:r>
              <a:rPr lang="en-US" dirty="0" smtClean="0"/>
              <a:t>oing </a:t>
            </a:r>
            <a:r>
              <a:rPr lang="en-US" dirty="0" smtClean="0"/>
              <a:t>to </a:t>
            </a:r>
            <a:r>
              <a:rPr lang="en-US" dirty="0" smtClean="0"/>
              <a:t>Design </a:t>
            </a:r>
            <a:r>
              <a:rPr lang="en-US" dirty="0" smtClean="0"/>
              <a:t>a </a:t>
            </a:r>
            <a:r>
              <a:rPr lang="en-US" dirty="0" smtClean="0"/>
              <a:t>File </a:t>
            </a:r>
            <a:r>
              <a:rPr lang="en-US" dirty="0"/>
              <a:t>S</a:t>
            </a:r>
            <a:r>
              <a:rPr lang="en-US" dirty="0" smtClean="0"/>
              <a:t>ystem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What factors are critical to the design choices?</a:t>
            </a:r>
          </a:p>
          <a:p>
            <a:r>
              <a:rPr lang="en-US" dirty="0" smtClean="0"/>
              <a:t>Durable data store =&gt; it</a:t>
            </a:r>
            <a:r>
              <a:rPr lang="fr-FR" dirty="0" smtClean="0"/>
              <a:t>’</a:t>
            </a:r>
            <a:r>
              <a:rPr lang="en-US" dirty="0" smtClean="0"/>
              <a:t>s all on disk</a:t>
            </a:r>
          </a:p>
          <a:p>
            <a:r>
              <a:rPr lang="en-US" dirty="0" smtClean="0"/>
              <a:t>(Hard) Disks </a:t>
            </a:r>
            <a:r>
              <a:rPr lang="en-US" dirty="0" smtClean="0"/>
              <a:t>Performance !!!</a:t>
            </a:r>
          </a:p>
          <a:p>
            <a:pPr lvl="1"/>
            <a:r>
              <a:rPr lang="en-US" dirty="0" smtClean="0"/>
              <a:t>Maximize sequential access, minimize seeks</a:t>
            </a:r>
          </a:p>
          <a:p>
            <a:r>
              <a:rPr lang="en-US" dirty="0" smtClean="0"/>
              <a:t>Open before Read/Write</a:t>
            </a:r>
          </a:p>
          <a:p>
            <a:pPr lvl="1"/>
            <a:r>
              <a:rPr lang="en-US" dirty="0" smtClean="0"/>
              <a:t>Can perform protection checks and look up where the actual file resource are, in advance</a:t>
            </a:r>
          </a:p>
          <a:p>
            <a:r>
              <a:rPr lang="en-US" dirty="0" smtClean="0"/>
              <a:t>Size is determined as they are used !!!</a:t>
            </a:r>
          </a:p>
          <a:p>
            <a:pPr lvl="1"/>
            <a:r>
              <a:rPr lang="en-US" dirty="0" smtClean="0"/>
              <a:t>Can write (or read zeros) to expand the file</a:t>
            </a:r>
          </a:p>
          <a:p>
            <a:pPr lvl="1"/>
            <a:r>
              <a:rPr lang="en-US" dirty="0" smtClean="0"/>
              <a:t>Start small and grow, need to make room</a:t>
            </a:r>
          </a:p>
          <a:p>
            <a:r>
              <a:rPr lang="en-US" dirty="0" smtClean="0"/>
              <a:t>Organized into directories</a:t>
            </a:r>
          </a:p>
          <a:p>
            <a:pPr lvl="1"/>
            <a:r>
              <a:rPr lang="en-US" dirty="0" smtClean="0"/>
              <a:t>What data structure (on disk) for that?</a:t>
            </a:r>
          </a:p>
          <a:p>
            <a:r>
              <a:rPr lang="en-US" dirty="0" smtClean="0"/>
              <a:t>Need to allocate / free blocks </a:t>
            </a:r>
          </a:p>
          <a:p>
            <a:pPr lvl="1"/>
            <a:r>
              <a:rPr lang="en-US" dirty="0" smtClean="0"/>
              <a:t>Such that access remains efficient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315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Disk </a:t>
            </a:r>
            <a:r>
              <a:rPr lang="en-US" altLang="ko-KR" dirty="0" smtClean="0">
                <a:ea typeface="굴림" panose="020B0600000101010101" pitchFamily="34" charset="-127"/>
              </a:rPr>
              <a:t>Management Policies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85800"/>
            <a:ext cx="89916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Basic entities on a disk: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File:</a:t>
            </a:r>
            <a:r>
              <a:rPr lang="en-US" altLang="ko-KR" dirty="0" smtClean="0">
                <a:ea typeface="굴림" panose="020B0600000101010101" pitchFamily="34" charset="-127"/>
              </a:rPr>
              <a:t> user-visible group of blocks arranged sequentially in logical space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Directory:</a:t>
            </a:r>
            <a:r>
              <a:rPr lang="en-US" altLang="ko-KR" dirty="0" smtClean="0">
                <a:ea typeface="굴림" panose="020B0600000101010101" pitchFamily="34" charset="-127"/>
              </a:rPr>
              <a:t> user-visible index mapping names to files (next lecture)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Access disk as linear array of sectors.  Two Options: 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Identify sectors as vectors [cylinder, surface, sector], sort in cylinder-major order, </a:t>
            </a:r>
            <a:r>
              <a:rPr lang="en-US" altLang="ko-KR" dirty="0">
                <a:ea typeface="굴림" panose="020B0600000101010101" pitchFamily="34" charset="-127"/>
              </a:rPr>
              <a:t>n</a:t>
            </a:r>
            <a:r>
              <a:rPr lang="en-US" altLang="ko-KR" dirty="0" smtClean="0">
                <a:ea typeface="굴림" panose="020B0600000101010101" pitchFamily="34" charset="-127"/>
              </a:rPr>
              <a:t>ot used anymore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Logical Block Addressing (LBA):</a:t>
            </a:r>
            <a:r>
              <a:rPr lang="en-US" altLang="ko-KR" dirty="0" smtClean="0">
                <a:ea typeface="굴림" panose="020B0600000101010101" pitchFamily="34" charset="-127"/>
              </a:rPr>
              <a:t> Every sector has integer address from zero up to max number of sectors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Controller translates from address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r>
              <a:rPr lang="en-US" altLang="ko-KR" dirty="0" smtClean="0">
                <a:ea typeface="굴림" panose="020B0600000101010101" pitchFamily="34" charset="-127"/>
              </a:rPr>
              <a:t> physical position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First case: OS/BIOS must deal with bad sectors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Second case: hardware shields OS from structure of disk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Need way to track free disk blocks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Link free blocks together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 too slow today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 bitmap to represent free space on disk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Need way to structure files: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File Header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Track which blocks belong at which offsets within the logical file structure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Optimize placement of files’ disk blocks to match access and usage patterns</a:t>
            </a:r>
          </a:p>
        </p:txBody>
      </p:sp>
    </p:spTree>
    <p:extLst>
      <p:ext uri="{BB962C8B-B14F-4D97-AF65-F5344CB8AC3E}">
        <p14:creationId xmlns:p14="http://schemas.microsoft.com/office/powerpoint/2010/main" val="40408144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386838" y="1941701"/>
            <a:ext cx="1172460" cy="27738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File System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2233686"/>
            <a:ext cx="1184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Directory </a:t>
            </a:r>
          </a:p>
          <a:p>
            <a:r>
              <a:rPr lang="en-US" sz="2000" dirty="0" smtClean="0">
                <a:latin typeface="Gill Sans Light"/>
                <a:cs typeface="Gill Sans Light"/>
              </a:rPr>
              <a:t>Structure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391280"/>
            <a:ext cx="12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 Light"/>
                <a:cs typeface="Gill Sans Light"/>
              </a:rPr>
              <a:t>File path</a:t>
            </a:r>
            <a:endParaRPr lang="en-US" sz="2400" dirty="0">
              <a:latin typeface="Gill Sans Light"/>
              <a:cs typeface="Gill Sans Light"/>
            </a:endParaRPr>
          </a:p>
        </p:txBody>
      </p:sp>
      <p:cxnSp>
        <p:nvCxnSpPr>
          <p:cNvPr id="11" name="Elbow Connector 10"/>
          <p:cNvCxnSpPr>
            <a:stCxn id="9" idx="2"/>
            <a:endCxn id="8" idx="1"/>
          </p:cNvCxnSpPr>
          <p:nvPr/>
        </p:nvCxnSpPr>
        <p:spPr>
          <a:xfrm rot="16200000" flipH="1">
            <a:off x="484206" y="2425997"/>
            <a:ext cx="1475685" cy="32957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065499" y="1941701"/>
            <a:ext cx="1172460" cy="27738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2667" y="2237650"/>
            <a:ext cx="11464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Gill Sans Light"/>
                <a:cs typeface="Gill Sans Light"/>
              </a:rPr>
              <a:t>File Index </a:t>
            </a:r>
          </a:p>
          <a:p>
            <a:pPr algn="ctr"/>
            <a:r>
              <a:rPr lang="en-US" sz="2000" dirty="0" smtClean="0">
                <a:latin typeface="Gill Sans Light"/>
                <a:cs typeface="Gill Sans Light"/>
              </a:rPr>
              <a:t>Structure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04569" y="3752007"/>
            <a:ext cx="642325" cy="437977"/>
          </a:xfrm>
          <a:prstGeom prst="rect">
            <a:avLst/>
          </a:prstGeom>
          <a:solidFill>
            <a:srgbClr val="EBF1D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cxnSp>
        <p:nvCxnSpPr>
          <p:cNvPr id="18" name="Straight Arrow Connector 17"/>
          <p:cNvCxnSpPr>
            <a:stCxn id="16" idx="3"/>
          </p:cNvCxnSpPr>
          <p:nvPr/>
        </p:nvCxnSpPr>
        <p:spPr>
          <a:xfrm flipV="1">
            <a:off x="2446894" y="3562218"/>
            <a:ext cx="1348660" cy="408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98287" y="2678668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ill Sans Light"/>
                <a:cs typeface="Gill Sans Light"/>
              </a:rPr>
              <a:t>File number</a:t>
            </a:r>
            <a:endParaRPr lang="en-US" sz="2400" dirty="0">
              <a:latin typeface="Gill Sans Light"/>
              <a:cs typeface="Gill Sans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07293" y="3351927"/>
            <a:ext cx="642325" cy="437977"/>
          </a:xfrm>
          <a:prstGeom prst="rect">
            <a:avLst/>
          </a:prstGeom>
          <a:solidFill>
            <a:srgbClr val="EBF1D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>
            <a:off x="4949618" y="3570916"/>
            <a:ext cx="1473627" cy="40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n 23"/>
          <p:cNvSpPr/>
          <p:nvPr/>
        </p:nvSpPr>
        <p:spPr>
          <a:xfrm>
            <a:off x="7182355" y="4972175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569254" y="3816773"/>
            <a:ext cx="441146" cy="1838411"/>
            <a:chOff x="7544518" y="1270135"/>
            <a:chExt cx="441146" cy="1838411"/>
          </a:xfrm>
        </p:grpSpPr>
        <p:sp>
          <p:nvSpPr>
            <p:cNvPr id="26" name="Rectangle 25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620707" y="2787362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44518" y="2387252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 Light"/>
                  <a:cs typeface="Gill Sans Light"/>
                </a:rPr>
                <a:t>…</a:t>
              </a:r>
              <a:endParaRPr lang="en-US" sz="2000" dirty="0">
                <a:latin typeface="Gill Sans Light"/>
                <a:cs typeface="Gill Sans Light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125271" y="335280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Data blocks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14800" y="4812268"/>
            <a:ext cx="110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“</a:t>
            </a:r>
            <a:r>
              <a:rPr lang="en-US" sz="2400" dirty="0" err="1" smtClean="0">
                <a:solidFill>
                  <a:srgbClr val="FF0000"/>
                </a:solidFill>
                <a:latin typeface="Gill Sans Light"/>
                <a:cs typeface="Gill Sans Light"/>
              </a:rPr>
              <a:t>inode</a:t>
            </a:r>
            <a:r>
              <a:rPr lang="en-US" sz="24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”</a:t>
            </a:r>
            <a:endParaRPr lang="en-US" sz="2400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90800" y="3043535"/>
            <a:ext cx="1429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“</a:t>
            </a:r>
            <a:r>
              <a:rPr lang="en-US" sz="2400" dirty="0" err="1" smtClean="0">
                <a:solidFill>
                  <a:srgbClr val="FF0000"/>
                </a:solidFill>
                <a:latin typeface="Gill Sans Light"/>
                <a:cs typeface="Gill Sans Light"/>
              </a:rPr>
              <a:t>inumber</a:t>
            </a:r>
            <a:r>
              <a:rPr lang="en-US" sz="24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”</a:t>
            </a:r>
            <a:endParaRPr lang="en-US" sz="2400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05232" y="2399884"/>
            <a:ext cx="37625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One Block = multiple sectors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Ex: </a:t>
            </a:r>
            <a:r>
              <a:rPr lang="en-US" sz="24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512 sector, </a:t>
            </a:r>
            <a:r>
              <a:rPr lang="en-US" sz="24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 4K </a:t>
            </a:r>
            <a:r>
              <a:rPr lang="en-US" sz="24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block</a:t>
            </a:r>
            <a:endParaRPr lang="en-US" sz="2400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186209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93" y="2353603"/>
            <a:ext cx="8400707" cy="397099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Open performs </a:t>
            </a:r>
            <a:r>
              <a:rPr lang="en-US" sz="2800" i="1" dirty="0">
                <a:solidFill>
                  <a:srgbClr val="FF0000"/>
                </a:solidFill>
              </a:rPr>
              <a:t>N</a:t>
            </a:r>
            <a:r>
              <a:rPr lang="en-US" sz="2800" i="1" dirty="0" smtClean="0">
                <a:solidFill>
                  <a:srgbClr val="FF0000"/>
                </a:solidFill>
              </a:rPr>
              <a:t>ame </a:t>
            </a:r>
            <a:r>
              <a:rPr lang="en-US" sz="2800" i="1" dirty="0">
                <a:solidFill>
                  <a:srgbClr val="FF0000"/>
                </a:solidFill>
              </a:rPr>
              <a:t>R</a:t>
            </a:r>
            <a:r>
              <a:rPr lang="en-US" sz="2800" i="1" dirty="0" smtClean="0">
                <a:solidFill>
                  <a:srgbClr val="FF0000"/>
                </a:solidFill>
              </a:rPr>
              <a:t>esolution</a:t>
            </a:r>
            <a:endParaRPr lang="en-US" sz="2800" i="1" dirty="0" smtClean="0">
              <a:solidFill>
                <a:srgbClr val="FF0000"/>
              </a:solidFill>
            </a:endParaRPr>
          </a:p>
          <a:p>
            <a:pPr lvl="1"/>
            <a:r>
              <a:rPr lang="en-US" sz="2400" dirty="0" smtClean="0"/>
              <a:t>Translates pathname into a “file number”</a:t>
            </a:r>
          </a:p>
          <a:p>
            <a:pPr lvl="2"/>
            <a:r>
              <a:rPr lang="en-US" sz="2400" dirty="0" smtClean="0"/>
              <a:t>Used as an “index” to locate the blocks</a:t>
            </a:r>
          </a:p>
          <a:p>
            <a:pPr lvl="1"/>
            <a:r>
              <a:rPr lang="en-US" sz="2400" dirty="0" smtClean="0"/>
              <a:t>Creates a file descriptor in PCB within kernel</a:t>
            </a:r>
          </a:p>
          <a:p>
            <a:pPr lvl="1"/>
            <a:r>
              <a:rPr lang="en-US" sz="2400" dirty="0" smtClean="0"/>
              <a:t>Returns a “handle” (another </a:t>
            </a:r>
            <a:r>
              <a:rPr lang="en-US" sz="2400" dirty="0" smtClean="0"/>
              <a:t>integer) </a:t>
            </a:r>
            <a:r>
              <a:rPr lang="en-US" sz="2400" dirty="0" smtClean="0"/>
              <a:t>to user </a:t>
            </a:r>
            <a:r>
              <a:rPr lang="en-US" sz="2400" dirty="0" smtClean="0"/>
              <a:t>process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Read, Write, Seek, and Sync operate on handle</a:t>
            </a:r>
          </a:p>
          <a:p>
            <a:pPr lvl="1"/>
            <a:r>
              <a:rPr lang="en-US" sz="2400" dirty="0" smtClean="0"/>
              <a:t>Mapped to descriptor and to blocks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150077"/>
            <a:ext cx="14982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rgbClr val="3366FF"/>
                </a:solidFill>
                <a:latin typeface="Gill Sans Light"/>
                <a:cs typeface="Gill Sans Light"/>
              </a:rPr>
              <a:t>f</a:t>
            </a:r>
            <a:r>
              <a:rPr lang="en-US" sz="2800" i="1" dirty="0" smtClean="0">
                <a:solidFill>
                  <a:srgbClr val="3366FF"/>
                </a:solidFill>
                <a:latin typeface="Gill Sans Light"/>
                <a:cs typeface="Gill Sans Light"/>
              </a:rPr>
              <a:t>ile name</a:t>
            </a:r>
          </a:p>
          <a:p>
            <a:pPr algn="ctr"/>
            <a:r>
              <a:rPr lang="en-US" sz="2800" i="1" dirty="0" smtClean="0">
                <a:solidFill>
                  <a:srgbClr val="3366FF"/>
                </a:solidFill>
                <a:latin typeface="Gill Sans Light"/>
                <a:cs typeface="Gill Sans Light"/>
              </a:rPr>
              <a:t>offset</a:t>
            </a:r>
            <a:endParaRPr lang="en-US" sz="2800" i="1" dirty="0">
              <a:solidFill>
                <a:srgbClr val="3366FF"/>
              </a:solidFill>
              <a:latin typeface="Gill Sans Light"/>
              <a:cs typeface="Gill Sans Ligh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81200" y="1447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2444" y="1595735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 Light"/>
                <a:cs typeface="Gill Sans Light"/>
              </a:rPr>
              <a:t>directory</a:t>
            </a:r>
            <a:endParaRPr lang="en-US" sz="2400" dirty="0">
              <a:latin typeface="Gill Sans Light"/>
              <a:cs typeface="Gill Sans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3497" y="1116651"/>
            <a:ext cx="17565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rgbClr val="3366FF"/>
                </a:solidFill>
                <a:latin typeface="Gill Sans Light"/>
                <a:cs typeface="Gill Sans Light"/>
              </a:rPr>
              <a:t>f</a:t>
            </a:r>
            <a:r>
              <a:rPr lang="en-US" sz="2800" i="1" dirty="0" smtClean="0">
                <a:solidFill>
                  <a:srgbClr val="3366FF"/>
                </a:solidFill>
                <a:latin typeface="Gill Sans Light"/>
                <a:cs typeface="Gill Sans Light"/>
              </a:rPr>
              <a:t>ile number</a:t>
            </a:r>
          </a:p>
          <a:p>
            <a:pPr algn="ctr"/>
            <a:r>
              <a:rPr lang="en-US" sz="2800" i="1" dirty="0" smtClean="0">
                <a:solidFill>
                  <a:srgbClr val="3366FF"/>
                </a:solidFill>
                <a:latin typeface="Gill Sans Light"/>
                <a:cs typeface="Gill Sans Light"/>
              </a:rPr>
              <a:t>offset</a:t>
            </a:r>
            <a:endParaRPr lang="en-US" sz="2800" i="1" dirty="0">
              <a:solidFill>
                <a:srgbClr val="3366FF"/>
              </a:solidFill>
              <a:latin typeface="Gill Sans Light"/>
              <a:cs typeface="Gill Sans Ligh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206782" y="1447800"/>
            <a:ext cx="18798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81600" y="160020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Light"/>
                <a:cs typeface="Gill Sans Light"/>
              </a:rPr>
              <a:t>i</a:t>
            </a:r>
            <a:r>
              <a:rPr lang="en-US" sz="2400" dirty="0" smtClean="0">
                <a:latin typeface="Gill Sans Light"/>
                <a:cs typeface="Gill Sans Light"/>
              </a:rPr>
              <a:t>ndex structure</a:t>
            </a:r>
            <a:endParaRPr lang="en-US" sz="2400" dirty="0">
              <a:latin typeface="Gill Sans Light"/>
              <a:cs typeface="Gill Sans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57063" y="1217760"/>
            <a:ext cx="2010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3366FF"/>
                </a:solidFill>
                <a:latin typeface="Gill Sans Light"/>
                <a:cs typeface="Gill Sans Light"/>
              </a:rPr>
              <a:t>Storage block</a:t>
            </a:r>
            <a:endParaRPr lang="en-US" sz="2800" i="1" dirty="0">
              <a:solidFill>
                <a:srgbClr val="3366FF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420850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62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962400"/>
            <a:ext cx="210026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Quick Aside: Big Projects</a:t>
            </a:r>
          </a:p>
        </p:txBody>
      </p:sp>
      <p:sp>
        <p:nvSpPr>
          <p:cNvPr id="566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is a big project?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Time/work estimation is hard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Programmers are eternal </a:t>
            </a:r>
            <a:r>
              <a:rPr lang="en-US" altLang="ko-KR" dirty="0" smtClean="0">
                <a:ea typeface="굴림" panose="020B0600000101010101" pitchFamily="34" charset="-127"/>
              </a:rPr>
              <a:t>optimists </a:t>
            </a:r>
            <a:r>
              <a:rPr lang="en-US" altLang="ko-KR" dirty="0" smtClean="0">
                <a:ea typeface="굴림" panose="020B0600000101010101" pitchFamily="34" charset="-127"/>
              </a:rPr>
              <a:t/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(it will only take two days)!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This is why we bug you about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starting the project early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Had a grad student who used to say he just needed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“10 minutes” to fix something. Two hours later…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a project be efficiently partitioned?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err="1" smtClean="0">
                <a:ea typeface="굴림" panose="020B0600000101010101" pitchFamily="34" charset="-127"/>
              </a:rPr>
              <a:t>Partitionable</a:t>
            </a:r>
            <a:r>
              <a:rPr lang="en-US" altLang="ko-KR" dirty="0" smtClean="0">
                <a:ea typeface="굴림" panose="020B0600000101010101" pitchFamily="34" charset="-127"/>
              </a:rPr>
              <a:t> task decreases in time as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you add people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But, if you require communication: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Time reaches a minimum bound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With complex interactions, time increases!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Mythical person-month problem: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You estimate how long a project will take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Starts to fall behind, so you add more people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Project takes even more time!</a:t>
            </a:r>
          </a:p>
        </p:txBody>
      </p:sp>
      <p:pic>
        <p:nvPicPr>
          <p:cNvPr id="5662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1000"/>
            <a:ext cx="2468563" cy="216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48987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</a:t>
            </a:r>
            <a:endParaRPr lang="en-US" dirty="0"/>
          </a:p>
        </p:txBody>
      </p:sp>
      <p:pic>
        <p:nvPicPr>
          <p:cNvPr id="7" name="Picture 6" descr="Screen Shot 2014-10-21 at 8.37.01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30" y="914400"/>
            <a:ext cx="7698770" cy="528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752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403958" cy="5638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Basically a hierarchical </a:t>
            </a:r>
            <a:r>
              <a:rPr lang="en-US" sz="2800" dirty="0" smtClean="0"/>
              <a:t>structure</a:t>
            </a:r>
          </a:p>
          <a:p>
            <a:pPr lvl="1"/>
            <a:endParaRPr lang="en-US" sz="1600" dirty="0" smtClean="0"/>
          </a:p>
          <a:p>
            <a:r>
              <a:rPr lang="en-US" sz="2800" dirty="0" smtClean="0"/>
              <a:t>Each directory entry is a collection of</a:t>
            </a:r>
          </a:p>
          <a:p>
            <a:pPr lvl="1"/>
            <a:r>
              <a:rPr lang="en-US" sz="2400" dirty="0" smtClean="0"/>
              <a:t>Files</a:t>
            </a:r>
            <a:endParaRPr lang="en-US" sz="2400" dirty="0"/>
          </a:p>
          <a:p>
            <a:pPr lvl="1"/>
            <a:r>
              <a:rPr lang="en-US" sz="2400" dirty="0" smtClean="0"/>
              <a:t>Directories</a:t>
            </a:r>
          </a:p>
          <a:p>
            <a:pPr lvl="2"/>
            <a:r>
              <a:rPr lang="en-US" sz="2400" dirty="0" smtClean="0"/>
              <a:t>A link to another </a:t>
            </a:r>
            <a:r>
              <a:rPr lang="en-US" sz="2400" dirty="0" smtClean="0"/>
              <a:t>entries</a:t>
            </a:r>
          </a:p>
          <a:p>
            <a:pPr lvl="1"/>
            <a:endParaRPr lang="en-US" sz="1600" dirty="0" smtClean="0"/>
          </a:p>
          <a:p>
            <a:r>
              <a:rPr lang="en-US" sz="2800" dirty="0" smtClean="0"/>
              <a:t>Each has a name and attributes</a:t>
            </a:r>
          </a:p>
          <a:p>
            <a:pPr lvl="1"/>
            <a:r>
              <a:rPr lang="en-US" sz="2400" dirty="0" smtClean="0"/>
              <a:t>Files have </a:t>
            </a:r>
            <a:r>
              <a:rPr lang="en-US" sz="2400" dirty="0" smtClean="0"/>
              <a:t>data</a:t>
            </a:r>
          </a:p>
          <a:p>
            <a:pPr lvl="1"/>
            <a:endParaRPr lang="en-US" sz="1600" dirty="0" smtClean="0"/>
          </a:p>
          <a:p>
            <a:r>
              <a:rPr lang="en-US" sz="2800" dirty="0" smtClean="0"/>
              <a:t>Links (hard links) make it a DAG, not just a tree</a:t>
            </a:r>
          </a:p>
          <a:p>
            <a:pPr lvl="1"/>
            <a:r>
              <a:rPr lang="en-US" sz="2400" dirty="0" err="1" smtClean="0"/>
              <a:t>Softlinks</a:t>
            </a:r>
            <a:r>
              <a:rPr lang="en-US" sz="2400" dirty="0" smtClean="0"/>
              <a:t> (aliases) are another name for an entry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536239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I/O &amp; Storage Layers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7486" y="2136453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High Level I/O 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4908" y="2136452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8958" y="252333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Low Level I/O 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9216" y="2600891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95951" y="2869631"/>
            <a:ext cx="689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Gill Sans Light"/>
                <a:cs typeface="Gill Sans Light"/>
              </a:rPr>
              <a:t>Syscall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92984" y="2869631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6879" y="3352583"/>
            <a:ext cx="1303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File System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86205" y="3245938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97264" y="3866418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I/O Driver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84908" y="3892783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699601" y="4428598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52001" y="424983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99923" y="4428598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176602" y="4607363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557501" y="4607363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cxnSp>
        <p:nvCxnSpPr>
          <p:cNvPr id="32" name="Straight Connector 31"/>
          <p:cNvCxnSpPr>
            <a:stCxn id="29" idx="3"/>
            <a:endCxn id="30" idx="2"/>
          </p:cNvCxnSpPr>
          <p:nvPr/>
        </p:nvCxnSpPr>
        <p:spPr>
          <a:xfrm>
            <a:off x="2419211" y="4704906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401070" y="4412278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507706" y="423351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19288" y="1634882"/>
            <a:ext cx="2274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Application / Service</a:t>
            </a:r>
            <a:endParaRPr lang="en-US" sz="2000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20508" y="1951786"/>
            <a:ext cx="976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3366FF"/>
                </a:solidFill>
                <a:latin typeface="Gill Sans Light"/>
                <a:cs typeface="Gill Sans Light"/>
              </a:rPr>
              <a:t>streams</a:t>
            </a:r>
            <a:endParaRPr lang="en-US" sz="2000" i="1" dirty="0">
              <a:solidFill>
                <a:srgbClr val="3366FF"/>
              </a:solidFill>
              <a:latin typeface="Gill Sans Light"/>
              <a:cs typeface="Gill Sans Ligh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20508" y="2416225"/>
            <a:ext cx="955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3366FF"/>
                </a:solidFill>
                <a:latin typeface="Gill Sans Light"/>
                <a:cs typeface="Gill Sans Light"/>
              </a:rPr>
              <a:t>handles</a:t>
            </a:r>
            <a:endParaRPr lang="en-US" sz="2000" i="1" dirty="0">
              <a:solidFill>
                <a:srgbClr val="3366FF"/>
              </a:solidFill>
              <a:latin typeface="Gill Sans Light"/>
              <a:cs typeface="Gill Sans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20508" y="2825813"/>
            <a:ext cx="1007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3366FF"/>
                </a:solidFill>
                <a:latin typeface="Gill Sans Light"/>
                <a:cs typeface="Gill Sans Light"/>
              </a:rPr>
              <a:t>registers</a:t>
            </a:r>
            <a:endParaRPr lang="en-US" sz="2000" i="1" dirty="0">
              <a:solidFill>
                <a:srgbClr val="3366FF"/>
              </a:solidFill>
              <a:latin typeface="Gill Sans Light"/>
              <a:cs typeface="Gill Sans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20508" y="3362074"/>
            <a:ext cx="1254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3366FF"/>
                </a:solidFill>
                <a:latin typeface="Gill Sans Light"/>
                <a:cs typeface="Gill Sans Light"/>
              </a:rPr>
              <a:t>descriptors</a:t>
            </a:r>
            <a:endParaRPr lang="en-US" sz="2000" i="1" dirty="0">
              <a:solidFill>
                <a:srgbClr val="3366FF"/>
              </a:solidFill>
              <a:latin typeface="Gill Sans Light"/>
              <a:cs typeface="Gill Sans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0508" y="3894053"/>
            <a:ext cx="31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3366FF"/>
                </a:solidFill>
                <a:latin typeface="Gill Sans Light"/>
                <a:cs typeface="Gill Sans Light"/>
              </a:rPr>
              <a:t>Commands and Data Transfers</a:t>
            </a:r>
            <a:endParaRPr lang="en-US" sz="2000" i="1" dirty="0">
              <a:solidFill>
                <a:srgbClr val="3366FF"/>
              </a:solidFill>
              <a:latin typeface="Gill Sans Light"/>
              <a:cs typeface="Gill Sans Ligh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59022" y="4433116"/>
            <a:ext cx="3023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3366FF"/>
                </a:solidFill>
                <a:latin typeface="Gill Sans Light"/>
                <a:cs typeface="Gill Sans Light"/>
              </a:rPr>
              <a:t>Disks, Flash, Controllers, DMA</a:t>
            </a:r>
            <a:endParaRPr lang="en-US" sz="2000" i="1" dirty="0">
              <a:solidFill>
                <a:srgbClr val="3366FF"/>
              </a:solidFill>
              <a:latin typeface="Gill Sans Light"/>
              <a:cs typeface="Gill Sans Light"/>
            </a:endParaRP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412" y="4892926"/>
            <a:ext cx="903312" cy="736435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922" y="5265458"/>
            <a:ext cx="942084" cy="727806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299" y="5106435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00" y="5106117"/>
            <a:ext cx="1265440" cy="907297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H="1">
            <a:off x="4390302" y="3040833"/>
            <a:ext cx="3403526" cy="17546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an 50"/>
          <p:cNvSpPr/>
          <p:nvPr/>
        </p:nvSpPr>
        <p:spPr>
          <a:xfrm>
            <a:off x="7283708" y="4864831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8362061" y="4364398"/>
            <a:ext cx="441146" cy="1802120"/>
            <a:chOff x="7605706" y="1270135"/>
            <a:chExt cx="441146" cy="1802120"/>
          </a:xfrm>
        </p:grpSpPr>
        <p:sp>
          <p:nvSpPr>
            <p:cNvPr id="53" name="Rectangle 52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641688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05706" y="2392137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 Light"/>
                  <a:cs typeface="Gill Sans Light"/>
                </a:rPr>
                <a:t>…</a:t>
              </a:r>
              <a:endParaRPr lang="en-US" sz="2000" dirty="0">
                <a:latin typeface="Gill Sans Light"/>
                <a:cs typeface="Gill Sans Light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543800" y="3894456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 Light"/>
                <a:cs typeface="Gill Sans Light"/>
              </a:rPr>
              <a:t>Data blocks</a:t>
            </a:r>
            <a:endParaRPr lang="en-US" sz="2400" dirty="0">
              <a:latin typeface="Gill Sans Light"/>
              <a:cs typeface="Gill Sans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78763" y="3263492"/>
            <a:ext cx="510939" cy="6989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cxnSp>
        <p:nvCxnSpPr>
          <p:cNvPr id="21" name="Straight Connector 20"/>
          <p:cNvCxnSpPr>
            <a:stCxn id="19" idx="1"/>
            <a:endCxn id="19" idx="3"/>
          </p:cNvCxnSpPr>
          <p:nvPr/>
        </p:nvCxnSpPr>
        <p:spPr>
          <a:xfrm>
            <a:off x="6478763" y="3612946"/>
            <a:ext cx="510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477000" y="3773943"/>
            <a:ext cx="510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478763" y="3444352"/>
            <a:ext cx="510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43600" y="2451194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 Light"/>
                <a:cs typeface="Gill Sans Light"/>
              </a:rPr>
              <a:t>#4 - handle</a:t>
            </a:r>
            <a:endParaRPr lang="en-US" sz="2400" dirty="0">
              <a:latin typeface="Gill Sans Light"/>
              <a:cs typeface="Gill Sans Light"/>
            </a:endParaRPr>
          </a:p>
        </p:txBody>
      </p:sp>
      <p:cxnSp>
        <p:nvCxnSpPr>
          <p:cNvPr id="27" name="Elbow Connector 26"/>
          <p:cNvCxnSpPr/>
          <p:nvPr/>
        </p:nvCxnSpPr>
        <p:spPr>
          <a:xfrm>
            <a:off x="6858000" y="3530668"/>
            <a:ext cx="1384081" cy="99432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386050" y="5265458"/>
            <a:ext cx="510939" cy="254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386050" y="5558547"/>
            <a:ext cx="510939" cy="3305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99242" y="6018693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 Light"/>
                <a:cs typeface="Gill Sans Light"/>
              </a:rPr>
              <a:t>Directory Structure</a:t>
            </a:r>
            <a:endParaRPr lang="en-US" sz="240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1949630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41" y="914400"/>
            <a:ext cx="7754259" cy="5791200"/>
          </a:xfrm>
        </p:spPr>
        <p:txBody>
          <a:bodyPr/>
          <a:lstStyle/>
          <a:p>
            <a:r>
              <a:rPr lang="en-US" sz="2800" dirty="0" smtClean="0"/>
              <a:t>Named permanent </a:t>
            </a:r>
            <a:r>
              <a:rPr lang="en-US" sz="2800" dirty="0" smtClean="0"/>
              <a:t>storage</a:t>
            </a:r>
          </a:p>
          <a:p>
            <a:endParaRPr lang="en-US" sz="2800" dirty="0" smtClean="0"/>
          </a:p>
          <a:p>
            <a:r>
              <a:rPr lang="en-US" sz="2800" dirty="0" smtClean="0"/>
              <a:t>Contains</a:t>
            </a:r>
          </a:p>
          <a:p>
            <a:pPr lvl="1"/>
            <a:r>
              <a:rPr lang="en-US" sz="2400" dirty="0" smtClean="0"/>
              <a:t>Data</a:t>
            </a:r>
          </a:p>
          <a:p>
            <a:pPr lvl="2"/>
            <a:r>
              <a:rPr lang="en-US" sz="2400" dirty="0" smtClean="0"/>
              <a:t>Blocks on disk somewhere</a:t>
            </a:r>
          </a:p>
          <a:p>
            <a:pPr lvl="1"/>
            <a:r>
              <a:rPr lang="en-US" sz="2400" dirty="0" smtClean="0"/>
              <a:t>Metadata (Attributes)</a:t>
            </a:r>
          </a:p>
          <a:p>
            <a:pPr lvl="2"/>
            <a:r>
              <a:rPr lang="en-US" sz="2400" dirty="0" smtClean="0"/>
              <a:t>Owner, size, last opened, …</a:t>
            </a:r>
          </a:p>
          <a:p>
            <a:pPr lvl="2"/>
            <a:r>
              <a:rPr lang="en-US" sz="2400" dirty="0" smtClean="0"/>
              <a:t>Access rights</a:t>
            </a:r>
          </a:p>
          <a:p>
            <a:pPr lvl="3"/>
            <a:r>
              <a:rPr lang="en-US" sz="2400" dirty="0" smtClean="0"/>
              <a:t>R, W, X</a:t>
            </a:r>
          </a:p>
          <a:p>
            <a:pPr lvl="3"/>
            <a:r>
              <a:rPr lang="en-US" sz="2400" dirty="0" smtClean="0"/>
              <a:t>Owner, Group, Other (in Unix systems)</a:t>
            </a:r>
          </a:p>
          <a:p>
            <a:pPr lvl="3"/>
            <a:r>
              <a:rPr lang="en-US" sz="2400" dirty="0" smtClean="0"/>
              <a:t>Access control list in Windows system</a:t>
            </a:r>
            <a:endParaRPr lang="en-US" sz="2400" dirty="0"/>
          </a:p>
        </p:txBody>
      </p:sp>
      <p:sp>
        <p:nvSpPr>
          <p:cNvPr id="7" name="Can 6"/>
          <p:cNvSpPr/>
          <p:nvPr/>
        </p:nvSpPr>
        <p:spPr>
          <a:xfrm>
            <a:off x="8157619" y="2732116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Gill Sans Light"/>
              <a:cs typeface="Gill Sans Ligh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543800" y="1576714"/>
            <a:ext cx="492443" cy="1802120"/>
            <a:chOff x="7543800" y="1270135"/>
            <a:chExt cx="492443" cy="1802120"/>
          </a:xfrm>
        </p:grpSpPr>
        <p:sp>
          <p:nvSpPr>
            <p:cNvPr id="8" name="Rectangle 7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Gill Sans Light"/>
                <a:cs typeface="Gill Sans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Gill Sans Light"/>
                <a:cs typeface="Gill Sans Ligh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Gill Sans Light"/>
                <a:cs typeface="Gill Sans Ligh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Gill Sans Light"/>
                <a:cs typeface="Gill Sans Ligh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36043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Gill Sans Light"/>
                <a:cs typeface="Gill Sans Ligh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43800" y="235595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Gill Sans Light"/>
                  <a:cs typeface="Gill Sans Light"/>
                </a:rPr>
                <a:t>…</a:t>
              </a:r>
              <a:endParaRPr lang="en-US" sz="2400" dirty="0">
                <a:latin typeface="Gill Sans Light"/>
                <a:cs typeface="Gill Sans Ligh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891490" y="1088571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 Light"/>
                <a:cs typeface="Gill Sans Light"/>
              </a:rPr>
              <a:t>Data blocks</a:t>
            </a:r>
            <a:endParaRPr lang="en-US" sz="2400" dirty="0">
              <a:latin typeface="Gill Sans Light"/>
              <a:cs typeface="Gill Sans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9155" y="3561978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 Light"/>
                <a:cs typeface="Gill Sans Light"/>
              </a:rPr>
              <a:t>File descriptor</a:t>
            </a:r>
            <a:endParaRPr lang="en-US" sz="2400" dirty="0">
              <a:latin typeface="Gill Sans Light"/>
              <a:cs typeface="Gill Sans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58453" y="3937448"/>
            <a:ext cx="2303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Gill Sans Light"/>
                <a:cs typeface="Gill Sans Light"/>
              </a:rPr>
              <a:t>Fileobject</a:t>
            </a:r>
            <a:r>
              <a:rPr lang="en-US" sz="2400" dirty="0" smtClean="0">
                <a:latin typeface="Gill Sans Light"/>
                <a:cs typeface="Gill Sans Light"/>
              </a:rPr>
              <a:t> (</a:t>
            </a:r>
            <a:r>
              <a:rPr lang="en-US" sz="2400" dirty="0" err="1" smtClean="0">
                <a:latin typeface="Gill Sans Light"/>
                <a:cs typeface="Gill Sans Light"/>
              </a:rPr>
              <a:t>inode</a:t>
            </a:r>
            <a:r>
              <a:rPr lang="en-US" sz="2400" dirty="0" smtClean="0">
                <a:latin typeface="Gill Sans Light"/>
                <a:cs typeface="Gill Sans Light"/>
              </a:rPr>
              <a:t>)</a:t>
            </a:r>
          </a:p>
          <a:p>
            <a:r>
              <a:rPr lang="en-US" sz="2400" dirty="0" smtClean="0">
                <a:latin typeface="Gill Sans Light"/>
                <a:cs typeface="Gill Sans Light"/>
              </a:rPr>
              <a:t>Position</a:t>
            </a:r>
            <a:endParaRPr lang="en-US" sz="2400" dirty="0">
              <a:latin typeface="Gill Sans Light"/>
              <a:cs typeface="Gill Sans Light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474356" y="3378834"/>
            <a:ext cx="14171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74356" y="2662185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 Light"/>
                <a:cs typeface="Gill Sans Light"/>
              </a:rPr>
              <a:t>File handle</a:t>
            </a:r>
            <a:endParaRPr lang="en-US" sz="240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0916009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4495800"/>
            <a:ext cx="8458200" cy="1981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2800" dirty="0">
                <a:ea typeface="ＭＳ Ｐゴシック" pitchFamily="-83" charset="-128"/>
              </a:rPr>
              <a:t>Open </a:t>
            </a:r>
            <a:r>
              <a:rPr lang="en-US" sz="3200" dirty="0">
                <a:ea typeface="ＭＳ Ｐゴシック" pitchFamily="-83" charset="-128"/>
              </a:rPr>
              <a:t>system</a:t>
            </a:r>
            <a:r>
              <a:rPr lang="en-US" sz="2800" dirty="0">
                <a:ea typeface="ＭＳ Ｐゴシック" pitchFamily="-83" charset="-128"/>
              </a:rPr>
              <a:t> call: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sz="2400" dirty="0">
                <a:ea typeface="ＭＳ Ｐゴシック" pitchFamily="-83" charset="-128"/>
              </a:rPr>
              <a:t>Resolves file name, finds file control block (</a:t>
            </a:r>
            <a:r>
              <a:rPr lang="en-US" sz="2400" dirty="0" err="1">
                <a:ea typeface="ＭＳ Ｐゴシック" pitchFamily="-83" charset="-128"/>
              </a:rPr>
              <a:t>inode</a:t>
            </a:r>
            <a:r>
              <a:rPr lang="en-US" sz="2400" dirty="0">
                <a:ea typeface="ＭＳ Ｐゴシック" pitchFamily="-83" charset="-128"/>
              </a:rPr>
              <a:t>)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sz="2400" dirty="0">
                <a:ea typeface="ＭＳ Ｐゴシック" pitchFamily="-83" charset="-128"/>
              </a:rPr>
              <a:t>Makes entries in per-process and system-wide tables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sz="2400" dirty="0">
                <a:ea typeface="ＭＳ Ｐゴシック" pitchFamily="-83" charset="-128"/>
              </a:rPr>
              <a:t>Returns index (called </a:t>
            </a:r>
            <a:r>
              <a:rPr lang="en-US" sz="2400" dirty="0" smtClean="0">
                <a:ea typeface="ＭＳ Ｐゴシック" pitchFamily="-83" charset="-128"/>
              </a:rPr>
              <a:t>“</a:t>
            </a:r>
            <a:r>
              <a:rPr lang="en-US" altLang="ja-JP" sz="2400" dirty="0" smtClean="0">
                <a:ea typeface="ＭＳ Ｐゴシック" pitchFamily="-83" charset="-128"/>
              </a:rPr>
              <a:t>file handle”) </a:t>
            </a:r>
            <a:r>
              <a:rPr lang="en-US" altLang="ja-JP" sz="2400" dirty="0">
                <a:ea typeface="ＭＳ Ｐゴシック" pitchFamily="-83" charset="-128"/>
              </a:rPr>
              <a:t>in open-file table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sz="2800" dirty="0"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sz="2800" dirty="0"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sz="2800" dirty="0"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sz="2800" dirty="0"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5000"/>
              </a:spcBef>
            </a:pPr>
            <a:endParaRPr lang="en-US" sz="2800" dirty="0">
              <a:ea typeface="ＭＳ Ｐゴシック" pitchFamily="-83" charset="-128"/>
            </a:endParaRPr>
          </a:p>
        </p:txBody>
      </p:sp>
      <p:pic>
        <p:nvPicPr>
          <p:cNvPr id="908291" name="Picture 3"/>
          <p:cNvPicPr>
            <a:picLocks noChangeAspect="1" noChangeArrowheads="1"/>
          </p:cNvPicPr>
          <p:nvPr/>
        </p:nvPicPr>
        <p:blipFill>
          <a:blip r:embed="rId3"/>
          <a:srcRect l="4422" t="1373" r="3906" b="58607"/>
          <a:stretch>
            <a:fillRect/>
          </a:stretch>
        </p:blipFill>
        <p:spPr bwMode="auto">
          <a:xfrm>
            <a:off x="389021" y="1295400"/>
            <a:ext cx="8373979" cy="2743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3" charset="-128"/>
              </a:rPr>
              <a:t>In-Memory File System Structures</a:t>
            </a:r>
            <a:endParaRPr lang="en-US" sz="1800">
              <a:ea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4529442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4495800"/>
            <a:ext cx="8458200" cy="14478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3200" dirty="0" smtClean="0">
                <a:ea typeface="ＭＳ Ｐゴシック" pitchFamily="-83" charset="-128"/>
              </a:rPr>
              <a:t>Read</a:t>
            </a:r>
            <a:r>
              <a:rPr lang="en-US" sz="3200" dirty="0">
                <a:ea typeface="ＭＳ Ｐゴシック" pitchFamily="-83" charset="-128"/>
              </a:rPr>
              <a:t>/write system calls: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sz="2800" dirty="0">
                <a:ea typeface="ＭＳ Ｐゴシック" pitchFamily="-83" charset="-128"/>
              </a:rPr>
              <a:t>Use file handle to locate </a:t>
            </a:r>
            <a:r>
              <a:rPr lang="en-US" sz="2800" dirty="0" err="1">
                <a:ea typeface="ＭＳ Ｐゴシック" pitchFamily="-83" charset="-128"/>
              </a:rPr>
              <a:t>inode</a:t>
            </a:r>
            <a:endParaRPr lang="en-US" sz="2800" dirty="0">
              <a:ea typeface="ＭＳ Ｐゴシック" pitchFamily="-83" charset="-128"/>
            </a:endParaRP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sz="2800" dirty="0">
                <a:ea typeface="ＭＳ Ｐゴシック" pitchFamily="-83" charset="-128"/>
              </a:rPr>
              <a:t>Perform appropriate reads or writes </a:t>
            </a: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83" charset="-128"/>
              </a:rPr>
              <a:t>In-Memory File System Structures</a:t>
            </a:r>
            <a:endParaRPr lang="en-US" sz="1800">
              <a:ea typeface="ＭＳ Ｐゴシック" pitchFamily="-83" charset="-128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 l="4407" t="55060" r="3938" b="4959"/>
          <a:stretch>
            <a:fillRect/>
          </a:stretch>
        </p:blipFill>
        <p:spPr bwMode="auto">
          <a:xfrm>
            <a:off x="381000" y="1295399"/>
            <a:ext cx="8458200" cy="277178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3761419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725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16" y="152400"/>
            <a:ext cx="8404768" cy="533400"/>
          </a:xfrm>
        </p:spPr>
        <p:txBody>
          <a:bodyPr/>
          <a:lstStyle/>
          <a:p>
            <a:r>
              <a:rPr lang="en-US" dirty="0" smtClean="0"/>
              <a:t>Our first filesystem: FAT (File Allocation Table)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685800"/>
            <a:ext cx="7620001" cy="611126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The most commonly used </a:t>
            </a:r>
            <a:r>
              <a:rPr lang="en-US" sz="2400" dirty="0" err="1" smtClean="0">
                <a:solidFill>
                  <a:srgbClr val="FF0000"/>
                </a:solidFill>
              </a:rPr>
              <a:t>filesystem</a:t>
            </a:r>
            <a:r>
              <a:rPr lang="en-US" sz="2400" dirty="0" smtClean="0">
                <a:solidFill>
                  <a:srgbClr val="FF0000"/>
                </a:solidFill>
              </a:rPr>
              <a:t> in the world!</a:t>
            </a:r>
          </a:p>
          <a:p>
            <a:endParaRPr lang="en-US" sz="1600" dirty="0" smtClean="0"/>
          </a:p>
          <a:p>
            <a:r>
              <a:rPr lang="en-US" sz="2400" dirty="0" smtClean="0"/>
              <a:t>Assume </a:t>
            </a:r>
            <a:r>
              <a:rPr lang="en-US" sz="2400" dirty="0" smtClean="0"/>
              <a:t>(for now) we have a </a:t>
            </a:r>
            <a:br>
              <a:rPr lang="en-US" sz="2400" dirty="0" smtClean="0"/>
            </a:br>
            <a:r>
              <a:rPr lang="en-US" sz="2400" dirty="0" smtClean="0"/>
              <a:t>way to translate a path to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 </a:t>
            </a:r>
            <a:r>
              <a:rPr lang="en-US" sz="2400" dirty="0" smtClean="0"/>
              <a:t>“file number”</a:t>
            </a:r>
          </a:p>
          <a:p>
            <a:pPr lvl="1"/>
            <a:r>
              <a:rPr lang="en-US" sz="2000" dirty="0" smtClean="0"/>
              <a:t>i.e., a directory </a:t>
            </a:r>
            <a:r>
              <a:rPr lang="en-US" sz="2000" dirty="0" smtClean="0"/>
              <a:t>structure</a:t>
            </a:r>
          </a:p>
          <a:p>
            <a:endParaRPr lang="en-US" sz="1600" dirty="0" smtClean="0"/>
          </a:p>
          <a:p>
            <a:r>
              <a:rPr lang="en-US" sz="2400" dirty="0" smtClean="0"/>
              <a:t>Disk Storage is a collection of Blocks</a:t>
            </a:r>
          </a:p>
          <a:p>
            <a:pPr lvl="1"/>
            <a:r>
              <a:rPr lang="en-US" sz="2000" dirty="0" smtClean="0"/>
              <a:t>Just hold file </a:t>
            </a:r>
            <a:r>
              <a:rPr lang="en-US" sz="2000" dirty="0" smtClean="0"/>
              <a:t>data</a:t>
            </a:r>
          </a:p>
          <a:p>
            <a:endParaRPr lang="en-US" sz="1600" dirty="0" smtClean="0"/>
          </a:p>
          <a:p>
            <a:r>
              <a:rPr lang="en-US" sz="2400" dirty="0" smtClean="0"/>
              <a:t>Example: </a:t>
            </a:r>
            <a:r>
              <a:rPr lang="en-US" sz="2400" dirty="0" err="1" smtClean="0"/>
              <a:t>file_read</a:t>
            </a:r>
            <a:r>
              <a:rPr lang="en-US" sz="2400" dirty="0" smtClean="0"/>
              <a:t> 31, &lt; 2, x &gt;</a:t>
            </a:r>
          </a:p>
          <a:p>
            <a:pPr lvl="1"/>
            <a:r>
              <a:rPr lang="en-US" sz="2200" dirty="0" smtClean="0"/>
              <a:t>Index into FAT with file number</a:t>
            </a:r>
          </a:p>
          <a:p>
            <a:pPr lvl="1"/>
            <a:r>
              <a:rPr lang="en-US" sz="2200" dirty="0" smtClean="0"/>
              <a:t>Follow linked list to block</a:t>
            </a:r>
          </a:p>
          <a:p>
            <a:pPr lvl="1"/>
            <a:r>
              <a:rPr lang="en-US" sz="2200" dirty="0" smtClean="0"/>
              <a:t>Read the block from disk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into memory</a:t>
            </a:r>
            <a:endParaRPr lang="en-US" sz="2200" dirty="0" smtClean="0"/>
          </a:p>
          <a:p>
            <a:pPr lvl="1"/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038943" y="2294172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144085" y="2280804"/>
            <a:ext cx="1637681" cy="351922"/>
            <a:chOff x="5374106" y="3569368"/>
            <a:chExt cx="1393002" cy="35192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solidFill>
              <a:srgbClr val="BCFFBC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Gill Sans Light"/>
                  <a:cs typeface="Gill Sans Light"/>
                </a:rPr>
                <a:t>File 31, Block 0</a:t>
              </a:r>
              <a:endParaRPr lang="en-US" sz="1600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44083" y="2601949"/>
            <a:ext cx="1634523" cy="351922"/>
            <a:chOff x="5374105" y="3569368"/>
            <a:chExt cx="1390316" cy="35192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Gill Sans Light"/>
                  <a:cs typeface="Gill Sans Light"/>
                </a:rPr>
                <a:t>File 31, Block 1</a:t>
              </a:r>
              <a:endParaRPr lang="en-US" sz="1600" dirty="0">
                <a:latin typeface="Gill Sans Light"/>
                <a:cs typeface="Gill Sans Light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44083" y="2923094"/>
            <a:ext cx="1634523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44083" y="324423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4083" y="3565384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39861" y="4207674"/>
            <a:ext cx="1634523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140924" y="452881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7140926" y="4849964"/>
            <a:ext cx="1640839" cy="351922"/>
            <a:chOff x="5374105" y="3569368"/>
            <a:chExt cx="1395688" cy="35192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0" name="Rectangle 4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Gill Sans Light"/>
                  <a:cs typeface="Gill Sans Light"/>
                </a:rPr>
                <a:t>File 31, Block 2</a:t>
              </a:r>
              <a:endParaRPr lang="en-US" sz="1600" dirty="0">
                <a:latin typeface="Gill Sans Light"/>
                <a:cs typeface="Gill Sans Light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7140924" y="517110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10923" y="1256347"/>
            <a:ext cx="130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Disk Blocks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144083" y="1638514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038943" y="1639574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38943" y="125634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FAT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503500" y="5574268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N-1: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373" y="1568943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0: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716570" y="1568943"/>
            <a:ext cx="3582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0: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410200" y="5574268"/>
            <a:ext cx="6362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N-1:</a:t>
            </a:r>
            <a:endParaRPr lang="en-US" sz="2000" dirty="0">
              <a:latin typeface="Gill Sans Light"/>
              <a:cs typeface="Gill Sans Light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4031851" y="1688364"/>
            <a:ext cx="2050231" cy="988025"/>
            <a:chOff x="3348408" y="1975617"/>
            <a:chExt cx="2050231" cy="988025"/>
          </a:xfrm>
        </p:grpSpPr>
        <p:sp>
          <p:nvSpPr>
            <p:cNvPr id="66" name="Rectangle 65"/>
            <p:cNvSpPr/>
            <p:nvPr/>
          </p:nvSpPr>
          <p:spPr>
            <a:xfrm>
              <a:off x="4912158" y="2563532"/>
              <a:ext cx="48648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Gill Sans Light"/>
                  <a:cs typeface="Gill Sans Light"/>
                </a:rPr>
                <a:t>31:</a:t>
              </a:r>
              <a:endParaRPr lang="en-US" sz="2000" dirty="0">
                <a:latin typeface="Gill Sans Light"/>
                <a:cs typeface="Gill Sans Ligh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48408" y="1975617"/>
              <a:ext cx="13516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3366FF"/>
                  </a:solidFill>
                  <a:latin typeface="Gill Sans Light"/>
                  <a:cs typeface="Gill Sans Light"/>
                </a:rPr>
                <a:t>f</a:t>
              </a:r>
              <a:r>
                <a:rPr lang="en-US" sz="2000" dirty="0" smtClean="0">
                  <a:solidFill>
                    <a:srgbClr val="3366FF"/>
                  </a:solidFill>
                  <a:latin typeface="Gill Sans Light"/>
                  <a:cs typeface="Gill Sans Light"/>
                </a:rPr>
                <a:t>ile number</a:t>
              </a:r>
              <a:endParaRPr lang="en-US" sz="2000" dirty="0">
                <a:solidFill>
                  <a:srgbClr val="3366FF"/>
                </a:solidFill>
                <a:latin typeface="Gill Sans Light"/>
                <a:cs typeface="Gill Sans Light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038943" y="2360866"/>
            <a:ext cx="610791" cy="576051"/>
            <a:chOff x="5351525" y="2687055"/>
            <a:chExt cx="610791" cy="576051"/>
          </a:xfrm>
        </p:grpSpPr>
        <p:sp>
          <p:nvSpPr>
            <p:cNvPr id="74" name="Rectangle 7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76" name="Freeform 75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035783" y="2815390"/>
            <a:ext cx="667424" cy="2353483"/>
            <a:chOff x="5348365" y="3141579"/>
            <a:chExt cx="667424" cy="2353483"/>
          </a:xfrm>
        </p:grpSpPr>
        <p:sp>
          <p:nvSpPr>
            <p:cNvPr id="75" name="Rectangle 74"/>
            <p:cNvSpPr/>
            <p:nvPr/>
          </p:nvSpPr>
          <p:spPr>
            <a:xfrm>
              <a:off x="5348365" y="5173917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</p:grpSp>
      <p:sp>
        <p:nvSpPr>
          <p:cNvPr id="82" name="Rectangle 81"/>
          <p:cNvSpPr/>
          <p:nvPr/>
        </p:nvSpPr>
        <p:spPr>
          <a:xfrm>
            <a:off x="3733799" y="5282065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970533" y="6203340"/>
            <a:ext cx="703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Gill Sans Light"/>
                <a:cs typeface="Gill Sans Light"/>
              </a:rPr>
              <a:t>mem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84" name="Can 83"/>
          <p:cNvSpPr/>
          <p:nvPr/>
        </p:nvSpPr>
        <p:spPr>
          <a:xfrm>
            <a:off x="8068699" y="5399859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07789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232 L -0.37066 0.1032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76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038591" y="1977754"/>
            <a:ext cx="446224" cy="310654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35" y="685800"/>
            <a:ext cx="5410697" cy="5181600"/>
          </a:xfrm>
        </p:spPr>
        <p:txBody>
          <a:bodyPr/>
          <a:lstStyle/>
          <a:p>
            <a:r>
              <a:rPr lang="en-US" dirty="0"/>
              <a:t>File is collection of disk </a:t>
            </a:r>
            <a:r>
              <a:rPr lang="en-US" dirty="0" smtClean="0"/>
              <a:t>blocks</a:t>
            </a:r>
          </a:p>
          <a:p>
            <a:endParaRPr lang="en-US" sz="1600" dirty="0"/>
          </a:p>
          <a:p>
            <a:r>
              <a:rPr lang="en-US" dirty="0"/>
              <a:t>FAT is linked list 1-1 with blocks</a:t>
            </a:r>
          </a:p>
          <a:p>
            <a:endParaRPr lang="en-US" sz="1600" dirty="0" smtClean="0"/>
          </a:p>
          <a:p>
            <a:r>
              <a:rPr lang="en-US" dirty="0" smtClean="0"/>
              <a:t>File </a:t>
            </a:r>
            <a:r>
              <a:rPr lang="en-US" dirty="0"/>
              <a:t>Number is index of root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block list for the file</a:t>
            </a:r>
          </a:p>
          <a:p>
            <a:endParaRPr lang="en-US" sz="1600" dirty="0" smtClean="0"/>
          </a:p>
          <a:p>
            <a:r>
              <a:rPr lang="en-US" dirty="0" smtClean="0"/>
              <a:t>File </a:t>
            </a:r>
            <a:r>
              <a:rPr lang="en-US" dirty="0"/>
              <a:t>offset (o = B:x )</a:t>
            </a:r>
          </a:p>
          <a:p>
            <a:endParaRPr lang="en-US" sz="1600" dirty="0" smtClean="0"/>
          </a:p>
          <a:p>
            <a:r>
              <a:rPr lang="en-US" dirty="0" smtClean="0"/>
              <a:t>Follow </a:t>
            </a:r>
            <a:r>
              <a:rPr lang="en-US" dirty="0"/>
              <a:t>list to get block #</a:t>
            </a:r>
          </a:p>
          <a:p>
            <a:endParaRPr lang="en-US" sz="1600" dirty="0" smtClean="0"/>
          </a:p>
          <a:p>
            <a:r>
              <a:rPr lang="en-US" dirty="0" smtClean="0"/>
              <a:t>Unused </a:t>
            </a:r>
            <a:r>
              <a:rPr lang="en-US" dirty="0"/>
              <a:t>blocks </a:t>
            </a:r>
            <a:r>
              <a:rPr lang="en-US" dirty="0">
                <a:sym typeface="Wingdings"/>
              </a:rPr>
              <a:t> FAT free list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38943" y="2294172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44080" y="2280804"/>
            <a:ext cx="1637683" cy="351922"/>
            <a:chOff x="5374103" y="3569368"/>
            <a:chExt cx="1393004" cy="351922"/>
          </a:xfrm>
          <a:solidFill>
            <a:srgbClr val="BCFFBC"/>
          </a:solidFill>
        </p:grpSpPr>
        <p:sp>
          <p:nvSpPr>
            <p:cNvPr id="7" name="Rectangle 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4103" y="3582736"/>
              <a:ext cx="1393004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Gill Sans Light"/>
                  <a:cs typeface="Gill Sans Light"/>
                </a:rPr>
                <a:t>File 31, Block 0</a:t>
              </a:r>
              <a:endParaRPr lang="en-US" sz="1600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44083" y="2601949"/>
            <a:ext cx="1634523" cy="351922"/>
            <a:chOff x="5374105" y="3569368"/>
            <a:chExt cx="1390316" cy="351922"/>
          </a:xfrm>
          <a:solidFill>
            <a:srgbClr val="BCFFBC"/>
          </a:solidFill>
        </p:grpSpPr>
        <p:sp>
          <p:nvSpPr>
            <p:cNvPr id="10" name="Rectangle 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Gill Sans Light"/>
                  <a:cs typeface="Gill Sans Light"/>
                </a:rPr>
                <a:t>File 31, Block 1</a:t>
              </a:r>
              <a:endParaRPr lang="en-US" sz="1600" dirty="0">
                <a:latin typeface="Gill Sans Light"/>
                <a:cs typeface="Gill Sans Light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7144083" y="2923094"/>
            <a:ext cx="1634523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44083" y="324423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44083" y="3565384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39861" y="4207674"/>
            <a:ext cx="1634523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40924" y="452881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40926" y="4849964"/>
            <a:ext cx="1640839" cy="351922"/>
            <a:chOff x="5374105" y="3569368"/>
            <a:chExt cx="1395688" cy="351922"/>
          </a:xfrm>
          <a:solidFill>
            <a:srgbClr val="BCFFBC"/>
          </a:solidFill>
        </p:grpSpPr>
        <p:sp>
          <p:nvSpPr>
            <p:cNvPr id="18" name="Rectangle 17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Gill Sans Light"/>
                  <a:cs typeface="Gill Sans Light"/>
                </a:rPr>
                <a:t>File 31, Block 2</a:t>
              </a:r>
              <a:endParaRPr lang="en-US" sz="1600" dirty="0">
                <a:latin typeface="Gill Sans Light"/>
                <a:cs typeface="Gill Sans Light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40924" y="517110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10923" y="1256347"/>
            <a:ext cx="130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Disk Blocks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44083" y="1638514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38943" y="1639574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38943" y="125634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FAT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03500" y="5574268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N-1: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99373" y="1568943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0: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16570" y="1568943"/>
            <a:ext cx="3582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0: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410200" y="5574268"/>
            <a:ext cx="6362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N-1:</a:t>
            </a:r>
            <a:endParaRPr lang="en-US" sz="2000" dirty="0">
              <a:latin typeface="Gill Sans Light"/>
              <a:cs typeface="Gill Sans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031851" y="1688364"/>
            <a:ext cx="2050231" cy="988025"/>
            <a:chOff x="3348408" y="1975617"/>
            <a:chExt cx="2050231" cy="988025"/>
          </a:xfrm>
        </p:grpSpPr>
        <p:sp>
          <p:nvSpPr>
            <p:cNvPr id="30" name="Rectangle 29"/>
            <p:cNvSpPr/>
            <p:nvPr/>
          </p:nvSpPr>
          <p:spPr>
            <a:xfrm>
              <a:off x="4912158" y="2563532"/>
              <a:ext cx="48648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Gill Sans Light"/>
                  <a:cs typeface="Gill Sans Light"/>
                </a:rPr>
                <a:t>31:</a:t>
              </a:r>
              <a:endParaRPr lang="en-US" sz="2000" dirty="0">
                <a:latin typeface="Gill Sans Light"/>
                <a:cs typeface="Gill Sans Ligh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48408" y="1975617"/>
              <a:ext cx="13516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3366FF"/>
                  </a:solidFill>
                  <a:latin typeface="Gill Sans Light"/>
                  <a:cs typeface="Gill Sans Light"/>
                </a:rPr>
                <a:t>f</a:t>
              </a:r>
              <a:r>
                <a:rPr lang="en-US" sz="2000" dirty="0" smtClean="0">
                  <a:solidFill>
                    <a:srgbClr val="3366FF"/>
                  </a:solidFill>
                  <a:latin typeface="Gill Sans Light"/>
                  <a:cs typeface="Gill Sans Light"/>
                </a:rPr>
                <a:t>ile number</a:t>
              </a:r>
              <a:endParaRPr lang="en-US" sz="2000" dirty="0">
                <a:solidFill>
                  <a:srgbClr val="3366FF"/>
                </a:solidFill>
                <a:latin typeface="Gill Sans Light"/>
                <a:cs typeface="Gill Sans Light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038943" y="2360866"/>
            <a:ext cx="610791" cy="576051"/>
            <a:chOff x="5351525" y="2687055"/>
            <a:chExt cx="610791" cy="576051"/>
          </a:xfrm>
        </p:grpSpPr>
        <p:sp>
          <p:nvSpPr>
            <p:cNvPr id="34" name="Rectangle 3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30776" y="2815390"/>
            <a:ext cx="672431" cy="2369087"/>
            <a:chOff x="5343358" y="3141579"/>
            <a:chExt cx="672431" cy="2369087"/>
          </a:xfrm>
        </p:grpSpPr>
        <p:sp>
          <p:nvSpPr>
            <p:cNvPr id="37" name="Rectangle 36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</p:grpSp>
      <p:sp>
        <p:nvSpPr>
          <p:cNvPr id="41" name="Can 40"/>
          <p:cNvSpPr/>
          <p:nvPr/>
        </p:nvSpPr>
        <p:spPr>
          <a:xfrm>
            <a:off x="8068699" y="5399859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923297" y="3915221"/>
            <a:ext cx="1561518" cy="706374"/>
            <a:chOff x="4235879" y="4214685"/>
            <a:chExt cx="1561518" cy="706374"/>
          </a:xfrm>
        </p:grpSpPr>
        <p:sp>
          <p:nvSpPr>
            <p:cNvPr id="50" name="Rectangle 49"/>
            <p:cNvSpPr/>
            <p:nvPr/>
          </p:nvSpPr>
          <p:spPr>
            <a:xfrm>
              <a:off x="5351173" y="4214685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35879" y="4520949"/>
              <a:ext cx="582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 Light"/>
                  <a:cs typeface="Gill Sans Light"/>
                </a:rPr>
                <a:t>free</a:t>
              </a:r>
              <a:endParaRPr lang="en-US" sz="2000" dirty="0">
                <a:latin typeface="Gill Sans Light"/>
                <a:cs typeface="Gill Sans Light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4809477" y="4358105"/>
              <a:ext cx="542048" cy="374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Freeform 52"/>
          <p:cNvSpPr/>
          <p:nvPr/>
        </p:nvSpPr>
        <p:spPr>
          <a:xfrm>
            <a:off x="6318062" y="4010520"/>
            <a:ext cx="307474" cy="347579"/>
          </a:xfrm>
          <a:custGeom>
            <a:avLst/>
            <a:gdLst>
              <a:gd name="connsiteX0" fmla="*/ 0 w 307474"/>
              <a:gd name="connsiteY0" fmla="*/ 0 h 347579"/>
              <a:gd name="connsiteX1" fmla="*/ 307474 w 307474"/>
              <a:gd name="connsiteY1" fmla="*/ 0 h 347579"/>
              <a:gd name="connsiteX2" fmla="*/ 307474 w 307474"/>
              <a:gd name="connsiteY2" fmla="*/ 347579 h 347579"/>
              <a:gd name="connsiteX3" fmla="*/ 173790 w 307474"/>
              <a:gd name="connsiteY3" fmla="*/ 334210 h 34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474" h="347579">
                <a:moveTo>
                  <a:pt x="0" y="0"/>
                </a:moveTo>
                <a:lnTo>
                  <a:pt x="307474" y="0"/>
                </a:lnTo>
                <a:lnTo>
                  <a:pt x="307474" y="347579"/>
                </a:lnTo>
                <a:lnTo>
                  <a:pt x="173790" y="33421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038943" y="42368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6355627" y="3136719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039936" y="2932007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6387370" y="2116455"/>
            <a:ext cx="561474" cy="913319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33799" y="5282065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70533" y="6203340"/>
            <a:ext cx="703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Gill Sans Light"/>
                <a:cs typeface="Gill Sans Light"/>
              </a:rPr>
              <a:t>mem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995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" grpId="0" build="p"/>
      <p:bldP spid="53" grpId="0" animBg="1"/>
      <p:bldP spid="55" grpId="0" animBg="1"/>
      <p:bldP spid="56" grpId="0" animBg="1"/>
      <p:bldP spid="58" grpId="0" animBg="1"/>
      <p:bldP spid="5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038591" y="1977754"/>
            <a:ext cx="446224" cy="310654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038943" y="42368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35" y="685800"/>
            <a:ext cx="5410697" cy="5943600"/>
          </a:xfrm>
        </p:spPr>
        <p:txBody>
          <a:bodyPr/>
          <a:lstStyle/>
          <a:p>
            <a:r>
              <a:rPr lang="en-US" dirty="0"/>
              <a:t>File is collection of disk </a:t>
            </a:r>
            <a:r>
              <a:rPr lang="en-US" dirty="0" smtClean="0"/>
              <a:t>blocks</a:t>
            </a:r>
          </a:p>
          <a:p>
            <a:endParaRPr lang="en-US" sz="1600" dirty="0"/>
          </a:p>
          <a:p>
            <a:r>
              <a:rPr lang="en-US" dirty="0"/>
              <a:t>FAT is linked list 1-1 with blocks</a:t>
            </a:r>
          </a:p>
          <a:p>
            <a:endParaRPr lang="en-US" sz="1600" dirty="0" smtClean="0"/>
          </a:p>
          <a:p>
            <a:r>
              <a:rPr lang="en-US" dirty="0" smtClean="0"/>
              <a:t>File </a:t>
            </a:r>
            <a:r>
              <a:rPr lang="en-US" dirty="0"/>
              <a:t>Number is index of root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block list for the file</a:t>
            </a:r>
          </a:p>
          <a:p>
            <a:endParaRPr lang="en-US" sz="1600" dirty="0" smtClean="0"/>
          </a:p>
          <a:p>
            <a:r>
              <a:rPr lang="en-US" dirty="0" smtClean="0"/>
              <a:t>File </a:t>
            </a:r>
            <a:r>
              <a:rPr lang="en-US" dirty="0"/>
              <a:t>offset (o = B:x )</a:t>
            </a:r>
          </a:p>
          <a:p>
            <a:endParaRPr lang="en-US" sz="1600" dirty="0" smtClean="0"/>
          </a:p>
          <a:p>
            <a:r>
              <a:rPr lang="en-US" dirty="0" smtClean="0"/>
              <a:t>Follow </a:t>
            </a:r>
            <a:r>
              <a:rPr lang="en-US" dirty="0"/>
              <a:t>list to get block #</a:t>
            </a:r>
          </a:p>
          <a:p>
            <a:endParaRPr lang="en-US" sz="1600" dirty="0" smtClean="0"/>
          </a:p>
          <a:p>
            <a:r>
              <a:rPr lang="en-US" dirty="0" smtClean="0"/>
              <a:t>Unused </a:t>
            </a:r>
            <a:r>
              <a:rPr lang="en-US" dirty="0"/>
              <a:t>blocks </a:t>
            </a:r>
            <a:r>
              <a:rPr lang="en-US" dirty="0">
                <a:sym typeface="Wingdings"/>
              </a:rPr>
              <a:t> FAT free </a:t>
            </a:r>
            <a:r>
              <a:rPr lang="en-US" dirty="0" smtClean="0">
                <a:sym typeface="Wingdings"/>
              </a:rPr>
              <a:t>list</a:t>
            </a:r>
          </a:p>
          <a:p>
            <a:r>
              <a:rPr lang="en-US" dirty="0" smtClean="0">
                <a:sym typeface="Wingdings"/>
              </a:rPr>
              <a:t>Ex: </a:t>
            </a:r>
            <a:r>
              <a:rPr lang="en-US" dirty="0" err="1">
                <a:sym typeface="Wingdings"/>
              </a:rPr>
              <a:t>file_write</a:t>
            </a:r>
            <a:r>
              <a:rPr lang="en-US" dirty="0">
                <a:sym typeface="Wingdings"/>
              </a:rPr>
              <a:t>(51, &lt;3, y&gt; </a:t>
            </a:r>
            <a:r>
              <a:rPr lang="en-US" dirty="0" smtClean="0">
                <a:sym typeface="Wingdings"/>
              </a:rPr>
              <a:t>)</a:t>
            </a:r>
          </a:p>
          <a:p>
            <a:pPr lvl="1"/>
            <a:r>
              <a:rPr lang="en-US" dirty="0" smtClean="0">
                <a:sym typeface="Wingdings"/>
              </a:rPr>
              <a:t>Grab blocks from free list</a:t>
            </a:r>
          </a:p>
          <a:p>
            <a:pPr lvl="1"/>
            <a:r>
              <a:rPr lang="en-US" dirty="0" smtClean="0">
                <a:sym typeface="Wingdings"/>
              </a:rPr>
              <a:t>Linking </a:t>
            </a:r>
            <a:r>
              <a:rPr lang="en-US" dirty="0">
                <a:sym typeface="Wingdings"/>
              </a:rPr>
              <a:t>them </a:t>
            </a:r>
            <a:r>
              <a:rPr lang="en-US" dirty="0" smtClean="0">
                <a:sym typeface="Wingdings"/>
              </a:rPr>
              <a:t>into file</a:t>
            </a:r>
            <a:endParaRPr lang="en-US" dirty="0">
              <a:sym typeface="Wingdings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38943" y="2294172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44080" y="2280804"/>
            <a:ext cx="1637683" cy="351922"/>
            <a:chOff x="5374103" y="3569368"/>
            <a:chExt cx="1393004" cy="351922"/>
          </a:xfrm>
          <a:solidFill>
            <a:srgbClr val="BCFFBC"/>
          </a:solidFill>
        </p:grpSpPr>
        <p:sp>
          <p:nvSpPr>
            <p:cNvPr id="7" name="Rectangle 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4103" y="3582736"/>
              <a:ext cx="1393004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Gill Sans Light"/>
                  <a:cs typeface="Gill Sans Light"/>
                </a:rPr>
                <a:t>File 31, Block 0</a:t>
              </a:r>
              <a:endParaRPr lang="en-US" sz="1600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44083" y="2601949"/>
            <a:ext cx="1634523" cy="351922"/>
            <a:chOff x="5374105" y="3569368"/>
            <a:chExt cx="1390316" cy="351922"/>
          </a:xfrm>
          <a:solidFill>
            <a:srgbClr val="BCFFBC"/>
          </a:solidFill>
        </p:grpSpPr>
        <p:sp>
          <p:nvSpPr>
            <p:cNvPr id="10" name="Rectangle 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Gill Sans Light"/>
                  <a:cs typeface="Gill Sans Light"/>
                </a:rPr>
                <a:t>File 31, Block 1</a:t>
              </a:r>
              <a:endParaRPr lang="en-US" sz="1600" dirty="0">
                <a:latin typeface="Gill Sans Light"/>
                <a:cs typeface="Gill Sans Light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7144083" y="2923094"/>
            <a:ext cx="1634523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44083" y="324423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44083" y="3565384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39861" y="4207674"/>
            <a:ext cx="1634523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40924" y="452881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40926" y="4849964"/>
            <a:ext cx="1640839" cy="351922"/>
            <a:chOff x="5374105" y="3569368"/>
            <a:chExt cx="1395688" cy="351922"/>
          </a:xfrm>
          <a:solidFill>
            <a:srgbClr val="BCFFBC"/>
          </a:solidFill>
        </p:grpSpPr>
        <p:sp>
          <p:nvSpPr>
            <p:cNvPr id="18" name="Rectangle 17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Gill Sans Light"/>
                  <a:cs typeface="Gill Sans Light"/>
                </a:rPr>
                <a:t>File 31, Block 2</a:t>
              </a:r>
              <a:endParaRPr lang="en-US" sz="1600" dirty="0">
                <a:latin typeface="Gill Sans Light"/>
                <a:cs typeface="Gill Sans Light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40924" y="517110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10923" y="1256347"/>
            <a:ext cx="130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Disk Blocks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44083" y="1638514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38943" y="1639574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38943" y="125634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FAT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03500" y="5574268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N-1: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99373" y="1568943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0: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16570" y="1568943"/>
            <a:ext cx="3582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0: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410200" y="5574268"/>
            <a:ext cx="6362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N-1:</a:t>
            </a:r>
            <a:endParaRPr lang="en-US" sz="2000" dirty="0">
              <a:latin typeface="Gill Sans Light"/>
              <a:cs typeface="Gill Sans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031851" y="1688364"/>
            <a:ext cx="2050231" cy="988025"/>
            <a:chOff x="3348408" y="1975617"/>
            <a:chExt cx="2050231" cy="988025"/>
          </a:xfrm>
        </p:grpSpPr>
        <p:sp>
          <p:nvSpPr>
            <p:cNvPr id="30" name="Rectangle 29"/>
            <p:cNvSpPr/>
            <p:nvPr/>
          </p:nvSpPr>
          <p:spPr>
            <a:xfrm>
              <a:off x="4912158" y="2563532"/>
              <a:ext cx="48648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Gill Sans Light"/>
                  <a:cs typeface="Gill Sans Light"/>
                </a:rPr>
                <a:t>31:</a:t>
              </a:r>
              <a:endParaRPr lang="en-US" sz="2000" dirty="0">
                <a:latin typeface="Gill Sans Light"/>
                <a:cs typeface="Gill Sans Ligh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48408" y="1975617"/>
              <a:ext cx="13516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3366FF"/>
                  </a:solidFill>
                  <a:latin typeface="Gill Sans Light"/>
                  <a:cs typeface="Gill Sans Light"/>
                </a:rPr>
                <a:t>f</a:t>
              </a:r>
              <a:r>
                <a:rPr lang="en-US" sz="2000" dirty="0" smtClean="0">
                  <a:solidFill>
                    <a:srgbClr val="3366FF"/>
                  </a:solidFill>
                  <a:latin typeface="Gill Sans Light"/>
                  <a:cs typeface="Gill Sans Light"/>
                </a:rPr>
                <a:t>ile number</a:t>
              </a:r>
              <a:endParaRPr lang="en-US" sz="2000" dirty="0">
                <a:solidFill>
                  <a:srgbClr val="3366FF"/>
                </a:solidFill>
                <a:latin typeface="Gill Sans Light"/>
                <a:cs typeface="Gill Sans Light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038943" y="2360866"/>
            <a:ext cx="610791" cy="576051"/>
            <a:chOff x="5351525" y="2687055"/>
            <a:chExt cx="610791" cy="576051"/>
          </a:xfrm>
        </p:grpSpPr>
        <p:sp>
          <p:nvSpPr>
            <p:cNvPr id="34" name="Rectangle 3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30776" y="2815390"/>
            <a:ext cx="672431" cy="2369087"/>
            <a:chOff x="5343358" y="3141579"/>
            <a:chExt cx="672431" cy="2369087"/>
          </a:xfrm>
        </p:grpSpPr>
        <p:sp>
          <p:nvSpPr>
            <p:cNvPr id="37" name="Rectangle 36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</p:grpSp>
      <p:sp>
        <p:nvSpPr>
          <p:cNvPr id="41" name="Can 40"/>
          <p:cNvSpPr/>
          <p:nvPr/>
        </p:nvSpPr>
        <p:spPr>
          <a:xfrm>
            <a:off x="8068699" y="5399859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38591" y="39152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23297" y="4221485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free</a:t>
            </a:r>
            <a:endParaRPr lang="en-US" sz="2000" dirty="0">
              <a:latin typeface="Gill Sans Light"/>
              <a:cs typeface="Gill Sans Light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5496895" y="4058641"/>
            <a:ext cx="542048" cy="374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>
          <a:xfrm>
            <a:off x="6318062" y="4010520"/>
            <a:ext cx="307474" cy="347579"/>
          </a:xfrm>
          <a:custGeom>
            <a:avLst/>
            <a:gdLst>
              <a:gd name="connsiteX0" fmla="*/ 0 w 307474"/>
              <a:gd name="connsiteY0" fmla="*/ 0 h 347579"/>
              <a:gd name="connsiteX1" fmla="*/ 307474 w 307474"/>
              <a:gd name="connsiteY1" fmla="*/ 0 h 347579"/>
              <a:gd name="connsiteX2" fmla="*/ 307474 w 307474"/>
              <a:gd name="connsiteY2" fmla="*/ 347579 h 347579"/>
              <a:gd name="connsiteX3" fmla="*/ 173790 w 307474"/>
              <a:gd name="connsiteY3" fmla="*/ 334210 h 34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474" h="347579">
                <a:moveTo>
                  <a:pt x="0" y="0"/>
                </a:moveTo>
                <a:lnTo>
                  <a:pt x="307474" y="0"/>
                </a:lnTo>
                <a:lnTo>
                  <a:pt x="307474" y="347579"/>
                </a:lnTo>
                <a:lnTo>
                  <a:pt x="173790" y="33421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039936" y="2932007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6387370" y="2116455"/>
            <a:ext cx="561474" cy="913319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33799" y="5282065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70533" y="6203340"/>
            <a:ext cx="703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Gill Sans Light"/>
                <a:cs typeface="Gill Sans Light"/>
              </a:rPr>
              <a:t>mem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Properties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55" idx="1"/>
          </p:cNvCxnSpPr>
          <p:nvPr/>
        </p:nvCxnSpPr>
        <p:spPr>
          <a:xfrm flipV="1">
            <a:off x="5496895" y="4397394"/>
            <a:ext cx="542048" cy="35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Freeform 56"/>
          <p:cNvSpPr/>
          <p:nvPr/>
        </p:nvSpPr>
        <p:spPr>
          <a:xfrm flipV="1">
            <a:off x="6400800" y="4145365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30776" y="3907332"/>
            <a:ext cx="446224" cy="321145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7140924" y="3886529"/>
            <a:ext cx="1640839" cy="351922"/>
            <a:chOff x="5374105" y="3569368"/>
            <a:chExt cx="1395688" cy="351922"/>
          </a:xfrm>
          <a:solidFill>
            <a:srgbClr val="BCFFBC"/>
          </a:solidFill>
        </p:grpSpPr>
        <p:sp>
          <p:nvSpPr>
            <p:cNvPr id="67" name="Rectangle 6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Gill Sans Light"/>
                  <a:cs typeface="Gill Sans Light"/>
                </a:rPr>
                <a:t>File 31, Block 3</a:t>
              </a:r>
              <a:endParaRPr lang="en-US" sz="1600" dirty="0">
                <a:latin typeface="Gill Sans Light"/>
                <a:cs typeface="Gill Sans Light"/>
              </a:endParaRPr>
            </a:p>
          </p:txBody>
        </p:sp>
      </p:grpSp>
      <p:sp>
        <p:nvSpPr>
          <p:cNvPr id="56" name="Freeform 55"/>
          <p:cNvSpPr/>
          <p:nvPr/>
        </p:nvSpPr>
        <p:spPr>
          <a:xfrm>
            <a:off x="6355627" y="3136719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8141051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Techniques for Partitioning Tasks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763000" cy="6248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Functional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Person A implements threads, Person B implements semaphores, Person C implements locks…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Problem: Lots of communication across APIs</a:t>
            </a:r>
          </a:p>
          <a:p>
            <a:pPr lvl="2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If B changes the API, A may need to make changes</a:t>
            </a:r>
          </a:p>
          <a:p>
            <a:pPr lvl="2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Story: Large airline company spent $200 million on a new scheduling and booking system. Two teams “working together.” After two years, went to merge software. Failed! Interfaces had changed (documented, but no one noticed). Result: would cost another $200 million to fix. 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2">
              <a:lnSpc>
                <a:spcPct val="80000"/>
              </a:lnSpc>
            </a:pPr>
            <a:endParaRPr lang="en-US" altLang="ko-KR" sz="12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Task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Person A designs, Person B writes code, Person C tests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May be difficult to find right balance, but can focus on each person’s strengths (Theory </a:t>
            </a:r>
            <a:r>
              <a:rPr lang="en-US" altLang="ko-KR" dirty="0" err="1" smtClean="0">
                <a:ea typeface="굴림" panose="020B0600000101010101" pitchFamily="34" charset="-127"/>
              </a:rPr>
              <a:t>vs</a:t>
            </a:r>
            <a:r>
              <a:rPr lang="en-US" altLang="ko-KR" dirty="0" smtClean="0">
                <a:ea typeface="굴림" panose="020B0600000101010101" pitchFamily="34" charset="-127"/>
              </a:rPr>
              <a:t> systems hacker)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Since Debugging is hard, Microsoft has </a:t>
            </a:r>
            <a:r>
              <a:rPr lang="en-US" altLang="ko-KR" i="1" dirty="0" smtClean="0">
                <a:ea typeface="굴림" panose="020B0600000101010101" pitchFamily="34" charset="-127"/>
              </a:rPr>
              <a:t>two</a:t>
            </a:r>
            <a:r>
              <a:rPr lang="en-US" altLang="ko-KR" dirty="0" smtClean="0">
                <a:ea typeface="굴림" panose="020B0600000101010101" pitchFamily="34" charset="-127"/>
              </a:rPr>
              <a:t> testers for </a:t>
            </a:r>
            <a:r>
              <a:rPr lang="en-US" altLang="ko-KR" i="1" dirty="0" smtClean="0">
                <a:ea typeface="굴림" panose="020B0600000101010101" pitchFamily="34" charset="-127"/>
              </a:rPr>
              <a:t>each</a:t>
            </a:r>
            <a:r>
              <a:rPr lang="en-US" altLang="ko-KR" dirty="0" smtClean="0"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programmer</a:t>
            </a:r>
          </a:p>
          <a:p>
            <a:pPr lvl="1">
              <a:lnSpc>
                <a:spcPct val="80000"/>
              </a:lnSpc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Most CS162 project teams are functional, but people have had success with task-based </a:t>
            </a:r>
            <a:r>
              <a:rPr lang="en-US" altLang="ko-KR" dirty="0" smtClean="0">
                <a:ea typeface="굴림" panose="020B0600000101010101" pitchFamily="34" charset="-127"/>
              </a:rPr>
              <a:t>divisions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5937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29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5"/>
          <p:cNvSpPr/>
          <p:nvPr/>
        </p:nvSpPr>
        <p:spPr>
          <a:xfrm>
            <a:off x="6355627" y="3136719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6355627" y="3136718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rgbClr val="618FFD"/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35" y="685800"/>
            <a:ext cx="5410697" cy="5181600"/>
          </a:xfrm>
        </p:spPr>
        <p:txBody>
          <a:bodyPr/>
          <a:lstStyle/>
          <a:p>
            <a:r>
              <a:rPr lang="en-US" dirty="0"/>
              <a:t>File is collection of disk </a:t>
            </a:r>
            <a:r>
              <a:rPr lang="en-US" dirty="0" smtClean="0"/>
              <a:t>blocks</a:t>
            </a:r>
          </a:p>
          <a:p>
            <a:endParaRPr lang="en-US" sz="1600" dirty="0"/>
          </a:p>
          <a:p>
            <a:r>
              <a:rPr lang="en-US" dirty="0"/>
              <a:t>FAT is linked list 1-1 with blocks</a:t>
            </a:r>
          </a:p>
          <a:p>
            <a:endParaRPr lang="en-US" sz="1600" dirty="0" smtClean="0"/>
          </a:p>
          <a:p>
            <a:r>
              <a:rPr lang="en-US" dirty="0" smtClean="0"/>
              <a:t>File </a:t>
            </a:r>
            <a:r>
              <a:rPr lang="en-US" dirty="0"/>
              <a:t>Number is index of root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block list for the file</a:t>
            </a:r>
          </a:p>
          <a:p>
            <a:endParaRPr lang="en-US" sz="1600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Grow </a:t>
            </a:r>
            <a:r>
              <a:rPr lang="en-US" dirty="0">
                <a:sym typeface="Wingdings"/>
              </a:rPr>
              <a:t>file by allocating free blocks </a:t>
            </a: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and </a:t>
            </a:r>
            <a:r>
              <a:rPr lang="en-US" dirty="0">
                <a:sym typeface="Wingdings"/>
              </a:rPr>
              <a:t>linking them </a:t>
            </a:r>
            <a:r>
              <a:rPr lang="en-US" dirty="0" smtClean="0">
                <a:sym typeface="Wingdings"/>
              </a:rPr>
              <a:t>in</a:t>
            </a:r>
          </a:p>
          <a:p>
            <a:endParaRPr lang="en-US" sz="1600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Ex</a:t>
            </a:r>
            <a:r>
              <a:rPr lang="en-US" dirty="0" smtClean="0">
                <a:sym typeface="Wingdings"/>
              </a:rPr>
              <a:t>: Create </a:t>
            </a:r>
            <a:r>
              <a:rPr lang="en-US" dirty="0">
                <a:sym typeface="Wingdings"/>
              </a:rPr>
              <a:t>file, write, write</a:t>
            </a:r>
          </a:p>
          <a:p>
            <a:endParaRPr lang="en-US" dirty="0">
              <a:sym typeface="Wingdings"/>
            </a:endParaRP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7140924" y="3886529"/>
            <a:ext cx="1640839" cy="351922"/>
            <a:chOff x="5374105" y="3569368"/>
            <a:chExt cx="1395688" cy="351922"/>
          </a:xfrm>
          <a:solidFill>
            <a:srgbClr val="BCFFBC"/>
          </a:solidFill>
        </p:grpSpPr>
        <p:sp>
          <p:nvSpPr>
            <p:cNvPr id="67" name="Rectangle 6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Gill Sans Light"/>
                  <a:cs typeface="Gill Sans Light"/>
                </a:rPr>
                <a:t>File 31, Block 3</a:t>
              </a:r>
              <a:endParaRPr lang="en-US" sz="1600" dirty="0">
                <a:latin typeface="Gill Sans Light"/>
                <a:cs typeface="Gill Sans Light"/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6038591" y="1977754"/>
            <a:ext cx="446224" cy="310654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38943" y="2294172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44080" y="2280804"/>
            <a:ext cx="1637683" cy="351922"/>
            <a:chOff x="5374103" y="3569368"/>
            <a:chExt cx="1393004" cy="351922"/>
          </a:xfrm>
          <a:solidFill>
            <a:srgbClr val="BCFFBC"/>
          </a:solidFill>
        </p:grpSpPr>
        <p:sp>
          <p:nvSpPr>
            <p:cNvPr id="7" name="Rectangle 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4103" y="3582736"/>
              <a:ext cx="1393004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Gill Sans Light"/>
                  <a:cs typeface="Gill Sans Light"/>
                </a:rPr>
                <a:t>File 31, Block 0</a:t>
              </a:r>
              <a:endParaRPr lang="en-US" sz="1600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44083" y="2601949"/>
            <a:ext cx="1634523" cy="351922"/>
            <a:chOff x="5374105" y="3569368"/>
            <a:chExt cx="1390316" cy="351922"/>
          </a:xfrm>
          <a:solidFill>
            <a:srgbClr val="BCFFBC"/>
          </a:solidFill>
        </p:grpSpPr>
        <p:sp>
          <p:nvSpPr>
            <p:cNvPr id="10" name="Rectangle 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Gill Sans Light"/>
                  <a:cs typeface="Gill Sans Light"/>
                </a:rPr>
                <a:t>File 31, Block 1</a:t>
              </a:r>
              <a:endParaRPr lang="en-US" sz="1600" dirty="0">
                <a:latin typeface="Gill Sans Light"/>
                <a:cs typeface="Gill Sans Light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7144083" y="2923094"/>
            <a:ext cx="1634523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44083" y="324423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44083" y="3565384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39861" y="4207674"/>
            <a:ext cx="1634523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40924" y="452881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40926" y="4849964"/>
            <a:ext cx="1640839" cy="351922"/>
            <a:chOff x="5374105" y="3569368"/>
            <a:chExt cx="1395688" cy="351922"/>
          </a:xfrm>
          <a:solidFill>
            <a:srgbClr val="BCFFBC"/>
          </a:solidFill>
        </p:grpSpPr>
        <p:sp>
          <p:nvSpPr>
            <p:cNvPr id="18" name="Rectangle 17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Gill Sans Light"/>
                  <a:cs typeface="Gill Sans Light"/>
                </a:rPr>
                <a:t>File 31, Block 2</a:t>
              </a:r>
              <a:endParaRPr lang="en-US" sz="1600" dirty="0">
                <a:latin typeface="Gill Sans Light"/>
                <a:cs typeface="Gill Sans Light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40924" y="517110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10923" y="1256347"/>
            <a:ext cx="130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Disk Blocks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44083" y="1638514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38943" y="1639574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38943" y="125634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FAT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03500" y="5574268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N-1: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99373" y="1568943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0: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16570" y="1568943"/>
            <a:ext cx="3582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0: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410200" y="5574268"/>
            <a:ext cx="6362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N-1:</a:t>
            </a:r>
            <a:endParaRPr lang="en-US" sz="2000" dirty="0">
              <a:latin typeface="Gill Sans Light"/>
              <a:cs typeface="Gill Sans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031851" y="1688364"/>
            <a:ext cx="2050231" cy="988025"/>
            <a:chOff x="3348408" y="1975617"/>
            <a:chExt cx="2050231" cy="988025"/>
          </a:xfrm>
        </p:grpSpPr>
        <p:sp>
          <p:nvSpPr>
            <p:cNvPr id="30" name="Rectangle 29"/>
            <p:cNvSpPr/>
            <p:nvPr/>
          </p:nvSpPr>
          <p:spPr>
            <a:xfrm>
              <a:off x="4912158" y="2563532"/>
              <a:ext cx="48648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Gill Sans Light"/>
                  <a:cs typeface="Gill Sans Light"/>
                </a:rPr>
                <a:t>31:</a:t>
              </a:r>
              <a:endParaRPr lang="en-US" sz="2000" dirty="0">
                <a:latin typeface="Gill Sans Light"/>
                <a:cs typeface="Gill Sans Ligh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48408" y="1975617"/>
              <a:ext cx="13516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3366FF"/>
                  </a:solidFill>
                  <a:latin typeface="Gill Sans Light"/>
                  <a:cs typeface="Gill Sans Light"/>
                </a:rPr>
                <a:t>f</a:t>
              </a:r>
              <a:r>
                <a:rPr lang="en-US" sz="2000" dirty="0" smtClean="0">
                  <a:solidFill>
                    <a:srgbClr val="3366FF"/>
                  </a:solidFill>
                  <a:latin typeface="Gill Sans Light"/>
                  <a:cs typeface="Gill Sans Light"/>
                </a:rPr>
                <a:t>ile number</a:t>
              </a:r>
              <a:endParaRPr lang="en-US" sz="2000" dirty="0">
                <a:solidFill>
                  <a:srgbClr val="3366FF"/>
                </a:solidFill>
                <a:latin typeface="Gill Sans Light"/>
                <a:cs typeface="Gill Sans Light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038943" y="2360866"/>
            <a:ext cx="610791" cy="576051"/>
            <a:chOff x="5351525" y="2687055"/>
            <a:chExt cx="610791" cy="576051"/>
          </a:xfrm>
        </p:grpSpPr>
        <p:sp>
          <p:nvSpPr>
            <p:cNvPr id="34" name="Rectangle 3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30776" y="2815390"/>
            <a:ext cx="672431" cy="2369087"/>
            <a:chOff x="5343358" y="3141579"/>
            <a:chExt cx="672431" cy="2369087"/>
          </a:xfrm>
        </p:grpSpPr>
        <p:sp>
          <p:nvSpPr>
            <p:cNvPr id="37" name="Rectangle 36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</p:grpSp>
      <p:sp>
        <p:nvSpPr>
          <p:cNvPr id="41" name="Can 40"/>
          <p:cNvSpPr/>
          <p:nvPr/>
        </p:nvSpPr>
        <p:spPr>
          <a:xfrm>
            <a:off x="8068699" y="5399859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38591" y="39152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23297" y="4221485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free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038943" y="42368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039936" y="2932007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6387370" y="2116455"/>
            <a:ext cx="561474" cy="913319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33799" y="5282065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70533" y="6203340"/>
            <a:ext cx="703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Gill Sans Light"/>
                <a:cs typeface="Gill Sans Light"/>
              </a:rPr>
              <a:t>mem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Properties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55" idx="1"/>
          </p:cNvCxnSpPr>
          <p:nvPr/>
        </p:nvCxnSpPr>
        <p:spPr>
          <a:xfrm flipV="1">
            <a:off x="5496895" y="4397394"/>
            <a:ext cx="542048" cy="35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Freeform 56"/>
          <p:cNvSpPr/>
          <p:nvPr/>
        </p:nvSpPr>
        <p:spPr>
          <a:xfrm flipV="1">
            <a:off x="6400800" y="4145365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43309" y="3907332"/>
            <a:ext cx="446224" cy="321145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5515326" y="2123972"/>
            <a:ext cx="526920" cy="2308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035530" y="4240932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040704" y="2934937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7147990" y="2923094"/>
            <a:ext cx="1634523" cy="351922"/>
            <a:chOff x="5374105" y="3569368"/>
            <a:chExt cx="1390316" cy="351922"/>
          </a:xfrm>
          <a:solidFill>
            <a:srgbClr val="FFFFBD"/>
          </a:solidFill>
        </p:grpSpPr>
        <p:sp>
          <p:nvSpPr>
            <p:cNvPr id="72" name="Rectangle 71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Gill Sans Light"/>
                  <a:cs typeface="Gill Sans Light"/>
                </a:rPr>
                <a:t>File 63, Block 1</a:t>
              </a:r>
              <a:endParaRPr lang="en-US" sz="1600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143602" y="4200990"/>
            <a:ext cx="1634523" cy="351922"/>
            <a:chOff x="5374105" y="3569368"/>
            <a:chExt cx="1390316" cy="351922"/>
          </a:xfrm>
          <a:solidFill>
            <a:srgbClr val="FFFFBD"/>
          </a:solidFill>
        </p:grpSpPr>
        <p:sp>
          <p:nvSpPr>
            <p:cNvPr id="75" name="Rectangle 74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Gill Sans Light"/>
                  <a:cs typeface="Gill Sans Light"/>
                </a:rPr>
                <a:t>File 63, Block 0</a:t>
              </a:r>
              <a:endParaRPr lang="en-US" sz="1600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139603" y="4590817"/>
            <a:ext cx="2455998" cy="560154"/>
            <a:chOff x="3025037" y="4288837"/>
            <a:chExt cx="2455998" cy="560154"/>
          </a:xfrm>
        </p:grpSpPr>
        <p:sp>
          <p:nvSpPr>
            <p:cNvPr id="78" name="TextBox 77"/>
            <p:cNvSpPr txBox="1"/>
            <p:nvPr/>
          </p:nvSpPr>
          <p:spPr>
            <a:xfrm>
              <a:off x="3025037" y="4448881"/>
              <a:ext cx="1595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366FF"/>
                  </a:solidFill>
                  <a:latin typeface="Gill Sans Light"/>
                  <a:cs typeface="Gill Sans Light"/>
                </a:rPr>
                <a:t>File 2 number</a:t>
              </a:r>
              <a:endParaRPr lang="en-US" sz="2000" dirty="0">
                <a:solidFill>
                  <a:srgbClr val="3366FF"/>
                </a:solidFill>
                <a:latin typeface="Gill Sans Light"/>
                <a:cs typeface="Gill Sans Light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V="1">
              <a:off x="4714971" y="4288837"/>
              <a:ext cx="766064" cy="3195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5554616" y="4281039"/>
            <a:ext cx="4864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63:</a:t>
            </a:r>
            <a:endParaRPr lang="en-US" sz="2000" dirty="0">
              <a:latin typeface="Gill Sans Light"/>
              <a:cs typeface="Gill Sans Light"/>
            </a:endParaRPr>
          </a:p>
        </p:txBody>
      </p:sp>
      <p:cxnSp>
        <p:nvCxnSpPr>
          <p:cNvPr id="81" name="Straight Arrow Connector 80"/>
          <p:cNvCxnSpPr>
            <a:endCxn id="70" idx="1"/>
          </p:cNvCxnSpPr>
          <p:nvPr/>
        </p:nvCxnSpPr>
        <p:spPr>
          <a:xfrm flipV="1">
            <a:off x="5523493" y="3095510"/>
            <a:ext cx="517211" cy="13457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1402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5" grpId="0" animBg="1"/>
      <p:bldP spid="59" grpId="0" animBg="1"/>
      <p:bldP spid="69" grpId="0" animBg="1"/>
      <p:bldP spid="70" grpId="0" animBg="1"/>
      <p:bldP spid="8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7140924" y="3886529"/>
            <a:ext cx="1640839" cy="351922"/>
            <a:chOff x="5374105" y="3569368"/>
            <a:chExt cx="1395688" cy="351922"/>
          </a:xfrm>
          <a:solidFill>
            <a:srgbClr val="BCFFBC"/>
          </a:solidFill>
        </p:grpSpPr>
        <p:sp>
          <p:nvSpPr>
            <p:cNvPr id="67" name="Rectangle 6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Gill Sans Light"/>
                  <a:cs typeface="Gill Sans Light"/>
                </a:rPr>
                <a:t>File 31, Block 3</a:t>
              </a:r>
              <a:endParaRPr lang="en-US" sz="1600" dirty="0">
                <a:latin typeface="Gill Sans Light"/>
                <a:cs typeface="Gill Sans Light"/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6038591" y="1977754"/>
            <a:ext cx="446224" cy="310654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35" y="685800"/>
            <a:ext cx="9083765" cy="5181600"/>
          </a:xfrm>
        </p:spPr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  <a:sym typeface="Wingdings"/>
              </a:rPr>
              <a:t>FAT32 (32 instead of 12 bits) used in </a:t>
            </a:r>
            <a:r>
              <a:rPr lang="en-US" i="1" dirty="0">
                <a:solidFill>
                  <a:srgbClr val="FF0000"/>
                </a:solidFill>
                <a:sym typeface="Wingdings"/>
              </a:rPr>
              <a:t>Windows, </a:t>
            </a:r>
            <a:r>
              <a:rPr lang="en-US" i="1" dirty="0" smtClean="0">
                <a:solidFill>
                  <a:srgbClr val="FF0000"/>
                </a:solidFill>
                <a:sym typeface="Wingdings"/>
              </a:rPr>
              <a:t>USB drives, SD cards, … </a:t>
            </a:r>
            <a:endParaRPr lang="en-US" i="1" dirty="0">
              <a:solidFill>
                <a:srgbClr val="FF0000"/>
              </a:solidFill>
              <a:sym typeface="Wingdings"/>
            </a:endParaRPr>
          </a:p>
          <a:p>
            <a:endParaRPr lang="en-US" sz="1600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Where </a:t>
            </a:r>
            <a:r>
              <a:rPr lang="en-US" dirty="0">
                <a:sym typeface="Wingdings"/>
              </a:rPr>
              <a:t>is FAT </a:t>
            </a:r>
            <a:r>
              <a:rPr lang="en-US" dirty="0" smtClean="0">
                <a:sym typeface="Wingdings"/>
              </a:rPr>
              <a:t>stored?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On Disk, restore on boot</a:t>
            </a:r>
            <a:r>
              <a:rPr lang="en-US" dirty="0" smtClean="0">
                <a:sym typeface="Wingdings"/>
              </a:rPr>
              <a:t>,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copy </a:t>
            </a:r>
            <a:r>
              <a:rPr lang="en-US" dirty="0">
                <a:sym typeface="Wingdings"/>
              </a:rPr>
              <a:t>in memory</a:t>
            </a:r>
          </a:p>
          <a:p>
            <a:endParaRPr lang="en-US" sz="1600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What </a:t>
            </a:r>
            <a:r>
              <a:rPr lang="en-US" dirty="0">
                <a:sym typeface="Wingdings"/>
              </a:rPr>
              <a:t>happens when you format a disk?</a:t>
            </a:r>
          </a:p>
          <a:p>
            <a:pPr lvl="1"/>
            <a:r>
              <a:rPr lang="en-US" dirty="0">
                <a:sym typeface="Wingdings"/>
              </a:rPr>
              <a:t>Zero the blocks, link up the FAT </a:t>
            </a:r>
            <a:r>
              <a:rPr lang="en-US" dirty="0" smtClean="0">
                <a:sym typeface="Wingdings"/>
              </a:rPr>
              <a:t>free-list</a:t>
            </a:r>
            <a:endParaRPr lang="en-US" dirty="0">
              <a:sym typeface="Wingdings"/>
            </a:endParaRPr>
          </a:p>
          <a:p>
            <a:endParaRPr lang="en-US" sz="1600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Simple</a:t>
            </a:r>
            <a:endParaRPr lang="en-US" dirty="0">
              <a:sym typeface="Wingdings"/>
            </a:endParaRPr>
          </a:p>
          <a:p>
            <a:pPr marL="457200" lvl="1" indent="0">
              <a:buNone/>
            </a:pPr>
            <a:endParaRPr lang="en-US" sz="2000" dirty="0"/>
          </a:p>
          <a:p>
            <a:endParaRPr lang="en-US" dirty="0">
              <a:sym typeface="Wingding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38943" y="2294172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44080" y="2280804"/>
            <a:ext cx="1637683" cy="351922"/>
            <a:chOff x="5374103" y="3569368"/>
            <a:chExt cx="1393004" cy="351922"/>
          </a:xfrm>
          <a:solidFill>
            <a:srgbClr val="BCFFBC"/>
          </a:solidFill>
        </p:grpSpPr>
        <p:sp>
          <p:nvSpPr>
            <p:cNvPr id="7" name="Rectangle 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4103" y="3582736"/>
              <a:ext cx="1393004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Gill Sans Light"/>
                  <a:cs typeface="Gill Sans Light"/>
                </a:rPr>
                <a:t>File 31, Block 0</a:t>
              </a:r>
              <a:endParaRPr lang="en-US" sz="1600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44083" y="2601949"/>
            <a:ext cx="1634523" cy="351922"/>
            <a:chOff x="5374105" y="3569368"/>
            <a:chExt cx="1390316" cy="351922"/>
          </a:xfrm>
          <a:solidFill>
            <a:srgbClr val="BCFFBC"/>
          </a:solidFill>
        </p:grpSpPr>
        <p:sp>
          <p:nvSpPr>
            <p:cNvPr id="10" name="Rectangle 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Gill Sans Light"/>
                  <a:cs typeface="Gill Sans Light"/>
                </a:rPr>
                <a:t>File 31, Block 1</a:t>
              </a:r>
              <a:endParaRPr lang="en-US" sz="1600" dirty="0">
                <a:latin typeface="Gill Sans Light"/>
                <a:cs typeface="Gill Sans Light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7144083" y="2923094"/>
            <a:ext cx="1634523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44083" y="324423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44083" y="3565384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39861" y="4207674"/>
            <a:ext cx="1634523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40924" y="452881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40926" y="4849964"/>
            <a:ext cx="1640839" cy="351922"/>
            <a:chOff x="5374105" y="3569368"/>
            <a:chExt cx="1395688" cy="351922"/>
          </a:xfrm>
          <a:solidFill>
            <a:srgbClr val="BCFFBC"/>
          </a:solidFill>
        </p:grpSpPr>
        <p:sp>
          <p:nvSpPr>
            <p:cNvPr id="18" name="Rectangle 17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Gill Sans Light"/>
                  <a:cs typeface="Gill Sans Light"/>
                </a:rPr>
                <a:t>File 31, Block 2</a:t>
              </a:r>
              <a:endParaRPr lang="en-US" sz="1600" dirty="0">
                <a:latin typeface="Gill Sans Light"/>
                <a:cs typeface="Gill Sans Light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40924" y="517110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10923" y="1256347"/>
            <a:ext cx="130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Disk Blocks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44083" y="1638514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38943" y="1639574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38943" y="125634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FAT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03500" y="5574268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N-1: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99373" y="1568943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0: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16570" y="1568943"/>
            <a:ext cx="3582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0: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410200" y="5574268"/>
            <a:ext cx="6362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N-1:</a:t>
            </a:r>
            <a:endParaRPr lang="en-US" sz="2000" dirty="0">
              <a:latin typeface="Gill Sans Light"/>
              <a:cs typeface="Gill Sans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031851" y="1688364"/>
            <a:ext cx="2050231" cy="988025"/>
            <a:chOff x="3348408" y="1975617"/>
            <a:chExt cx="2050231" cy="988025"/>
          </a:xfrm>
        </p:grpSpPr>
        <p:sp>
          <p:nvSpPr>
            <p:cNvPr id="30" name="Rectangle 29"/>
            <p:cNvSpPr/>
            <p:nvPr/>
          </p:nvSpPr>
          <p:spPr>
            <a:xfrm>
              <a:off x="4912158" y="2563532"/>
              <a:ext cx="48648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Gill Sans Light"/>
                  <a:cs typeface="Gill Sans Light"/>
                </a:rPr>
                <a:t>31:</a:t>
              </a:r>
              <a:endParaRPr lang="en-US" sz="2000" dirty="0">
                <a:latin typeface="Gill Sans Light"/>
                <a:cs typeface="Gill Sans Ligh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48408" y="1975617"/>
              <a:ext cx="13516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3366FF"/>
                  </a:solidFill>
                  <a:latin typeface="Gill Sans Light"/>
                  <a:cs typeface="Gill Sans Light"/>
                </a:rPr>
                <a:t>f</a:t>
              </a:r>
              <a:r>
                <a:rPr lang="en-US" sz="2000" dirty="0" smtClean="0">
                  <a:solidFill>
                    <a:srgbClr val="3366FF"/>
                  </a:solidFill>
                  <a:latin typeface="Gill Sans Light"/>
                  <a:cs typeface="Gill Sans Light"/>
                </a:rPr>
                <a:t>ile number</a:t>
              </a:r>
              <a:endParaRPr lang="en-US" sz="2000" dirty="0">
                <a:solidFill>
                  <a:srgbClr val="3366FF"/>
                </a:solidFill>
                <a:latin typeface="Gill Sans Light"/>
                <a:cs typeface="Gill Sans Light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038943" y="2360866"/>
            <a:ext cx="610791" cy="576051"/>
            <a:chOff x="5351525" y="2687055"/>
            <a:chExt cx="610791" cy="576051"/>
          </a:xfrm>
        </p:grpSpPr>
        <p:sp>
          <p:nvSpPr>
            <p:cNvPr id="34" name="Rectangle 3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30776" y="2815390"/>
            <a:ext cx="672431" cy="2369087"/>
            <a:chOff x="5343358" y="3141579"/>
            <a:chExt cx="672431" cy="2369087"/>
          </a:xfrm>
        </p:grpSpPr>
        <p:sp>
          <p:nvSpPr>
            <p:cNvPr id="37" name="Rectangle 36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</p:grpSp>
      <p:sp>
        <p:nvSpPr>
          <p:cNvPr id="41" name="Can 40"/>
          <p:cNvSpPr/>
          <p:nvPr/>
        </p:nvSpPr>
        <p:spPr>
          <a:xfrm>
            <a:off x="8068699" y="5399859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38591" y="39152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23297" y="4221485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free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038943" y="42368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6355627" y="3136719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039936" y="2932007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33799" y="5282065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70533" y="6203340"/>
            <a:ext cx="703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Gill Sans Light"/>
                <a:cs typeface="Gill Sans Light"/>
              </a:rPr>
              <a:t>mem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Assessment</a:t>
            </a:r>
            <a:endParaRPr lang="en-US" dirty="0"/>
          </a:p>
        </p:txBody>
      </p:sp>
      <p:sp>
        <p:nvSpPr>
          <p:cNvPr id="57" name="Freeform 56"/>
          <p:cNvSpPr/>
          <p:nvPr/>
        </p:nvSpPr>
        <p:spPr>
          <a:xfrm flipV="1">
            <a:off x="6400800" y="4145365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43309" y="3907332"/>
            <a:ext cx="446224" cy="321145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5515326" y="2123972"/>
            <a:ext cx="526920" cy="2308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Freeform 64"/>
          <p:cNvSpPr/>
          <p:nvPr/>
        </p:nvSpPr>
        <p:spPr>
          <a:xfrm>
            <a:off x="6355627" y="3135095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rgbClr val="618FFD"/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035530" y="4240932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040704" y="2934937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7147990" y="2923094"/>
            <a:ext cx="1634523" cy="351922"/>
            <a:chOff x="5374105" y="3569368"/>
            <a:chExt cx="1390316" cy="351922"/>
          </a:xfrm>
          <a:solidFill>
            <a:srgbClr val="FFFFBD"/>
          </a:solidFill>
        </p:grpSpPr>
        <p:sp>
          <p:nvSpPr>
            <p:cNvPr id="72" name="Rectangle 71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Gill Sans Light"/>
                  <a:cs typeface="Gill Sans Light"/>
                </a:rPr>
                <a:t>File 63, Block 1</a:t>
              </a:r>
              <a:endParaRPr lang="en-US" sz="1600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143602" y="4200990"/>
            <a:ext cx="1634523" cy="351922"/>
            <a:chOff x="5374105" y="3569368"/>
            <a:chExt cx="1390316" cy="351922"/>
          </a:xfrm>
          <a:solidFill>
            <a:srgbClr val="FFFFBD"/>
          </a:solidFill>
        </p:grpSpPr>
        <p:sp>
          <p:nvSpPr>
            <p:cNvPr id="75" name="Rectangle 74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Gill Sans Light"/>
                  <a:cs typeface="Gill Sans Light"/>
                </a:rPr>
                <a:t>File 63, Block 0</a:t>
              </a:r>
              <a:endParaRPr lang="en-US" sz="1600" dirty="0">
                <a:latin typeface="Gill Sans Light"/>
                <a:cs typeface="Gill Sans Light"/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5554616" y="4281039"/>
            <a:ext cx="4864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63:</a:t>
            </a:r>
            <a:endParaRPr lang="en-US" sz="2000" dirty="0">
              <a:latin typeface="Gill Sans Light"/>
              <a:cs typeface="Gill Sans Light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3139603" y="4590817"/>
            <a:ext cx="2455998" cy="560154"/>
            <a:chOff x="3025037" y="4288837"/>
            <a:chExt cx="2455998" cy="560154"/>
          </a:xfrm>
        </p:grpSpPr>
        <p:sp>
          <p:nvSpPr>
            <p:cNvPr id="82" name="TextBox 81"/>
            <p:cNvSpPr txBox="1"/>
            <p:nvPr/>
          </p:nvSpPr>
          <p:spPr>
            <a:xfrm>
              <a:off x="3025037" y="4448881"/>
              <a:ext cx="1595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366FF"/>
                  </a:solidFill>
                  <a:latin typeface="Gill Sans Light"/>
                  <a:cs typeface="Gill Sans Light"/>
                </a:rPr>
                <a:t>File 2 number</a:t>
              </a:r>
              <a:endParaRPr lang="en-US" sz="2000" dirty="0">
                <a:solidFill>
                  <a:srgbClr val="3366FF"/>
                </a:solidFill>
                <a:latin typeface="Gill Sans Light"/>
                <a:cs typeface="Gill Sans Light"/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V="1">
              <a:off x="4714971" y="4288837"/>
              <a:ext cx="766064" cy="3195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39963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7140924" y="3886529"/>
            <a:ext cx="1640839" cy="351922"/>
            <a:chOff x="5374105" y="3569368"/>
            <a:chExt cx="1395688" cy="351922"/>
          </a:xfrm>
          <a:solidFill>
            <a:srgbClr val="BCFFBC"/>
          </a:solidFill>
        </p:grpSpPr>
        <p:sp>
          <p:nvSpPr>
            <p:cNvPr id="67" name="Rectangle 6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Gill Sans Light"/>
                  <a:cs typeface="Gill Sans Light"/>
                </a:rPr>
                <a:t>File 31, Block 3</a:t>
              </a:r>
              <a:endParaRPr lang="en-US" sz="1600" dirty="0">
                <a:latin typeface="Gill Sans Light"/>
                <a:cs typeface="Gill Sans Light"/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6038591" y="1977754"/>
            <a:ext cx="446224" cy="310654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35" y="685800"/>
            <a:ext cx="5718901" cy="6019800"/>
          </a:xfrm>
        </p:spPr>
        <p:txBody>
          <a:bodyPr/>
          <a:lstStyle/>
          <a:p>
            <a:r>
              <a:rPr lang="en-US" dirty="0">
                <a:sym typeface="Wingdings"/>
              </a:rPr>
              <a:t>Time to find block (large files) ??</a:t>
            </a:r>
          </a:p>
          <a:p>
            <a:endParaRPr lang="en-US" sz="1600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Block </a:t>
            </a:r>
            <a:r>
              <a:rPr lang="en-US" dirty="0">
                <a:sym typeface="Wingdings"/>
              </a:rPr>
              <a:t>layout for file ???</a:t>
            </a:r>
          </a:p>
          <a:p>
            <a:endParaRPr lang="en-US" sz="1600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Sequential </a:t>
            </a:r>
            <a:r>
              <a:rPr lang="en-US" dirty="0">
                <a:sym typeface="Wingdings"/>
              </a:rPr>
              <a:t>Access ???</a:t>
            </a:r>
          </a:p>
          <a:p>
            <a:endParaRPr lang="en-US" sz="1600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Random </a:t>
            </a:r>
            <a:r>
              <a:rPr lang="en-US" dirty="0">
                <a:sym typeface="Wingdings"/>
              </a:rPr>
              <a:t>Access ???</a:t>
            </a:r>
          </a:p>
          <a:p>
            <a:endParaRPr lang="en-US" sz="1600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Fragmentation </a:t>
            </a:r>
            <a:r>
              <a:rPr lang="en-US" dirty="0">
                <a:sym typeface="Wingdings"/>
              </a:rPr>
              <a:t>???</a:t>
            </a:r>
          </a:p>
          <a:p>
            <a:endParaRPr lang="en-US" sz="1600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Small </a:t>
            </a:r>
            <a:r>
              <a:rPr lang="en-US" dirty="0">
                <a:sym typeface="Wingdings"/>
              </a:rPr>
              <a:t>files ???</a:t>
            </a:r>
          </a:p>
          <a:p>
            <a:endParaRPr lang="en-US" sz="1600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Big </a:t>
            </a:r>
            <a:r>
              <a:rPr lang="en-US" dirty="0">
                <a:sym typeface="Wingdings"/>
              </a:rPr>
              <a:t>files ???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US" dirty="0">
              <a:sym typeface="Wingding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38943" y="2294172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44080" y="2280804"/>
            <a:ext cx="1637683" cy="351922"/>
            <a:chOff x="5374103" y="3569368"/>
            <a:chExt cx="1393004" cy="351922"/>
          </a:xfrm>
          <a:solidFill>
            <a:srgbClr val="BCFFBC"/>
          </a:solidFill>
        </p:grpSpPr>
        <p:sp>
          <p:nvSpPr>
            <p:cNvPr id="7" name="Rectangle 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4103" y="3582736"/>
              <a:ext cx="1393004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Gill Sans Light"/>
                  <a:cs typeface="Gill Sans Light"/>
                </a:rPr>
                <a:t>File 31, Block 0</a:t>
              </a:r>
              <a:endParaRPr lang="en-US" sz="1600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44083" y="2601949"/>
            <a:ext cx="1634523" cy="351922"/>
            <a:chOff x="5374105" y="3569368"/>
            <a:chExt cx="1390316" cy="351922"/>
          </a:xfrm>
          <a:solidFill>
            <a:srgbClr val="BCFFBC"/>
          </a:solidFill>
        </p:grpSpPr>
        <p:sp>
          <p:nvSpPr>
            <p:cNvPr id="10" name="Rectangle 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Gill Sans Light"/>
                  <a:cs typeface="Gill Sans Light"/>
                </a:rPr>
                <a:t>File 31, Block 1</a:t>
              </a:r>
              <a:endParaRPr lang="en-US" sz="1600" dirty="0">
                <a:latin typeface="Gill Sans Light"/>
                <a:cs typeface="Gill Sans Light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7144083" y="2923094"/>
            <a:ext cx="1634523" cy="32114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44083" y="324423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44083" y="3565384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39861" y="4207674"/>
            <a:ext cx="1634523" cy="3211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40924" y="452881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40926" y="4849964"/>
            <a:ext cx="1640839" cy="351922"/>
            <a:chOff x="5374105" y="3569368"/>
            <a:chExt cx="1395688" cy="351922"/>
          </a:xfrm>
          <a:solidFill>
            <a:srgbClr val="BCFFBC"/>
          </a:solidFill>
        </p:grpSpPr>
        <p:sp>
          <p:nvSpPr>
            <p:cNvPr id="18" name="Rectangle 17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Gill Sans Light"/>
                  <a:cs typeface="Gill Sans Light"/>
                </a:rPr>
                <a:t>File 31, Block 2</a:t>
              </a:r>
              <a:endParaRPr lang="en-US" sz="1600" dirty="0">
                <a:latin typeface="Gill Sans Light"/>
                <a:cs typeface="Gill Sans Light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40924" y="5171109"/>
            <a:ext cx="1634523" cy="3211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10923" y="1256347"/>
            <a:ext cx="130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Disk Blocks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44083" y="1638514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38943" y="1639574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38943" y="125634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FAT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03500" y="5574268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N-1: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99373" y="1568943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0: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16570" y="1568943"/>
            <a:ext cx="3582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0: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410200" y="5574268"/>
            <a:ext cx="6362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N-1:</a:t>
            </a:r>
            <a:endParaRPr lang="en-US" sz="2000" dirty="0">
              <a:latin typeface="Gill Sans Light"/>
              <a:cs typeface="Gill Sans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031851" y="1688364"/>
            <a:ext cx="2050231" cy="988025"/>
            <a:chOff x="3348408" y="1975617"/>
            <a:chExt cx="2050231" cy="988025"/>
          </a:xfrm>
        </p:grpSpPr>
        <p:sp>
          <p:nvSpPr>
            <p:cNvPr id="30" name="Rectangle 29"/>
            <p:cNvSpPr/>
            <p:nvPr/>
          </p:nvSpPr>
          <p:spPr>
            <a:xfrm>
              <a:off x="4912158" y="2563532"/>
              <a:ext cx="48648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Gill Sans Light"/>
                  <a:cs typeface="Gill Sans Light"/>
                </a:rPr>
                <a:t>31:</a:t>
              </a:r>
              <a:endParaRPr lang="en-US" sz="2000" dirty="0">
                <a:latin typeface="Gill Sans Light"/>
                <a:cs typeface="Gill Sans Ligh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48408" y="1975617"/>
              <a:ext cx="13516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3366FF"/>
                  </a:solidFill>
                  <a:latin typeface="Gill Sans Light"/>
                  <a:cs typeface="Gill Sans Light"/>
                </a:rPr>
                <a:t>f</a:t>
              </a:r>
              <a:r>
                <a:rPr lang="en-US" sz="2000" dirty="0" smtClean="0">
                  <a:solidFill>
                    <a:srgbClr val="3366FF"/>
                  </a:solidFill>
                  <a:latin typeface="Gill Sans Light"/>
                  <a:cs typeface="Gill Sans Light"/>
                </a:rPr>
                <a:t>ile number</a:t>
              </a:r>
              <a:endParaRPr lang="en-US" sz="2000" dirty="0">
                <a:solidFill>
                  <a:srgbClr val="3366FF"/>
                </a:solidFill>
                <a:latin typeface="Gill Sans Light"/>
                <a:cs typeface="Gill Sans Light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038943" y="2360866"/>
            <a:ext cx="610791" cy="576051"/>
            <a:chOff x="5351525" y="2687055"/>
            <a:chExt cx="610791" cy="576051"/>
          </a:xfrm>
        </p:grpSpPr>
        <p:sp>
          <p:nvSpPr>
            <p:cNvPr id="34" name="Rectangle 3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30776" y="2815390"/>
            <a:ext cx="672431" cy="2369087"/>
            <a:chOff x="5343358" y="3141579"/>
            <a:chExt cx="672431" cy="2369087"/>
          </a:xfrm>
        </p:grpSpPr>
        <p:sp>
          <p:nvSpPr>
            <p:cNvPr id="37" name="Rectangle 36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</p:grpSp>
      <p:sp>
        <p:nvSpPr>
          <p:cNvPr id="41" name="Can 40"/>
          <p:cNvSpPr/>
          <p:nvPr/>
        </p:nvSpPr>
        <p:spPr>
          <a:xfrm>
            <a:off x="8068699" y="5399859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38591" y="39152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23297" y="4221485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free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038943" y="4236821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6355627" y="3136719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039936" y="2932007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33799" y="5282065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70533" y="6203340"/>
            <a:ext cx="703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Gill Sans Light"/>
                <a:cs typeface="Gill Sans Light"/>
              </a:rPr>
              <a:t>mem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Assessment</a:t>
            </a:r>
            <a:endParaRPr lang="en-US" dirty="0"/>
          </a:p>
        </p:txBody>
      </p:sp>
      <p:sp>
        <p:nvSpPr>
          <p:cNvPr id="57" name="Freeform 56"/>
          <p:cNvSpPr/>
          <p:nvPr/>
        </p:nvSpPr>
        <p:spPr>
          <a:xfrm flipV="1">
            <a:off x="6400800" y="4145365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43309" y="3907332"/>
            <a:ext cx="446224" cy="321145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5515326" y="2123972"/>
            <a:ext cx="526920" cy="2308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Freeform 64"/>
          <p:cNvSpPr/>
          <p:nvPr/>
        </p:nvSpPr>
        <p:spPr>
          <a:xfrm>
            <a:off x="6355627" y="3135095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rgbClr val="618FFD"/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035530" y="4240932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040704" y="2934937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7147990" y="2923094"/>
            <a:ext cx="1634523" cy="351922"/>
            <a:chOff x="5374105" y="3569368"/>
            <a:chExt cx="1390316" cy="351922"/>
          </a:xfrm>
          <a:solidFill>
            <a:srgbClr val="FFFFBD"/>
          </a:solidFill>
        </p:grpSpPr>
        <p:sp>
          <p:nvSpPr>
            <p:cNvPr id="72" name="Rectangle 71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Gill Sans Light"/>
                  <a:cs typeface="Gill Sans Light"/>
                </a:rPr>
                <a:t>File 63, Block 1</a:t>
              </a:r>
              <a:endParaRPr lang="en-US" sz="1600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143602" y="4200990"/>
            <a:ext cx="1634523" cy="351922"/>
            <a:chOff x="5374105" y="3569368"/>
            <a:chExt cx="1390316" cy="351922"/>
          </a:xfrm>
          <a:solidFill>
            <a:srgbClr val="FFFFBD"/>
          </a:solidFill>
        </p:grpSpPr>
        <p:sp>
          <p:nvSpPr>
            <p:cNvPr id="75" name="Rectangle 74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Gill Sans Light"/>
                  <a:cs typeface="Gill Sans Light"/>
                </a:rPr>
                <a:t>File 63, Block 0</a:t>
              </a:r>
              <a:endParaRPr lang="en-US" sz="1600" dirty="0">
                <a:latin typeface="Gill Sans Light"/>
                <a:cs typeface="Gill Sans Light"/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5554616" y="4281039"/>
            <a:ext cx="4864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63:</a:t>
            </a:r>
            <a:endParaRPr lang="en-US" sz="2000" dirty="0">
              <a:latin typeface="Gill Sans Light"/>
              <a:cs typeface="Gill Sans Light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3139603" y="4590817"/>
            <a:ext cx="2455998" cy="560154"/>
            <a:chOff x="3025037" y="4288837"/>
            <a:chExt cx="2455998" cy="560154"/>
          </a:xfrm>
        </p:grpSpPr>
        <p:sp>
          <p:nvSpPr>
            <p:cNvPr id="82" name="TextBox 81"/>
            <p:cNvSpPr txBox="1"/>
            <p:nvPr/>
          </p:nvSpPr>
          <p:spPr>
            <a:xfrm>
              <a:off x="3025037" y="4448881"/>
              <a:ext cx="1595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3366FF"/>
                  </a:solidFill>
                  <a:latin typeface="Gill Sans Light"/>
                  <a:cs typeface="Gill Sans Light"/>
                </a:rPr>
                <a:t>File 2 number</a:t>
              </a:r>
              <a:endParaRPr lang="en-US" sz="2000" dirty="0">
                <a:solidFill>
                  <a:srgbClr val="3366FF"/>
                </a:solidFill>
                <a:latin typeface="Gill Sans Light"/>
                <a:cs typeface="Gill Sans Light"/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V="1">
              <a:off x="4714971" y="4288837"/>
              <a:ext cx="766064" cy="3195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88425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4-10-21 at 1.03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982585"/>
            <a:ext cx="8445500" cy="193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Directory?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68" y="2871548"/>
            <a:ext cx="8571832" cy="3986451"/>
          </a:xfrm>
        </p:spPr>
        <p:txBody>
          <a:bodyPr/>
          <a:lstStyle/>
          <a:p>
            <a:r>
              <a:rPr lang="en-US" dirty="0" smtClean="0"/>
              <a:t>Essentially a file containing 							 &lt;</a:t>
            </a:r>
            <a:r>
              <a:rPr lang="en-US" dirty="0" err="1" smtClean="0"/>
              <a:t>file_name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file_number</a:t>
            </a:r>
            <a:r>
              <a:rPr lang="en-US" dirty="0" smtClean="0"/>
              <a:t>&gt; mappings</a:t>
            </a:r>
          </a:p>
          <a:p>
            <a:endParaRPr lang="en-US" sz="1600" dirty="0" smtClean="0"/>
          </a:p>
          <a:p>
            <a:r>
              <a:rPr lang="en-US" dirty="0" smtClean="0"/>
              <a:t>Free </a:t>
            </a:r>
            <a:r>
              <a:rPr lang="en-US" dirty="0" smtClean="0"/>
              <a:t>space for new entries</a:t>
            </a:r>
          </a:p>
          <a:p>
            <a:endParaRPr lang="en-US" sz="1600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FAT: attributes kept in directory (!!!)</a:t>
            </a:r>
          </a:p>
          <a:p>
            <a:endParaRPr lang="en-US" sz="1600" dirty="0" smtClean="0"/>
          </a:p>
          <a:p>
            <a:r>
              <a:rPr lang="en-US" dirty="0" smtClean="0"/>
              <a:t>Each </a:t>
            </a:r>
            <a:r>
              <a:rPr lang="en-US" dirty="0" smtClean="0"/>
              <a:t>directory a linked list of entries</a:t>
            </a:r>
          </a:p>
          <a:p>
            <a:endParaRPr lang="en-US" sz="1600" dirty="0" smtClean="0"/>
          </a:p>
          <a:p>
            <a:r>
              <a:rPr lang="en-US" dirty="0" smtClean="0"/>
              <a:t>Where </a:t>
            </a:r>
            <a:r>
              <a:rPr lang="en-US" dirty="0" smtClean="0"/>
              <a:t>do you find root directory ( “/” 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98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83" charset="-128"/>
              </a:rPr>
              <a:t>Directory Structure </a:t>
            </a:r>
            <a:r>
              <a:rPr lang="en-US" dirty="0" smtClean="0">
                <a:ea typeface="ＭＳ Ｐゴシック" pitchFamily="-83" charset="-128"/>
              </a:rPr>
              <a:t>(</a:t>
            </a:r>
            <a:r>
              <a:rPr lang="en-US" dirty="0" smtClean="0">
                <a:ea typeface="ＭＳ Ｐゴシック" pitchFamily="-83" charset="-128"/>
              </a:rPr>
              <a:t>c</a:t>
            </a:r>
            <a:r>
              <a:rPr lang="en-US" dirty="0" smtClean="0">
                <a:ea typeface="ＭＳ Ｐゴシック" pitchFamily="-83" charset="-128"/>
              </a:rPr>
              <a:t>ont’d)</a:t>
            </a:r>
            <a:endParaRPr lang="en-US" dirty="0">
              <a:ea typeface="ＭＳ Ｐゴシック" pitchFamily="-83" charset="-128"/>
            </a:endParaRPr>
          </a:p>
        </p:txBody>
      </p:sp>
      <p:sp>
        <p:nvSpPr>
          <p:cNvPr id="921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9436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How many disk accesses to resolve </a:t>
            </a:r>
            <a:r>
              <a:rPr lang="en-US" dirty="0" smtClean="0">
                <a:ea typeface="ＭＳ Ｐゴシック" pitchFamily="-83" charset="-128"/>
              </a:rPr>
              <a:t>“</a:t>
            </a:r>
            <a:r>
              <a:rPr lang="en-US" altLang="ja-JP" dirty="0" smtClean="0">
                <a:ea typeface="Courier New" pitchFamily="-83" charset="0"/>
              </a:rPr>
              <a:t>/</a:t>
            </a:r>
            <a:r>
              <a:rPr lang="en-US" altLang="ja-JP" dirty="0">
                <a:ea typeface="Courier New" pitchFamily="-83" charset="0"/>
              </a:rPr>
              <a:t>my/book/</a:t>
            </a:r>
            <a:r>
              <a:rPr lang="en-US" altLang="ja-JP" dirty="0" smtClean="0">
                <a:ea typeface="Courier New" pitchFamily="-83" charset="0"/>
              </a:rPr>
              <a:t>count</a:t>
            </a:r>
            <a:r>
              <a:rPr lang="en-US" altLang="ja-JP" dirty="0" smtClean="0">
                <a:ea typeface="ＭＳ Ｐゴシック" pitchFamily="-83" charset="-128"/>
              </a:rPr>
              <a:t>”</a:t>
            </a:r>
            <a:r>
              <a:rPr lang="en-US" altLang="ja-JP" dirty="0" smtClean="0">
                <a:ea typeface="ＭＳ Ｐゴシック" pitchFamily="-83" charset="-128"/>
              </a:rPr>
              <a:t>?</a:t>
            </a:r>
            <a:endParaRPr lang="en-US" altLang="ja-JP" dirty="0">
              <a:ea typeface="ＭＳ Ｐゴシック" pitchFamily="-83" charset="-128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root (fixed spot on disk)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first data block for root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Table of file name/index pairs.  Search linearly – ok since directories typically very small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</a:t>
            </a:r>
            <a:r>
              <a:rPr lang="en-US" dirty="0" smtClean="0">
                <a:ea typeface="ＭＳ Ｐゴシック" pitchFamily="-83" charset="-128"/>
              </a:rPr>
              <a:t>“</a:t>
            </a:r>
            <a:r>
              <a:rPr lang="en-US" altLang="ja-JP" dirty="0" smtClean="0">
                <a:ea typeface="ＭＳ Ｐゴシック" pitchFamily="-83" charset="-128"/>
              </a:rPr>
              <a:t>my</a:t>
            </a:r>
            <a:r>
              <a:rPr lang="en-US" altLang="ja-JP" dirty="0" smtClean="0">
                <a:ea typeface="ＭＳ Ｐゴシック" pitchFamily="-83" charset="-128"/>
              </a:rPr>
              <a:t>”</a:t>
            </a:r>
            <a:endParaRPr lang="en-US" altLang="ja-JP" dirty="0">
              <a:ea typeface="ＭＳ Ｐゴシック" pitchFamily="-83" charset="-128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first data block for </a:t>
            </a:r>
            <a:r>
              <a:rPr lang="en-US" dirty="0" smtClean="0">
                <a:ea typeface="ＭＳ Ｐゴシック" pitchFamily="-83" charset="-128"/>
              </a:rPr>
              <a:t>“</a:t>
            </a:r>
            <a:r>
              <a:rPr lang="en-US" altLang="ja-JP" dirty="0" smtClean="0">
                <a:ea typeface="ＭＳ Ｐゴシック" pitchFamily="-83" charset="-128"/>
              </a:rPr>
              <a:t>my</a:t>
            </a:r>
            <a:r>
              <a:rPr lang="en-US" altLang="ja-JP" dirty="0" smtClean="0">
                <a:ea typeface="ＭＳ Ｐゴシック" pitchFamily="-83" charset="-128"/>
              </a:rPr>
              <a:t>”</a:t>
            </a:r>
            <a:r>
              <a:rPr lang="en-US" altLang="ja-JP" dirty="0" smtClean="0">
                <a:ea typeface="ＭＳ Ｐゴシック" pitchFamily="-83" charset="-128"/>
              </a:rPr>
              <a:t>; </a:t>
            </a:r>
            <a:r>
              <a:rPr lang="en-US" altLang="ja-JP" dirty="0">
                <a:ea typeface="ＭＳ Ｐゴシック" pitchFamily="-83" charset="-128"/>
              </a:rPr>
              <a:t>search for </a:t>
            </a:r>
            <a:r>
              <a:rPr lang="en-US" altLang="ja-JP" dirty="0" smtClean="0">
                <a:ea typeface="ＭＳ Ｐゴシック" pitchFamily="-83" charset="-128"/>
              </a:rPr>
              <a:t>“</a:t>
            </a:r>
            <a:r>
              <a:rPr lang="en-US" altLang="ja-JP" dirty="0" smtClean="0">
                <a:ea typeface="ＭＳ Ｐゴシック" pitchFamily="-83" charset="-128"/>
              </a:rPr>
              <a:t>book</a:t>
            </a:r>
            <a:r>
              <a:rPr lang="en-US" altLang="ja-JP" dirty="0" smtClean="0">
                <a:ea typeface="ＭＳ Ｐゴシック" pitchFamily="-83" charset="-128"/>
              </a:rPr>
              <a:t>”</a:t>
            </a:r>
            <a:endParaRPr lang="en-US" altLang="ja-JP" dirty="0">
              <a:ea typeface="ＭＳ Ｐゴシック" pitchFamily="-83" charset="-128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</a:t>
            </a:r>
            <a:r>
              <a:rPr lang="en-US" dirty="0" smtClean="0">
                <a:ea typeface="ＭＳ Ｐゴシック" pitchFamily="-83" charset="-128"/>
              </a:rPr>
              <a:t>“</a:t>
            </a:r>
            <a:r>
              <a:rPr lang="en-US" altLang="ja-JP" dirty="0" smtClean="0">
                <a:ea typeface="ＭＳ Ｐゴシック" pitchFamily="-83" charset="-128"/>
              </a:rPr>
              <a:t>book”</a:t>
            </a:r>
            <a:endParaRPr lang="en-US" altLang="ja-JP" dirty="0">
              <a:ea typeface="ＭＳ Ｐゴシック" pitchFamily="-83" charset="-128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first data block for </a:t>
            </a:r>
            <a:r>
              <a:rPr lang="en-US" dirty="0" smtClean="0">
                <a:ea typeface="ＭＳ Ｐゴシック" pitchFamily="-83" charset="-128"/>
              </a:rPr>
              <a:t>“</a:t>
            </a:r>
            <a:r>
              <a:rPr lang="en-US" altLang="ja-JP" dirty="0" smtClean="0">
                <a:ea typeface="ＭＳ Ｐゴシック" pitchFamily="-83" charset="-128"/>
              </a:rPr>
              <a:t>book</a:t>
            </a:r>
            <a:r>
              <a:rPr lang="en-US" altLang="ja-JP" dirty="0" smtClean="0">
                <a:ea typeface="ＭＳ Ｐゴシック" pitchFamily="-83" charset="-128"/>
              </a:rPr>
              <a:t>”</a:t>
            </a:r>
            <a:r>
              <a:rPr lang="en-US" altLang="ja-JP" dirty="0" smtClean="0">
                <a:ea typeface="ＭＳ Ｐゴシック" pitchFamily="-83" charset="-128"/>
              </a:rPr>
              <a:t>; </a:t>
            </a:r>
            <a:r>
              <a:rPr lang="en-US" altLang="ja-JP" dirty="0">
                <a:ea typeface="ＭＳ Ｐゴシック" pitchFamily="-83" charset="-128"/>
              </a:rPr>
              <a:t>search for </a:t>
            </a:r>
            <a:r>
              <a:rPr lang="en-US" altLang="ja-JP" dirty="0" smtClean="0">
                <a:ea typeface="ＭＳ Ｐゴシック" pitchFamily="-83" charset="-128"/>
              </a:rPr>
              <a:t>“</a:t>
            </a:r>
            <a:r>
              <a:rPr lang="en-US" altLang="ja-JP" dirty="0" smtClean="0">
                <a:ea typeface="ＭＳ Ｐゴシック" pitchFamily="-83" charset="-128"/>
              </a:rPr>
              <a:t>count</a:t>
            </a:r>
            <a:r>
              <a:rPr lang="en-US" altLang="ja-JP" dirty="0" smtClean="0">
                <a:ea typeface="ＭＳ Ｐゴシック" pitchFamily="-83" charset="-128"/>
              </a:rPr>
              <a:t>”</a:t>
            </a:r>
            <a:endParaRPr lang="en-US" altLang="ja-JP" dirty="0">
              <a:ea typeface="ＭＳ Ｐゴシック" pitchFamily="-83" charset="-128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</a:t>
            </a:r>
            <a:r>
              <a:rPr lang="en-US" dirty="0" smtClean="0">
                <a:ea typeface="ＭＳ Ｐゴシック" pitchFamily="-83" charset="-128"/>
              </a:rPr>
              <a:t>“</a:t>
            </a:r>
            <a:r>
              <a:rPr lang="en-US" altLang="ja-JP" dirty="0" smtClean="0">
                <a:ea typeface="ＭＳ Ｐゴシック" pitchFamily="-83" charset="-128"/>
              </a:rPr>
              <a:t>count</a:t>
            </a:r>
            <a:r>
              <a:rPr lang="en-US" altLang="ja-JP" dirty="0" smtClean="0">
                <a:ea typeface="ＭＳ Ｐゴシック" pitchFamily="-83" charset="-128"/>
              </a:rPr>
              <a:t>”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endParaRPr lang="en-US" sz="1200" dirty="0">
              <a:solidFill>
                <a:schemeClr val="hlink"/>
              </a:solidFill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solidFill>
                  <a:schemeClr val="hlink"/>
                </a:solidFill>
                <a:ea typeface="ＭＳ Ｐゴシック" pitchFamily="-83" charset="-128"/>
              </a:rPr>
              <a:t>Current working directory: </a:t>
            </a:r>
            <a:r>
              <a:rPr lang="en-US" dirty="0">
                <a:ea typeface="ＭＳ Ｐゴシック" pitchFamily="-83" charset="-128"/>
              </a:rPr>
              <a:t>Per-address-space pointer to a directory (</a:t>
            </a:r>
            <a:r>
              <a:rPr lang="en-US" dirty="0" err="1">
                <a:ea typeface="ＭＳ Ｐゴシック" pitchFamily="-83" charset="-128"/>
              </a:rPr>
              <a:t>inode</a:t>
            </a:r>
            <a:r>
              <a:rPr lang="en-US" dirty="0">
                <a:ea typeface="ＭＳ Ｐゴシック" pitchFamily="-83" charset="-128"/>
              </a:rPr>
              <a:t>) used for resolving file names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Allows user to specify relative filename instead of absolute path (say CWD</a:t>
            </a:r>
            <a:r>
              <a:rPr lang="en-US" dirty="0" smtClean="0">
                <a:ea typeface="ＭＳ Ｐゴシック" pitchFamily="-83" charset="-128"/>
              </a:rPr>
              <a:t>=</a:t>
            </a:r>
            <a:r>
              <a:rPr lang="en-US" dirty="0" smtClean="0">
                <a:ea typeface="ＭＳ Ｐゴシック" pitchFamily="-83" charset="-128"/>
              </a:rPr>
              <a:t>“</a:t>
            </a:r>
            <a:r>
              <a:rPr lang="en-US" altLang="ja-JP" dirty="0" smtClean="0">
                <a:ea typeface="Courier New" pitchFamily="-83" charset="0"/>
              </a:rPr>
              <a:t>/</a:t>
            </a:r>
            <a:r>
              <a:rPr lang="en-US" altLang="ja-JP" dirty="0">
                <a:ea typeface="Courier New" pitchFamily="-83" charset="0"/>
              </a:rPr>
              <a:t>my/</a:t>
            </a:r>
            <a:r>
              <a:rPr lang="en-US" altLang="ja-JP" dirty="0" smtClean="0">
                <a:ea typeface="Courier New" pitchFamily="-83" charset="0"/>
              </a:rPr>
              <a:t>book</a:t>
            </a:r>
            <a:r>
              <a:rPr lang="en-US" altLang="ja-JP" dirty="0" smtClean="0">
                <a:ea typeface="ＭＳ Ｐゴシック" pitchFamily="-83" charset="-128"/>
              </a:rPr>
              <a:t>”</a:t>
            </a:r>
            <a:r>
              <a:rPr lang="en-US" altLang="ja-JP" dirty="0" smtClean="0">
                <a:ea typeface="ＭＳ Ｐゴシック" pitchFamily="-83" charset="-128"/>
              </a:rPr>
              <a:t> </a:t>
            </a:r>
            <a:r>
              <a:rPr lang="en-US" altLang="ja-JP" dirty="0">
                <a:ea typeface="ＭＳ Ｐゴシック" pitchFamily="-83" charset="-128"/>
              </a:rPr>
              <a:t>can resolve </a:t>
            </a:r>
            <a:r>
              <a:rPr lang="en-US" altLang="ja-JP" dirty="0" smtClean="0">
                <a:ea typeface="ＭＳ Ｐゴシック" pitchFamily="-83" charset="-128"/>
              </a:rPr>
              <a:t>“</a:t>
            </a:r>
            <a:r>
              <a:rPr lang="en-US" altLang="ja-JP" dirty="0" smtClean="0">
                <a:ea typeface="ＭＳ Ｐゴシック" pitchFamily="-83" charset="-128"/>
              </a:rPr>
              <a:t>count</a:t>
            </a:r>
            <a:r>
              <a:rPr lang="en-US" altLang="ja-JP" dirty="0" smtClean="0">
                <a:ea typeface="ＭＳ Ｐゴシック" pitchFamily="-83" charset="-128"/>
              </a:rPr>
              <a:t>”</a:t>
            </a:r>
            <a:r>
              <a:rPr lang="en-US" altLang="ja-JP" dirty="0" smtClean="0">
                <a:ea typeface="ＭＳ Ｐゴシック" pitchFamily="-83" charset="-128"/>
              </a:rPr>
              <a:t>)</a:t>
            </a:r>
            <a:endParaRPr lang="en-US" altLang="ja-JP" dirty="0">
              <a:ea typeface="ＭＳ Ｐゴシック" pitchFamily="-83" charset="-128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dirty="0">
              <a:ea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6486230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Huge FAT </a:t>
            </a:r>
            <a:r>
              <a:rPr lang="en-US" dirty="0"/>
              <a:t>S</a:t>
            </a:r>
            <a:r>
              <a:rPr lang="en-US" dirty="0" smtClean="0"/>
              <a:t>ecurity </a:t>
            </a:r>
            <a:r>
              <a:rPr lang="en-US" dirty="0" smtClean="0"/>
              <a:t>H</a:t>
            </a:r>
            <a:r>
              <a:rPr lang="en-US" dirty="0" smtClean="0"/>
              <a:t>oles!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FAT has no access </a:t>
            </a:r>
            <a:r>
              <a:rPr lang="en-US" sz="2800" dirty="0" smtClean="0"/>
              <a:t>rights</a:t>
            </a:r>
          </a:p>
          <a:p>
            <a:endParaRPr lang="en-US" sz="2800" dirty="0" smtClean="0"/>
          </a:p>
          <a:p>
            <a:r>
              <a:rPr lang="en-US" sz="2800" dirty="0" smtClean="0"/>
              <a:t>FAT has no header in the file </a:t>
            </a:r>
            <a:r>
              <a:rPr lang="en-US" sz="2800" dirty="0" smtClean="0"/>
              <a:t>blocks</a:t>
            </a:r>
          </a:p>
          <a:p>
            <a:endParaRPr lang="en-US" sz="2800" dirty="0" smtClean="0"/>
          </a:p>
          <a:p>
            <a:r>
              <a:rPr lang="en-US" sz="2800" dirty="0" smtClean="0"/>
              <a:t>Just gives </a:t>
            </a:r>
            <a:r>
              <a:rPr lang="en-US" sz="2800" dirty="0" smtClean="0"/>
              <a:t>an </a:t>
            </a:r>
            <a:r>
              <a:rPr lang="en-US" sz="2800" dirty="0" smtClean="0"/>
              <a:t>index into the FAT </a:t>
            </a:r>
          </a:p>
          <a:p>
            <a:pPr lvl="1"/>
            <a:r>
              <a:rPr lang="en-US" sz="2400" dirty="0" smtClean="0"/>
              <a:t>(file number = block number)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2196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1534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Most files are small</a:t>
            </a:r>
          </a:p>
          <a:p>
            <a:endParaRPr lang="en-US" sz="2800" dirty="0" smtClean="0"/>
          </a:p>
          <a:p>
            <a:r>
              <a:rPr lang="en-US" sz="2800" dirty="0" smtClean="0"/>
              <a:t>Most </a:t>
            </a:r>
            <a:r>
              <a:rPr lang="en-US" sz="2800" dirty="0" smtClean="0"/>
              <a:t>of the space is </a:t>
            </a:r>
            <a:r>
              <a:rPr lang="en-US" sz="2800" dirty="0" smtClean="0"/>
              <a:t>occupied by </a:t>
            </a:r>
            <a:r>
              <a:rPr lang="en-US" sz="2800" dirty="0" smtClean="0"/>
              <a:t>the rare big ones</a:t>
            </a:r>
            <a:endParaRPr lang="en-US" sz="2800" dirty="0"/>
          </a:p>
        </p:txBody>
      </p:sp>
      <p:pic>
        <p:nvPicPr>
          <p:cNvPr id="7" name="Picture 6" descr="Screen Shot 2014-10-21 at 1.40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1453"/>
            <a:ext cx="4912891" cy="3044412"/>
          </a:xfrm>
          <a:prstGeom prst="rect">
            <a:avLst/>
          </a:prstGeom>
        </p:spPr>
      </p:pic>
      <p:pic>
        <p:nvPicPr>
          <p:cNvPr id="8" name="Picture 7" descr="Screen Shot 2014-10-21 at 1.50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852" y="2467274"/>
            <a:ext cx="4487147" cy="3438591"/>
          </a:xfrm>
          <a:prstGeom prst="rect">
            <a:avLst/>
          </a:prstGeom>
        </p:spPr>
      </p:pic>
      <p:pic>
        <p:nvPicPr>
          <p:cNvPr id="9" name="Picture 8" descr="Screen Shot 2014-10-21 at 1.49.39 P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330" y="728389"/>
            <a:ext cx="3369382" cy="109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529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smtClean="0"/>
              <a:t>What About </a:t>
            </a:r>
            <a:r>
              <a:rPr lang="en-US" dirty="0" smtClean="0"/>
              <a:t>a </a:t>
            </a:r>
            <a:r>
              <a:rPr lang="en-US" dirty="0" smtClean="0"/>
              <a:t>“Real</a:t>
            </a:r>
            <a:r>
              <a:rPr lang="en-US" dirty="0" smtClean="0"/>
              <a:t>” </a:t>
            </a:r>
            <a:r>
              <a:rPr lang="en-US" dirty="0" smtClean="0"/>
              <a:t>File </a:t>
            </a:r>
            <a:r>
              <a:rPr lang="en-US" dirty="0" smtClean="0"/>
              <a:t>S</a:t>
            </a:r>
            <a:r>
              <a:rPr lang="en-US" dirty="0" smtClean="0"/>
              <a:t>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8572"/>
            <a:ext cx="8229600" cy="76553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Meet the </a:t>
            </a:r>
            <a:r>
              <a:rPr lang="en-US" sz="3200" dirty="0" err="1" smtClean="0">
                <a:solidFill>
                  <a:srgbClr val="FF0000"/>
                </a:solidFill>
              </a:rPr>
              <a:t>inode</a:t>
            </a:r>
            <a:r>
              <a:rPr lang="en-US" sz="3200" dirty="0" smtClean="0">
                <a:solidFill>
                  <a:srgbClr val="FF0000"/>
                </a:solidFill>
              </a:rPr>
              <a:t>: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7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776015" y="1740385"/>
            <a:ext cx="8291785" cy="456016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28600" y="2728318"/>
            <a:ext cx="1646605" cy="1309591"/>
            <a:chOff x="228600" y="2728318"/>
            <a:chExt cx="1646605" cy="1309591"/>
          </a:xfrm>
        </p:grpSpPr>
        <p:sp>
          <p:nvSpPr>
            <p:cNvPr id="8" name="TextBox 7"/>
            <p:cNvSpPr txBox="1"/>
            <p:nvPr/>
          </p:nvSpPr>
          <p:spPr>
            <a:xfrm>
              <a:off x="228600" y="2728318"/>
              <a:ext cx="16466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latin typeface="Gill Sans Light"/>
                  <a:cs typeface="Gill Sans Light"/>
                </a:rPr>
                <a:t>f</a:t>
              </a:r>
              <a:r>
                <a:rPr lang="en-US" sz="2400" dirty="0" err="1" smtClean="0">
                  <a:solidFill>
                    <a:srgbClr val="0000FF"/>
                  </a:solidFill>
                  <a:latin typeface="Gill Sans Light"/>
                  <a:cs typeface="Gill Sans Light"/>
                </a:rPr>
                <a:t>ile_number</a:t>
              </a:r>
              <a:endParaRPr lang="en-US" sz="2400" dirty="0">
                <a:solidFill>
                  <a:srgbClr val="0000FF"/>
                </a:solidFill>
                <a:latin typeface="Gill Sans Light"/>
                <a:cs typeface="Gill Sans Light"/>
              </a:endParaRPr>
            </a:p>
          </p:txBody>
        </p:sp>
        <p:cxnSp>
          <p:nvCxnSpPr>
            <p:cNvPr id="9" name="Elbow Connector 8"/>
            <p:cNvCxnSpPr>
              <a:stCxn id="8" idx="2"/>
            </p:cNvCxnSpPr>
            <p:nvPr/>
          </p:nvCxnSpPr>
          <p:spPr>
            <a:xfrm rot="16200000" flipH="1">
              <a:off x="901313" y="3340572"/>
              <a:ext cx="847927" cy="546747"/>
            </a:xfrm>
            <a:prstGeom prst="bentConnector3">
              <a:avLst>
                <a:gd name="adj1" fmla="val 9992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15683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713874"/>
            <a:ext cx="8915400" cy="61441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sz="2800" dirty="0" smtClean="0"/>
              <a:t>File </a:t>
            </a:r>
            <a:r>
              <a:rPr lang="en-US" sz="2800" dirty="0"/>
              <a:t>System: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sz="2400" dirty="0"/>
              <a:t>Transforms blocks into Files and Directories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sz="2400" dirty="0"/>
              <a:t>Optimize for access and usage patterns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sz="2400" dirty="0"/>
              <a:t>Maximize sequential access, allow efficient random </a:t>
            </a:r>
            <a:r>
              <a:rPr lang="en-US" sz="2400" dirty="0" smtClean="0"/>
              <a:t>access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sz="2800" dirty="0" smtClean="0"/>
              <a:t>File </a:t>
            </a:r>
            <a:r>
              <a:rPr lang="en-US" sz="2800" dirty="0"/>
              <a:t>(and directory) defined by header, called “</a:t>
            </a:r>
            <a:r>
              <a:rPr lang="en-US" altLang="ja-JP" sz="2800" dirty="0" err="1"/>
              <a:t>inode</a:t>
            </a:r>
            <a:r>
              <a:rPr lang="en-US" sz="2800" dirty="0" smtClean="0"/>
              <a:t>”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sz="2800" dirty="0" smtClean="0"/>
              <a:t>File Allocation Table (FAT) Scheme</a:t>
            </a:r>
            <a:endParaRPr lang="en-US" sz="2800" dirty="0"/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sz="2400" dirty="0"/>
              <a:t>L</a:t>
            </a:r>
            <a:r>
              <a:rPr lang="en-US" sz="2400" dirty="0" smtClean="0"/>
              <a:t>inked-list approach </a:t>
            </a:r>
            <a:endParaRPr lang="en-US" sz="2400" dirty="0"/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sz="2400" dirty="0" smtClean="0"/>
              <a:t>Very widely used: Cameras, USB drives, SD cards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sz="2400" dirty="0" smtClean="0"/>
              <a:t>Simple to implement, but poor performance 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  <a:buNone/>
            </a:pPr>
            <a:endParaRPr lang="en-US" sz="2800" dirty="0"/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endParaRPr lang="en-US" sz="2800" dirty="0">
              <a:sym typeface="Symbol" charset="0"/>
            </a:endParaRPr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  <a:buFontTx/>
              <a:buNone/>
            </a:pPr>
            <a:endParaRPr lang="en-US" sz="28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043745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I/O &amp; Storage Layers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177486" y="2136453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High Level I/O 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4908" y="2136452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8958" y="252333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Low Level I/O 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9216" y="2600891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95951" y="2869631"/>
            <a:ext cx="689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Gill Sans Light"/>
                <a:cs typeface="Gill Sans Light"/>
              </a:rPr>
              <a:t>Syscall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92984" y="2869631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6879" y="3352583"/>
            <a:ext cx="1303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File System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86205" y="3245938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97264" y="3866418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I/O Driver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84908" y="3892783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699601" y="4428598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52001" y="424983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99923" y="4428598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176602" y="4607363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557501" y="4607363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cxnSp>
        <p:nvCxnSpPr>
          <p:cNvPr id="32" name="Straight Connector 31"/>
          <p:cNvCxnSpPr>
            <a:stCxn id="29" idx="3"/>
            <a:endCxn id="30" idx="2"/>
          </p:cNvCxnSpPr>
          <p:nvPr/>
        </p:nvCxnSpPr>
        <p:spPr>
          <a:xfrm>
            <a:off x="2419211" y="4704906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401070" y="4412278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507706" y="423351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19288" y="1634882"/>
            <a:ext cx="2274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Application / Service</a:t>
            </a:r>
            <a:endParaRPr lang="en-US" sz="2000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20508" y="1951786"/>
            <a:ext cx="976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3366FF"/>
                </a:solidFill>
                <a:latin typeface="Gill Sans Light"/>
                <a:cs typeface="Gill Sans Light"/>
              </a:rPr>
              <a:t>streams</a:t>
            </a:r>
            <a:endParaRPr lang="en-US" sz="2000" i="1" dirty="0">
              <a:solidFill>
                <a:srgbClr val="3366FF"/>
              </a:solidFill>
              <a:latin typeface="Gill Sans Light"/>
              <a:cs typeface="Gill Sans Ligh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20508" y="2416225"/>
            <a:ext cx="955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3366FF"/>
                </a:solidFill>
                <a:latin typeface="Gill Sans Light"/>
                <a:cs typeface="Gill Sans Light"/>
              </a:rPr>
              <a:t>handles</a:t>
            </a:r>
            <a:endParaRPr lang="en-US" sz="2000" i="1" dirty="0">
              <a:solidFill>
                <a:srgbClr val="3366FF"/>
              </a:solidFill>
              <a:latin typeface="Gill Sans Light"/>
              <a:cs typeface="Gill Sans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20508" y="2825813"/>
            <a:ext cx="1007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3366FF"/>
                </a:solidFill>
                <a:latin typeface="Gill Sans Light"/>
                <a:cs typeface="Gill Sans Light"/>
              </a:rPr>
              <a:t>registers</a:t>
            </a:r>
            <a:endParaRPr lang="en-US" sz="2000" i="1" dirty="0">
              <a:solidFill>
                <a:srgbClr val="3366FF"/>
              </a:solidFill>
              <a:latin typeface="Gill Sans Light"/>
              <a:cs typeface="Gill Sans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20508" y="3362074"/>
            <a:ext cx="1254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3366FF"/>
                </a:solidFill>
                <a:latin typeface="Gill Sans Light"/>
                <a:cs typeface="Gill Sans Light"/>
              </a:rPr>
              <a:t>descriptors</a:t>
            </a:r>
            <a:endParaRPr lang="en-US" sz="2000" i="1" dirty="0">
              <a:solidFill>
                <a:srgbClr val="3366FF"/>
              </a:solidFill>
              <a:latin typeface="Gill Sans Light"/>
              <a:cs typeface="Gill Sans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0508" y="3894053"/>
            <a:ext cx="31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3366FF"/>
                </a:solidFill>
                <a:latin typeface="Gill Sans Light"/>
                <a:cs typeface="Gill Sans Light"/>
              </a:rPr>
              <a:t>Commands and Data Transfers</a:t>
            </a:r>
            <a:endParaRPr lang="en-US" sz="2000" i="1" dirty="0">
              <a:solidFill>
                <a:srgbClr val="3366FF"/>
              </a:solidFill>
              <a:latin typeface="Gill Sans Light"/>
              <a:cs typeface="Gill Sans Ligh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59022" y="4433116"/>
            <a:ext cx="3023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3366FF"/>
                </a:solidFill>
                <a:latin typeface="Gill Sans Light"/>
                <a:cs typeface="Gill Sans Light"/>
              </a:rPr>
              <a:t>Disks, Flash, Controllers, DMA</a:t>
            </a:r>
            <a:endParaRPr lang="en-US" sz="2000" i="1" dirty="0">
              <a:solidFill>
                <a:srgbClr val="3366FF"/>
              </a:solidFill>
              <a:latin typeface="Gill Sans Light"/>
              <a:cs typeface="Gill Sans Light"/>
            </a:endParaRP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412" y="4892926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876" y="4892926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922" y="5265458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559766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299" y="5106435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00" y="5106117"/>
            <a:ext cx="1265440" cy="9072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48754" y="917977"/>
            <a:ext cx="4661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FF"/>
                </a:solidFill>
                <a:latin typeface="Gill Sans Light"/>
                <a:cs typeface="Gill Sans Light"/>
              </a:rPr>
              <a:t>Operations, Entities and Interface</a:t>
            </a:r>
            <a:endParaRPr lang="en-US" sz="2800" i="1" dirty="0">
              <a:solidFill>
                <a:srgbClr val="0000FF"/>
              </a:solidFill>
              <a:latin typeface="Gill Sans Light"/>
              <a:cs typeface="Gill Sans Light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568659" y="3657600"/>
            <a:ext cx="2086347" cy="17546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458773" y="3866418"/>
            <a:ext cx="41431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35189" y="3092049"/>
            <a:ext cx="5447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ile_open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file_read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 on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 *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void *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4543668" y="3386177"/>
            <a:ext cx="41431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spect="1"/>
          </p:cNvSpPr>
          <p:nvPr/>
        </p:nvSpPr>
        <p:spPr>
          <a:xfrm>
            <a:off x="5232107" y="3300756"/>
            <a:ext cx="2899652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i="1" dirty="0" smtClean="0">
                <a:ln w="12700">
                  <a:noFill/>
                  <a:prstDash val="solid"/>
                </a:ln>
                <a:solidFill>
                  <a:srgbClr val="FF66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Gill Sans Light"/>
                <a:cs typeface="Gill Sans Light"/>
              </a:rPr>
              <a:t>we are here …</a:t>
            </a:r>
            <a:endParaRPr lang="en-US" sz="3600" b="1" i="1" cap="none" spc="0" dirty="0">
              <a:ln w="12700">
                <a:noFill/>
                <a:prstDash val="solid"/>
              </a:ln>
              <a:solidFill>
                <a:srgbClr val="FF66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38810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Communication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6096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More people mean more communication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Changes have to be propagated to more people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Think about person writing code for most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fundamental component of system: everyone depends </a:t>
            </a:r>
            <a:r>
              <a:rPr lang="en-US" altLang="ko-KR" dirty="0" smtClean="0">
                <a:ea typeface="굴림" panose="020B0600000101010101" pitchFamily="34" charset="-127"/>
              </a:rPr>
              <a:t>on </a:t>
            </a:r>
            <a:r>
              <a:rPr lang="en-US" altLang="ko-KR" dirty="0" smtClean="0">
                <a:ea typeface="굴림" panose="020B0600000101010101" pitchFamily="34" charset="-127"/>
              </a:rPr>
              <a:t>them!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i="1" dirty="0" smtClean="0">
                <a:solidFill>
                  <a:srgbClr val="FF0000"/>
                </a:solidFill>
                <a:ea typeface="굴림" panose="020B0600000101010101" pitchFamily="34" charset="-127"/>
              </a:rPr>
              <a:t>You should be meeting in person at least twice/week</a:t>
            </a:r>
            <a:r>
              <a:rPr lang="en-US" altLang="ko-KR" i="1" dirty="0" smtClean="0">
                <a:solidFill>
                  <a:srgbClr val="FF0000"/>
                </a:solidFill>
                <a:ea typeface="굴림" panose="020B0600000101010101" pitchFamily="34" charset="-127"/>
              </a:rPr>
              <a:t>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1050" i="1" dirty="0" smtClean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Miscommunication is common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“Index starts at 0?  I thought you said 1!</a:t>
            </a:r>
            <a:r>
              <a:rPr lang="en-US" altLang="ko-KR" dirty="0" smtClean="0">
                <a:ea typeface="굴림" panose="020B0600000101010101" pitchFamily="34" charset="-127"/>
              </a:rPr>
              <a:t>”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105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Who makes decisions?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Individual decisions are fast but trouble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Group decisions take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Centralized decisions require a big picture view (someone who can be the “system architect”</a:t>
            </a:r>
            <a:r>
              <a:rPr lang="en-US" altLang="ko-KR" dirty="0" smtClean="0">
                <a:ea typeface="굴림" panose="020B0600000101010101" pitchFamily="34" charset="-127"/>
              </a:rPr>
              <a:t>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105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Often designating someone as </a:t>
            </a:r>
            <a:r>
              <a:rPr lang="en-US" altLang="ko-KR" dirty="0" smtClean="0">
                <a:ea typeface="굴림" panose="020B0600000101010101" pitchFamily="34" charset="-127"/>
              </a:rPr>
              <a:t>system </a:t>
            </a:r>
            <a:r>
              <a:rPr lang="en-US" altLang="ko-KR" dirty="0" smtClean="0">
                <a:ea typeface="굴림" panose="020B0600000101010101" pitchFamily="34" charset="-127"/>
              </a:rPr>
              <a:t>architect can be a good thing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Better not be clueless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Better have good people skills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Better let other people do work 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575" y="25400"/>
            <a:ext cx="128111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56450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C Low level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229600" cy="1507385"/>
          </a:xfrm>
        </p:spPr>
        <p:txBody>
          <a:bodyPr>
            <a:normAutofit/>
          </a:bodyPr>
          <a:lstStyle/>
          <a:p>
            <a:r>
              <a:rPr lang="en-US" dirty="0" smtClean="0"/>
              <a:t>Operations on File Descriptors – as OS object representing the state of a file</a:t>
            </a:r>
          </a:p>
          <a:p>
            <a:pPr lvl="1"/>
            <a:r>
              <a:rPr lang="en-US" dirty="0" smtClean="0"/>
              <a:t>User has a “handle” on the descriptor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7650" y="2362200"/>
            <a:ext cx="8229600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#include &lt;</a:t>
            </a:r>
            <a:r>
              <a:rPr lang="en-US" dirty="0" err="1" smtClean="0">
                <a:latin typeface="Courier"/>
                <a:cs typeface="Courier"/>
              </a:rPr>
              <a:t>fcntl.h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r>
              <a:rPr lang="en-US" dirty="0" smtClean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u</a:t>
            </a:r>
            <a:r>
              <a:rPr lang="en-US" dirty="0" err="1" smtClean="0">
                <a:latin typeface="Courier"/>
                <a:cs typeface="Courier"/>
              </a:rPr>
              <a:t>nistd.h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r>
              <a:rPr lang="en-US" dirty="0" smtClean="0">
                <a:latin typeface="Courier"/>
                <a:cs typeface="Courier"/>
              </a:rPr>
              <a:t>#include &lt;sys/</a:t>
            </a:r>
            <a:r>
              <a:rPr lang="en-US" dirty="0" err="1" smtClean="0">
                <a:latin typeface="Courier"/>
                <a:cs typeface="Courier"/>
              </a:rPr>
              <a:t>types.h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open (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*filename,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flags [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mode_t</a:t>
            </a:r>
            <a:r>
              <a:rPr lang="en-US" dirty="0">
                <a:latin typeface="Courier"/>
                <a:cs typeface="Courier"/>
              </a:rPr>
              <a:t> mode]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creat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*filename, </a:t>
            </a:r>
            <a:r>
              <a:rPr lang="en-US" dirty="0" err="1">
                <a:latin typeface="Courier"/>
                <a:cs typeface="Courier"/>
              </a:rPr>
              <a:t>mode_t</a:t>
            </a:r>
            <a:r>
              <a:rPr lang="en-US" dirty="0">
                <a:latin typeface="Courier"/>
                <a:cs typeface="Courier"/>
              </a:rPr>
              <a:t> mode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close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)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4779212" y="3484540"/>
            <a:ext cx="1240588" cy="271460"/>
          </a:xfrm>
          <a:prstGeom prst="borderCallout1">
            <a:avLst>
              <a:gd name="adj1" fmla="val 50893"/>
              <a:gd name="adj2" fmla="val -2082"/>
              <a:gd name="adj3" fmla="val 398215"/>
              <a:gd name="adj4" fmla="val -181332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6562935" y="3501210"/>
            <a:ext cx="1548373" cy="271460"/>
          </a:xfrm>
          <a:prstGeom prst="borderCallout1">
            <a:avLst>
              <a:gd name="adj1" fmla="val 50893"/>
              <a:gd name="adj2" fmla="val -2082"/>
              <a:gd name="adj3" fmla="val 451786"/>
              <a:gd name="adj4" fmla="val -63939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" y="4572000"/>
            <a:ext cx="3733800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Bit vector of: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Gill Sans Light"/>
                <a:cs typeface="Gill Sans Light"/>
              </a:rPr>
              <a:t>Access modes (Rd, </a:t>
            </a:r>
            <a:r>
              <a:rPr lang="en-US" sz="2000" dirty="0" err="1" smtClean="0">
                <a:latin typeface="Gill Sans Light"/>
                <a:cs typeface="Gill Sans Light"/>
              </a:rPr>
              <a:t>Wr</a:t>
            </a:r>
            <a:r>
              <a:rPr lang="en-US" sz="2000" dirty="0" smtClean="0">
                <a:latin typeface="Gill Sans Light"/>
                <a:cs typeface="Gill Sans Light"/>
              </a:rPr>
              <a:t>, …)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Gill Sans Light"/>
                <a:cs typeface="Gill Sans Light"/>
              </a:rPr>
              <a:t>Open Flags (Create, …)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Gill Sans Light"/>
                <a:cs typeface="Gill Sans Light"/>
              </a:rPr>
              <a:t>Operating modes (Appends, …)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28233" y="4671643"/>
            <a:ext cx="3356430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Bit vector of </a:t>
            </a:r>
            <a:r>
              <a:rPr lang="en-US" sz="2000" dirty="0">
                <a:latin typeface="Gill Sans Light"/>
                <a:cs typeface="Gill Sans Light"/>
              </a:rPr>
              <a:t>P</a:t>
            </a:r>
            <a:r>
              <a:rPr lang="en-US" sz="2000" dirty="0" smtClean="0">
                <a:latin typeface="Gill Sans Light"/>
                <a:cs typeface="Gill Sans Light"/>
              </a:rPr>
              <a:t>ermission Bits: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err="1" smtClean="0">
                <a:latin typeface="Gill Sans Light"/>
                <a:cs typeface="Gill Sans Light"/>
              </a:rPr>
              <a:t>User|Group|Other</a:t>
            </a:r>
            <a:r>
              <a:rPr lang="en-US" sz="2000" dirty="0" smtClean="0">
                <a:latin typeface="Gill Sans Light"/>
                <a:cs typeface="Gill Sans Light"/>
              </a:rPr>
              <a:t> X R|W|X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5249" y="5909846"/>
            <a:ext cx="8826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ill Sans Light"/>
                <a:cs typeface="Gill Sans Light"/>
                <a:hlinkClick r:id="rId2"/>
              </a:rPr>
              <a:t>http://</a:t>
            </a:r>
            <a:r>
              <a:rPr lang="en-US" dirty="0" err="1">
                <a:latin typeface="Gill Sans Light"/>
                <a:cs typeface="Gill Sans Light"/>
                <a:hlinkClick r:id="rId2"/>
              </a:rPr>
              <a:t>www.gnu.org</a:t>
            </a:r>
            <a:r>
              <a:rPr lang="en-US" dirty="0">
                <a:latin typeface="Gill Sans Light"/>
                <a:cs typeface="Gill Sans Light"/>
                <a:hlinkClick r:id="rId2"/>
              </a:rPr>
              <a:t>/software/</a:t>
            </a:r>
            <a:r>
              <a:rPr lang="en-US" dirty="0" err="1">
                <a:latin typeface="Gill Sans Light"/>
                <a:cs typeface="Gill Sans Light"/>
                <a:hlinkClick r:id="rId2"/>
              </a:rPr>
              <a:t>libc</a:t>
            </a:r>
            <a:r>
              <a:rPr lang="en-US" dirty="0">
                <a:latin typeface="Gill Sans Light"/>
                <a:cs typeface="Gill Sans Light"/>
                <a:hlinkClick r:id="rId2"/>
              </a:rPr>
              <a:t>/manual/</a:t>
            </a:r>
            <a:r>
              <a:rPr lang="en-US" dirty="0" err="1">
                <a:latin typeface="Gill Sans Light"/>
                <a:cs typeface="Gill Sans Light"/>
                <a:hlinkClick r:id="rId2"/>
              </a:rPr>
              <a:t>html_node</a:t>
            </a:r>
            <a:r>
              <a:rPr lang="en-US" dirty="0">
                <a:latin typeface="Gill Sans Light"/>
                <a:cs typeface="Gill Sans Light"/>
                <a:hlinkClick r:id="rId2"/>
              </a:rPr>
              <a:t>/Opening-and-Closing-</a:t>
            </a:r>
            <a:r>
              <a:rPr lang="en-US" dirty="0" err="1">
                <a:latin typeface="Gill Sans Light"/>
                <a:cs typeface="Gill Sans Light"/>
                <a:hlinkClick r:id="rId2"/>
              </a:rPr>
              <a:t>Files.html</a:t>
            </a:r>
            <a:endParaRPr lang="en-US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2243602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C Low Level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400" y="4459700"/>
            <a:ext cx="8229600" cy="1725710"/>
          </a:xfrm>
        </p:spPr>
        <p:txBody>
          <a:bodyPr>
            <a:normAutofit/>
          </a:bodyPr>
          <a:lstStyle/>
          <a:p>
            <a:r>
              <a:rPr lang="en-US" dirty="0" smtClean="0"/>
              <a:t>When write returns, data is on its way to disk and can be read, but it may not actually be permanent!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883" y="1473640"/>
            <a:ext cx="86374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ssize_t</a:t>
            </a:r>
            <a:r>
              <a:rPr lang="en-US" dirty="0">
                <a:latin typeface="Courier"/>
                <a:cs typeface="Courier"/>
              </a:rPr>
              <a:t> read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, void *buffer, </a:t>
            </a:r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maxsize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- returns bytes read, 0 =&gt; EOF, -1 =&gt; error</a:t>
            </a:r>
          </a:p>
          <a:p>
            <a:r>
              <a:rPr lang="en-US" dirty="0" err="1">
                <a:latin typeface="Courier"/>
                <a:cs typeface="Courier"/>
              </a:rPr>
              <a:t>ssize_t</a:t>
            </a:r>
            <a:r>
              <a:rPr lang="en-US" dirty="0">
                <a:latin typeface="Courier"/>
                <a:cs typeface="Courier"/>
              </a:rPr>
              <a:t> write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void *buffer, </a:t>
            </a:r>
            <a:r>
              <a:rPr lang="en-US" dirty="0" err="1">
                <a:latin typeface="Courier"/>
                <a:cs typeface="Courier"/>
              </a:rPr>
              <a:t>size_t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size)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- returns bytes written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off_t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lseek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off_t</a:t>
            </a:r>
            <a:r>
              <a:rPr lang="en-US" dirty="0">
                <a:latin typeface="Courier"/>
                <a:cs typeface="Courier"/>
              </a:rPr>
              <a:t> offset,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whence)</a:t>
            </a:r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fsync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fildes</a:t>
            </a:r>
            <a:r>
              <a:rPr lang="en-US" dirty="0" smtClean="0">
                <a:latin typeface="Courier"/>
                <a:cs typeface="Courier"/>
              </a:rPr>
              <a:t>) – wait for i/o to finish</a:t>
            </a:r>
          </a:p>
          <a:p>
            <a:r>
              <a:rPr lang="en-US" dirty="0">
                <a:latin typeface="Courier"/>
                <a:cs typeface="Courier"/>
              </a:rPr>
              <a:t>void sync (void</a:t>
            </a:r>
            <a:r>
              <a:rPr lang="en-US" dirty="0" smtClean="0">
                <a:latin typeface="Courier"/>
                <a:cs typeface="Courier"/>
              </a:rPr>
              <a:t>) – wait for ALL to finish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15708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0"/>
            <a:ext cx="18954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Coordination</a:t>
            </a:r>
          </a:p>
        </p:txBody>
      </p:sp>
      <p:sp>
        <p:nvSpPr>
          <p:cNvPr id="5693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" y="623888"/>
            <a:ext cx="8229600" cy="6188075"/>
          </a:xfrm>
          <a:noFill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More people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r>
              <a:rPr lang="en-US" altLang="ko-KR" dirty="0" smtClean="0">
                <a:ea typeface="굴림" panose="020B0600000101010101" pitchFamily="34" charset="-127"/>
              </a:rPr>
              <a:t> no one can make all meetings!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They miss decisions and associated discussion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 from earlier class: one person missed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meetings and did something group had </a:t>
            </a:r>
            <a:r>
              <a:rPr lang="en-US" altLang="ko-KR" dirty="0" smtClean="0">
                <a:ea typeface="굴림" panose="020B0600000101010101" pitchFamily="34" charset="-127"/>
              </a:rPr>
              <a:t>rejected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People have different work styles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Some people work in the morning, some at night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How do you decide when to meet or work together</a:t>
            </a:r>
            <a:r>
              <a:rPr lang="en-US" altLang="ko-KR" dirty="0" smtClean="0">
                <a:ea typeface="굴림" panose="020B0600000101010101" pitchFamily="34" charset="-127"/>
              </a:rPr>
              <a:t>?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about project slippage?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It will happen, guaranteed!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Example: phase 4 of one project, everyone busy but not talking.  One person way behind.  No one knew until very end – too late</a:t>
            </a:r>
            <a:r>
              <a:rPr lang="en-US" altLang="ko-KR" dirty="0" smtClean="0">
                <a:ea typeface="굴림" panose="020B0600000101010101" pitchFamily="34" charset="-127"/>
              </a:rPr>
              <a:t>!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Hard to add people to existing group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Members have already figured out how to work together</a:t>
            </a:r>
          </a:p>
        </p:txBody>
      </p:sp>
    </p:spTree>
    <p:extLst>
      <p:ext uri="{BB962C8B-B14F-4D97-AF65-F5344CB8AC3E}">
        <p14:creationId xmlns:p14="http://schemas.microsoft.com/office/powerpoint/2010/main" val="38153976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</a:t>
            </a:r>
            <a:r>
              <a:rPr lang="en-US" altLang="ko-KR" dirty="0" smtClean="0">
                <a:ea typeface="굴림" panose="020B0600000101010101" pitchFamily="34" charset="-127"/>
              </a:rPr>
              <a:t>Device Drivers</a:t>
            </a:r>
          </a:p>
        </p:txBody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791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Device Driver: </a:t>
            </a:r>
            <a:r>
              <a:rPr lang="en-US" altLang="ko-KR" dirty="0" smtClean="0">
                <a:ea typeface="굴림" panose="020B0600000101010101" pitchFamily="34" charset="-127"/>
              </a:rPr>
              <a:t>Device-specific code in the kernel that interacts directly with the device hardware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Supports a standard, internal interface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Same kernel I/O system can interact easily with different device drivers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Special device-specific configuration supported with the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ioctl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</a:t>
            </a:r>
            <a:r>
              <a:rPr lang="en-US" altLang="ko-KR" dirty="0" smtClean="0">
                <a:ea typeface="굴림" panose="020B0600000101010101" pitchFamily="34" charset="-127"/>
              </a:rPr>
              <a:t> system call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Device Drivers typically divided into two pieces: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Top half: accessed in call path from system calls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implements a set of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standard, cross-device calls</a:t>
            </a:r>
            <a:r>
              <a:rPr lang="en-US" altLang="ko-KR" dirty="0" smtClean="0">
                <a:ea typeface="굴림" panose="020B0600000101010101" pitchFamily="34" charset="-127"/>
              </a:rPr>
              <a:t> like 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open()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close()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read()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write()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ioctl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strategy()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This is the kernel’s interface to the device driver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Top half will </a:t>
            </a:r>
            <a:r>
              <a:rPr lang="en-US" altLang="ko-KR" i="1" dirty="0" smtClean="0">
                <a:ea typeface="굴림" panose="020B0600000101010101" pitchFamily="34" charset="-127"/>
              </a:rPr>
              <a:t>start</a:t>
            </a:r>
            <a:r>
              <a:rPr lang="en-US" altLang="ko-KR" dirty="0" smtClean="0">
                <a:ea typeface="굴림" panose="020B0600000101010101" pitchFamily="34" charset="-127"/>
              </a:rPr>
              <a:t> I/O to device, may put thread to sleep until finished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Bottom half: run as interrupt routine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Gets input or transfers next block of output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May wake sleeping threads if I/O now complete</a:t>
            </a:r>
          </a:p>
        </p:txBody>
      </p:sp>
    </p:spTree>
    <p:extLst>
      <p:ext uri="{BB962C8B-B14F-4D97-AF65-F5344CB8AC3E}">
        <p14:creationId xmlns:p14="http://schemas.microsoft.com/office/powerpoint/2010/main" val="33300314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9248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Kernel vs User-level I/O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838200"/>
            <a:ext cx="8839200" cy="57912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Both are </a:t>
            </a:r>
            <a:r>
              <a:rPr lang="en-US" dirty="0" smtClean="0">
                <a:ea typeface="MS PGothic" charset="0"/>
              </a:rPr>
              <a:t>popular and practical </a:t>
            </a:r>
            <a:r>
              <a:rPr lang="en-US" dirty="0">
                <a:ea typeface="MS PGothic" charset="0"/>
              </a:rPr>
              <a:t>for different reasons</a:t>
            </a:r>
            <a:r>
              <a:rPr lang="en-US" dirty="0" smtClean="0">
                <a:ea typeface="MS PGothic" charset="0"/>
              </a:rPr>
              <a:t>:</a:t>
            </a:r>
          </a:p>
          <a:p>
            <a:endParaRPr lang="en-US" dirty="0">
              <a:ea typeface="MS PGothic" charset="0"/>
            </a:endParaRPr>
          </a:p>
          <a:p>
            <a:r>
              <a:rPr lang="en-US" dirty="0">
                <a:solidFill>
                  <a:srgbClr val="FF0000"/>
                </a:solidFill>
                <a:ea typeface="MS PGothic" charset="0"/>
              </a:rPr>
              <a:t>Kernel-level drivers </a:t>
            </a:r>
            <a:r>
              <a:rPr lang="en-US" dirty="0">
                <a:ea typeface="MS PGothic" charset="0"/>
              </a:rPr>
              <a:t>for critical devices that must keep </a:t>
            </a:r>
            <a:r>
              <a:rPr lang="en-US" dirty="0" smtClean="0">
                <a:ea typeface="MS PGothic" charset="0"/>
              </a:rPr>
              <a:t>running</a:t>
            </a:r>
            <a:br>
              <a:rPr lang="en-US" dirty="0" smtClean="0">
                <a:ea typeface="MS PGothic" charset="0"/>
              </a:rPr>
            </a:br>
            <a:r>
              <a:rPr lang="en-US" dirty="0" smtClean="0">
                <a:ea typeface="MS PGothic" charset="0"/>
              </a:rPr>
              <a:t>(</a:t>
            </a:r>
            <a:r>
              <a:rPr lang="en-US" dirty="0" smtClean="0">
                <a:ea typeface="MS PGothic" charset="0"/>
              </a:rPr>
              <a:t>e.g., </a:t>
            </a:r>
            <a:r>
              <a:rPr lang="en-US" dirty="0">
                <a:ea typeface="MS PGothic" charset="0"/>
              </a:rPr>
              <a:t>display </a:t>
            </a:r>
            <a:r>
              <a:rPr lang="en-US" dirty="0" smtClean="0">
                <a:ea typeface="MS PGothic" charset="0"/>
              </a:rPr>
              <a:t>drivers)</a:t>
            </a:r>
            <a:endParaRPr lang="en-US" dirty="0">
              <a:ea typeface="MS PGothic" charset="0"/>
            </a:endParaRPr>
          </a:p>
          <a:p>
            <a:pPr lvl="1"/>
            <a:r>
              <a:rPr lang="en-US" dirty="0">
                <a:ea typeface="MS PGothic" charset="0"/>
              </a:rPr>
              <a:t>Programming is a major effort, correct operation of the rest of the kernel depends on correct driver </a:t>
            </a:r>
            <a:r>
              <a:rPr lang="en-US" dirty="0" smtClean="0">
                <a:ea typeface="MS PGothic" charset="0"/>
              </a:rPr>
              <a:t>operation</a:t>
            </a:r>
            <a:endParaRPr lang="en-US" dirty="0">
              <a:ea typeface="MS PGothic" charset="0"/>
            </a:endParaRPr>
          </a:p>
          <a:p>
            <a:pPr lvl="1"/>
            <a:endParaRPr lang="en-US" dirty="0">
              <a:ea typeface="MS PGothic" charset="0"/>
            </a:endParaRPr>
          </a:p>
          <a:p>
            <a:r>
              <a:rPr lang="en-US" dirty="0">
                <a:solidFill>
                  <a:srgbClr val="FF0000"/>
                </a:solidFill>
                <a:ea typeface="MS PGothic" charset="0"/>
              </a:rPr>
              <a:t>User-level drivers </a:t>
            </a:r>
            <a:r>
              <a:rPr lang="en-US" dirty="0">
                <a:ea typeface="MS PGothic" charset="0"/>
              </a:rPr>
              <a:t>for devices that are non-</a:t>
            </a:r>
            <a:r>
              <a:rPr lang="en-US" dirty="0" smtClean="0">
                <a:ea typeface="MS PGothic" charset="0"/>
              </a:rPr>
              <a:t>threatening</a:t>
            </a:r>
            <a:r>
              <a:rPr lang="en-US" dirty="0">
                <a:ea typeface="MS PGothic" charset="0"/>
              </a:rPr>
              <a:t/>
            </a:r>
            <a:br>
              <a:rPr lang="en-US" dirty="0">
                <a:ea typeface="MS PGothic" charset="0"/>
              </a:rPr>
            </a:br>
            <a:r>
              <a:rPr lang="en-US" dirty="0" smtClean="0">
                <a:ea typeface="MS PGothic" charset="0"/>
              </a:rPr>
              <a:t>(</a:t>
            </a:r>
            <a:r>
              <a:rPr lang="en-US" dirty="0" smtClean="0">
                <a:ea typeface="MS PGothic" charset="0"/>
              </a:rPr>
              <a:t>e.g., </a:t>
            </a:r>
            <a:r>
              <a:rPr lang="en-US" dirty="0">
                <a:ea typeface="MS PGothic" charset="0"/>
              </a:rPr>
              <a:t>USB devices in </a:t>
            </a:r>
            <a:r>
              <a:rPr lang="en-US" dirty="0" smtClean="0">
                <a:ea typeface="MS PGothic" charset="0"/>
              </a:rPr>
              <a:t>Linux: </a:t>
            </a:r>
            <a:r>
              <a:rPr lang="en-US" dirty="0" err="1" smtClean="0">
                <a:latin typeface="Courier New"/>
                <a:ea typeface="MS PGothic" charset="0"/>
                <a:cs typeface="Courier New"/>
              </a:rPr>
              <a:t>libusb</a:t>
            </a:r>
            <a:r>
              <a:rPr lang="en-US" dirty="0" smtClean="0">
                <a:ea typeface="MS PGothic" charset="0"/>
              </a:rPr>
              <a:t>)</a:t>
            </a:r>
            <a:endParaRPr lang="en-US" dirty="0">
              <a:ea typeface="MS PGothic" charset="0"/>
            </a:endParaRPr>
          </a:p>
          <a:p>
            <a:pPr lvl="1"/>
            <a:r>
              <a:rPr lang="en-US" dirty="0">
                <a:ea typeface="MS PGothic" charset="0"/>
              </a:rPr>
              <a:t>Provide higher-level primitives to the programmer, avoid every driver doing low-level I/O register </a:t>
            </a:r>
            <a:r>
              <a:rPr lang="en-US" dirty="0" smtClean="0">
                <a:ea typeface="MS PGothic" charset="0"/>
              </a:rPr>
              <a:t>tweaking</a:t>
            </a:r>
            <a:endParaRPr lang="en-US" dirty="0">
              <a:ea typeface="MS PGothic" charset="0"/>
            </a:endParaRPr>
          </a:p>
          <a:p>
            <a:pPr lvl="1"/>
            <a:r>
              <a:rPr lang="en-US" dirty="0">
                <a:ea typeface="MS PGothic" charset="0"/>
              </a:rPr>
              <a:t>The multitude of USB devices can be supported by Less-Than-Wizard </a:t>
            </a:r>
            <a:r>
              <a:rPr lang="en-US" dirty="0" smtClean="0">
                <a:ea typeface="MS PGothic" charset="0"/>
              </a:rPr>
              <a:t>programmers</a:t>
            </a:r>
            <a:endParaRPr lang="en-US" dirty="0">
              <a:ea typeface="MS PGothic" charset="0"/>
            </a:endParaRPr>
          </a:p>
          <a:p>
            <a:pPr lvl="1"/>
            <a:r>
              <a:rPr lang="en-US" dirty="0">
                <a:ea typeface="MS PGothic" charset="0"/>
              </a:rPr>
              <a:t>New drivers </a:t>
            </a:r>
            <a:r>
              <a:rPr lang="en-US" dirty="0" smtClean="0">
                <a:ea typeface="MS PGothic" charset="0"/>
              </a:rPr>
              <a:t>don’</a:t>
            </a:r>
            <a:r>
              <a:rPr lang="en-US" altLang="ja-JP" dirty="0" smtClean="0">
                <a:ea typeface="MS PGothic" charset="0"/>
              </a:rPr>
              <a:t>t </a:t>
            </a:r>
            <a:r>
              <a:rPr lang="en-US" altLang="ja-JP" dirty="0">
                <a:ea typeface="MS PGothic" charset="0"/>
              </a:rPr>
              <a:t>have to be compiled for each version of the OS, and loaded into the </a:t>
            </a:r>
            <a:r>
              <a:rPr lang="en-US" altLang="ja-JP" dirty="0" smtClean="0">
                <a:ea typeface="MS PGothic" charset="0"/>
              </a:rPr>
              <a:t>kernel</a:t>
            </a:r>
            <a:endParaRPr lang="en-US" altLang="ja-JP" dirty="0">
              <a:ea typeface="MS PGothic" charset="0"/>
            </a:endParaRPr>
          </a:p>
          <a:p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3196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Kernel </a:t>
            </a:r>
            <a:r>
              <a:rPr lang="en-US" dirty="0" err="1">
                <a:ea typeface="MS PGothic" charset="0"/>
              </a:rPr>
              <a:t>vs</a:t>
            </a:r>
            <a:r>
              <a:rPr lang="en-US" dirty="0">
                <a:ea typeface="MS PGothic" charset="0"/>
              </a:rPr>
              <a:t> User-level Programming Styles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839200" cy="5562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ea typeface="MS PGothic" charset="0"/>
              </a:rPr>
              <a:t>Kernel-level drivers</a:t>
            </a:r>
            <a:endParaRPr lang="en-US" dirty="0">
              <a:ea typeface="MS PGothic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ea typeface="MS PGothic" charset="0"/>
              </a:rPr>
              <a:t>Have a much more limited set of resources available: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ea typeface="MS PGothic" charset="0"/>
              </a:rPr>
              <a:t>Only a fraction of </a:t>
            </a:r>
            <a:r>
              <a:rPr lang="en-US" dirty="0" err="1">
                <a:latin typeface="Courier New"/>
                <a:ea typeface="MS PGothic" charset="0"/>
                <a:cs typeface="Courier New"/>
              </a:rPr>
              <a:t>libc</a:t>
            </a:r>
            <a:r>
              <a:rPr lang="en-US" dirty="0">
                <a:ea typeface="MS PGothic" charset="0"/>
              </a:rPr>
              <a:t> routines typically </a:t>
            </a:r>
            <a:r>
              <a:rPr lang="en-US" dirty="0" smtClean="0">
                <a:ea typeface="MS PGothic" charset="0"/>
              </a:rPr>
              <a:t>available</a:t>
            </a:r>
            <a:endParaRPr lang="en-US" dirty="0">
              <a:ea typeface="MS PGothic" charset="0"/>
            </a:endParaRPr>
          </a:p>
          <a:p>
            <a:pPr lvl="2">
              <a:lnSpc>
                <a:spcPct val="100000"/>
              </a:lnSpc>
            </a:pPr>
            <a:r>
              <a:rPr lang="en-US" dirty="0">
                <a:ea typeface="MS PGothic" charset="0"/>
              </a:rPr>
              <a:t>Memory allocation (e.g</a:t>
            </a:r>
            <a:r>
              <a:rPr lang="en-US" dirty="0" smtClean="0">
                <a:ea typeface="MS PGothic" charset="0"/>
              </a:rPr>
              <a:t>., </a:t>
            </a:r>
            <a:r>
              <a:rPr lang="en-US" dirty="0">
                <a:ea typeface="MS PGothic" charset="0"/>
              </a:rPr>
              <a:t>Linux </a:t>
            </a:r>
            <a:r>
              <a:rPr lang="en-US" dirty="0" err="1">
                <a:latin typeface="Courier New"/>
                <a:ea typeface="MS PGothic" charset="0"/>
                <a:cs typeface="Courier New"/>
              </a:rPr>
              <a:t>kmalloc</a:t>
            </a:r>
            <a:r>
              <a:rPr lang="en-US" dirty="0">
                <a:ea typeface="MS PGothic" charset="0"/>
              </a:rPr>
              <a:t>) much more limited in capacity and required to be physically </a:t>
            </a:r>
            <a:r>
              <a:rPr lang="en-US" dirty="0" smtClean="0">
                <a:ea typeface="MS PGothic" charset="0"/>
              </a:rPr>
              <a:t>contiguous</a:t>
            </a:r>
            <a:endParaRPr lang="en-US" dirty="0">
              <a:ea typeface="MS PGothic" charset="0"/>
            </a:endParaRPr>
          </a:p>
          <a:p>
            <a:pPr lvl="2">
              <a:lnSpc>
                <a:spcPct val="100000"/>
              </a:lnSpc>
            </a:pPr>
            <a:r>
              <a:rPr lang="en-US" dirty="0">
                <a:ea typeface="MS PGothic" charset="0"/>
              </a:rPr>
              <a:t>Should avoid blocking </a:t>
            </a:r>
            <a:r>
              <a:rPr lang="en-US" dirty="0" smtClean="0">
                <a:ea typeface="MS PGothic" charset="0"/>
              </a:rPr>
              <a:t>calls</a:t>
            </a:r>
            <a:endParaRPr lang="en-US" dirty="0">
              <a:ea typeface="MS PGothic" charset="0"/>
            </a:endParaRPr>
          </a:p>
          <a:p>
            <a:pPr lvl="2">
              <a:lnSpc>
                <a:spcPct val="100000"/>
              </a:lnSpc>
            </a:pPr>
            <a:r>
              <a:rPr lang="en-US" dirty="0">
                <a:ea typeface="MS PGothic" charset="0"/>
              </a:rPr>
              <a:t>Can use asynchrony with other kernel functions but tricky with user </a:t>
            </a:r>
            <a:r>
              <a:rPr lang="en-US" dirty="0" smtClean="0">
                <a:ea typeface="MS PGothic" charset="0"/>
              </a:rPr>
              <a:t>code</a:t>
            </a:r>
          </a:p>
          <a:p>
            <a:pPr lvl="2">
              <a:lnSpc>
                <a:spcPct val="100000"/>
              </a:lnSpc>
            </a:pPr>
            <a:endParaRPr lang="en-US" dirty="0">
              <a:ea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ea typeface="MS PGothic" charset="0"/>
              </a:rPr>
              <a:t>User-level drivers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a typeface="MS PGothic" charset="0"/>
              </a:rPr>
              <a:t>Similar to other application programs but: 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ea typeface="MS PGothic" charset="0"/>
              </a:rPr>
              <a:t>Will be called often – should do its work fast, or postpone it – or do it in the </a:t>
            </a:r>
            <a:r>
              <a:rPr lang="en-US" dirty="0" smtClean="0">
                <a:ea typeface="MS PGothic" charset="0"/>
              </a:rPr>
              <a:t>background</a:t>
            </a:r>
            <a:endParaRPr lang="en-US" dirty="0">
              <a:ea typeface="MS PGothic" charset="0"/>
            </a:endParaRPr>
          </a:p>
          <a:p>
            <a:pPr lvl="2">
              <a:lnSpc>
                <a:spcPct val="100000"/>
              </a:lnSpc>
            </a:pPr>
            <a:r>
              <a:rPr lang="en-US" dirty="0">
                <a:ea typeface="MS PGothic" charset="0"/>
              </a:rPr>
              <a:t>Can use threads, blocking operations (usually much simpler) or non-blocking or </a:t>
            </a:r>
            <a:r>
              <a:rPr lang="en-US" dirty="0" smtClean="0">
                <a:ea typeface="MS PGothic" charset="0"/>
              </a:rPr>
              <a:t>asynchronous</a:t>
            </a:r>
            <a:endParaRPr lang="en-US" dirty="0">
              <a:ea typeface="MS PGothic" charset="0"/>
            </a:endParaRPr>
          </a:p>
          <a:p>
            <a:pPr lvl="2">
              <a:lnSpc>
                <a:spcPct val="100000"/>
              </a:lnSpc>
            </a:pPr>
            <a:endParaRPr lang="en-US" dirty="0">
              <a:ea typeface="MS PGothic" charset="0"/>
            </a:endParaRPr>
          </a:p>
          <a:p>
            <a:pPr lvl="2">
              <a:lnSpc>
                <a:spcPct val="100000"/>
              </a:lnSpc>
            </a:pPr>
            <a:endParaRPr lang="en-US" dirty="0">
              <a:ea typeface="MS PGothic" charset="0"/>
            </a:endParaRPr>
          </a:p>
          <a:p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0024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76200"/>
            <a:ext cx="7543800" cy="381000"/>
          </a:xfrm>
          <a:noFill/>
        </p:spPr>
        <p:txBody>
          <a:bodyPr lIns="90488" tIns="44450" rIns="90488" bIns="44450">
            <a:normAutofit fontScale="90000"/>
          </a:bodyPr>
          <a:lstStyle/>
          <a:p>
            <a:r>
              <a:rPr lang="en-US" dirty="0" smtClean="0">
                <a:ea typeface="MS PGothic" charset="0"/>
              </a:rPr>
              <a:t>Recall: I</a:t>
            </a:r>
            <a:r>
              <a:rPr lang="en-US" dirty="0">
                <a:ea typeface="MS PGothic" charset="0"/>
              </a:rPr>
              <a:t>/O Performance</a:t>
            </a:r>
          </a:p>
        </p:txBody>
      </p:sp>
      <p:grpSp>
        <p:nvGrpSpPr>
          <p:cNvPr id="75778" name="Group 44"/>
          <p:cNvGrpSpPr>
            <a:grpSpLocks/>
          </p:cNvGrpSpPr>
          <p:nvPr/>
        </p:nvGrpSpPr>
        <p:grpSpPr bwMode="auto">
          <a:xfrm>
            <a:off x="76200" y="949325"/>
            <a:ext cx="6096000" cy="1844676"/>
            <a:chOff x="48" y="624"/>
            <a:chExt cx="3840" cy="1162"/>
          </a:xfrm>
        </p:grpSpPr>
        <p:sp>
          <p:nvSpPr>
            <p:cNvPr id="75802" name="Line 27"/>
            <p:cNvSpPr>
              <a:spLocks noChangeShapeType="1"/>
            </p:cNvSpPr>
            <p:nvPr/>
          </p:nvSpPr>
          <p:spPr bwMode="auto">
            <a:xfrm>
              <a:off x="818" y="1036"/>
              <a:ext cx="3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75795" name="Rectangle 3"/>
            <p:cNvSpPr>
              <a:spLocks noChangeArrowheads="1"/>
            </p:cNvSpPr>
            <p:nvPr/>
          </p:nvSpPr>
          <p:spPr bwMode="auto">
            <a:xfrm>
              <a:off x="48" y="1584"/>
              <a:ext cx="384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dirty="0">
                  <a:latin typeface="Gill Sans Light"/>
                  <a:cs typeface="Gill Sans Light"/>
                </a:rPr>
                <a:t>Response Time = Queue + I/O device service time</a:t>
              </a:r>
            </a:p>
          </p:txBody>
        </p:sp>
        <p:sp>
          <p:nvSpPr>
            <p:cNvPr id="75796" name="AutoShape 33"/>
            <p:cNvSpPr>
              <a:spLocks noChangeArrowheads="1"/>
            </p:cNvSpPr>
            <p:nvPr/>
          </p:nvSpPr>
          <p:spPr bwMode="auto">
            <a:xfrm>
              <a:off x="2621" y="849"/>
              <a:ext cx="569" cy="373"/>
            </a:xfrm>
            <a:prstGeom prst="roundRect">
              <a:avLst>
                <a:gd name="adj" fmla="val 1249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75797" name="Rectangle 21"/>
            <p:cNvSpPr>
              <a:spLocks noChangeArrowheads="1"/>
            </p:cNvSpPr>
            <p:nvPr/>
          </p:nvSpPr>
          <p:spPr bwMode="auto">
            <a:xfrm>
              <a:off x="282" y="750"/>
              <a:ext cx="579" cy="571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28600" indent="-228600"/>
              <a:r>
                <a:rPr lang="en-US" sz="2000" dirty="0">
                  <a:latin typeface="Gill Sans Light"/>
                  <a:cs typeface="Gill Sans Light"/>
                </a:rPr>
                <a:t>User</a:t>
              </a:r>
            </a:p>
            <a:p>
              <a:pPr marL="228600" indent="-228600"/>
              <a:r>
                <a:rPr lang="en-US" sz="2000" dirty="0">
                  <a:latin typeface="Gill Sans Light"/>
                  <a:cs typeface="Gill Sans Light"/>
                </a:rPr>
                <a:t>Thread</a:t>
              </a:r>
            </a:p>
          </p:txBody>
        </p:sp>
        <p:sp>
          <p:nvSpPr>
            <p:cNvPr id="75798" name="Rectangle 23"/>
            <p:cNvSpPr>
              <a:spLocks noChangeArrowheads="1"/>
            </p:cNvSpPr>
            <p:nvPr/>
          </p:nvSpPr>
          <p:spPr bwMode="auto">
            <a:xfrm>
              <a:off x="1208" y="882"/>
              <a:ext cx="471" cy="307"/>
            </a:xfrm>
            <a:prstGeom prst="rect">
              <a:avLst/>
            </a:prstGeom>
            <a:solidFill>
              <a:srgbClr val="53FB2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75799" name="Line 24"/>
            <p:cNvSpPr>
              <a:spLocks noChangeShapeType="1"/>
            </p:cNvSpPr>
            <p:nvPr/>
          </p:nvSpPr>
          <p:spPr bwMode="auto">
            <a:xfrm flipV="1">
              <a:off x="1590" y="874"/>
              <a:ext cx="0" cy="3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75800" name="Line 25"/>
            <p:cNvSpPr>
              <a:spLocks noChangeShapeType="1"/>
            </p:cNvSpPr>
            <p:nvPr/>
          </p:nvSpPr>
          <p:spPr bwMode="auto">
            <a:xfrm flipV="1">
              <a:off x="1492" y="875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75801" name="Rectangle 26"/>
            <p:cNvSpPr>
              <a:spLocks noChangeArrowheads="1"/>
            </p:cNvSpPr>
            <p:nvPr/>
          </p:nvSpPr>
          <p:spPr bwMode="auto">
            <a:xfrm>
              <a:off x="1030" y="1200"/>
              <a:ext cx="767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>
                  <a:latin typeface="Gill Sans Light"/>
                  <a:cs typeface="Gill Sans Light"/>
                </a:rPr>
                <a:t>Queue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>
                  <a:latin typeface="Gill Sans Light"/>
                  <a:cs typeface="Gill Sans Light"/>
                </a:rPr>
                <a:t>[OS Paths]</a:t>
              </a:r>
            </a:p>
          </p:txBody>
        </p:sp>
        <p:sp>
          <p:nvSpPr>
            <p:cNvPr id="75803" name="Rectangle 28"/>
            <p:cNvSpPr>
              <a:spLocks noChangeArrowheads="1"/>
            </p:cNvSpPr>
            <p:nvPr/>
          </p:nvSpPr>
          <p:spPr bwMode="auto">
            <a:xfrm>
              <a:off x="2026" y="624"/>
              <a:ext cx="374" cy="82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marL="228600" indent="-228600"/>
              <a:r>
                <a:rPr lang="en-US" sz="2000">
                  <a:latin typeface="Gill Sans Light"/>
                  <a:cs typeface="Gill Sans Light"/>
                </a:rPr>
                <a:t>Controller</a:t>
              </a:r>
            </a:p>
          </p:txBody>
        </p:sp>
        <p:sp>
          <p:nvSpPr>
            <p:cNvPr id="75804" name="Line 30"/>
            <p:cNvSpPr>
              <a:spLocks noChangeShapeType="1"/>
            </p:cNvSpPr>
            <p:nvPr/>
          </p:nvSpPr>
          <p:spPr bwMode="auto">
            <a:xfrm>
              <a:off x="1696" y="1036"/>
              <a:ext cx="3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75805" name="Rectangle 31"/>
            <p:cNvSpPr>
              <a:spLocks noChangeArrowheads="1"/>
            </p:cNvSpPr>
            <p:nvPr/>
          </p:nvSpPr>
          <p:spPr bwMode="auto">
            <a:xfrm>
              <a:off x="2631" y="864"/>
              <a:ext cx="485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>
                  <a:latin typeface="Gill Sans Light"/>
                  <a:cs typeface="Gill Sans Light"/>
                </a:rPr>
                <a:t>I/O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>
                  <a:latin typeface="Gill Sans Light"/>
                  <a:cs typeface="Gill Sans Light"/>
                </a:rPr>
                <a:t>device</a:t>
              </a:r>
            </a:p>
          </p:txBody>
        </p:sp>
        <p:sp>
          <p:nvSpPr>
            <p:cNvPr id="75806" name="Line 32"/>
            <p:cNvSpPr>
              <a:spLocks noChangeShapeType="1"/>
            </p:cNvSpPr>
            <p:nvPr/>
          </p:nvSpPr>
          <p:spPr bwMode="auto">
            <a:xfrm>
              <a:off x="2400" y="1036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</p:grpSp>
      <p:sp>
        <p:nvSpPr>
          <p:cNvPr id="86430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0" y="2900362"/>
            <a:ext cx="9144000" cy="327183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800" dirty="0">
                <a:ea typeface="MS PGothic" charset="0"/>
              </a:rPr>
              <a:t>Performance of I/O subsystem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ea typeface="MS PGothic" charset="0"/>
              </a:rPr>
              <a:t>Metrics: Response Time, </a:t>
            </a:r>
            <a:r>
              <a:rPr lang="en-US" sz="2400" dirty="0" smtClean="0">
                <a:ea typeface="MS PGothic" charset="0"/>
              </a:rPr>
              <a:t>Throughput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400" dirty="0" smtClean="0">
                <a:ea typeface="MS PGothic" charset="0"/>
              </a:rPr>
              <a:t>Effective BW per op = transfer size / response time</a:t>
            </a:r>
          </a:p>
          <a:p>
            <a:pPr lvl="2">
              <a:lnSpc>
                <a:spcPct val="80000"/>
              </a:lnSpc>
            </a:pPr>
            <a:r>
              <a:rPr lang="en-US" sz="1800" dirty="0" err="1" smtClean="0">
                <a:ea typeface="MS PGothic" charset="0"/>
              </a:rPr>
              <a:t>EffectiveBW</a:t>
            </a:r>
            <a:r>
              <a:rPr lang="en-US" sz="1800" dirty="0" smtClean="0">
                <a:ea typeface="MS PGothic" charset="0"/>
              </a:rPr>
              <a:t>(n) = n / (S + n/B) = B / (1 + SB/n )</a:t>
            </a:r>
            <a:endParaRPr lang="en-US" sz="1800" dirty="0">
              <a:ea typeface="MS PGothic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ea typeface="MS PGothic" charset="0"/>
              </a:rPr>
              <a:t>Contributing factors to latency: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ea typeface="MS PGothic" charset="0"/>
              </a:rPr>
              <a:t>Software paths (can be loosely modeled by a queue)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ea typeface="MS PGothic" charset="0"/>
              </a:rPr>
              <a:t>Hardware controller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ea typeface="MS PGothic" charset="0"/>
              </a:rPr>
              <a:t>I/O device service time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800" dirty="0">
                <a:ea typeface="MS PGothic" charset="0"/>
              </a:rPr>
              <a:t>Queuing behavior: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ea typeface="MS PGothic" charset="0"/>
              </a:rPr>
              <a:t>Can lead to big increases </a:t>
            </a:r>
            <a:r>
              <a:rPr lang="en-US" sz="2400" dirty="0" smtClean="0">
                <a:ea typeface="MS PGothic" charset="0"/>
              </a:rPr>
              <a:t>in latency </a:t>
            </a:r>
            <a:r>
              <a:rPr lang="en-US" sz="2400" dirty="0">
                <a:ea typeface="MS PGothic" charset="0"/>
              </a:rPr>
              <a:t>as utilization </a:t>
            </a:r>
            <a:r>
              <a:rPr lang="en-US" sz="2400" dirty="0" smtClean="0">
                <a:ea typeface="MS PGothic" charset="0"/>
              </a:rPr>
              <a:t>increases</a:t>
            </a:r>
            <a:endParaRPr lang="en-US" sz="2400" dirty="0">
              <a:ea typeface="MS PGothic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ea typeface="MS PGothic" charset="0"/>
              </a:rPr>
              <a:t>Solutions?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sz="2400" dirty="0">
              <a:ea typeface="MS PGothic" charset="0"/>
            </a:endParaRPr>
          </a:p>
        </p:txBody>
      </p:sp>
      <p:sp>
        <p:nvSpPr>
          <p:cNvPr id="75780" name="Ink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8104188" y="1493838"/>
            <a:ext cx="1587" cy="1587"/>
          </a:xfrm>
          <a:custGeom>
            <a:avLst/>
            <a:gdLst>
              <a:gd name="T0" fmla="*/ 0 w 1"/>
              <a:gd name="T1" fmla="*/ 2147483647 h 1"/>
              <a:gd name="T2" fmla="*/ 0 w 1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540376" y="742156"/>
            <a:ext cx="3554413" cy="3078163"/>
            <a:chOff x="5413376" y="685800"/>
            <a:chExt cx="3554413" cy="3078163"/>
          </a:xfrm>
        </p:grpSpPr>
        <p:grpSp>
          <p:nvGrpSpPr>
            <p:cNvPr id="75782" name="Group 53"/>
            <p:cNvGrpSpPr>
              <a:grpSpLocks/>
            </p:cNvGrpSpPr>
            <p:nvPr/>
          </p:nvGrpSpPr>
          <p:grpSpPr bwMode="auto">
            <a:xfrm>
              <a:off x="5413376" y="685800"/>
              <a:ext cx="3554413" cy="3078163"/>
              <a:chOff x="3410" y="432"/>
              <a:chExt cx="2239" cy="1939"/>
            </a:xfrm>
          </p:grpSpPr>
          <p:sp>
            <p:nvSpPr>
              <p:cNvPr id="75784" name="Rectangle 4"/>
              <p:cNvSpPr>
                <a:spLocks noChangeArrowheads="1"/>
              </p:cNvSpPr>
              <p:nvPr/>
            </p:nvSpPr>
            <p:spPr bwMode="auto">
              <a:xfrm>
                <a:off x="3614" y="1255"/>
                <a:ext cx="777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75785" name="Rectangle 5"/>
              <p:cNvSpPr>
                <a:spLocks noChangeArrowheads="1"/>
              </p:cNvSpPr>
              <p:nvPr/>
            </p:nvSpPr>
            <p:spPr bwMode="auto">
              <a:xfrm>
                <a:off x="5245" y="1827"/>
                <a:ext cx="40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>
                    <a:latin typeface="Gill Sans Light"/>
                    <a:cs typeface="Gill Sans Light"/>
                  </a:rPr>
                  <a:t>100%</a:t>
                </a:r>
              </a:p>
            </p:txBody>
          </p:sp>
          <p:sp>
            <p:nvSpPr>
              <p:cNvPr id="75786" name="Line 6"/>
              <p:cNvSpPr>
                <a:spLocks noChangeShapeType="1"/>
              </p:cNvSpPr>
              <p:nvPr/>
            </p:nvSpPr>
            <p:spPr bwMode="auto">
              <a:xfrm flipV="1">
                <a:off x="3728" y="432"/>
                <a:ext cx="1" cy="13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75787" name="Line 7"/>
              <p:cNvSpPr>
                <a:spLocks noChangeShapeType="1"/>
              </p:cNvSpPr>
              <p:nvPr/>
            </p:nvSpPr>
            <p:spPr bwMode="auto">
              <a:xfrm>
                <a:off x="3734" y="1803"/>
                <a:ext cx="1512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75788" name="Rectangle 8"/>
              <p:cNvSpPr>
                <a:spLocks noChangeArrowheads="1"/>
              </p:cNvSpPr>
              <p:nvPr/>
            </p:nvSpPr>
            <p:spPr bwMode="auto">
              <a:xfrm>
                <a:off x="3771" y="449"/>
                <a:ext cx="740" cy="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>
                    <a:latin typeface="Gill Sans Light"/>
                    <a:cs typeface="Gill Sans Light"/>
                  </a:rPr>
                  <a:t>Response</a:t>
                </a:r>
              </a:p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>
                    <a:latin typeface="Gill Sans Light"/>
                    <a:cs typeface="Gill Sans Light"/>
                  </a:rPr>
                  <a:t>Time (ms)</a:t>
                </a:r>
              </a:p>
            </p:txBody>
          </p:sp>
          <p:sp>
            <p:nvSpPr>
              <p:cNvPr id="75789" name="Rectangle 9"/>
              <p:cNvSpPr>
                <a:spLocks noChangeArrowheads="1"/>
              </p:cNvSpPr>
              <p:nvPr/>
            </p:nvSpPr>
            <p:spPr bwMode="auto">
              <a:xfrm>
                <a:off x="3767" y="2004"/>
                <a:ext cx="1781" cy="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dirty="0">
                    <a:latin typeface="Gill Sans Light"/>
                    <a:cs typeface="Gill Sans Light"/>
                  </a:rPr>
                  <a:t>Throughput  </a:t>
                </a:r>
                <a:r>
                  <a:rPr lang="en-US" sz="2000" dirty="0" smtClean="0">
                    <a:latin typeface="Gill Sans Light"/>
                    <a:cs typeface="Gill Sans Light"/>
                  </a:rPr>
                  <a:t>(</a:t>
                </a:r>
                <a:r>
                  <a:rPr lang="en-US" sz="2000" dirty="0">
                    <a:latin typeface="Gill Sans Light"/>
                    <a:cs typeface="Gill Sans Light"/>
                  </a:rPr>
                  <a:t>Utilization)</a:t>
                </a:r>
              </a:p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dirty="0" smtClean="0">
                    <a:latin typeface="Gill Sans Light"/>
                    <a:cs typeface="Gill Sans Light"/>
                  </a:rPr>
                  <a:t>                   (</a:t>
                </a:r>
                <a:r>
                  <a:rPr lang="en-US" sz="2000" dirty="0">
                    <a:latin typeface="Gill Sans Light"/>
                    <a:cs typeface="Gill Sans Light"/>
                  </a:rPr>
                  <a:t>% total BW)</a:t>
                </a:r>
              </a:p>
            </p:txBody>
          </p:sp>
          <p:sp>
            <p:nvSpPr>
              <p:cNvPr id="75790" name="Rectangle 10"/>
              <p:cNvSpPr>
                <a:spLocks noChangeArrowheads="1"/>
              </p:cNvSpPr>
              <p:nvPr/>
            </p:nvSpPr>
            <p:spPr bwMode="auto">
              <a:xfrm>
                <a:off x="3490" y="1786"/>
                <a:ext cx="15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>
                    <a:latin typeface="Gill Sans Light"/>
                    <a:cs typeface="Gill Sans Light"/>
                  </a:rPr>
                  <a:t>0</a:t>
                </a:r>
              </a:p>
            </p:txBody>
          </p:sp>
          <p:sp>
            <p:nvSpPr>
              <p:cNvPr id="75791" name="Rectangle 11"/>
              <p:cNvSpPr>
                <a:spLocks noChangeArrowheads="1"/>
              </p:cNvSpPr>
              <p:nvPr/>
            </p:nvSpPr>
            <p:spPr bwMode="auto">
              <a:xfrm>
                <a:off x="3410" y="1305"/>
                <a:ext cx="29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>
                    <a:latin typeface="Gill Sans Light"/>
                    <a:cs typeface="Gill Sans Light"/>
                  </a:rPr>
                  <a:t>100</a:t>
                </a:r>
              </a:p>
            </p:txBody>
          </p:sp>
          <p:sp>
            <p:nvSpPr>
              <p:cNvPr id="75792" name="Rectangle 12"/>
              <p:cNvSpPr>
                <a:spLocks noChangeArrowheads="1"/>
              </p:cNvSpPr>
              <p:nvPr/>
            </p:nvSpPr>
            <p:spPr bwMode="auto">
              <a:xfrm>
                <a:off x="3410" y="904"/>
                <a:ext cx="29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>
                    <a:latin typeface="Gill Sans Light"/>
                    <a:cs typeface="Gill Sans Light"/>
                  </a:rPr>
                  <a:t>200</a:t>
                </a:r>
              </a:p>
            </p:txBody>
          </p:sp>
          <p:sp>
            <p:nvSpPr>
              <p:cNvPr id="75793" name="Rectangle 13"/>
              <p:cNvSpPr>
                <a:spLocks noChangeArrowheads="1"/>
              </p:cNvSpPr>
              <p:nvPr/>
            </p:nvSpPr>
            <p:spPr bwMode="auto">
              <a:xfrm>
                <a:off x="3410" y="502"/>
                <a:ext cx="29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>
                    <a:latin typeface="Gill Sans Light"/>
                    <a:cs typeface="Gill Sans Light"/>
                  </a:rPr>
                  <a:t>300</a:t>
                </a:r>
              </a:p>
            </p:txBody>
          </p:sp>
          <p:sp>
            <p:nvSpPr>
              <p:cNvPr id="75794" name="Rectangle 14"/>
              <p:cNvSpPr>
                <a:spLocks noChangeArrowheads="1"/>
              </p:cNvSpPr>
              <p:nvPr/>
            </p:nvSpPr>
            <p:spPr bwMode="auto">
              <a:xfrm>
                <a:off x="3691" y="1867"/>
                <a:ext cx="25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>
                    <a:latin typeface="Gill Sans Light"/>
                    <a:cs typeface="Gill Sans Light"/>
                  </a:rPr>
                  <a:t>0%</a:t>
                </a:r>
              </a:p>
            </p:txBody>
          </p:sp>
        </p:grpSp>
        <p:sp>
          <p:nvSpPr>
            <p:cNvPr id="75783" name="Ink 4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937250" y="758825"/>
              <a:ext cx="2368550" cy="1844675"/>
            </a:xfrm>
            <a:custGeom>
              <a:avLst/>
              <a:gdLst>
                <a:gd name="T0" fmla="*/ 0 w 6060"/>
                <a:gd name="T1" fmla="*/ 2147483647 h 5124"/>
                <a:gd name="T2" fmla="*/ 2147483647 w 6060"/>
                <a:gd name="T3" fmla="*/ 2147483647 h 5124"/>
                <a:gd name="T4" fmla="*/ 2147483647 w 6060"/>
                <a:gd name="T5" fmla="*/ 2147483647 h 5124"/>
                <a:gd name="T6" fmla="*/ 2147483647 w 6060"/>
                <a:gd name="T7" fmla="*/ 2147483647 h 5124"/>
                <a:gd name="T8" fmla="*/ 2147483647 w 6060"/>
                <a:gd name="T9" fmla="*/ 2147483647 h 5124"/>
                <a:gd name="T10" fmla="*/ 2147483647 w 6060"/>
                <a:gd name="T11" fmla="*/ 2147483647 h 5124"/>
                <a:gd name="T12" fmla="*/ 2147483647 w 6060"/>
                <a:gd name="T13" fmla="*/ 2147483647 h 5124"/>
                <a:gd name="T14" fmla="*/ 2147483647 w 6060"/>
                <a:gd name="T15" fmla="*/ 2147483647 h 5124"/>
                <a:gd name="T16" fmla="*/ 2147483647 w 6060"/>
                <a:gd name="T17" fmla="*/ 2147483647 h 5124"/>
                <a:gd name="T18" fmla="*/ 2147483647 w 6060"/>
                <a:gd name="T19" fmla="*/ 2147483647 h 5124"/>
                <a:gd name="T20" fmla="*/ 2147483647 w 6060"/>
                <a:gd name="T21" fmla="*/ 2147483647 h 5124"/>
                <a:gd name="T22" fmla="*/ 2147483647 w 6060"/>
                <a:gd name="T23" fmla="*/ 2147483647 h 5124"/>
                <a:gd name="T24" fmla="*/ 2147483647 w 6060"/>
                <a:gd name="T25" fmla="*/ 2147483647 h 5124"/>
                <a:gd name="T26" fmla="*/ 2147483647 w 6060"/>
                <a:gd name="T27" fmla="*/ 2147483647 h 5124"/>
                <a:gd name="T28" fmla="*/ 2147483647 w 6060"/>
                <a:gd name="T29" fmla="*/ 2147483647 h 5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060" h="5124" extrusionOk="0">
                  <a:moveTo>
                    <a:pt x="0" y="5121"/>
                  </a:moveTo>
                  <a:cubicBezTo>
                    <a:pt x="155" y="5108"/>
                    <a:pt x="312" y="5103"/>
                    <a:pt x="468" y="5091"/>
                  </a:cubicBezTo>
                  <a:cubicBezTo>
                    <a:pt x="775" y="5068"/>
                    <a:pt x="1136" y="5060"/>
                    <a:pt x="1422" y="4946"/>
                  </a:cubicBezTo>
                  <a:cubicBezTo>
                    <a:pt x="1613" y="4870"/>
                    <a:pt x="1803" y="4774"/>
                    <a:pt x="1993" y="4691"/>
                  </a:cubicBezTo>
                  <a:cubicBezTo>
                    <a:pt x="2188" y="4606"/>
                    <a:pt x="2378" y="4519"/>
                    <a:pt x="2557" y="4404"/>
                  </a:cubicBezTo>
                  <a:cubicBezTo>
                    <a:pt x="2805" y="4245"/>
                    <a:pt x="3071" y="4125"/>
                    <a:pt x="3320" y="3970"/>
                  </a:cubicBezTo>
                  <a:cubicBezTo>
                    <a:pt x="3491" y="3864"/>
                    <a:pt x="3649" y="3748"/>
                    <a:pt x="3823" y="3647"/>
                  </a:cubicBezTo>
                  <a:cubicBezTo>
                    <a:pt x="4041" y="3520"/>
                    <a:pt x="4219" y="3329"/>
                    <a:pt x="4391" y="3143"/>
                  </a:cubicBezTo>
                  <a:cubicBezTo>
                    <a:pt x="4539" y="2984"/>
                    <a:pt x="4704" y="2844"/>
                    <a:pt x="4832" y="2666"/>
                  </a:cubicBezTo>
                  <a:cubicBezTo>
                    <a:pt x="4927" y="2534"/>
                    <a:pt x="4999" y="2388"/>
                    <a:pt x="5087" y="2251"/>
                  </a:cubicBezTo>
                  <a:cubicBezTo>
                    <a:pt x="5165" y="2130"/>
                    <a:pt x="5236" y="2017"/>
                    <a:pt x="5299" y="1888"/>
                  </a:cubicBezTo>
                  <a:cubicBezTo>
                    <a:pt x="5421" y="1641"/>
                    <a:pt x="5529" y="1391"/>
                    <a:pt x="5657" y="1147"/>
                  </a:cubicBezTo>
                  <a:cubicBezTo>
                    <a:pt x="5835" y="809"/>
                    <a:pt x="5882" y="475"/>
                    <a:pt x="5999" y="122"/>
                  </a:cubicBezTo>
                  <a:cubicBezTo>
                    <a:pt x="6013" y="79"/>
                    <a:pt x="6041" y="17"/>
                    <a:pt x="6047" y="1"/>
                  </a:cubicBezTo>
                  <a:cubicBezTo>
                    <a:pt x="6051" y="2"/>
                    <a:pt x="6055" y="3"/>
                    <a:pt x="6059" y="4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5394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75813</TotalTime>
  <Pages>60</Pages>
  <Words>2937</Words>
  <Application>Microsoft Macintosh PowerPoint</Application>
  <PresentationFormat>On-screen Show (4:3)</PresentationFormat>
  <Paragraphs>586</Paragraphs>
  <Slides>41</Slides>
  <Notes>17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</vt:lpstr>
      <vt:lpstr>CS162 Operating Systems and Systems Programming Lecture 18   File Systems</vt:lpstr>
      <vt:lpstr>Quick Aside: Big Projects</vt:lpstr>
      <vt:lpstr>Techniques for Partitioning Tasks</vt:lpstr>
      <vt:lpstr>Communication</vt:lpstr>
      <vt:lpstr>Coordination</vt:lpstr>
      <vt:lpstr>Recall: Device Drivers</vt:lpstr>
      <vt:lpstr>Kernel vs User-level I/O</vt:lpstr>
      <vt:lpstr>Kernel vs User-level Programming Styles</vt:lpstr>
      <vt:lpstr>Recall: I/O Performance</vt:lpstr>
      <vt:lpstr>Performance: Multiple Outstanding Requests</vt:lpstr>
      <vt:lpstr>Recall: How do we Hide I/O Latency?</vt:lpstr>
      <vt:lpstr>Administrivia</vt:lpstr>
      <vt:lpstr>break</vt:lpstr>
      <vt:lpstr>Recall: Building a File System</vt:lpstr>
      <vt:lpstr>Recall: Translating from User to System View</vt:lpstr>
      <vt:lpstr>So You Are Going to Design a File System …</vt:lpstr>
      <vt:lpstr>Recall: Disk Management Policies</vt:lpstr>
      <vt:lpstr>Components of a File System</vt:lpstr>
      <vt:lpstr>Components of a file system</vt:lpstr>
      <vt:lpstr>Directories</vt:lpstr>
      <vt:lpstr>Directory</vt:lpstr>
      <vt:lpstr>I/O &amp; Storage Layers</vt:lpstr>
      <vt:lpstr>File</vt:lpstr>
      <vt:lpstr>In-Memory File System Structures</vt:lpstr>
      <vt:lpstr>In-Memory File System Structures</vt:lpstr>
      <vt:lpstr>break</vt:lpstr>
      <vt:lpstr>Our first filesystem: FAT (File Allocation Table)</vt:lpstr>
      <vt:lpstr>FAT Properties</vt:lpstr>
      <vt:lpstr>FAT Properties</vt:lpstr>
      <vt:lpstr>FAT Properties</vt:lpstr>
      <vt:lpstr>FAT Assessment</vt:lpstr>
      <vt:lpstr>FAT Assessment</vt:lpstr>
      <vt:lpstr>What about the Directory?</vt:lpstr>
      <vt:lpstr>Directory Structure (cont’d)</vt:lpstr>
      <vt:lpstr>Many Huge FAT Security Holes!</vt:lpstr>
      <vt:lpstr>Characteristics of Files</vt:lpstr>
      <vt:lpstr>So What About a “Real” File System?</vt:lpstr>
      <vt:lpstr>Summary</vt:lpstr>
      <vt:lpstr>I/O &amp; Storage Layers</vt:lpstr>
      <vt:lpstr>Recall: C Low level I/O</vt:lpstr>
      <vt:lpstr>Recall: C Low Level Operations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Anthony D. Joseph</cp:lastModifiedBy>
  <cp:revision>877</cp:revision>
  <cp:lastPrinted>2015-11-02T20:33:38Z</cp:lastPrinted>
  <dcterms:created xsi:type="dcterms:W3CDTF">1995-08-12T11:37:26Z</dcterms:created>
  <dcterms:modified xsi:type="dcterms:W3CDTF">2016-04-01T19:45:39Z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