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1718" r:id="rId3"/>
    <p:sldId id="1719" r:id="rId4"/>
    <p:sldId id="1745" r:id="rId5"/>
    <p:sldId id="1746" r:id="rId6"/>
    <p:sldId id="1747" r:id="rId7"/>
    <p:sldId id="1748" r:id="rId8"/>
    <p:sldId id="1749" r:id="rId9"/>
    <p:sldId id="1750" r:id="rId10"/>
    <p:sldId id="1751" r:id="rId11"/>
    <p:sldId id="1752" r:id="rId12"/>
    <p:sldId id="1753" r:id="rId13"/>
    <p:sldId id="1754" r:id="rId14"/>
    <p:sldId id="1755" r:id="rId15"/>
    <p:sldId id="1756" r:id="rId16"/>
    <p:sldId id="1757" r:id="rId17"/>
    <p:sldId id="1758" r:id="rId18"/>
    <p:sldId id="1759" r:id="rId19"/>
    <p:sldId id="1679" r:id="rId20"/>
    <p:sldId id="1713" r:id="rId21"/>
    <p:sldId id="1722" r:id="rId22"/>
    <p:sldId id="1680" r:id="rId23"/>
    <p:sldId id="1681" r:id="rId24"/>
    <p:sldId id="1682" r:id="rId25"/>
    <p:sldId id="1683" r:id="rId26"/>
    <p:sldId id="1684" r:id="rId27"/>
    <p:sldId id="1728" r:id="rId28"/>
    <p:sldId id="1693" r:id="rId29"/>
    <p:sldId id="1694" r:id="rId30"/>
    <p:sldId id="1742" r:id="rId31"/>
    <p:sldId id="1695" r:id="rId32"/>
    <p:sldId id="1696" r:id="rId33"/>
    <p:sldId id="1686" r:id="rId34"/>
    <p:sldId id="1733" r:id="rId35"/>
    <p:sldId id="1734" r:id="rId36"/>
    <p:sldId id="1739" r:id="rId37"/>
    <p:sldId id="1736" r:id="rId38"/>
    <p:sldId id="1740" r:id="rId39"/>
    <p:sldId id="1741" r:id="rId40"/>
    <p:sldId id="1708" r:id="rId41"/>
    <p:sldId id="1709" r:id="rId42"/>
    <p:sldId id="1710" r:id="rId43"/>
    <p:sldId id="1711" r:id="rId44"/>
    <p:sldId id="1760" r:id="rId45"/>
    <p:sldId id="1761" r:id="rId46"/>
    <p:sldId id="1762" r:id="rId47"/>
    <p:sldId id="1763" r:id="rId48"/>
    <p:sldId id="1764" r:id="rId49"/>
    <p:sldId id="1765" r:id="rId50"/>
    <p:sldId id="1691" r:id="rId51"/>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BD"/>
    <a:srgbClr val="9933FF"/>
    <a:srgbClr val="FFC5F0"/>
    <a:srgbClr val="FF79DC"/>
    <a:srgbClr val="FF33CC"/>
    <a:srgbClr val="FF99FF"/>
    <a:srgbClr val="29C6D7"/>
    <a:srgbClr val="FC230C"/>
    <a:srgbClr val="ECE21C"/>
    <a:srgbClr val="618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29" autoAdjust="0"/>
    <p:restoredTop sz="94799" autoAdjust="0"/>
  </p:normalViewPr>
  <p:slideViewPr>
    <p:cSldViewPr>
      <p:cViewPr varScale="1">
        <p:scale>
          <a:sx n="85" d="100"/>
          <a:sy n="85" d="100"/>
        </p:scale>
        <p:origin x="-16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5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910673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5914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0057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35046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76590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02618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68632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06658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922349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759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8615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55746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326110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6399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77349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45663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85104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65033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24747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08714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0425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68075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822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5822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2854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92508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09570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82659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9965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4116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15164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74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4839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89463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971862"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21.</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748901"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4/18/16</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34032"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©UCB Spring 2016</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wmf"/><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wmf"/><Relationship Id="rId5" Type="http://schemas.openxmlformats.org/officeDocument/2006/relationships/image" Target="../media/image10.wmf"/><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5" Type="http://schemas.openxmlformats.org/officeDocument/2006/relationships/oleObject" Target="../embeddings/oleObject2.bin"/><Relationship Id="rId6"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22</a:t>
            </a:r>
            <a:br>
              <a:rPr lang="en-US" altLang="en-US" sz="3000" dirty="0" smtClean="0"/>
            </a:br>
            <a:r>
              <a:rPr lang="en-US" altLang="en-US" sz="3000" dirty="0" smtClean="0"/>
              <a:t> </a:t>
            </a:r>
            <a:br>
              <a:rPr lang="en-US" altLang="en-US" sz="3000" dirty="0" smtClean="0"/>
            </a:br>
            <a:r>
              <a:rPr lang="en-US" altLang="en-US" sz="3000" dirty="0" smtClean="0"/>
              <a:t>TCP/IP (Continued)</a:t>
            </a:r>
            <a:r>
              <a:rPr lang="en-US" altLang="en-US" sz="3000" dirty="0"/>
              <a:t/>
            </a:r>
            <a:br>
              <a:rPr lang="en-US" altLang="en-US" sz="3000" dirty="0"/>
            </a:b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18</a:t>
            </a:r>
            <a:r>
              <a:rPr lang="en-US" altLang="en-US" baseline="30000" dirty="0" smtClean="0"/>
              <a:t>th</a:t>
            </a:r>
            <a:r>
              <a:rPr lang="en-US" altLang="en-US" dirty="0" smtClean="0"/>
              <a:t>, 2016</a:t>
            </a:r>
          </a:p>
          <a:p>
            <a:pPr marL="285750" indent="-285750"/>
            <a:r>
              <a:rPr lang="en-US" altLang="en-US" dirty="0" smtClean="0"/>
              <a:t>Prof. Anthony D. Joseph</a:t>
            </a:r>
          </a:p>
          <a:p>
            <a:pPr marL="285750" indent="-285750"/>
            <a:r>
              <a:rPr lang="en-US" altLang="en-US" dirty="0" smtClean="0"/>
              <a:t>http://cs162.eecs.Berkeley.edu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How Important is Correct Resolution?</a:t>
            </a:r>
          </a:p>
        </p:txBody>
      </p:sp>
      <p:sp>
        <p:nvSpPr>
          <p:cNvPr id="35843" name="Rectangle 3"/>
          <p:cNvSpPr>
            <a:spLocks noGrp="1" noChangeArrowheads="1"/>
          </p:cNvSpPr>
          <p:nvPr>
            <p:ph type="body" idx="1"/>
          </p:nvPr>
        </p:nvSpPr>
        <p:spPr>
          <a:xfrm>
            <a:off x="0" y="762000"/>
            <a:ext cx="9144000" cy="6019800"/>
          </a:xfrm>
        </p:spPr>
        <p:txBody>
          <a:bodyPr/>
          <a:lstStyle/>
          <a:p>
            <a:pPr>
              <a:lnSpc>
                <a:spcPct val="80000"/>
              </a:lnSpc>
              <a:spcBef>
                <a:spcPct val="20000"/>
              </a:spcBef>
            </a:pPr>
            <a:r>
              <a:rPr lang="en-US" altLang="ko-KR" dirty="0" smtClean="0">
                <a:ea typeface="굴림" panose="020B0600000101010101" pitchFamily="34" charset="-127"/>
              </a:rPr>
              <a:t>If attacker manages to give incorrect mapping:</a:t>
            </a:r>
          </a:p>
          <a:p>
            <a:pPr lvl="1">
              <a:lnSpc>
                <a:spcPct val="80000"/>
              </a:lnSpc>
              <a:spcBef>
                <a:spcPct val="20000"/>
              </a:spcBef>
            </a:pPr>
            <a:r>
              <a:rPr lang="en-US" altLang="ko-KR" dirty="0" smtClean="0">
                <a:ea typeface="굴림" panose="020B0600000101010101" pitchFamily="34" charset="-127"/>
              </a:rPr>
              <a:t>Cause someone to route to server, thinking they’re routing to different one</a:t>
            </a:r>
          </a:p>
          <a:p>
            <a:pPr lvl="2">
              <a:lnSpc>
                <a:spcPct val="80000"/>
              </a:lnSpc>
              <a:spcBef>
                <a:spcPct val="20000"/>
              </a:spcBef>
            </a:pPr>
            <a:r>
              <a:rPr lang="en-US" altLang="ko-KR" dirty="0" smtClean="0">
                <a:ea typeface="굴림" panose="020B0600000101010101" pitchFamily="34" charset="-127"/>
              </a:rPr>
              <a:t>Trick them into logging into “bank” – give up username and password</a:t>
            </a:r>
          </a:p>
          <a:p>
            <a:pPr>
              <a:lnSpc>
                <a:spcPct val="80000"/>
              </a:lnSpc>
              <a:spcBef>
                <a:spcPct val="20000"/>
              </a:spcBef>
            </a:pPr>
            <a:r>
              <a:rPr lang="en-US" altLang="ko-KR" dirty="0" smtClean="0">
                <a:ea typeface="굴림" panose="020B0600000101010101" pitchFamily="34" charset="-127"/>
              </a:rPr>
              <a:t>DNS is insecure (a weak link)</a:t>
            </a:r>
          </a:p>
          <a:p>
            <a:pPr lvl="1">
              <a:lnSpc>
                <a:spcPct val="80000"/>
              </a:lnSpc>
              <a:spcBef>
                <a:spcPct val="20000"/>
              </a:spcBef>
            </a:pPr>
            <a:r>
              <a:rPr lang="en-US" altLang="ko-KR" dirty="0" smtClean="0">
                <a:ea typeface="굴림" panose="020B0600000101010101" pitchFamily="34" charset="-127"/>
              </a:rPr>
              <a:t>What if “response” is returned from different server than original query?</a:t>
            </a:r>
          </a:p>
          <a:p>
            <a:pPr lvl="1">
              <a:lnSpc>
                <a:spcPct val="80000"/>
              </a:lnSpc>
              <a:spcBef>
                <a:spcPct val="20000"/>
              </a:spcBef>
            </a:pPr>
            <a:r>
              <a:rPr lang="en-US" altLang="ko-KR" dirty="0" smtClean="0">
                <a:ea typeface="굴림" panose="020B0600000101010101" pitchFamily="34" charset="-127"/>
              </a:rPr>
              <a:t>Cause person to use incorrect IP address!</a:t>
            </a:r>
          </a:p>
          <a:p>
            <a:pPr>
              <a:lnSpc>
                <a:spcPct val="80000"/>
              </a:lnSpc>
              <a:spcBef>
                <a:spcPct val="20000"/>
              </a:spcBef>
            </a:pPr>
            <a:r>
              <a:rPr lang="en-US" altLang="ko-KR" dirty="0" smtClean="0">
                <a:ea typeface="굴림" panose="020B0600000101010101" pitchFamily="34" charset="-127"/>
              </a:rPr>
              <a:t>In July 2008, hole in DNS security identified!</a:t>
            </a:r>
          </a:p>
          <a:p>
            <a:pPr lvl="1">
              <a:lnSpc>
                <a:spcPct val="80000"/>
              </a:lnSpc>
              <a:spcBef>
                <a:spcPct val="20000"/>
              </a:spcBef>
            </a:pPr>
            <a:r>
              <a:rPr lang="en-US" altLang="ko-KR" dirty="0" smtClean="0">
                <a:ea typeface="굴림" panose="020B0600000101010101" pitchFamily="34" charset="-127"/>
              </a:rPr>
              <a:t>Security researcher Dan </a:t>
            </a:r>
            <a:r>
              <a:rPr lang="en-US" altLang="ko-KR" dirty="0" err="1" smtClean="0">
                <a:ea typeface="굴림" panose="020B0600000101010101" pitchFamily="34" charset="-127"/>
              </a:rPr>
              <a:t>Kaminsky</a:t>
            </a:r>
            <a:r>
              <a:rPr lang="en-US" altLang="ko-KR" dirty="0" smtClean="0">
                <a:ea typeface="굴림" panose="020B0600000101010101" pitchFamily="34" charset="-127"/>
              </a:rPr>
              <a:t> discovered attack that broke DNS</a:t>
            </a:r>
          </a:p>
          <a:p>
            <a:pPr lvl="2">
              <a:lnSpc>
                <a:spcPct val="80000"/>
              </a:lnSpc>
              <a:spcBef>
                <a:spcPct val="20000"/>
              </a:spcBef>
            </a:pPr>
            <a:r>
              <a:rPr lang="en-US" altLang="ko-KR" dirty="0" smtClean="0">
                <a:ea typeface="굴림" panose="020B0600000101010101" pitchFamily="34" charset="-127"/>
              </a:rPr>
              <a:t>One person in an ISP convinced to load particular web page, then </a:t>
            </a:r>
            <a:r>
              <a:rPr lang="en-US" altLang="ko-KR" i="1" dirty="0" smtClean="0">
                <a:ea typeface="굴림" panose="020B0600000101010101" pitchFamily="34" charset="-127"/>
              </a:rPr>
              <a:t>all </a:t>
            </a:r>
            <a:r>
              <a:rPr lang="en-US" altLang="ko-KR" dirty="0" smtClean="0">
                <a:ea typeface="굴림" panose="020B0600000101010101" pitchFamily="34" charset="-127"/>
              </a:rPr>
              <a:t>users of that ISP end up pointing at wrong address</a:t>
            </a:r>
          </a:p>
          <a:p>
            <a:pPr lvl="1">
              <a:lnSpc>
                <a:spcPct val="80000"/>
              </a:lnSpc>
              <a:spcBef>
                <a:spcPct val="20000"/>
              </a:spcBef>
            </a:pPr>
            <a:r>
              <a:rPr lang="en-US" altLang="ko-KR" dirty="0" smtClean="0">
                <a:ea typeface="굴림" panose="020B0600000101010101" pitchFamily="34" charset="-127"/>
              </a:rPr>
              <a:t>High profile, highly advertised need for patching DNS </a:t>
            </a:r>
          </a:p>
          <a:p>
            <a:pPr lvl="2">
              <a:lnSpc>
                <a:spcPct val="80000"/>
              </a:lnSpc>
              <a:spcBef>
                <a:spcPct val="20000"/>
              </a:spcBef>
            </a:pPr>
            <a:r>
              <a:rPr lang="en-US" altLang="ko-KR" dirty="0" smtClean="0">
                <a:ea typeface="굴림" panose="020B0600000101010101" pitchFamily="34" charset="-127"/>
              </a:rPr>
              <a:t>Big press release, lots of mystery</a:t>
            </a:r>
          </a:p>
          <a:p>
            <a:pPr lvl="2">
              <a:lnSpc>
                <a:spcPct val="80000"/>
              </a:lnSpc>
              <a:spcBef>
                <a:spcPct val="20000"/>
              </a:spcBef>
            </a:pPr>
            <a:r>
              <a:rPr lang="en-US" altLang="ko-KR" dirty="0" smtClean="0">
                <a:ea typeface="굴림" panose="020B0600000101010101" pitchFamily="34" charset="-127"/>
              </a:rPr>
              <a:t>Security researchers told not speculate on cause until patches applied</a:t>
            </a:r>
          </a:p>
          <a:p>
            <a:pPr>
              <a:lnSpc>
                <a:spcPct val="80000"/>
              </a:lnSpc>
              <a:spcBef>
                <a:spcPct val="20000"/>
              </a:spcBef>
            </a:pPr>
            <a:r>
              <a:rPr lang="en-US" altLang="ko-KR" dirty="0">
                <a:ea typeface="굴림" panose="020B0600000101010101" pitchFamily="34" charset="-127"/>
              </a:rPr>
              <a:t>A solution? Domain Name System Security Extensions (DNSSEC</a:t>
            </a:r>
            <a:r>
              <a:rPr lang="en-US" altLang="ko-KR" dirty="0" smtClean="0">
                <a:ea typeface="굴림" panose="020B0600000101010101" pitchFamily="34" charset="-127"/>
              </a:rPr>
              <a:t>)</a:t>
            </a:r>
          </a:p>
          <a:p>
            <a:pPr lvl="1">
              <a:lnSpc>
                <a:spcPct val="80000"/>
              </a:lnSpc>
              <a:spcBef>
                <a:spcPct val="20000"/>
              </a:spcBef>
            </a:pPr>
            <a:r>
              <a:rPr lang="en-US" altLang="ko-KR" dirty="0" smtClean="0">
                <a:ea typeface="굴림" panose="020B0600000101010101" pitchFamily="34" charset="-127"/>
              </a:rPr>
              <a:t>Several IETF RFCs for using Public Key Cryptography to sign DNS records</a:t>
            </a:r>
          </a:p>
          <a:p>
            <a:pPr lvl="1">
              <a:lnSpc>
                <a:spcPct val="80000"/>
              </a:lnSpc>
              <a:spcBef>
                <a:spcPct val="20000"/>
              </a:spcBef>
            </a:pPr>
            <a:r>
              <a:rPr lang="en-US" altLang="ko-KR" dirty="0" smtClean="0">
                <a:ea typeface="굴림" panose="020B0600000101010101" pitchFamily="34" charset="-127"/>
              </a:rPr>
              <a:t>Many deployment challenges! </a:t>
            </a:r>
          </a:p>
          <a:p>
            <a:pPr lvl="2">
              <a:lnSpc>
                <a:spcPct val="80000"/>
              </a:lnSpc>
              <a:spcBef>
                <a:spcPct val="20000"/>
              </a:spcBef>
            </a:pPr>
            <a:r>
              <a:rPr lang="en-US" altLang="ko-KR" dirty="0" smtClean="0">
                <a:ea typeface="굴림" panose="020B0600000101010101" pitchFamily="34" charset="-127"/>
              </a:rPr>
              <a:t>ISPs, Domain registrars, clients </a:t>
            </a:r>
            <a:r>
              <a:rPr lang="en-US" altLang="ko-KR" dirty="0" err="1" smtClean="0">
                <a:ea typeface="굴림" panose="020B0600000101010101" pitchFamily="34" charset="-127"/>
              </a:rPr>
              <a:t>OSes</a:t>
            </a:r>
            <a:r>
              <a:rPr lang="en-US" altLang="ko-KR" dirty="0" smtClean="0">
                <a:ea typeface="굴림" panose="020B0600000101010101" pitchFamily="34" charset="-127"/>
              </a:rPr>
              <a:t>, DNS servers, …</a:t>
            </a:r>
          </a:p>
          <a:p>
            <a:pPr lvl="1">
              <a:lnSpc>
                <a:spcPct val="80000"/>
              </a:lnSpc>
              <a:spcBef>
                <a:spcPct val="20000"/>
              </a:spcBef>
            </a:pPr>
            <a:r>
              <a:rPr lang="en-US" altLang="ko-KR" dirty="0" smtClean="0">
                <a:ea typeface="굴림" panose="020B0600000101010101" pitchFamily="34" charset="-127"/>
              </a:rPr>
              <a:t>Many protocol challenges – backward compatibility, info leakage, …</a:t>
            </a:r>
          </a:p>
        </p:txBody>
      </p:sp>
    </p:spTree>
    <p:extLst>
      <p:ext uri="{BB962C8B-B14F-4D97-AF65-F5344CB8AC3E}">
        <p14:creationId xmlns:p14="http://schemas.microsoft.com/office/powerpoint/2010/main" val="26379809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84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4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4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8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Network Layering</a:t>
            </a:r>
          </a:p>
        </p:txBody>
      </p:sp>
      <p:sp>
        <p:nvSpPr>
          <p:cNvPr id="1055747" name="Rectangle 3"/>
          <p:cNvSpPr>
            <a:spLocks noGrp="1" noChangeArrowheads="1"/>
          </p:cNvSpPr>
          <p:nvPr>
            <p:ph type="body" idx="1"/>
          </p:nvPr>
        </p:nvSpPr>
        <p:spPr>
          <a:xfrm>
            <a:off x="152400" y="762000"/>
            <a:ext cx="8991600" cy="56388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Layering:</a:t>
            </a:r>
            <a:r>
              <a:rPr lang="en-US" altLang="ko-KR" dirty="0" smtClean="0">
                <a:ea typeface="굴림" panose="020B0600000101010101" pitchFamily="34" charset="-127"/>
              </a:rPr>
              <a:t> building complex services from simpler ones</a:t>
            </a:r>
          </a:p>
          <a:p>
            <a:pPr lvl="1">
              <a:lnSpc>
                <a:spcPct val="80000"/>
              </a:lnSpc>
              <a:spcBef>
                <a:spcPct val="20000"/>
              </a:spcBef>
            </a:pPr>
            <a:r>
              <a:rPr lang="en-US" altLang="ko-KR" dirty="0" smtClean="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dirty="0" smtClean="0">
                <a:ea typeface="굴림" panose="020B0600000101010101" pitchFamily="34" charset="-127"/>
              </a:rPr>
              <a:t>The physical/link layer is pretty limited</a:t>
            </a:r>
          </a:p>
          <a:p>
            <a:pPr lvl="1">
              <a:lnSpc>
                <a:spcPct val="80000"/>
              </a:lnSpc>
              <a:spcBef>
                <a:spcPct val="20000"/>
              </a:spcBef>
            </a:pPr>
            <a:r>
              <a:rPr lang="en-US" altLang="ko-KR" dirty="0" smtClean="0">
                <a:ea typeface="굴림" panose="020B0600000101010101" pitchFamily="34" charset="-127"/>
              </a:rPr>
              <a:t>Packets are of limited size (called the “Maximum Transfer Unit or MTU: often 200-1500 bytes in size)</a:t>
            </a:r>
          </a:p>
          <a:p>
            <a:pPr lvl="1">
              <a:lnSpc>
                <a:spcPct val="80000"/>
              </a:lnSpc>
              <a:spcBef>
                <a:spcPct val="20000"/>
              </a:spcBef>
            </a:pPr>
            <a:r>
              <a:rPr lang="en-US" altLang="ko-KR" dirty="0" smtClean="0">
                <a:ea typeface="굴림" panose="020B0600000101010101" pitchFamily="34" charset="-127"/>
              </a:rPr>
              <a:t>Routing is limited to within a physical link (wire) or through a switch</a:t>
            </a:r>
          </a:p>
          <a:p>
            <a:pPr>
              <a:lnSpc>
                <a:spcPct val="80000"/>
              </a:lnSpc>
              <a:spcBef>
                <a:spcPct val="20000"/>
              </a:spcBef>
            </a:pPr>
            <a:r>
              <a:rPr lang="en-US" altLang="ko-KR" dirty="0" smtClean="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p:txBody>
      </p:sp>
      <p:graphicFrame>
        <p:nvGraphicFramePr>
          <p:cNvPr id="1055748" name="Group 4"/>
          <p:cNvGraphicFramePr>
            <a:graphicFrameLocks noGrp="1"/>
          </p:cNvGraphicFramePr>
          <p:nvPr>
            <p:ph idx="4294967295"/>
            <p:extLst>
              <p:ext uri="{D42A27DB-BD31-4B8C-83A1-F6EECF244321}">
                <p14:modId xmlns:p14="http://schemas.microsoft.com/office/powerpoint/2010/main" val="1528733641"/>
              </p:ext>
            </p:extLst>
          </p:nvPr>
        </p:nvGraphicFramePr>
        <p:xfrm>
          <a:off x="1295400" y="3719961"/>
          <a:ext cx="6477000" cy="3061839"/>
        </p:xfrm>
        <a:graphic>
          <a:graphicData uri="http://schemas.openxmlformats.org/drawingml/2006/table">
            <a:tbl>
              <a:tblPr/>
              <a:tblGrid>
                <a:gridCol w="3238500"/>
                <a:gridCol w="3238500"/>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Limited Size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smtClean="0">
                          <a:ln>
                            <a:noFill/>
                          </a:ln>
                          <a:solidFill>
                            <a:schemeClr val="tx1"/>
                          </a:solidFill>
                          <a:effectLst/>
                          <a:latin typeface="Gill Sans Light"/>
                          <a:ea typeface="굴림" charset="-127"/>
                          <a:cs typeface="Gill Sans Light"/>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2000" b="1" i="0" u="none" strike="noStrike" cap="none" normalizeH="0" baseline="0" dirty="0" smtClean="0">
                          <a:ln>
                            <a:noFill/>
                          </a:ln>
                          <a:solidFill>
                            <a:schemeClr val="tx1"/>
                          </a:solidFill>
                          <a:effectLst/>
                          <a:latin typeface="Gill Sans Light"/>
                          <a:ea typeface="굴림" charset="-127"/>
                          <a:cs typeface="Gill Sans Light"/>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0933712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5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57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5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smtClean="0">
                <a:ea typeface="굴림" panose="020B0600000101010101" pitchFamily="34" charset="-127"/>
              </a:rPr>
              <a:t>Building a Messaging </a:t>
            </a:r>
            <a:r>
              <a:rPr lang="en-US" altLang="ko-KR" dirty="0">
                <a:ea typeface="굴림" panose="020B0600000101010101" pitchFamily="34" charset="-127"/>
              </a:rPr>
              <a:t>S</a:t>
            </a:r>
            <a:r>
              <a:rPr lang="en-US" altLang="ko-KR" dirty="0" smtClean="0">
                <a:ea typeface="굴림" panose="020B0600000101010101" pitchFamily="34" charset="-127"/>
              </a:rPr>
              <a:t>ervice</a:t>
            </a:r>
          </a:p>
        </p:txBody>
      </p:sp>
      <p:sp>
        <p:nvSpPr>
          <p:cNvPr id="20483" name="Rectangle 3"/>
          <p:cNvSpPr>
            <a:spLocks noGrp="1" noChangeArrowheads="1"/>
          </p:cNvSpPr>
          <p:nvPr>
            <p:ph type="body" idx="1"/>
          </p:nvPr>
        </p:nvSpPr>
        <p:spPr>
          <a:xfrm>
            <a:off x="101600" y="685800"/>
            <a:ext cx="8940800" cy="5969000"/>
          </a:xfrm>
        </p:spPr>
        <p:txBody>
          <a:bodyPr/>
          <a:lstStyle/>
          <a:p>
            <a:pPr>
              <a:lnSpc>
                <a:spcPct val="85000"/>
              </a:lnSpc>
              <a:spcBef>
                <a:spcPct val="20000"/>
              </a:spcBef>
            </a:pPr>
            <a:r>
              <a:rPr lang="en-US" altLang="ko-KR" dirty="0" smtClean="0">
                <a:ea typeface="굴림" panose="020B0600000101010101" pitchFamily="34" charset="-127"/>
              </a:rPr>
              <a:t>Handling Arbitrary Sized Messages:</a:t>
            </a:r>
          </a:p>
          <a:p>
            <a:pPr lvl="1">
              <a:lnSpc>
                <a:spcPct val="85000"/>
              </a:lnSpc>
              <a:spcBef>
                <a:spcPct val="20000"/>
              </a:spcBef>
            </a:pPr>
            <a:r>
              <a:rPr lang="en-US" altLang="ko-KR" dirty="0" smtClean="0">
                <a:ea typeface="굴림" panose="020B0600000101010101" pitchFamily="34" charset="-127"/>
              </a:rPr>
              <a:t>Must deal with limited physical packet size </a:t>
            </a:r>
          </a:p>
          <a:p>
            <a:pPr lvl="1">
              <a:lnSpc>
                <a:spcPct val="85000"/>
              </a:lnSpc>
              <a:spcBef>
                <a:spcPct val="20000"/>
              </a:spcBef>
            </a:pPr>
            <a:r>
              <a:rPr lang="en-US" altLang="ko-KR" dirty="0" smtClean="0">
                <a:ea typeface="굴림" panose="020B0600000101010101" pitchFamily="34" charset="-127"/>
              </a:rPr>
              <a:t>Split big message into smaller ones (called fragments)</a:t>
            </a:r>
          </a:p>
          <a:p>
            <a:pPr lvl="2">
              <a:lnSpc>
                <a:spcPct val="85000"/>
              </a:lnSpc>
              <a:spcBef>
                <a:spcPct val="20000"/>
              </a:spcBef>
            </a:pPr>
            <a:r>
              <a:rPr lang="en-US" altLang="ko-KR" dirty="0" smtClean="0">
                <a:ea typeface="굴림" panose="020B0600000101010101" pitchFamily="34" charset="-127"/>
              </a:rPr>
              <a:t>Must be reassembled at destination</a:t>
            </a:r>
          </a:p>
          <a:p>
            <a:pPr lvl="1">
              <a:lnSpc>
                <a:spcPct val="85000"/>
              </a:lnSpc>
              <a:spcBef>
                <a:spcPct val="20000"/>
              </a:spcBef>
            </a:pPr>
            <a:r>
              <a:rPr lang="en-US" altLang="ko-KR" dirty="0" smtClean="0">
                <a:ea typeface="굴림" panose="020B0600000101010101" pitchFamily="34" charset="-127"/>
              </a:rPr>
              <a:t>Checksum computed on each fragment or whole message</a:t>
            </a:r>
          </a:p>
          <a:p>
            <a:pPr>
              <a:lnSpc>
                <a:spcPct val="85000"/>
              </a:lnSpc>
              <a:spcBef>
                <a:spcPct val="20000"/>
              </a:spcBef>
            </a:pPr>
            <a:endParaRPr lang="en-US" altLang="ko-KR" dirty="0" smtClean="0">
              <a:ea typeface="굴림" panose="020B0600000101010101" pitchFamily="34" charset="-127"/>
            </a:endParaRPr>
          </a:p>
          <a:p>
            <a:pPr>
              <a:lnSpc>
                <a:spcPct val="85000"/>
              </a:lnSpc>
              <a:spcBef>
                <a:spcPct val="20000"/>
              </a:spcBef>
            </a:pPr>
            <a:r>
              <a:rPr lang="en-US" altLang="ko-KR" dirty="0" smtClean="0">
                <a:ea typeface="굴림" panose="020B0600000101010101" pitchFamily="34" charset="-127"/>
              </a:rPr>
              <a:t>Internet Protocol (IP): Must find way to send packets to arbitrary destination in network</a:t>
            </a:r>
          </a:p>
          <a:p>
            <a:pPr lvl="1">
              <a:lnSpc>
                <a:spcPct val="85000"/>
              </a:lnSpc>
              <a:spcBef>
                <a:spcPct val="20000"/>
              </a:spcBef>
            </a:pPr>
            <a:r>
              <a:rPr lang="en-US" altLang="ko-KR" dirty="0" smtClean="0">
                <a:ea typeface="굴림" panose="020B0600000101010101" pitchFamily="34" charset="-127"/>
              </a:rPr>
              <a:t>Deliver messages unreliably (“best effort”) from one machine in Internet to another</a:t>
            </a:r>
          </a:p>
          <a:p>
            <a:pPr lvl="1">
              <a:lnSpc>
                <a:spcPct val="85000"/>
              </a:lnSpc>
              <a:spcBef>
                <a:spcPct val="20000"/>
              </a:spcBef>
            </a:pPr>
            <a:r>
              <a:rPr lang="en-US" altLang="ko-KR" dirty="0" smtClean="0">
                <a:ea typeface="굴림" panose="020B0600000101010101" pitchFamily="34" charset="-127"/>
              </a:rPr>
              <a:t>Since intermediate links may have limited size, must be able to fragment/reassemble packets on demand</a:t>
            </a:r>
          </a:p>
          <a:p>
            <a:pPr lvl="1">
              <a:lnSpc>
                <a:spcPct val="85000"/>
              </a:lnSpc>
              <a:spcBef>
                <a:spcPct val="20000"/>
              </a:spcBef>
            </a:pPr>
            <a:r>
              <a:rPr lang="en-US" altLang="ko-KR" dirty="0" smtClean="0">
                <a:ea typeface="굴림" panose="020B0600000101010101" pitchFamily="34" charset="-127"/>
              </a:rPr>
              <a:t>Includes 256 different “sub-protocols” build on top of IP</a:t>
            </a:r>
          </a:p>
          <a:p>
            <a:pPr lvl="2">
              <a:lnSpc>
                <a:spcPct val="85000"/>
              </a:lnSpc>
              <a:spcBef>
                <a:spcPct val="20000"/>
              </a:spcBef>
            </a:pPr>
            <a:r>
              <a:rPr lang="en-US" altLang="ko-KR" dirty="0" smtClean="0">
                <a:ea typeface="굴림" panose="020B0600000101010101" pitchFamily="34" charset="-127"/>
              </a:rPr>
              <a:t>Examples: ICMP(1), TCP(6), UDP (17), IPSEC(50,51)</a:t>
            </a:r>
          </a:p>
          <a:p>
            <a:pPr>
              <a:lnSpc>
                <a:spcPct val="85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2903280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z="3600" smtClean="0">
                <a:ea typeface="굴림" panose="020B0600000101010101" pitchFamily="34" charset="-127"/>
              </a:rPr>
              <a:t>IP Packet Format</a:t>
            </a:r>
          </a:p>
        </p:txBody>
      </p:sp>
      <p:sp>
        <p:nvSpPr>
          <p:cNvPr id="1059843" name="Rectangle 3"/>
          <p:cNvSpPr>
            <a:spLocks noGrp="1" noChangeArrowheads="1"/>
          </p:cNvSpPr>
          <p:nvPr>
            <p:ph type="body" idx="1"/>
          </p:nvPr>
        </p:nvSpPr>
        <p:spPr>
          <a:xfrm>
            <a:off x="76200" y="685800"/>
            <a:ext cx="8940800" cy="5892800"/>
          </a:xfrm>
        </p:spPr>
        <p:txBody>
          <a:bodyPr/>
          <a:lstStyle/>
          <a:p>
            <a:pPr>
              <a:lnSpc>
                <a:spcPct val="80000"/>
              </a:lnSpc>
              <a:spcBef>
                <a:spcPct val="0"/>
              </a:spcBef>
            </a:pPr>
            <a:r>
              <a:rPr lang="en-US" altLang="ko-KR" sz="2800" smtClean="0">
                <a:ea typeface="굴림" panose="020B0600000101010101" pitchFamily="34" charset="-127"/>
              </a:rPr>
              <a:t>IP Packet Format:</a:t>
            </a:r>
          </a:p>
        </p:txBody>
      </p:sp>
      <p:grpSp>
        <p:nvGrpSpPr>
          <p:cNvPr id="1059844" name="Group 4"/>
          <p:cNvGrpSpPr>
            <a:grpSpLocks/>
          </p:cNvGrpSpPr>
          <p:nvPr/>
        </p:nvGrpSpPr>
        <p:grpSpPr bwMode="auto">
          <a:xfrm>
            <a:off x="123825" y="1128713"/>
            <a:ext cx="9020176" cy="3595688"/>
            <a:chOff x="78" y="1959"/>
            <a:chExt cx="5682" cy="2265"/>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dirty="0">
                    <a:latin typeface="Gill Sans Light"/>
                    <a:ea typeface="굴림" panose="020B0600000101010101" pitchFamily="34" charset="-127"/>
                    <a:cs typeface="Gill Sans Light"/>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42" name="Text Box 20"/>
              <p:cNvSpPr txBox="1">
                <a:spLocks noChangeArrowheads="1"/>
              </p:cNvSpPr>
              <p:nvPr/>
            </p:nvSpPr>
            <p:spPr bwMode="auto">
              <a:xfrm>
                <a:off x="2230" y="2995"/>
                <a:ext cx="1009" cy="2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options (if any)</a:t>
                </a:r>
              </a:p>
            </p:txBody>
          </p:sp>
          <p:sp>
            <p:nvSpPr>
              <p:cNvPr id="21543" name="Text Box 21"/>
              <p:cNvSpPr txBox="1">
                <a:spLocks noChangeArrowheads="1"/>
              </p:cNvSpPr>
              <p:nvPr/>
            </p:nvSpPr>
            <p:spPr bwMode="auto">
              <a:xfrm>
                <a:off x="2574" y="3427"/>
                <a:ext cx="406" cy="2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Data</a:t>
                </a:r>
              </a:p>
            </p:txBody>
          </p:sp>
        </p:grpSp>
        <p:sp>
          <p:nvSpPr>
            <p:cNvPr id="21510" name="Text Box 22"/>
            <p:cNvSpPr txBox="1">
              <a:spLocks noChangeArrowheads="1"/>
            </p:cNvSpPr>
            <p:nvPr/>
          </p:nvSpPr>
          <p:spPr bwMode="auto">
            <a:xfrm>
              <a:off x="996" y="2323"/>
              <a:ext cx="196" cy="2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0</a:t>
              </a:r>
            </a:p>
          </p:txBody>
        </p:sp>
        <p:sp>
          <p:nvSpPr>
            <p:cNvPr id="21511" name="Text Box 23"/>
            <p:cNvSpPr txBox="1">
              <a:spLocks noChangeArrowheads="1"/>
            </p:cNvSpPr>
            <p:nvPr/>
          </p:nvSpPr>
          <p:spPr bwMode="auto">
            <a:xfrm>
              <a:off x="2484" y="2323"/>
              <a:ext cx="277" cy="2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15</a:t>
              </a:r>
            </a:p>
          </p:txBody>
        </p:sp>
        <p:sp>
          <p:nvSpPr>
            <p:cNvPr id="21512" name="Text Box 24"/>
            <p:cNvSpPr txBox="1">
              <a:spLocks noChangeArrowheads="1"/>
            </p:cNvSpPr>
            <p:nvPr/>
          </p:nvSpPr>
          <p:spPr bwMode="auto">
            <a:xfrm>
              <a:off x="2773" y="2323"/>
              <a:ext cx="277" cy="2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a:t>
              </a:r>
            </a:p>
          </p:txBody>
        </p:sp>
        <p:sp>
          <p:nvSpPr>
            <p:cNvPr id="21513" name="Text Box 25"/>
            <p:cNvSpPr txBox="1">
              <a:spLocks noChangeArrowheads="1"/>
            </p:cNvSpPr>
            <p:nvPr/>
          </p:nvSpPr>
          <p:spPr bwMode="auto">
            <a:xfrm>
              <a:off x="4291" y="2323"/>
              <a:ext cx="277" cy="2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31</a:t>
              </a:r>
            </a:p>
          </p:txBody>
        </p:sp>
        <p:sp>
          <p:nvSpPr>
            <p:cNvPr id="21514" name="Text Box 26"/>
            <p:cNvSpPr txBox="1">
              <a:spLocks noChangeArrowheads="1"/>
            </p:cNvSpPr>
            <p:nvPr/>
          </p:nvSpPr>
          <p:spPr bwMode="auto">
            <a:xfrm>
              <a:off x="126" y="2467"/>
              <a:ext cx="551" cy="21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IP Ver4</a:t>
              </a:r>
            </a:p>
          </p:txBody>
        </p:sp>
        <p:sp>
          <p:nvSpPr>
            <p:cNvPr id="21515" name="Line 27"/>
            <p:cNvSpPr>
              <a:spLocks noChangeShapeType="1"/>
            </p:cNvSpPr>
            <p:nvPr/>
          </p:nvSpPr>
          <p:spPr bwMode="auto">
            <a:xfrm>
              <a:off x="768"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16" name="Text Box 28"/>
            <p:cNvSpPr txBox="1">
              <a:spLocks noChangeArrowheads="1"/>
            </p:cNvSpPr>
            <p:nvPr/>
          </p:nvSpPr>
          <p:spPr bwMode="auto">
            <a:xfrm>
              <a:off x="1152" y="2016"/>
              <a:ext cx="761" cy="39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sz="2000" dirty="0">
                  <a:latin typeface="Gill Sans Light"/>
                  <a:ea typeface="굴림" panose="020B0600000101010101" pitchFamily="34" charset="-127"/>
                  <a:cs typeface="Gill Sans Light"/>
                </a:rPr>
                <a:t>IP Header</a:t>
              </a:r>
            </a:p>
            <a:p>
              <a:pPr>
                <a:lnSpc>
                  <a:spcPct val="80000"/>
                </a:lnSpc>
                <a:spcBef>
                  <a:spcPct val="10000"/>
                </a:spcBef>
                <a:buSzPct val="100000"/>
              </a:pPr>
              <a:r>
                <a:rPr lang="en-US" altLang="ko-KR" sz="2000" dirty="0">
                  <a:latin typeface="Gill Sans Light"/>
                  <a:ea typeface="굴림" panose="020B0600000101010101" pitchFamily="34" charset="-127"/>
                  <a:cs typeface="Gill Sans Light"/>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18" name="Text Box 30"/>
            <p:cNvSpPr txBox="1">
              <a:spLocks noChangeArrowheads="1"/>
            </p:cNvSpPr>
            <p:nvPr/>
          </p:nvSpPr>
          <p:spPr bwMode="auto">
            <a:xfrm>
              <a:off x="3154" y="1959"/>
              <a:ext cx="1271"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sz="2200" dirty="0">
                  <a:latin typeface="Gill Sans Light"/>
                  <a:ea typeface="굴림" panose="020B0600000101010101" pitchFamily="34" charset="-127"/>
                  <a:cs typeface="Gill Sans Light"/>
                </a:rPr>
                <a:t>Size of datagram</a:t>
              </a:r>
            </a:p>
            <a:p>
              <a:pPr>
                <a:lnSpc>
                  <a:spcPct val="80000"/>
                </a:lnSpc>
                <a:spcBef>
                  <a:spcPct val="10000"/>
                </a:spcBef>
                <a:buSzPct val="100000"/>
              </a:pPr>
              <a:r>
                <a:rPr lang="en-US" altLang="ko-KR" sz="2200" dirty="0">
                  <a:latin typeface="Gill Sans Light"/>
                  <a:ea typeface="굴림" panose="020B0600000101010101" pitchFamily="34" charset="-127"/>
                  <a:cs typeface="Gill Sans Light"/>
                </a:rPr>
                <a:t>(</a:t>
              </a:r>
              <a:r>
                <a:rPr lang="en-US" altLang="ko-KR" sz="2200" dirty="0" err="1">
                  <a:latin typeface="Gill Sans Light"/>
                  <a:ea typeface="굴림" panose="020B0600000101010101" pitchFamily="34" charset="-127"/>
                  <a:cs typeface="Gill Sans Light"/>
                </a:rPr>
                <a:t>header+data</a:t>
              </a:r>
              <a:r>
                <a:rPr lang="en-US" altLang="ko-KR" sz="2200" dirty="0">
                  <a:latin typeface="Gill Sans Light"/>
                  <a:ea typeface="굴림" panose="020B0600000101010101" pitchFamily="34" charset="-127"/>
                  <a:cs typeface="Gill Sans Light"/>
                </a:rPr>
                <a:t>)</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20" name="Text Box 32"/>
            <p:cNvSpPr txBox="1">
              <a:spLocks noChangeArrowheads="1"/>
            </p:cNvSpPr>
            <p:nvPr/>
          </p:nvSpPr>
          <p:spPr bwMode="auto">
            <a:xfrm>
              <a:off x="4732" y="1984"/>
              <a:ext cx="1028" cy="6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dirty="0">
                  <a:latin typeface="Gill Sans Light"/>
                  <a:ea typeface="굴림" panose="020B0600000101010101" pitchFamily="34" charset="-127"/>
                  <a:cs typeface="Gill Sans Light"/>
                </a:rPr>
                <a:t>Flags &amp;</a:t>
              </a:r>
            </a:p>
            <a:p>
              <a:pPr>
                <a:lnSpc>
                  <a:spcPct val="80000"/>
                </a:lnSpc>
                <a:buSzPct val="100000"/>
              </a:pPr>
              <a:r>
                <a:rPr lang="en-US" altLang="ko-KR" sz="2000" dirty="0">
                  <a:latin typeface="Gill Sans Light"/>
                  <a:ea typeface="굴림" panose="020B0600000101010101" pitchFamily="34" charset="-127"/>
                  <a:cs typeface="Gill Sans Light"/>
                </a:rPr>
                <a:t>Fragmentation</a:t>
              </a:r>
            </a:p>
            <a:p>
              <a:pPr>
                <a:lnSpc>
                  <a:spcPct val="80000"/>
                </a:lnSpc>
                <a:buSzPct val="100000"/>
              </a:pPr>
              <a:r>
                <a:rPr lang="en-US" altLang="ko-KR" sz="2000" dirty="0">
                  <a:latin typeface="Gill Sans Light"/>
                  <a:ea typeface="굴림" panose="020B0600000101010101" pitchFamily="34" charset="-127"/>
                  <a:cs typeface="Gill Sans Light"/>
                </a:rPr>
                <a:t>to split large </a:t>
              </a:r>
            </a:p>
            <a:p>
              <a:pPr>
                <a:lnSpc>
                  <a:spcPct val="80000"/>
                </a:lnSpc>
                <a:buSzPct val="100000"/>
              </a:pPr>
              <a:r>
                <a:rPr lang="en-US" altLang="ko-KR" sz="2000" dirty="0">
                  <a:latin typeface="Gill Sans Light"/>
                  <a:ea typeface="굴림" panose="020B0600000101010101" pitchFamily="34" charset="-127"/>
                  <a:cs typeface="Gill Sans Light"/>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22" name="Text Box 34"/>
            <p:cNvSpPr txBox="1">
              <a:spLocks noChangeArrowheads="1"/>
            </p:cNvSpPr>
            <p:nvPr/>
          </p:nvSpPr>
          <p:spPr bwMode="auto">
            <a:xfrm>
              <a:off x="78" y="2782"/>
              <a:ext cx="824" cy="4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Time to</a:t>
              </a:r>
            </a:p>
            <a:p>
              <a:pPr>
                <a:lnSpc>
                  <a:spcPct val="80000"/>
                </a:lnSpc>
                <a:spcBef>
                  <a:spcPct val="20000"/>
                </a:spcBef>
                <a:buSzPct val="100000"/>
              </a:pPr>
              <a:r>
                <a:rPr lang="en-US" altLang="ko-KR" sz="2000">
                  <a:latin typeface="Gill Sans Light"/>
                  <a:ea typeface="굴림" panose="020B0600000101010101" pitchFamily="34" charset="-127"/>
                  <a:cs typeface="Gill Sans Light"/>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24" name="Text Box 36"/>
            <p:cNvSpPr txBox="1">
              <a:spLocks noChangeArrowheads="1"/>
            </p:cNvSpPr>
            <p:nvPr/>
          </p:nvSpPr>
          <p:spPr bwMode="auto">
            <a:xfrm>
              <a:off x="120" y="3278"/>
              <a:ext cx="721" cy="6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Type of</a:t>
              </a:r>
            </a:p>
            <a:p>
              <a:pPr>
                <a:lnSpc>
                  <a:spcPct val="80000"/>
                </a:lnSpc>
                <a:spcBef>
                  <a:spcPct val="20000"/>
                </a:spcBef>
                <a:buSzPct val="100000"/>
              </a:pPr>
              <a:r>
                <a:rPr lang="en-US" altLang="ko-KR" sz="2000">
                  <a:latin typeface="Gill Sans Light"/>
                  <a:ea typeface="굴림" panose="020B0600000101010101" pitchFamily="34" charset="-127"/>
                  <a:cs typeface="Gill Sans Light"/>
                </a:rPr>
                <a:t>transport</a:t>
              </a:r>
            </a:p>
            <a:p>
              <a:pPr>
                <a:lnSpc>
                  <a:spcPct val="80000"/>
                </a:lnSpc>
                <a:spcBef>
                  <a:spcPct val="20000"/>
                </a:spcBef>
                <a:buSzPct val="100000"/>
              </a:pPr>
              <a:r>
                <a:rPr lang="en-US" altLang="ko-KR" sz="2000">
                  <a:latin typeface="Gill Sans Light"/>
                  <a:ea typeface="굴림" panose="020B0600000101010101" pitchFamily="34" charset="-127"/>
                  <a:cs typeface="Gill Sans Light"/>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sz="2000">
                <a:latin typeface="Gill Sans Light"/>
                <a:cs typeface="Gill Sans Light"/>
              </a:endParaRPr>
            </a:p>
          </p:txBody>
        </p:sp>
        <p:sp>
          <p:nvSpPr>
            <p:cNvPr id="21527" name="Text Box 39"/>
            <p:cNvSpPr txBox="1">
              <a:spLocks noChangeArrowheads="1"/>
            </p:cNvSpPr>
            <p:nvPr/>
          </p:nvSpPr>
          <p:spPr bwMode="auto">
            <a:xfrm>
              <a:off x="4827" y="2756"/>
              <a:ext cx="842" cy="43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400">
                  <a:latin typeface="Gill Sans Light"/>
                  <a:ea typeface="굴림" panose="020B0600000101010101" pitchFamily="34" charset="-127"/>
                  <a:cs typeface="Gill Sans Light"/>
                </a:rPr>
                <a:t>IP header</a:t>
              </a:r>
            </a:p>
            <a:p>
              <a:pPr>
                <a:lnSpc>
                  <a:spcPct val="80000"/>
                </a:lnSpc>
                <a:buSzPct val="100000"/>
              </a:pPr>
              <a:r>
                <a:rPr lang="en-US" altLang="ko-KR" sz="2400">
                  <a:latin typeface="Gill Sans Light"/>
                  <a:ea typeface="굴림" panose="020B0600000101010101" pitchFamily="34" charset="-127"/>
                  <a:cs typeface="Gill Sans Light"/>
                </a:rPr>
                <a:t>20 bytes</a:t>
              </a:r>
            </a:p>
          </p:txBody>
        </p:sp>
      </p:grpSp>
    </p:spTree>
    <p:extLst>
      <p:ext uri="{BB962C8B-B14F-4D97-AF65-F5344CB8AC3E}">
        <p14:creationId xmlns:p14="http://schemas.microsoft.com/office/powerpoint/2010/main" val="22142768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98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9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smtClean="0">
                <a:ea typeface="굴림" panose="020B0600000101010101" pitchFamily="34" charset="-127"/>
              </a:rPr>
              <a:t>Building a Messaging </a:t>
            </a:r>
            <a:r>
              <a:rPr lang="en-US" altLang="ko-KR" dirty="0">
                <a:ea typeface="굴림" panose="020B0600000101010101" pitchFamily="34" charset="-127"/>
              </a:rPr>
              <a:t>S</a:t>
            </a:r>
            <a:r>
              <a:rPr lang="en-US" altLang="ko-KR" dirty="0" smtClean="0">
                <a:ea typeface="굴림" panose="020B0600000101010101" pitchFamily="34" charset="-127"/>
              </a:rPr>
              <a:t>ervice</a:t>
            </a:r>
          </a:p>
        </p:txBody>
      </p:sp>
      <p:sp>
        <p:nvSpPr>
          <p:cNvPr id="1031171" name="Rectangle 3"/>
          <p:cNvSpPr>
            <a:spLocks noGrp="1" noChangeArrowheads="1"/>
          </p:cNvSpPr>
          <p:nvPr>
            <p:ph type="body" idx="1"/>
          </p:nvPr>
        </p:nvSpPr>
        <p:spPr>
          <a:xfrm>
            <a:off x="101600" y="838200"/>
            <a:ext cx="8940800" cy="6019800"/>
          </a:xfrm>
        </p:spPr>
        <p:txBody>
          <a:bodyPr/>
          <a:lstStyle/>
          <a:p>
            <a:pPr>
              <a:lnSpc>
                <a:spcPct val="80000"/>
              </a:lnSpc>
              <a:spcBef>
                <a:spcPct val="5000"/>
              </a:spcBef>
            </a:pPr>
            <a:r>
              <a:rPr lang="en-US" altLang="ko-KR" dirty="0" smtClean="0">
                <a:ea typeface="굴림" panose="020B0600000101010101" pitchFamily="34" charset="-127"/>
              </a:rPr>
              <a:t>Process to process communication </a:t>
            </a:r>
          </a:p>
          <a:p>
            <a:pPr lvl="1">
              <a:lnSpc>
                <a:spcPct val="80000"/>
              </a:lnSpc>
              <a:spcBef>
                <a:spcPct val="5000"/>
              </a:spcBef>
            </a:pPr>
            <a:r>
              <a:rPr lang="en-US" altLang="ko-KR" dirty="0" smtClean="0">
                <a:ea typeface="굴림" panose="020B0600000101010101" pitchFamily="34" charset="-127"/>
              </a:rPr>
              <a:t>Basic routing gets packets from </a:t>
            </a:r>
            <a:r>
              <a:rPr lang="en-US" altLang="ko-KR" dirty="0" err="1" smtClean="0">
                <a:ea typeface="굴림" panose="020B0600000101010101" pitchFamily="34" charset="-127"/>
              </a:rPr>
              <a:t>machine</a:t>
            </a:r>
            <a:r>
              <a:rPr lang="en-US" altLang="ko-KR" dirty="0" err="1" smtClean="0">
                <a:ea typeface="굴림" panose="020B0600000101010101" pitchFamily="34" charset="-127"/>
                <a:sym typeface="Symbol" panose="05050102010706020507" pitchFamily="18" charset="2"/>
              </a:rPr>
              <a:t>machine</a:t>
            </a: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What we really want is routing from </a:t>
            </a:r>
            <a:r>
              <a:rPr lang="en-US" altLang="ko-KR" dirty="0" err="1" smtClean="0">
                <a:ea typeface="굴림" panose="020B0600000101010101" pitchFamily="34" charset="-127"/>
                <a:sym typeface="Symbol" panose="05050102010706020507" pitchFamily="18" charset="2"/>
              </a:rPr>
              <a:t>processprocess</a:t>
            </a:r>
            <a:endParaRPr lang="en-US" altLang="ko-KR" dirty="0" smtClean="0">
              <a:ea typeface="굴림" panose="020B0600000101010101" pitchFamily="34" charset="-127"/>
              <a:sym typeface="Symbol" panose="05050102010706020507" pitchFamily="18" charset="2"/>
            </a:endParaRP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Add “</a:t>
            </a:r>
            <a:r>
              <a:rPr lang="en-US" altLang="ko-KR" dirty="0" smtClean="0">
                <a:solidFill>
                  <a:schemeClr val="hlink"/>
                </a:solidFill>
                <a:ea typeface="굴림" panose="020B0600000101010101" pitchFamily="34" charset="-127"/>
                <a:sym typeface="Symbol" panose="05050102010706020507" pitchFamily="18" charset="2"/>
              </a:rPr>
              <a:t>ports</a:t>
            </a:r>
            <a:r>
              <a:rPr lang="en-US" altLang="ko-KR" dirty="0" smtClean="0">
                <a:ea typeface="굴림" panose="020B0600000101010101" pitchFamily="34" charset="-127"/>
                <a:sym typeface="Symbol" panose="05050102010706020507" pitchFamily="18" charset="2"/>
              </a:rPr>
              <a:t>”, which are 16-bit identifiers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 communication channel (</a:t>
            </a:r>
            <a:r>
              <a:rPr lang="en-US" altLang="ko-KR" dirty="0" smtClean="0">
                <a:solidFill>
                  <a:schemeClr val="hlink"/>
                </a:solidFill>
                <a:ea typeface="굴림" panose="020B0600000101010101" pitchFamily="34" charset="-127"/>
                <a:sym typeface="Symbol" panose="05050102010706020507" pitchFamily="18" charset="2"/>
              </a:rPr>
              <a:t>connection</a:t>
            </a:r>
            <a:r>
              <a:rPr lang="en-US" altLang="ko-KR" dirty="0" smtClean="0">
                <a:ea typeface="굴림" panose="020B0600000101010101" pitchFamily="34" charset="-127"/>
                <a:sym typeface="Symbol" panose="05050102010706020507" pitchFamily="18" charset="2"/>
              </a:rPr>
              <a:t>) defined by 5 items: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[source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source port,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port, protocol]</a:t>
            </a: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UDP: The Unreliable Datagram Protocol (called UDP/IP)</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Layered on top of basic IP (</a:t>
            </a:r>
            <a:r>
              <a:rPr lang="en-US" altLang="ko-KR" dirty="0" smtClean="0">
                <a:solidFill>
                  <a:srgbClr val="FF0000"/>
                </a:solidFill>
                <a:ea typeface="굴림" panose="020B0600000101010101" pitchFamily="34" charset="-127"/>
                <a:sym typeface="Symbol" panose="05050102010706020507" pitchFamily="18" charset="2"/>
              </a:rPr>
              <a:t>IP Protocol 17</a:t>
            </a:r>
            <a:r>
              <a:rPr lang="en-US" altLang="ko-KR" dirty="0" smtClean="0">
                <a:ea typeface="굴림" panose="020B0600000101010101" pitchFamily="34" charset="-127"/>
                <a:sym typeface="Symbol" panose="05050102010706020507" pitchFamily="18" charset="2"/>
              </a:rPr>
              <a:t>)</a:t>
            </a:r>
          </a:p>
          <a:p>
            <a:pPr lvl="2">
              <a:lnSpc>
                <a:spcPct val="80000"/>
              </a:lnSpc>
              <a:spcBef>
                <a:spcPct val="5000"/>
              </a:spcBef>
            </a:pPr>
            <a:r>
              <a:rPr lang="en-US" altLang="ko-KR" dirty="0" smtClean="0">
                <a:solidFill>
                  <a:schemeClr val="hlink"/>
                </a:solidFill>
                <a:ea typeface="굴림" panose="020B0600000101010101" pitchFamily="34" charset="-127"/>
              </a:rPr>
              <a:t>Datagram:</a:t>
            </a:r>
            <a:r>
              <a:rPr lang="en-US" altLang="ko-KR" dirty="0" smtClean="0">
                <a:ea typeface="굴림" panose="020B0600000101010101" pitchFamily="34" charset="-127"/>
              </a:rPr>
              <a:t> unreliable, unordered, packet sent from source user </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user</a:t>
            </a: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sz="2800"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Important aspect: low overhead!</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Often used for high-bandwidth bi-directional audio/video streams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1524000" y="34290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2534" name="Text Box 6"/>
            <p:cNvSpPr txBox="1">
              <a:spLocks noChangeArrowheads="1"/>
            </p:cNvSpPr>
            <p:nvPr/>
          </p:nvSpPr>
          <p:spPr bwMode="auto">
            <a:xfrm>
              <a:off x="2352" y="3072"/>
              <a:ext cx="794" cy="243"/>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000">
                  <a:latin typeface="Gill Sans Light"/>
                  <a:ea typeface="굴림" panose="020B0600000101010101" pitchFamily="34" charset="-127"/>
                  <a:cs typeface="Gill Sans Light"/>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sz="2000">
                <a:latin typeface="Gill Sans Light"/>
                <a:cs typeface="Gill Sans Light"/>
              </a:endParaRPr>
            </a:p>
          </p:txBody>
        </p:sp>
        <p:sp>
          <p:nvSpPr>
            <p:cNvPr id="22540" name="Text Box 12"/>
            <p:cNvSpPr txBox="1">
              <a:spLocks noChangeArrowheads="1"/>
            </p:cNvSpPr>
            <p:nvPr/>
          </p:nvSpPr>
          <p:spPr bwMode="auto">
            <a:xfrm>
              <a:off x="2318" y="2108"/>
              <a:ext cx="761" cy="42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sz="2000">
                  <a:latin typeface="Gill Sans Light"/>
                  <a:ea typeface="굴림" panose="020B0600000101010101" pitchFamily="34" charset="-127"/>
                  <a:cs typeface="Gill Sans Light"/>
                </a:rPr>
                <a:t>IP Header</a:t>
              </a:r>
            </a:p>
            <a:p>
              <a:pPr>
                <a:lnSpc>
                  <a:spcPct val="80000"/>
                </a:lnSpc>
                <a:spcBef>
                  <a:spcPct val="5000"/>
                </a:spcBef>
                <a:buSzPct val="100000"/>
              </a:pPr>
              <a:r>
                <a:rPr lang="en-US" altLang="ko-KR" sz="2000">
                  <a:latin typeface="Gill Sans Light"/>
                  <a:ea typeface="굴림" panose="020B0600000101010101" pitchFamily="34" charset="-127"/>
                  <a:cs typeface="Gill Sans Light"/>
                </a:rPr>
                <a:t>(20 bytes)</a:t>
              </a:r>
            </a:p>
          </p:txBody>
        </p:sp>
      </p:grpSp>
    </p:spTree>
    <p:extLst>
      <p:ext uri="{BB962C8B-B14F-4D97-AF65-F5344CB8AC3E}">
        <p14:creationId xmlns:p14="http://schemas.microsoft.com/office/powerpoint/2010/main" val="28077527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11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11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11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11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117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11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11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1171">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1171">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117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Ordered Messages</a:t>
            </a:r>
          </a:p>
        </p:txBody>
      </p:sp>
      <p:sp>
        <p:nvSpPr>
          <p:cNvPr id="954371" name="Rectangle 3"/>
          <p:cNvSpPr>
            <a:spLocks noGrp="1" noChangeArrowheads="1"/>
          </p:cNvSpPr>
          <p:nvPr>
            <p:ph type="body" idx="1"/>
          </p:nvPr>
        </p:nvSpPr>
        <p:spPr>
          <a:xfrm>
            <a:off x="165100" y="647700"/>
            <a:ext cx="8813800" cy="6134100"/>
          </a:xfrm>
        </p:spPr>
        <p:txBody>
          <a:bodyPr/>
          <a:lstStyle/>
          <a:p>
            <a:pPr>
              <a:lnSpc>
                <a:spcPct val="80000"/>
              </a:lnSpc>
              <a:spcBef>
                <a:spcPct val="5000"/>
              </a:spcBef>
            </a:pPr>
            <a:r>
              <a:rPr lang="en-US" altLang="ko-KR" dirty="0" smtClean="0">
                <a:ea typeface="굴림" panose="020B0600000101010101" pitchFamily="34" charset="-127"/>
                <a:sym typeface="Symbol" panose="05050102010706020507" pitchFamily="18" charset="2"/>
              </a:rPr>
              <a:t>Ordered Messages</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Several network services are best constructed by ordered messaging</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Ask remote machine to first do x, then do y, etc.</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Unfortunately, underlying network is packet based:</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Packets are routed one at a time through the network</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Can take different paths or be delayed individually</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IP can reorder packets!  P</a:t>
            </a:r>
            <a:r>
              <a:rPr lang="en-US" altLang="ko-KR" baseline="-25000" dirty="0" smtClean="0">
                <a:ea typeface="굴림" panose="020B0600000101010101" pitchFamily="34" charset="-127"/>
                <a:sym typeface="Symbol" panose="05050102010706020507" pitchFamily="18" charset="2"/>
              </a:rPr>
              <a:t>0</a:t>
            </a:r>
            <a:r>
              <a:rPr lang="en-US" altLang="ko-KR" dirty="0" smtClean="0">
                <a:ea typeface="굴림" panose="020B0600000101010101" pitchFamily="34" charset="-127"/>
                <a:sym typeface="Symbol" panose="05050102010706020507" pitchFamily="18" charset="2"/>
              </a:rPr>
              <a:t>,P</a:t>
            </a:r>
            <a:r>
              <a:rPr lang="en-US" altLang="ko-KR" baseline="-25000" dirty="0" smtClean="0">
                <a:ea typeface="굴림" panose="020B0600000101010101" pitchFamily="34" charset="-127"/>
                <a:sym typeface="Symbol" panose="05050102010706020507" pitchFamily="18" charset="2"/>
              </a:rPr>
              <a:t>1</a:t>
            </a:r>
            <a:r>
              <a:rPr lang="en-US" altLang="ko-KR" dirty="0" smtClean="0">
                <a:ea typeface="굴림" panose="020B0600000101010101" pitchFamily="34" charset="-127"/>
                <a:sym typeface="Symbol" panose="05050102010706020507" pitchFamily="18" charset="2"/>
              </a:rPr>
              <a:t> might arrive as P</a:t>
            </a:r>
            <a:r>
              <a:rPr lang="en-US" altLang="ko-KR" baseline="-25000" dirty="0" smtClean="0">
                <a:ea typeface="굴림" panose="020B0600000101010101" pitchFamily="34" charset="-127"/>
                <a:sym typeface="Symbol" panose="05050102010706020507" pitchFamily="18" charset="2"/>
              </a:rPr>
              <a:t>1</a:t>
            </a:r>
            <a:r>
              <a:rPr lang="en-US" altLang="ko-KR" dirty="0" smtClean="0">
                <a:ea typeface="굴림" panose="020B0600000101010101" pitchFamily="34" charset="-127"/>
                <a:sym typeface="Symbol" panose="05050102010706020507" pitchFamily="18" charset="2"/>
              </a:rPr>
              <a:t>,P</a:t>
            </a:r>
            <a:r>
              <a:rPr lang="en-US" altLang="ko-KR" baseline="-25000" dirty="0" smtClean="0">
                <a:ea typeface="굴림" panose="020B0600000101010101" pitchFamily="34" charset="-127"/>
                <a:sym typeface="Symbol" panose="05050102010706020507" pitchFamily="18" charset="2"/>
              </a:rPr>
              <a:t>0</a:t>
            </a: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a:lnSpc>
                <a:spcPct val="80000"/>
              </a:lnSpc>
              <a:spcBef>
                <a:spcPct val="5000"/>
              </a:spcBef>
            </a:pPr>
            <a:r>
              <a:rPr lang="en-US" altLang="ko-KR" dirty="0" smtClean="0">
                <a:ea typeface="굴림" panose="020B0600000101010101" pitchFamily="34" charset="-127"/>
                <a:sym typeface="Symbol" panose="05050102010706020507" pitchFamily="18" charset="2"/>
              </a:rPr>
              <a:t>Solution requires queuing at destination </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Need to hold onto packets to undo out of order arrivals</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Total degree of reordering impacts queue size</a:t>
            </a: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a:lnSpc>
                <a:spcPct val="80000"/>
              </a:lnSpc>
              <a:spcBef>
                <a:spcPct val="5000"/>
              </a:spcBef>
            </a:pPr>
            <a:r>
              <a:rPr lang="en-US" altLang="ko-KR" dirty="0" smtClean="0">
                <a:ea typeface="굴림" panose="020B0600000101010101" pitchFamily="34" charset="-127"/>
                <a:sym typeface="Symbol" panose="05050102010706020507" pitchFamily="18" charset="2"/>
              </a:rPr>
              <a:t>Ordered messages on top of unordered ones:</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Assign sequence numbers to packets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0,1,2,3,4…..</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If packets arrive out of order, reorder before delivering to user application</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For instance, hold onto #3 until #2 arrives, etc.</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Sequence numbers are specific to particular connection</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Reordering among connections normally doesn’t matter</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If restart connection, need to make sure use different range of sequence numbers than previously…</a:t>
            </a:r>
          </a:p>
          <a:p>
            <a:pPr lvl="1">
              <a:lnSpc>
                <a:spcPct val="80000"/>
              </a:lnSpc>
              <a:spcBef>
                <a:spcPct val="5000"/>
              </a:spcBef>
            </a:pPr>
            <a:endParaRPr lang="ko-KR" altLang="en-US" dirty="0"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35504499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437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437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437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4371">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4371">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4371">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4371">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4371">
                                            <p:txEl>
                                              <p:pRg st="12" end="1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4371">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4371">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4371">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4371">
                                            <p:txEl>
                                              <p:pRg st="16" end="1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54371">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4371">
                                            <p:txEl>
                                              <p:pRg st="18" end="1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437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Reliable Message Delivery: the Problem</a:t>
            </a:r>
          </a:p>
        </p:txBody>
      </p:sp>
      <p:sp>
        <p:nvSpPr>
          <p:cNvPr id="1077251" name="Rectangle 3"/>
          <p:cNvSpPr>
            <a:spLocks noGrp="1" noChangeArrowheads="1"/>
          </p:cNvSpPr>
          <p:nvPr>
            <p:ph type="body" idx="1"/>
          </p:nvPr>
        </p:nvSpPr>
        <p:spPr>
          <a:xfrm>
            <a:off x="114300" y="635000"/>
            <a:ext cx="8915400" cy="5994400"/>
          </a:xfrm>
        </p:spPr>
        <p:txBody>
          <a:bodyPr/>
          <a:lstStyle/>
          <a:p>
            <a:pPr>
              <a:lnSpc>
                <a:spcPct val="80000"/>
              </a:lnSpc>
              <a:spcBef>
                <a:spcPct val="20000"/>
              </a:spcBef>
            </a:pPr>
            <a:r>
              <a:rPr lang="en-US" altLang="ko-KR" dirty="0" smtClean="0">
                <a:ea typeface="굴림" panose="020B0600000101010101" pitchFamily="34" charset="-127"/>
              </a:rPr>
              <a:t>All physical networks can garble and/or drop packets</a:t>
            </a:r>
          </a:p>
          <a:p>
            <a:pPr lvl="1">
              <a:lnSpc>
                <a:spcPct val="80000"/>
              </a:lnSpc>
              <a:spcBef>
                <a:spcPct val="20000"/>
              </a:spcBef>
            </a:pPr>
            <a:r>
              <a:rPr lang="en-US" altLang="ko-KR" dirty="0" smtClean="0">
                <a:ea typeface="굴림" panose="020B0600000101010101" pitchFamily="34" charset="-127"/>
              </a:rPr>
              <a:t>Physical media: packet not transmitted/received</a:t>
            </a:r>
          </a:p>
          <a:p>
            <a:pPr lvl="2">
              <a:lnSpc>
                <a:spcPct val="80000"/>
              </a:lnSpc>
              <a:spcBef>
                <a:spcPct val="20000"/>
              </a:spcBef>
            </a:pPr>
            <a:r>
              <a:rPr lang="en-US" altLang="ko-KR" dirty="0" smtClean="0">
                <a:ea typeface="굴림" panose="020B0600000101010101" pitchFamily="34" charset="-127"/>
              </a:rPr>
              <a:t>If transmit close to maximum rate, get more throughput – even if some packets get lost</a:t>
            </a:r>
          </a:p>
          <a:p>
            <a:pPr lvl="2">
              <a:lnSpc>
                <a:spcPct val="80000"/>
              </a:lnSpc>
              <a:spcBef>
                <a:spcPct val="20000"/>
              </a:spcBef>
            </a:pPr>
            <a:r>
              <a:rPr lang="en-US" altLang="ko-KR" dirty="0" smtClean="0">
                <a:ea typeface="굴림" panose="020B0600000101010101" pitchFamily="34" charset="-127"/>
              </a:rPr>
              <a:t>If transmit at lowest voltage such that error correction just starts correcting errors, get best power/bit</a:t>
            </a:r>
          </a:p>
          <a:p>
            <a:pPr lvl="1">
              <a:lnSpc>
                <a:spcPct val="80000"/>
              </a:lnSpc>
              <a:spcBef>
                <a:spcPct val="20000"/>
              </a:spcBef>
            </a:pPr>
            <a:r>
              <a:rPr lang="en-US" altLang="ko-KR" dirty="0" smtClean="0">
                <a:ea typeface="굴림" panose="020B0600000101010101" pitchFamily="34" charset="-127"/>
              </a:rPr>
              <a:t>Congestion: no place to put incoming packet</a:t>
            </a:r>
          </a:p>
          <a:p>
            <a:pPr lvl="2">
              <a:lnSpc>
                <a:spcPct val="80000"/>
              </a:lnSpc>
              <a:spcBef>
                <a:spcPct val="20000"/>
              </a:spcBef>
            </a:pPr>
            <a:r>
              <a:rPr lang="en-US" altLang="ko-KR" dirty="0" smtClean="0">
                <a:ea typeface="굴림" panose="020B0600000101010101" pitchFamily="34" charset="-127"/>
              </a:rPr>
              <a:t>Point-to-point network: insufficient queue at switch/router</a:t>
            </a:r>
          </a:p>
          <a:p>
            <a:pPr lvl="2">
              <a:lnSpc>
                <a:spcPct val="80000"/>
              </a:lnSpc>
              <a:spcBef>
                <a:spcPct val="20000"/>
              </a:spcBef>
            </a:pPr>
            <a:r>
              <a:rPr lang="en-US" altLang="ko-KR" dirty="0" smtClean="0">
                <a:ea typeface="굴림" panose="020B0600000101010101" pitchFamily="34" charset="-127"/>
              </a:rPr>
              <a:t>Broadcast link: two host try to use same link</a:t>
            </a:r>
          </a:p>
          <a:p>
            <a:pPr lvl="2">
              <a:lnSpc>
                <a:spcPct val="80000"/>
              </a:lnSpc>
              <a:spcBef>
                <a:spcPct val="20000"/>
              </a:spcBef>
            </a:pPr>
            <a:r>
              <a:rPr lang="en-US" altLang="ko-KR" dirty="0" smtClean="0">
                <a:ea typeface="굴림" panose="020B0600000101010101" pitchFamily="34" charset="-127"/>
              </a:rPr>
              <a:t>In any network: insufficient buffer space at destination</a:t>
            </a:r>
          </a:p>
          <a:p>
            <a:pPr lvl="2">
              <a:lnSpc>
                <a:spcPct val="80000"/>
              </a:lnSpc>
              <a:spcBef>
                <a:spcPct val="20000"/>
              </a:spcBef>
            </a:pPr>
            <a:r>
              <a:rPr lang="en-US" altLang="ko-KR" dirty="0" smtClean="0">
                <a:ea typeface="굴림" panose="020B0600000101010101" pitchFamily="34" charset="-127"/>
              </a:rPr>
              <a:t>Rate mismatch: what if sender send faster than receiver can process?</a:t>
            </a:r>
          </a:p>
          <a:p>
            <a:pPr lvl="2">
              <a:lnSpc>
                <a:spcPct val="80000"/>
              </a:lnSpc>
              <a:spcBef>
                <a:spcPct val="20000"/>
              </a:spcBef>
            </a:pPr>
            <a:endParaRPr lang="en-US" altLang="ko-KR"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Reliable Message Delivery on top of Unreliable Packets</a:t>
            </a:r>
          </a:p>
          <a:p>
            <a:pPr lvl="1">
              <a:lnSpc>
                <a:spcPct val="80000"/>
              </a:lnSpc>
              <a:spcBef>
                <a:spcPct val="20000"/>
              </a:spcBef>
            </a:pPr>
            <a:r>
              <a:rPr lang="en-US" altLang="ko-KR" dirty="0" smtClean="0">
                <a:ea typeface="굴림" panose="020B0600000101010101" pitchFamily="34" charset="-127"/>
              </a:rPr>
              <a:t>Need some way to make sure that packets actually make it to receiver</a:t>
            </a:r>
          </a:p>
          <a:p>
            <a:pPr lvl="2">
              <a:lnSpc>
                <a:spcPct val="80000"/>
              </a:lnSpc>
              <a:spcBef>
                <a:spcPct val="20000"/>
              </a:spcBef>
            </a:pPr>
            <a:r>
              <a:rPr lang="en-US" altLang="ko-KR" dirty="0" smtClean="0">
                <a:ea typeface="굴림" panose="020B0600000101010101" pitchFamily="34" charset="-127"/>
              </a:rPr>
              <a:t>Every packet received at least once</a:t>
            </a:r>
          </a:p>
          <a:p>
            <a:pPr lvl="2">
              <a:lnSpc>
                <a:spcPct val="80000"/>
              </a:lnSpc>
              <a:spcBef>
                <a:spcPct val="20000"/>
              </a:spcBef>
            </a:pPr>
            <a:r>
              <a:rPr lang="en-US" altLang="ko-KR" dirty="0" smtClean="0">
                <a:ea typeface="굴림" panose="020B0600000101010101" pitchFamily="34" charset="-127"/>
              </a:rPr>
              <a:t>Every packet received at most once</a:t>
            </a:r>
          </a:p>
          <a:p>
            <a:pPr lvl="1">
              <a:lnSpc>
                <a:spcPct val="80000"/>
              </a:lnSpc>
              <a:spcBef>
                <a:spcPct val="20000"/>
              </a:spcBef>
            </a:pPr>
            <a:r>
              <a:rPr lang="en-US" altLang="ko-KR" dirty="0" smtClean="0">
                <a:ea typeface="굴림" panose="020B0600000101010101" pitchFamily="34" charset="-127"/>
              </a:rPr>
              <a:t>Can combine with ordering: every packet received by process at destination exactly once and in order</a:t>
            </a:r>
          </a:p>
        </p:txBody>
      </p:sp>
    </p:spTree>
    <p:extLst>
      <p:ext uri="{BB962C8B-B14F-4D97-AF65-F5344CB8AC3E}">
        <p14:creationId xmlns:p14="http://schemas.microsoft.com/office/powerpoint/2010/main" val="39038417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7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7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7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725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72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725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7251">
                                            <p:txEl>
                                              <p:pRg st="13" end="1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72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ea typeface="굴림" panose="020B0600000101010101" pitchFamily="34" charset="-127"/>
              </a:rPr>
              <a:t>Using Acknowledgements</a:t>
            </a:r>
          </a:p>
        </p:txBody>
      </p:sp>
      <p:sp>
        <p:nvSpPr>
          <p:cNvPr id="1079299" name="Rectangle 3"/>
          <p:cNvSpPr>
            <a:spLocks noGrp="1" noChangeArrowheads="1"/>
          </p:cNvSpPr>
          <p:nvPr>
            <p:ph type="body" idx="1"/>
          </p:nvPr>
        </p:nvSpPr>
        <p:spPr>
          <a:xfrm>
            <a:off x="0" y="2819400"/>
            <a:ext cx="9067800" cy="3835400"/>
          </a:xfrm>
        </p:spPr>
        <p:txBody>
          <a:bodyPr/>
          <a:lstStyle/>
          <a:p>
            <a:pPr>
              <a:lnSpc>
                <a:spcPct val="80000"/>
              </a:lnSpc>
              <a:spcBef>
                <a:spcPct val="15000"/>
              </a:spcBef>
            </a:pPr>
            <a:r>
              <a:rPr lang="en-US" altLang="ko-KR" dirty="0" smtClean="0">
                <a:ea typeface="굴림" panose="020B0600000101010101" pitchFamily="34" charset="-127"/>
              </a:rPr>
              <a:t>How to ensure transmission of packets?</a:t>
            </a:r>
          </a:p>
          <a:p>
            <a:pPr lvl="1">
              <a:lnSpc>
                <a:spcPct val="80000"/>
              </a:lnSpc>
              <a:spcBef>
                <a:spcPct val="15000"/>
              </a:spcBef>
            </a:pPr>
            <a:r>
              <a:rPr lang="en-US" altLang="ko-KR" dirty="0" smtClean="0">
                <a:ea typeface="굴림" panose="020B0600000101010101" pitchFamily="34" charset="-127"/>
              </a:rPr>
              <a:t>Detect garbling at receiver via checksum, discard if bad</a:t>
            </a:r>
          </a:p>
          <a:p>
            <a:pPr lvl="1">
              <a:lnSpc>
                <a:spcPct val="80000"/>
              </a:lnSpc>
              <a:spcBef>
                <a:spcPct val="15000"/>
              </a:spcBef>
            </a:pPr>
            <a:r>
              <a:rPr lang="en-US" altLang="ko-KR" dirty="0" smtClean="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dirty="0" smtClean="0">
                <a:ea typeface="굴림" panose="020B0600000101010101" pitchFamily="34" charset="-127"/>
              </a:rPr>
              <a:t>Timeout at sender:  if no ACK, retransmit</a:t>
            </a:r>
          </a:p>
          <a:p>
            <a:pPr>
              <a:lnSpc>
                <a:spcPct val="80000"/>
              </a:lnSpc>
              <a:spcBef>
                <a:spcPct val="15000"/>
              </a:spcBef>
            </a:pPr>
            <a:r>
              <a:rPr lang="en-US" altLang="ko-KR" dirty="0" smtClean="0">
                <a:ea typeface="굴림" panose="020B0600000101010101" pitchFamily="34" charset="-127"/>
              </a:rPr>
              <a:t>Some questions:</a:t>
            </a:r>
          </a:p>
          <a:p>
            <a:pPr lvl="1">
              <a:lnSpc>
                <a:spcPct val="80000"/>
              </a:lnSpc>
              <a:spcBef>
                <a:spcPct val="15000"/>
              </a:spcBef>
            </a:pPr>
            <a:r>
              <a:rPr lang="en-US" altLang="ko-KR" dirty="0" smtClean="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dirty="0" smtClean="0">
                <a:ea typeface="굴림" panose="020B0600000101010101" pitchFamily="34" charset="-127"/>
              </a:rPr>
              <a:t>No</a:t>
            </a:r>
          </a:p>
          <a:p>
            <a:pPr lvl="1">
              <a:lnSpc>
                <a:spcPct val="80000"/>
              </a:lnSpc>
              <a:spcBef>
                <a:spcPct val="15000"/>
              </a:spcBef>
            </a:pPr>
            <a:r>
              <a:rPr lang="en-US" altLang="ko-KR" dirty="0" smtClean="0">
                <a:ea typeface="굴림" panose="020B0600000101010101" pitchFamily="34" charset="-127"/>
              </a:rPr>
              <a:t>What if ACK gets dropped?  Or if message gets delayed?</a:t>
            </a:r>
          </a:p>
          <a:p>
            <a:pPr lvl="2">
              <a:lnSpc>
                <a:spcPct val="80000"/>
              </a:lnSpc>
              <a:spcBef>
                <a:spcPct val="15000"/>
              </a:spcBef>
            </a:pPr>
            <a:r>
              <a:rPr lang="en-US" altLang="ko-KR" dirty="0" smtClean="0">
                <a:ea typeface="굴림" panose="020B0600000101010101" pitchFamily="34" charset="-127"/>
              </a:rPr>
              <a:t>Sender doesn’t get ACK, retransmits, Receiver gets message twice, ACK each</a:t>
            </a:r>
          </a:p>
        </p:txBody>
      </p:sp>
      <p:grpSp>
        <p:nvGrpSpPr>
          <p:cNvPr id="1079300" name="Group 4"/>
          <p:cNvGrpSpPr>
            <a:grpSpLocks/>
          </p:cNvGrpSpPr>
          <p:nvPr/>
        </p:nvGrpSpPr>
        <p:grpSpPr bwMode="auto">
          <a:xfrm>
            <a:off x="1447800" y="850899"/>
            <a:ext cx="2217738" cy="1500189"/>
            <a:chOff x="912" y="424"/>
            <a:chExt cx="1397" cy="945"/>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6165" name="Text Box 6"/>
            <p:cNvSpPr txBox="1">
              <a:spLocks noChangeArrowheads="1"/>
            </p:cNvSpPr>
            <p:nvPr/>
          </p:nvSpPr>
          <p:spPr bwMode="auto">
            <a:xfrm>
              <a:off x="2073" y="424"/>
              <a:ext cx="236"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B</a:t>
              </a:r>
            </a:p>
          </p:txBody>
        </p:sp>
        <p:sp>
          <p:nvSpPr>
            <p:cNvPr id="6166" name="Text Box 7"/>
            <p:cNvSpPr txBox="1">
              <a:spLocks noChangeArrowheads="1"/>
            </p:cNvSpPr>
            <p:nvPr/>
          </p:nvSpPr>
          <p:spPr bwMode="auto">
            <a:xfrm>
              <a:off x="912" y="424"/>
              <a:ext cx="277"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A</a:t>
              </a:r>
            </a:p>
          </p:txBody>
        </p:sp>
        <p:grpSp>
          <p:nvGrpSpPr>
            <p:cNvPr id="6167" name="Group 8"/>
            <p:cNvGrpSpPr>
              <a:grpSpLocks/>
            </p:cNvGrpSpPr>
            <p:nvPr/>
          </p:nvGrpSpPr>
          <p:grpSpPr bwMode="auto">
            <a:xfrm>
              <a:off x="1157" y="622"/>
              <a:ext cx="960" cy="747"/>
              <a:chOff x="1157" y="670"/>
              <a:chExt cx="960" cy="747"/>
            </a:xfrm>
          </p:grpSpPr>
          <p:grpSp>
            <p:nvGrpSpPr>
              <p:cNvPr id="6168" name="Group 9"/>
              <p:cNvGrpSpPr>
                <a:grpSpLocks/>
              </p:cNvGrpSpPr>
              <p:nvPr/>
            </p:nvGrpSpPr>
            <p:grpSpPr bwMode="auto">
              <a:xfrm>
                <a:off x="1157" y="670"/>
                <a:ext cx="960" cy="353"/>
                <a:chOff x="1157" y="670"/>
                <a:chExt cx="960" cy="353"/>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6173" name="Text Box 11"/>
                <p:cNvSpPr txBox="1">
                  <a:spLocks noChangeArrowheads="1"/>
                </p:cNvSpPr>
                <p:nvPr/>
              </p:nvSpPr>
              <p:spPr bwMode="auto">
                <a:xfrm rot="736490">
                  <a:off x="1329" y="670"/>
                  <a:ext cx="616"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Packet</a:t>
                  </a:r>
                </a:p>
              </p:txBody>
            </p:sp>
          </p:grpSp>
          <p:grpSp>
            <p:nvGrpSpPr>
              <p:cNvPr id="6169" name="Group 12"/>
              <p:cNvGrpSpPr>
                <a:grpSpLocks/>
              </p:cNvGrpSpPr>
              <p:nvPr/>
            </p:nvGrpSpPr>
            <p:grpSpPr bwMode="auto">
              <a:xfrm>
                <a:off x="1157" y="1023"/>
                <a:ext cx="960" cy="394"/>
                <a:chOff x="1157" y="1023"/>
                <a:chExt cx="960" cy="394"/>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6171" name="Text Box 14"/>
                <p:cNvSpPr txBox="1">
                  <a:spLocks noChangeArrowheads="1"/>
                </p:cNvSpPr>
                <p:nvPr/>
              </p:nvSpPr>
              <p:spPr bwMode="auto">
                <a:xfrm rot="20746312">
                  <a:off x="1401" y="1128"/>
                  <a:ext cx="487"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smtClean="0">
                      <a:latin typeface="Gill Sans Light"/>
                      <a:ea typeface="굴림" panose="020B0600000101010101" pitchFamily="34" charset="-127"/>
                      <a:cs typeface="Gill Sans Light"/>
                    </a:rPr>
                    <a:t>ACK</a:t>
                  </a:r>
                  <a:endParaRPr lang="en-US" altLang="ko-KR" sz="2400" dirty="0">
                    <a:latin typeface="Gill Sans Light"/>
                    <a:ea typeface="굴림" panose="020B0600000101010101" pitchFamily="34" charset="-127"/>
                    <a:cs typeface="Gill Sans Light"/>
                  </a:endParaRPr>
                </a:p>
              </p:txBody>
            </p:sp>
          </p:grpSp>
        </p:grpSp>
      </p:grpSp>
      <p:grpSp>
        <p:nvGrpSpPr>
          <p:cNvPr id="1079311" name="Group 15"/>
          <p:cNvGrpSpPr>
            <a:grpSpLocks/>
          </p:cNvGrpSpPr>
          <p:nvPr/>
        </p:nvGrpSpPr>
        <p:grpSpPr bwMode="auto">
          <a:xfrm>
            <a:off x="4032251" y="838199"/>
            <a:ext cx="3436938" cy="2274889"/>
            <a:chOff x="2448" y="416"/>
            <a:chExt cx="2165" cy="1433"/>
          </a:xfrm>
        </p:grpSpPr>
        <p:sp>
          <p:nvSpPr>
            <p:cNvPr id="6150" name="Text Box 16"/>
            <p:cNvSpPr txBox="1">
              <a:spLocks noChangeArrowheads="1"/>
            </p:cNvSpPr>
            <p:nvPr/>
          </p:nvSpPr>
          <p:spPr bwMode="auto">
            <a:xfrm>
              <a:off x="4377" y="416"/>
              <a:ext cx="236"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B</a:t>
              </a:r>
            </a:p>
          </p:txBody>
        </p:sp>
        <p:sp>
          <p:nvSpPr>
            <p:cNvPr id="6151" name="Text Box 17"/>
            <p:cNvSpPr txBox="1">
              <a:spLocks noChangeArrowheads="1"/>
            </p:cNvSpPr>
            <p:nvPr/>
          </p:nvSpPr>
          <p:spPr bwMode="auto">
            <a:xfrm>
              <a:off x="3216" y="416"/>
              <a:ext cx="277"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nvGrpSpPr>
            <p:cNvPr id="6153" name="Group 19"/>
            <p:cNvGrpSpPr>
              <a:grpSpLocks/>
            </p:cNvGrpSpPr>
            <p:nvPr/>
          </p:nvGrpSpPr>
          <p:grpSpPr bwMode="auto">
            <a:xfrm>
              <a:off x="3504" y="1102"/>
              <a:ext cx="960" cy="353"/>
              <a:chOff x="1157" y="670"/>
              <a:chExt cx="960" cy="353"/>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6163" name="Text Box 21"/>
              <p:cNvSpPr txBox="1">
                <a:spLocks noChangeArrowheads="1"/>
              </p:cNvSpPr>
              <p:nvPr/>
            </p:nvSpPr>
            <p:spPr bwMode="auto">
              <a:xfrm rot="736490">
                <a:off x="1329" y="670"/>
                <a:ext cx="616"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Packet</a:t>
                </a:r>
              </a:p>
            </p:txBody>
          </p:sp>
        </p:grpSp>
        <p:grpSp>
          <p:nvGrpSpPr>
            <p:cNvPr id="6154" name="Group 22"/>
            <p:cNvGrpSpPr>
              <a:grpSpLocks/>
            </p:cNvGrpSpPr>
            <p:nvPr/>
          </p:nvGrpSpPr>
          <p:grpSpPr bwMode="auto">
            <a:xfrm>
              <a:off x="3504" y="1455"/>
              <a:ext cx="960" cy="394"/>
              <a:chOff x="1157" y="1023"/>
              <a:chExt cx="960" cy="394"/>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6161" name="Text Box 24"/>
              <p:cNvSpPr txBox="1">
                <a:spLocks noChangeArrowheads="1"/>
              </p:cNvSpPr>
              <p:nvPr/>
            </p:nvSpPr>
            <p:spPr bwMode="auto">
              <a:xfrm rot="20746312">
                <a:off x="1401" y="1128"/>
                <a:ext cx="487"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smtClean="0">
                    <a:latin typeface="Gill Sans Light"/>
                    <a:ea typeface="굴림" panose="020B0600000101010101" pitchFamily="34" charset="-127"/>
                    <a:cs typeface="Gill Sans Light"/>
                  </a:rPr>
                  <a:t>ACK</a:t>
                </a:r>
                <a:endParaRPr lang="en-US" altLang="ko-KR" sz="2400" dirty="0">
                  <a:latin typeface="Gill Sans Light"/>
                  <a:ea typeface="굴림" panose="020B0600000101010101" pitchFamily="34" charset="-127"/>
                  <a:cs typeface="Gill Sans Light"/>
                </a:endParaRPr>
              </a:p>
            </p:txBody>
          </p:sp>
        </p:grpSp>
        <p:grpSp>
          <p:nvGrpSpPr>
            <p:cNvPr id="6155" name="Group 25"/>
            <p:cNvGrpSpPr>
              <a:grpSpLocks/>
            </p:cNvGrpSpPr>
            <p:nvPr/>
          </p:nvGrpSpPr>
          <p:grpSpPr bwMode="auto">
            <a:xfrm>
              <a:off x="3504" y="622"/>
              <a:ext cx="960" cy="353"/>
              <a:chOff x="3504" y="703"/>
              <a:chExt cx="960" cy="353"/>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6159" name="Text Box 27"/>
              <p:cNvSpPr txBox="1">
                <a:spLocks noChangeArrowheads="1"/>
              </p:cNvSpPr>
              <p:nvPr/>
            </p:nvSpPr>
            <p:spPr bwMode="auto">
              <a:xfrm rot="736490">
                <a:off x="3676" y="703"/>
                <a:ext cx="616"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6157" name="Text Box 29"/>
            <p:cNvSpPr txBox="1">
              <a:spLocks noChangeArrowheads="1"/>
            </p:cNvSpPr>
            <p:nvPr/>
          </p:nvSpPr>
          <p:spPr bwMode="auto">
            <a:xfrm>
              <a:off x="2448" y="879"/>
              <a:ext cx="769"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Timeout</a:t>
              </a:r>
            </a:p>
          </p:txBody>
        </p:sp>
      </p:grpSp>
    </p:spTree>
    <p:extLst>
      <p:ext uri="{BB962C8B-B14F-4D97-AF65-F5344CB8AC3E}">
        <p14:creationId xmlns:p14="http://schemas.microsoft.com/office/powerpoint/2010/main" val="1678559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299">
                                            <p:txEl>
                                              <p:pRg st="2" end="2"/>
                                            </p:txEl>
                                          </p:spTgt>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079300"/>
                                        </p:tgtEl>
                                        <p:attrNameLst>
                                          <p:attrName>style.visibility</p:attrName>
                                        </p:attrNameLst>
                                      </p:cBhvr>
                                      <p:to>
                                        <p:strVal val="visible"/>
                                      </p:to>
                                    </p:set>
                                    <p:animEffect transition="in" filter="wipe(up)">
                                      <p:cBhvr>
                                        <p:cTn id="15" dur="500"/>
                                        <p:tgtEl>
                                          <p:spTgt spid="10793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9299">
                                            <p:txEl>
                                              <p:pRg st="3" end="3"/>
                                            </p:txEl>
                                          </p:spTgt>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1079311"/>
                                        </p:tgtEl>
                                        <p:attrNameLst>
                                          <p:attrName>style.visibility</p:attrName>
                                        </p:attrNameLst>
                                      </p:cBhvr>
                                      <p:to>
                                        <p:strVal val="visible"/>
                                      </p:to>
                                    </p:set>
                                    <p:animEffect transition="in" filter="wipe(up)">
                                      <p:cBhvr>
                                        <p:cTn id="22" dur="500"/>
                                        <p:tgtEl>
                                          <p:spTgt spid="1079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92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92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71" name="Rectangle 27"/>
          <p:cNvSpPr>
            <a:spLocks noGrp="1" noChangeArrowheads="1"/>
          </p:cNvSpPr>
          <p:nvPr>
            <p:ph type="body" idx="1"/>
          </p:nvPr>
        </p:nvSpPr>
        <p:spPr>
          <a:xfrm>
            <a:off x="76200" y="685800"/>
            <a:ext cx="8839200" cy="5943600"/>
          </a:xfrm>
        </p:spPr>
        <p:txBody>
          <a:bodyPr/>
          <a:lstStyle/>
          <a:p>
            <a:pPr>
              <a:lnSpc>
                <a:spcPct val="80000"/>
              </a:lnSpc>
              <a:spcBef>
                <a:spcPct val="10000"/>
              </a:spcBef>
            </a:pPr>
            <a:r>
              <a:rPr lang="en-US" altLang="ko-KR" dirty="0" smtClean="0">
                <a:ea typeface="굴림" panose="020B0600000101010101" pitchFamily="34" charset="-127"/>
              </a:rPr>
              <a:t>Solution: put sequence number in message to identify re-transmitted packets</a:t>
            </a:r>
          </a:p>
          <a:p>
            <a:pPr lvl="1">
              <a:lnSpc>
                <a:spcPct val="80000"/>
              </a:lnSpc>
              <a:spcBef>
                <a:spcPct val="10000"/>
              </a:spcBef>
            </a:pPr>
            <a:r>
              <a:rPr lang="en-US" altLang="ko-KR" dirty="0" smtClean="0">
                <a:ea typeface="굴림" panose="020B0600000101010101" pitchFamily="34" charset="-127"/>
              </a:rPr>
              <a:t>Receiver checks for duplicate number’s; Discard if detected</a:t>
            </a:r>
          </a:p>
          <a:p>
            <a:pPr>
              <a:lnSpc>
                <a:spcPct val="80000"/>
              </a:lnSpc>
              <a:spcBef>
                <a:spcPct val="10000"/>
              </a:spcBef>
            </a:pPr>
            <a:r>
              <a:rPr lang="en-US" altLang="ko-KR" dirty="0" smtClean="0">
                <a:ea typeface="굴림" panose="020B0600000101010101" pitchFamily="34" charset="-127"/>
              </a:rPr>
              <a:t>Requirements:</a:t>
            </a:r>
          </a:p>
          <a:p>
            <a:pPr lvl="1">
              <a:lnSpc>
                <a:spcPct val="80000"/>
              </a:lnSpc>
              <a:spcBef>
                <a:spcPct val="10000"/>
              </a:spcBef>
            </a:pPr>
            <a:r>
              <a:rPr lang="en-US" altLang="ko-KR" dirty="0" smtClean="0">
                <a:ea typeface="굴림" panose="020B0600000101010101" pitchFamily="34" charset="-127"/>
              </a:rPr>
              <a:t>Sender keeps copy of </a:t>
            </a:r>
            <a:r>
              <a:rPr lang="en-US" altLang="ko-KR" dirty="0" err="1" smtClean="0">
                <a:ea typeface="굴림" panose="020B0600000101010101" pitchFamily="34" charset="-127"/>
              </a:rPr>
              <a:t>unACK’d</a:t>
            </a:r>
            <a:r>
              <a:rPr lang="en-US" altLang="ko-KR" dirty="0" smtClean="0">
                <a:ea typeface="굴림" panose="020B0600000101010101" pitchFamily="34" charset="-127"/>
              </a:rPr>
              <a:t> messages</a:t>
            </a:r>
          </a:p>
          <a:p>
            <a:pPr lvl="2">
              <a:lnSpc>
                <a:spcPct val="80000"/>
              </a:lnSpc>
              <a:spcBef>
                <a:spcPct val="10000"/>
              </a:spcBef>
            </a:pPr>
            <a:r>
              <a:rPr lang="en-US" altLang="ko-KR" dirty="0" smtClean="0">
                <a:ea typeface="굴림" panose="020B0600000101010101" pitchFamily="34" charset="-127"/>
              </a:rPr>
              <a:t>Easy: only need to buffer messages</a:t>
            </a:r>
          </a:p>
          <a:p>
            <a:pPr lvl="1">
              <a:lnSpc>
                <a:spcPct val="80000"/>
              </a:lnSpc>
              <a:spcBef>
                <a:spcPct val="10000"/>
              </a:spcBef>
            </a:pPr>
            <a:r>
              <a:rPr lang="en-US" altLang="ko-KR" dirty="0" smtClean="0">
                <a:ea typeface="굴림" panose="020B0600000101010101" pitchFamily="34" charset="-127"/>
              </a:rPr>
              <a:t>Receiver tracks possible duplicate messages</a:t>
            </a:r>
          </a:p>
          <a:p>
            <a:pPr lvl="2">
              <a:lnSpc>
                <a:spcPct val="80000"/>
              </a:lnSpc>
              <a:spcBef>
                <a:spcPct val="10000"/>
              </a:spcBef>
            </a:pPr>
            <a:r>
              <a:rPr lang="en-US" altLang="ko-KR" dirty="0" smtClean="0">
                <a:ea typeface="굴림" panose="020B0600000101010101" pitchFamily="34" charset="-127"/>
              </a:rPr>
              <a:t>Hard: when ok to forget about received message?</a:t>
            </a:r>
          </a:p>
          <a:p>
            <a:pPr>
              <a:lnSpc>
                <a:spcPct val="80000"/>
              </a:lnSpc>
              <a:spcBef>
                <a:spcPct val="10000"/>
              </a:spcBef>
            </a:pPr>
            <a:r>
              <a:rPr lang="en-US" altLang="ko-KR" dirty="0" smtClean="0">
                <a:solidFill>
                  <a:schemeClr val="hlink"/>
                </a:solidFill>
                <a:ea typeface="굴림" panose="020B0600000101010101" pitchFamily="34" charset="-127"/>
              </a:rPr>
              <a:t>Alternating-bit protocol:</a:t>
            </a:r>
          </a:p>
          <a:p>
            <a:pPr lvl="1">
              <a:lnSpc>
                <a:spcPct val="80000"/>
              </a:lnSpc>
              <a:spcBef>
                <a:spcPct val="10000"/>
              </a:spcBef>
            </a:pPr>
            <a:r>
              <a:rPr lang="en-US" altLang="ko-KR" dirty="0" smtClean="0">
                <a:ea typeface="굴림" panose="020B0600000101010101" pitchFamily="34" charset="-127"/>
              </a:rPr>
              <a:t>Send one message at a time; don’t send</a:t>
            </a:r>
            <a:br>
              <a:rPr lang="en-US" altLang="ko-KR" dirty="0" smtClean="0">
                <a:ea typeface="굴림" panose="020B0600000101010101" pitchFamily="34" charset="-127"/>
              </a:rPr>
            </a:br>
            <a:r>
              <a:rPr lang="en-US" altLang="ko-KR" dirty="0" smtClean="0">
                <a:ea typeface="굴림" panose="020B0600000101010101" pitchFamily="34" charset="-127"/>
              </a:rPr>
              <a:t>next message until ACK received</a:t>
            </a:r>
          </a:p>
          <a:p>
            <a:pPr lvl="1">
              <a:lnSpc>
                <a:spcPct val="80000"/>
              </a:lnSpc>
              <a:spcBef>
                <a:spcPct val="10000"/>
              </a:spcBef>
            </a:pPr>
            <a:r>
              <a:rPr lang="en-US" altLang="ko-KR" dirty="0" smtClean="0">
                <a:ea typeface="굴림" panose="020B0600000101010101" pitchFamily="34" charset="-127"/>
              </a:rPr>
              <a:t>Sender keeps last message; receiver </a:t>
            </a:r>
            <a:br>
              <a:rPr lang="en-US" altLang="ko-KR" dirty="0" smtClean="0">
                <a:ea typeface="굴림" panose="020B0600000101010101" pitchFamily="34" charset="-127"/>
              </a:rPr>
            </a:br>
            <a:r>
              <a:rPr lang="en-US" altLang="ko-KR" dirty="0" smtClean="0">
                <a:ea typeface="굴림" panose="020B0600000101010101" pitchFamily="34" charset="-127"/>
              </a:rPr>
              <a:t>tracks sequence number of last message received</a:t>
            </a:r>
          </a:p>
          <a:p>
            <a:pPr>
              <a:lnSpc>
                <a:spcPct val="80000"/>
              </a:lnSpc>
              <a:spcBef>
                <a:spcPct val="10000"/>
              </a:spcBef>
            </a:pPr>
            <a:r>
              <a:rPr lang="en-US" altLang="ko-KR" dirty="0" smtClean="0">
                <a:ea typeface="굴림" panose="020B0600000101010101" pitchFamily="34" charset="-127"/>
              </a:rPr>
              <a:t>Pros: simple, small overhead</a:t>
            </a:r>
          </a:p>
          <a:p>
            <a:pPr>
              <a:lnSpc>
                <a:spcPct val="80000"/>
              </a:lnSpc>
              <a:spcBef>
                <a:spcPct val="10000"/>
              </a:spcBef>
            </a:pPr>
            <a:r>
              <a:rPr lang="en-US" altLang="ko-KR" dirty="0" smtClean="0">
                <a:ea typeface="굴림" panose="020B0600000101010101" pitchFamily="34" charset="-127"/>
              </a:rPr>
              <a:t>Con: Poor performance</a:t>
            </a:r>
          </a:p>
          <a:p>
            <a:pPr lvl="1">
              <a:lnSpc>
                <a:spcPct val="80000"/>
              </a:lnSpc>
              <a:spcBef>
                <a:spcPct val="10000"/>
              </a:spcBef>
            </a:pPr>
            <a:r>
              <a:rPr lang="en-US" altLang="ko-KR" dirty="0" smtClean="0">
                <a:ea typeface="굴림" panose="020B0600000101010101" pitchFamily="34" charset="-127"/>
              </a:rPr>
              <a:t>Wire can hold multiple messages; want to</a:t>
            </a:r>
            <a:br>
              <a:rPr lang="en-US" altLang="ko-KR" dirty="0" smtClean="0">
                <a:ea typeface="굴림" panose="020B0600000101010101" pitchFamily="34" charset="-127"/>
              </a:rPr>
            </a:br>
            <a:r>
              <a:rPr lang="en-US" altLang="ko-KR" dirty="0" smtClean="0">
                <a:ea typeface="굴림" panose="020B0600000101010101" pitchFamily="34" charset="-127"/>
              </a:rPr>
              <a:t>fill up at (wire latency </a:t>
            </a:r>
            <a:r>
              <a:rPr lang="en-US" altLang="ko-KR" dirty="0" smtClean="0">
                <a:ea typeface="굴림" panose="020B0600000101010101" pitchFamily="34" charset="-127"/>
                <a:sym typeface="Symbol" panose="05050102010706020507" pitchFamily="18" charset="2"/>
              </a:rPr>
              <a:t> throughput)</a:t>
            </a:r>
          </a:p>
          <a:p>
            <a:pPr>
              <a:lnSpc>
                <a:spcPct val="80000"/>
              </a:lnSpc>
              <a:spcBef>
                <a:spcPct val="10000"/>
              </a:spcBef>
            </a:pPr>
            <a:r>
              <a:rPr lang="en-US" altLang="ko-KR" dirty="0" smtClean="0">
                <a:ea typeface="굴림" panose="020B0600000101010101" pitchFamily="34" charset="-127"/>
                <a:sym typeface="Symbol" panose="05050102010706020507" pitchFamily="18" charset="2"/>
              </a:rPr>
              <a:t>Con: doesn’t work if network can delay</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or duplicate messages arbitrarily</a:t>
            </a:r>
          </a:p>
        </p:txBody>
      </p:sp>
      <p:grpSp>
        <p:nvGrpSpPr>
          <p:cNvPr id="1081346" name="Group 2"/>
          <p:cNvGrpSpPr>
            <a:grpSpLocks/>
          </p:cNvGrpSpPr>
          <p:nvPr/>
        </p:nvGrpSpPr>
        <p:grpSpPr bwMode="auto">
          <a:xfrm>
            <a:off x="6851650" y="3124200"/>
            <a:ext cx="2241550" cy="3200400"/>
            <a:chOff x="4316" y="2016"/>
            <a:chExt cx="1412" cy="2016"/>
          </a:xfrm>
        </p:grpSpPr>
        <p:sp>
          <p:nvSpPr>
            <p:cNvPr id="7173" name="Rectangle 3"/>
            <p:cNvSpPr>
              <a:spLocks noChangeArrowheads="1"/>
            </p:cNvSpPr>
            <p:nvPr/>
          </p:nvSpPr>
          <p:spPr bwMode="auto">
            <a:xfrm>
              <a:off x="4352" y="2016"/>
              <a:ext cx="1376" cy="2016"/>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nvGrpSpPr>
            <p:cNvPr id="7174" name="Group 4"/>
            <p:cNvGrpSpPr>
              <a:grpSpLocks/>
            </p:cNvGrpSpPr>
            <p:nvPr/>
          </p:nvGrpSpPr>
          <p:grpSpPr bwMode="auto">
            <a:xfrm>
              <a:off x="4316" y="2016"/>
              <a:ext cx="1397" cy="1919"/>
              <a:chOff x="4080" y="951"/>
              <a:chExt cx="1397" cy="2169"/>
            </a:xfrm>
          </p:grpSpPr>
          <p:sp>
            <p:nvSpPr>
              <p:cNvPr id="7175" name="Rectangle 5" descr="Wide downward diagonal"/>
              <p:cNvSpPr>
                <a:spLocks noChangeArrowheads="1"/>
              </p:cNvSpPr>
              <p:nvPr/>
            </p:nvSpPr>
            <p:spPr bwMode="auto">
              <a:xfrm>
                <a:off x="4341" y="1063"/>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7176" name="Text Box 6"/>
              <p:cNvSpPr txBox="1">
                <a:spLocks noChangeArrowheads="1"/>
              </p:cNvSpPr>
              <p:nvPr/>
            </p:nvSpPr>
            <p:spPr bwMode="auto">
              <a:xfrm>
                <a:off x="5241" y="951"/>
                <a:ext cx="236"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B</a:t>
                </a:r>
              </a:p>
            </p:txBody>
          </p:sp>
          <p:sp>
            <p:nvSpPr>
              <p:cNvPr id="7177" name="Text Box 7"/>
              <p:cNvSpPr txBox="1">
                <a:spLocks noChangeArrowheads="1"/>
              </p:cNvSpPr>
              <p:nvPr/>
            </p:nvSpPr>
            <p:spPr bwMode="auto">
              <a:xfrm>
                <a:off x="4080" y="951"/>
                <a:ext cx="277"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A</a:t>
                </a:r>
              </a:p>
            </p:txBody>
          </p:sp>
          <p:grpSp>
            <p:nvGrpSpPr>
              <p:cNvPr id="7178" name="Group 8"/>
              <p:cNvGrpSpPr>
                <a:grpSpLocks/>
              </p:cNvGrpSpPr>
              <p:nvPr/>
            </p:nvGrpSpPr>
            <p:grpSpPr bwMode="auto">
              <a:xfrm>
                <a:off x="4325" y="1186"/>
                <a:ext cx="960" cy="713"/>
                <a:chOff x="4325" y="679"/>
                <a:chExt cx="960" cy="713"/>
              </a:xfrm>
            </p:grpSpPr>
            <p:grpSp>
              <p:nvGrpSpPr>
                <p:cNvPr id="7191" name="Group 9"/>
                <p:cNvGrpSpPr>
                  <a:grpSpLocks/>
                </p:cNvGrpSpPr>
                <p:nvPr/>
              </p:nvGrpSpPr>
              <p:grpSpPr bwMode="auto">
                <a:xfrm>
                  <a:off x="4325" y="679"/>
                  <a:ext cx="960" cy="356"/>
                  <a:chOff x="1157" y="667"/>
                  <a:chExt cx="960" cy="356"/>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95" name="Text Box 11"/>
                  <p:cNvSpPr txBox="1">
                    <a:spLocks noChangeArrowheads="1"/>
                  </p:cNvSpPr>
                  <p:nvPr/>
                </p:nvSpPr>
                <p:spPr bwMode="auto">
                  <a:xfrm rot="736490">
                    <a:off x="1410" y="667"/>
                    <a:ext cx="634"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err="1">
                        <a:latin typeface="Gill Sans Light"/>
                        <a:ea typeface="굴림" panose="020B0600000101010101" pitchFamily="34" charset="-127"/>
                        <a:cs typeface="Gill Sans Light"/>
                      </a:rPr>
                      <a:t>Pkt</a:t>
                    </a:r>
                    <a:r>
                      <a:rPr lang="en-US" altLang="ko-KR" sz="2400" dirty="0">
                        <a:latin typeface="Gill Sans Light"/>
                        <a:ea typeface="굴림" panose="020B0600000101010101" pitchFamily="34" charset="-127"/>
                        <a:cs typeface="Gill Sans Light"/>
                      </a:rPr>
                      <a: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93" name="Text Box 13"/>
                <p:cNvSpPr txBox="1">
                  <a:spLocks noChangeArrowheads="1"/>
                </p:cNvSpPr>
                <p:nvPr/>
              </p:nvSpPr>
              <p:spPr bwMode="auto">
                <a:xfrm rot="20746312">
                  <a:off x="4376" y="969"/>
                  <a:ext cx="748"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smtClean="0">
                      <a:latin typeface="Gill Sans Light"/>
                      <a:ea typeface="굴림" panose="020B0600000101010101" pitchFamily="34" charset="-127"/>
                      <a:cs typeface="Gill Sans Light"/>
                    </a:rPr>
                    <a:t>ACK #</a:t>
                  </a:r>
                  <a:r>
                    <a:rPr lang="en-US" altLang="ko-KR" sz="2400" dirty="0">
                      <a:latin typeface="Gill Sans Light"/>
                      <a:ea typeface="굴림" panose="020B0600000101010101" pitchFamily="34" charset="-127"/>
                      <a:cs typeface="Gill Sans Light"/>
                    </a:rPr>
                    <a:t>0</a:t>
                  </a:r>
                </a:p>
              </p:txBody>
            </p:sp>
          </p:grpSp>
          <p:grpSp>
            <p:nvGrpSpPr>
              <p:cNvPr id="7179" name="Group 14"/>
              <p:cNvGrpSpPr>
                <a:grpSpLocks/>
              </p:cNvGrpSpPr>
              <p:nvPr/>
            </p:nvGrpSpPr>
            <p:grpSpPr bwMode="auto">
              <a:xfrm>
                <a:off x="4320" y="1783"/>
                <a:ext cx="960" cy="740"/>
                <a:chOff x="4325" y="652"/>
                <a:chExt cx="960" cy="740"/>
              </a:xfrm>
            </p:grpSpPr>
            <p:grpSp>
              <p:nvGrpSpPr>
                <p:cNvPr id="7186" name="Group 15"/>
                <p:cNvGrpSpPr>
                  <a:grpSpLocks/>
                </p:cNvGrpSpPr>
                <p:nvPr/>
              </p:nvGrpSpPr>
              <p:grpSpPr bwMode="auto">
                <a:xfrm>
                  <a:off x="4325" y="652"/>
                  <a:ext cx="960" cy="383"/>
                  <a:chOff x="1157" y="640"/>
                  <a:chExt cx="960" cy="383"/>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90" name="Text Box 17"/>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err="1">
                        <a:latin typeface="Gill Sans Light"/>
                        <a:ea typeface="굴림" panose="020B0600000101010101" pitchFamily="34" charset="-127"/>
                        <a:cs typeface="Gill Sans Light"/>
                      </a:rPr>
                      <a:t>Pkt</a:t>
                    </a:r>
                    <a:r>
                      <a:rPr lang="en-US" altLang="ko-KR" sz="2400" dirty="0">
                        <a:latin typeface="Gill Sans Light"/>
                        <a:ea typeface="굴림" panose="020B0600000101010101" pitchFamily="34" charset="-127"/>
                        <a:cs typeface="Gill Sans Light"/>
                      </a:rPr>
                      <a: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88" name="Text Box 19"/>
                <p:cNvSpPr txBox="1">
                  <a:spLocks noChangeArrowheads="1"/>
                </p:cNvSpPr>
                <p:nvPr/>
              </p:nvSpPr>
              <p:spPr bwMode="auto">
                <a:xfrm rot="20746312">
                  <a:off x="4374" y="995"/>
                  <a:ext cx="748"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smtClean="0">
                      <a:latin typeface="Gill Sans Light"/>
                      <a:ea typeface="굴림" panose="020B0600000101010101" pitchFamily="34" charset="-127"/>
                      <a:cs typeface="Gill Sans Light"/>
                    </a:rPr>
                    <a:t>ACK #</a:t>
                  </a:r>
                  <a:r>
                    <a:rPr lang="en-US" altLang="ko-KR" sz="2400" dirty="0">
                      <a:latin typeface="Gill Sans Light"/>
                      <a:ea typeface="굴림" panose="020B0600000101010101" pitchFamily="34" charset="-127"/>
                      <a:cs typeface="Gill Sans Light"/>
                    </a:rPr>
                    <a:t>1</a:t>
                  </a:r>
                </a:p>
              </p:txBody>
            </p:sp>
          </p:grpSp>
          <p:grpSp>
            <p:nvGrpSpPr>
              <p:cNvPr id="7180" name="Group 20"/>
              <p:cNvGrpSpPr>
                <a:grpSpLocks/>
              </p:cNvGrpSpPr>
              <p:nvPr/>
            </p:nvGrpSpPr>
            <p:grpSpPr bwMode="auto">
              <a:xfrm>
                <a:off x="4368" y="2380"/>
                <a:ext cx="960" cy="740"/>
                <a:chOff x="4325" y="652"/>
                <a:chExt cx="960" cy="740"/>
              </a:xfrm>
            </p:grpSpPr>
            <p:grpSp>
              <p:nvGrpSpPr>
                <p:cNvPr id="7181" name="Group 21"/>
                <p:cNvGrpSpPr>
                  <a:grpSpLocks/>
                </p:cNvGrpSpPr>
                <p:nvPr/>
              </p:nvGrpSpPr>
              <p:grpSpPr bwMode="auto">
                <a:xfrm>
                  <a:off x="4325" y="652"/>
                  <a:ext cx="960" cy="383"/>
                  <a:chOff x="1157" y="640"/>
                  <a:chExt cx="960" cy="383"/>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85" name="Text Box 23"/>
                  <p:cNvSpPr txBox="1">
                    <a:spLocks noChangeArrowheads="1"/>
                  </p:cNvSpPr>
                  <p:nvPr/>
                </p:nvSpPr>
                <p:spPr bwMode="auto">
                  <a:xfrm rot="736490">
                    <a:off x="1415" y="640"/>
                    <a:ext cx="634"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err="1">
                        <a:latin typeface="Gill Sans Light"/>
                        <a:ea typeface="굴림" panose="020B0600000101010101" pitchFamily="34" charset="-127"/>
                        <a:cs typeface="Gill Sans Light"/>
                      </a:rPr>
                      <a:t>Pkt</a:t>
                    </a:r>
                    <a:r>
                      <a:rPr lang="en-US" altLang="ko-KR" sz="2400" dirty="0">
                        <a:latin typeface="Gill Sans Light"/>
                        <a:ea typeface="굴림" panose="020B0600000101010101" pitchFamily="34" charset="-127"/>
                        <a:cs typeface="Gill Sans Light"/>
                      </a:rPr>
                      <a: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7183" name="Text Box 25"/>
                <p:cNvSpPr txBox="1">
                  <a:spLocks noChangeArrowheads="1"/>
                </p:cNvSpPr>
                <p:nvPr/>
              </p:nvSpPr>
              <p:spPr bwMode="auto">
                <a:xfrm rot="20746312">
                  <a:off x="4375" y="996"/>
                  <a:ext cx="748" cy="32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smtClean="0">
                      <a:latin typeface="Gill Sans Light"/>
                      <a:ea typeface="굴림" panose="020B0600000101010101" pitchFamily="34" charset="-127"/>
                      <a:cs typeface="Gill Sans Light"/>
                    </a:rPr>
                    <a:t>ACK #</a:t>
                  </a:r>
                  <a:r>
                    <a:rPr lang="en-US" altLang="ko-KR" sz="2400" dirty="0">
                      <a:latin typeface="Gill Sans Light"/>
                      <a:ea typeface="굴림" panose="020B0600000101010101" pitchFamily="34" charset="-127"/>
                      <a:cs typeface="Gill Sans Light"/>
                    </a:rPr>
                    <a:t>0</a:t>
                  </a:r>
                </a:p>
              </p:txBody>
            </p:sp>
          </p:grpSp>
        </p:grpSp>
      </p:grpSp>
      <p:sp>
        <p:nvSpPr>
          <p:cNvPr id="7171" name="Rectangle 26"/>
          <p:cNvSpPr>
            <a:spLocks noGrp="1" noChangeArrowheads="1"/>
          </p:cNvSpPr>
          <p:nvPr>
            <p:ph type="title"/>
          </p:nvPr>
        </p:nvSpPr>
        <p:spPr>
          <a:xfrm>
            <a:off x="609600" y="152400"/>
            <a:ext cx="7924800" cy="533400"/>
          </a:xfrm>
        </p:spPr>
        <p:txBody>
          <a:bodyPr/>
          <a:lstStyle/>
          <a:p>
            <a:r>
              <a:rPr lang="en-US" altLang="ko-KR" dirty="0" smtClean="0">
                <a:ea typeface="굴림" panose="020B0600000101010101" pitchFamily="34" charset="-127"/>
              </a:rPr>
              <a:t>How to Deal with Message </a:t>
            </a:r>
            <a:r>
              <a:rPr lang="en-US" altLang="ko-KR" dirty="0">
                <a:ea typeface="굴림" panose="020B0600000101010101" pitchFamily="34" charset="-127"/>
              </a:rPr>
              <a:t>D</a:t>
            </a:r>
            <a:r>
              <a:rPr lang="en-US" altLang="ko-KR" dirty="0" smtClean="0">
                <a:ea typeface="굴림" panose="020B0600000101010101" pitchFamily="34" charset="-127"/>
              </a:rPr>
              <a:t>uplication?</a:t>
            </a:r>
          </a:p>
        </p:txBody>
      </p:sp>
    </p:spTree>
    <p:extLst>
      <p:ext uri="{BB962C8B-B14F-4D97-AF65-F5344CB8AC3E}">
        <p14:creationId xmlns:p14="http://schemas.microsoft.com/office/powerpoint/2010/main" val="772195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13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1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1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1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13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13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1371">
                                            <p:txEl>
                                              <p:pRg st="9" end="9"/>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1081346"/>
                                        </p:tgtEl>
                                        <p:attrNameLst>
                                          <p:attrName>style.visibility</p:attrName>
                                        </p:attrNameLst>
                                      </p:cBhvr>
                                      <p:to>
                                        <p:strVal val="visible"/>
                                      </p:to>
                                    </p:set>
                                    <p:animEffect transition="in" filter="wipe(up)">
                                      <p:cBhvr>
                                        <p:cTn id="31" dur="500"/>
                                        <p:tgtEl>
                                          <p:spTgt spid="10813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1371">
                                            <p:txEl>
                                              <p:pRg st="10" end="1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1371">
                                            <p:txEl>
                                              <p:pRg st="11" end="1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1371">
                                            <p:txEl>
                                              <p:pRg st="12" end="1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813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428" name="Rectangle 36"/>
          <p:cNvSpPr>
            <a:spLocks noGrp="1" noChangeArrowheads="1"/>
          </p:cNvSpPr>
          <p:nvPr>
            <p:ph type="body" idx="1"/>
          </p:nvPr>
        </p:nvSpPr>
        <p:spPr>
          <a:xfrm>
            <a:off x="-12700" y="685800"/>
            <a:ext cx="9042400" cy="6084888"/>
          </a:xfrm>
        </p:spPr>
        <p:txBody>
          <a:bodyPr/>
          <a:lstStyle/>
          <a:p>
            <a:pPr>
              <a:lnSpc>
                <a:spcPct val="80000"/>
              </a:lnSpc>
              <a:spcBef>
                <a:spcPct val="0"/>
              </a:spcBef>
              <a:tabLst>
                <a:tab pos="801688" algn="l"/>
              </a:tabLst>
            </a:pPr>
            <a:r>
              <a:rPr lang="en-US" altLang="ko-KR" dirty="0" smtClean="0">
                <a:solidFill>
                  <a:schemeClr val="hlink"/>
                </a:solidFill>
                <a:ea typeface="굴림" panose="020B0600000101010101" pitchFamily="34" charset="-127"/>
              </a:rPr>
              <a:t>Windowing protocol (not quite TCP):</a:t>
            </a:r>
          </a:p>
          <a:p>
            <a:pPr lvl="1">
              <a:lnSpc>
                <a:spcPct val="80000"/>
              </a:lnSpc>
              <a:spcBef>
                <a:spcPct val="0"/>
              </a:spcBef>
              <a:tabLst>
                <a:tab pos="801688" algn="l"/>
              </a:tabLst>
            </a:pPr>
            <a:r>
              <a:rPr lang="en-US" altLang="ko-KR" dirty="0" smtClean="0">
                <a:ea typeface="굴림" panose="020B0600000101010101" pitchFamily="34" charset="-127"/>
              </a:rPr>
              <a:t>Send up to N packets without </a:t>
            </a:r>
            <a:r>
              <a:rPr lang="en-US" altLang="ko-KR" dirty="0" err="1" smtClean="0">
                <a:ea typeface="굴림" panose="020B0600000101010101" pitchFamily="34" charset="-127"/>
              </a:rPr>
              <a:t>ack</a:t>
            </a:r>
            <a:endParaRPr lang="en-US" altLang="ko-KR" dirty="0" smtClean="0">
              <a:ea typeface="굴림" panose="020B0600000101010101" pitchFamily="34" charset="-127"/>
            </a:endParaRPr>
          </a:p>
          <a:p>
            <a:pPr lvl="2">
              <a:lnSpc>
                <a:spcPct val="80000"/>
              </a:lnSpc>
              <a:spcBef>
                <a:spcPct val="0"/>
              </a:spcBef>
              <a:tabLst>
                <a:tab pos="801688" algn="l"/>
              </a:tabLst>
            </a:pPr>
            <a:r>
              <a:rPr lang="en-US" altLang="ko-KR" dirty="0" smtClean="0">
                <a:ea typeface="굴림" panose="020B0600000101010101" pitchFamily="34" charset="-127"/>
              </a:rPr>
              <a:t>Allows pipelining of packets</a:t>
            </a:r>
          </a:p>
          <a:p>
            <a:pPr lvl="2">
              <a:lnSpc>
                <a:spcPct val="80000"/>
              </a:lnSpc>
              <a:spcBef>
                <a:spcPct val="0"/>
              </a:spcBef>
              <a:tabLst>
                <a:tab pos="801688" algn="l"/>
              </a:tabLst>
            </a:pPr>
            <a:r>
              <a:rPr lang="en-US" altLang="ko-KR" dirty="0" smtClean="0">
                <a:ea typeface="굴림" panose="020B0600000101010101" pitchFamily="34" charset="-127"/>
              </a:rPr>
              <a:t>Window size (N) &lt; queue at destination</a:t>
            </a:r>
          </a:p>
          <a:p>
            <a:pPr lvl="1">
              <a:lnSpc>
                <a:spcPct val="80000"/>
              </a:lnSpc>
              <a:spcBef>
                <a:spcPct val="0"/>
              </a:spcBef>
              <a:tabLst>
                <a:tab pos="801688" algn="l"/>
              </a:tabLst>
            </a:pPr>
            <a:r>
              <a:rPr lang="en-US" altLang="ko-KR" dirty="0" smtClean="0">
                <a:ea typeface="굴림" panose="020B0600000101010101" pitchFamily="34" charset="-127"/>
              </a:rPr>
              <a:t>Each packet has sequence number</a:t>
            </a:r>
          </a:p>
          <a:p>
            <a:pPr lvl="2">
              <a:lnSpc>
                <a:spcPct val="80000"/>
              </a:lnSpc>
              <a:spcBef>
                <a:spcPct val="0"/>
              </a:spcBef>
              <a:tabLst>
                <a:tab pos="801688" algn="l"/>
              </a:tabLst>
            </a:pPr>
            <a:r>
              <a:rPr lang="en-US" altLang="ko-KR" dirty="0" smtClean="0">
                <a:ea typeface="굴림" panose="020B0600000101010101" pitchFamily="34" charset="-127"/>
              </a:rPr>
              <a:t>Receiver acknowledges each packet</a:t>
            </a:r>
          </a:p>
          <a:p>
            <a:pPr lvl="2">
              <a:lnSpc>
                <a:spcPct val="80000"/>
              </a:lnSpc>
              <a:spcBef>
                <a:spcPct val="0"/>
              </a:spcBef>
              <a:tabLst>
                <a:tab pos="801688" algn="l"/>
              </a:tabLst>
            </a:pPr>
            <a:r>
              <a:rPr lang="en-US" altLang="ko-KR" dirty="0" smtClean="0">
                <a:ea typeface="굴림" panose="020B0600000101010101" pitchFamily="34" charset="-127"/>
              </a:rPr>
              <a:t>ACK says “received all packets up</a:t>
            </a:r>
            <a:br>
              <a:rPr lang="en-US" altLang="ko-KR" dirty="0" smtClean="0">
                <a:ea typeface="굴림" panose="020B0600000101010101" pitchFamily="34" charset="-127"/>
              </a:rPr>
            </a:br>
            <a:r>
              <a:rPr lang="en-US" altLang="ko-KR" dirty="0" smtClean="0">
                <a:ea typeface="굴림" panose="020B0600000101010101" pitchFamily="34" charset="-127"/>
              </a:rPr>
              <a:t>to sequence number X”/send more</a:t>
            </a:r>
          </a:p>
          <a:p>
            <a:pPr>
              <a:lnSpc>
                <a:spcPct val="80000"/>
              </a:lnSpc>
              <a:spcBef>
                <a:spcPct val="0"/>
              </a:spcBef>
              <a:tabLst>
                <a:tab pos="801688" algn="l"/>
              </a:tabLst>
            </a:pPr>
            <a:r>
              <a:rPr lang="en-US" altLang="ko-KR" dirty="0" smtClean="0">
                <a:ea typeface="굴림" panose="020B0600000101010101" pitchFamily="34" charset="-127"/>
              </a:rPr>
              <a:t>ACKs serve dual purpose: </a:t>
            </a:r>
          </a:p>
          <a:p>
            <a:pPr lvl="1">
              <a:lnSpc>
                <a:spcPct val="80000"/>
              </a:lnSpc>
              <a:spcBef>
                <a:spcPct val="0"/>
              </a:spcBef>
              <a:tabLst>
                <a:tab pos="801688" algn="l"/>
              </a:tabLst>
            </a:pPr>
            <a:r>
              <a:rPr lang="en-US" altLang="ko-KR" dirty="0" smtClean="0">
                <a:ea typeface="굴림" panose="020B0600000101010101" pitchFamily="34" charset="-127"/>
              </a:rPr>
              <a:t>Reliability: Confirming packet received</a:t>
            </a:r>
          </a:p>
          <a:p>
            <a:pPr lvl="1">
              <a:lnSpc>
                <a:spcPct val="80000"/>
              </a:lnSpc>
              <a:spcBef>
                <a:spcPct val="0"/>
              </a:spcBef>
              <a:tabLst>
                <a:tab pos="801688" algn="l"/>
              </a:tabLst>
            </a:pPr>
            <a:r>
              <a:rPr lang="en-US" altLang="ko-KR" dirty="0" smtClean="0">
                <a:ea typeface="굴림" panose="020B0600000101010101" pitchFamily="34" charset="-127"/>
              </a:rPr>
              <a:t>Ordering: Packets can be reordered</a:t>
            </a:r>
            <a:br>
              <a:rPr lang="en-US" altLang="ko-KR" dirty="0" smtClean="0">
                <a:ea typeface="굴림" panose="020B0600000101010101" pitchFamily="34" charset="-127"/>
              </a:rPr>
            </a:br>
            <a:r>
              <a:rPr lang="en-US" altLang="ko-KR" dirty="0" smtClean="0">
                <a:ea typeface="굴림" panose="020B0600000101010101" pitchFamily="34" charset="-127"/>
              </a:rPr>
              <a:t>at destination</a:t>
            </a:r>
          </a:p>
          <a:p>
            <a:pPr>
              <a:lnSpc>
                <a:spcPct val="80000"/>
              </a:lnSpc>
              <a:spcBef>
                <a:spcPct val="0"/>
              </a:spcBef>
              <a:tabLst>
                <a:tab pos="801688" algn="l"/>
              </a:tabLst>
            </a:pPr>
            <a:r>
              <a:rPr lang="en-US" altLang="ko-KR" dirty="0" smtClean="0">
                <a:ea typeface="굴림" panose="020B0600000101010101" pitchFamily="34" charset="-127"/>
              </a:rPr>
              <a:t>What if packet gets garbled/dropped?  </a:t>
            </a:r>
          </a:p>
          <a:p>
            <a:pPr lvl="1">
              <a:lnSpc>
                <a:spcPct val="80000"/>
              </a:lnSpc>
              <a:spcBef>
                <a:spcPct val="0"/>
              </a:spcBef>
              <a:tabLst>
                <a:tab pos="801688" algn="l"/>
              </a:tabLst>
            </a:pPr>
            <a:r>
              <a:rPr lang="en-US" altLang="ko-KR" dirty="0" smtClean="0">
                <a:ea typeface="굴림" panose="020B0600000101010101" pitchFamily="34" charset="-127"/>
              </a:rPr>
              <a:t>Sender will timeout waiting for ACK packet</a:t>
            </a:r>
          </a:p>
          <a:p>
            <a:pPr lvl="2">
              <a:lnSpc>
                <a:spcPct val="80000"/>
              </a:lnSpc>
              <a:spcBef>
                <a:spcPct val="0"/>
              </a:spcBef>
              <a:tabLst>
                <a:tab pos="801688" algn="l"/>
              </a:tabLst>
            </a:pPr>
            <a:r>
              <a:rPr lang="en-US" altLang="ko-KR" dirty="0" smtClean="0">
                <a:ea typeface="굴림" panose="020B0600000101010101" pitchFamily="34" charset="-127"/>
              </a:rPr>
              <a:t>Resend missing packets </a:t>
            </a:r>
            <a:r>
              <a:rPr lang="en-US" altLang="ko-KR" dirty="0" smtClean="0">
                <a:ea typeface="굴림" panose="020B0600000101010101" pitchFamily="34" charset="-127"/>
                <a:sym typeface="Symbol" panose="05050102010706020507" pitchFamily="18" charset="2"/>
              </a:rPr>
              <a:t> </a:t>
            </a:r>
            <a:r>
              <a:rPr lang="en-US" altLang="ko-KR" dirty="0" smtClean="0">
                <a:ea typeface="굴림" panose="020B0600000101010101" pitchFamily="34" charset="-127"/>
              </a:rPr>
              <a:t>Receiver gets packets out of order!</a:t>
            </a:r>
          </a:p>
          <a:p>
            <a:pPr lvl="1">
              <a:lnSpc>
                <a:spcPct val="80000"/>
              </a:lnSpc>
              <a:spcBef>
                <a:spcPct val="0"/>
              </a:spcBef>
              <a:tabLst>
                <a:tab pos="801688" algn="l"/>
              </a:tabLst>
            </a:pPr>
            <a:r>
              <a:rPr lang="en-US" altLang="ko-KR" dirty="0" smtClean="0">
                <a:ea typeface="굴림" panose="020B0600000101010101" pitchFamily="34" charset="-127"/>
              </a:rPr>
              <a:t>Should receiver discard packets that arrive out of order?  </a:t>
            </a:r>
          </a:p>
          <a:p>
            <a:pPr lvl="2">
              <a:lnSpc>
                <a:spcPct val="80000"/>
              </a:lnSpc>
              <a:spcBef>
                <a:spcPct val="0"/>
              </a:spcBef>
              <a:tabLst>
                <a:tab pos="801688" algn="l"/>
              </a:tabLst>
            </a:pPr>
            <a:r>
              <a:rPr lang="en-US" altLang="ko-KR" dirty="0" smtClean="0">
                <a:ea typeface="굴림" panose="020B0600000101010101" pitchFamily="34" charset="-127"/>
              </a:rPr>
              <a:t>Simple, but poor performance</a:t>
            </a:r>
          </a:p>
          <a:p>
            <a:pPr lvl="1">
              <a:lnSpc>
                <a:spcPct val="80000"/>
              </a:lnSpc>
              <a:spcBef>
                <a:spcPct val="0"/>
              </a:spcBef>
              <a:tabLst>
                <a:tab pos="801688" algn="l"/>
              </a:tabLst>
            </a:pPr>
            <a:r>
              <a:rPr lang="en-US" altLang="ko-KR" dirty="0" smtClean="0">
                <a:ea typeface="굴림" panose="020B0600000101010101" pitchFamily="34" charset="-127"/>
              </a:rPr>
              <a:t>Alternative: Keep copy until sender fills in missing pieces? </a:t>
            </a:r>
          </a:p>
          <a:p>
            <a:pPr lvl="2">
              <a:lnSpc>
                <a:spcPct val="80000"/>
              </a:lnSpc>
              <a:spcBef>
                <a:spcPct val="0"/>
              </a:spcBef>
              <a:tabLst>
                <a:tab pos="801688" algn="l"/>
              </a:tabLst>
            </a:pPr>
            <a:r>
              <a:rPr lang="en-US" altLang="ko-KR" dirty="0" smtClean="0">
                <a:ea typeface="굴림" panose="020B0600000101010101" pitchFamily="34" charset="-127"/>
              </a:rPr>
              <a:t>Reduces # of retransmits, but more complex</a:t>
            </a:r>
          </a:p>
          <a:p>
            <a:pPr>
              <a:lnSpc>
                <a:spcPct val="80000"/>
              </a:lnSpc>
              <a:spcBef>
                <a:spcPct val="0"/>
              </a:spcBef>
              <a:tabLst>
                <a:tab pos="801688" algn="l"/>
              </a:tabLst>
            </a:pPr>
            <a:r>
              <a:rPr lang="en-US" altLang="ko-KR" dirty="0" smtClean="0">
                <a:ea typeface="굴림" panose="020B0600000101010101" pitchFamily="34" charset="-127"/>
              </a:rPr>
              <a:t>What if ACK gets garbled/dropped?  </a:t>
            </a:r>
          </a:p>
          <a:p>
            <a:pPr lvl="1">
              <a:lnSpc>
                <a:spcPct val="80000"/>
              </a:lnSpc>
              <a:spcBef>
                <a:spcPct val="0"/>
              </a:spcBef>
              <a:tabLst>
                <a:tab pos="801688" algn="l"/>
              </a:tabLst>
            </a:pPr>
            <a:r>
              <a:rPr lang="en-US" altLang="ko-KR" dirty="0" smtClean="0">
                <a:ea typeface="굴림" panose="020B0600000101010101" pitchFamily="34" charset="-127"/>
              </a:rPr>
              <a:t>Timeout and resend just the un-acknowledged packets</a:t>
            </a:r>
          </a:p>
          <a:p>
            <a:pPr lvl="1">
              <a:lnSpc>
                <a:spcPct val="80000"/>
              </a:lnSpc>
              <a:spcBef>
                <a:spcPct val="0"/>
              </a:spcBef>
              <a:tabLst>
                <a:tab pos="801688" algn="l"/>
              </a:tabLst>
            </a:pPr>
            <a:endParaRPr lang="en-US" altLang="ko-KR" dirty="0" smtClean="0">
              <a:ea typeface="굴림" panose="020B0600000101010101" pitchFamily="34" charset="-127"/>
            </a:endParaRPr>
          </a:p>
        </p:txBody>
      </p:sp>
      <p:grpSp>
        <p:nvGrpSpPr>
          <p:cNvPr id="1083394" name="Group 2"/>
          <p:cNvGrpSpPr>
            <a:grpSpLocks/>
          </p:cNvGrpSpPr>
          <p:nvPr/>
        </p:nvGrpSpPr>
        <p:grpSpPr bwMode="auto">
          <a:xfrm>
            <a:off x="5967413" y="609601"/>
            <a:ext cx="3127375" cy="3452813"/>
            <a:chOff x="3755" y="369"/>
            <a:chExt cx="1970" cy="2175"/>
          </a:xfrm>
        </p:grpSpPr>
        <p:sp>
          <p:nvSpPr>
            <p:cNvPr id="8225" name="Rectangle 3"/>
            <p:cNvSpPr>
              <a:spLocks noChangeArrowheads="1"/>
            </p:cNvSpPr>
            <p:nvPr/>
          </p:nvSpPr>
          <p:spPr bwMode="auto">
            <a:xfrm>
              <a:off x="3755" y="437"/>
              <a:ext cx="1970" cy="210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ko-KR" sz="2400" dirty="0">
                <a:latin typeface="Gill Sans Light"/>
                <a:ea typeface="굴림" panose="020B0600000101010101" pitchFamily="34" charset="-127"/>
                <a:cs typeface="Gill Sans Light"/>
              </a:endParaRPr>
            </a:p>
          </p:txBody>
        </p:sp>
        <p:sp>
          <p:nvSpPr>
            <p:cNvPr id="8226" name="Rectangle 4" descr="Wide downward diagonal"/>
            <p:cNvSpPr>
              <a:spLocks noChangeArrowheads="1"/>
            </p:cNvSpPr>
            <p:nvPr/>
          </p:nvSpPr>
          <p:spPr bwMode="auto">
            <a:xfrm>
              <a:off x="4581" y="460"/>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8227" name="Text Box 5"/>
            <p:cNvSpPr txBox="1">
              <a:spLocks noChangeArrowheads="1"/>
            </p:cNvSpPr>
            <p:nvPr/>
          </p:nvSpPr>
          <p:spPr bwMode="auto">
            <a:xfrm>
              <a:off x="5481" y="369"/>
              <a:ext cx="236"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B</a:t>
              </a:r>
            </a:p>
          </p:txBody>
        </p:sp>
        <p:sp>
          <p:nvSpPr>
            <p:cNvPr id="8228" name="Text Box 6"/>
            <p:cNvSpPr txBox="1">
              <a:spLocks noChangeArrowheads="1"/>
            </p:cNvSpPr>
            <p:nvPr/>
          </p:nvSpPr>
          <p:spPr bwMode="auto">
            <a:xfrm>
              <a:off x="4320" y="369"/>
              <a:ext cx="277"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A</a:t>
              </a:r>
            </a:p>
          </p:txBody>
        </p:sp>
      </p:grpSp>
      <p:grpSp>
        <p:nvGrpSpPr>
          <p:cNvPr id="1083399" name="Group 7"/>
          <p:cNvGrpSpPr>
            <a:grpSpLocks/>
          </p:cNvGrpSpPr>
          <p:nvPr/>
        </p:nvGrpSpPr>
        <p:grpSpPr bwMode="auto">
          <a:xfrm>
            <a:off x="7246938" y="1085850"/>
            <a:ext cx="1522412" cy="1347788"/>
            <a:chOff x="4565" y="684"/>
            <a:chExt cx="959" cy="849"/>
          </a:xfrm>
        </p:grpSpPr>
        <p:sp>
          <p:nvSpPr>
            <p:cNvPr id="8220" name="Line 8"/>
            <p:cNvSpPr>
              <a:spLocks noChangeShapeType="1"/>
            </p:cNvSpPr>
            <p:nvPr/>
          </p:nvSpPr>
          <p:spPr bwMode="auto">
            <a:xfrm>
              <a:off x="4565" y="780"/>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21" name="Line 9"/>
            <p:cNvSpPr>
              <a:spLocks noChangeShapeType="1"/>
            </p:cNvSpPr>
            <p:nvPr/>
          </p:nvSpPr>
          <p:spPr bwMode="auto">
            <a:xfrm>
              <a:off x="4565" y="684"/>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22" name="Line 10"/>
            <p:cNvSpPr>
              <a:spLocks noChangeShapeType="1"/>
            </p:cNvSpPr>
            <p:nvPr/>
          </p:nvSpPr>
          <p:spPr bwMode="auto">
            <a:xfrm>
              <a:off x="4565" y="876"/>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23" name="Line 11"/>
            <p:cNvSpPr>
              <a:spLocks noChangeShapeType="1"/>
            </p:cNvSpPr>
            <p:nvPr/>
          </p:nvSpPr>
          <p:spPr bwMode="auto">
            <a:xfrm>
              <a:off x="4565" y="972"/>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24" name="Line 12"/>
            <p:cNvSpPr>
              <a:spLocks noChangeShapeType="1"/>
            </p:cNvSpPr>
            <p:nvPr/>
          </p:nvSpPr>
          <p:spPr bwMode="auto">
            <a:xfrm>
              <a:off x="4565" y="1068"/>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8196" name="Rectangle 13"/>
          <p:cNvSpPr>
            <a:spLocks noGrp="1" noChangeArrowheads="1"/>
          </p:cNvSpPr>
          <p:nvPr>
            <p:ph type="title"/>
          </p:nvPr>
        </p:nvSpPr>
        <p:spPr>
          <a:xfrm>
            <a:off x="152400" y="152400"/>
            <a:ext cx="8915400" cy="533400"/>
          </a:xfrm>
        </p:spPr>
        <p:txBody>
          <a:bodyPr/>
          <a:lstStyle/>
          <a:p>
            <a:r>
              <a:rPr lang="en-US" altLang="ko-KR" dirty="0" smtClean="0">
                <a:ea typeface="굴림" panose="020B0600000101010101" pitchFamily="34" charset="-127"/>
              </a:rPr>
              <a:t>Better Messaging: Window-based Acknowledgements</a:t>
            </a:r>
          </a:p>
        </p:txBody>
      </p:sp>
      <p:grpSp>
        <p:nvGrpSpPr>
          <p:cNvPr id="1083406" name="Group 14"/>
          <p:cNvGrpSpPr>
            <a:grpSpLocks/>
          </p:cNvGrpSpPr>
          <p:nvPr/>
        </p:nvGrpSpPr>
        <p:grpSpPr bwMode="auto">
          <a:xfrm>
            <a:off x="7245350" y="2633663"/>
            <a:ext cx="1522413" cy="1347787"/>
            <a:chOff x="4564" y="1659"/>
            <a:chExt cx="959" cy="849"/>
          </a:xfrm>
        </p:grpSpPr>
        <p:sp>
          <p:nvSpPr>
            <p:cNvPr id="8215" name="Line 15"/>
            <p:cNvSpPr>
              <a:spLocks noChangeShapeType="1"/>
            </p:cNvSpPr>
            <p:nvPr/>
          </p:nvSpPr>
          <p:spPr bwMode="auto">
            <a:xfrm>
              <a:off x="4564" y="1659"/>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6" name="Line 16"/>
            <p:cNvSpPr>
              <a:spLocks noChangeShapeType="1"/>
            </p:cNvSpPr>
            <p:nvPr/>
          </p:nvSpPr>
          <p:spPr bwMode="auto">
            <a:xfrm>
              <a:off x="4564" y="1755"/>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7" name="Line 17"/>
            <p:cNvSpPr>
              <a:spLocks noChangeShapeType="1"/>
            </p:cNvSpPr>
            <p:nvPr/>
          </p:nvSpPr>
          <p:spPr bwMode="auto">
            <a:xfrm>
              <a:off x="4564" y="1851"/>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8" name="Line 18"/>
            <p:cNvSpPr>
              <a:spLocks noChangeShapeType="1"/>
            </p:cNvSpPr>
            <p:nvPr/>
          </p:nvSpPr>
          <p:spPr bwMode="auto">
            <a:xfrm>
              <a:off x="4564" y="1947"/>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9" name="Line 19"/>
            <p:cNvSpPr>
              <a:spLocks noChangeShapeType="1"/>
            </p:cNvSpPr>
            <p:nvPr/>
          </p:nvSpPr>
          <p:spPr bwMode="auto">
            <a:xfrm>
              <a:off x="4564" y="2043"/>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1083412" name="Group 20"/>
          <p:cNvGrpSpPr>
            <a:grpSpLocks/>
          </p:cNvGrpSpPr>
          <p:nvPr/>
        </p:nvGrpSpPr>
        <p:grpSpPr bwMode="auto">
          <a:xfrm>
            <a:off x="5943600" y="1079500"/>
            <a:ext cx="1193800" cy="609600"/>
            <a:chOff x="3744" y="680"/>
            <a:chExt cx="752" cy="384"/>
          </a:xfrm>
        </p:grpSpPr>
        <p:sp>
          <p:nvSpPr>
            <p:cNvPr id="8213" name="AutoShape 21"/>
            <p:cNvSpPr>
              <a:spLocks/>
            </p:cNvSpPr>
            <p:nvPr/>
          </p:nvSpPr>
          <p:spPr bwMode="auto">
            <a:xfrm>
              <a:off x="4256" y="680"/>
              <a:ext cx="240" cy="384"/>
            </a:xfrm>
            <a:prstGeom prst="leftBrace">
              <a:avLst>
                <a:gd name="adj1" fmla="val 1333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8214" name="Text Box 22"/>
            <p:cNvSpPr txBox="1">
              <a:spLocks noChangeArrowheads="1"/>
            </p:cNvSpPr>
            <p:nvPr/>
          </p:nvSpPr>
          <p:spPr bwMode="auto">
            <a:xfrm>
              <a:off x="3744" y="768"/>
              <a:ext cx="490"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N=5</a:t>
              </a:r>
            </a:p>
          </p:txBody>
        </p:sp>
      </p:grpSp>
      <p:sp>
        <p:nvSpPr>
          <p:cNvPr id="1083415" name="Rectangle 23"/>
          <p:cNvSpPr>
            <a:spLocks noChangeArrowheads="1"/>
          </p:cNvSpPr>
          <p:nvPr/>
        </p:nvSpPr>
        <p:spPr bwMode="auto">
          <a:xfrm>
            <a:off x="8816975" y="1663700"/>
            <a:ext cx="228600" cy="8382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굴림" panose="020B0600000101010101" pitchFamily="34" charset="-127"/>
                <a:cs typeface="Gill Sans Light"/>
              </a:rPr>
              <a:t>Queue</a:t>
            </a:r>
            <a:endParaRPr lang="en-US" altLang="ko-KR" sz="2400" dirty="0">
              <a:latin typeface="Gill Sans Light"/>
              <a:ea typeface="굴림" panose="020B0600000101010101" pitchFamily="34" charset="-127"/>
              <a:cs typeface="Gill Sans Light"/>
            </a:endParaRPr>
          </a:p>
        </p:txBody>
      </p:sp>
      <p:grpSp>
        <p:nvGrpSpPr>
          <p:cNvPr id="1083416" name="Group 24"/>
          <p:cNvGrpSpPr>
            <a:grpSpLocks/>
          </p:cNvGrpSpPr>
          <p:nvPr/>
        </p:nvGrpSpPr>
        <p:grpSpPr bwMode="auto">
          <a:xfrm>
            <a:off x="7245350" y="1824038"/>
            <a:ext cx="1525588" cy="1423987"/>
            <a:chOff x="4564" y="1149"/>
            <a:chExt cx="961" cy="897"/>
          </a:xfrm>
        </p:grpSpPr>
        <p:sp>
          <p:nvSpPr>
            <p:cNvPr id="8208" name="Line 25"/>
            <p:cNvSpPr>
              <a:spLocks noChangeShapeType="1"/>
            </p:cNvSpPr>
            <p:nvPr/>
          </p:nvSpPr>
          <p:spPr bwMode="auto">
            <a:xfrm flipH="1">
              <a:off x="4564" y="1245"/>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09" name="Line 26"/>
            <p:cNvSpPr>
              <a:spLocks noChangeShapeType="1"/>
            </p:cNvSpPr>
            <p:nvPr/>
          </p:nvSpPr>
          <p:spPr bwMode="auto">
            <a:xfrm flipH="1">
              <a:off x="4564" y="1149"/>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0" name="Line 27"/>
            <p:cNvSpPr>
              <a:spLocks noChangeShapeType="1"/>
            </p:cNvSpPr>
            <p:nvPr/>
          </p:nvSpPr>
          <p:spPr bwMode="auto">
            <a:xfrm flipH="1">
              <a:off x="4564" y="1341"/>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1" name="Line 28"/>
            <p:cNvSpPr>
              <a:spLocks noChangeShapeType="1"/>
            </p:cNvSpPr>
            <p:nvPr/>
          </p:nvSpPr>
          <p:spPr bwMode="auto">
            <a:xfrm flipH="1">
              <a:off x="4564" y="1437"/>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8212" name="Line 29"/>
            <p:cNvSpPr>
              <a:spLocks noChangeShapeType="1"/>
            </p:cNvSpPr>
            <p:nvPr/>
          </p:nvSpPr>
          <p:spPr bwMode="auto">
            <a:xfrm flipH="1">
              <a:off x="4564" y="1533"/>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1083422" name="Group 30"/>
          <p:cNvGrpSpPr>
            <a:grpSpLocks/>
          </p:cNvGrpSpPr>
          <p:nvPr/>
        </p:nvGrpSpPr>
        <p:grpSpPr bwMode="auto">
          <a:xfrm>
            <a:off x="7192959" y="2133602"/>
            <a:ext cx="1655761" cy="820739"/>
            <a:chOff x="4531" y="1344"/>
            <a:chExt cx="1043" cy="517"/>
          </a:xfrm>
        </p:grpSpPr>
        <p:sp>
          <p:nvSpPr>
            <p:cNvPr id="8206" name="Text Box 31"/>
            <p:cNvSpPr txBox="1">
              <a:spLocks noChangeArrowheads="1"/>
            </p:cNvSpPr>
            <p:nvPr/>
          </p:nvSpPr>
          <p:spPr bwMode="auto">
            <a:xfrm rot="19864414">
              <a:off x="4531" y="1344"/>
              <a:ext cx="55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smtClean="0">
                  <a:latin typeface="Gill Sans Light"/>
                  <a:ea typeface="굴림" panose="020B0600000101010101" pitchFamily="34" charset="-127"/>
                  <a:cs typeface="Gill Sans Light"/>
                </a:rPr>
                <a:t>ACK#</a:t>
              </a:r>
              <a:r>
                <a:rPr lang="en-US" altLang="ko-KR" sz="1800" dirty="0">
                  <a:latin typeface="Gill Sans Light"/>
                  <a:ea typeface="굴림" panose="020B0600000101010101" pitchFamily="34" charset="-127"/>
                  <a:cs typeface="Gill Sans Light"/>
                </a:rPr>
                <a:t>0</a:t>
              </a:r>
            </a:p>
          </p:txBody>
        </p:sp>
        <p:sp>
          <p:nvSpPr>
            <p:cNvPr id="8207" name="Text Box 32"/>
            <p:cNvSpPr txBox="1">
              <a:spLocks noChangeArrowheads="1"/>
            </p:cNvSpPr>
            <p:nvPr/>
          </p:nvSpPr>
          <p:spPr bwMode="auto">
            <a:xfrm rot="19902581">
              <a:off x="5015" y="1630"/>
              <a:ext cx="55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smtClean="0">
                  <a:latin typeface="Gill Sans Light"/>
                  <a:ea typeface="굴림" panose="020B0600000101010101" pitchFamily="34" charset="-127"/>
                  <a:cs typeface="Gill Sans Light"/>
                </a:rPr>
                <a:t>ACK#</a:t>
              </a:r>
              <a:r>
                <a:rPr lang="en-US" altLang="ko-KR" sz="1800" dirty="0">
                  <a:latin typeface="Gill Sans Light"/>
                  <a:ea typeface="굴림" panose="020B0600000101010101" pitchFamily="34" charset="-127"/>
                  <a:cs typeface="Gill Sans Light"/>
                </a:rPr>
                <a:t>4</a:t>
              </a:r>
            </a:p>
          </p:txBody>
        </p:sp>
      </p:grpSp>
      <p:grpSp>
        <p:nvGrpSpPr>
          <p:cNvPr id="1083425" name="Group 33"/>
          <p:cNvGrpSpPr>
            <a:grpSpLocks/>
          </p:cNvGrpSpPr>
          <p:nvPr/>
        </p:nvGrpSpPr>
        <p:grpSpPr bwMode="auto">
          <a:xfrm>
            <a:off x="7088191" y="1057276"/>
            <a:ext cx="1173163" cy="1068389"/>
            <a:chOff x="4465" y="666"/>
            <a:chExt cx="739" cy="673"/>
          </a:xfrm>
        </p:grpSpPr>
        <p:sp>
          <p:nvSpPr>
            <p:cNvPr id="8204" name="Text Box 34"/>
            <p:cNvSpPr txBox="1">
              <a:spLocks noChangeArrowheads="1"/>
            </p:cNvSpPr>
            <p:nvPr/>
          </p:nvSpPr>
          <p:spPr bwMode="auto">
            <a:xfrm rot="1502086">
              <a:off x="4740" y="666"/>
              <a:ext cx="46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pkt#0</a:t>
              </a:r>
            </a:p>
          </p:txBody>
        </p:sp>
        <p:sp>
          <p:nvSpPr>
            <p:cNvPr id="8205" name="Text Box 35"/>
            <p:cNvSpPr txBox="1">
              <a:spLocks noChangeArrowheads="1"/>
            </p:cNvSpPr>
            <p:nvPr/>
          </p:nvSpPr>
          <p:spPr bwMode="auto">
            <a:xfrm rot="1693569">
              <a:off x="4465" y="1108"/>
              <a:ext cx="47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cs typeface="Gill Sans Light"/>
                </a:rPr>
                <a:t>pkt#4</a:t>
              </a:r>
            </a:p>
          </p:txBody>
        </p:sp>
      </p:grpSp>
    </p:spTree>
    <p:extLst>
      <p:ext uri="{BB962C8B-B14F-4D97-AF65-F5344CB8AC3E}">
        <p14:creationId xmlns:p14="http://schemas.microsoft.com/office/powerpoint/2010/main" val="31401357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428">
                                            <p:txEl>
                                              <p:pRg st="0" end="0"/>
                                            </p:txEl>
                                          </p:spTgt>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83394"/>
                                        </p:tgtEl>
                                        <p:attrNameLst>
                                          <p:attrName>style.visibility</p:attrName>
                                        </p:attrNameLst>
                                      </p:cBhvr>
                                      <p:to>
                                        <p:strVal val="visible"/>
                                      </p:to>
                                    </p:set>
                                    <p:animEffect transition="in" filter="wipe(up)">
                                      <p:cBhvr>
                                        <p:cTn id="9" dur="500"/>
                                        <p:tgtEl>
                                          <p:spTgt spid="10833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342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83428">
                                            <p:txEl>
                                              <p:pRg st="2" end="2"/>
                                            </p:txEl>
                                          </p:spTgt>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nodeType="afterEffect">
                                  <p:stCondLst>
                                    <p:cond delay="0"/>
                                  </p:stCondLst>
                                  <p:childTnLst>
                                    <p:set>
                                      <p:cBhvr>
                                        <p:cTn id="18" dur="1" fill="hold">
                                          <p:stCondLst>
                                            <p:cond delay="0"/>
                                          </p:stCondLst>
                                        </p:cTn>
                                        <p:tgtEl>
                                          <p:spTgt spid="1083399"/>
                                        </p:tgtEl>
                                        <p:attrNameLst>
                                          <p:attrName>style.visibility</p:attrName>
                                        </p:attrNameLst>
                                      </p:cBhvr>
                                      <p:to>
                                        <p:strVal val="visible"/>
                                      </p:to>
                                    </p:set>
                                    <p:animEffect transition="in" filter="wipe(left)">
                                      <p:cBhvr>
                                        <p:cTn id="19" dur="500"/>
                                        <p:tgtEl>
                                          <p:spTgt spid="1083399"/>
                                        </p:tgtEl>
                                      </p:cBhvr>
                                    </p:animEffect>
                                  </p:childTnLst>
                                </p:cTn>
                              </p:par>
                            </p:childTnLst>
                          </p:cTn>
                        </p:par>
                        <p:par>
                          <p:cTn id="20" fill="hold" nodeType="afterGroup">
                            <p:stCondLst>
                              <p:cond delay="500"/>
                            </p:stCondLst>
                            <p:childTnLst>
                              <p:par>
                                <p:cTn id="21" presetID="17" presetClass="entr" presetSubtype="2" fill="hold" nodeType="afterEffect">
                                  <p:stCondLst>
                                    <p:cond delay="0"/>
                                  </p:stCondLst>
                                  <p:childTnLst>
                                    <p:set>
                                      <p:cBhvr>
                                        <p:cTn id="22" dur="1" fill="hold">
                                          <p:stCondLst>
                                            <p:cond delay="0"/>
                                          </p:stCondLst>
                                        </p:cTn>
                                        <p:tgtEl>
                                          <p:spTgt spid="1083412"/>
                                        </p:tgtEl>
                                        <p:attrNameLst>
                                          <p:attrName>style.visibility</p:attrName>
                                        </p:attrNameLst>
                                      </p:cBhvr>
                                      <p:to>
                                        <p:strVal val="visible"/>
                                      </p:to>
                                    </p:set>
                                    <p:anim calcmode="lin" valueType="num">
                                      <p:cBhvr>
                                        <p:cTn id="23" dur="500" fill="hold"/>
                                        <p:tgtEl>
                                          <p:spTgt spid="1083412"/>
                                        </p:tgtEl>
                                        <p:attrNameLst>
                                          <p:attrName>ppt_x</p:attrName>
                                        </p:attrNameLst>
                                      </p:cBhvr>
                                      <p:tavLst>
                                        <p:tav tm="0">
                                          <p:val>
                                            <p:strVal val="#ppt_x+#ppt_w/2"/>
                                          </p:val>
                                        </p:tav>
                                        <p:tav tm="100000">
                                          <p:val>
                                            <p:strVal val="#ppt_x"/>
                                          </p:val>
                                        </p:tav>
                                      </p:tavLst>
                                    </p:anim>
                                    <p:anim calcmode="lin" valueType="num">
                                      <p:cBhvr>
                                        <p:cTn id="24" dur="500" fill="hold"/>
                                        <p:tgtEl>
                                          <p:spTgt spid="1083412"/>
                                        </p:tgtEl>
                                        <p:attrNameLst>
                                          <p:attrName>ppt_y</p:attrName>
                                        </p:attrNameLst>
                                      </p:cBhvr>
                                      <p:tavLst>
                                        <p:tav tm="0">
                                          <p:val>
                                            <p:strVal val="#ppt_y"/>
                                          </p:val>
                                        </p:tav>
                                        <p:tav tm="100000">
                                          <p:val>
                                            <p:strVal val="#ppt_y"/>
                                          </p:val>
                                        </p:tav>
                                      </p:tavLst>
                                    </p:anim>
                                    <p:anim calcmode="lin" valueType="num">
                                      <p:cBhvr>
                                        <p:cTn id="25" dur="500" fill="hold"/>
                                        <p:tgtEl>
                                          <p:spTgt spid="1083412"/>
                                        </p:tgtEl>
                                        <p:attrNameLst>
                                          <p:attrName>ppt_w</p:attrName>
                                        </p:attrNameLst>
                                      </p:cBhvr>
                                      <p:tavLst>
                                        <p:tav tm="0">
                                          <p:val>
                                            <p:fltVal val="0"/>
                                          </p:val>
                                        </p:tav>
                                        <p:tav tm="100000">
                                          <p:val>
                                            <p:strVal val="#ppt_w"/>
                                          </p:val>
                                        </p:tav>
                                      </p:tavLst>
                                    </p:anim>
                                    <p:anim calcmode="lin" valueType="num">
                                      <p:cBhvr>
                                        <p:cTn id="26" dur="500" fill="hold"/>
                                        <p:tgtEl>
                                          <p:spTgt spid="108341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3428">
                                            <p:txEl>
                                              <p:pRg st="3" end="3"/>
                                            </p:txEl>
                                          </p:spTgt>
                                        </p:tgtEl>
                                        <p:attrNameLst>
                                          <p:attrName>style.visibility</p:attrName>
                                        </p:attrNameLst>
                                      </p:cBhvr>
                                      <p:to>
                                        <p:strVal val="visible"/>
                                      </p:to>
                                    </p:set>
                                  </p:childTnLst>
                                </p:cTn>
                              </p:par>
                              <p:par>
                                <p:cTn id="31" presetID="17" presetClass="entr" presetSubtype="1" fill="hold" grpId="0" nodeType="withEffect">
                                  <p:stCondLst>
                                    <p:cond delay="0"/>
                                  </p:stCondLst>
                                  <p:childTnLst>
                                    <p:set>
                                      <p:cBhvr>
                                        <p:cTn id="32" dur="1" fill="hold">
                                          <p:stCondLst>
                                            <p:cond delay="0"/>
                                          </p:stCondLst>
                                        </p:cTn>
                                        <p:tgtEl>
                                          <p:spTgt spid="1083415"/>
                                        </p:tgtEl>
                                        <p:attrNameLst>
                                          <p:attrName>style.visibility</p:attrName>
                                        </p:attrNameLst>
                                      </p:cBhvr>
                                      <p:to>
                                        <p:strVal val="visible"/>
                                      </p:to>
                                    </p:set>
                                    <p:anim calcmode="lin" valueType="num">
                                      <p:cBhvr>
                                        <p:cTn id="33" dur="500" fill="hold"/>
                                        <p:tgtEl>
                                          <p:spTgt spid="1083415"/>
                                        </p:tgtEl>
                                        <p:attrNameLst>
                                          <p:attrName>ppt_x</p:attrName>
                                        </p:attrNameLst>
                                      </p:cBhvr>
                                      <p:tavLst>
                                        <p:tav tm="0">
                                          <p:val>
                                            <p:strVal val="#ppt_x"/>
                                          </p:val>
                                        </p:tav>
                                        <p:tav tm="100000">
                                          <p:val>
                                            <p:strVal val="#ppt_x"/>
                                          </p:val>
                                        </p:tav>
                                      </p:tavLst>
                                    </p:anim>
                                    <p:anim calcmode="lin" valueType="num">
                                      <p:cBhvr>
                                        <p:cTn id="34" dur="500" fill="hold"/>
                                        <p:tgtEl>
                                          <p:spTgt spid="1083415"/>
                                        </p:tgtEl>
                                        <p:attrNameLst>
                                          <p:attrName>ppt_y</p:attrName>
                                        </p:attrNameLst>
                                      </p:cBhvr>
                                      <p:tavLst>
                                        <p:tav tm="0">
                                          <p:val>
                                            <p:strVal val="#ppt_y-#ppt_h/2"/>
                                          </p:val>
                                        </p:tav>
                                        <p:tav tm="100000">
                                          <p:val>
                                            <p:strVal val="#ppt_y"/>
                                          </p:val>
                                        </p:tav>
                                      </p:tavLst>
                                    </p:anim>
                                    <p:anim calcmode="lin" valueType="num">
                                      <p:cBhvr>
                                        <p:cTn id="35" dur="500" fill="hold"/>
                                        <p:tgtEl>
                                          <p:spTgt spid="1083415"/>
                                        </p:tgtEl>
                                        <p:attrNameLst>
                                          <p:attrName>ppt_w</p:attrName>
                                        </p:attrNameLst>
                                      </p:cBhvr>
                                      <p:tavLst>
                                        <p:tav tm="0">
                                          <p:val>
                                            <p:strVal val="#ppt_w"/>
                                          </p:val>
                                        </p:tav>
                                        <p:tav tm="100000">
                                          <p:val>
                                            <p:strVal val="#ppt_w"/>
                                          </p:val>
                                        </p:tav>
                                      </p:tavLst>
                                    </p:anim>
                                    <p:anim calcmode="lin" valueType="num">
                                      <p:cBhvr>
                                        <p:cTn id="36" dur="500" fill="hold"/>
                                        <p:tgtEl>
                                          <p:spTgt spid="1083415"/>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3428">
                                            <p:txEl>
                                              <p:pRg st="4" end="4"/>
                                            </p:txEl>
                                          </p:spTgt>
                                        </p:tgtEl>
                                        <p:attrNameLst>
                                          <p:attrName>style.visibility</p:attrName>
                                        </p:attrNameLst>
                                      </p:cBhvr>
                                      <p:to>
                                        <p:strVal val="visible"/>
                                      </p:to>
                                    </p:set>
                                  </p:childTnLst>
                                </p:cTn>
                              </p:par>
                              <p:par>
                                <p:cTn id="41" presetID="39" presetClass="entr" presetSubtype="0" accel="100000" fill="hold" nodeType="withEffect">
                                  <p:stCondLst>
                                    <p:cond delay="0"/>
                                  </p:stCondLst>
                                  <p:childTnLst>
                                    <p:set>
                                      <p:cBhvr>
                                        <p:cTn id="42" dur="1" fill="hold">
                                          <p:stCondLst>
                                            <p:cond delay="0"/>
                                          </p:stCondLst>
                                        </p:cTn>
                                        <p:tgtEl>
                                          <p:spTgt spid="1083425"/>
                                        </p:tgtEl>
                                        <p:attrNameLst>
                                          <p:attrName>style.visibility</p:attrName>
                                        </p:attrNameLst>
                                      </p:cBhvr>
                                      <p:to>
                                        <p:strVal val="visible"/>
                                      </p:to>
                                    </p:set>
                                    <p:anim calcmode="lin" valueType="num">
                                      <p:cBhvr>
                                        <p:cTn id="43" dur="500" fill="hold"/>
                                        <p:tgtEl>
                                          <p:spTgt spid="1083425"/>
                                        </p:tgtEl>
                                        <p:attrNameLst>
                                          <p:attrName>ppt_h</p:attrName>
                                        </p:attrNameLst>
                                      </p:cBhvr>
                                      <p:tavLst>
                                        <p:tav tm="0">
                                          <p:val>
                                            <p:strVal val="#ppt_h/20"/>
                                          </p:val>
                                        </p:tav>
                                        <p:tav tm="50000">
                                          <p:val>
                                            <p:strVal val="#ppt_h/20"/>
                                          </p:val>
                                        </p:tav>
                                        <p:tav tm="100000">
                                          <p:val>
                                            <p:strVal val="#ppt_h"/>
                                          </p:val>
                                        </p:tav>
                                      </p:tavLst>
                                    </p:anim>
                                    <p:anim calcmode="lin" valueType="num">
                                      <p:cBhvr>
                                        <p:cTn id="44" dur="500" fill="hold"/>
                                        <p:tgtEl>
                                          <p:spTgt spid="1083425"/>
                                        </p:tgtEl>
                                        <p:attrNameLst>
                                          <p:attrName>ppt_w</p:attrName>
                                        </p:attrNameLst>
                                      </p:cBhvr>
                                      <p:tavLst>
                                        <p:tav tm="0">
                                          <p:val>
                                            <p:strVal val="#ppt_w+.3"/>
                                          </p:val>
                                        </p:tav>
                                        <p:tav tm="50000">
                                          <p:val>
                                            <p:strVal val="#ppt_w+.3"/>
                                          </p:val>
                                        </p:tav>
                                        <p:tav tm="100000">
                                          <p:val>
                                            <p:strVal val="#ppt_w"/>
                                          </p:val>
                                        </p:tav>
                                      </p:tavLst>
                                    </p:anim>
                                    <p:anim calcmode="lin" valueType="num">
                                      <p:cBhvr>
                                        <p:cTn id="45" dur="500" fill="hold"/>
                                        <p:tgtEl>
                                          <p:spTgt spid="1083425"/>
                                        </p:tgtEl>
                                        <p:attrNameLst>
                                          <p:attrName>ppt_x</p:attrName>
                                        </p:attrNameLst>
                                      </p:cBhvr>
                                      <p:tavLst>
                                        <p:tav tm="0">
                                          <p:val>
                                            <p:strVal val="#ppt_x-.3"/>
                                          </p:val>
                                        </p:tav>
                                        <p:tav tm="50000">
                                          <p:val>
                                            <p:strVal val="#ppt_x"/>
                                          </p:val>
                                        </p:tav>
                                        <p:tav tm="100000">
                                          <p:val>
                                            <p:strVal val="#ppt_x"/>
                                          </p:val>
                                        </p:tav>
                                      </p:tavLst>
                                    </p:anim>
                                    <p:anim calcmode="lin" valueType="num">
                                      <p:cBhvr>
                                        <p:cTn id="46" dur="500" fill="hold"/>
                                        <p:tgtEl>
                                          <p:spTgt spid="108342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083428">
                                            <p:txEl>
                                              <p:pRg st="5" end="5"/>
                                            </p:txEl>
                                          </p:spTgt>
                                        </p:tgtEl>
                                        <p:attrNameLst>
                                          <p:attrName>style.visibility</p:attrName>
                                        </p:attrNameLst>
                                      </p:cBhvr>
                                      <p:to>
                                        <p:strVal val="visible"/>
                                      </p:to>
                                    </p:set>
                                  </p:childTnLst>
                                </p:cTn>
                              </p:par>
                              <p:par>
                                <p:cTn id="49" presetID="22" presetClass="entr" presetSubtype="2" fill="hold" nodeType="withEffect">
                                  <p:stCondLst>
                                    <p:cond delay="0"/>
                                  </p:stCondLst>
                                  <p:childTnLst>
                                    <p:set>
                                      <p:cBhvr>
                                        <p:cTn id="50" dur="1" fill="hold">
                                          <p:stCondLst>
                                            <p:cond delay="0"/>
                                          </p:stCondLst>
                                        </p:cTn>
                                        <p:tgtEl>
                                          <p:spTgt spid="1083416"/>
                                        </p:tgtEl>
                                        <p:attrNameLst>
                                          <p:attrName>style.visibility</p:attrName>
                                        </p:attrNameLst>
                                      </p:cBhvr>
                                      <p:to>
                                        <p:strVal val="visible"/>
                                      </p:to>
                                    </p:set>
                                    <p:animEffect transition="in" filter="wipe(right)">
                                      <p:cBhvr>
                                        <p:cTn id="51" dur="500"/>
                                        <p:tgtEl>
                                          <p:spTgt spid="1083416"/>
                                        </p:tgtEl>
                                      </p:cBhvr>
                                    </p:animEffect>
                                  </p:childTnLst>
                                </p:cTn>
                              </p:par>
                            </p:childTnLst>
                          </p:cTn>
                        </p:par>
                        <p:par>
                          <p:cTn id="52" fill="hold" nodeType="afterGroup">
                            <p:stCondLst>
                              <p:cond delay="500"/>
                            </p:stCondLst>
                            <p:childTnLst>
                              <p:par>
                                <p:cTn id="53" presetID="39" presetClass="entr" presetSubtype="0" accel="100000" fill="hold" nodeType="afterEffect">
                                  <p:stCondLst>
                                    <p:cond delay="0"/>
                                  </p:stCondLst>
                                  <p:childTnLst>
                                    <p:set>
                                      <p:cBhvr>
                                        <p:cTn id="54" dur="1" fill="hold">
                                          <p:stCondLst>
                                            <p:cond delay="0"/>
                                          </p:stCondLst>
                                        </p:cTn>
                                        <p:tgtEl>
                                          <p:spTgt spid="1083422"/>
                                        </p:tgtEl>
                                        <p:attrNameLst>
                                          <p:attrName>style.visibility</p:attrName>
                                        </p:attrNameLst>
                                      </p:cBhvr>
                                      <p:to>
                                        <p:strVal val="visible"/>
                                      </p:to>
                                    </p:set>
                                    <p:anim calcmode="lin" valueType="num">
                                      <p:cBhvr>
                                        <p:cTn id="55" dur="500" fill="hold"/>
                                        <p:tgtEl>
                                          <p:spTgt spid="1083422"/>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083422"/>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083422"/>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08342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3428">
                                            <p:txEl>
                                              <p:pRg st="6" end="6"/>
                                            </p:txEl>
                                          </p:spTgt>
                                        </p:tgtEl>
                                        <p:attrNameLst>
                                          <p:attrName>style.visibility</p:attrName>
                                        </p:attrNameLst>
                                      </p:cBhvr>
                                      <p:to>
                                        <p:strVal val="visible"/>
                                      </p:to>
                                    </p:set>
                                  </p:childTnLst>
                                </p:cTn>
                              </p:par>
                            </p:childTnLst>
                          </p:cTn>
                        </p:par>
                        <p:par>
                          <p:cTn id="63" fill="hold" nodeType="afterGroup">
                            <p:stCondLst>
                              <p:cond delay="0"/>
                            </p:stCondLst>
                            <p:childTnLst>
                              <p:par>
                                <p:cTn id="64" presetID="22" presetClass="entr" presetSubtype="8" fill="hold" nodeType="afterEffect">
                                  <p:stCondLst>
                                    <p:cond delay="0"/>
                                  </p:stCondLst>
                                  <p:childTnLst>
                                    <p:set>
                                      <p:cBhvr>
                                        <p:cTn id="65" dur="1" fill="hold">
                                          <p:stCondLst>
                                            <p:cond delay="0"/>
                                          </p:stCondLst>
                                        </p:cTn>
                                        <p:tgtEl>
                                          <p:spTgt spid="1083406"/>
                                        </p:tgtEl>
                                        <p:attrNameLst>
                                          <p:attrName>style.visibility</p:attrName>
                                        </p:attrNameLst>
                                      </p:cBhvr>
                                      <p:to>
                                        <p:strVal val="visible"/>
                                      </p:to>
                                    </p:set>
                                    <p:animEffect transition="in" filter="wipe(left)">
                                      <p:cBhvr>
                                        <p:cTn id="66" dur="500"/>
                                        <p:tgtEl>
                                          <p:spTgt spid="10834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83428">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3428">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3428">
                                            <p:txEl>
                                              <p:pRg st="9" end="9"/>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3428">
                                            <p:txEl>
                                              <p:pRg st="10" end="1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83428">
                                            <p:txEl>
                                              <p:pRg st="11" end="11"/>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3428">
                                            <p:txEl>
                                              <p:pRg st="12" end="12"/>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83428">
                                            <p:txEl>
                                              <p:pRg st="13" end="13"/>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83428">
                                            <p:txEl>
                                              <p:pRg st="14" end="14"/>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3428">
                                            <p:txEl>
                                              <p:pRg st="15" end="15"/>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83428">
                                            <p:txEl>
                                              <p:pRg st="16" end="16"/>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83428">
                                            <p:txEl>
                                              <p:pRg st="17" end="17"/>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342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28" grpId="0" build="p"/>
      <p:bldP spid="10834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23" name="Cloud"/>
          <p:cNvSpPr>
            <a:spLocks noChangeAspect="1" noEditPoints="1" noChangeArrowheads="1"/>
          </p:cNvSpPr>
          <p:nvPr/>
        </p:nvSpPr>
        <p:spPr bwMode="auto">
          <a:xfrm>
            <a:off x="6781800" y="2590800"/>
            <a:ext cx="1905000" cy="1746250"/>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cs typeface="Gill Sans Light"/>
            </a:endParaRPr>
          </a:p>
        </p:txBody>
      </p:sp>
      <p:sp>
        <p:nvSpPr>
          <p:cNvPr id="30724" name="Rectangle 2"/>
          <p:cNvSpPr>
            <a:spLocks noGrp="1" noChangeArrowheads="1"/>
          </p:cNvSpPr>
          <p:nvPr>
            <p:ph type="title"/>
          </p:nvPr>
        </p:nvSpPr>
        <p:spPr/>
        <p:txBody>
          <a:bodyPr/>
          <a:lstStyle/>
          <a:p>
            <a:r>
              <a:rPr lang="en-US" altLang="ko-KR" dirty="0" smtClean="0">
                <a:ea typeface="굴림" panose="020B0600000101010101" pitchFamily="34" charset="-127"/>
              </a:rPr>
              <a:t>Recall: 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Client</a:t>
            </a:r>
          </a:p>
          <a:p>
            <a:r>
              <a:rPr lang="en-US" altLang="en-US">
                <a:latin typeface="Gill Sans Light"/>
                <a:cs typeface="Gill Sans Light"/>
              </a:rPr>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Server</a:t>
            </a:r>
          </a:p>
          <a:p>
            <a:r>
              <a:rPr lang="en-US" altLang="en-US">
                <a:latin typeface="Gill Sans Light"/>
                <a:cs typeface="Gill Sans Light"/>
              </a:rPr>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Packet</a:t>
            </a:r>
          </a:p>
          <a:p>
            <a:r>
              <a:rPr lang="en-US" altLang="en-US">
                <a:latin typeface="Gill Sans Light"/>
                <a:cs typeface="Gill Sans Light"/>
              </a:rPr>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Packet</a:t>
            </a:r>
          </a:p>
          <a:p>
            <a:r>
              <a:rPr lang="en-US" altLang="en-US">
                <a:latin typeface="Gill Sans Light"/>
                <a:cs typeface="Gill Sans Light"/>
              </a:rPr>
              <a:t>Handler</a:t>
            </a:r>
          </a:p>
        </p:txBody>
      </p:sp>
      <p:grpSp>
        <p:nvGrpSpPr>
          <p:cNvPr id="996392" name="Group 40"/>
          <p:cNvGrpSpPr>
            <a:grpSpLocks/>
          </p:cNvGrpSpPr>
          <p:nvPr/>
        </p:nvGrpSpPr>
        <p:grpSpPr bwMode="auto">
          <a:xfrm>
            <a:off x="2743200" y="1584325"/>
            <a:ext cx="1752600" cy="428625"/>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72" name="Text Box 16"/>
            <p:cNvSpPr txBox="1">
              <a:spLocks noChangeArrowheads="1"/>
            </p:cNvSpPr>
            <p:nvPr/>
          </p:nvSpPr>
          <p:spPr bwMode="auto">
            <a:xfrm>
              <a:off x="1680" y="960"/>
              <a:ext cx="332"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call</a:t>
              </a:r>
            </a:p>
          </p:txBody>
        </p:sp>
      </p:grpSp>
      <p:grpSp>
        <p:nvGrpSpPr>
          <p:cNvPr id="996403" name="Group 51"/>
          <p:cNvGrpSpPr>
            <a:grpSpLocks/>
          </p:cNvGrpSpPr>
          <p:nvPr/>
        </p:nvGrpSpPr>
        <p:grpSpPr bwMode="auto">
          <a:xfrm>
            <a:off x="2743200" y="2270127"/>
            <a:ext cx="1752600" cy="428626"/>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70" name="Text Box 17"/>
            <p:cNvSpPr txBox="1">
              <a:spLocks noChangeArrowheads="1"/>
            </p:cNvSpPr>
            <p:nvPr/>
          </p:nvSpPr>
          <p:spPr bwMode="auto">
            <a:xfrm>
              <a:off x="1555" y="1392"/>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return</a:t>
              </a:r>
            </a:p>
          </p:txBody>
        </p:sp>
      </p:grpSp>
      <p:grpSp>
        <p:nvGrpSpPr>
          <p:cNvPr id="996394" name="Group 42"/>
          <p:cNvGrpSpPr>
            <a:grpSpLocks/>
          </p:cNvGrpSpPr>
          <p:nvPr/>
        </p:nvGrpSpPr>
        <p:grpSpPr bwMode="auto">
          <a:xfrm>
            <a:off x="5410200" y="1584325"/>
            <a:ext cx="1752600"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68" name="Text Box 18"/>
            <p:cNvSpPr txBox="1">
              <a:spLocks noChangeArrowheads="1"/>
            </p:cNvSpPr>
            <p:nvPr/>
          </p:nvSpPr>
          <p:spPr bwMode="auto">
            <a:xfrm>
              <a:off x="3265" y="960"/>
              <a:ext cx="4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send</a:t>
              </a:r>
            </a:p>
          </p:txBody>
        </p:sp>
      </p:grpSp>
      <p:grpSp>
        <p:nvGrpSpPr>
          <p:cNvPr id="996402" name="Group 50"/>
          <p:cNvGrpSpPr>
            <a:grpSpLocks/>
          </p:cNvGrpSpPr>
          <p:nvPr/>
        </p:nvGrpSpPr>
        <p:grpSpPr bwMode="auto">
          <a:xfrm>
            <a:off x="5410200" y="2270127"/>
            <a:ext cx="1752600"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66" name="Text Box 19"/>
            <p:cNvSpPr txBox="1">
              <a:spLocks noChangeArrowheads="1"/>
            </p:cNvSpPr>
            <p:nvPr/>
          </p:nvSpPr>
          <p:spPr bwMode="auto">
            <a:xfrm>
              <a:off x="3152" y="1392"/>
              <a:ext cx="61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receive</a:t>
              </a:r>
            </a:p>
          </p:txBody>
        </p:sp>
      </p:grpSp>
      <p:grpSp>
        <p:nvGrpSpPr>
          <p:cNvPr id="996401" name="Group 49"/>
          <p:cNvGrpSpPr>
            <a:grpSpLocks/>
          </p:cNvGrpSpPr>
          <p:nvPr/>
        </p:nvGrpSpPr>
        <p:grpSpPr bwMode="auto">
          <a:xfrm>
            <a:off x="5410200" y="4275138"/>
            <a:ext cx="1752600" cy="428625"/>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64" name="Text Box 24"/>
            <p:cNvSpPr txBox="1">
              <a:spLocks noChangeArrowheads="1"/>
            </p:cNvSpPr>
            <p:nvPr/>
          </p:nvSpPr>
          <p:spPr bwMode="auto">
            <a:xfrm>
              <a:off x="3265" y="2415"/>
              <a:ext cx="4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send</a:t>
              </a:r>
            </a:p>
          </p:txBody>
        </p:sp>
      </p:grpSp>
      <p:grpSp>
        <p:nvGrpSpPr>
          <p:cNvPr id="996397" name="Group 45"/>
          <p:cNvGrpSpPr>
            <a:grpSpLocks/>
          </p:cNvGrpSpPr>
          <p:nvPr/>
        </p:nvGrpSpPr>
        <p:grpSpPr bwMode="auto">
          <a:xfrm>
            <a:off x="5410200" y="4960934"/>
            <a:ext cx="1752600" cy="428624"/>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62" name="Text Box 25"/>
            <p:cNvSpPr txBox="1">
              <a:spLocks noChangeArrowheads="1"/>
            </p:cNvSpPr>
            <p:nvPr/>
          </p:nvSpPr>
          <p:spPr bwMode="auto">
            <a:xfrm>
              <a:off x="3152" y="2847"/>
              <a:ext cx="61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receive</a:t>
              </a:r>
            </a:p>
          </p:txBody>
        </p:sp>
      </p:grpSp>
      <p:grpSp>
        <p:nvGrpSpPr>
          <p:cNvPr id="996400" name="Group 48"/>
          <p:cNvGrpSpPr>
            <a:grpSpLocks/>
          </p:cNvGrpSpPr>
          <p:nvPr/>
        </p:nvGrpSpPr>
        <p:grpSpPr bwMode="auto">
          <a:xfrm>
            <a:off x="2743200" y="4251325"/>
            <a:ext cx="1752600" cy="428625"/>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60" name="Text Box 30"/>
            <p:cNvSpPr txBox="1">
              <a:spLocks noChangeArrowheads="1"/>
            </p:cNvSpPr>
            <p:nvPr/>
          </p:nvSpPr>
          <p:spPr bwMode="auto">
            <a:xfrm>
              <a:off x="1555" y="240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return</a:t>
              </a:r>
            </a:p>
          </p:txBody>
        </p:sp>
      </p:grpSp>
      <p:grpSp>
        <p:nvGrpSpPr>
          <p:cNvPr id="996399" name="Group 47"/>
          <p:cNvGrpSpPr>
            <a:grpSpLocks/>
          </p:cNvGrpSpPr>
          <p:nvPr/>
        </p:nvGrpSpPr>
        <p:grpSpPr bwMode="auto">
          <a:xfrm>
            <a:off x="2743200" y="4937129"/>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0758" name="Text Box 31"/>
            <p:cNvSpPr txBox="1">
              <a:spLocks noChangeArrowheads="1"/>
            </p:cNvSpPr>
            <p:nvPr/>
          </p:nvSpPr>
          <p:spPr bwMode="auto">
            <a:xfrm>
              <a:off x="1680" y="2832"/>
              <a:ext cx="332"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call</a:t>
              </a:r>
            </a:p>
          </p:txBody>
        </p:sp>
      </p:grpSp>
      <p:grpSp>
        <p:nvGrpSpPr>
          <p:cNvPr id="996395" name="Group 43"/>
          <p:cNvGrpSpPr>
            <a:grpSpLocks/>
          </p:cNvGrpSpPr>
          <p:nvPr/>
        </p:nvGrpSpPr>
        <p:grpSpPr bwMode="auto">
          <a:xfrm>
            <a:off x="7813682" y="2574925"/>
            <a:ext cx="428626" cy="1768475"/>
            <a:chOff x="4538" y="1584"/>
            <a:chExt cx="270" cy="864"/>
          </a:xfrm>
        </p:grpSpPr>
        <p:sp>
          <p:nvSpPr>
            <p:cNvPr id="30755" name="Text Box 34"/>
            <p:cNvSpPr txBox="1">
              <a:spLocks noChangeArrowheads="1"/>
            </p:cNvSpPr>
            <p:nvPr/>
          </p:nvSpPr>
          <p:spPr bwMode="auto">
            <a:xfrm rot="5400000">
              <a:off x="4374" y="1899"/>
              <a:ext cx="5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996396" name="Group 44"/>
          <p:cNvGrpSpPr>
            <a:grpSpLocks/>
          </p:cNvGrpSpPr>
          <p:nvPr/>
        </p:nvGrpSpPr>
        <p:grpSpPr bwMode="auto">
          <a:xfrm>
            <a:off x="7154869" y="2574925"/>
            <a:ext cx="428626" cy="1768475"/>
            <a:chOff x="4123" y="1584"/>
            <a:chExt cx="270" cy="864"/>
          </a:xfrm>
        </p:grpSpPr>
        <p:sp>
          <p:nvSpPr>
            <p:cNvPr id="30753" name="Text Box 35"/>
            <p:cNvSpPr txBox="1">
              <a:spLocks noChangeArrowheads="1"/>
            </p:cNvSpPr>
            <p:nvPr/>
          </p:nvSpPr>
          <p:spPr bwMode="auto">
            <a:xfrm rot="16200000">
              <a:off x="3959" y="1897"/>
              <a:ext cx="59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996393" name="Group 41"/>
          <p:cNvGrpSpPr>
            <a:grpSpLocks/>
          </p:cNvGrpSpPr>
          <p:nvPr/>
        </p:nvGrpSpPr>
        <p:grpSpPr bwMode="auto">
          <a:xfrm>
            <a:off x="4376738" y="920750"/>
            <a:ext cx="1033462" cy="1654175"/>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Client</a:t>
              </a:r>
            </a:p>
            <a:p>
              <a:r>
                <a:rPr lang="en-US" altLang="en-US">
                  <a:latin typeface="Gill Sans Light"/>
                  <a:cs typeface="Gill Sans Light"/>
                </a:rPr>
                <a:t>Stub</a:t>
              </a:r>
            </a:p>
          </p:txBody>
        </p:sp>
        <p:sp>
          <p:nvSpPr>
            <p:cNvPr id="30752" name="Text Box 36"/>
            <p:cNvSpPr txBox="1">
              <a:spLocks noChangeArrowheads="1"/>
            </p:cNvSpPr>
            <p:nvPr/>
          </p:nvSpPr>
          <p:spPr bwMode="auto">
            <a:xfrm>
              <a:off x="2373" y="542"/>
              <a:ext cx="592"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latin typeface="Gill Sans Light"/>
                  <a:cs typeface="Gill Sans Light"/>
                </a:rPr>
                <a:t>bundle</a:t>
              </a:r>
            </a:p>
            <a:p>
              <a:pPr>
                <a:spcBef>
                  <a:spcPct val="0"/>
                </a:spcBef>
              </a:pPr>
              <a:r>
                <a:rPr lang="en-US" altLang="en-US" dirty="0" err="1">
                  <a:latin typeface="Gill Sans Light"/>
                  <a:cs typeface="Gill Sans Light"/>
                </a:rPr>
                <a:t>args</a:t>
              </a:r>
              <a:endParaRPr lang="en-US" altLang="en-US" dirty="0">
                <a:latin typeface="Gill Sans Light"/>
                <a:cs typeface="Gill Sans Light"/>
              </a:endParaRPr>
            </a:p>
          </p:txBody>
        </p:sp>
      </p:grpSp>
      <p:sp>
        <p:nvSpPr>
          <p:cNvPr id="996389" name="Text Box 37"/>
          <p:cNvSpPr txBox="1">
            <a:spLocks noChangeArrowheads="1"/>
          </p:cNvSpPr>
          <p:nvPr/>
        </p:nvSpPr>
        <p:spPr bwMode="auto">
          <a:xfrm>
            <a:off x="4323160" y="3605213"/>
            <a:ext cx="977813"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latin typeface="Gill Sans Light"/>
                <a:cs typeface="Gill Sans Light"/>
              </a:rPr>
              <a:t>bundle</a:t>
            </a:r>
          </a:p>
          <a:p>
            <a:pPr>
              <a:spcBef>
                <a:spcPct val="0"/>
              </a:spcBef>
            </a:pPr>
            <a:r>
              <a:rPr lang="en-US" altLang="en-US" dirty="0">
                <a:latin typeface="Gill Sans Light"/>
                <a:cs typeface="Gill Sans Light"/>
              </a:rPr>
              <a:t>ret </a:t>
            </a:r>
            <a:r>
              <a:rPr lang="en-US" altLang="en-US" dirty="0" err="1">
                <a:latin typeface="Gill Sans Light"/>
                <a:cs typeface="Gill Sans Light"/>
              </a:rPr>
              <a:t>vals</a:t>
            </a:r>
            <a:endParaRPr lang="en-US" altLang="en-US" dirty="0">
              <a:latin typeface="Gill Sans Light"/>
              <a:cs typeface="Gill Sans Light"/>
            </a:endParaRPr>
          </a:p>
        </p:txBody>
      </p:sp>
      <p:sp>
        <p:nvSpPr>
          <p:cNvPr id="996390" name="Text Box 38"/>
          <p:cNvSpPr txBox="1">
            <a:spLocks noChangeArrowheads="1"/>
          </p:cNvSpPr>
          <p:nvPr/>
        </p:nvSpPr>
        <p:spPr bwMode="auto">
          <a:xfrm>
            <a:off x="4298156" y="2562225"/>
            <a:ext cx="1209021"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latin typeface="Gill Sans Light"/>
                <a:cs typeface="Gill Sans Light"/>
              </a:rPr>
              <a:t>unbundle</a:t>
            </a:r>
          </a:p>
          <a:p>
            <a:pPr>
              <a:spcBef>
                <a:spcPct val="0"/>
              </a:spcBef>
            </a:pPr>
            <a:r>
              <a:rPr lang="en-US" altLang="en-US" dirty="0">
                <a:latin typeface="Gill Sans Light"/>
                <a:cs typeface="Gill Sans Light"/>
              </a:rPr>
              <a:t>ret </a:t>
            </a:r>
            <a:r>
              <a:rPr lang="en-US" altLang="en-US" dirty="0" err="1">
                <a:latin typeface="Gill Sans Light"/>
                <a:cs typeface="Gill Sans Light"/>
              </a:rPr>
              <a:t>vals</a:t>
            </a:r>
            <a:endParaRPr lang="en-US" altLang="en-US" dirty="0">
              <a:latin typeface="Gill Sans Light"/>
              <a:cs typeface="Gill Sans Light"/>
            </a:endParaRPr>
          </a:p>
        </p:txBody>
      </p:sp>
      <p:grpSp>
        <p:nvGrpSpPr>
          <p:cNvPr id="996398" name="Group 46"/>
          <p:cNvGrpSpPr>
            <a:grpSpLocks/>
          </p:cNvGrpSpPr>
          <p:nvPr/>
        </p:nvGrpSpPr>
        <p:grpSpPr bwMode="auto">
          <a:xfrm>
            <a:off x="4322762" y="4327526"/>
            <a:ext cx="1209675" cy="1690688"/>
            <a:chOff x="2339" y="2448"/>
            <a:chExt cx="762"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Server</a:t>
              </a:r>
            </a:p>
            <a:p>
              <a:r>
                <a:rPr lang="en-US" altLang="en-US">
                  <a:latin typeface="Gill Sans Light"/>
                  <a:cs typeface="Gill Sans Light"/>
                </a:rPr>
                <a:t>Stub</a:t>
              </a:r>
            </a:p>
          </p:txBody>
        </p:sp>
        <p:sp>
          <p:nvSpPr>
            <p:cNvPr id="30750" name="Text Box 39"/>
            <p:cNvSpPr txBox="1">
              <a:spLocks noChangeArrowheads="1"/>
            </p:cNvSpPr>
            <p:nvPr/>
          </p:nvSpPr>
          <p:spPr bwMode="auto">
            <a:xfrm>
              <a:off x="2339" y="3030"/>
              <a:ext cx="762"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latin typeface="Gill Sans Light"/>
                  <a:cs typeface="Gill Sans Light"/>
                </a:rPr>
                <a:t>unbundle</a:t>
              </a:r>
            </a:p>
            <a:p>
              <a:pPr>
                <a:spcBef>
                  <a:spcPct val="0"/>
                </a:spcBef>
              </a:pPr>
              <a:r>
                <a:rPr lang="en-US" altLang="en-US" dirty="0" err="1">
                  <a:latin typeface="Gill Sans Light"/>
                  <a:cs typeface="Gill Sans Light"/>
                </a:rPr>
                <a:t>args</a:t>
              </a:r>
              <a:endParaRPr lang="en-US" altLang="en-US" dirty="0">
                <a:latin typeface="Gill Sans Light"/>
                <a:cs typeface="Gill Sans Light"/>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312738" y="2971800"/>
            <a:ext cx="137535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Machine A</a:t>
            </a:r>
          </a:p>
        </p:txBody>
      </p:sp>
      <p:sp>
        <p:nvSpPr>
          <p:cNvPr id="30746" name="Text Box 65"/>
          <p:cNvSpPr txBox="1">
            <a:spLocks noChangeArrowheads="1"/>
          </p:cNvSpPr>
          <p:nvPr/>
        </p:nvSpPr>
        <p:spPr bwMode="auto">
          <a:xfrm>
            <a:off x="341313" y="3505200"/>
            <a:ext cx="133688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Machine B</a:t>
            </a:r>
          </a:p>
        </p:txBody>
      </p:sp>
      <p:sp>
        <p:nvSpPr>
          <p:cNvPr id="996418" name="Text Box 66"/>
          <p:cNvSpPr txBox="1">
            <a:spLocks noChangeArrowheads="1"/>
          </p:cNvSpPr>
          <p:nvPr/>
        </p:nvSpPr>
        <p:spPr bwMode="auto">
          <a:xfrm>
            <a:off x="8077200" y="4038600"/>
            <a:ext cx="753492" cy="3359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solidFill>
                  <a:schemeClr val="hlink"/>
                </a:solidFill>
                <a:latin typeface="Gill Sans Light"/>
                <a:cs typeface="Gill Sans Light"/>
              </a:rPr>
              <a:t>mbox1</a:t>
            </a:r>
          </a:p>
        </p:txBody>
      </p:sp>
      <p:sp>
        <p:nvSpPr>
          <p:cNvPr id="996419" name="Text Box 67"/>
          <p:cNvSpPr txBox="1">
            <a:spLocks noChangeArrowheads="1"/>
          </p:cNvSpPr>
          <p:nvPr/>
        </p:nvSpPr>
        <p:spPr bwMode="auto">
          <a:xfrm>
            <a:off x="6553200" y="2590800"/>
            <a:ext cx="759804" cy="3359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solidFill>
                  <a:schemeClr val="hlink"/>
                </a:solidFill>
                <a:latin typeface="Gill Sans Light"/>
                <a:cs typeface="Gill Sans Light"/>
              </a:rPr>
              <a:t>mbox2</a:t>
            </a:r>
          </a:p>
        </p:txBody>
      </p:sp>
    </p:spTree>
    <p:extLst>
      <p:ext uri="{BB962C8B-B14F-4D97-AF65-F5344CB8AC3E}">
        <p14:creationId xmlns:p14="http://schemas.microsoft.com/office/powerpoint/2010/main" val="3916263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609600" y="914400"/>
            <a:ext cx="8382000" cy="6629400"/>
          </a:xfrm>
        </p:spPr>
        <p:txBody>
          <a:bodyPr/>
          <a:lstStyle/>
          <a:p>
            <a:r>
              <a:rPr lang="en-US" dirty="0" smtClean="0">
                <a:solidFill>
                  <a:srgbClr val="FF0000"/>
                </a:solidFill>
              </a:rPr>
              <a:t>Midterm II: this Wednesday! (4/20) [no lecture]</a:t>
            </a:r>
          </a:p>
          <a:p>
            <a:pPr lvl="1"/>
            <a:r>
              <a:rPr lang="en-US" dirty="0" smtClean="0"/>
              <a:t>6-7:30PM (</a:t>
            </a:r>
            <a:r>
              <a:rPr lang="en-US" dirty="0" err="1" smtClean="0"/>
              <a:t>aa</a:t>
            </a:r>
            <a:r>
              <a:rPr lang="en-US" dirty="0" smtClean="0"/>
              <a:t>-eh 10 Evans, </a:t>
            </a:r>
            <a:r>
              <a:rPr lang="en-US" dirty="0" err="1" smtClean="0"/>
              <a:t>ej-oa</a:t>
            </a:r>
            <a:r>
              <a:rPr lang="en-US" dirty="0" smtClean="0"/>
              <a:t> 155 </a:t>
            </a:r>
            <a:r>
              <a:rPr lang="en-US" dirty="0" err="1" smtClean="0"/>
              <a:t>Dwinelle</a:t>
            </a:r>
            <a:r>
              <a:rPr lang="en-US" dirty="0" smtClean="0"/>
              <a:t>)</a:t>
            </a:r>
          </a:p>
          <a:p>
            <a:pPr lvl="1"/>
            <a:r>
              <a:rPr lang="en-US" dirty="0" smtClean="0"/>
              <a:t>Covers lectures #13 to 21 (assumes knowledge of #1 – 12)</a:t>
            </a:r>
          </a:p>
          <a:p>
            <a:pPr lvl="2"/>
            <a:r>
              <a:rPr lang="en-US" dirty="0" smtClean="0"/>
              <a:t>Address </a:t>
            </a:r>
            <a:r>
              <a:rPr lang="en-US" dirty="0"/>
              <a:t>Translation/TLBs/Paging</a:t>
            </a:r>
          </a:p>
          <a:p>
            <a:pPr lvl="2"/>
            <a:r>
              <a:rPr lang="en-US" dirty="0"/>
              <a:t>I/O subsystems, Storage Layers, Disks/SSD</a:t>
            </a:r>
          </a:p>
          <a:p>
            <a:pPr lvl="2"/>
            <a:r>
              <a:rPr lang="en-US" dirty="0"/>
              <a:t>Performance and </a:t>
            </a:r>
            <a:r>
              <a:rPr lang="en-US" dirty="0" smtClean="0"/>
              <a:t>Queuing </a:t>
            </a:r>
            <a:r>
              <a:rPr lang="en-US" dirty="0"/>
              <a:t>Theory</a:t>
            </a:r>
          </a:p>
          <a:p>
            <a:pPr lvl="2"/>
            <a:r>
              <a:rPr lang="en-US" dirty="0"/>
              <a:t>File systems</a:t>
            </a:r>
          </a:p>
          <a:p>
            <a:pPr lvl="2"/>
            <a:r>
              <a:rPr lang="en-US" dirty="0"/>
              <a:t>Distributed systems, </a:t>
            </a:r>
            <a:r>
              <a:rPr lang="en-US" dirty="0" smtClean="0"/>
              <a:t>2PC, RPC</a:t>
            </a:r>
          </a:p>
          <a:p>
            <a:pPr lvl="1"/>
            <a:r>
              <a:rPr lang="en-US" dirty="0" smtClean="0"/>
              <a:t>Closed book, no calculators</a:t>
            </a:r>
          </a:p>
          <a:p>
            <a:pPr lvl="1"/>
            <a:r>
              <a:rPr lang="en-US" dirty="0" smtClean="0"/>
              <a:t>1 page of hand-written notes, both sides</a:t>
            </a:r>
          </a:p>
          <a:p>
            <a:endParaRPr lang="en-US" dirty="0" smtClean="0">
              <a:solidFill>
                <a:srgbClr val="FF0000"/>
              </a:solidFill>
            </a:endParaRPr>
          </a:p>
          <a:p>
            <a:r>
              <a:rPr lang="en-US" dirty="0" smtClean="0">
                <a:solidFill>
                  <a:srgbClr val="FF0000"/>
                </a:solidFill>
              </a:rPr>
              <a:t>Review session: Today 6</a:t>
            </a:r>
            <a:r>
              <a:rPr lang="en-US" dirty="0">
                <a:solidFill>
                  <a:srgbClr val="FF0000"/>
                </a:solidFill>
              </a:rPr>
              <a:t>:30-8:00 PM in 245 Li </a:t>
            </a:r>
            <a:r>
              <a:rPr lang="en-US" dirty="0" err="1">
                <a:solidFill>
                  <a:srgbClr val="FF0000"/>
                </a:solidFill>
              </a:rPr>
              <a:t>Ka</a:t>
            </a:r>
            <a:r>
              <a:rPr lang="en-US" dirty="0">
                <a:solidFill>
                  <a:srgbClr val="FF0000"/>
                </a:solidFill>
              </a:rPr>
              <a:t> </a:t>
            </a:r>
            <a:r>
              <a:rPr lang="en-US" dirty="0" err="1" smtClean="0">
                <a:solidFill>
                  <a:srgbClr val="FF0000"/>
                </a:solidFill>
              </a:rPr>
              <a:t>Shing</a:t>
            </a:r>
            <a:endParaRPr lang="en-US" dirty="0" smtClean="0"/>
          </a:p>
          <a:p>
            <a:endParaRPr lang="en-US" dirty="0" smtClean="0"/>
          </a:p>
          <a:p>
            <a:endParaRPr lang="en-US" dirty="0" smtClean="0"/>
          </a:p>
        </p:txBody>
      </p:sp>
    </p:spTree>
    <p:extLst>
      <p:ext uri="{BB962C8B-B14F-4D97-AF65-F5344CB8AC3E}">
        <p14:creationId xmlns:p14="http://schemas.microsoft.com/office/powerpoint/2010/main" val="5440236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1572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smtClean="0">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215900" y="2057400"/>
            <a:ext cx="8928100" cy="4648200"/>
          </a:xfrm>
        </p:spPr>
        <p:txBody>
          <a:bodyPr/>
          <a:lstStyle/>
          <a:p>
            <a:pPr>
              <a:lnSpc>
                <a:spcPct val="80000"/>
              </a:lnSpc>
              <a:spcBef>
                <a:spcPct val="5000"/>
              </a:spcBef>
            </a:pPr>
            <a:r>
              <a:rPr lang="en-US" altLang="ko-KR" dirty="0" smtClean="0">
                <a:ea typeface="굴림" panose="020B0600000101010101" pitchFamily="34" charset="-127"/>
              </a:rPr>
              <a:t>Transmission Control Protocol (TCP)</a:t>
            </a:r>
          </a:p>
          <a:p>
            <a:pPr lvl="1">
              <a:lnSpc>
                <a:spcPct val="80000"/>
              </a:lnSpc>
              <a:spcBef>
                <a:spcPct val="5000"/>
              </a:spcBef>
            </a:pPr>
            <a:r>
              <a:rPr lang="en-US" altLang="ko-KR" dirty="0" smtClean="0">
                <a:ea typeface="굴림" panose="020B0600000101010101" pitchFamily="34" charset="-127"/>
              </a:rPr>
              <a:t>TCP (</a:t>
            </a:r>
            <a:r>
              <a:rPr lang="en-US" altLang="ko-KR" dirty="0" smtClean="0">
                <a:solidFill>
                  <a:srgbClr val="FF0000"/>
                </a:solidFill>
                <a:ea typeface="굴림" panose="020B0600000101010101" pitchFamily="34" charset="-127"/>
              </a:rPr>
              <a:t>IP Protocol 6</a:t>
            </a:r>
            <a:r>
              <a:rPr lang="en-US" altLang="ko-KR" dirty="0" smtClean="0">
                <a:ea typeface="굴림" panose="020B0600000101010101" pitchFamily="34" charset="-127"/>
              </a:rPr>
              <a:t>) layered on top of IP</a:t>
            </a:r>
          </a:p>
          <a:p>
            <a:pPr lvl="1">
              <a:lnSpc>
                <a:spcPct val="80000"/>
              </a:lnSpc>
              <a:spcBef>
                <a:spcPct val="5000"/>
              </a:spcBef>
            </a:pPr>
            <a:r>
              <a:rPr lang="en-US" altLang="ko-KR" dirty="0" smtClean="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smtClean="0">
                <a:ea typeface="굴림" panose="020B0600000101010101" pitchFamily="34" charset="-127"/>
              </a:rPr>
              <a:t>TCP Details</a:t>
            </a:r>
          </a:p>
          <a:p>
            <a:pPr lvl="1">
              <a:lnSpc>
                <a:spcPct val="80000"/>
              </a:lnSpc>
              <a:spcBef>
                <a:spcPct val="5000"/>
              </a:spcBef>
            </a:pPr>
            <a:r>
              <a:rPr lang="en-US" altLang="ko-KR" dirty="0" smtClean="0">
                <a:ea typeface="굴림" panose="020B0600000101010101" pitchFamily="34" charset="-127"/>
              </a:rPr>
              <a:t>Fragments byte stream into packets, hands packets to IP</a:t>
            </a:r>
          </a:p>
          <a:p>
            <a:pPr lvl="2">
              <a:lnSpc>
                <a:spcPct val="80000"/>
              </a:lnSpc>
              <a:spcBef>
                <a:spcPct val="5000"/>
              </a:spcBef>
            </a:pPr>
            <a:r>
              <a:rPr lang="en-US" altLang="ko-KR" dirty="0" smtClean="0">
                <a:ea typeface="굴림" panose="020B0600000101010101" pitchFamily="34" charset="-127"/>
              </a:rPr>
              <a:t>IP may also fragment by itself</a:t>
            </a:r>
          </a:p>
          <a:p>
            <a:pPr lvl="1">
              <a:lnSpc>
                <a:spcPct val="80000"/>
              </a:lnSpc>
              <a:spcBef>
                <a:spcPct val="5000"/>
              </a:spcBef>
            </a:pPr>
            <a:r>
              <a:rPr lang="en-US" altLang="ko-KR" dirty="0" smtClean="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smtClean="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smtClean="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smtClean="0">
                <a:ea typeface="굴림" panose="020B0600000101010101" pitchFamily="34" charset="-127"/>
              </a:rPr>
              <a:t>Automatically retransmits lost packets</a:t>
            </a:r>
          </a:p>
          <a:p>
            <a:pPr lvl="1">
              <a:lnSpc>
                <a:spcPct val="80000"/>
              </a:lnSpc>
              <a:spcBef>
                <a:spcPct val="5000"/>
              </a:spcBef>
            </a:pPr>
            <a:r>
              <a:rPr lang="en-US" altLang="ko-KR" dirty="0" smtClean="0">
                <a:ea typeface="굴림" panose="020B0600000101010101" pitchFamily="34" charset="-127"/>
              </a:rPr>
              <a:t>Adjusts rate of transmission to avoid congestion</a:t>
            </a:r>
          </a:p>
          <a:p>
            <a:pPr lvl="2">
              <a:lnSpc>
                <a:spcPct val="80000"/>
              </a:lnSpc>
              <a:spcBef>
                <a:spcPct val="5000"/>
              </a:spcBef>
            </a:pPr>
            <a:r>
              <a:rPr lang="en-US" altLang="ko-KR" dirty="0" smtClean="0">
                <a:ea typeface="굴림" panose="020B0600000101010101" pitchFamily="34" charset="-127"/>
              </a:rPr>
              <a:t>A “good citizen” </a:t>
            </a:r>
          </a:p>
        </p:txBody>
      </p:sp>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latin typeface="Gill Sans Light"/>
                <a:cs typeface="Gill Sans Light"/>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latin typeface="Gill Sans Light"/>
                <a:cs typeface="Gill Sans Light"/>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latin typeface="Gill Sans Light"/>
                <a:cs typeface="Gill Sans Light"/>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latin typeface="Gill Sans Light"/>
                  <a:ea typeface="굴림" panose="020B0600000101010101" pitchFamily="34" charset="-127"/>
                  <a:cs typeface="Gill Sans Light"/>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latin typeface="Gill Sans Light"/>
                  <a:ea typeface="굴림" panose="020B0600000101010101" pitchFamily="34" charset="-127"/>
                  <a:cs typeface="Gill Sans Light"/>
                </a:rPr>
                <a:t>Router</a:t>
              </a:r>
            </a:p>
          </p:txBody>
        </p:sp>
      </p:grpSp>
      <p:sp>
        <p:nvSpPr>
          <p:cNvPr id="9221" name="Text Box 10"/>
          <p:cNvSpPr txBox="1">
            <a:spLocks noChangeArrowheads="1"/>
          </p:cNvSpPr>
          <p:nvPr/>
        </p:nvSpPr>
        <p:spPr bwMode="auto">
          <a:xfrm>
            <a:off x="367811" y="831850"/>
            <a:ext cx="128685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dirty="0">
                <a:latin typeface="Gill Sans Light"/>
                <a:ea typeface="굴림" panose="020B0600000101010101" pitchFamily="34" charset="-127"/>
                <a:cs typeface="Gill Sans Light"/>
              </a:rPr>
              <a:t>Stream in</a:t>
            </a:r>
            <a:r>
              <a:rPr lang="en-US" altLang="ko-KR" dirty="0" smtClean="0">
                <a:latin typeface="Gill Sans Light"/>
                <a:ea typeface="굴림" panose="020B0600000101010101" pitchFamily="34" charset="-127"/>
                <a:cs typeface="Gill Sans Light"/>
              </a:rPr>
              <a:t>:</a:t>
            </a:r>
            <a:endParaRPr lang="en-US" altLang="ko-KR" dirty="0">
              <a:latin typeface="Gill Sans Light"/>
              <a:ea typeface="굴림" panose="020B0600000101010101" pitchFamily="34" charset="-127"/>
              <a:cs typeface="Gill Sans Light"/>
            </a:endParaRP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dirty="0">
                <a:latin typeface="Gill Sans Light"/>
                <a:ea typeface="굴림" panose="020B0600000101010101" pitchFamily="34" charset="-127"/>
                <a:cs typeface="Gill Sans Light"/>
              </a:rPr>
              <a:t>Stream out</a:t>
            </a:r>
            <a:r>
              <a:rPr lang="en-US" altLang="ko-KR" dirty="0" smtClean="0">
                <a:latin typeface="Gill Sans Light"/>
                <a:ea typeface="굴림" panose="020B0600000101010101" pitchFamily="34" charset="-127"/>
                <a:cs typeface="Gill Sans Light"/>
              </a:rPr>
              <a:t>:</a:t>
            </a:r>
            <a:endParaRPr lang="en-US" altLang="ko-KR" dirty="0">
              <a:latin typeface="Gill Sans Light"/>
              <a:ea typeface="굴림" panose="020B0600000101010101" pitchFamily="34" charset="-127"/>
              <a:cs typeface="Gill Sans Light"/>
            </a:endParaRPr>
          </a:p>
        </p:txBody>
      </p:sp>
      <p:sp>
        <p:nvSpPr>
          <p:cNvPr id="9223" name="AutoShape 12"/>
          <p:cNvSpPr>
            <a:spLocks noChangeArrowheads="1"/>
          </p:cNvSpPr>
          <p:nvPr/>
        </p:nvSpPr>
        <p:spPr bwMode="auto">
          <a:xfrm>
            <a:off x="457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dirty="0">
                <a:latin typeface="Gill Sans Light"/>
                <a:ea typeface="굴림" panose="020B0600000101010101" pitchFamily="34" charset="-127"/>
                <a:cs typeface="Gill Sans Light"/>
              </a:rPr>
              <a:t>..</a:t>
            </a:r>
            <a:r>
              <a:rPr lang="en-US" altLang="ko-KR" dirty="0" err="1" smtClean="0">
                <a:latin typeface="Gill Sans Light"/>
                <a:ea typeface="굴림" panose="020B0600000101010101" pitchFamily="34" charset="-127"/>
                <a:cs typeface="Gill Sans Light"/>
              </a:rPr>
              <a:t>zyxwvuts</a:t>
            </a:r>
            <a:endParaRPr lang="en-US" altLang="ko-KR" dirty="0">
              <a:latin typeface="Gill Sans Light"/>
              <a:ea typeface="굴림" panose="020B0600000101010101" pitchFamily="34" charset="-127"/>
              <a:cs typeface="Gill Sans Light"/>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latin typeface="Gill Sans Light"/>
                <a:ea typeface="굴림" panose="020B0600000101010101" pitchFamily="34" charset="-127"/>
                <a:cs typeface="Gill Sans Light"/>
              </a:rPr>
              <a:t>gfedcba</a:t>
            </a:r>
          </a:p>
        </p:txBody>
      </p:sp>
    </p:spTree>
    <p:extLst>
      <p:ext uri="{BB962C8B-B14F-4D97-AF65-F5344CB8AC3E}">
        <p14:creationId xmlns:p14="http://schemas.microsoft.com/office/powerpoint/2010/main" val="40496477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7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7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7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7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74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74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74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74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smtClean="0">
                <a:ea typeface="굴림" panose="020B0600000101010101" pitchFamily="34" charset="-127"/>
              </a:rPr>
              <a:t>TCP Windows and Sequence Numbers</a:t>
            </a:r>
          </a:p>
        </p:txBody>
      </p:sp>
      <p:sp>
        <p:nvSpPr>
          <p:cNvPr id="1089539" name="Rectangle 3"/>
          <p:cNvSpPr>
            <a:spLocks noGrp="1" noChangeArrowheads="1"/>
          </p:cNvSpPr>
          <p:nvPr>
            <p:ph type="body" idx="1"/>
          </p:nvPr>
        </p:nvSpPr>
        <p:spPr>
          <a:xfrm>
            <a:off x="292100" y="3048000"/>
            <a:ext cx="8851900" cy="3197225"/>
          </a:xfrm>
        </p:spPr>
        <p:txBody>
          <a:bodyPr>
            <a:noAutofit/>
          </a:bodyPr>
          <a:lstStyle/>
          <a:p>
            <a:pPr>
              <a:lnSpc>
                <a:spcPct val="80000"/>
              </a:lnSpc>
              <a:spcBef>
                <a:spcPct val="5000"/>
              </a:spcBef>
            </a:pPr>
            <a:r>
              <a:rPr lang="en-US" altLang="ko-KR" sz="2800" dirty="0" smtClean="0">
                <a:ea typeface="굴림" panose="020B0600000101010101" pitchFamily="34" charset="-127"/>
              </a:rPr>
              <a:t>Sender has three regions: </a:t>
            </a:r>
          </a:p>
          <a:p>
            <a:pPr lvl="1">
              <a:lnSpc>
                <a:spcPct val="80000"/>
              </a:lnSpc>
              <a:spcBef>
                <a:spcPct val="5000"/>
              </a:spcBef>
            </a:pPr>
            <a:r>
              <a:rPr lang="en-US" altLang="ko-KR" sz="2400" dirty="0" smtClean="0">
                <a:ea typeface="굴림" panose="020B0600000101010101" pitchFamily="34" charset="-127"/>
              </a:rPr>
              <a:t>Sequence regions</a:t>
            </a:r>
          </a:p>
          <a:p>
            <a:pPr lvl="2">
              <a:lnSpc>
                <a:spcPct val="80000"/>
              </a:lnSpc>
              <a:spcBef>
                <a:spcPct val="5000"/>
              </a:spcBef>
            </a:pPr>
            <a:r>
              <a:rPr lang="en-US" altLang="ko-KR" sz="2400" dirty="0" smtClean="0">
                <a:ea typeface="굴림" panose="020B0600000101010101" pitchFamily="34" charset="-127"/>
              </a:rPr>
              <a:t>sent and </a:t>
            </a:r>
            <a:r>
              <a:rPr lang="en-US" altLang="ko-KR" sz="2400" dirty="0" err="1" smtClean="0">
                <a:ea typeface="굴림" panose="020B0600000101010101" pitchFamily="34" charset="-127"/>
              </a:rPr>
              <a:t>ACK’d</a:t>
            </a:r>
            <a:endParaRPr lang="en-US" altLang="ko-KR" sz="2400" dirty="0" smtClean="0">
              <a:ea typeface="굴림" panose="020B0600000101010101" pitchFamily="34" charset="-127"/>
            </a:endParaRPr>
          </a:p>
          <a:p>
            <a:pPr lvl="2">
              <a:lnSpc>
                <a:spcPct val="80000"/>
              </a:lnSpc>
              <a:spcBef>
                <a:spcPct val="5000"/>
              </a:spcBef>
            </a:pPr>
            <a:r>
              <a:rPr lang="en-US" altLang="ko-KR" sz="2400" dirty="0" smtClean="0">
                <a:ea typeface="굴림" panose="020B0600000101010101" pitchFamily="34" charset="-127"/>
              </a:rPr>
              <a:t>Sent and not </a:t>
            </a:r>
            <a:r>
              <a:rPr lang="en-US" altLang="ko-KR" sz="2400" dirty="0" err="1" smtClean="0">
                <a:ea typeface="굴림" panose="020B0600000101010101" pitchFamily="34" charset="-127"/>
              </a:rPr>
              <a:t>ACK’d</a:t>
            </a:r>
            <a:endParaRPr lang="en-US" altLang="ko-KR" sz="2400" dirty="0" smtClean="0">
              <a:ea typeface="굴림" panose="020B0600000101010101" pitchFamily="34" charset="-127"/>
            </a:endParaRPr>
          </a:p>
          <a:p>
            <a:pPr lvl="2">
              <a:lnSpc>
                <a:spcPct val="80000"/>
              </a:lnSpc>
              <a:spcBef>
                <a:spcPct val="5000"/>
              </a:spcBef>
            </a:pPr>
            <a:r>
              <a:rPr lang="en-US" altLang="ko-KR" sz="2400" dirty="0" smtClean="0">
                <a:ea typeface="굴림" panose="020B0600000101010101" pitchFamily="34" charset="-127"/>
              </a:rPr>
              <a:t>not yet sent</a:t>
            </a:r>
          </a:p>
          <a:p>
            <a:pPr lvl="1">
              <a:lnSpc>
                <a:spcPct val="80000"/>
              </a:lnSpc>
              <a:spcBef>
                <a:spcPct val="5000"/>
              </a:spcBef>
            </a:pPr>
            <a:r>
              <a:rPr lang="en-US" altLang="ko-KR" sz="2400" dirty="0" smtClean="0">
                <a:ea typeface="굴림" panose="020B0600000101010101" pitchFamily="34" charset="-127"/>
              </a:rPr>
              <a:t>Window (colored region) adjusted by sender</a:t>
            </a:r>
          </a:p>
          <a:p>
            <a:pPr>
              <a:lnSpc>
                <a:spcPct val="80000"/>
              </a:lnSpc>
              <a:spcBef>
                <a:spcPct val="5000"/>
              </a:spcBef>
            </a:pPr>
            <a:r>
              <a:rPr lang="en-US" altLang="ko-KR" sz="2800" dirty="0" smtClean="0">
                <a:ea typeface="굴림" panose="020B0600000101010101" pitchFamily="34" charset="-127"/>
              </a:rPr>
              <a:t>Receiver has three regions: </a:t>
            </a:r>
          </a:p>
          <a:p>
            <a:pPr lvl="1">
              <a:lnSpc>
                <a:spcPct val="80000"/>
              </a:lnSpc>
              <a:spcBef>
                <a:spcPct val="5000"/>
              </a:spcBef>
            </a:pPr>
            <a:r>
              <a:rPr lang="en-US" altLang="ko-KR" sz="2400" dirty="0" smtClean="0">
                <a:ea typeface="굴림" panose="020B0600000101010101" pitchFamily="34" charset="-127"/>
              </a:rPr>
              <a:t>Sequence regions</a:t>
            </a:r>
          </a:p>
          <a:p>
            <a:pPr lvl="2">
              <a:lnSpc>
                <a:spcPct val="80000"/>
              </a:lnSpc>
              <a:spcBef>
                <a:spcPct val="5000"/>
              </a:spcBef>
            </a:pPr>
            <a:r>
              <a:rPr lang="en-US" altLang="ko-KR" sz="2400" dirty="0" smtClean="0">
                <a:ea typeface="굴림" panose="020B0600000101010101" pitchFamily="34" charset="-127"/>
              </a:rPr>
              <a:t>received and </a:t>
            </a:r>
            <a:r>
              <a:rPr lang="en-US" altLang="ko-KR" sz="2400" dirty="0" err="1" smtClean="0">
                <a:ea typeface="굴림" panose="020B0600000101010101" pitchFamily="34" charset="-127"/>
              </a:rPr>
              <a:t>ACK’d</a:t>
            </a:r>
            <a:r>
              <a:rPr lang="en-US" altLang="ko-KR" sz="2400" dirty="0" smtClean="0">
                <a:ea typeface="굴림" panose="020B0600000101010101" pitchFamily="34" charset="-127"/>
              </a:rPr>
              <a:t> (given to application)</a:t>
            </a:r>
          </a:p>
          <a:p>
            <a:pPr lvl="2">
              <a:lnSpc>
                <a:spcPct val="80000"/>
              </a:lnSpc>
              <a:spcBef>
                <a:spcPct val="5000"/>
              </a:spcBef>
            </a:pPr>
            <a:r>
              <a:rPr lang="en-US" altLang="ko-KR" sz="2400" dirty="0" smtClean="0">
                <a:ea typeface="굴림" panose="020B0600000101010101" pitchFamily="34" charset="-127"/>
              </a:rPr>
              <a:t>received and buffered</a:t>
            </a:r>
          </a:p>
          <a:p>
            <a:pPr lvl="2">
              <a:lnSpc>
                <a:spcPct val="80000"/>
              </a:lnSpc>
              <a:spcBef>
                <a:spcPct val="5000"/>
              </a:spcBef>
            </a:pPr>
            <a:r>
              <a:rPr lang="en-US" altLang="ko-KR" sz="2400" dirty="0" smtClean="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1524000" y="609600"/>
            <a:ext cx="6464300" cy="1373188"/>
            <a:chOff x="960" y="432"/>
            <a:chExt cx="4072" cy="865"/>
          </a:xfrm>
        </p:grpSpPr>
        <p:grpSp>
          <p:nvGrpSpPr>
            <p:cNvPr id="10256" name="Group 5"/>
            <p:cNvGrpSpPr>
              <a:grpSpLocks/>
            </p:cNvGrpSpPr>
            <p:nvPr/>
          </p:nvGrpSpPr>
          <p:grpSpPr bwMode="auto">
            <a:xfrm>
              <a:off x="960" y="432"/>
              <a:ext cx="3120" cy="289"/>
              <a:chOff x="960" y="432"/>
              <a:chExt cx="3120" cy="289"/>
            </a:xfrm>
          </p:grpSpPr>
          <p:sp>
            <p:nvSpPr>
              <p:cNvPr id="10268" name="Text Box 6"/>
              <p:cNvSpPr txBox="1">
                <a:spLocks noChangeArrowheads="1"/>
              </p:cNvSpPr>
              <p:nvPr/>
            </p:nvSpPr>
            <p:spPr bwMode="auto">
              <a:xfrm>
                <a:off x="1632" y="432"/>
                <a:ext cx="1642"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Sequence Numbers</a:t>
                </a:r>
              </a:p>
            </p:txBody>
          </p:sp>
          <p:sp>
            <p:nvSpPr>
              <p:cNvPr id="10269" name="Line 7"/>
              <p:cNvSpPr>
                <a:spLocks noChangeShapeType="1"/>
              </p:cNvSpPr>
              <p:nvPr/>
            </p:nvSpPr>
            <p:spPr bwMode="auto">
              <a:xfrm>
                <a:off x="33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70" name="Line 8"/>
              <p:cNvSpPr>
                <a:spLocks noChangeShapeType="1"/>
              </p:cNvSpPr>
              <p:nvPr/>
            </p:nvSpPr>
            <p:spPr bwMode="auto">
              <a:xfrm>
                <a:off x="9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10257" name="Group 9"/>
            <p:cNvGrpSpPr>
              <a:grpSpLocks/>
            </p:cNvGrpSpPr>
            <p:nvPr/>
          </p:nvGrpSpPr>
          <p:grpSpPr bwMode="auto">
            <a:xfrm>
              <a:off x="979" y="768"/>
              <a:ext cx="4053" cy="529"/>
              <a:chOff x="960" y="816"/>
              <a:chExt cx="4053" cy="529"/>
            </a:xfrm>
          </p:grpSpPr>
          <p:grpSp>
            <p:nvGrpSpPr>
              <p:cNvPr id="10258" name="Group 10"/>
              <p:cNvGrpSpPr>
                <a:grpSpLocks/>
              </p:cNvGrpSpPr>
              <p:nvPr/>
            </p:nvGrpSpPr>
            <p:grpSpPr bwMode="auto">
              <a:xfrm>
                <a:off x="960" y="816"/>
                <a:ext cx="3120" cy="529"/>
                <a:chOff x="960" y="864"/>
                <a:chExt cx="3120" cy="529"/>
              </a:xfrm>
            </p:grpSpPr>
            <p:sp>
              <p:nvSpPr>
                <p:cNvPr id="10261" name="Rectangle 11"/>
                <p:cNvSpPr>
                  <a:spLocks noChangeArrowheads="1"/>
                </p:cNvSpPr>
                <p:nvPr/>
              </p:nvSpPr>
              <p:spPr bwMode="auto">
                <a:xfrm>
                  <a:off x="1728" y="960"/>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65" name="Text Box 15"/>
                <p:cNvSpPr txBox="1">
                  <a:spLocks noChangeArrowheads="1"/>
                </p:cNvSpPr>
                <p:nvPr/>
              </p:nvSpPr>
              <p:spPr bwMode="auto">
                <a:xfrm>
                  <a:off x="2064" y="918"/>
                  <a:ext cx="891" cy="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0000"/>
                    </a:lnSpc>
                  </a:pPr>
                  <a:r>
                    <a:rPr lang="en-US" altLang="ko-KR" sz="2400" dirty="0">
                      <a:latin typeface="Gill Sans Light"/>
                      <a:ea typeface="굴림" panose="020B0600000101010101" pitchFamily="34" charset="-127"/>
                      <a:cs typeface="Gill Sans Light"/>
                    </a:rPr>
                    <a:t>Sent</a:t>
                  </a:r>
                </a:p>
                <a:p>
                  <a:r>
                    <a:rPr lang="en-US" altLang="ko-KR" sz="2400" dirty="0">
                      <a:latin typeface="Gill Sans Light"/>
                      <a:ea typeface="굴림" panose="020B0600000101010101" pitchFamily="34" charset="-127"/>
                      <a:cs typeface="Gill Sans Light"/>
                    </a:rPr>
                    <a:t>not </a:t>
                  </a:r>
                  <a:r>
                    <a:rPr lang="en-US" altLang="ko-KR" sz="2400" dirty="0" err="1" smtClean="0">
                      <a:latin typeface="Gill Sans Light"/>
                      <a:ea typeface="굴림" panose="020B0600000101010101" pitchFamily="34" charset="-127"/>
                      <a:cs typeface="Gill Sans Light"/>
                    </a:rPr>
                    <a:t>ACK’d</a:t>
                  </a:r>
                  <a:endParaRPr lang="en-US" altLang="ko-KR" sz="2400" dirty="0">
                    <a:latin typeface="Gill Sans Light"/>
                    <a:ea typeface="굴림" panose="020B0600000101010101" pitchFamily="34" charset="-127"/>
                    <a:cs typeface="Gill Sans Light"/>
                  </a:endParaRPr>
                </a:p>
              </p:txBody>
            </p:sp>
            <p:sp>
              <p:nvSpPr>
                <p:cNvPr id="10266" name="Text Box 16"/>
                <p:cNvSpPr txBox="1">
                  <a:spLocks noChangeArrowheads="1"/>
                </p:cNvSpPr>
                <p:nvPr/>
              </p:nvSpPr>
              <p:spPr bwMode="auto">
                <a:xfrm>
                  <a:off x="1056" y="864"/>
                  <a:ext cx="611"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Sent</a:t>
                  </a:r>
                </a:p>
                <a:p>
                  <a:r>
                    <a:rPr lang="en-US" altLang="ko-KR" sz="2400" dirty="0" err="1" smtClean="0">
                      <a:latin typeface="Gill Sans Light"/>
                      <a:ea typeface="굴림" panose="020B0600000101010101" pitchFamily="34" charset="-127"/>
                      <a:cs typeface="Gill Sans Light"/>
                    </a:rPr>
                    <a:t>ACK’d</a:t>
                  </a:r>
                  <a:endParaRPr lang="en-US" altLang="ko-KR" sz="2400" dirty="0">
                    <a:latin typeface="Gill Sans Light"/>
                    <a:ea typeface="굴림" panose="020B0600000101010101" pitchFamily="34" charset="-127"/>
                    <a:cs typeface="Gill Sans Light"/>
                  </a:endParaRPr>
                </a:p>
              </p:txBody>
            </p:sp>
            <p:sp>
              <p:nvSpPr>
                <p:cNvPr id="10267" name="Text Box 17"/>
                <p:cNvSpPr txBox="1">
                  <a:spLocks noChangeArrowheads="1"/>
                </p:cNvSpPr>
                <p:nvPr/>
              </p:nvSpPr>
              <p:spPr bwMode="auto">
                <a:xfrm>
                  <a:off x="3269" y="864"/>
                  <a:ext cx="713"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Not yet</a:t>
                  </a:r>
                </a:p>
                <a:p>
                  <a:r>
                    <a:rPr lang="en-US" altLang="ko-KR" sz="2400" dirty="0">
                      <a:latin typeface="Gill Sans Light"/>
                      <a:ea typeface="굴림" panose="020B0600000101010101" pitchFamily="34" charset="-127"/>
                      <a:cs typeface="Gill Sans Light"/>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0260" name="Text Box 19"/>
              <p:cNvSpPr txBox="1">
                <a:spLocks noChangeArrowheads="1"/>
              </p:cNvSpPr>
              <p:nvPr/>
            </p:nvSpPr>
            <p:spPr bwMode="auto">
              <a:xfrm>
                <a:off x="4357" y="959"/>
                <a:ext cx="656"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Sender</a:t>
                </a:r>
              </a:p>
            </p:txBody>
          </p:sp>
        </p:grpSp>
      </p:grpSp>
      <p:grpSp>
        <p:nvGrpSpPr>
          <p:cNvPr id="1089556" name="Group 20"/>
          <p:cNvGrpSpPr>
            <a:grpSpLocks/>
          </p:cNvGrpSpPr>
          <p:nvPr/>
        </p:nvGrpSpPr>
        <p:grpSpPr bwMode="auto">
          <a:xfrm>
            <a:off x="1447800" y="2286000"/>
            <a:ext cx="6704013" cy="914400"/>
            <a:chOff x="912" y="1536"/>
            <a:chExt cx="4223" cy="576"/>
          </a:xfrm>
        </p:grpSpPr>
        <p:grpSp>
          <p:nvGrpSpPr>
            <p:cNvPr id="10246" name="Group 21"/>
            <p:cNvGrpSpPr>
              <a:grpSpLocks/>
            </p:cNvGrpSpPr>
            <p:nvPr/>
          </p:nvGrpSpPr>
          <p:grpSpPr bwMode="auto">
            <a:xfrm>
              <a:off x="912" y="1536"/>
              <a:ext cx="3189" cy="528"/>
              <a:chOff x="891" y="1488"/>
              <a:chExt cx="3189" cy="528"/>
            </a:xfrm>
          </p:grpSpPr>
          <p:sp>
            <p:nvSpPr>
              <p:cNvPr id="10249" name="Text Box 22"/>
              <p:cNvSpPr txBox="1">
                <a:spLocks noChangeArrowheads="1"/>
              </p:cNvSpPr>
              <p:nvPr/>
            </p:nvSpPr>
            <p:spPr bwMode="auto">
              <a:xfrm>
                <a:off x="3152" y="1488"/>
                <a:ext cx="754"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Not yet</a:t>
                </a:r>
              </a:p>
              <a:p>
                <a:r>
                  <a:rPr lang="en-US" altLang="ko-KR" sz="2400" dirty="0">
                    <a:latin typeface="Gill Sans Light"/>
                    <a:ea typeface="굴림" panose="020B0600000101010101" pitchFamily="34" charset="-127"/>
                    <a:cs typeface="Gill Sans Light"/>
                  </a:rPr>
                  <a:t>received</a:t>
                </a:r>
              </a:p>
            </p:txBody>
          </p:sp>
          <p:sp>
            <p:nvSpPr>
              <p:cNvPr id="10250" name="Text Box 23"/>
              <p:cNvSpPr txBox="1">
                <a:spLocks noChangeArrowheads="1"/>
              </p:cNvSpPr>
              <p:nvPr/>
            </p:nvSpPr>
            <p:spPr bwMode="auto">
              <a:xfrm>
                <a:off x="891" y="1488"/>
                <a:ext cx="1110"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Received</a:t>
                </a:r>
              </a:p>
              <a:p>
                <a:r>
                  <a:rPr lang="en-US" altLang="ko-KR" sz="2400" dirty="0">
                    <a:latin typeface="Gill Sans Light"/>
                    <a:ea typeface="굴림" panose="020B0600000101010101" pitchFamily="34" charset="-127"/>
                    <a:cs typeface="Gill Sans Light"/>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0255" name="Text Box 28"/>
              <p:cNvSpPr txBox="1">
                <a:spLocks noChangeArrowheads="1"/>
              </p:cNvSpPr>
              <p:nvPr/>
            </p:nvSpPr>
            <p:spPr bwMode="auto">
              <a:xfrm>
                <a:off x="2112" y="1536"/>
                <a:ext cx="802" cy="4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400" dirty="0">
                    <a:latin typeface="Gill Sans Light"/>
                    <a:ea typeface="굴림" panose="020B0600000101010101" pitchFamily="34" charset="-127"/>
                    <a:cs typeface="Gill Sans Light"/>
                  </a:rPr>
                  <a:t>Received</a:t>
                </a:r>
              </a:p>
              <a:p>
                <a:pPr>
                  <a:lnSpc>
                    <a:spcPct val="90000"/>
                  </a:lnSpc>
                </a:pPr>
                <a:r>
                  <a:rPr lang="en-US" altLang="ko-KR" sz="2400" dirty="0">
                    <a:latin typeface="Gill Sans Light"/>
                    <a:ea typeface="굴림" panose="020B0600000101010101" pitchFamily="34" charset="-127"/>
                    <a:cs typeface="Gill Sans Light"/>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0248" name="Text Box 30"/>
            <p:cNvSpPr txBox="1">
              <a:spLocks noChangeArrowheads="1"/>
            </p:cNvSpPr>
            <p:nvPr/>
          </p:nvSpPr>
          <p:spPr bwMode="auto">
            <a:xfrm>
              <a:off x="4357" y="1728"/>
              <a:ext cx="778"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latin typeface="Gill Sans Light"/>
                  <a:ea typeface="굴림" panose="020B0600000101010101" pitchFamily="34" charset="-127"/>
                  <a:cs typeface="Gill Sans Light"/>
                </a:rPr>
                <a:t>Receiver</a:t>
              </a:r>
            </a:p>
          </p:txBody>
        </p:sp>
      </p:grpSp>
    </p:spTree>
    <p:extLst>
      <p:ext uri="{BB962C8B-B14F-4D97-AF65-F5344CB8AC3E}">
        <p14:creationId xmlns:p14="http://schemas.microsoft.com/office/powerpoint/2010/main" val="23413162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9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9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95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9539">
                                            <p:txEl>
                                              <p:pRg st="5" end="5"/>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089540"/>
                                        </p:tgtEl>
                                        <p:attrNameLst>
                                          <p:attrName>style.visibility</p:attrName>
                                        </p:attrNameLst>
                                      </p:cBhvr>
                                      <p:to>
                                        <p:strVal val="visible"/>
                                      </p:to>
                                    </p:set>
                                    <p:animEffect transition="in" filter="wipe(left)">
                                      <p:cBhvr>
                                        <p:cTn id="19" dur="500"/>
                                        <p:tgtEl>
                                          <p:spTgt spid="1089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3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9539">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89539">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9539">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9539">
                                            <p:txEl>
                                              <p:pRg st="10" end="10"/>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089556"/>
                                        </p:tgtEl>
                                        <p:attrNameLst>
                                          <p:attrName>style.visibility</p:attrName>
                                        </p:attrNameLst>
                                      </p:cBhvr>
                                      <p:to>
                                        <p:strVal val="visible"/>
                                      </p:to>
                                    </p:set>
                                    <p:animEffect transition="in" filter="wipe(left)">
                                      <p:cBhvr>
                                        <p:cTn id="34" dur="500"/>
                                        <p:tgtEl>
                                          <p:spTgt spid="108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43000" y="1192213"/>
            <a:ext cx="6553200" cy="10668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1091587" name="Rectangle 3"/>
          <p:cNvSpPr>
            <a:spLocks noChangeArrowheads="1"/>
          </p:cNvSpPr>
          <p:nvPr/>
        </p:nvSpPr>
        <p:spPr bwMode="auto">
          <a:xfrm>
            <a:off x="3124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Seq:190</a:t>
            </a:r>
          </a:p>
          <a:p>
            <a:r>
              <a:rPr lang="en-US" altLang="ko-KR" sz="2000">
                <a:latin typeface="Gill Sans Light"/>
                <a:ea typeface="굴림" panose="020B0600000101010101" pitchFamily="34" charset="-127"/>
                <a:cs typeface="Gill Sans Light"/>
              </a:rPr>
              <a:t>Size:40</a:t>
            </a:r>
          </a:p>
        </p:txBody>
      </p:sp>
      <p:sp>
        <p:nvSpPr>
          <p:cNvPr id="11268" name="Rectangle 4"/>
          <p:cNvSpPr>
            <a:spLocks noGrp="1" noChangeArrowheads="1"/>
          </p:cNvSpPr>
          <p:nvPr>
            <p:ph type="title"/>
          </p:nvPr>
        </p:nvSpPr>
        <p:spPr/>
        <p:txBody>
          <a:bodyPr/>
          <a:lstStyle/>
          <a:p>
            <a:r>
              <a:rPr lang="en-US" altLang="ko-KR" dirty="0" smtClean="0">
                <a:ea typeface="굴림" panose="020B0600000101010101" pitchFamily="34" charset="-127"/>
              </a:rPr>
              <a:t>Window-Based Acknowledgements (TCP)</a:t>
            </a:r>
          </a:p>
        </p:txBody>
      </p:sp>
      <p:sp>
        <p:nvSpPr>
          <p:cNvPr id="11269" name="Line 5"/>
          <p:cNvSpPr>
            <a:spLocks noChangeShapeType="1"/>
          </p:cNvSpPr>
          <p:nvPr/>
        </p:nvSpPr>
        <p:spPr bwMode="auto">
          <a:xfrm>
            <a:off x="457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Light"/>
              <a:cs typeface="Gill Sans Light"/>
            </a:endParaRPr>
          </a:p>
        </p:txBody>
      </p:sp>
      <p:sp>
        <p:nvSpPr>
          <p:cNvPr id="11270" name="Line 6"/>
          <p:cNvSpPr>
            <a:spLocks noChangeShapeType="1"/>
          </p:cNvSpPr>
          <p:nvPr/>
        </p:nvSpPr>
        <p:spPr bwMode="auto">
          <a:xfrm>
            <a:off x="7696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Light"/>
              <a:cs typeface="Gill Sans Light"/>
            </a:endParaRPr>
          </a:p>
        </p:txBody>
      </p:sp>
      <p:sp>
        <p:nvSpPr>
          <p:cNvPr id="1091591" name="AutoShape 7"/>
          <p:cNvSpPr>
            <a:spLocks noChangeArrowheads="1"/>
          </p:cNvSpPr>
          <p:nvPr/>
        </p:nvSpPr>
        <p:spPr bwMode="auto">
          <a:xfrm>
            <a:off x="152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Seq:230</a:t>
            </a:r>
          </a:p>
        </p:txBody>
      </p:sp>
      <p:sp>
        <p:nvSpPr>
          <p:cNvPr id="1091592" name="AutoShape 8"/>
          <p:cNvSpPr>
            <a:spLocks noChangeArrowheads="1"/>
          </p:cNvSpPr>
          <p:nvPr/>
        </p:nvSpPr>
        <p:spPr bwMode="auto">
          <a:xfrm>
            <a:off x="7848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A:190/210</a:t>
            </a:r>
          </a:p>
        </p:txBody>
      </p:sp>
      <p:sp>
        <p:nvSpPr>
          <p:cNvPr id="1091593" name="AutoShape 9"/>
          <p:cNvSpPr>
            <a:spLocks noChangeArrowheads="1"/>
          </p:cNvSpPr>
          <p:nvPr/>
        </p:nvSpPr>
        <p:spPr bwMode="auto">
          <a:xfrm>
            <a:off x="1524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Seq:260</a:t>
            </a:r>
          </a:p>
        </p:txBody>
      </p:sp>
      <p:sp>
        <p:nvSpPr>
          <p:cNvPr id="1091594" name="AutoShape 10"/>
          <p:cNvSpPr>
            <a:spLocks noChangeArrowheads="1"/>
          </p:cNvSpPr>
          <p:nvPr/>
        </p:nvSpPr>
        <p:spPr bwMode="auto">
          <a:xfrm>
            <a:off x="78486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A:190/210</a:t>
            </a:r>
          </a:p>
        </p:txBody>
      </p:sp>
      <p:sp>
        <p:nvSpPr>
          <p:cNvPr id="1091595" name="AutoShape 11"/>
          <p:cNvSpPr>
            <a:spLocks noChangeArrowheads="1"/>
          </p:cNvSpPr>
          <p:nvPr/>
        </p:nvSpPr>
        <p:spPr bwMode="auto">
          <a:xfrm>
            <a:off x="152400" y="480695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Seq:300</a:t>
            </a:r>
          </a:p>
        </p:txBody>
      </p:sp>
      <p:sp>
        <p:nvSpPr>
          <p:cNvPr id="1091596" name="AutoShape 12"/>
          <p:cNvSpPr>
            <a:spLocks noChangeArrowheads="1"/>
          </p:cNvSpPr>
          <p:nvPr/>
        </p:nvSpPr>
        <p:spPr bwMode="auto">
          <a:xfrm>
            <a:off x="7848600" y="48085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A:190/210</a:t>
            </a:r>
          </a:p>
        </p:txBody>
      </p:sp>
      <p:sp>
        <p:nvSpPr>
          <p:cNvPr id="1091597" name="AutoShape 13"/>
          <p:cNvSpPr>
            <a:spLocks noChangeArrowheads="1"/>
          </p:cNvSpPr>
          <p:nvPr/>
        </p:nvSpPr>
        <p:spPr bwMode="auto">
          <a:xfrm>
            <a:off x="152400" y="5283200"/>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Seq:190</a:t>
            </a:r>
          </a:p>
        </p:txBody>
      </p:sp>
      <p:sp>
        <p:nvSpPr>
          <p:cNvPr id="1091598" name="AutoShape 14"/>
          <p:cNvSpPr>
            <a:spLocks noChangeArrowheads="1"/>
          </p:cNvSpPr>
          <p:nvPr/>
        </p:nvSpPr>
        <p:spPr bwMode="auto">
          <a:xfrm>
            <a:off x="7848600" y="528320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A:340/60 </a:t>
            </a:r>
          </a:p>
        </p:txBody>
      </p:sp>
      <p:sp>
        <p:nvSpPr>
          <p:cNvPr id="1091599" name="AutoShape 15"/>
          <p:cNvSpPr>
            <a:spLocks noChangeArrowheads="1"/>
          </p:cNvSpPr>
          <p:nvPr/>
        </p:nvSpPr>
        <p:spPr bwMode="auto">
          <a:xfrm>
            <a:off x="1524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Seq:340</a:t>
            </a:r>
          </a:p>
        </p:txBody>
      </p:sp>
      <p:sp>
        <p:nvSpPr>
          <p:cNvPr id="1091600" name="AutoShape 16"/>
          <p:cNvSpPr>
            <a:spLocks noChangeArrowheads="1"/>
          </p:cNvSpPr>
          <p:nvPr/>
        </p:nvSpPr>
        <p:spPr bwMode="auto">
          <a:xfrm>
            <a:off x="78486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A:380/20 </a:t>
            </a:r>
          </a:p>
        </p:txBody>
      </p:sp>
      <p:sp>
        <p:nvSpPr>
          <p:cNvPr id="1091601" name="AutoShape 17"/>
          <p:cNvSpPr>
            <a:spLocks noChangeArrowheads="1"/>
          </p:cNvSpPr>
          <p:nvPr/>
        </p:nvSpPr>
        <p:spPr bwMode="auto">
          <a:xfrm>
            <a:off x="152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Seq:380</a:t>
            </a:r>
          </a:p>
        </p:txBody>
      </p:sp>
      <p:sp>
        <p:nvSpPr>
          <p:cNvPr id="1091602" name="AutoShape 18"/>
          <p:cNvSpPr>
            <a:spLocks noChangeArrowheads="1"/>
          </p:cNvSpPr>
          <p:nvPr/>
        </p:nvSpPr>
        <p:spPr bwMode="auto">
          <a:xfrm>
            <a:off x="7848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A:400/0  </a:t>
            </a:r>
          </a:p>
        </p:txBody>
      </p:sp>
      <p:sp>
        <p:nvSpPr>
          <p:cNvPr id="1091603" name="AutoShape 19"/>
          <p:cNvSpPr>
            <a:spLocks noChangeArrowheads="1"/>
          </p:cNvSpPr>
          <p:nvPr/>
        </p:nvSpPr>
        <p:spPr bwMode="auto">
          <a:xfrm>
            <a:off x="7848600" y="24114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A:100/300</a:t>
            </a:r>
          </a:p>
        </p:txBody>
      </p:sp>
      <p:sp>
        <p:nvSpPr>
          <p:cNvPr id="1091604" name="AutoShape 20"/>
          <p:cNvSpPr>
            <a:spLocks noChangeArrowheads="1"/>
          </p:cNvSpPr>
          <p:nvPr/>
        </p:nvSpPr>
        <p:spPr bwMode="auto">
          <a:xfrm>
            <a:off x="152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Seq:100</a:t>
            </a:r>
          </a:p>
        </p:txBody>
      </p:sp>
      <p:sp>
        <p:nvSpPr>
          <p:cNvPr id="1091605" name="AutoShape 21"/>
          <p:cNvSpPr>
            <a:spLocks noChangeArrowheads="1"/>
          </p:cNvSpPr>
          <p:nvPr/>
        </p:nvSpPr>
        <p:spPr bwMode="auto">
          <a:xfrm>
            <a:off x="7848600" y="2886075"/>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A:140/260</a:t>
            </a:r>
          </a:p>
        </p:txBody>
      </p:sp>
      <p:sp>
        <p:nvSpPr>
          <p:cNvPr id="1091606" name="AutoShape 22"/>
          <p:cNvSpPr>
            <a:spLocks noChangeArrowheads="1"/>
          </p:cNvSpPr>
          <p:nvPr/>
        </p:nvSpPr>
        <p:spPr bwMode="auto">
          <a:xfrm>
            <a:off x="152400" y="33607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latin typeface="Gill Sans Light"/>
                <a:ea typeface="굴림" panose="020B0600000101010101" pitchFamily="34" charset="-127"/>
                <a:cs typeface="Gill Sans Light"/>
              </a:rPr>
              <a:t>Seq:140</a:t>
            </a:r>
          </a:p>
        </p:txBody>
      </p:sp>
      <p:sp>
        <p:nvSpPr>
          <p:cNvPr id="1091607" name="AutoShape 23"/>
          <p:cNvSpPr>
            <a:spLocks noChangeArrowheads="1"/>
          </p:cNvSpPr>
          <p:nvPr/>
        </p:nvSpPr>
        <p:spPr bwMode="auto">
          <a:xfrm>
            <a:off x="7848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latin typeface="Gill Sans Light"/>
                <a:ea typeface="굴림" panose="020B0600000101010101" pitchFamily="34" charset="-127"/>
                <a:cs typeface="Gill Sans Light"/>
              </a:rPr>
              <a:t>A:190/210</a:t>
            </a:r>
          </a:p>
        </p:txBody>
      </p:sp>
      <p:sp>
        <p:nvSpPr>
          <p:cNvPr id="1091608" name="Freeform 24"/>
          <p:cNvSpPr>
            <a:spLocks/>
          </p:cNvSpPr>
          <p:nvPr/>
        </p:nvSpPr>
        <p:spPr bwMode="auto">
          <a:xfrm>
            <a:off x="1143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09" name="Line 25"/>
          <p:cNvSpPr>
            <a:spLocks noChangeShapeType="1"/>
          </p:cNvSpPr>
          <p:nvPr/>
        </p:nvSpPr>
        <p:spPr bwMode="auto">
          <a:xfrm>
            <a:off x="1600200" y="3122613"/>
            <a:ext cx="624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0" name="Freeform 26"/>
          <p:cNvSpPr>
            <a:spLocks/>
          </p:cNvSpPr>
          <p:nvPr/>
        </p:nvSpPr>
        <p:spPr bwMode="auto">
          <a:xfrm>
            <a:off x="1143000" y="2232025"/>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1" name="Line 27"/>
          <p:cNvSpPr>
            <a:spLocks noChangeShapeType="1"/>
          </p:cNvSpPr>
          <p:nvPr/>
        </p:nvSpPr>
        <p:spPr bwMode="auto">
          <a:xfrm>
            <a:off x="2514600" y="3603625"/>
            <a:ext cx="533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2" name="Freeform 28"/>
          <p:cNvSpPr>
            <a:spLocks/>
          </p:cNvSpPr>
          <p:nvPr/>
        </p:nvSpPr>
        <p:spPr bwMode="auto">
          <a:xfrm>
            <a:off x="1143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3" name="Line 29"/>
          <p:cNvSpPr>
            <a:spLocks noChangeShapeType="1"/>
          </p:cNvSpPr>
          <p:nvPr/>
        </p:nvSpPr>
        <p:spPr bwMode="auto">
          <a:xfrm>
            <a:off x="4343400" y="4087813"/>
            <a:ext cx="350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4" name="Freeform 30"/>
          <p:cNvSpPr>
            <a:spLocks/>
          </p:cNvSpPr>
          <p:nvPr/>
        </p:nvSpPr>
        <p:spPr bwMode="auto">
          <a:xfrm>
            <a:off x="1143000" y="2235200"/>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5" name="Line 31"/>
          <p:cNvSpPr>
            <a:spLocks noChangeShapeType="1"/>
          </p:cNvSpPr>
          <p:nvPr/>
        </p:nvSpPr>
        <p:spPr bwMode="auto">
          <a:xfrm>
            <a:off x="5105400" y="4545013"/>
            <a:ext cx="2743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6" name="Freeform 32"/>
          <p:cNvSpPr>
            <a:spLocks/>
          </p:cNvSpPr>
          <p:nvPr/>
        </p:nvSpPr>
        <p:spPr bwMode="auto">
          <a:xfrm>
            <a:off x="1143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7" name="Line 33"/>
          <p:cNvSpPr>
            <a:spLocks noChangeShapeType="1"/>
          </p:cNvSpPr>
          <p:nvPr/>
        </p:nvSpPr>
        <p:spPr bwMode="auto">
          <a:xfrm>
            <a:off x="5981700" y="5027613"/>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8" name="Freeform 34"/>
          <p:cNvSpPr>
            <a:spLocks/>
          </p:cNvSpPr>
          <p:nvPr/>
        </p:nvSpPr>
        <p:spPr bwMode="auto">
          <a:xfrm>
            <a:off x="1141413"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19" name="Line 35"/>
          <p:cNvSpPr>
            <a:spLocks noChangeShapeType="1"/>
          </p:cNvSpPr>
          <p:nvPr/>
        </p:nvSpPr>
        <p:spPr bwMode="auto">
          <a:xfrm>
            <a:off x="3594100" y="5511800"/>
            <a:ext cx="426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20" name="Freeform 36"/>
          <p:cNvSpPr>
            <a:spLocks/>
          </p:cNvSpPr>
          <p:nvPr/>
        </p:nvSpPr>
        <p:spPr bwMode="auto">
          <a:xfrm>
            <a:off x="1143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21" name="Line 37"/>
          <p:cNvSpPr>
            <a:spLocks noChangeShapeType="1"/>
          </p:cNvSpPr>
          <p:nvPr/>
        </p:nvSpPr>
        <p:spPr bwMode="auto">
          <a:xfrm>
            <a:off x="6781800" y="5992813"/>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22" name="Freeform 38"/>
          <p:cNvSpPr>
            <a:spLocks/>
          </p:cNvSpPr>
          <p:nvPr/>
        </p:nvSpPr>
        <p:spPr bwMode="auto">
          <a:xfrm>
            <a:off x="1143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091623" name="Line 39"/>
          <p:cNvSpPr>
            <a:spLocks noChangeShapeType="1"/>
          </p:cNvSpPr>
          <p:nvPr/>
        </p:nvSpPr>
        <p:spPr bwMode="auto">
          <a:xfrm>
            <a:off x="7467600" y="6450013"/>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1304" name="Text Box 40"/>
          <p:cNvSpPr txBox="1">
            <a:spLocks noChangeArrowheads="1"/>
          </p:cNvSpPr>
          <p:nvPr/>
        </p:nvSpPr>
        <p:spPr bwMode="auto">
          <a:xfrm>
            <a:off x="847725" y="838200"/>
            <a:ext cx="567444"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100</a:t>
            </a:r>
          </a:p>
        </p:txBody>
      </p:sp>
      <p:grpSp>
        <p:nvGrpSpPr>
          <p:cNvPr id="1091625" name="Group 41"/>
          <p:cNvGrpSpPr>
            <a:grpSpLocks/>
          </p:cNvGrpSpPr>
          <p:nvPr/>
        </p:nvGrpSpPr>
        <p:grpSpPr bwMode="auto">
          <a:xfrm>
            <a:off x="1143001" y="838200"/>
            <a:ext cx="1106488" cy="1420813"/>
            <a:chOff x="720" y="528"/>
            <a:chExt cx="697"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굴림" panose="020B0600000101010101" pitchFamily="34" charset="-127"/>
                  <a:cs typeface="Gill Sans Light"/>
                </a:rPr>
                <a:t>Seq:100</a:t>
              </a:r>
            </a:p>
            <a:p>
              <a:r>
                <a:rPr lang="en-US" altLang="ko-KR" sz="2000" dirty="0">
                  <a:latin typeface="Gill Sans Light"/>
                  <a:ea typeface="굴림" panose="020B0600000101010101" pitchFamily="34" charset="-127"/>
                  <a:cs typeface="Gill Sans Light"/>
                </a:rPr>
                <a:t>Size:40</a:t>
              </a:r>
            </a:p>
          </p:txBody>
        </p:sp>
        <p:sp>
          <p:nvSpPr>
            <p:cNvPr id="11328" name="Text Box 43"/>
            <p:cNvSpPr txBox="1">
              <a:spLocks noChangeArrowheads="1"/>
            </p:cNvSpPr>
            <p:nvPr/>
          </p:nvSpPr>
          <p:spPr bwMode="auto">
            <a:xfrm>
              <a:off x="1060"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140</a:t>
              </a:r>
            </a:p>
          </p:txBody>
        </p:sp>
      </p:grpSp>
      <p:grpSp>
        <p:nvGrpSpPr>
          <p:cNvPr id="1091628" name="Group 44"/>
          <p:cNvGrpSpPr>
            <a:grpSpLocks/>
          </p:cNvGrpSpPr>
          <p:nvPr/>
        </p:nvGrpSpPr>
        <p:grpSpPr bwMode="auto">
          <a:xfrm>
            <a:off x="1981201" y="838200"/>
            <a:ext cx="1414463" cy="1420813"/>
            <a:chOff x="1248" y="528"/>
            <a:chExt cx="891"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Seq:140</a:t>
              </a:r>
            </a:p>
            <a:p>
              <a:r>
                <a:rPr lang="en-US" altLang="ko-KR" sz="2000">
                  <a:latin typeface="Gill Sans Light"/>
                  <a:ea typeface="굴림" panose="020B0600000101010101" pitchFamily="34" charset="-127"/>
                  <a:cs typeface="Gill Sans Light"/>
                </a:rPr>
                <a:t>Size:50</a:t>
              </a:r>
            </a:p>
          </p:txBody>
        </p:sp>
        <p:sp>
          <p:nvSpPr>
            <p:cNvPr id="11326" name="Text Box 46"/>
            <p:cNvSpPr txBox="1">
              <a:spLocks noChangeArrowheads="1"/>
            </p:cNvSpPr>
            <p:nvPr/>
          </p:nvSpPr>
          <p:spPr bwMode="auto">
            <a:xfrm>
              <a:off x="1782"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190</a:t>
              </a:r>
            </a:p>
          </p:txBody>
        </p:sp>
      </p:grpSp>
      <p:grpSp>
        <p:nvGrpSpPr>
          <p:cNvPr id="1091631" name="Group 47"/>
          <p:cNvGrpSpPr>
            <a:grpSpLocks/>
          </p:cNvGrpSpPr>
          <p:nvPr/>
        </p:nvGrpSpPr>
        <p:grpSpPr bwMode="auto">
          <a:xfrm>
            <a:off x="3663951" y="838200"/>
            <a:ext cx="1255713" cy="1420813"/>
            <a:chOff x="2308" y="528"/>
            <a:chExt cx="791"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Seq:230</a:t>
              </a:r>
            </a:p>
            <a:p>
              <a:r>
                <a:rPr lang="en-US" altLang="ko-KR" sz="2000">
                  <a:latin typeface="Gill Sans Light"/>
                  <a:ea typeface="굴림" panose="020B0600000101010101" pitchFamily="34" charset="-127"/>
                  <a:cs typeface="Gill Sans Light"/>
                </a:rPr>
                <a:t>Size:30</a:t>
              </a:r>
            </a:p>
          </p:txBody>
        </p:sp>
        <p:sp>
          <p:nvSpPr>
            <p:cNvPr id="11323" name="Text Box 49"/>
            <p:cNvSpPr txBox="1">
              <a:spLocks noChangeArrowheads="1"/>
            </p:cNvSpPr>
            <p:nvPr/>
          </p:nvSpPr>
          <p:spPr bwMode="auto">
            <a:xfrm>
              <a:off x="2308"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230</a:t>
              </a:r>
            </a:p>
          </p:txBody>
        </p:sp>
        <p:sp>
          <p:nvSpPr>
            <p:cNvPr id="11324" name="Text Box 50"/>
            <p:cNvSpPr txBox="1">
              <a:spLocks noChangeArrowheads="1"/>
            </p:cNvSpPr>
            <p:nvPr/>
          </p:nvSpPr>
          <p:spPr bwMode="auto">
            <a:xfrm>
              <a:off x="2742"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260</a:t>
              </a:r>
            </a:p>
          </p:txBody>
        </p:sp>
      </p:grpSp>
      <p:grpSp>
        <p:nvGrpSpPr>
          <p:cNvPr id="1091635" name="Group 51"/>
          <p:cNvGrpSpPr>
            <a:grpSpLocks/>
          </p:cNvGrpSpPr>
          <p:nvPr/>
        </p:nvGrpSpPr>
        <p:grpSpPr bwMode="auto">
          <a:xfrm>
            <a:off x="4648202" y="838200"/>
            <a:ext cx="1109663" cy="1420813"/>
            <a:chOff x="2928" y="528"/>
            <a:chExt cx="699"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Seq:260</a:t>
              </a:r>
            </a:p>
            <a:p>
              <a:r>
                <a:rPr lang="en-US" altLang="ko-KR" sz="2000">
                  <a:latin typeface="Gill Sans Light"/>
                  <a:ea typeface="굴림" panose="020B0600000101010101" pitchFamily="34" charset="-127"/>
                  <a:cs typeface="Gill Sans Light"/>
                </a:rPr>
                <a:t>Size:40</a:t>
              </a:r>
            </a:p>
          </p:txBody>
        </p:sp>
        <p:sp>
          <p:nvSpPr>
            <p:cNvPr id="11321" name="Text Box 53"/>
            <p:cNvSpPr txBox="1">
              <a:spLocks noChangeArrowheads="1"/>
            </p:cNvSpPr>
            <p:nvPr/>
          </p:nvSpPr>
          <p:spPr bwMode="auto">
            <a:xfrm>
              <a:off x="3270"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300</a:t>
              </a:r>
            </a:p>
          </p:txBody>
        </p:sp>
      </p:grpSp>
      <p:grpSp>
        <p:nvGrpSpPr>
          <p:cNvPr id="1091638" name="Group 54"/>
          <p:cNvGrpSpPr>
            <a:grpSpLocks/>
          </p:cNvGrpSpPr>
          <p:nvPr/>
        </p:nvGrpSpPr>
        <p:grpSpPr bwMode="auto">
          <a:xfrm>
            <a:off x="5486402" y="838200"/>
            <a:ext cx="1109663" cy="1420813"/>
            <a:chOff x="3456" y="528"/>
            <a:chExt cx="699"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Seq:300</a:t>
              </a:r>
            </a:p>
            <a:p>
              <a:r>
                <a:rPr lang="en-US" altLang="ko-KR" sz="2000">
                  <a:latin typeface="Gill Sans Light"/>
                  <a:ea typeface="굴림" panose="020B0600000101010101" pitchFamily="34" charset="-127"/>
                  <a:cs typeface="Gill Sans Light"/>
                </a:rPr>
                <a:t>Size:40</a:t>
              </a:r>
            </a:p>
          </p:txBody>
        </p:sp>
        <p:sp>
          <p:nvSpPr>
            <p:cNvPr id="11319" name="Text Box 56"/>
            <p:cNvSpPr txBox="1">
              <a:spLocks noChangeArrowheads="1"/>
            </p:cNvSpPr>
            <p:nvPr/>
          </p:nvSpPr>
          <p:spPr bwMode="auto">
            <a:xfrm>
              <a:off x="3798"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340</a:t>
              </a:r>
            </a:p>
          </p:txBody>
        </p:sp>
      </p:grpSp>
      <p:grpSp>
        <p:nvGrpSpPr>
          <p:cNvPr id="1091641" name="Group 57"/>
          <p:cNvGrpSpPr>
            <a:grpSpLocks/>
          </p:cNvGrpSpPr>
          <p:nvPr/>
        </p:nvGrpSpPr>
        <p:grpSpPr bwMode="auto">
          <a:xfrm>
            <a:off x="6324603" y="838200"/>
            <a:ext cx="1106488" cy="1420813"/>
            <a:chOff x="3984" y="528"/>
            <a:chExt cx="697"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Seq:340</a:t>
              </a:r>
            </a:p>
            <a:p>
              <a:r>
                <a:rPr lang="en-US" altLang="ko-KR" sz="2000">
                  <a:latin typeface="Gill Sans Light"/>
                  <a:ea typeface="굴림" panose="020B0600000101010101" pitchFamily="34" charset="-127"/>
                  <a:cs typeface="Gill Sans Light"/>
                </a:rPr>
                <a:t>Size:40</a:t>
              </a:r>
            </a:p>
          </p:txBody>
        </p:sp>
        <p:sp>
          <p:nvSpPr>
            <p:cNvPr id="11317" name="Text Box 59"/>
            <p:cNvSpPr txBox="1">
              <a:spLocks noChangeArrowheads="1"/>
            </p:cNvSpPr>
            <p:nvPr/>
          </p:nvSpPr>
          <p:spPr bwMode="auto">
            <a:xfrm>
              <a:off x="4324"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380</a:t>
              </a:r>
            </a:p>
          </p:txBody>
        </p:sp>
      </p:grpSp>
      <p:grpSp>
        <p:nvGrpSpPr>
          <p:cNvPr id="1091644" name="Group 60"/>
          <p:cNvGrpSpPr>
            <a:grpSpLocks/>
          </p:cNvGrpSpPr>
          <p:nvPr/>
        </p:nvGrpSpPr>
        <p:grpSpPr bwMode="auto">
          <a:xfrm>
            <a:off x="7162804" y="838200"/>
            <a:ext cx="801688" cy="1420813"/>
            <a:chOff x="4512" y="528"/>
            <a:chExt cx="505"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Seq:380</a:t>
              </a:r>
            </a:p>
            <a:p>
              <a:r>
                <a:rPr lang="en-US" altLang="ko-KR" sz="2000">
                  <a:latin typeface="Gill Sans Light"/>
                  <a:ea typeface="굴림" panose="020B0600000101010101" pitchFamily="34" charset="-127"/>
                  <a:cs typeface="Gill Sans Light"/>
                </a:rPr>
                <a:t>Size:20</a:t>
              </a:r>
            </a:p>
          </p:txBody>
        </p:sp>
        <p:sp>
          <p:nvSpPr>
            <p:cNvPr id="11315" name="Text Box 62"/>
            <p:cNvSpPr txBox="1">
              <a:spLocks noChangeArrowheads="1"/>
            </p:cNvSpPr>
            <p:nvPr/>
          </p:nvSpPr>
          <p:spPr bwMode="auto">
            <a:xfrm>
              <a:off x="4660" y="528"/>
              <a:ext cx="35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400</a:t>
              </a:r>
            </a:p>
          </p:txBody>
        </p:sp>
      </p:grpSp>
      <p:sp>
        <p:nvSpPr>
          <p:cNvPr id="1091647" name="Line 63"/>
          <p:cNvSpPr>
            <a:spLocks noChangeShapeType="1"/>
          </p:cNvSpPr>
          <p:nvPr/>
        </p:nvSpPr>
        <p:spPr bwMode="auto">
          <a:xfrm>
            <a:off x="533400" y="2641600"/>
            <a:ext cx="731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Light"/>
              <a:cs typeface="Gill Sans Light"/>
            </a:endParaRPr>
          </a:p>
        </p:txBody>
      </p:sp>
      <p:sp>
        <p:nvSpPr>
          <p:cNvPr id="1091648" name="AutoShape 64"/>
          <p:cNvSpPr>
            <a:spLocks noChangeArrowheads="1"/>
          </p:cNvSpPr>
          <p:nvPr/>
        </p:nvSpPr>
        <p:spPr bwMode="auto">
          <a:xfrm>
            <a:off x="990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a:latin typeface="Gill Sans Light"/>
                <a:ea typeface="굴림" panose="020B0600000101010101" pitchFamily="34" charset="-127"/>
                <a:cs typeface="Gill Sans Light"/>
              </a:rPr>
              <a:t>Retransmit!</a:t>
            </a:r>
          </a:p>
        </p:txBody>
      </p:sp>
    </p:spTree>
    <p:extLst>
      <p:ext uri="{BB962C8B-B14F-4D97-AF65-F5344CB8AC3E}">
        <p14:creationId xmlns:p14="http://schemas.microsoft.com/office/powerpoint/2010/main" val="37930433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305800" cy="533400"/>
          </a:xfrm>
        </p:spPr>
        <p:txBody>
          <a:bodyPr/>
          <a:lstStyle/>
          <a:p>
            <a:r>
              <a:rPr lang="en-US" altLang="ko-KR" dirty="0" smtClean="0">
                <a:ea typeface="굴림" panose="020B0600000101010101" pitchFamily="34" charset="-127"/>
              </a:rPr>
              <a:t>Selective Acknowledgement Option (SACK)</a:t>
            </a:r>
          </a:p>
        </p:txBody>
      </p:sp>
      <p:sp>
        <p:nvSpPr>
          <p:cNvPr id="1093635" name="Rectangle 3"/>
          <p:cNvSpPr>
            <a:spLocks noGrp="1" noChangeArrowheads="1"/>
          </p:cNvSpPr>
          <p:nvPr>
            <p:ph type="body" idx="1"/>
          </p:nvPr>
        </p:nvSpPr>
        <p:spPr>
          <a:xfrm>
            <a:off x="152400" y="3810000"/>
            <a:ext cx="8763000" cy="2895600"/>
          </a:xfrm>
        </p:spPr>
        <p:txBody>
          <a:bodyPr/>
          <a:lstStyle/>
          <a:p>
            <a:pPr>
              <a:lnSpc>
                <a:spcPct val="80000"/>
              </a:lnSpc>
              <a:spcBef>
                <a:spcPct val="15000"/>
              </a:spcBef>
            </a:pPr>
            <a:r>
              <a:rPr lang="en-US" altLang="ko-KR" dirty="0" smtClean="0">
                <a:ea typeface="굴림" panose="020B0600000101010101" pitchFamily="34" charset="-127"/>
              </a:rPr>
              <a:t>Vanilla TCP Acknowledgement</a:t>
            </a:r>
          </a:p>
          <a:p>
            <a:pPr lvl="1">
              <a:lnSpc>
                <a:spcPct val="80000"/>
              </a:lnSpc>
              <a:spcBef>
                <a:spcPct val="15000"/>
              </a:spcBef>
            </a:pPr>
            <a:r>
              <a:rPr lang="en-US" altLang="ko-KR" dirty="0" smtClean="0">
                <a:ea typeface="굴림" panose="020B0600000101010101" pitchFamily="34" charset="-127"/>
              </a:rPr>
              <a:t>Every message encodes Sequence number and ACK</a:t>
            </a:r>
          </a:p>
          <a:p>
            <a:pPr lvl="1">
              <a:lnSpc>
                <a:spcPct val="80000"/>
              </a:lnSpc>
              <a:spcBef>
                <a:spcPct val="15000"/>
              </a:spcBef>
            </a:pPr>
            <a:r>
              <a:rPr lang="en-US" altLang="ko-KR" dirty="0" smtClean="0">
                <a:ea typeface="굴림" panose="020B0600000101010101" pitchFamily="34" charset="-127"/>
              </a:rPr>
              <a:t>Can include data for forward stream and/or ACK for reverse stream</a:t>
            </a:r>
          </a:p>
          <a:p>
            <a:pPr>
              <a:lnSpc>
                <a:spcPct val="80000"/>
              </a:lnSpc>
              <a:spcBef>
                <a:spcPct val="15000"/>
              </a:spcBef>
            </a:pPr>
            <a:r>
              <a:rPr lang="en-US" altLang="ko-KR" dirty="0" smtClean="0">
                <a:ea typeface="굴림" panose="020B0600000101010101" pitchFamily="34" charset="-127"/>
              </a:rPr>
              <a:t>Selective Acknowledgement (SACK)</a:t>
            </a:r>
          </a:p>
          <a:p>
            <a:pPr lvl="1">
              <a:lnSpc>
                <a:spcPct val="80000"/>
              </a:lnSpc>
              <a:spcBef>
                <a:spcPct val="15000"/>
              </a:spcBef>
            </a:pPr>
            <a:r>
              <a:rPr lang="en-US" altLang="ko-KR" dirty="0" smtClean="0">
                <a:ea typeface="굴림" panose="020B0600000101010101" pitchFamily="34" charset="-127"/>
              </a:rPr>
              <a:t>Acknowledgement information includes not just one number, but rather ranges of received packets</a:t>
            </a:r>
          </a:p>
          <a:p>
            <a:pPr lvl="1">
              <a:lnSpc>
                <a:spcPct val="80000"/>
              </a:lnSpc>
              <a:spcBef>
                <a:spcPct val="15000"/>
              </a:spcBef>
            </a:pPr>
            <a:r>
              <a:rPr lang="en-US" altLang="ko-KR" dirty="0" smtClean="0">
                <a:ea typeface="굴림" panose="020B0600000101010101" pitchFamily="34" charset="-127"/>
              </a:rPr>
              <a:t>Must be specially negotiated at beginning of TCP setup</a:t>
            </a:r>
          </a:p>
          <a:p>
            <a:pPr lvl="2">
              <a:lnSpc>
                <a:spcPct val="80000"/>
              </a:lnSpc>
              <a:spcBef>
                <a:spcPct val="15000"/>
              </a:spcBef>
            </a:pPr>
            <a:r>
              <a:rPr lang="en-US" altLang="ko-KR" dirty="0" smtClean="0">
                <a:ea typeface="굴림" panose="020B0600000101010101" pitchFamily="34" charset="-127"/>
              </a:rPr>
              <a:t>SACK is widely used — </a:t>
            </a:r>
            <a:r>
              <a:rPr lang="en-US" altLang="ko-KR" dirty="0">
                <a:ea typeface="굴림" panose="020B0600000101010101" pitchFamily="34" charset="-127"/>
              </a:rPr>
              <a:t>all popular TCP stacks support it</a:t>
            </a:r>
            <a:endParaRPr lang="en-US" altLang="ko-KR" dirty="0" smtClean="0">
              <a:ea typeface="굴림" panose="020B0600000101010101" pitchFamily="34" charset="-127"/>
            </a:endParaRPr>
          </a:p>
        </p:txBody>
      </p:sp>
      <p:grpSp>
        <p:nvGrpSpPr>
          <p:cNvPr id="1093636" name="Group 4"/>
          <p:cNvGrpSpPr>
            <a:grpSpLocks/>
          </p:cNvGrpSpPr>
          <p:nvPr/>
        </p:nvGrpSpPr>
        <p:grpSpPr bwMode="auto">
          <a:xfrm>
            <a:off x="1141413" y="811212"/>
            <a:ext cx="3201988" cy="2863851"/>
            <a:chOff x="1055" y="529"/>
            <a:chExt cx="2017" cy="1804"/>
          </a:xfrm>
        </p:grpSpPr>
        <p:grpSp>
          <p:nvGrpSpPr>
            <p:cNvPr id="13328" name="Group 5"/>
            <p:cNvGrpSpPr>
              <a:grpSpLocks/>
            </p:cNvGrpSpPr>
            <p:nvPr/>
          </p:nvGrpSpPr>
          <p:grpSpPr bwMode="auto">
            <a:xfrm rot="5400000">
              <a:off x="909" y="675"/>
              <a:ext cx="1804" cy="1511"/>
              <a:chOff x="1152" y="458"/>
              <a:chExt cx="2044" cy="1511"/>
            </a:xfrm>
          </p:grpSpPr>
          <p:grpSp>
            <p:nvGrpSpPr>
              <p:cNvPr id="13330" name="Group 6"/>
              <p:cNvGrpSpPr>
                <a:grpSpLocks/>
              </p:cNvGrpSpPr>
              <p:nvPr/>
            </p:nvGrpSpPr>
            <p:grpSpPr bwMode="auto">
              <a:xfrm>
                <a:off x="1152" y="458"/>
                <a:ext cx="1488" cy="1367"/>
                <a:chOff x="1152" y="455"/>
                <a:chExt cx="3557" cy="1513"/>
              </a:xfrm>
            </p:grpSpPr>
            <p:sp>
              <p:nvSpPr>
                <p:cNvPr id="13333" name="Freeform 7"/>
                <p:cNvSpPr>
                  <a:spLocks/>
                </p:cNvSpPr>
                <p:nvPr/>
              </p:nvSpPr>
              <p:spPr bwMode="auto">
                <a:xfrm>
                  <a:off x="1152" y="912"/>
                  <a:ext cx="3557" cy="1056"/>
                </a:xfrm>
                <a:custGeom>
                  <a:avLst/>
                  <a:gdLst>
                    <a:gd name="T0" fmla="*/ 50 w 3360"/>
                    <a:gd name="T1" fmla="*/ 1557 h 716"/>
                    <a:gd name="T2" fmla="*/ 3712 w 3360"/>
                    <a:gd name="T3" fmla="*/ 1557 h 716"/>
                    <a:gd name="T4" fmla="*/ 3712 w 3360"/>
                    <a:gd name="T5" fmla="*/ 417 h 716"/>
                    <a:gd name="T6" fmla="*/ 3644 w 3360"/>
                    <a:gd name="T7" fmla="*/ 313 h 716"/>
                    <a:gd name="T8" fmla="*/ 3766 w 3360"/>
                    <a:gd name="T9" fmla="*/ 176 h 716"/>
                    <a:gd name="T10" fmla="*/ 3712 w 3360"/>
                    <a:gd name="T11" fmla="*/ 72 h 716"/>
                    <a:gd name="T12" fmla="*/ 3712 w 3360"/>
                    <a:gd name="T13" fmla="*/ 0 h 716"/>
                    <a:gd name="T14" fmla="*/ 54 w 3360"/>
                    <a:gd name="T15" fmla="*/ 0 h 716"/>
                    <a:gd name="T16" fmla="*/ 54 w 3360"/>
                    <a:gd name="T17" fmla="*/ 105 h 716"/>
                    <a:gd name="T18" fmla="*/ 108 w 3360"/>
                    <a:gd name="T19" fmla="*/ 209 h 716"/>
                    <a:gd name="T20" fmla="*/ 0 w 3360"/>
                    <a:gd name="T21" fmla="*/ 329 h 716"/>
                    <a:gd name="T22" fmla="*/ 54 w 3360"/>
                    <a:gd name="T23" fmla="*/ 432 h 716"/>
                    <a:gd name="T24" fmla="*/ 50 w 3360"/>
                    <a:gd name="T25" fmla="*/ 1557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00FF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Light"/>
                    <a:cs typeface="Gill Sans Light"/>
                  </a:endParaRPr>
                </a:p>
              </p:txBody>
            </p:sp>
            <p:sp>
              <p:nvSpPr>
                <p:cNvPr id="13334" name="Rectangle 8"/>
                <p:cNvSpPr>
                  <a:spLocks noChangeArrowheads="1"/>
                </p:cNvSpPr>
                <p:nvPr/>
              </p:nvSpPr>
              <p:spPr bwMode="auto">
                <a:xfrm>
                  <a:off x="1202" y="480"/>
                  <a:ext cx="3456" cy="43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13335" name="Text Box 9"/>
                <p:cNvSpPr txBox="1">
                  <a:spLocks noChangeArrowheads="1"/>
                </p:cNvSpPr>
                <p:nvPr/>
              </p:nvSpPr>
              <p:spPr bwMode="auto">
                <a:xfrm>
                  <a:off x="1902" y="455"/>
                  <a:ext cx="2061" cy="503"/>
                </a:xfrm>
                <a:prstGeom prst="rect">
                  <a:avLst/>
                </a:prstGeom>
                <a:no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5000"/>
                    </a:spcBef>
                  </a:pPr>
                  <a:r>
                    <a:rPr lang="en-US" altLang="ko-KR" sz="2000" dirty="0">
                      <a:latin typeface="Gill Sans Light"/>
                      <a:ea typeface="굴림" panose="020B0600000101010101" pitchFamily="34" charset="-127"/>
                      <a:cs typeface="Gill Sans Light"/>
                    </a:rPr>
                    <a:t>IP Header</a:t>
                  </a:r>
                </a:p>
                <a:p>
                  <a:pPr>
                    <a:spcBef>
                      <a:spcPct val="5000"/>
                    </a:spcBef>
                  </a:pPr>
                  <a:r>
                    <a:rPr lang="en-US" altLang="ko-KR" sz="2000" dirty="0">
                      <a:latin typeface="Gill Sans Light"/>
                      <a:ea typeface="굴림" panose="020B0600000101010101" pitchFamily="34" charset="-127"/>
                      <a:cs typeface="Gill Sans Light"/>
                    </a:rPr>
                    <a:t>(20 bytes)</a:t>
                  </a:r>
                </a:p>
              </p:txBody>
            </p:sp>
            <p:sp>
              <p:nvSpPr>
                <p:cNvPr id="13336" name="Rectangle 10"/>
                <p:cNvSpPr>
                  <a:spLocks noChangeArrowheads="1"/>
                </p:cNvSpPr>
                <p:nvPr/>
              </p:nvSpPr>
              <p:spPr bwMode="auto">
                <a:xfrm>
                  <a:off x="1200" y="1296"/>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dirty="0">
                      <a:latin typeface="Gill Sans Light"/>
                      <a:ea typeface="굴림" panose="020B0600000101010101" pitchFamily="34" charset="-127"/>
                      <a:cs typeface="Gill Sans Light"/>
                    </a:rPr>
                    <a:t>Sequence Number</a:t>
                  </a:r>
                </a:p>
              </p:txBody>
            </p:sp>
            <p:sp>
              <p:nvSpPr>
                <p:cNvPr id="13337" name="Rectangle 11"/>
                <p:cNvSpPr>
                  <a:spLocks noChangeArrowheads="1"/>
                </p:cNvSpPr>
                <p:nvPr/>
              </p:nvSpPr>
              <p:spPr bwMode="auto">
                <a:xfrm>
                  <a:off x="1200" y="1488"/>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smtClean="0">
                      <a:latin typeface="Gill Sans Light"/>
                      <a:ea typeface="굴림" panose="020B0600000101010101" pitchFamily="34" charset="-127"/>
                      <a:cs typeface="Gill Sans Light"/>
                    </a:rPr>
                    <a:t>ACK Number</a:t>
                  </a:r>
                  <a:endParaRPr lang="en-US" altLang="ko-KR" sz="2000" dirty="0">
                    <a:latin typeface="Gill Sans Light"/>
                    <a:ea typeface="굴림" panose="020B0600000101010101" pitchFamily="34" charset="-127"/>
                    <a:cs typeface="Gill Sans Light"/>
                  </a:endParaRPr>
                </a:p>
              </p:txBody>
            </p:sp>
          </p:grpSp>
          <p:sp>
            <p:nvSpPr>
              <p:cNvPr id="13331" name="AutoShape 12"/>
              <p:cNvSpPr>
                <a:spLocks/>
              </p:cNvSpPr>
              <p:nvPr/>
            </p:nvSpPr>
            <p:spPr bwMode="auto">
              <a:xfrm>
                <a:off x="2688" y="912"/>
                <a:ext cx="288" cy="912"/>
              </a:xfrm>
              <a:prstGeom prst="rightBrace">
                <a:avLst>
                  <a:gd name="adj1" fmla="val 2638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13332" name="Text Box 13"/>
              <p:cNvSpPr txBox="1">
                <a:spLocks noChangeArrowheads="1"/>
              </p:cNvSpPr>
              <p:nvPr/>
            </p:nvSpPr>
            <p:spPr bwMode="auto">
              <a:xfrm rot="16200000">
                <a:off x="2588" y="1362"/>
                <a:ext cx="931" cy="2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굴림" panose="020B0600000101010101" pitchFamily="34" charset="-127"/>
                    <a:cs typeface="Gill Sans Light"/>
                  </a:rPr>
                  <a:t>TCP Header</a:t>
                </a:r>
              </a:p>
            </p:txBody>
          </p:sp>
        </p:grpSp>
        <p:sp>
          <p:nvSpPr>
            <p:cNvPr id="13329" name="AutoShape 14"/>
            <p:cNvSpPr>
              <a:spLocks noChangeArrowheads="1"/>
            </p:cNvSpPr>
            <p:nvPr/>
          </p:nvSpPr>
          <p:spPr bwMode="auto">
            <a:xfrm>
              <a:off x="2592" y="960"/>
              <a:ext cx="480" cy="432"/>
            </a:xfrm>
            <a:prstGeom prst="rightArrow">
              <a:avLst>
                <a:gd name="adj1" fmla="val 50000"/>
                <a:gd name="adj2" fmla="val 27778"/>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grpSp>
      <p:grpSp>
        <p:nvGrpSpPr>
          <p:cNvPr id="1093647" name="Group 15"/>
          <p:cNvGrpSpPr>
            <a:grpSpLocks/>
          </p:cNvGrpSpPr>
          <p:nvPr/>
        </p:nvGrpSpPr>
        <p:grpSpPr bwMode="auto">
          <a:xfrm flipH="1">
            <a:off x="4876800" y="808036"/>
            <a:ext cx="2971800" cy="2865438"/>
            <a:chOff x="1200" y="527"/>
            <a:chExt cx="1872" cy="1805"/>
          </a:xfrm>
        </p:grpSpPr>
        <p:grpSp>
          <p:nvGrpSpPr>
            <p:cNvPr id="13318" name="Group 16"/>
            <p:cNvGrpSpPr>
              <a:grpSpLocks/>
            </p:cNvGrpSpPr>
            <p:nvPr/>
          </p:nvGrpSpPr>
          <p:grpSpPr bwMode="auto">
            <a:xfrm rot="5400000">
              <a:off x="981" y="746"/>
              <a:ext cx="1805" cy="1367"/>
              <a:chOff x="1152" y="458"/>
              <a:chExt cx="2045" cy="1367"/>
            </a:xfrm>
          </p:grpSpPr>
          <p:grpSp>
            <p:nvGrpSpPr>
              <p:cNvPr id="13320" name="Group 17"/>
              <p:cNvGrpSpPr>
                <a:grpSpLocks/>
              </p:cNvGrpSpPr>
              <p:nvPr/>
            </p:nvGrpSpPr>
            <p:grpSpPr bwMode="auto">
              <a:xfrm>
                <a:off x="1152" y="458"/>
                <a:ext cx="1488" cy="1367"/>
                <a:chOff x="1152" y="455"/>
                <a:chExt cx="3557" cy="1513"/>
              </a:xfrm>
            </p:grpSpPr>
            <p:sp>
              <p:nvSpPr>
                <p:cNvPr id="13323" name="Freeform 18"/>
                <p:cNvSpPr>
                  <a:spLocks/>
                </p:cNvSpPr>
                <p:nvPr/>
              </p:nvSpPr>
              <p:spPr bwMode="auto">
                <a:xfrm>
                  <a:off x="1152" y="912"/>
                  <a:ext cx="3557" cy="1056"/>
                </a:xfrm>
                <a:custGeom>
                  <a:avLst/>
                  <a:gdLst>
                    <a:gd name="T0" fmla="*/ 50 w 3360"/>
                    <a:gd name="T1" fmla="*/ 1557 h 716"/>
                    <a:gd name="T2" fmla="*/ 3712 w 3360"/>
                    <a:gd name="T3" fmla="*/ 1557 h 716"/>
                    <a:gd name="T4" fmla="*/ 3712 w 3360"/>
                    <a:gd name="T5" fmla="*/ 417 h 716"/>
                    <a:gd name="T6" fmla="*/ 3644 w 3360"/>
                    <a:gd name="T7" fmla="*/ 313 h 716"/>
                    <a:gd name="T8" fmla="*/ 3766 w 3360"/>
                    <a:gd name="T9" fmla="*/ 176 h 716"/>
                    <a:gd name="T10" fmla="*/ 3712 w 3360"/>
                    <a:gd name="T11" fmla="*/ 72 h 716"/>
                    <a:gd name="T12" fmla="*/ 3712 w 3360"/>
                    <a:gd name="T13" fmla="*/ 0 h 716"/>
                    <a:gd name="T14" fmla="*/ 54 w 3360"/>
                    <a:gd name="T15" fmla="*/ 0 h 716"/>
                    <a:gd name="T16" fmla="*/ 54 w 3360"/>
                    <a:gd name="T17" fmla="*/ 105 h 716"/>
                    <a:gd name="T18" fmla="*/ 108 w 3360"/>
                    <a:gd name="T19" fmla="*/ 209 h 716"/>
                    <a:gd name="T20" fmla="*/ 0 w 3360"/>
                    <a:gd name="T21" fmla="*/ 329 h 716"/>
                    <a:gd name="T22" fmla="*/ 54 w 3360"/>
                    <a:gd name="T23" fmla="*/ 432 h 716"/>
                    <a:gd name="T24" fmla="*/ 50 w 3360"/>
                    <a:gd name="T25" fmla="*/ 1557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00FF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latin typeface="Gill Sans Light"/>
                    <a:cs typeface="Gill Sans Light"/>
                  </a:endParaRPr>
                </a:p>
              </p:txBody>
            </p:sp>
            <p:sp>
              <p:nvSpPr>
                <p:cNvPr id="13324" name="Rectangle 19"/>
                <p:cNvSpPr>
                  <a:spLocks noChangeArrowheads="1"/>
                </p:cNvSpPr>
                <p:nvPr/>
              </p:nvSpPr>
              <p:spPr bwMode="auto">
                <a:xfrm>
                  <a:off x="1202" y="480"/>
                  <a:ext cx="3456" cy="43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13325" name="Text Box 20"/>
                <p:cNvSpPr txBox="1">
                  <a:spLocks noChangeArrowheads="1"/>
                </p:cNvSpPr>
                <p:nvPr/>
              </p:nvSpPr>
              <p:spPr bwMode="auto">
                <a:xfrm>
                  <a:off x="1902" y="455"/>
                  <a:ext cx="2061" cy="503"/>
                </a:xfrm>
                <a:prstGeom prst="rect">
                  <a:avLst/>
                </a:prstGeom>
                <a:no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5000"/>
                    </a:spcBef>
                  </a:pPr>
                  <a:r>
                    <a:rPr lang="en-US" altLang="ko-KR" sz="2000" dirty="0">
                      <a:latin typeface="Gill Sans Light"/>
                      <a:ea typeface="굴림" panose="020B0600000101010101" pitchFamily="34" charset="-127"/>
                      <a:cs typeface="Gill Sans Light"/>
                    </a:rPr>
                    <a:t>IP Header</a:t>
                  </a:r>
                </a:p>
                <a:p>
                  <a:pPr>
                    <a:spcBef>
                      <a:spcPct val="5000"/>
                    </a:spcBef>
                  </a:pPr>
                  <a:r>
                    <a:rPr lang="en-US" altLang="ko-KR" sz="2000" dirty="0">
                      <a:latin typeface="Gill Sans Light"/>
                      <a:ea typeface="굴림" panose="020B0600000101010101" pitchFamily="34" charset="-127"/>
                      <a:cs typeface="Gill Sans Light"/>
                    </a:rPr>
                    <a:t>(20 bytes)</a:t>
                  </a:r>
                </a:p>
              </p:txBody>
            </p:sp>
            <p:sp>
              <p:nvSpPr>
                <p:cNvPr id="13326" name="Rectangle 21"/>
                <p:cNvSpPr>
                  <a:spLocks noChangeArrowheads="1"/>
                </p:cNvSpPr>
                <p:nvPr/>
              </p:nvSpPr>
              <p:spPr bwMode="auto">
                <a:xfrm>
                  <a:off x="1200" y="1296"/>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dirty="0">
                      <a:latin typeface="Gill Sans Light"/>
                      <a:ea typeface="굴림" panose="020B0600000101010101" pitchFamily="34" charset="-127"/>
                      <a:cs typeface="Gill Sans Light"/>
                    </a:rPr>
                    <a:t>Sequence Number</a:t>
                  </a:r>
                </a:p>
              </p:txBody>
            </p:sp>
            <p:sp>
              <p:nvSpPr>
                <p:cNvPr id="13327" name="Rectangle 22"/>
                <p:cNvSpPr>
                  <a:spLocks noChangeArrowheads="1"/>
                </p:cNvSpPr>
                <p:nvPr/>
              </p:nvSpPr>
              <p:spPr bwMode="auto">
                <a:xfrm>
                  <a:off x="1200" y="1488"/>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smtClean="0">
                      <a:latin typeface="Gill Sans Light"/>
                      <a:ea typeface="굴림" panose="020B0600000101010101" pitchFamily="34" charset="-127"/>
                      <a:cs typeface="Gill Sans Light"/>
                    </a:rPr>
                    <a:t>ACK Number</a:t>
                  </a:r>
                  <a:endParaRPr lang="en-US" altLang="ko-KR" sz="2000" dirty="0">
                    <a:latin typeface="Gill Sans Light"/>
                    <a:ea typeface="굴림" panose="020B0600000101010101" pitchFamily="34" charset="-127"/>
                    <a:cs typeface="Gill Sans Light"/>
                  </a:endParaRPr>
                </a:p>
              </p:txBody>
            </p:sp>
          </p:grpSp>
          <p:sp>
            <p:nvSpPr>
              <p:cNvPr id="13321" name="AutoShape 23"/>
              <p:cNvSpPr>
                <a:spLocks/>
              </p:cNvSpPr>
              <p:nvPr/>
            </p:nvSpPr>
            <p:spPr bwMode="auto">
              <a:xfrm>
                <a:off x="2688" y="912"/>
                <a:ext cx="288" cy="912"/>
              </a:xfrm>
              <a:prstGeom prst="rightBrace">
                <a:avLst>
                  <a:gd name="adj1" fmla="val 2638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sp>
            <p:nvSpPr>
              <p:cNvPr id="13322" name="Text Box 24"/>
              <p:cNvSpPr txBox="1">
                <a:spLocks noChangeArrowheads="1"/>
              </p:cNvSpPr>
              <p:nvPr/>
            </p:nvSpPr>
            <p:spPr bwMode="auto">
              <a:xfrm rot="16200000">
                <a:off x="2589" y="1092"/>
                <a:ext cx="931" cy="2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굴림" panose="020B0600000101010101" pitchFamily="34" charset="-127"/>
                    <a:cs typeface="Gill Sans Light"/>
                  </a:rPr>
                  <a:t>TCP Header</a:t>
                </a:r>
              </a:p>
            </p:txBody>
          </p:sp>
        </p:grpSp>
        <p:sp>
          <p:nvSpPr>
            <p:cNvPr id="13319" name="AutoShape 25"/>
            <p:cNvSpPr>
              <a:spLocks noChangeArrowheads="1"/>
            </p:cNvSpPr>
            <p:nvPr/>
          </p:nvSpPr>
          <p:spPr bwMode="auto">
            <a:xfrm>
              <a:off x="2592" y="960"/>
              <a:ext cx="480" cy="432"/>
            </a:xfrm>
            <a:prstGeom prst="rightArrow">
              <a:avLst>
                <a:gd name="adj1" fmla="val 50000"/>
                <a:gd name="adj2" fmla="val 27778"/>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latin typeface="Gill Sans Light"/>
                <a:cs typeface="Gill Sans Light"/>
              </a:endParaRPr>
            </a:p>
          </p:txBody>
        </p:sp>
      </p:grpSp>
    </p:spTree>
    <p:extLst>
      <p:ext uri="{BB962C8B-B14F-4D97-AF65-F5344CB8AC3E}">
        <p14:creationId xmlns:p14="http://schemas.microsoft.com/office/powerpoint/2010/main" val="1359324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3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3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363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8" fill="hold" nodeType="afterEffect">
                                  <p:stCondLst>
                                    <p:cond delay="0"/>
                                  </p:stCondLst>
                                  <p:childTnLst>
                                    <p:set>
                                      <p:cBhvr>
                                        <p:cTn id="13" dur="1" fill="hold">
                                          <p:stCondLst>
                                            <p:cond delay="0"/>
                                          </p:stCondLst>
                                        </p:cTn>
                                        <p:tgtEl>
                                          <p:spTgt spid="1093636"/>
                                        </p:tgtEl>
                                        <p:attrNameLst>
                                          <p:attrName>style.visibility</p:attrName>
                                        </p:attrNameLst>
                                      </p:cBhvr>
                                      <p:to>
                                        <p:strVal val="visible"/>
                                      </p:to>
                                    </p:set>
                                    <p:animEffect transition="in" filter="wipe(left)">
                                      <p:cBhvr>
                                        <p:cTn id="14" dur="500"/>
                                        <p:tgtEl>
                                          <p:spTgt spid="1093636"/>
                                        </p:tgtEl>
                                      </p:cBhvr>
                                    </p:animEffect>
                                  </p:childTnLst>
                                </p:cTn>
                              </p:par>
                            </p:childTnLst>
                          </p:cTn>
                        </p:par>
                        <p:par>
                          <p:cTn id="15" fill="hold" nodeType="afterGroup">
                            <p:stCondLst>
                              <p:cond delay="500"/>
                            </p:stCondLst>
                            <p:childTnLst>
                              <p:par>
                                <p:cTn id="16" presetID="22" presetClass="entr" presetSubtype="2" fill="hold" nodeType="afterEffect">
                                  <p:stCondLst>
                                    <p:cond delay="0"/>
                                  </p:stCondLst>
                                  <p:childTnLst>
                                    <p:set>
                                      <p:cBhvr>
                                        <p:cTn id="17" dur="1" fill="hold">
                                          <p:stCondLst>
                                            <p:cond delay="0"/>
                                          </p:stCondLst>
                                        </p:cTn>
                                        <p:tgtEl>
                                          <p:spTgt spid="1093647"/>
                                        </p:tgtEl>
                                        <p:attrNameLst>
                                          <p:attrName>style.visibility</p:attrName>
                                        </p:attrNameLst>
                                      </p:cBhvr>
                                      <p:to>
                                        <p:strVal val="visible"/>
                                      </p:to>
                                    </p:set>
                                    <p:animEffect transition="in" filter="wipe(right)">
                                      <p:cBhvr>
                                        <p:cTn id="18" dur="500"/>
                                        <p:tgtEl>
                                          <p:spTgt spid="10936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363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363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3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굴림" panose="020B0600000101010101" pitchFamily="34" charset="-127"/>
              </a:rPr>
              <a:t>Congestion Avoidance</a:t>
            </a:r>
          </a:p>
        </p:txBody>
      </p:sp>
      <p:sp>
        <p:nvSpPr>
          <p:cNvPr id="1095683" name="Rectangle 3"/>
          <p:cNvSpPr>
            <a:spLocks noGrp="1" noChangeArrowheads="1"/>
          </p:cNvSpPr>
          <p:nvPr>
            <p:ph type="body" idx="1"/>
          </p:nvPr>
        </p:nvSpPr>
        <p:spPr>
          <a:xfrm>
            <a:off x="209550" y="685800"/>
            <a:ext cx="8782050" cy="6172200"/>
          </a:xfrm>
        </p:spPr>
        <p:txBody>
          <a:bodyPr/>
          <a:lstStyle/>
          <a:p>
            <a:pPr>
              <a:lnSpc>
                <a:spcPct val="80000"/>
              </a:lnSpc>
              <a:spcBef>
                <a:spcPct val="5000"/>
              </a:spcBef>
            </a:pPr>
            <a:r>
              <a:rPr lang="en-US" altLang="ko-KR" dirty="0" smtClean="0">
                <a:ea typeface="굴림" panose="020B0600000101010101" pitchFamily="34" charset="-127"/>
              </a:rPr>
              <a:t>Congestion</a:t>
            </a:r>
          </a:p>
          <a:p>
            <a:pPr lvl="1">
              <a:lnSpc>
                <a:spcPct val="80000"/>
              </a:lnSpc>
              <a:spcBef>
                <a:spcPct val="5000"/>
              </a:spcBef>
            </a:pPr>
            <a:r>
              <a:rPr lang="en-US" altLang="ko-KR" dirty="0" smtClean="0">
                <a:ea typeface="굴림" panose="020B0600000101010101" pitchFamily="34" charset="-127"/>
              </a:rPr>
              <a:t>How long should timeout be for re-sending messages?</a:t>
            </a:r>
          </a:p>
          <a:p>
            <a:pPr lvl="2">
              <a:lnSpc>
                <a:spcPct val="80000"/>
              </a:lnSpc>
              <a:spcBef>
                <a:spcPct val="5000"/>
              </a:spcBef>
            </a:pPr>
            <a:r>
              <a:rPr lang="en-US" altLang="ko-KR" dirty="0" smtClean="0">
                <a:ea typeface="굴림" panose="020B0600000101010101" pitchFamily="34" charset="-127"/>
              </a:rPr>
              <a:t>Too </a:t>
            </a:r>
            <a:r>
              <a:rPr lang="en-US" altLang="ko-KR" dirty="0" err="1" smtClean="0">
                <a:ea typeface="굴림" panose="020B0600000101010101" pitchFamily="34" charset="-127"/>
              </a:rPr>
              <a:t>long</a:t>
            </a:r>
            <a:r>
              <a:rPr lang="en-US" altLang="ko-KR" dirty="0" err="1" smtClean="0">
                <a:ea typeface="굴림" panose="020B0600000101010101" pitchFamily="34" charset="-127"/>
                <a:sym typeface="Symbol" panose="05050102010706020507" pitchFamily="18" charset="2"/>
              </a:rPr>
              <a:t>wastes</a:t>
            </a:r>
            <a:r>
              <a:rPr lang="en-US" altLang="ko-KR" dirty="0" smtClean="0">
                <a:ea typeface="굴림" panose="020B0600000101010101" pitchFamily="34" charset="-127"/>
                <a:sym typeface="Symbol" panose="05050102010706020507" pitchFamily="18" charset="2"/>
              </a:rPr>
              <a:t> time if message lost</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Too </a:t>
            </a:r>
            <a:r>
              <a:rPr lang="en-US" altLang="ko-KR" dirty="0" err="1" smtClean="0">
                <a:ea typeface="굴림" panose="020B0600000101010101" pitchFamily="34" charset="-127"/>
                <a:sym typeface="Symbol" panose="05050102010706020507" pitchFamily="18" charset="2"/>
              </a:rPr>
              <a:t>shortretransmit</a:t>
            </a:r>
            <a:r>
              <a:rPr lang="en-US" altLang="ko-KR" dirty="0" smtClean="0">
                <a:ea typeface="굴림" panose="020B0600000101010101" pitchFamily="34" charset="-127"/>
                <a:sym typeface="Symbol" panose="05050102010706020507" pitchFamily="18" charset="2"/>
              </a:rPr>
              <a:t> even though </a:t>
            </a:r>
            <a:r>
              <a:rPr lang="en-US" altLang="ko-KR" dirty="0" err="1" smtClean="0">
                <a:ea typeface="굴림" panose="020B0600000101010101" pitchFamily="34" charset="-127"/>
                <a:sym typeface="Symbol" panose="05050102010706020507" pitchFamily="18" charset="2"/>
              </a:rPr>
              <a:t>ack</a:t>
            </a:r>
            <a:r>
              <a:rPr lang="en-US" altLang="ko-KR" dirty="0" smtClean="0">
                <a:ea typeface="굴림" panose="020B0600000101010101" pitchFamily="34" charset="-127"/>
                <a:sym typeface="Symbol" panose="05050102010706020507" pitchFamily="18" charset="2"/>
              </a:rPr>
              <a:t> will arrive shortly</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Stability problem: more congestion  </a:t>
            </a:r>
            <a:r>
              <a:rPr lang="en-US" altLang="ko-KR" dirty="0" err="1" smtClean="0">
                <a:ea typeface="굴림" panose="020B0600000101010101" pitchFamily="34" charset="-127"/>
                <a:sym typeface="Symbol" panose="05050102010706020507" pitchFamily="18" charset="2"/>
              </a:rPr>
              <a:t>ack</a:t>
            </a:r>
            <a:r>
              <a:rPr lang="en-US" altLang="ko-KR" dirty="0" smtClean="0">
                <a:ea typeface="굴림" panose="020B0600000101010101" pitchFamily="34" charset="-127"/>
                <a:sym typeface="Symbol" panose="05050102010706020507" pitchFamily="18" charset="2"/>
              </a:rPr>
              <a:t> is delayed  unnecessary timeout  more traffic  more congestion</a:t>
            </a:r>
          </a:p>
          <a:p>
            <a:pPr lvl="2">
              <a:lnSpc>
                <a:spcPct val="80000"/>
              </a:lnSpc>
              <a:spcBef>
                <a:spcPct val="5000"/>
              </a:spcBef>
            </a:pPr>
            <a:r>
              <a:rPr lang="en-US" altLang="ko-KR" dirty="0" smtClean="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smtClean="0">
                <a:ea typeface="굴림" panose="020B0600000101010101" pitchFamily="34" charset="-127"/>
              </a:rPr>
              <a:t>How does the sender’s window size get chosen?</a:t>
            </a:r>
          </a:p>
          <a:p>
            <a:pPr lvl="1">
              <a:lnSpc>
                <a:spcPct val="80000"/>
              </a:lnSpc>
              <a:spcBef>
                <a:spcPct val="5000"/>
              </a:spcBef>
            </a:pPr>
            <a:r>
              <a:rPr lang="en-US" altLang="ko-KR" dirty="0" smtClean="0">
                <a:ea typeface="굴림" panose="020B0600000101010101" pitchFamily="34" charset="-127"/>
              </a:rPr>
              <a:t>Must be less than receiver’s advertised buffer size</a:t>
            </a:r>
          </a:p>
          <a:p>
            <a:pPr lvl="1">
              <a:lnSpc>
                <a:spcPct val="80000"/>
              </a:lnSpc>
              <a:spcBef>
                <a:spcPct val="5000"/>
              </a:spcBef>
            </a:pPr>
            <a:r>
              <a:rPr lang="en-US" altLang="ko-KR" dirty="0" smtClean="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smtClean="0">
                <a:ea typeface="굴림" panose="020B0600000101010101" pitchFamily="34" charset="-127"/>
              </a:rPr>
              <a:t>Sender uses an adaptive algorithm to decide size of N</a:t>
            </a:r>
          </a:p>
          <a:p>
            <a:pPr lvl="2">
              <a:lnSpc>
                <a:spcPct val="80000"/>
              </a:lnSpc>
              <a:spcBef>
                <a:spcPct val="5000"/>
              </a:spcBef>
            </a:pPr>
            <a:r>
              <a:rPr lang="en-US" altLang="ko-KR" dirty="0" smtClean="0">
                <a:ea typeface="굴림" panose="020B0600000101010101" pitchFamily="34" charset="-127"/>
              </a:rPr>
              <a:t>Goal: fill network between sender and receiver</a:t>
            </a:r>
          </a:p>
          <a:p>
            <a:pPr lvl="2">
              <a:lnSpc>
                <a:spcPct val="80000"/>
              </a:lnSpc>
              <a:spcBef>
                <a:spcPct val="5000"/>
              </a:spcBef>
            </a:pPr>
            <a:r>
              <a:rPr lang="en-US" altLang="ko-KR" dirty="0" smtClean="0">
                <a:ea typeface="굴림" panose="020B0600000101010101" pitchFamily="34" charset="-127"/>
              </a:rPr>
              <a:t>Basic technique: slowly increase size of window until acknowledgements start being delayed/lost</a:t>
            </a:r>
            <a:endParaRPr lang="en-US" altLang="ko-KR" dirty="0" smtClean="0">
              <a:ea typeface="굴림" panose="020B0600000101010101" pitchFamily="34" charset="-127"/>
              <a:sym typeface="Symbol" panose="05050102010706020507" pitchFamily="18" charset="2"/>
            </a:endParaRPr>
          </a:p>
          <a:p>
            <a:pPr>
              <a:lnSpc>
                <a:spcPct val="80000"/>
              </a:lnSpc>
              <a:spcBef>
                <a:spcPct val="5000"/>
              </a:spcBef>
            </a:pPr>
            <a:r>
              <a:rPr lang="en-US" altLang="ko-KR" dirty="0" smtClean="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If no timeout, slowly increase window size (throughput) by 1 for each </a:t>
            </a:r>
            <a:r>
              <a:rPr lang="en-US" altLang="ko-KR" dirty="0" err="1" smtClean="0">
                <a:ea typeface="굴림" panose="020B0600000101010101" pitchFamily="34" charset="-127"/>
                <a:sym typeface="Symbol" panose="05050102010706020507" pitchFamily="18" charset="2"/>
              </a:rPr>
              <a:t>ack</a:t>
            </a:r>
            <a:r>
              <a:rPr lang="en-US" altLang="ko-KR" dirty="0" smtClean="0">
                <a:ea typeface="굴림" panose="020B0600000101010101" pitchFamily="34" charset="-127"/>
                <a:sym typeface="Symbol" panose="05050102010706020507" pitchFamily="18" charset="2"/>
              </a:rPr>
              <a:t> received </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smtClean="0">
                <a:ea typeface="굴림" panose="020B0600000101010101" pitchFamily="34" charset="-127"/>
              </a:rPr>
              <a:t>“</a:t>
            </a:r>
            <a:r>
              <a:rPr lang="en-US" altLang="ko-KR" i="1" dirty="0" smtClean="0">
                <a:ea typeface="굴림" panose="020B0600000101010101" pitchFamily="34" charset="-127"/>
              </a:rPr>
              <a:t>Additive Increase, Multiplicative Decrease</a:t>
            </a:r>
            <a:r>
              <a:rPr lang="en-US" altLang="ko-KR" dirty="0" smtClean="0">
                <a:ea typeface="굴림" panose="020B0600000101010101" pitchFamily="34" charset="-127"/>
              </a:rPr>
              <a:t>”</a:t>
            </a:r>
          </a:p>
        </p:txBody>
      </p:sp>
    </p:spTree>
    <p:extLst>
      <p:ext uri="{BB962C8B-B14F-4D97-AF65-F5344CB8AC3E}">
        <p14:creationId xmlns:p14="http://schemas.microsoft.com/office/powerpoint/2010/main" val="4140986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smtClean="0"/>
              <a:t>Open Connection: 3-Way Handshaking</a:t>
            </a:r>
            <a:endParaRPr lang="en-US"/>
          </a:p>
        </p:txBody>
      </p:sp>
      <p:sp>
        <p:nvSpPr>
          <p:cNvPr id="23554" name="Rectangle 3"/>
          <p:cNvSpPr>
            <a:spLocks noGrp="1" noChangeArrowheads="1"/>
          </p:cNvSpPr>
          <p:nvPr>
            <p:ph type="body" idx="1"/>
          </p:nvPr>
        </p:nvSpPr>
        <p:spPr>
          <a:xfrm>
            <a:off x="114300" y="711200"/>
            <a:ext cx="8915400" cy="6019800"/>
          </a:xfrm>
        </p:spPr>
        <p:txBody>
          <a:bodyPr>
            <a:normAutofit/>
          </a:bodyPr>
          <a:lstStyle/>
          <a:p>
            <a:r>
              <a:rPr lang="en-US" dirty="0" smtClean="0"/>
              <a:t>Goal: agree on a set of parameters, i.e., the start sequence number for each side</a:t>
            </a:r>
          </a:p>
          <a:p>
            <a:pPr lvl="1"/>
            <a:r>
              <a:rPr lang="en-US" dirty="0" smtClean="0"/>
              <a:t>Starting sequence number (first byte in stream)</a:t>
            </a:r>
          </a:p>
          <a:p>
            <a:pPr lvl="1"/>
            <a:r>
              <a:rPr lang="en-US" dirty="0" smtClean="0"/>
              <a:t>Must be unique!</a:t>
            </a:r>
          </a:p>
          <a:p>
            <a:pPr lvl="2"/>
            <a:r>
              <a:rPr lang="en-US" altLang="ko-KR" dirty="0">
                <a:ea typeface="굴림" panose="020B0600000101010101" pitchFamily="34" charset="-127"/>
              </a:rPr>
              <a:t>I</a:t>
            </a:r>
            <a:r>
              <a:rPr lang="en-US" altLang="ko-KR" dirty="0" smtClean="0">
                <a:ea typeface="굴림" panose="020B0600000101010101" pitchFamily="34" charset="-127"/>
              </a:rPr>
              <a:t>f </a:t>
            </a:r>
            <a:r>
              <a:rPr lang="en-US" altLang="ko-KR" dirty="0">
                <a:ea typeface="굴림" panose="020B0600000101010101" pitchFamily="34" charset="-127"/>
              </a:rPr>
              <a:t>it is possible to predict sequence numbers, might be possible for attacker to hijack TCP </a:t>
            </a:r>
            <a:r>
              <a:rPr lang="en-US" altLang="ko-KR" dirty="0" smtClean="0">
                <a:ea typeface="굴림" panose="020B0600000101010101" pitchFamily="34" charset="-127"/>
              </a:rPr>
              <a:t>connection</a:t>
            </a:r>
            <a:endParaRPr lang="en-US" dirty="0" smtClean="0"/>
          </a:p>
          <a:p>
            <a:pPr>
              <a:lnSpc>
                <a:spcPct val="80000"/>
              </a:lnSpc>
              <a:spcBef>
                <a:spcPct val="20000"/>
              </a:spcBef>
            </a:pPr>
            <a:r>
              <a:rPr lang="en-US" altLang="ko-KR" dirty="0" smtClean="0">
                <a:ea typeface="굴림" panose="020B0600000101010101" pitchFamily="34" charset="-127"/>
              </a:rPr>
              <a:t>Some </a:t>
            </a:r>
            <a:r>
              <a:rPr lang="en-US" altLang="ko-KR" dirty="0">
                <a:ea typeface="굴림" panose="020B0600000101010101" pitchFamily="34" charset="-127"/>
              </a:rPr>
              <a:t>ways of choosing an initial sequence number:</a:t>
            </a:r>
          </a:p>
          <a:p>
            <a:pPr lvl="1">
              <a:lnSpc>
                <a:spcPct val="80000"/>
              </a:lnSpc>
              <a:spcBef>
                <a:spcPct val="20000"/>
              </a:spcBef>
            </a:pPr>
            <a:r>
              <a:rPr lang="en-US" altLang="ko-KR" dirty="0">
                <a:ea typeface="굴림" panose="020B0600000101010101" pitchFamily="34" charset="-127"/>
              </a:rPr>
              <a:t>Time to live: each packet has a deadline.</a:t>
            </a:r>
          </a:p>
          <a:p>
            <a:pPr lvl="2">
              <a:lnSpc>
                <a:spcPct val="80000"/>
              </a:lnSpc>
              <a:spcBef>
                <a:spcPct val="20000"/>
              </a:spcBef>
            </a:pPr>
            <a:r>
              <a:rPr lang="en-US" altLang="ko-KR" dirty="0">
                <a:ea typeface="굴림" panose="020B0600000101010101" pitchFamily="34" charset="-127"/>
              </a:rPr>
              <a:t>If not delivered in X seconds, then is dropped</a:t>
            </a:r>
          </a:p>
          <a:p>
            <a:pPr lvl="2">
              <a:lnSpc>
                <a:spcPct val="80000"/>
              </a:lnSpc>
              <a:spcBef>
                <a:spcPct val="20000"/>
              </a:spcBef>
            </a:pPr>
            <a:r>
              <a:rPr lang="en-US" altLang="ko-KR" dirty="0">
                <a:ea typeface="굴림" panose="020B0600000101010101" pitchFamily="34" charset="-127"/>
              </a:rPr>
              <a:t>Thus, can re-use sequence numbers if wait for all packets in flight to be delivered or to expire</a:t>
            </a:r>
          </a:p>
          <a:p>
            <a:pPr lvl="1">
              <a:lnSpc>
                <a:spcPct val="80000"/>
              </a:lnSpc>
              <a:spcBef>
                <a:spcPct val="20000"/>
              </a:spcBef>
            </a:pPr>
            <a:r>
              <a:rPr lang="en-US" altLang="ko-KR" dirty="0">
                <a:ea typeface="굴림" panose="020B0600000101010101" pitchFamily="34" charset="-127"/>
              </a:rPr>
              <a:t>Epoch #: uniquely identifies </a:t>
            </a:r>
            <a:r>
              <a:rPr lang="en-US" altLang="ko-KR" i="1" dirty="0">
                <a:ea typeface="굴림" panose="020B0600000101010101" pitchFamily="34" charset="-127"/>
              </a:rPr>
              <a:t>which</a:t>
            </a:r>
            <a:r>
              <a:rPr lang="en-US" altLang="ko-KR" dirty="0">
                <a:ea typeface="굴림" panose="020B0600000101010101" pitchFamily="34" charset="-127"/>
              </a:rPr>
              <a:t> set of sequence numbers are currently being used</a:t>
            </a:r>
          </a:p>
          <a:p>
            <a:pPr lvl="2">
              <a:lnSpc>
                <a:spcPct val="80000"/>
              </a:lnSpc>
              <a:spcBef>
                <a:spcPct val="20000"/>
              </a:spcBef>
            </a:pPr>
            <a:r>
              <a:rPr lang="en-US" altLang="ko-KR" dirty="0">
                <a:ea typeface="굴림" panose="020B0600000101010101" pitchFamily="34" charset="-127"/>
              </a:rPr>
              <a:t>Epoch # stored on disk, Put in every message</a:t>
            </a:r>
          </a:p>
          <a:p>
            <a:pPr lvl="2">
              <a:lnSpc>
                <a:spcPct val="80000"/>
              </a:lnSpc>
              <a:spcBef>
                <a:spcPct val="20000"/>
              </a:spcBef>
            </a:pPr>
            <a:r>
              <a:rPr lang="en-US" altLang="ko-KR" dirty="0">
                <a:ea typeface="굴림" panose="020B0600000101010101" pitchFamily="34" charset="-127"/>
              </a:rPr>
              <a:t>Epoch # incremented on crash and/or when run out of sequence #</a:t>
            </a:r>
          </a:p>
          <a:p>
            <a:pPr lvl="1">
              <a:lnSpc>
                <a:spcPct val="80000"/>
              </a:lnSpc>
              <a:spcBef>
                <a:spcPct val="20000"/>
              </a:spcBef>
            </a:pPr>
            <a:r>
              <a:rPr lang="en-US" altLang="ko-KR" dirty="0">
                <a:solidFill>
                  <a:srgbClr val="FF0000"/>
                </a:solidFill>
                <a:ea typeface="굴림" panose="020B0600000101010101" pitchFamily="34" charset="-127"/>
              </a:rPr>
              <a:t>Pseudo-random increment to previous sequence number</a:t>
            </a:r>
          </a:p>
          <a:p>
            <a:pPr lvl="2">
              <a:lnSpc>
                <a:spcPct val="80000"/>
              </a:lnSpc>
              <a:spcBef>
                <a:spcPct val="20000"/>
              </a:spcBef>
            </a:pPr>
            <a:r>
              <a:rPr lang="en-US" altLang="ko-KR" dirty="0">
                <a:solidFill>
                  <a:srgbClr val="FF0000"/>
                </a:solidFill>
                <a:ea typeface="굴림" panose="020B0600000101010101" pitchFamily="34" charset="-127"/>
              </a:rPr>
              <a:t>Used by several protocol implementations</a:t>
            </a:r>
          </a:p>
          <a:p>
            <a:endParaRPr lang="en-US" dirty="0" smtClean="0"/>
          </a:p>
          <a:p>
            <a:endParaRPr lang="en-US" dirty="0" smtClean="0"/>
          </a:p>
          <a:p>
            <a:endParaRPr lang="en-US" dirty="0"/>
          </a:p>
        </p:txBody>
      </p:sp>
    </p:spTree>
    <p:extLst>
      <p:ext uri="{BB962C8B-B14F-4D97-AF65-F5344CB8AC3E}">
        <p14:creationId xmlns:p14="http://schemas.microsoft.com/office/powerpoint/2010/main" val="20641594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5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5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dirty="0">
                <a:ea typeface="ＭＳ Ｐゴシック" charset="0"/>
                <a:cs typeface="ＭＳ Ｐゴシック" charset="0"/>
              </a:rPr>
              <a:t>Open Connection: 3-Way Handshaking</a:t>
            </a:r>
          </a:p>
        </p:txBody>
      </p:sp>
      <p:sp>
        <p:nvSpPr>
          <p:cNvPr id="24578" name="Rectangle 3"/>
          <p:cNvSpPr>
            <a:spLocks noGrp="1" noChangeArrowheads="1"/>
          </p:cNvSpPr>
          <p:nvPr>
            <p:ph type="body" idx="1"/>
          </p:nvPr>
        </p:nvSpPr>
        <p:spPr>
          <a:xfrm>
            <a:off x="0" y="914400"/>
            <a:ext cx="8915400" cy="2057400"/>
          </a:xfrm>
        </p:spPr>
        <p:txBody>
          <a:bodyPr/>
          <a:lstStyle/>
          <a:p>
            <a:r>
              <a:rPr lang="en-US" dirty="0">
                <a:ea typeface="ＭＳ Ｐゴシック" charset="0"/>
              </a:rPr>
              <a:t>Server waits for new connection calling </a:t>
            </a:r>
            <a:r>
              <a:rPr lang="en-US" dirty="0">
                <a:solidFill>
                  <a:srgbClr val="FF0000"/>
                </a:solidFill>
                <a:ea typeface="ＭＳ Ｐゴシック" charset="0"/>
              </a:rPr>
              <a:t>listen()</a:t>
            </a:r>
          </a:p>
          <a:p>
            <a:r>
              <a:rPr lang="en-US" dirty="0">
                <a:ea typeface="ＭＳ Ｐゴシック" charset="0"/>
              </a:rPr>
              <a:t>Sender call </a:t>
            </a:r>
            <a:r>
              <a:rPr lang="en-US" dirty="0">
                <a:solidFill>
                  <a:srgbClr val="0000FF"/>
                </a:solidFill>
                <a:ea typeface="ＭＳ Ｐゴシック" charset="0"/>
              </a:rPr>
              <a:t>connect() </a:t>
            </a:r>
            <a:r>
              <a:rPr lang="en-US" dirty="0">
                <a:ea typeface="ＭＳ Ｐゴシック" charset="0"/>
              </a:rPr>
              <a:t>passing socket which contains server’s IP address and port number </a:t>
            </a:r>
          </a:p>
          <a:p>
            <a:pPr lvl="1"/>
            <a:r>
              <a:rPr lang="en-US" dirty="0">
                <a:ea typeface="ＭＳ Ｐゴシック" charset="0"/>
              </a:rPr>
              <a:t>OS sends a special packet (SYN) containing a proposal for first sequence number, x</a:t>
            </a:r>
          </a:p>
        </p:txBody>
      </p:sp>
      <p:sp>
        <p:nvSpPr>
          <p:cNvPr id="24579" name="Line 4"/>
          <p:cNvSpPr>
            <a:spLocks noChangeShapeType="1"/>
          </p:cNvSpPr>
          <p:nvPr/>
        </p:nvSpPr>
        <p:spPr bwMode="auto">
          <a:xfrm>
            <a:off x="1985963" y="3276600"/>
            <a:ext cx="0"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4580" name="Text Box 5"/>
          <p:cNvSpPr txBox="1">
            <a:spLocks noChangeArrowheads="1"/>
          </p:cNvSpPr>
          <p:nvPr/>
        </p:nvSpPr>
        <p:spPr bwMode="auto">
          <a:xfrm>
            <a:off x="889000" y="2935288"/>
            <a:ext cx="1870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4581" name="Text Box 6"/>
          <p:cNvSpPr txBox="1">
            <a:spLocks noChangeArrowheads="1"/>
          </p:cNvSpPr>
          <p:nvPr/>
        </p:nvSpPr>
        <p:spPr bwMode="auto">
          <a:xfrm>
            <a:off x="6323013" y="29210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4582" name="Line 7"/>
          <p:cNvSpPr>
            <a:spLocks noChangeShapeType="1"/>
          </p:cNvSpPr>
          <p:nvPr/>
        </p:nvSpPr>
        <p:spPr bwMode="auto">
          <a:xfrm>
            <a:off x="6858000" y="3276600"/>
            <a:ext cx="0"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grpSp>
        <p:nvGrpSpPr>
          <p:cNvPr id="2" name="Group 8"/>
          <p:cNvGrpSpPr>
            <a:grpSpLocks/>
          </p:cNvGrpSpPr>
          <p:nvPr/>
        </p:nvGrpSpPr>
        <p:grpSpPr bwMode="auto">
          <a:xfrm>
            <a:off x="1981200" y="3529013"/>
            <a:ext cx="4876800" cy="738187"/>
            <a:chOff x="1248" y="2175"/>
            <a:chExt cx="3072" cy="465"/>
          </a:xfrm>
        </p:grpSpPr>
        <p:sp>
          <p:nvSpPr>
            <p:cNvPr id="24590"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4591"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grpSp>
        <p:nvGrpSpPr>
          <p:cNvPr id="4" name="Group 3"/>
          <p:cNvGrpSpPr/>
          <p:nvPr/>
        </p:nvGrpSpPr>
        <p:grpSpPr>
          <a:xfrm>
            <a:off x="-104775" y="3178175"/>
            <a:ext cx="2087563" cy="644525"/>
            <a:chOff x="-104775" y="3178175"/>
            <a:chExt cx="2087563" cy="644525"/>
          </a:xfrm>
        </p:grpSpPr>
        <p:sp>
          <p:nvSpPr>
            <p:cNvPr id="24584" name="Text Box 17"/>
            <p:cNvSpPr txBox="1">
              <a:spLocks noChangeArrowheads="1"/>
            </p:cNvSpPr>
            <p:nvPr/>
          </p:nvSpPr>
          <p:spPr bwMode="auto">
            <a:xfrm>
              <a:off x="-104775" y="3178175"/>
              <a:ext cx="9239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6636" name="Text Box 19"/>
            <p:cNvSpPr txBox="1">
              <a:spLocks noChangeArrowheads="1"/>
            </p:cNvSpPr>
            <p:nvPr/>
          </p:nvSpPr>
          <p:spPr bwMode="auto">
            <a:xfrm>
              <a:off x="646113" y="3336925"/>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defRPr/>
              </a:pPr>
              <a:r>
                <a:rPr lang="en-US" sz="2000" dirty="0" smtClean="0">
                  <a:solidFill>
                    <a:schemeClr val="accent1">
                      <a:lumMod val="75000"/>
                    </a:schemeClr>
                  </a:solidFill>
                  <a:latin typeface="Helvetica" charset="0"/>
                  <a:cs typeface="Helvetica" charset="0"/>
                </a:rPr>
                <a:t>connect()</a:t>
              </a:r>
            </a:p>
          </p:txBody>
        </p:sp>
      </p:grpSp>
      <p:grpSp>
        <p:nvGrpSpPr>
          <p:cNvPr id="3" name="Group 2"/>
          <p:cNvGrpSpPr/>
          <p:nvPr/>
        </p:nvGrpSpPr>
        <p:grpSpPr>
          <a:xfrm>
            <a:off x="6858000" y="3336925"/>
            <a:ext cx="2289175" cy="942975"/>
            <a:chOff x="6858000" y="3336925"/>
            <a:chExt cx="2289175" cy="942975"/>
          </a:xfrm>
        </p:grpSpPr>
        <p:sp>
          <p:nvSpPr>
            <p:cNvPr id="24585" name="Text Box 18"/>
            <p:cNvSpPr txBox="1">
              <a:spLocks noChangeArrowheads="1"/>
            </p:cNvSpPr>
            <p:nvPr/>
          </p:nvSpPr>
          <p:spPr bwMode="auto">
            <a:xfrm>
              <a:off x="8054975" y="3635375"/>
              <a:ext cx="1092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4587" name="Text Box 20"/>
            <p:cNvSpPr txBox="1">
              <a:spLocks noChangeArrowheads="1"/>
            </p:cNvSpPr>
            <p:nvPr/>
          </p:nvSpPr>
          <p:spPr bwMode="auto">
            <a:xfrm>
              <a:off x="6858000" y="3336925"/>
              <a:ext cx="1023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dirty="0">
                  <a:solidFill>
                    <a:srgbClr val="FF0000"/>
                  </a:solidFill>
                  <a:latin typeface="Helvetica" charset="0"/>
                  <a:cs typeface="Helvetica" charset="0"/>
                </a:rPr>
                <a:t>listen()</a:t>
              </a:r>
            </a:p>
          </p:txBody>
        </p:sp>
      </p:grpSp>
      <p:sp>
        <p:nvSpPr>
          <p:cNvPr id="24588" name="TextBox 2"/>
          <p:cNvSpPr txBox="1">
            <a:spLocks noChangeArrowheads="1"/>
          </p:cNvSpPr>
          <p:nvPr/>
        </p:nvSpPr>
        <p:spPr bwMode="auto">
          <a:xfrm rot="-5400000">
            <a:off x="1140619" y="5179219"/>
            <a:ext cx="671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4589" name="Straight Arrow Connector 4"/>
          <p:cNvCxnSpPr>
            <a:cxnSpLocks noChangeShapeType="1"/>
          </p:cNvCxnSpPr>
          <p:nvPr/>
        </p:nvCxnSpPr>
        <p:spPr bwMode="auto">
          <a:xfrm>
            <a:off x="1676400" y="4953000"/>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6643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a:ea typeface="ＭＳ Ｐゴシック" charset="0"/>
                <a:cs typeface="ＭＳ Ｐゴシック" charset="0"/>
              </a:rPr>
              <a:t>Open Connection: 3-Way Handshaking</a:t>
            </a:r>
          </a:p>
        </p:txBody>
      </p:sp>
      <p:sp>
        <p:nvSpPr>
          <p:cNvPr id="25602" name="Rectangle 3"/>
          <p:cNvSpPr>
            <a:spLocks noGrp="1" noChangeArrowheads="1"/>
          </p:cNvSpPr>
          <p:nvPr>
            <p:ph type="body" idx="1"/>
          </p:nvPr>
        </p:nvSpPr>
        <p:spPr>
          <a:xfrm>
            <a:off x="0" y="914400"/>
            <a:ext cx="9067800" cy="2133600"/>
          </a:xfrm>
        </p:spPr>
        <p:txBody>
          <a:bodyPr>
            <a:normAutofit/>
          </a:bodyPr>
          <a:lstStyle/>
          <a:p>
            <a:r>
              <a:rPr lang="en-US" dirty="0">
                <a:ea typeface="ＭＳ Ｐゴシック" charset="0"/>
              </a:rPr>
              <a:t>If it has enough resources, server calls </a:t>
            </a:r>
            <a:r>
              <a:rPr lang="en-US" dirty="0">
                <a:solidFill>
                  <a:srgbClr val="FF0000"/>
                </a:solidFill>
                <a:ea typeface="ＭＳ Ｐゴシック" charset="0"/>
              </a:rPr>
              <a:t>accept()</a:t>
            </a:r>
            <a:r>
              <a:rPr lang="en-US" dirty="0">
                <a:ea typeface="ＭＳ Ｐゴシック" charset="0"/>
              </a:rPr>
              <a:t> to accept connection, and sends back a SYN ACK packet containing</a:t>
            </a:r>
          </a:p>
          <a:p>
            <a:pPr lvl="1"/>
            <a:r>
              <a:rPr lang="en-US" dirty="0">
                <a:ea typeface="ＭＳ Ｐゴシック" charset="0"/>
              </a:rPr>
              <a:t>Client’s sequence number incremented by one, (x + 1)</a:t>
            </a:r>
          </a:p>
          <a:p>
            <a:pPr lvl="2"/>
            <a:r>
              <a:rPr lang="en-US" dirty="0">
                <a:ea typeface="ＭＳ Ｐゴシック" charset="0"/>
              </a:rPr>
              <a:t>Why is this needed? </a:t>
            </a:r>
          </a:p>
          <a:p>
            <a:pPr lvl="1"/>
            <a:r>
              <a:rPr lang="en-US" dirty="0">
                <a:ea typeface="ＭＳ Ｐゴシック" charset="0"/>
              </a:rPr>
              <a:t>A sequence number proposal, y, for first byte server will send</a:t>
            </a:r>
          </a:p>
        </p:txBody>
      </p:sp>
      <p:sp>
        <p:nvSpPr>
          <p:cNvPr id="25603" name="Line 4"/>
          <p:cNvSpPr>
            <a:spLocks noChangeShapeType="1"/>
          </p:cNvSpPr>
          <p:nvPr/>
        </p:nvSpPr>
        <p:spPr bwMode="auto">
          <a:xfrm>
            <a:off x="1985963" y="3251200"/>
            <a:ext cx="0"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9000" y="2909888"/>
            <a:ext cx="1870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23013" y="28956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8000" y="3251200"/>
            <a:ext cx="0" cy="290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grpSp>
        <p:nvGrpSpPr>
          <p:cNvPr id="25607" name="Group 8"/>
          <p:cNvGrpSpPr>
            <a:grpSpLocks/>
          </p:cNvGrpSpPr>
          <p:nvPr/>
        </p:nvGrpSpPr>
        <p:grpSpPr bwMode="auto">
          <a:xfrm>
            <a:off x="1981200" y="3503613"/>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SeqNum = x</a:t>
              </a:r>
            </a:p>
          </p:txBody>
        </p:sp>
      </p:grpSp>
      <p:grpSp>
        <p:nvGrpSpPr>
          <p:cNvPr id="3" name="Group 11"/>
          <p:cNvGrpSpPr>
            <a:grpSpLocks/>
          </p:cNvGrpSpPr>
          <p:nvPr/>
        </p:nvGrpSpPr>
        <p:grpSpPr bwMode="auto">
          <a:xfrm>
            <a:off x="1893906" y="4370391"/>
            <a:ext cx="4964095" cy="633413"/>
            <a:chOff x="1192" y="2721"/>
            <a:chExt cx="3128" cy="399"/>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21224390">
              <a:off x="1192" y="2721"/>
              <a:ext cx="31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dirty="0">
                  <a:latin typeface="Helvetica" charset="0"/>
                  <a:cs typeface="Helvetica" charset="0"/>
                </a:rPr>
                <a:t>SYN and ACK, </a:t>
              </a:r>
              <a:r>
                <a:rPr lang="en-US" sz="1800" dirty="0" err="1">
                  <a:latin typeface="Helvetica" charset="0"/>
                  <a:cs typeface="Helvetica" charset="0"/>
                </a:rPr>
                <a:t>SeqNum</a:t>
              </a:r>
              <a:r>
                <a:rPr lang="en-US" sz="1800" dirty="0">
                  <a:latin typeface="Helvetica" charset="0"/>
                  <a:cs typeface="Helvetica" charset="0"/>
                </a:rPr>
                <a:t> = y and </a:t>
              </a:r>
              <a:r>
                <a:rPr lang="en-US" sz="1800" dirty="0" smtClean="0">
                  <a:latin typeface="Helvetica" charset="0"/>
                  <a:cs typeface="Helvetica" charset="0"/>
                </a:rPr>
                <a:t>ACK = </a:t>
              </a:r>
              <a:r>
                <a:rPr lang="en-US" sz="1800" dirty="0">
                  <a:latin typeface="Helvetica" charset="0"/>
                  <a:cs typeface="Helvetica" charset="0"/>
                </a:rPr>
                <a:t>x + 1</a:t>
              </a:r>
            </a:p>
          </p:txBody>
        </p:sp>
      </p:grpSp>
      <p:grpSp>
        <p:nvGrpSpPr>
          <p:cNvPr id="4" name="Group 14"/>
          <p:cNvGrpSpPr>
            <a:grpSpLocks/>
          </p:cNvGrpSpPr>
          <p:nvPr/>
        </p:nvGrpSpPr>
        <p:grpSpPr bwMode="auto">
          <a:xfrm>
            <a:off x="1981200" y="5180016"/>
            <a:ext cx="4876800" cy="738188"/>
            <a:chOff x="1248" y="3231"/>
            <a:chExt cx="3072" cy="465"/>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35" y="3231"/>
              <a:ext cx="1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dirty="0">
                  <a:latin typeface="Helvetica" charset="0"/>
                  <a:cs typeface="Helvetica" charset="0"/>
                </a:rPr>
                <a:t>ACK, </a:t>
              </a:r>
              <a:r>
                <a:rPr lang="en-US" sz="1800" dirty="0" smtClean="0">
                  <a:latin typeface="Helvetica" charset="0"/>
                  <a:cs typeface="Helvetica" charset="0"/>
                </a:rPr>
                <a:t>ACK = </a:t>
              </a:r>
              <a:r>
                <a:rPr lang="en-US" sz="1800" dirty="0">
                  <a:latin typeface="Helvetica" charset="0"/>
                  <a:cs typeface="Helvetica" charset="0"/>
                </a:rPr>
                <a:t>y + 1</a:t>
              </a:r>
            </a:p>
          </p:txBody>
        </p:sp>
      </p:grpSp>
      <p:sp>
        <p:nvSpPr>
          <p:cNvPr id="25610" name="Text Box 17"/>
          <p:cNvSpPr txBox="1">
            <a:spLocks noChangeArrowheads="1"/>
          </p:cNvSpPr>
          <p:nvPr/>
        </p:nvSpPr>
        <p:spPr bwMode="auto">
          <a:xfrm>
            <a:off x="-104775" y="3152775"/>
            <a:ext cx="9239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4975" y="3609975"/>
            <a:ext cx="1092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2" name="Text Box 19"/>
          <p:cNvSpPr txBox="1">
            <a:spLocks noChangeArrowheads="1"/>
          </p:cNvSpPr>
          <p:nvPr/>
        </p:nvSpPr>
        <p:spPr bwMode="auto">
          <a:xfrm>
            <a:off x="646113" y="3400425"/>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0000FF"/>
                </a:solidFill>
                <a:latin typeface="Helvetica" charset="0"/>
                <a:cs typeface="Helvetica" charset="0"/>
              </a:rPr>
              <a:t>connect()</a:t>
            </a:r>
          </a:p>
        </p:txBody>
      </p:sp>
      <p:sp>
        <p:nvSpPr>
          <p:cNvPr id="25613" name="Text Box 20"/>
          <p:cNvSpPr txBox="1">
            <a:spLocks noChangeArrowheads="1"/>
          </p:cNvSpPr>
          <p:nvPr/>
        </p:nvSpPr>
        <p:spPr bwMode="auto">
          <a:xfrm>
            <a:off x="6900863" y="3311525"/>
            <a:ext cx="1023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934200" y="4162425"/>
            <a:ext cx="1166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934200" y="5514975"/>
            <a:ext cx="1708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5616" name="TextBox 22"/>
          <p:cNvSpPr txBox="1">
            <a:spLocks noChangeArrowheads="1"/>
          </p:cNvSpPr>
          <p:nvPr/>
        </p:nvSpPr>
        <p:spPr bwMode="auto">
          <a:xfrm rot="-5400000">
            <a:off x="1140619" y="5090319"/>
            <a:ext cx="671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5617" name="Straight Arrow Connector 23"/>
          <p:cNvCxnSpPr>
            <a:cxnSpLocks noChangeShapeType="1"/>
          </p:cNvCxnSpPr>
          <p:nvPr/>
        </p:nvCxnSpPr>
        <p:spPr bwMode="auto">
          <a:xfrm>
            <a:off x="1676400" y="4864100"/>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569229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1435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smtClean="0">
                <a:ea typeface="굴림" panose="020B0600000101010101" pitchFamily="34" charset="-127"/>
              </a:rPr>
              <a:t>Recall: Network Protocols</a:t>
            </a:r>
          </a:p>
        </p:txBody>
      </p:sp>
      <p:sp>
        <p:nvSpPr>
          <p:cNvPr id="1053699" name="Rectangle 3"/>
          <p:cNvSpPr>
            <a:spLocks noGrp="1" noChangeArrowheads="1"/>
          </p:cNvSpPr>
          <p:nvPr>
            <p:ph type="body" idx="1"/>
          </p:nvPr>
        </p:nvSpPr>
        <p:spPr>
          <a:xfrm>
            <a:off x="88900" y="838200"/>
            <a:ext cx="8966200" cy="5334000"/>
          </a:xfrm>
        </p:spPr>
        <p:txBody>
          <a:bodyPr/>
          <a:lstStyle/>
          <a:p>
            <a:pPr>
              <a:lnSpc>
                <a:spcPct val="80000"/>
              </a:lnSpc>
              <a:spcBef>
                <a:spcPct val="10000"/>
              </a:spcBef>
            </a:pPr>
            <a:r>
              <a:rPr lang="en-US" altLang="ko-KR" dirty="0" smtClean="0">
                <a:ea typeface="굴림" panose="020B0600000101010101" pitchFamily="34" charset="-127"/>
              </a:rPr>
              <a:t>Networking protocols: many levels</a:t>
            </a:r>
          </a:p>
          <a:p>
            <a:pPr lvl="1">
              <a:lnSpc>
                <a:spcPct val="80000"/>
              </a:lnSpc>
              <a:spcBef>
                <a:spcPct val="10000"/>
              </a:spcBef>
            </a:pPr>
            <a:r>
              <a:rPr lang="en-US" altLang="ko-KR" dirty="0" smtClean="0">
                <a:ea typeface="굴림" panose="020B0600000101010101" pitchFamily="34" charset="-127"/>
              </a:rPr>
              <a:t>Physical level: mechanical and electrical network (e.g., how are 0 and 1 represented)</a:t>
            </a:r>
          </a:p>
          <a:p>
            <a:pPr lvl="1">
              <a:lnSpc>
                <a:spcPct val="80000"/>
              </a:lnSpc>
              <a:spcBef>
                <a:spcPct val="10000"/>
              </a:spcBef>
            </a:pPr>
            <a:r>
              <a:rPr lang="en-US" altLang="ko-KR" dirty="0" smtClean="0">
                <a:ea typeface="굴림" panose="020B0600000101010101" pitchFamily="34" charset="-127"/>
              </a:rPr>
              <a:t>Link level: packet formats/error control (for instance, the CSMA/CD protocol) </a:t>
            </a:r>
          </a:p>
          <a:p>
            <a:pPr lvl="1">
              <a:lnSpc>
                <a:spcPct val="80000"/>
              </a:lnSpc>
              <a:spcBef>
                <a:spcPct val="10000"/>
              </a:spcBef>
            </a:pPr>
            <a:r>
              <a:rPr lang="en-US" altLang="ko-KR" dirty="0" smtClean="0">
                <a:ea typeface="굴림" panose="020B0600000101010101" pitchFamily="34" charset="-127"/>
              </a:rPr>
              <a:t>Network level: network routing, addressing</a:t>
            </a:r>
          </a:p>
          <a:p>
            <a:pPr lvl="1">
              <a:lnSpc>
                <a:spcPct val="80000"/>
              </a:lnSpc>
              <a:spcBef>
                <a:spcPct val="10000"/>
              </a:spcBef>
            </a:pPr>
            <a:r>
              <a:rPr lang="en-US" altLang="ko-KR" dirty="0" smtClean="0">
                <a:ea typeface="굴림" panose="020B0600000101010101" pitchFamily="34" charset="-127"/>
              </a:rPr>
              <a:t>Transport Level: reliable message delivery </a:t>
            </a:r>
          </a:p>
          <a:p>
            <a:pPr>
              <a:lnSpc>
                <a:spcPct val="80000"/>
              </a:lnSpc>
              <a:spcBef>
                <a:spcPct val="10000"/>
              </a:spcBef>
            </a:pPr>
            <a:r>
              <a:rPr lang="en-US" altLang="ko-KR" dirty="0" smtClean="0">
                <a:ea typeface="굴림" panose="020B0600000101010101" pitchFamily="34" charset="-127"/>
              </a:rPr>
              <a:t>Protocols on today’s Internet:</a:t>
            </a:r>
          </a:p>
          <a:p>
            <a:pPr lvl="1">
              <a:lnSpc>
                <a:spcPct val="80000"/>
              </a:lnSpc>
              <a:spcBef>
                <a:spcPct val="10000"/>
              </a:spcBef>
              <a:buFontTx/>
              <a:buNone/>
            </a:pPr>
            <a:endParaRPr lang="en-US" altLang="ko-KR" dirty="0" smtClean="0">
              <a:ea typeface="굴림" panose="020B0600000101010101" pitchFamily="34" charset="-127"/>
            </a:endParaRPr>
          </a:p>
          <a:p>
            <a:pPr lvl="1">
              <a:lnSpc>
                <a:spcPct val="80000"/>
              </a:lnSpc>
              <a:spcBef>
                <a:spcPct val="10000"/>
              </a:spcBef>
            </a:pPr>
            <a:endParaRPr lang="ko-KR" altLang="en-US" dirty="0" smtClean="0">
              <a:ea typeface="굴림" panose="020B0600000101010101" pitchFamily="34" charset="-127"/>
            </a:endParaRPr>
          </a:p>
        </p:txBody>
      </p:sp>
      <p:grpSp>
        <p:nvGrpSpPr>
          <p:cNvPr id="1053700" name="Group 4"/>
          <p:cNvGrpSpPr>
            <a:grpSpLocks/>
          </p:cNvGrpSpPr>
          <p:nvPr/>
        </p:nvGrpSpPr>
        <p:grpSpPr bwMode="auto">
          <a:xfrm>
            <a:off x="533400" y="3352800"/>
            <a:ext cx="8001000" cy="2514600"/>
            <a:chOff x="192" y="2544"/>
            <a:chExt cx="5040" cy="1584"/>
          </a:xfrm>
        </p:grpSpPr>
        <p:grpSp>
          <p:nvGrpSpPr>
            <p:cNvPr id="18437" name="Group 5"/>
            <p:cNvGrpSpPr>
              <a:grpSpLocks/>
            </p:cNvGrpSpPr>
            <p:nvPr/>
          </p:nvGrpSpPr>
          <p:grpSpPr bwMode="auto">
            <a:xfrm>
              <a:off x="192" y="3072"/>
              <a:ext cx="5040" cy="1056"/>
              <a:chOff x="528" y="3072"/>
              <a:chExt cx="4800" cy="1056"/>
            </a:xfrm>
          </p:grpSpPr>
          <p:sp>
            <p:nvSpPr>
              <p:cNvPr id="18465" name="Rectangle 6"/>
              <p:cNvSpPr>
                <a:spLocks noChangeArrowheads="1"/>
              </p:cNvSpPr>
              <p:nvPr/>
            </p:nvSpPr>
            <p:spPr bwMode="auto">
              <a:xfrm>
                <a:off x="528" y="3072"/>
                <a:ext cx="4748" cy="384"/>
              </a:xfrm>
              <a:prstGeom prst="rect">
                <a:avLst/>
              </a:prstGeom>
              <a:solidFill>
                <a:srgbClr val="53FB25"/>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6" name="Rectangle 7"/>
              <p:cNvSpPr>
                <a:spLocks noChangeArrowheads="1"/>
              </p:cNvSpPr>
              <p:nvPr/>
            </p:nvSpPr>
            <p:spPr bwMode="auto">
              <a:xfrm>
                <a:off x="528" y="3744"/>
                <a:ext cx="4748"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7" name="Rectangle 8"/>
              <p:cNvSpPr>
                <a:spLocks noChangeArrowheads="1"/>
              </p:cNvSpPr>
              <p:nvPr/>
            </p:nvSpPr>
            <p:spPr bwMode="auto">
              <a:xfrm>
                <a:off x="528" y="3456"/>
                <a:ext cx="4748" cy="288"/>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8" name="Line 9"/>
              <p:cNvSpPr>
                <a:spLocks noChangeShapeType="1"/>
              </p:cNvSpPr>
              <p:nvPr/>
            </p:nvSpPr>
            <p:spPr bwMode="auto">
              <a:xfrm>
                <a:off x="528" y="3744"/>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9" name="Line 10"/>
              <p:cNvSpPr>
                <a:spLocks noChangeShapeType="1"/>
              </p:cNvSpPr>
              <p:nvPr/>
            </p:nvSpPr>
            <p:spPr bwMode="auto">
              <a:xfrm>
                <a:off x="528" y="3456"/>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70" name="Line 11"/>
              <p:cNvSpPr>
                <a:spLocks noChangeShapeType="1"/>
              </p:cNvSpPr>
              <p:nvPr/>
            </p:nvSpPr>
            <p:spPr bwMode="auto">
              <a:xfrm>
                <a:off x="528" y="3072"/>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18438" name="Group 12"/>
            <p:cNvGrpSpPr>
              <a:grpSpLocks/>
            </p:cNvGrpSpPr>
            <p:nvPr/>
          </p:nvGrpSpPr>
          <p:grpSpPr bwMode="auto">
            <a:xfrm>
              <a:off x="1680" y="2544"/>
              <a:ext cx="3401" cy="1578"/>
              <a:chOff x="1152" y="2511"/>
              <a:chExt cx="3401" cy="1578"/>
            </a:xfrm>
          </p:grpSpPr>
          <p:sp>
            <p:nvSpPr>
              <p:cNvPr id="18442" name="Text Box 13"/>
              <p:cNvSpPr txBox="1">
                <a:spLocks noChangeArrowheads="1"/>
              </p:cNvSpPr>
              <p:nvPr/>
            </p:nvSpPr>
            <p:spPr bwMode="auto">
              <a:xfrm>
                <a:off x="1152" y="3792"/>
                <a:ext cx="721"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Ethernet</a:t>
                </a:r>
              </a:p>
            </p:txBody>
          </p:sp>
          <p:sp>
            <p:nvSpPr>
              <p:cNvPr id="18443" name="Text Box 14"/>
              <p:cNvSpPr txBox="1">
                <a:spLocks noChangeArrowheads="1"/>
              </p:cNvSpPr>
              <p:nvPr/>
            </p:nvSpPr>
            <p:spPr bwMode="auto">
              <a:xfrm>
                <a:off x="2329" y="3855"/>
                <a:ext cx="456"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ATM</a:t>
                </a:r>
              </a:p>
            </p:txBody>
          </p:sp>
          <p:sp>
            <p:nvSpPr>
              <p:cNvPr id="18444" name="Text Box 15"/>
              <p:cNvSpPr txBox="1">
                <a:spLocks noChangeArrowheads="1"/>
              </p:cNvSpPr>
              <p:nvPr/>
            </p:nvSpPr>
            <p:spPr bwMode="auto">
              <a:xfrm>
                <a:off x="3251" y="3807"/>
                <a:ext cx="974"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Packet radio</a:t>
                </a:r>
              </a:p>
            </p:txBody>
          </p:sp>
          <p:sp>
            <p:nvSpPr>
              <p:cNvPr id="18445" name="Text Box 16"/>
              <p:cNvSpPr txBox="1">
                <a:spLocks noChangeArrowheads="1"/>
              </p:cNvSpPr>
              <p:nvPr/>
            </p:nvSpPr>
            <p:spPr bwMode="auto">
              <a:xfrm>
                <a:off x="2436" y="3438"/>
                <a:ext cx="252"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IP</a:t>
                </a:r>
              </a:p>
            </p:txBody>
          </p:sp>
          <p:sp>
            <p:nvSpPr>
              <p:cNvPr id="18446" name="Text Box 17"/>
              <p:cNvSpPr txBox="1">
                <a:spLocks noChangeArrowheads="1"/>
              </p:cNvSpPr>
              <p:nvPr/>
            </p:nvSpPr>
            <p:spPr bwMode="auto">
              <a:xfrm>
                <a:off x="1787" y="3150"/>
                <a:ext cx="471"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UDP</a:t>
                </a:r>
              </a:p>
            </p:txBody>
          </p:sp>
          <p:sp>
            <p:nvSpPr>
              <p:cNvPr id="18447" name="Text Box 18"/>
              <p:cNvSpPr txBox="1">
                <a:spLocks noChangeArrowheads="1"/>
              </p:cNvSpPr>
              <p:nvPr/>
            </p:nvSpPr>
            <p:spPr bwMode="auto">
              <a:xfrm>
                <a:off x="2924" y="3150"/>
                <a:ext cx="438"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TCP</a:t>
                </a:r>
              </a:p>
            </p:txBody>
          </p:sp>
          <p:sp>
            <p:nvSpPr>
              <p:cNvPr id="18448" name="Text Box 19"/>
              <p:cNvSpPr txBox="1">
                <a:spLocks noChangeArrowheads="1"/>
              </p:cNvSpPr>
              <p:nvPr/>
            </p:nvSpPr>
            <p:spPr bwMode="auto">
              <a:xfrm>
                <a:off x="2158" y="2799"/>
                <a:ext cx="430"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RPC</a:t>
                </a:r>
              </a:p>
            </p:txBody>
          </p:sp>
          <p:sp>
            <p:nvSpPr>
              <p:cNvPr id="18449" name="Line 20"/>
              <p:cNvSpPr>
                <a:spLocks noChangeShapeType="1"/>
              </p:cNvSpPr>
              <p:nvPr/>
            </p:nvSpPr>
            <p:spPr bwMode="auto">
              <a:xfrm flipH="1">
                <a:off x="2060" y="3615"/>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0" name="Line 21"/>
              <p:cNvSpPr>
                <a:spLocks noChangeShapeType="1"/>
              </p:cNvSpPr>
              <p:nvPr/>
            </p:nvSpPr>
            <p:spPr bwMode="auto">
              <a:xfrm>
                <a:off x="2732" y="3567"/>
                <a:ext cx="528"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1" name="Line 22"/>
              <p:cNvSpPr>
                <a:spLocks noChangeShapeType="1"/>
              </p:cNvSpPr>
              <p:nvPr/>
            </p:nvSpPr>
            <p:spPr bwMode="auto">
              <a:xfrm>
                <a:off x="2588" y="3663"/>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2" name="Line 23"/>
              <p:cNvSpPr>
                <a:spLocks noChangeShapeType="1"/>
              </p:cNvSpPr>
              <p:nvPr/>
            </p:nvSpPr>
            <p:spPr bwMode="auto">
              <a:xfrm>
                <a:off x="2156" y="3327"/>
                <a:ext cx="33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3" name="Line 24"/>
              <p:cNvSpPr>
                <a:spLocks noChangeShapeType="1"/>
              </p:cNvSpPr>
              <p:nvPr/>
            </p:nvSpPr>
            <p:spPr bwMode="auto">
              <a:xfrm flipH="1">
                <a:off x="2684" y="3279"/>
                <a:ext cx="24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4" name="Line 25"/>
              <p:cNvSpPr>
                <a:spLocks noChangeShapeType="1"/>
              </p:cNvSpPr>
              <p:nvPr/>
            </p:nvSpPr>
            <p:spPr bwMode="auto">
              <a:xfrm flipH="1">
                <a:off x="2060" y="2991"/>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5" name="Line 26"/>
              <p:cNvSpPr>
                <a:spLocks noChangeShapeType="1"/>
              </p:cNvSpPr>
              <p:nvPr/>
            </p:nvSpPr>
            <p:spPr bwMode="auto">
              <a:xfrm>
                <a:off x="2540" y="2943"/>
                <a:ext cx="432"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6" name="Text Box 27"/>
              <p:cNvSpPr txBox="1">
                <a:spLocks noChangeArrowheads="1"/>
              </p:cNvSpPr>
              <p:nvPr/>
            </p:nvSpPr>
            <p:spPr bwMode="auto">
              <a:xfrm>
                <a:off x="1360" y="2607"/>
                <a:ext cx="414"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NFS</a:t>
                </a:r>
              </a:p>
            </p:txBody>
          </p:sp>
          <p:sp>
            <p:nvSpPr>
              <p:cNvPr id="18457" name="Text Box 28"/>
              <p:cNvSpPr txBox="1">
                <a:spLocks noChangeArrowheads="1"/>
              </p:cNvSpPr>
              <p:nvPr/>
            </p:nvSpPr>
            <p:spPr bwMode="auto">
              <a:xfrm>
                <a:off x="2687" y="2559"/>
                <a:ext cx="672"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WWW</a:t>
                </a:r>
              </a:p>
            </p:txBody>
          </p:sp>
          <p:sp>
            <p:nvSpPr>
              <p:cNvPr id="18458" name="Text Box 29"/>
              <p:cNvSpPr txBox="1">
                <a:spLocks noChangeArrowheads="1"/>
              </p:cNvSpPr>
              <p:nvPr/>
            </p:nvSpPr>
            <p:spPr bwMode="auto">
              <a:xfrm>
                <a:off x="3462" y="2511"/>
                <a:ext cx="536"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e-mail</a:t>
                </a:r>
              </a:p>
            </p:txBody>
          </p:sp>
          <p:sp>
            <p:nvSpPr>
              <p:cNvPr id="18459" name="Text Box 30"/>
              <p:cNvSpPr txBox="1">
                <a:spLocks noChangeArrowheads="1"/>
              </p:cNvSpPr>
              <p:nvPr/>
            </p:nvSpPr>
            <p:spPr bwMode="auto">
              <a:xfrm>
                <a:off x="4220" y="2607"/>
                <a:ext cx="333"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ssh</a:t>
                </a:r>
              </a:p>
            </p:txBody>
          </p:sp>
          <p:sp>
            <p:nvSpPr>
              <p:cNvPr id="18460" name="Line 31"/>
              <p:cNvSpPr>
                <a:spLocks noChangeShapeType="1"/>
              </p:cNvSpPr>
              <p:nvPr/>
            </p:nvSpPr>
            <p:spPr bwMode="auto">
              <a:xfrm>
                <a:off x="1820" y="2703"/>
                <a:ext cx="38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1" name="Line 32"/>
              <p:cNvSpPr>
                <a:spLocks noChangeShapeType="1"/>
              </p:cNvSpPr>
              <p:nvPr/>
            </p:nvSpPr>
            <p:spPr bwMode="auto">
              <a:xfrm flipH="1">
                <a:off x="2588" y="2751"/>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2" name="Line 33"/>
              <p:cNvSpPr>
                <a:spLocks noChangeShapeType="1"/>
              </p:cNvSpPr>
              <p:nvPr/>
            </p:nvSpPr>
            <p:spPr bwMode="auto">
              <a:xfrm>
                <a:off x="3116" y="2751"/>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3" name="Line 34"/>
              <p:cNvSpPr>
                <a:spLocks noChangeShapeType="1"/>
              </p:cNvSpPr>
              <p:nvPr/>
            </p:nvSpPr>
            <p:spPr bwMode="auto">
              <a:xfrm flipH="1">
                <a:off x="3260" y="2751"/>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4" name="Line 35"/>
              <p:cNvSpPr>
                <a:spLocks noChangeShapeType="1"/>
              </p:cNvSpPr>
              <p:nvPr/>
            </p:nvSpPr>
            <p:spPr bwMode="auto">
              <a:xfrm flipH="1">
                <a:off x="3308" y="2799"/>
                <a:ext cx="91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18439" name="Text Box 36"/>
            <p:cNvSpPr txBox="1">
              <a:spLocks noChangeArrowheads="1"/>
            </p:cNvSpPr>
            <p:nvPr/>
          </p:nvSpPr>
          <p:spPr bwMode="auto">
            <a:xfrm>
              <a:off x="239" y="3807"/>
              <a:ext cx="988"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Physical/Link</a:t>
              </a:r>
            </a:p>
          </p:txBody>
        </p:sp>
        <p:sp>
          <p:nvSpPr>
            <p:cNvPr id="18440" name="Text Box 37"/>
            <p:cNvSpPr txBox="1">
              <a:spLocks noChangeArrowheads="1"/>
            </p:cNvSpPr>
            <p:nvPr/>
          </p:nvSpPr>
          <p:spPr bwMode="auto">
            <a:xfrm>
              <a:off x="424" y="3471"/>
              <a:ext cx="769"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Network</a:t>
              </a:r>
            </a:p>
          </p:txBody>
        </p:sp>
        <p:sp>
          <p:nvSpPr>
            <p:cNvPr id="18441" name="Text Box 38"/>
            <p:cNvSpPr txBox="1">
              <a:spLocks noChangeArrowheads="1"/>
            </p:cNvSpPr>
            <p:nvPr/>
          </p:nvSpPr>
          <p:spPr bwMode="auto">
            <a:xfrm>
              <a:off x="364" y="3135"/>
              <a:ext cx="803" cy="23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Transport</a:t>
              </a:r>
            </a:p>
          </p:txBody>
        </p:sp>
      </p:grpSp>
    </p:spTree>
    <p:extLst>
      <p:ext uri="{BB962C8B-B14F-4D97-AF65-F5344CB8AC3E}">
        <p14:creationId xmlns:p14="http://schemas.microsoft.com/office/powerpoint/2010/main" val="15003381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smtClean="0"/>
              <a:t>Denial of Service Vulnerability</a:t>
            </a:r>
            <a:endParaRPr lang="en-US" dirty="0">
              <a:ea typeface="ＭＳ Ｐゴシック" charset="0"/>
              <a:cs typeface="ＭＳ Ｐゴシック" charset="0"/>
            </a:endParaRPr>
          </a:p>
        </p:txBody>
      </p:sp>
      <p:sp>
        <p:nvSpPr>
          <p:cNvPr id="25602" name="Rectangle 3"/>
          <p:cNvSpPr>
            <a:spLocks noGrp="1" noChangeArrowheads="1"/>
          </p:cNvSpPr>
          <p:nvPr>
            <p:ph type="body" idx="1"/>
          </p:nvPr>
        </p:nvSpPr>
        <p:spPr>
          <a:xfrm>
            <a:off x="95250" y="3887514"/>
            <a:ext cx="8953500" cy="2818086"/>
          </a:xfrm>
        </p:spPr>
        <p:txBody>
          <a:bodyPr>
            <a:normAutofit/>
          </a:bodyPr>
          <a:lstStyle/>
          <a:p>
            <a:r>
              <a:rPr lang="en-US" dirty="0" smtClean="0">
                <a:ea typeface="ＭＳ Ｐゴシック" charset="0"/>
              </a:rPr>
              <a:t>SYN attack: send a huge number of SYN messages</a:t>
            </a:r>
          </a:p>
          <a:p>
            <a:pPr lvl="1"/>
            <a:r>
              <a:rPr lang="en-US" dirty="0" smtClean="0">
                <a:ea typeface="ＭＳ Ｐゴシック" charset="0"/>
              </a:rPr>
              <a:t>Causes victim to commit resources (768 byte TCP/IP data structure)</a:t>
            </a:r>
          </a:p>
          <a:p>
            <a:r>
              <a:rPr lang="en-US" dirty="0" smtClean="0">
                <a:ea typeface="ＭＳ Ｐゴシック" charset="0"/>
              </a:rPr>
              <a:t>Alternatives: Do not commit resources until receive final ACK</a:t>
            </a:r>
          </a:p>
          <a:p>
            <a:pPr lvl="1"/>
            <a:r>
              <a:rPr lang="en-US" i="1" dirty="0" smtClean="0">
                <a:solidFill>
                  <a:srgbClr val="FF0000"/>
                </a:solidFill>
                <a:ea typeface="ＭＳ Ｐゴシック" charset="0"/>
              </a:rPr>
              <a:t>SYN Cache</a:t>
            </a:r>
            <a:r>
              <a:rPr lang="en-US" dirty="0" smtClean="0">
                <a:ea typeface="ＭＳ Ｐゴシック" charset="0"/>
              </a:rPr>
              <a:t>: when SYN received, put small entry into cache and send SYN/ACK, If receive ACK, then put into listening socket</a:t>
            </a:r>
          </a:p>
          <a:p>
            <a:pPr lvl="1"/>
            <a:r>
              <a:rPr lang="en-US" i="1" dirty="0" smtClean="0">
                <a:solidFill>
                  <a:srgbClr val="FF0000"/>
                </a:solidFill>
                <a:ea typeface="ＭＳ Ｐゴシック" charset="0"/>
              </a:rPr>
              <a:t>SYN Cookie</a:t>
            </a:r>
            <a:r>
              <a:rPr lang="en-US" dirty="0" smtClean="0">
                <a:ea typeface="ＭＳ Ｐゴシック" charset="0"/>
              </a:rPr>
              <a:t>: when SYN received, encode connection info into sequence number/other TCP header blocks, decode on ACK</a:t>
            </a:r>
          </a:p>
          <a:p>
            <a:pPr lvl="1"/>
            <a:endParaRPr lang="en-US" dirty="0">
              <a:ea typeface="ＭＳ Ｐゴシック" charset="0"/>
            </a:endParaRPr>
          </a:p>
        </p:txBody>
      </p:sp>
      <p:sp>
        <p:nvSpPr>
          <p:cNvPr id="25603" name="Line 4"/>
          <p:cNvSpPr>
            <a:spLocks noChangeShapeType="1"/>
          </p:cNvSpPr>
          <p:nvPr/>
        </p:nvSpPr>
        <p:spPr bwMode="auto">
          <a:xfrm>
            <a:off x="1982788" y="1069975"/>
            <a:ext cx="0"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04" name="Text Box 5"/>
          <p:cNvSpPr txBox="1">
            <a:spLocks noChangeArrowheads="1"/>
          </p:cNvSpPr>
          <p:nvPr/>
        </p:nvSpPr>
        <p:spPr bwMode="auto">
          <a:xfrm>
            <a:off x="885825" y="728663"/>
            <a:ext cx="1870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Client (initiator)</a:t>
            </a:r>
          </a:p>
        </p:txBody>
      </p:sp>
      <p:sp>
        <p:nvSpPr>
          <p:cNvPr id="25605" name="Text Box 6"/>
          <p:cNvSpPr txBox="1">
            <a:spLocks noChangeArrowheads="1"/>
          </p:cNvSpPr>
          <p:nvPr/>
        </p:nvSpPr>
        <p:spPr bwMode="auto">
          <a:xfrm>
            <a:off x="6319838" y="714375"/>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Server</a:t>
            </a:r>
          </a:p>
        </p:txBody>
      </p:sp>
      <p:sp>
        <p:nvSpPr>
          <p:cNvPr id="25606" name="Line 7"/>
          <p:cNvSpPr>
            <a:spLocks noChangeShapeType="1"/>
          </p:cNvSpPr>
          <p:nvPr/>
        </p:nvSpPr>
        <p:spPr bwMode="auto">
          <a:xfrm>
            <a:off x="6854825" y="1069975"/>
            <a:ext cx="0" cy="290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grpSp>
        <p:nvGrpSpPr>
          <p:cNvPr id="25607" name="Group 8"/>
          <p:cNvGrpSpPr>
            <a:grpSpLocks/>
          </p:cNvGrpSpPr>
          <p:nvPr/>
        </p:nvGrpSpPr>
        <p:grpSpPr bwMode="auto">
          <a:xfrm>
            <a:off x="1978025" y="1322388"/>
            <a:ext cx="4876800" cy="738187"/>
            <a:chOff x="1248" y="2175"/>
            <a:chExt cx="3072" cy="465"/>
          </a:xfrm>
        </p:grpSpPr>
        <p:sp>
          <p:nvSpPr>
            <p:cNvPr id="25622" name="Line 9"/>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23" name="Text Box 10"/>
            <p:cNvSpPr txBox="1">
              <a:spLocks noChangeArrowheads="1"/>
            </p:cNvSpPr>
            <p:nvPr/>
          </p:nvSpPr>
          <p:spPr bwMode="auto">
            <a:xfrm rot="429064">
              <a:off x="1919" y="2175"/>
              <a:ext cx="13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dirty="0">
                  <a:latin typeface="Helvetica" charset="0"/>
                  <a:cs typeface="Helvetica" charset="0"/>
                </a:rPr>
                <a:t>SYN, </a:t>
              </a:r>
              <a:r>
                <a:rPr lang="en-US" sz="1800" dirty="0" err="1">
                  <a:latin typeface="Helvetica" charset="0"/>
                  <a:cs typeface="Helvetica" charset="0"/>
                </a:rPr>
                <a:t>SeqNum</a:t>
              </a:r>
              <a:r>
                <a:rPr lang="en-US" sz="1800" dirty="0">
                  <a:latin typeface="Helvetica" charset="0"/>
                  <a:cs typeface="Helvetica" charset="0"/>
                </a:rPr>
                <a:t> = x</a:t>
              </a:r>
            </a:p>
          </p:txBody>
        </p:sp>
      </p:grpSp>
      <p:grpSp>
        <p:nvGrpSpPr>
          <p:cNvPr id="3" name="Group 11"/>
          <p:cNvGrpSpPr>
            <a:grpSpLocks/>
          </p:cNvGrpSpPr>
          <p:nvPr/>
        </p:nvGrpSpPr>
        <p:grpSpPr bwMode="auto">
          <a:xfrm>
            <a:off x="1944688" y="2190750"/>
            <a:ext cx="4910137" cy="631825"/>
            <a:chOff x="1226" y="2722"/>
            <a:chExt cx="3094" cy="398"/>
          </a:xfrm>
        </p:grpSpPr>
        <p:sp>
          <p:nvSpPr>
            <p:cNvPr id="25620" name="Line 12"/>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21" name="Text Box 13"/>
            <p:cNvSpPr txBox="1">
              <a:spLocks noChangeArrowheads="1"/>
            </p:cNvSpPr>
            <p:nvPr/>
          </p:nvSpPr>
          <p:spPr bwMode="auto">
            <a:xfrm rot="-375610">
              <a:off x="1226" y="2722"/>
              <a:ext cx="305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SYN and ACK, SeqNum = y and Ack = x + 1</a:t>
              </a:r>
            </a:p>
          </p:txBody>
        </p:sp>
      </p:grpSp>
      <p:grpSp>
        <p:nvGrpSpPr>
          <p:cNvPr id="4" name="Group 14"/>
          <p:cNvGrpSpPr>
            <a:grpSpLocks/>
          </p:cNvGrpSpPr>
          <p:nvPr/>
        </p:nvGrpSpPr>
        <p:grpSpPr bwMode="auto">
          <a:xfrm>
            <a:off x="1978025" y="3000375"/>
            <a:ext cx="4876800" cy="736600"/>
            <a:chOff x="1248" y="3232"/>
            <a:chExt cx="3072" cy="464"/>
          </a:xfrm>
        </p:grpSpPr>
        <p:sp>
          <p:nvSpPr>
            <p:cNvPr id="25618" name="Line 15"/>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5619" name="Text Box 16"/>
            <p:cNvSpPr txBox="1">
              <a:spLocks noChangeArrowheads="1"/>
            </p:cNvSpPr>
            <p:nvPr/>
          </p:nvSpPr>
          <p:spPr bwMode="auto">
            <a:xfrm rot="429064">
              <a:off x="1964" y="3232"/>
              <a:ext cx="1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Helvetica" charset="0"/>
                  <a:cs typeface="Helvetica" charset="0"/>
                </a:rPr>
                <a:t>ACK, Ack = y + 1</a:t>
              </a:r>
            </a:p>
          </p:txBody>
        </p:sp>
      </p:grpSp>
      <p:sp>
        <p:nvSpPr>
          <p:cNvPr id="25610" name="Text Box 17"/>
          <p:cNvSpPr txBox="1">
            <a:spLocks noChangeArrowheads="1"/>
          </p:cNvSpPr>
          <p:nvPr/>
        </p:nvSpPr>
        <p:spPr bwMode="auto">
          <a:xfrm>
            <a:off x="-107950" y="971550"/>
            <a:ext cx="9239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Active</a:t>
            </a:r>
            <a:br>
              <a:rPr lang="en-US" sz="1800" i="1">
                <a:latin typeface="Helvetica" charset="0"/>
                <a:cs typeface="Helvetica" charset="0"/>
              </a:rPr>
            </a:br>
            <a:r>
              <a:rPr lang="en-US" sz="1800" i="1">
                <a:latin typeface="Helvetica" charset="0"/>
                <a:cs typeface="Helvetica" charset="0"/>
              </a:rPr>
              <a:t>Open</a:t>
            </a:r>
          </a:p>
        </p:txBody>
      </p:sp>
      <p:sp>
        <p:nvSpPr>
          <p:cNvPr id="25611" name="Text Box 18"/>
          <p:cNvSpPr txBox="1">
            <a:spLocks noChangeArrowheads="1"/>
          </p:cNvSpPr>
          <p:nvPr/>
        </p:nvSpPr>
        <p:spPr bwMode="auto">
          <a:xfrm>
            <a:off x="8051800" y="1428750"/>
            <a:ext cx="1092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i="1">
                <a:latin typeface="Helvetica" charset="0"/>
                <a:cs typeface="Helvetica" charset="0"/>
              </a:rPr>
              <a:t>Passive</a:t>
            </a:r>
            <a:br>
              <a:rPr lang="en-US" sz="1800" i="1">
                <a:latin typeface="Helvetica" charset="0"/>
                <a:cs typeface="Helvetica" charset="0"/>
              </a:rPr>
            </a:br>
            <a:r>
              <a:rPr lang="en-US" sz="1800" i="1">
                <a:latin typeface="Helvetica" charset="0"/>
                <a:cs typeface="Helvetica" charset="0"/>
              </a:rPr>
              <a:t>Open</a:t>
            </a:r>
          </a:p>
        </p:txBody>
      </p:sp>
      <p:sp>
        <p:nvSpPr>
          <p:cNvPr id="25612" name="Text Box 19"/>
          <p:cNvSpPr txBox="1">
            <a:spLocks noChangeArrowheads="1"/>
          </p:cNvSpPr>
          <p:nvPr/>
        </p:nvSpPr>
        <p:spPr bwMode="auto">
          <a:xfrm>
            <a:off x="642938" y="1219200"/>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a:solidFill>
                  <a:srgbClr val="0000FF"/>
                </a:solidFill>
                <a:latin typeface="Helvetica" charset="0"/>
                <a:cs typeface="Helvetica" charset="0"/>
              </a:rPr>
              <a:t>connect()</a:t>
            </a:r>
          </a:p>
        </p:txBody>
      </p:sp>
      <p:sp>
        <p:nvSpPr>
          <p:cNvPr id="25613" name="Text Box 20"/>
          <p:cNvSpPr txBox="1">
            <a:spLocks noChangeArrowheads="1"/>
          </p:cNvSpPr>
          <p:nvPr/>
        </p:nvSpPr>
        <p:spPr bwMode="auto">
          <a:xfrm>
            <a:off x="6897688" y="1130300"/>
            <a:ext cx="1023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listen()</a:t>
            </a:r>
          </a:p>
        </p:txBody>
      </p:sp>
      <p:sp>
        <p:nvSpPr>
          <p:cNvPr id="25614" name="Text Box 21"/>
          <p:cNvSpPr txBox="1">
            <a:spLocks noChangeArrowheads="1"/>
          </p:cNvSpPr>
          <p:nvPr/>
        </p:nvSpPr>
        <p:spPr bwMode="auto">
          <a:xfrm>
            <a:off x="6931025" y="1981200"/>
            <a:ext cx="1166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accept()</a:t>
            </a:r>
          </a:p>
        </p:txBody>
      </p:sp>
      <p:sp>
        <p:nvSpPr>
          <p:cNvPr id="14351" name="Text Box 22"/>
          <p:cNvSpPr txBox="1">
            <a:spLocks noChangeArrowheads="1"/>
          </p:cNvSpPr>
          <p:nvPr/>
        </p:nvSpPr>
        <p:spPr bwMode="auto">
          <a:xfrm>
            <a:off x="6931025" y="3333750"/>
            <a:ext cx="1708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solidFill>
                  <a:srgbClr val="FF0000"/>
                </a:solidFill>
                <a:latin typeface="Helvetica" charset="0"/>
                <a:cs typeface="Helvetica" charset="0"/>
              </a:rPr>
              <a:t>allocate</a:t>
            </a:r>
            <a:br>
              <a:rPr lang="en-US" sz="2000">
                <a:solidFill>
                  <a:srgbClr val="FF0000"/>
                </a:solidFill>
                <a:latin typeface="Helvetica" charset="0"/>
                <a:cs typeface="Helvetica" charset="0"/>
              </a:rPr>
            </a:br>
            <a:r>
              <a:rPr lang="en-US" sz="2000">
                <a:solidFill>
                  <a:srgbClr val="FF0000"/>
                </a:solidFill>
                <a:latin typeface="Helvetica" charset="0"/>
                <a:cs typeface="Helvetica" charset="0"/>
              </a:rPr>
              <a:t>buffer space</a:t>
            </a:r>
          </a:p>
        </p:txBody>
      </p:sp>
      <p:sp>
        <p:nvSpPr>
          <p:cNvPr id="25616" name="TextBox 22"/>
          <p:cNvSpPr txBox="1">
            <a:spLocks noChangeArrowheads="1"/>
          </p:cNvSpPr>
          <p:nvPr/>
        </p:nvSpPr>
        <p:spPr bwMode="auto">
          <a:xfrm rot="-5400000">
            <a:off x="1137444" y="2909094"/>
            <a:ext cx="671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time</a:t>
            </a:r>
          </a:p>
        </p:txBody>
      </p:sp>
      <p:cxnSp>
        <p:nvCxnSpPr>
          <p:cNvPr id="25617" name="Straight Arrow Connector 23"/>
          <p:cNvCxnSpPr>
            <a:cxnSpLocks noChangeShapeType="1"/>
          </p:cNvCxnSpPr>
          <p:nvPr/>
        </p:nvCxnSpPr>
        <p:spPr bwMode="auto">
          <a:xfrm>
            <a:off x="1673225" y="2682875"/>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Oval 1"/>
          <p:cNvSpPr/>
          <p:nvPr/>
        </p:nvSpPr>
        <p:spPr bwMode="auto">
          <a:xfrm rot="271036">
            <a:off x="2971800" y="2819400"/>
            <a:ext cx="2209800" cy="762000"/>
          </a:xfrm>
          <a:prstGeom prst="ellipse">
            <a:avLst/>
          </a:prstGeom>
          <a:noFill/>
          <a:ln w="57150" cap="flat" cmpd="sng" algn="ctr">
            <a:solidFill>
              <a:srgbClr val="FC230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30341017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smtClean="0"/>
              <a:t>3-Way Handshaking (cont’</a:t>
            </a:r>
            <a:r>
              <a:rPr lang="en-US" altLang="ja-JP" dirty="0" smtClean="0"/>
              <a:t>d) </a:t>
            </a:r>
            <a:endParaRPr lang="en-US" dirty="0"/>
          </a:p>
        </p:txBody>
      </p:sp>
      <p:sp>
        <p:nvSpPr>
          <p:cNvPr id="26626" name="Rectangle 3"/>
          <p:cNvSpPr>
            <a:spLocks noGrp="1" noChangeArrowheads="1"/>
          </p:cNvSpPr>
          <p:nvPr>
            <p:ph type="body" idx="1"/>
          </p:nvPr>
        </p:nvSpPr>
        <p:spPr>
          <a:xfrm>
            <a:off x="304800" y="914400"/>
            <a:ext cx="8534400" cy="5105400"/>
          </a:xfrm>
        </p:spPr>
        <p:txBody>
          <a:bodyPr/>
          <a:lstStyle/>
          <a:p>
            <a:r>
              <a:rPr lang="en-US" dirty="0" smtClean="0"/>
              <a:t>Three-way handshake adds 1 RTT delay </a:t>
            </a:r>
          </a:p>
          <a:p>
            <a:endParaRPr lang="en-US" dirty="0" smtClean="0"/>
          </a:p>
          <a:p>
            <a:r>
              <a:rPr lang="en-US" dirty="0" smtClean="0"/>
              <a:t>Why do it this way?</a:t>
            </a:r>
          </a:p>
          <a:p>
            <a:pPr lvl="1"/>
            <a:r>
              <a:rPr lang="en-US" dirty="0" smtClean="0"/>
              <a:t>Congestion control: SYN (40 byte) acts as cheap probe</a:t>
            </a:r>
          </a:p>
          <a:p>
            <a:pPr lvl="1"/>
            <a:r>
              <a:rPr lang="en-US" dirty="0" smtClean="0"/>
              <a:t>Protects against delayed packets from a previous connection</a:t>
            </a:r>
            <a:br>
              <a:rPr lang="en-US" dirty="0" smtClean="0"/>
            </a:br>
            <a:r>
              <a:rPr lang="en-US" dirty="0" smtClean="0"/>
              <a:t>(would confuse receiver)</a:t>
            </a:r>
            <a:endParaRPr lang="en-US" dirty="0"/>
          </a:p>
        </p:txBody>
      </p:sp>
    </p:spTree>
    <p:extLst>
      <p:ext uri="{BB962C8B-B14F-4D97-AF65-F5344CB8AC3E}">
        <p14:creationId xmlns:p14="http://schemas.microsoft.com/office/powerpoint/2010/main" val="29501727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ea typeface="ＭＳ Ｐゴシック" charset="0"/>
                <a:cs typeface="ＭＳ Ｐゴシック" charset="0"/>
              </a:rPr>
              <a:t>Close Connection</a:t>
            </a:r>
          </a:p>
        </p:txBody>
      </p:sp>
      <p:sp>
        <p:nvSpPr>
          <p:cNvPr id="28674" name="Rectangle 3"/>
          <p:cNvSpPr>
            <a:spLocks noGrp="1" noChangeArrowheads="1"/>
          </p:cNvSpPr>
          <p:nvPr>
            <p:ph type="body" idx="1"/>
          </p:nvPr>
        </p:nvSpPr>
        <p:spPr>
          <a:xfrm>
            <a:off x="549275" y="977107"/>
            <a:ext cx="7162800" cy="685800"/>
          </a:xfrm>
        </p:spPr>
        <p:txBody>
          <a:bodyPr>
            <a:noAutofit/>
          </a:bodyPr>
          <a:lstStyle/>
          <a:p>
            <a:r>
              <a:rPr lang="en-US" dirty="0">
                <a:ea typeface="ＭＳ Ｐゴシック" charset="0"/>
              </a:rPr>
              <a:t>Goal: both sides agree to close the connection</a:t>
            </a:r>
          </a:p>
          <a:p>
            <a:r>
              <a:rPr lang="en-US" dirty="0">
                <a:ea typeface="ＭＳ Ｐゴシック" charset="0"/>
              </a:rPr>
              <a:t>4-way connection tear down</a:t>
            </a:r>
          </a:p>
        </p:txBody>
      </p:sp>
      <p:grpSp>
        <p:nvGrpSpPr>
          <p:cNvPr id="2" name="Group 1"/>
          <p:cNvGrpSpPr>
            <a:grpSpLocks/>
          </p:cNvGrpSpPr>
          <p:nvPr/>
        </p:nvGrpSpPr>
        <p:grpSpPr bwMode="auto">
          <a:xfrm>
            <a:off x="3340100" y="2462213"/>
            <a:ext cx="4346575" cy="533400"/>
            <a:chOff x="3340100" y="2462213"/>
            <a:chExt cx="4346575" cy="533400"/>
          </a:xfrm>
        </p:grpSpPr>
        <p:sp>
          <p:nvSpPr>
            <p:cNvPr id="28702" name="Line 4"/>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03" name="Text Box 6"/>
            <p:cNvSpPr txBox="1">
              <a:spLocks noChangeArrowheads="1"/>
            </p:cNvSpPr>
            <p:nvPr/>
          </p:nvSpPr>
          <p:spPr bwMode="auto">
            <a:xfrm>
              <a:off x="5243513" y="2462213"/>
              <a:ext cx="62071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3" name="Group 2"/>
          <p:cNvGrpSpPr>
            <a:grpSpLocks/>
          </p:cNvGrpSpPr>
          <p:nvPr/>
        </p:nvGrpSpPr>
        <p:grpSpPr bwMode="auto">
          <a:xfrm>
            <a:off x="3340100" y="2933700"/>
            <a:ext cx="4346575" cy="538163"/>
            <a:chOff x="3340100" y="2933700"/>
            <a:chExt cx="4346575" cy="538163"/>
          </a:xfrm>
        </p:grpSpPr>
        <p:sp>
          <p:nvSpPr>
            <p:cNvPr id="28700" name="Line 5"/>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01" name="Text Box 7"/>
            <p:cNvSpPr txBox="1">
              <a:spLocks noChangeArrowheads="1"/>
            </p:cNvSpPr>
            <p:nvPr/>
          </p:nvSpPr>
          <p:spPr bwMode="auto">
            <a:xfrm>
              <a:off x="3671888" y="2933700"/>
              <a:ext cx="13065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grpSp>
        <p:nvGrpSpPr>
          <p:cNvPr id="5" name="Group 4"/>
          <p:cNvGrpSpPr>
            <a:grpSpLocks/>
          </p:cNvGrpSpPr>
          <p:nvPr/>
        </p:nvGrpSpPr>
        <p:grpSpPr bwMode="auto">
          <a:xfrm>
            <a:off x="3340100" y="3735388"/>
            <a:ext cx="4346575" cy="585787"/>
            <a:chOff x="3340100" y="3735388"/>
            <a:chExt cx="4346575" cy="585787"/>
          </a:xfrm>
        </p:grpSpPr>
        <p:sp>
          <p:nvSpPr>
            <p:cNvPr id="28698" name="Line 8"/>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99" name="Text Box 10"/>
            <p:cNvSpPr txBox="1">
              <a:spLocks noChangeArrowheads="1"/>
            </p:cNvSpPr>
            <p:nvPr/>
          </p:nvSpPr>
          <p:spPr bwMode="auto">
            <a:xfrm>
              <a:off x="5243513" y="3735388"/>
              <a:ext cx="62071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a:t>
              </a:r>
            </a:p>
          </p:txBody>
        </p:sp>
      </p:grpSp>
      <p:grpSp>
        <p:nvGrpSpPr>
          <p:cNvPr id="6" name="Group 5"/>
          <p:cNvGrpSpPr>
            <a:grpSpLocks/>
          </p:cNvGrpSpPr>
          <p:nvPr/>
        </p:nvGrpSpPr>
        <p:grpSpPr bwMode="auto">
          <a:xfrm>
            <a:off x="3340100" y="4156075"/>
            <a:ext cx="4349750" cy="546100"/>
            <a:chOff x="3340100" y="4156075"/>
            <a:chExt cx="4349750" cy="546100"/>
          </a:xfrm>
        </p:grpSpPr>
        <p:sp>
          <p:nvSpPr>
            <p:cNvPr id="28696" name="Line 9"/>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97" name="Text Box 11"/>
            <p:cNvSpPr txBox="1">
              <a:spLocks noChangeArrowheads="1"/>
            </p:cNvSpPr>
            <p:nvPr/>
          </p:nvSpPr>
          <p:spPr bwMode="auto">
            <a:xfrm>
              <a:off x="5327650" y="4156075"/>
              <a:ext cx="13065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FIN ACK</a:t>
              </a:r>
            </a:p>
          </p:txBody>
        </p:sp>
      </p:grpSp>
      <p:sp>
        <p:nvSpPr>
          <p:cNvPr id="28679" name="Line 12"/>
          <p:cNvSpPr>
            <a:spLocks noChangeShapeType="1"/>
          </p:cNvSpPr>
          <p:nvPr/>
        </p:nvSpPr>
        <p:spPr bwMode="auto">
          <a:xfrm>
            <a:off x="3340100" y="2438400"/>
            <a:ext cx="0" cy="358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80" name="Line 13"/>
          <p:cNvSpPr>
            <a:spLocks noChangeShapeType="1"/>
          </p:cNvSpPr>
          <p:nvPr/>
        </p:nvSpPr>
        <p:spPr bwMode="auto">
          <a:xfrm>
            <a:off x="7683500" y="2438400"/>
            <a:ext cx="0" cy="358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81" name="Text Box 14"/>
          <p:cNvSpPr txBox="1">
            <a:spLocks noChangeArrowheads="1"/>
          </p:cNvSpPr>
          <p:nvPr/>
        </p:nvSpPr>
        <p:spPr bwMode="auto">
          <a:xfrm>
            <a:off x="2949575" y="207168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1</a:t>
            </a:r>
          </a:p>
        </p:txBody>
      </p:sp>
      <p:sp>
        <p:nvSpPr>
          <p:cNvPr id="28682" name="Text Box 15"/>
          <p:cNvSpPr txBox="1">
            <a:spLocks noChangeArrowheads="1"/>
          </p:cNvSpPr>
          <p:nvPr/>
        </p:nvSpPr>
        <p:spPr bwMode="auto">
          <a:xfrm>
            <a:off x="7232650" y="207168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Host 2</a:t>
            </a:r>
          </a:p>
        </p:txBody>
      </p:sp>
      <p:sp>
        <p:nvSpPr>
          <p:cNvPr id="17419" name="Text Box 20"/>
          <p:cNvSpPr txBox="1">
            <a:spLocks noChangeArrowheads="1"/>
          </p:cNvSpPr>
          <p:nvPr/>
        </p:nvSpPr>
        <p:spPr bwMode="auto">
          <a:xfrm>
            <a:off x="76200" y="4645025"/>
            <a:ext cx="2903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Can retransmit FIN ACK</a:t>
            </a:r>
            <a:br>
              <a:rPr lang="en-US" sz="1800">
                <a:latin typeface="Helvetica" charset="0"/>
                <a:cs typeface="Helvetica" charset="0"/>
              </a:rPr>
            </a:br>
            <a:r>
              <a:rPr lang="en-US" sz="1800">
                <a:latin typeface="Helvetica" charset="0"/>
                <a:cs typeface="Helvetica" charset="0"/>
              </a:rPr>
              <a:t> if it is lost</a:t>
            </a:r>
          </a:p>
        </p:txBody>
      </p:sp>
      <p:grpSp>
        <p:nvGrpSpPr>
          <p:cNvPr id="7" name="Group 6"/>
          <p:cNvGrpSpPr>
            <a:grpSpLocks/>
          </p:cNvGrpSpPr>
          <p:nvPr/>
        </p:nvGrpSpPr>
        <p:grpSpPr bwMode="auto">
          <a:xfrm>
            <a:off x="2514600" y="4419600"/>
            <a:ext cx="915988" cy="1408113"/>
            <a:chOff x="2514600" y="4419600"/>
            <a:chExt cx="915988" cy="1408112"/>
          </a:xfrm>
        </p:grpSpPr>
        <p:sp>
          <p:nvSpPr>
            <p:cNvPr id="28691" name="Line 16"/>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692" name="Line 17"/>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693" name="Line 18"/>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8694" name="Text Box 19"/>
            <p:cNvSpPr txBox="1">
              <a:spLocks noChangeArrowheads="1"/>
            </p:cNvSpPr>
            <p:nvPr/>
          </p:nvSpPr>
          <p:spPr bwMode="auto">
            <a:xfrm rot="-5400000">
              <a:off x="2486819" y="4750594"/>
              <a:ext cx="1031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timeout</a:t>
              </a:r>
            </a:p>
          </p:txBody>
        </p:sp>
        <p:sp>
          <p:nvSpPr>
            <p:cNvPr id="28695" name="Text Box 21"/>
            <p:cNvSpPr txBox="1">
              <a:spLocks noChangeArrowheads="1"/>
            </p:cNvSpPr>
            <p:nvPr/>
          </p:nvSpPr>
          <p:spPr bwMode="auto">
            <a:xfrm>
              <a:off x="2514600" y="5457825"/>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latin typeface="Helvetica" charset="0"/>
                  <a:cs typeface="Helvetica" charset="0"/>
                </a:rPr>
                <a:t>closed</a:t>
              </a:r>
            </a:p>
          </p:txBody>
        </p:sp>
      </p:grpSp>
      <p:sp>
        <p:nvSpPr>
          <p:cNvPr id="28685" name="Text Box 22"/>
          <p:cNvSpPr txBox="1">
            <a:spLocks noChangeArrowheads="1"/>
          </p:cNvSpPr>
          <p:nvPr/>
        </p:nvSpPr>
        <p:spPr bwMode="auto">
          <a:xfrm>
            <a:off x="2514600" y="25146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Helvetica" charset="0"/>
                <a:cs typeface="Helvetica" charset="0"/>
              </a:rPr>
              <a:t>close</a:t>
            </a:r>
          </a:p>
        </p:txBody>
      </p:sp>
      <p:sp>
        <p:nvSpPr>
          <p:cNvPr id="16402" name="Text Box 23"/>
          <p:cNvSpPr txBox="1">
            <a:spLocks noChangeArrowheads="1"/>
          </p:cNvSpPr>
          <p:nvPr/>
        </p:nvSpPr>
        <p:spPr bwMode="auto">
          <a:xfrm>
            <a:off x="7664450" y="36687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a:t>
            </a:r>
          </a:p>
        </p:txBody>
      </p:sp>
      <p:sp>
        <p:nvSpPr>
          <p:cNvPr id="16403" name="Text Box 23"/>
          <p:cNvSpPr txBox="1">
            <a:spLocks noChangeArrowheads="1"/>
          </p:cNvSpPr>
          <p:nvPr/>
        </p:nvSpPr>
        <p:spPr bwMode="auto">
          <a:xfrm>
            <a:off x="7683500" y="4506913"/>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FF0000"/>
                </a:solidFill>
                <a:latin typeface="Helvetica" charset="0"/>
                <a:cs typeface="Helvetica" charset="0"/>
              </a:rPr>
              <a:t>closed</a:t>
            </a:r>
          </a:p>
        </p:txBody>
      </p:sp>
      <p:grpSp>
        <p:nvGrpSpPr>
          <p:cNvPr id="4" name="Group 3"/>
          <p:cNvGrpSpPr>
            <a:grpSpLocks/>
          </p:cNvGrpSpPr>
          <p:nvPr/>
        </p:nvGrpSpPr>
        <p:grpSpPr bwMode="auto">
          <a:xfrm>
            <a:off x="3352800" y="3236913"/>
            <a:ext cx="4346575" cy="625475"/>
            <a:chOff x="3352800" y="3236186"/>
            <a:chExt cx="4346575" cy="626201"/>
          </a:xfrm>
        </p:grpSpPr>
        <p:sp>
          <p:nvSpPr>
            <p:cNvPr id="28689" name="Line 8"/>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690" name="Text Box 6"/>
            <p:cNvSpPr txBox="1">
              <a:spLocks noChangeArrowheads="1"/>
            </p:cNvSpPr>
            <p:nvPr/>
          </p:nvSpPr>
          <p:spPr bwMode="auto">
            <a:xfrm>
              <a:off x="5257800" y="3236186"/>
              <a:ext cx="745818" cy="42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Helvetica" charset="0"/>
                  <a:cs typeface="Helvetica" charset="0"/>
                </a:rPr>
                <a:t>data</a:t>
              </a:r>
            </a:p>
          </p:txBody>
        </p:sp>
      </p:grpSp>
    </p:spTree>
    <p:extLst>
      <p:ext uri="{BB962C8B-B14F-4D97-AF65-F5344CB8AC3E}">
        <p14:creationId xmlns:p14="http://schemas.microsoft.com/office/powerpoint/2010/main" val="41756190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402"/>
                                        </p:tgtEl>
                                        <p:attrNameLst>
                                          <p:attrName>style.visibility</p:attrName>
                                        </p:attrNameLst>
                                      </p:cBhvr>
                                      <p:to>
                                        <p:strVal val="visible"/>
                                      </p:to>
                                    </p:set>
                                    <p:animEffect transition="in" filter="wipe(left)">
                                      <p:cBhvr>
                                        <p:cTn id="26" dur="500"/>
                                        <p:tgtEl>
                                          <p:spTgt spid="164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6403"/>
                                        </p:tgtEl>
                                        <p:attrNameLst>
                                          <p:attrName>style.visibility</p:attrName>
                                        </p:attrNameLst>
                                      </p:cBhvr>
                                      <p:to>
                                        <p:strVal val="visible"/>
                                      </p:to>
                                    </p:set>
                                    <p:animEffect transition="in" filter="wipe(left)">
                                      <p:cBhvr>
                                        <p:cTn id="35" dur="500"/>
                                        <p:tgtEl>
                                          <p:spTgt spid="164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419"/>
                                        </p:tgtEl>
                                        <p:attrNameLst>
                                          <p:attrName>style.visibility</p:attrName>
                                        </p:attrNameLst>
                                      </p:cBhvr>
                                      <p:to>
                                        <p:strVal val="visible"/>
                                      </p:to>
                                    </p:set>
                                    <p:animEffect transition="in" filter="wipe(down)">
                                      <p:cBhvr>
                                        <p:cTn id="43"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P spid="16402" grpId="0"/>
      <p:bldP spid="1640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smtClean="0">
                <a:ea typeface="굴림" panose="020B0600000101010101" pitchFamily="34" charset="-127"/>
              </a:rPr>
              <a:t>Recall: Using TCP Sockets</a:t>
            </a:r>
          </a:p>
        </p:txBody>
      </p:sp>
      <p:sp>
        <p:nvSpPr>
          <p:cNvPr id="1098755" name="Rectangle 3"/>
          <p:cNvSpPr>
            <a:spLocks noGrp="1" noChangeArrowheads="1"/>
          </p:cNvSpPr>
          <p:nvPr>
            <p:ph type="body" idx="1"/>
          </p:nvPr>
        </p:nvSpPr>
        <p:spPr>
          <a:xfrm>
            <a:off x="106363" y="685800"/>
            <a:ext cx="8885237" cy="5791200"/>
          </a:xfrm>
        </p:spPr>
        <p:txBody>
          <a:bodyPr/>
          <a:lstStyle/>
          <a:p>
            <a:pPr>
              <a:lnSpc>
                <a:spcPct val="80000"/>
              </a:lnSpc>
              <a:spcBef>
                <a:spcPct val="10000"/>
              </a:spcBef>
              <a:tabLst>
                <a:tab pos="1027113" algn="l"/>
                <a:tab pos="1377950" algn="l"/>
                <a:tab pos="1716088" algn="l"/>
              </a:tabLst>
            </a:pPr>
            <a:r>
              <a:rPr lang="en-US" altLang="ko-KR" dirty="0" smtClean="0">
                <a:solidFill>
                  <a:schemeClr val="hlink"/>
                </a:solidFill>
                <a:ea typeface="굴림" panose="020B0600000101010101" pitchFamily="34" charset="-127"/>
              </a:rPr>
              <a:t>Socket:</a:t>
            </a:r>
            <a:r>
              <a:rPr lang="en-US" altLang="ko-KR" dirty="0" smtClean="0">
                <a:ea typeface="굴림" panose="020B0600000101010101" pitchFamily="34" charset="-127"/>
              </a:rPr>
              <a:t> an abstraction of a network I/O queue</a:t>
            </a:r>
          </a:p>
          <a:p>
            <a:pPr lvl="1">
              <a:lnSpc>
                <a:spcPct val="80000"/>
              </a:lnSpc>
              <a:spcBef>
                <a:spcPct val="10000"/>
              </a:spcBef>
              <a:tabLst>
                <a:tab pos="1027113" algn="l"/>
                <a:tab pos="1377950" algn="l"/>
                <a:tab pos="1716088" algn="l"/>
              </a:tabLst>
            </a:pPr>
            <a:r>
              <a:rPr lang="en-US" altLang="ko-KR" dirty="0" smtClean="0">
                <a:ea typeface="굴림" panose="020B0600000101010101" pitchFamily="34" charset="-127"/>
              </a:rPr>
              <a:t>Embodies one side of a communication channel</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Same interface regardless of location of other end</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Could be local machine (called “UNIX socket”) or remote machine (called “network socket”)</a:t>
            </a:r>
          </a:p>
          <a:p>
            <a:pPr lvl="1">
              <a:lnSpc>
                <a:spcPct val="80000"/>
              </a:lnSpc>
              <a:spcBef>
                <a:spcPct val="10000"/>
              </a:spcBef>
              <a:tabLst>
                <a:tab pos="1027113" algn="l"/>
                <a:tab pos="1377950" algn="l"/>
                <a:tab pos="1716088" algn="l"/>
              </a:tabLst>
            </a:pPr>
            <a:r>
              <a:rPr lang="en-US" altLang="ko-KR" dirty="0" smtClean="0">
                <a:ea typeface="굴림" panose="020B0600000101010101" pitchFamily="34" charset="-127"/>
              </a:rPr>
              <a:t>First introduced in 4.2 BSD UNIX: big innovation at time</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Now most operating systems provide some notion of socket</a:t>
            </a:r>
          </a:p>
          <a:p>
            <a:pPr lvl="2">
              <a:lnSpc>
                <a:spcPct val="80000"/>
              </a:lnSpc>
              <a:spcBef>
                <a:spcPct val="10000"/>
              </a:spcBef>
              <a:tabLst>
                <a:tab pos="1027113" algn="l"/>
                <a:tab pos="1377950" algn="l"/>
                <a:tab pos="1716088" algn="l"/>
              </a:tabLst>
            </a:pPr>
            <a:endParaRPr lang="en-US" altLang="ko-KR" dirty="0" smtClean="0">
              <a:ea typeface="굴림" panose="020B0600000101010101" pitchFamily="34" charset="-127"/>
            </a:endParaRPr>
          </a:p>
          <a:p>
            <a:pPr>
              <a:lnSpc>
                <a:spcPct val="80000"/>
              </a:lnSpc>
              <a:spcBef>
                <a:spcPct val="10000"/>
              </a:spcBef>
              <a:tabLst>
                <a:tab pos="1027113" algn="l"/>
                <a:tab pos="1377950" algn="l"/>
                <a:tab pos="1716088" algn="l"/>
              </a:tabLst>
            </a:pPr>
            <a:r>
              <a:rPr lang="en-US" altLang="ko-KR" dirty="0" smtClean="0">
                <a:ea typeface="굴림" panose="020B0600000101010101" pitchFamily="34" charset="-127"/>
              </a:rPr>
              <a:t>Using Sockets for Client-Server (C/C++ interface):</a:t>
            </a:r>
          </a:p>
          <a:p>
            <a:pPr lvl="1">
              <a:lnSpc>
                <a:spcPct val="80000"/>
              </a:lnSpc>
              <a:spcBef>
                <a:spcPct val="10000"/>
              </a:spcBef>
              <a:tabLst>
                <a:tab pos="1027113" algn="l"/>
                <a:tab pos="1377950" algn="l"/>
                <a:tab pos="1716088" algn="l"/>
              </a:tabLst>
            </a:pPr>
            <a:r>
              <a:rPr lang="en-US" altLang="ko-KR" dirty="0" smtClean="0">
                <a:ea typeface="굴림" panose="020B0600000101010101" pitchFamily="34" charset="-127"/>
              </a:rPr>
              <a:t>On server: set up “server-socket”</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Create socket, Bind to protocol (TCP), local address, port</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Call listen(): tells server socket to accept incoming requests</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Perform multiple accept() calls on socket to accept incoming connection request</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Each successful accept() returns a new socket for a new connection; can pass this off to handler thread</a:t>
            </a:r>
          </a:p>
          <a:p>
            <a:pPr lvl="1">
              <a:lnSpc>
                <a:spcPct val="80000"/>
              </a:lnSpc>
              <a:spcBef>
                <a:spcPct val="10000"/>
              </a:spcBef>
              <a:tabLst>
                <a:tab pos="1027113" algn="l"/>
                <a:tab pos="1377950" algn="l"/>
                <a:tab pos="1716088" algn="l"/>
              </a:tabLst>
            </a:pPr>
            <a:r>
              <a:rPr lang="en-US" altLang="ko-KR" dirty="0" smtClean="0">
                <a:ea typeface="굴림" panose="020B0600000101010101" pitchFamily="34" charset="-127"/>
              </a:rPr>
              <a:t>On client: </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Create socket, Bind to protocol (TCP), remote address, port</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Perform connect() on socket to make connection</a:t>
            </a:r>
          </a:p>
          <a:p>
            <a:pPr lvl="2">
              <a:lnSpc>
                <a:spcPct val="80000"/>
              </a:lnSpc>
              <a:spcBef>
                <a:spcPct val="10000"/>
              </a:spcBef>
              <a:tabLst>
                <a:tab pos="1027113" algn="l"/>
                <a:tab pos="1377950" algn="l"/>
                <a:tab pos="1716088" algn="l"/>
              </a:tabLst>
            </a:pPr>
            <a:r>
              <a:rPr lang="en-US" altLang="ko-KR" dirty="0" smtClean="0">
                <a:ea typeface="굴림" panose="020B0600000101010101" pitchFamily="34" charset="-127"/>
              </a:rPr>
              <a:t>If connect() successful, have socket connected to server</a:t>
            </a:r>
          </a:p>
          <a:p>
            <a:pPr>
              <a:lnSpc>
                <a:spcPct val="80000"/>
              </a:lnSpc>
              <a:spcBef>
                <a:spcPct val="10000"/>
              </a:spcBef>
              <a:tabLst>
                <a:tab pos="1027113" algn="l"/>
                <a:tab pos="1377950" algn="l"/>
                <a:tab pos="1716088" algn="l"/>
              </a:tabLst>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969579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8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8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87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875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875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9875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875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875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9875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98755">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8755">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98755">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8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t>Network Address Translation (NAT)</a:t>
            </a:r>
            <a:endParaRPr lang="en-US" altLang="ko-KR" dirty="0" smtClean="0"/>
          </a:p>
        </p:txBody>
      </p:sp>
      <p:sp>
        <p:nvSpPr>
          <p:cNvPr id="1098755" name="Rectangle 3"/>
          <p:cNvSpPr>
            <a:spLocks noGrp="1" noChangeArrowheads="1"/>
          </p:cNvSpPr>
          <p:nvPr>
            <p:ph type="body" idx="1"/>
          </p:nvPr>
        </p:nvSpPr>
        <p:spPr>
          <a:xfrm>
            <a:off x="304800" y="685800"/>
            <a:ext cx="8686800" cy="6172200"/>
          </a:xfrm>
        </p:spPr>
        <p:txBody>
          <a:bodyPr/>
          <a:lstStyle/>
          <a:p>
            <a:r>
              <a:rPr lang="en-US" altLang="ko-KR" dirty="0" smtClean="0"/>
              <a:t>Problem:</a:t>
            </a:r>
          </a:p>
          <a:p>
            <a:pPr lvl="1"/>
            <a:r>
              <a:rPr lang="en-US" altLang="ko-KR" dirty="0" smtClean="0"/>
              <a:t>IPv4 supports 2</a:t>
            </a:r>
            <a:r>
              <a:rPr lang="en-US" altLang="ko-KR" baseline="30000" dirty="0" smtClean="0"/>
              <a:t>32</a:t>
            </a:r>
            <a:r>
              <a:rPr lang="en-US" altLang="ko-KR" dirty="0" smtClean="0"/>
              <a:t> hosts, but allocation classes mean not all addresses can practically be used</a:t>
            </a:r>
          </a:p>
          <a:p>
            <a:pPr lvl="1"/>
            <a:r>
              <a:rPr lang="en-US" altLang="ko-KR" dirty="0" smtClean="0"/>
              <a:t>Stanford, MIT each have class A allocation: 16,777,216 addresses!</a:t>
            </a:r>
          </a:p>
          <a:p>
            <a:pPr lvl="1"/>
            <a:r>
              <a:rPr lang="en-US" altLang="ko-KR" dirty="0" smtClean="0"/>
              <a:t>IPv6 deployment is going slowly</a:t>
            </a:r>
          </a:p>
          <a:p>
            <a:pPr lvl="1"/>
            <a:endParaRPr lang="en-US" altLang="ko-KR" dirty="0" smtClean="0"/>
          </a:p>
          <a:p>
            <a:pPr lvl="1"/>
            <a:endParaRPr lang="en-US" altLang="ko-KR" dirty="0" smtClean="0"/>
          </a:p>
          <a:p>
            <a:pPr lvl="1"/>
            <a:endParaRPr lang="en-US" altLang="ko-KR" dirty="0" smtClean="0"/>
          </a:p>
          <a:p>
            <a:pPr lvl="1"/>
            <a:endParaRPr lang="en-US" altLang="ko-KR" dirty="0"/>
          </a:p>
          <a:p>
            <a:pPr marL="457200" lvl="1" indent="0">
              <a:buNone/>
            </a:pPr>
            <a:endParaRPr lang="en-US" altLang="ko-KR" dirty="0"/>
          </a:p>
          <a:p>
            <a:r>
              <a:rPr lang="en-US" altLang="ko-KR" dirty="0" smtClean="0"/>
              <a:t>Solution – </a:t>
            </a:r>
            <a:r>
              <a:rPr lang="en-US" altLang="ko-KR" dirty="0" smtClean="0">
                <a:solidFill>
                  <a:srgbClr val="FF0000"/>
                </a:solidFill>
              </a:rPr>
              <a:t>Network Address Translation</a:t>
            </a:r>
          </a:p>
          <a:p>
            <a:pPr lvl="1"/>
            <a:r>
              <a:rPr lang="en-US" altLang="ko-KR" dirty="0" smtClean="0"/>
              <a:t>Local subnet (uses non-routable IP addresses) </a:t>
            </a:r>
            <a:r>
              <a:rPr lang="en-US" altLang="ko-KR" dirty="0" smtClean="0">
                <a:sym typeface="Symbol" panose="05050102010706020507" pitchFamily="18" charset="2"/>
              </a:rPr>
              <a:t> External IP</a:t>
            </a:r>
            <a:endParaRPr lang="en-US" altLang="ko-KR" dirty="0" smtClean="0"/>
          </a:p>
          <a:p>
            <a:pPr lvl="1"/>
            <a:r>
              <a:rPr lang="en-US" altLang="ko-KR" dirty="0" smtClean="0"/>
              <a:t>Router/firewall replaces local IP address/port combinations with external IP address/new port combinations</a:t>
            </a:r>
          </a:p>
          <a:p>
            <a:pPr lvl="1"/>
            <a:r>
              <a:rPr lang="en-US" altLang="ko-KR" dirty="0" smtClean="0"/>
              <a:t>Router/firewall maintains </a:t>
            </a:r>
            <a:r>
              <a:rPr lang="en-US" altLang="ko-KR" dirty="0"/>
              <a:t>translation table of current </a:t>
            </a:r>
            <a:r>
              <a:rPr lang="en-US" altLang="ko-KR" dirty="0" smtClean="0"/>
              <a:t>connections</a:t>
            </a:r>
          </a:p>
        </p:txBody>
      </p:sp>
      <p:grpSp>
        <p:nvGrpSpPr>
          <p:cNvPr id="6" name="Group 17"/>
          <p:cNvGrpSpPr>
            <a:grpSpLocks/>
          </p:cNvGrpSpPr>
          <p:nvPr/>
        </p:nvGrpSpPr>
        <p:grpSpPr bwMode="auto">
          <a:xfrm>
            <a:off x="1371600" y="2339974"/>
            <a:ext cx="6127750" cy="2079626"/>
            <a:chOff x="768" y="2002"/>
            <a:chExt cx="3860" cy="1310"/>
          </a:xfrm>
        </p:grpSpPr>
        <p:pic>
          <p:nvPicPr>
            <p:cNvPr id="7" name="Picture 18"/>
            <p:cNvPicPr>
              <a:picLocks noChangeAspect="1" noChangeArrowheads="1"/>
            </p:cNvPicPr>
            <p:nvPr/>
          </p:nvPicPr>
          <p:blipFill>
            <a:blip r:embed="rId3">
              <a:clrChange>
                <a:clrFrom>
                  <a:srgbClr val="FBFDFC"/>
                </a:clrFrom>
                <a:clrTo>
                  <a:srgbClr val="FBFDFC">
                    <a:alpha val="0"/>
                  </a:srgbClr>
                </a:clrTo>
              </a:clrChange>
              <a:extLst>
                <a:ext uri="{28A0092B-C50C-407E-A947-70E740481C1C}">
                  <a14:useLocalDpi xmlns:a14="http://schemas.microsoft.com/office/drawing/2010/main" val="0"/>
                </a:ext>
              </a:extLst>
            </a:blip>
            <a:srcRect t="832" r="6494" b="62292"/>
            <a:stretch>
              <a:fillRect/>
            </a:stretch>
          </p:blipFill>
          <p:spPr bwMode="auto">
            <a:xfrm>
              <a:off x="2991" y="2286"/>
              <a:ext cx="873" cy="34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1" y="2825"/>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2800"/>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 y="2247"/>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2" y="2287"/>
              <a:ext cx="918" cy="25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84" y="2286"/>
              <a:ext cx="918"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1796" y="2484"/>
              <a:ext cx="395" cy="3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2312" y="2473"/>
              <a:ext cx="396" cy="3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26"/>
            <p:cNvSpPr txBox="1">
              <a:spLocks noChangeArrowheads="1"/>
            </p:cNvSpPr>
            <p:nvPr/>
          </p:nvSpPr>
          <p:spPr bwMode="auto">
            <a:xfrm rot="5400000">
              <a:off x="3979" y="2284"/>
              <a:ext cx="931"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3200" dirty="0">
                  <a:latin typeface="Gill Sans Light"/>
                  <a:ea typeface="굴림" panose="020B0600000101010101" pitchFamily="34" charset="-127"/>
                  <a:cs typeface="Gill Sans Light"/>
                </a:rPr>
                <a:t>Internet</a:t>
              </a:r>
            </a:p>
          </p:txBody>
        </p:sp>
        <p:sp>
          <p:nvSpPr>
            <p:cNvPr id="16" name="AutoShape 27"/>
            <p:cNvSpPr>
              <a:spLocks noChangeArrowheads="1"/>
            </p:cNvSpPr>
            <p:nvPr/>
          </p:nvSpPr>
          <p:spPr bwMode="auto">
            <a:xfrm>
              <a:off x="3888" y="2324"/>
              <a:ext cx="397" cy="270"/>
            </a:xfrm>
            <a:prstGeom prst="leftRightArrow">
              <a:avLst>
                <a:gd name="adj1" fmla="val 50000"/>
                <a:gd name="adj2" fmla="val 2940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cxnSp>
        <p:nvCxnSpPr>
          <p:cNvPr id="5" name="Straight Arrow Connector 4"/>
          <p:cNvCxnSpPr/>
          <p:nvPr/>
        </p:nvCxnSpPr>
        <p:spPr bwMode="auto">
          <a:xfrm flipV="1">
            <a:off x="4572000" y="3429000"/>
            <a:ext cx="914400" cy="1295400"/>
          </a:xfrm>
          <a:prstGeom prst="straightConnector1">
            <a:avLst/>
          </a:prstGeom>
          <a:solidFill>
            <a:schemeClr val="bg1"/>
          </a:solidFill>
          <a:ln w="57150" cap="flat" cmpd="sng" algn="ctr">
            <a:solidFill>
              <a:srgbClr val="FC230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279852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8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8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87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8755">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8755">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8755">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875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01826" name="Group 2"/>
          <p:cNvGrpSpPr>
            <a:grpSpLocks/>
          </p:cNvGrpSpPr>
          <p:nvPr/>
        </p:nvGrpSpPr>
        <p:grpSpPr bwMode="auto">
          <a:xfrm>
            <a:off x="1405512" y="533400"/>
            <a:ext cx="6227951" cy="2890185"/>
            <a:chOff x="1035" y="1632"/>
            <a:chExt cx="3673" cy="1777"/>
          </a:xfrm>
        </p:grpSpPr>
        <p:sp>
          <p:nvSpPr>
            <p:cNvPr id="35845" name="Oval 3"/>
            <p:cNvSpPr>
              <a:spLocks noChangeArrowheads="1"/>
            </p:cNvSpPr>
            <p:nvPr/>
          </p:nvSpPr>
          <p:spPr bwMode="auto">
            <a:xfrm>
              <a:off x="3718" y="1632"/>
              <a:ext cx="710" cy="666"/>
            </a:xfrm>
            <a:prstGeom prst="ellipse">
              <a:avLst/>
            </a:prstGeom>
            <a:solidFill>
              <a:schemeClr val="fo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Server</a:t>
              </a:r>
            </a:p>
            <a:p>
              <a:pPr algn="ctr">
                <a:lnSpc>
                  <a:spcPct val="80000"/>
                </a:lnSpc>
                <a:spcBef>
                  <a:spcPct val="20000"/>
                </a:spcBef>
                <a:buSzPct val="100000"/>
              </a:pPr>
              <a:r>
                <a:rPr lang="en-US" altLang="ko-KR" sz="2400">
                  <a:latin typeface="Gill Sans Light"/>
                  <a:ea typeface="굴림" panose="020B0600000101010101" pitchFamily="34" charset="-127"/>
                  <a:cs typeface="Gill Sans Light"/>
                </a:rPr>
                <a:t>Socket</a:t>
              </a:r>
            </a:p>
          </p:txBody>
        </p:sp>
        <p:sp>
          <p:nvSpPr>
            <p:cNvPr id="35846" name="Oval 4"/>
            <p:cNvSpPr>
              <a:spLocks noChangeArrowheads="1"/>
            </p:cNvSpPr>
            <p:nvPr/>
          </p:nvSpPr>
          <p:spPr bwMode="auto">
            <a:xfrm>
              <a:off x="1046"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dirty="0">
                  <a:latin typeface="Gill Sans Light"/>
                  <a:ea typeface="굴림" panose="020B0600000101010101" pitchFamily="34" charset="-127"/>
                  <a:cs typeface="Gill Sans Light"/>
                </a:rPr>
                <a:t>socket</a:t>
              </a:r>
            </a:p>
          </p:txBody>
        </p:sp>
        <p:sp>
          <p:nvSpPr>
            <p:cNvPr id="35847" name="Oval 5"/>
            <p:cNvSpPr>
              <a:spLocks noChangeArrowheads="1"/>
            </p:cNvSpPr>
            <p:nvPr/>
          </p:nvSpPr>
          <p:spPr bwMode="auto">
            <a:xfrm>
              <a:off x="3807"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socket</a:t>
              </a:r>
            </a:p>
          </p:txBody>
        </p:sp>
        <p:sp>
          <p:nvSpPr>
            <p:cNvPr id="35848" name="Cloud"/>
            <p:cNvSpPr>
              <a:spLocks noChangeAspect="1" noEditPoints="1" noChangeArrowheads="1"/>
            </p:cNvSpPr>
            <p:nvPr/>
          </p:nvSpPr>
          <p:spPr bwMode="auto">
            <a:xfrm>
              <a:off x="1536" y="1776"/>
              <a:ext cx="2187" cy="15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algn="ctr"/>
              <a:endParaRPr lang="en-US" sz="2000">
                <a:latin typeface="Gill Sans Light"/>
                <a:cs typeface="Gill Sans Light"/>
              </a:endParaRPr>
            </a:p>
          </p:txBody>
        </p:sp>
        <p:sp>
          <p:nvSpPr>
            <p:cNvPr id="35849" name="Line 7"/>
            <p:cNvSpPr>
              <a:spLocks noChangeShapeType="1"/>
            </p:cNvSpPr>
            <p:nvPr/>
          </p:nvSpPr>
          <p:spPr bwMode="auto">
            <a:xfrm flipV="1">
              <a:off x="1536" y="2083"/>
              <a:ext cx="2182" cy="6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sz="2000">
                <a:latin typeface="Gill Sans Light"/>
                <a:cs typeface="Gill Sans Light"/>
              </a:endParaRPr>
            </a:p>
          </p:txBody>
        </p:sp>
        <p:sp>
          <p:nvSpPr>
            <p:cNvPr id="35850" name="Line 8"/>
            <p:cNvSpPr>
              <a:spLocks noChangeShapeType="1"/>
            </p:cNvSpPr>
            <p:nvPr/>
          </p:nvSpPr>
          <p:spPr bwMode="auto">
            <a:xfrm>
              <a:off x="4073" y="2308"/>
              <a:ext cx="0" cy="27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sz="2000">
                <a:latin typeface="Gill Sans Light"/>
                <a:cs typeface="Gill Sans Light"/>
              </a:endParaRPr>
            </a:p>
          </p:txBody>
        </p:sp>
        <p:sp>
          <p:nvSpPr>
            <p:cNvPr id="35851" name="AutoShape 9"/>
            <p:cNvSpPr>
              <a:spLocks noChangeArrowheads="1"/>
            </p:cNvSpPr>
            <p:nvPr/>
          </p:nvSpPr>
          <p:spPr bwMode="auto">
            <a:xfrm>
              <a:off x="1584" y="2682"/>
              <a:ext cx="2178" cy="302"/>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connection</a:t>
              </a:r>
            </a:p>
          </p:txBody>
        </p:sp>
        <p:sp>
          <p:nvSpPr>
            <p:cNvPr id="35852" name="Text Box 10"/>
            <p:cNvSpPr txBox="1">
              <a:spLocks noChangeArrowheads="1"/>
            </p:cNvSpPr>
            <p:nvPr/>
          </p:nvSpPr>
          <p:spPr bwMode="auto">
            <a:xfrm rot="20547700">
              <a:off x="1831" y="2169"/>
              <a:ext cx="1575" cy="2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Request Connection</a:t>
              </a:r>
            </a:p>
          </p:txBody>
        </p:sp>
        <p:sp>
          <p:nvSpPr>
            <p:cNvPr id="35853" name="Text Box 11"/>
            <p:cNvSpPr txBox="1">
              <a:spLocks noChangeArrowheads="1"/>
            </p:cNvSpPr>
            <p:nvPr/>
          </p:nvSpPr>
          <p:spPr bwMode="auto">
            <a:xfrm>
              <a:off x="4139" y="2218"/>
              <a:ext cx="569"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400">
                  <a:latin typeface="Gill Sans Light"/>
                  <a:ea typeface="굴림" panose="020B0600000101010101" pitchFamily="34" charset="-127"/>
                  <a:cs typeface="Gill Sans Light"/>
                </a:rPr>
                <a:t>new</a:t>
              </a:r>
            </a:p>
            <a:p>
              <a:pPr algn="ctr">
                <a:lnSpc>
                  <a:spcPct val="80000"/>
                </a:lnSpc>
                <a:buSzPct val="100000"/>
              </a:pPr>
              <a:r>
                <a:rPr lang="en-US" altLang="ko-KR" sz="2400">
                  <a:latin typeface="Gill Sans Light"/>
                  <a:ea typeface="굴림" panose="020B0600000101010101" pitchFamily="34" charset="-127"/>
                  <a:cs typeface="Gill Sans Light"/>
                </a:rPr>
                <a:t>socket</a:t>
              </a:r>
            </a:p>
          </p:txBody>
        </p:sp>
        <p:sp>
          <p:nvSpPr>
            <p:cNvPr id="35854" name="Text Box 12"/>
            <p:cNvSpPr txBox="1">
              <a:spLocks noChangeArrowheads="1"/>
            </p:cNvSpPr>
            <p:nvPr/>
          </p:nvSpPr>
          <p:spPr bwMode="auto">
            <a:xfrm>
              <a:off x="3745" y="3165"/>
              <a:ext cx="584" cy="2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Server</a:t>
              </a:r>
            </a:p>
          </p:txBody>
        </p:sp>
        <p:sp>
          <p:nvSpPr>
            <p:cNvPr id="35855" name="Text Box 13"/>
            <p:cNvSpPr txBox="1">
              <a:spLocks noChangeArrowheads="1"/>
            </p:cNvSpPr>
            <p:nvPr/>
          </p:nvSpPr>
          <p:spPr bwMode="auto">
            <a:xfrm>
              <a:off x="1035" y="3165"/>
              <a:ext cx="539" cy="2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400">
                  <a:latin typeface="Gill Sans Light"/>
                  <a:ea typeface="굴림" panose="020B0600000101010101" pitchFamily="34" charset="-127"/>
                  <a:cs typeface="Gill Sans Light"/>
                </a:rPr>
                <a:t>Client</a:t>
              </a:r>
            </a:p>
          </p:txBody>
        </p:sp>
      </p:grpSp>
      <p:sp>
        <p:nvSpPr>
          <p:cNvPr id="35843" name="Rectangle 14"/>
          <p:cNvSpPr>
            <a:spLocks noGrp="1" noChangeArrowheads="1"/>
          </p:cNvSpPr>
          <p:nvPr>
            <p:ph type="title"/>
          </p:nvPr>
        </p:nvSpPr>
        <p:spPr/>
        <p:txBody>
          <a:bodyPr/>
          <a:lstStyle/>
          <a:p>
            <a:r>
              <a:rPr lang="en-US" altLang="ko-KR" dirty="0" smtClean="0"/>
              <a:t>Recall: Socket Setup over TCP/IP</a:t>
            </a:r>
          </a:p>
        </p:txBody>
      </p:sp>
      <p:sp>
        <p:nvSpPr>
          <p:cNvPr id="1101839" name="Rectangle 15"/>
          <p:cNvSpPr>
            <a:spLocks noGrp="1" noChangeArrowheads="1"/>
          </p:cNvSpPr>
          <p:nvPr>
            <p:ph type="body" idx="1"/>
          </p:nvPr>
        </p:nvSpPr>
        <p:spPr>
          <a:xfrm>
            <a:off x="190500" y="3435061"/>
            <a:ext cx="8877300" cy="3270539"/>
          </a:xfrm>
        </p:spPr>
        <p:txBody>
          <a:bodyPr>
            <a:normAutofit lnSpcReduction="10000"/>
          </a:bodyPr>
          <a:lstStyle/>
          <a:p>
            <a:r>
              <a:rPr lang="en-US" altLang="ko-KR" dirty="0" smtClean="0"/>
              <a:t>Things to remember:</a:t>
            </a:r>
          </a:p>
          <a:p>
            <a:pPr lvl="1"/>
            <a:r>
              <a:rPr lang="en-US" altLang="ko-KR" dirty="0" smtClean="0"/>
              <a:t>Connection involves 5 values:</a:t>
            </a:r>
            <a:br>
              <a:rPr lang="en-US" altLang="ko-KR" dirty="0" smtClean="0"/>
            </a:br>
            <a:r>
              <a:rPr lang="en-US" altLang="ko-KR" dirty="0" smtClean="0"/>
              <a:t>[ Client </a:t>
            </a:r>
            <a:r>
              <a:rPr lang="en-US" altLang="ko-KR" dirty="0" err="1" smtClean="0"/>
              <a:t>Addr</a:t>
            </a:r>
            <a:r>
              <a:rPr lang="en-US" altLang="ko-KR" dirty="0" smtClean="0"/>
              <a:t>, Client Port, Server </a:t>
            </a:r>
            <a:r>
              <a:rPr lang="en-US" altLang="ko-KR" dirty="0" err="1" smtClean="0"/>
              <a:t>Addr</a:t>
            </a:r>
            <a:r>
              <a:rPr lang="en-US" altLang="ko-KR" dirty="0" smtClean="0"/>
              <a:t>, Server Port, Protocol ]</a:t>
            </a:r>
          </a:p>
          <a:p>
            <a:pPr lvl="1"/>
            <a:r>
              <a:rPr lang="en-US" altLang="ko-KR" dirty="0" smtClean="0"/>
              <a:t>Often, Client Port “randomly” assigned</a:t>
            </a:r>
          </a:p>
          <a:p>
            <a:pPr lvl="1"/>
            <a:r>
              <a:rPr lang="en-US" altLang="ko-KR" dirty="0" smtClean="0"/>
              <a:t>Server Port often “well known”</a:t>
            </a:r>
          </a:p>
          <a:p>
            <a:pPr lvl="2"/>
            <a:r>
              <a:rPr lang="en-US" altLang="ko-KR" dirty="0" smtClean="0"/>
              <a:t>80 (web), 443 (secure web), 25 (</a:t>
            </a:r>
            <a:r>
              <a:rPr lang="en-US" altLang="ko-KR" dirty="0" err="1" smtClean="0"/>
              <a:t>sendmail</a:t>
            </a:r>
            <a:r>
              <a:rPr lang="en-US" altLang="ko-KR" dirty="0" smtClean="0"/>
              <a:t>), </a:t>
            </a:r>
            <a:r>
              <a:rPr lang="en-US" altLang="ko-KR" dirty="0" err="1" smtClean="0"/>
              <a:t>etc</a:t>
            </a:r>
            <a:endParaRPr lang="en-US" altLang="ko-KR" dirty="0" smtClean="0"/>
          </a:p>
          <a:p>
            <a:pPr lvl="2"/>
            <a:r>
              <a:rPr lang="en-US" altLang="ko-KR" dirty="0" smtClean="0"/>
              <a:t>Well-known ports from 0—1023 </a:t>
            </a:r>
          </a:p>
          <a:p>
            <a:r>
              <a:rPr lang="en-US" altLang="ko-KR" dirty="0" smtClean="0"/>
              <a:t>Network Address Translation (NAT) allows many internal connections (and/or hosts) with a single external IP address</a:t>
            </a:r>
          </a:p>
        </p:txBody>
      </p:sp>
    </p:spTree>
    <p:extLst>
      <p:ext uri="{BB962C8B-B14F-4D97-AF65-F5344CB8AC3E}">
        <p14:creationId xmlns:p14="http://schemas.microsoft.com/office/powerpoint/2010/main" val="24079409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838442" y="4102054"/>
            <a:ext cx="2455574" cy="1721416"/>
          </a:xfrm>
          <a:prstGeom prst="rect">
            <a:avLst/>
          </a:prstGeom>
          <a:gradFill>
            <a:gsLst>
              <a:gs pos="0">
                <a:schemeClr val="accent1">
                  <a:tint val="100000"/>
                  <a:shade val="100000"/>
                  <a:satMod val="130000"/>
                  <a:alpha val="26000"/>
                </a:schemeClr>
              </a:gs>
              <a:gs pos="100000">
                <a:schemeClr val="accent1">
                  <a:tint val="50000"/>
                  <a:shade val="100000"/>
                  <a:satMod val="350000"/>
                  <a:alpha val="46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2" name="Title 1"/>
          <p:cNvSpPr>
            <a:spLocks noGrp="1"/>
          </p:cNvSpPr>
          <p:nvPr>
            <p:ph type="title"/>
          </p:nvPr>
        </p:nvSpPr>
        <p:spPr/>
        <p:txBody>
          <a:bodyPr/>
          <a:lstStyle/>
          <a:p>
            <a:r>
              <a:rPr lang="en-US" dirty="0" smtClean="0"/>
              <a:t>Recall: Sockets With Protection/Parallelism</a:t>
            </a:r>
            <a:endParaRPr lang="en-US" dirty="0"/>
          </a:p>
        </p:txBody>
      </p:sp>
      <p:sp>
        <p:nvSpPr>
          <p:cNvPr id="7" name="TextBox 6"/>
          <p:cNvSpPr txBox="1"/>
          <p:nvPr/>
        </p:nvSpPr>
        <p:spPr>
          <a:xfrm>
            <a:off x="997029" y="685800"/>
            <a:ext cx="1031051" cy="523220"/>
          </a:xfrm>
          <a:prstGeom prst="rect">
            <a:avLst/>
          </a:prstGeom>
          <a:noFill/>
        </p:spPr>
        <p:txBody>
          <a:bodyPr wrap="none" rtlCol="0">
            <a:spAutoFit/>
          </a:bodyPr>
          <a:lstStyle/>
          <a:p>
            <a:r>
              <a:rPr lang="en-US" sz="2800" dirty="0" smtClean="0">
                <a:solidFill>
                  <a:srgbClr val="FF0000"/>
                </a:solidFill>
                <a:latin typeface="Gill Sans Light"/>
                <a:cs typeface="Gill Sans Light"/>
              </a:rPr>
              <a:t>Client</a:t>
            </a:r>
            <a:endParaRPr lang="en-US" sz="2800" dirty="0">
              <a:solidFill>
                <a:srgbClr val="FF0000"/>
              </a:solidFill>
              <a:latin typeface="Gill Sans Light"/>
              <a:cs typeface="Gill Sans Light"/>
            </a:endParaRPr>
          </a:p>
        </p:txBody>
      </p:sp>
      <p:sp>
        <p:nvSpPr>
          <p:cNvPr id="8" name="TextBox 7"/>
          <p:cNvSpPr txBox="1"/>
          <p:nvPr/>
        </p:nvSpPr>
        <p:spPr>
          <a:xfrm>
            <a:off x="6329233" y="685800"/>
            <a:ext cx="1133644" cy="523220"/>
          </a:xfrm>
          <a:prstGeom prst="rect">
            <a:avLst/>
          </a:prstGeom>
          <a:noFill/>
        </p:spPr>
        <p:txBody>
          <a:bodyPr wrap="none" rtlCol="0">
            <a:spAutoFit/>
          </a:bodyPr>
          <a:lstStyle/>
          <a:p>
            <a:r>
              <a:rPr lang="en-US" sz="2800" dirty="0" smtClean="0">
                <a:solidFill>
                  <a:srgbClr val="FF0000"/>
                </a:solidFill>
                <a:latin typeface="Gill Sans Light"/>
                <a:cs typeface="Gill Sans Light"/>
              </a:rPr>
              <a:t>Server</a:t>
            </a:r>
            <a:endParaRPr lang="en-US" sz="2800" dirty="0">
              <a:solidFill>
                <a:srgbClr val="FF0000"/>
              </a:solidFill>
              <a:latin typeface="Gill Sans Light"/>
              <a:cs typeface="Gill Sans Light"/>
            </a:endParaRPr>
          </a:p>
        </p:txBody>
      </p:sp>
      <p:sp>
        <p:nvSpPr>
          <p:cNvPr id="9" name="TextBox 8"/>
          <p:cNvSpPr txBox="1"/>
          <p:nvPr/>
        </p:nvSpPr>
        <p:spPr>
          <a:xfrm>
            <a:off x="738923" y="1855045"/>
            <a:ext cx="2300630" cy="400110"/>
          </a:xfrm>
          <a:prstGeom prst="rect">
            <a:avLst/>
          </a:prstGeom>
          <a:noFill/>
        </p:spPr>
        <p:txBody>
          <a:bodyPr wrap="none" rtlCol="0">
            <a:spAutoFit/>
          </a:bodyPr>
          <a:lstStyle/>
          <a:p>
            <a:r>
              <a:rPr lang="en-US" sz="2000" dirty="0" smtClean="0">
                <a:latin typeface="Gill Sans Light"/>
                <a:cs typeface="Gill Sans Light"/>
              </a:rPr>
              <a:t>Create Client Socket</a:t>
            </a:r>
            <a:endParaRPr lang="en-US" sz="2000" dirty="0">
              <a:latin typeface="Gill Sans Light"/>
              <a:cs typeface="Gill Sans Light"/>
            </a:endParaRPr>
          </a:p>
        </p:txBody>
      </p:sp>
      <p:sp>
        <p:nvSpPr>
          <p:cNvPr id="10" name="TextBox 9"/>
          <p:cNvSpPr txBox="1"/>
          <p:nvPr/>
        </p:nvSpPr>
        <p:spPr>
          <a:xfrm>
            <a:off x="738923" y="2644543"/>
            <a:ext cx="3415969" cy="400110"/>
          </a:xfrm>
          <a:prstGeom prst="rect">
            <a:avLst/>
          </a:prstGeom>
          <a:noFill/>
        </p:spPr>
        <p:txBody>
          <a:bodyPr wrap="none" rtlCol="0">
            <a:spAutoFit/>
          </a:bodyPr>
          <a:lstStyle/>
          <a:p>
            <a:r>
              <a:rPr lang="en-US" sz="2000" dirty="0" smtClean="0">
                <a:latin typeface="Gill Sans Light"/>
                <a:cs typeface="Gill Sans Light"/>
              </a:rPr>
              <a:t>Connect it to server (</a:t>
            </a:r>
            <a:r>
              <a:rPr lang="en-US" sz="2000" dirty="0" err="1" smtClean="0">
                <a:latin typeface="Gill Sans Light"/>
                <a:cs typeface="Gill Sans Light"/>
              </a:rPr>
              <a:t>host:port</a:t>
            </a:r>
            <a:r>
              <a:rPr lang="en-US" sz="2000" dirty="0" smtClean="0">
                <a:latin typeface="Gill Sans Light"/>
                <a:cs typeface="Gill Sans Light"/>
              </a:rPr>
              <a:t>)</a:t>
            </a:r>
            <a:endParaRPr lang="en-US" sz="2000" dirty="0">
              <a:latin typeface="Gill Sans Light"/>
              <a:cs typeface="Gill Sans Light"/>
            </a:endParaRPr>
          </a:p>
        </p:txBody>
      </p:sp>
      <p:sp>
        <p:nvSpPr>
          <p:cNvPr id="11" name="TextBox 10"/>
          <p:cNvSpPr txBox="1"/>
          <p:nvPr/>
        </p:nvSpPr>
        <p:spPr>
          <a:xfrm>
            <a:off x="986380" y="4209148"/>
            <a:ext cx="1544012" cy="400110"/>
          </a:xfrm>
          <a:prstGeom prst="rect">
            <a:avLst/>
          </a:prstGeom>
          <a:noFill/>
        </p:spPr>
        <p:txBody>
          <a:bodyPr wrap="none" rtlCol="0">
            <a:spAutoFit/>
          </a:bodyPr>
          <a:lstStyle/>
          <a:p>
            <a:r>
              <a:rPr lang="en-US" sz="2000" dirty="0">
                <a:latin typeface="Gill Sans Light"/>
                <a:cs typeface="Gill Sans Light"/>
              </a:rPr>
              <a:t>w</a:t>
            </a:r>
            <a:r>
              <a:rPr lang="en-US" sz="2000" dirty="0" smtClean="0">
                <a:latin typeface="Gill Sans Light"/>
                <a:cs typeface="Gill Sans Light"/>
              </a:rPr>
              <a:t>rite request</a:t>
            </a:r>
            <a:endParaRPr lang="en-US" sz="2000" dirty="0">
              <a:latin typeface="Gill Sans Light"/>
              <a:cs typeface="Gill Sans Light"/>
            </a:endParaRPr>
          </a:p>
        </p:txBody>
      </p:sp>
      <p:sp>
        <p:nvSpPr>
          <p:cNvPr id="12" name="TextBox 11"/>
          <p:cNvSpPr txBox="1"/>
          <p:nvPr/>
        </p:nvSpPr>
        <p:spPr>
          <a:xfrm>
            <a:off x="1016262" y="4637641"/>
            <a:ext cx="1620957" cy="400110"/>
          </a:xfrm>
          <a:prstGeom prst="rect">
            <a:avLst/>
          </a:prstGeom>
          <a:noFill/>
        </p:spPr>
        <p:txBody>
          <a:bodyPr wrap="none" rtlCol="0">
            <a:spAutoFit/>
          </a:bodyPr>
          <a:lstStyle/>
          <a:p>
            <a:r>
              <a:rPr lang="en-US" sz="2000" dirty="0">
                <a:latin typeface="Gill Sans Light"/>
                <a:cs typeface="Gill Sans Light"/>
              </a:rPr>
              <a:t>r</a:t>
            </a:r>
            <a:r>
              <a:rPr lang="en-US" sz="2000" dirty="0" smtClean="0">
                <a:latin typeface="Gill Sans Light"/>
                <a:cs typeface="Gill Sans Light"/>
              </a:rPr>
              <a:t>ead response</a:t>
            </a:r>
            <a:endParaRPr lang="en-US" sz="2000" dirty="0">
              <a:latin typeface="Gill Sans Light"/>
              <a:cs typeface="Gill Sans Light"/>
            </a:endParaRPr>
          </a:p>
        </p:txBody>
      </p:sp>
      <p:sp>
        <p:nvSpPr>
          <p:cNvPr id="13" name="TextBox 12"/>
          <p:cNvSpPr txBox="1"/>
          <p:nvPr/>
        </p:nvSpPr>
        <p:spPr>
          <a:xfrm>
            <a:off x="478806" y="5374560"/>
            <a:ext cx="2185214" cy="400110"/>
          </a:xfrm>
          <a:prstGeom prst="rect">
            <a:avLst/>
          </a:prstGeom>
          <a:noFill/>
        </p:spPr>
        <p:txBody>
          <a:bodyPr wrap="none" rtlCol="0">
            <a:spAutoFit/>
          </a:bodyPr>
          <a:lstStyle/>
          <a:p>
            <a:r>
              <a:rPr lang="en-US" sz="2000" dirty="0" smtClean="0">
                <a:latin typeface="Gill Sans Light"/>
                <a:cs typeface="Gill Sans Light"/>
              </a:rPr>
              <a:t>Close Client Socket</a:t>
            </a:r>
            <a:endParaRPr lang="en-US" sz="2000" dirty="0">
              <a:latin typeface="Gill Sans Light"/>
              <a:cs typeface="Gill Sans Light"/>
            </a:endParaRPr>
          </a:p>
        </p:txBody>
      </p:sp>
      <p:cxnSp>
        <p:nvCxnSpPr>
          <p:cNvPr id="15" name="Straight Arrow Connector 14"/>
          <p:cNvCxnSpPr/>
          <p:nvPr/>
        </p:nvCxnSpPr>
        <p:spPr>
          <a:xfrm>
            <a:off x="1470685" y="2224377"/>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210568" y="5015067"/>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816394" y="1066800"/>
            <a:ext cx="2364750" cy="400110"/>
          </a:xfrm>
          <a:prstGeom prst="rect">
            <a:avLst/>
          </a:prstGeom>
          <a:noFill/>
        </p:spPr>
        <p:txBody>
          <a:bodyPr wrap="none" rtlCol="0">
            <a:spAutoFit/>
          </a:bodyPr>
          <a:lstStyle/>
          <a:p>
            <a:r>
              <a:rPr lang="en-US" sz="2000" dirty="0" smtClean="0">
                <a:latin typeface="Gill Sans Light"/>
                <a:cs typeface="Gill Sans Light"/>
              </a:rPr>
              <a:t>Create Server Socket</a:t>
            </a:r>
            <a:endParaRPr lang="en-US" sz="2000" dirty="0">
              <a:latin typeface="Gill Sans Light"/>
              <a:cs typeface="Gill Sans Light"/>
            </a:endParaRPr>
          </a:p>
        </p:txBody>
      </p:sp>
      <p:cxnSp>
        <p:nvCxnSpPr>
          <p:cNvPr id="19" name="Straight Arrow Connector 18"/>
          <p:cNvCxnSpPr/>
          <p:nvPr/>
        </p:nvCxnSpPr>
        <p:spPr>
          <a:xfrm flipH="1">
            <a:off x="6547748" y="1447800"/>
            <a:ext cx="408" cy="343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28210" y="1715869"/>
            <a:ext cx="2294744" cy="707886"/>
          </a:xfrm>
          <a:prstGeom prst="rect">
            <a:avLst/>
          </a:prstGeom>
          <a:noFill/>
        </p:spPr>
        <p:txBody>
          <a:bodyPr wrap="none" rtlCol="0">
            <a:spAutoFit/>
          </a:bodyPr>
          <a:lstStyle/>
          <a:p>
            <a:r>
              <a:rPr lang="en-US" sz="2000" dirty="0" smtClean="0">
                <a:latin typeface="Gill Sans Light"/>
                <a:cs typeface="Gill Sans Light"/>
              </a:rPr>
              <a:t>Bind it to an Address </a:t>
            </a:r>
          </a:p>
          <a:p>
            <a:r>
              <a:rPr lang="en-US" sz="2000" dirty="0" smtClean="0">
                <a:latin typeface="Gill Sans Light"/>
                <a:cs typeface="Gill Sans Light"/>
              </a:rPr>
              <a:t>(</a:t>
            </a:r>
            <a:r>
              <a:rPr lang="en-US" sz="2000" dirty="0" err="1" smtClean="0">
                <a:latin typeface="Gill Sans Light"/>
                <a:cs typeface="Gill Sans Light"/>
              </a:rPr>
              <a:t>host:port</a:t>
            </a:r>
            <a:r>
              <a:rPr lang="en-US" sz="2000" dirty="0" smtClean="0">
                <a:latin typeface="Gill Sans Light"/>
                <a:cs typeface="Gill Sans Light"/>
              </a:rPr>
              <a:t>)</a:t>
            </a:r>
            <a:endParaRPr lang="en-US" sz="2000" dirty="0">
              <a:latin typeface="Gill Sans Light"/>
              <a:cs typeface="Gill Sans Light"/>
            </a:endParaRPr>
          </a:p>
        </p:txBody>
      </p:sp>
      <p:cxnSp>
        <p:nvCxnSpPr>
          <p:cNvPr id="21" name="Straight Arrow Connector 20"/>
          <p:cNvCxnSpPr/>
          <p:nvPr/>
        </p:nvCxnSpPr>
        <p:spPr>
          <a:xfrm>
            <a:off x="6547748" y="2264050"/>
            <a:ext cx="6385" cy="3850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589362"/>
            <a:ext cx="2380279" cy="400110"/>
          </a:xfrm>
          <a:prstGeom prst="rect">
            <a:avLst/>
          </a:prstGeom>
          <a:noFill/>
        </p:spPr>
        <p:txBody>
          <a:bodyPr wrap="none" rtlCol="0">
            <a:spAutoFit/>
          </a:bodyPr>
          <a:lstStyle/>
          <a:p>
            <a:r>
              <a:rPr lang="en-US" sz="2000" dirty="0" smtClean="0">
                <a:latin typeface="Gill Sans Light"/>
                <a:cs typeface="Gill Sans Light"/>
              </a:rPr>
              <a:t>Listen for Connection</a:t>
            </a:r>
            <a:endParaRPr lang="en-US" sz="2000" dirty="0">
              <a:latin typeface="Gill Sans Light"/>
              <a:cs typeface="Gill Sans Light"/>
            </a:endParaRPr>
          </a:p>
        </p:txBody>
      </p:sp>
      <p:cxnSp>
        <p:nvCxnSpPr>
          <p:cNvPr id="24" name="Straight Arrow Connector 23"/>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831695" y="3315154"/>
            <a:ext cx="2095445" cy="400110"/>
          </a:xfrm>
          <a:prstGeom prst="rect">
            <a:avLst/>
          </a:prstGeom>
          <a:noFill/>
        </p:spPr>
        <p:txBody>
          <a:bodyPr wrap="none" rtlCol="0">
            <a:spAutoFit/>
          </a:bodyPr>
          <a:lstStyle/>
          <a:p>
            <a:r>
              <a:rPr lang="en-US" sz="2000" dirty="0" smtClean="0">
                <a:latin typeface="Gill Sans Light"/>
                <a:cs typeface="Gill Sans Light"/>
              </a:rPr>
              <a:t>Accept connection</a:t>
            </a:r>
            <a:endParaRPr lang="en-US" sz="2000" dirty="0">
              <a:latin typeface="Gill Sans Light"/>
              <a:cs typeface="Gill Sans Light"/>
            </a:endParaRPr>
          </a:p>
        </p:txBody>
      </p:sp>
      <p:cxnSp>
        <p:nvCxnSpPr>
          <p:cNvPr id="26" name="Straight Arrow Connector 25"/>
          <p:cNvCxnSpPr/>
          <p:nvPr/>
        </p:nvCxnSpPr>
        <p:spPr>
          <a:xfrm flipH="1">
            <a:off x="5524263" y="3657728"/>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19855" y="4272635"/>
            <a:ext cx="1467068" cy="400110"/>
          </a:xfrm>
          <a:prstGeom prst="rect">
            <a:avLst/>
          </a:prstGeom>
          <a:noFill/>
        </p:spPr>
        <p:txBody>
          <a:bodyPr wrap="none" rtlCol="0">
            <a:spAutoFit/>
          </a:bodyPr>
          <a:lstStyle/>
          <a:p>
            <a:r>
              <a:rPr lang="en-US" sz="2000" dirty="0" smtClean="0">
                <a:latin typeface="Gill Sans Light"/>
                <a:cs typeface="Gill Sans Light"/>
              </a:rPr>
              <a:t>read request</a:t>
            </a:r>
            <a:endParaRPr lang="en-US" sz="2000" dirty="0">
              <a:latin typeface="Gill Sans Light"/>
              <a:cs typeface="Gill Sans Light"/>
            </a:endParaRPr>
          </a:p>
        </p:txBody>
      </p:sp>
      <p:sp>
        <p:nvSpPr>
          <p:cNvPr id="29" name="TextBox 28"/>
          <p:cNvSpPr txBox="1"/>
          <p:nvPr/>
        </p:nvSpPr>
        <p:spPr>
          <a:xfrm>
            <a:off x="4019855" y="4665332"/>
            <a:ext cx="1685978" cy="400110"/>
          </a:xfrm>
          <a:prstGeom prst="rect">
            <a:avLst/>
          </a:prstGeom>
          <a:noFill/>
        </p:spPr>
        <p:txBody>
          <a:bodyPr wrap="none" rtlCol="0">
            <a:spAutoFit/>
          </a:bodyPr>
          <a:lstStyle/>
          <a:p>
            <a:r>
              <a:rPr lang="en-US" sz="2000" dirty="0" smtClean="0">
                <a:latin typeface="Gill Sans Light"/>
                <a:cs typeface="Gill Sans Light"/>
              </a:rPr>
              <a:t>write response</a:t>
            </a:r>
            <a:endParaRPr lang="en-US" sz="2000" dirty="0">
              <a:latin typeface="Gill Sans Light"/>
              <a:cs typeface="Gill Sans Light"/>
            </a:endParaRPr>
          </a:p>
        </p:txBody>
      </p:sp>
      <p:sp>
        <p:nvSpPr>
          <p:cNvPr id="30" name="TextBox 29"/>
          <p:cNvSpPr txBox="1"/>
          <p:nvPr/>
        </p:nvSpPr>
        <p:spPr>
          <a:xfrm>
            <a:off x="3831470" y="5236869"/>
            <a:ext cx="2514084" cy="707886"/>
          </a:xfrm>
          <a:prstGeom prst="rect">
            <a:avLst/>
          </a:prstGeom>
          <a:noFill/>
        </p:spPr>
        <p:txBody>
          <a:bodyPr wrap="square" rtlCol="0">
            <a:spAutoFit/>
          </a:bodyPr>
          <a:lstStyle/>
          <a:p>
            <a:r>
              <a:rPr lang="en-US" sz="2000" dirty="0" smtClean="0">
                <a:latin typeface="Gill Sans Light"/>
                <a:cs typeface="Gill Sans Light"/>
              </a:rPr>
              <a:t>Close Connection Socket</a:t>
            </a:r>
            <a:endParaRPr lang="en-US" sz="2000" dirty="0">
              <a:latin typeface="Gill Sans Light"/>
              <a:cs typeface="Gill Sans Light"/>
            </a:endParaRPr>
          </a:p>
        </p:txBody>
      </p:sp>
      <p:cxnSp>
        <p:nvCxnSpPr>
          <p:cNvPr id="31" name="Straight Arrow Connector 30"/>
          <p:cNvCxnSpPr/>
          <p:nvPr/>
        </p:nvCxnSpPr>
        <p:spPr>
          <a:xfrm>
            <a:off x="5128045" y="497172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791200" y="6183868"/>
            <a:ext cx="2249334" cy="400110"/>
          </a:xfrm>
          <a:prstGeom prst="rect">
            <a:avLst/>
          </a:prstGeom>
          <a:noFill/>
        </p:spPr>
        <p:txBody>
          <a:bodyPr wrap="none" rtlCol="0">
            <a:spAutoFit/>
          </a:bodyPr>
          <a:lstStyle/>
          <a:p>
            <a:r>
              <a:rPr lang="en-US" sz="2000" dirty="0" smtClean="0">
                <a:latin typeface="Gill Sans Light"/>
                <a:cs typeface="Gill Sans Light"/>
              </a:rPr>
              <a:t>Close Server Socket</a:t>
            </a:r>
            <a:endParaRPr lang="en-US" sz="2000" dirty="0">
              <a:latin typeface="Gill Sans Light"/>
              <a:cs typeface="Gill Sans Light"/>
            </a:endParaRPr>
          </a:p>
        </p:txBody>
      </p:sp>
      <p:sp>
        <p:nvSpPr>
          <p:cNvPr id="36" name="TextBox 35"/>
          <p:cNvSpPr txBox="1"/>
          <p:nvPr/>
        </p:nvSpPr>
        <p:spPr>
          <a:xfrm>
            <a:off x="5757889" y="3671527"/>
            <a:ext cx="1965402" cy="400110"/>
          </a:xfrm>
          <a:prstGeom prst="rect">
            <a:avLst/>
          </a:prstGeom>
          <a:noFill/>
        </p:spPr>
        <p:txBody>
          <a:bodyPr wrap="none" rtlCol="0">
            <a:spAutoFit/>
          </a:bodyPr>
          <a:lstStyle/>
          <a:p>
            <a:r>
              <a:rPr lang="en-US" sz="2000" i="1" dirty="0" smtClean="0">
                <a:latin typeface="Gill Sans Light"/>
                <a:cs typeface="Gill Sans Light"/>
              </a:rPr>
              <a:t>Connection Socket</a:t>
            </a:r>
            <a:endParaRPr lang="en-US" sz="2000" i="1" dirty="0">
              <a:latin typeface="Gill Sans Light"/>
              <a:cs typeface="Gill Sans Light"/>
            </a:endParaRPr>
          </a:p>
        </p:txBody>
      </p:sp>
      <p:cxnSp>
        <p:nvCxnSpPr>
          <p:cNvPr id="39" name="Straight Arrow Connector 38"/>
          <p:cNvCxnSpPr/>
          <p:nvPr/>
        </p:nvCxnSpPr>
        <p:spPr>
          <a:xfrm flipH="1">
            <a:off x="2535316" y="4421549"/>
            <a:ext cx="130312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535315" y="4865235"/>
            <a:ext cx="1303127"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2" name="Freeform 41"/>
          <p:cNvSpPr/>
          <p:nvPr/>
        </p:nvSpPr>
        <p:spPr>
          <a:xfrm>
            <a:off x="5755805" y="43434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sp>
        <p:nvSpPr>
          <p:cNvPr id="43" name="Freeform 42"/>
          <p:cNvSpPr/>
          <p:nvPr/>
        </p:nvSpPr>
        <p:spPr>
          <a:xfrm flipH="1">
            <a:off x="538315" y="4331253"/>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sp>
        <p:nvSpPr>
          <p:cNvPr id="47" name="TextBox 46"/>
          <p:cNvSpPr txBox="1"/>
          <p:nvPr/>
        </p:nvSpPr>
        <p:spPr>
          <a:xfrm>
            <a:off x="4550823" y="3669268"/>
            <a:ext cx="646331" cy="400110"/>
          </a:xfrm>
          <a:prstGeom prst="rect">
            <a:avLst/>
          </a:prstGeom>
          <a:noFill/>
        </p:spPr>
        <p:txBody>
          <a:bodyPr wrap="none" rtlCol="0">
            <a:spAutoFit/>
          </a:bodyPr>
          <a:lstStyle/>
          <a:p>
            <a:r>
              <a:rPr lang="en-US" sz="2000" dirty="0" smtClean="0">
                <a:solidFill>
                  <a:srgbClr val="008000"/>
                </a:solidFill>
                <a:latin typeface="Gill Sans Light"/>
                <a:cs typeface="Gill Sans Light"/>
              </a:rPr>
              <a:t>child</a:t>
            </a:r>
            <a:endParaRPr lang="en-US" sz="2000" dirty="0">
              <a:solidFill>
                <a:srgbClr val="008000"/>
              </a:solidFill>
              <a:latin typeface="Gill Sans Light"/>
              <a:cs typeface="Gill Sans Light"/>
            </a:endParaRPr>
          </a:p>
        </p:txBody>
      </p:sp>
      <p:sp>
        <p:nvSpPr>
          <p:cNvPr id="48" name="TextBox 47"/>
          <p:cNvSpPr txBox="1"/>
          <p:nvPr/>
        </p:nvSpPr>
        <p:spPr>
          <a:xfrm>
            <a:off x="6408714" y="4132366"/>
            <a:ext cx="2514084" cy="707886"/>
          </a:xfrm>
          <a:prstGeom prst="rect">
            <a:avLst/>
          </a:prstGeom>
          <a:noFill/>
        </p:spPr>
        <p:txBody>
          <a:bodyPr wrap="square" rtlCol="0">
            <a:spAutoFit/>
          </a:bodyPr>
          <a:lstStyle/>
          <a:p>
            <a:r>
              <a:rPr lang="en-US" sz="2000" dirty="0" smtClean="0">
                <a:latin typeface="Gill Sans Light"/>
                <a:cs typeface="Gill Sans Light"/>
              </a:rPr>
              <a:t>Close Connection Socket</a:t>
            </a:r>
            <a:endParaRPr lang="en-US" sz="2000" dirty="0">
              <a:latin typeface="Gill Sans Light"/>
              <a:cs typeface="Gill Sans Light"/>
            </a:endParaRPr>
          </a:p>
        </p:txBody>
      </p:sp>
      <p:sp>
        <p:nvSpPr>
          <p:cNvPr id="53" name="Freeform 52"/>
          <p:cNvSpPr/>
          <p:nvPr/>
        </p:nvSpPr>
        <p:spPr>
          <a:xfrm>
            <a:off x="6946456" y="3118302"/>
            <a:ext cx="1967778" cy="2965647"/>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cxnSp>
        <p:nvCxnSpPr>
          <p:cNvPr id="54" name="Straight Arrow Connector 53"/>
          <p:cNvCxnSpPr/>
          <p:nvPr/>
        </p:nvCxnSpPr>
        <p:spPr>
          <a:xfrm>
            <a:off x="7423156" y="3669187"/>
            <a:ext cx="572135" cy="463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3810516" y="4038600"/>
            <a:ext cx="2514084" cy="400110"/>
          </a:xfrm>
          <a:prstGeom prst="rect">
            <a:avLst/>
          </a:prstGeom>
          <a:noFill/>
        </p:spPr>
        <p:txBody>
          <a:bodyPr wrap="square" rtlCol="0">
            <a:spAutoFit/>
          </a:bodyPr>
          <a:lstStyle/>
          <a:p>
            <a:r>
              <a:rPr lang="en-US" sz="2000" dirty="0" smtClean="0">
                <a:latin typeface="Gill Sans Light"/>
                <a:cs typeface="Gill Sans Light"/>
              </a:rPr>
              <a:t>Close Listen Socket</a:t>
            </a:r>
            <a:endParaRPr lang="en-US" sz="2000" dirty="0">
              <a:latin typeface="Gill Sans Light"/>
              <a:cs typeface="Gill Sans Light"/>
            </a:endParaRPr>
          </a:p>
        </p:txBody>
      </p:sp>
      <p:sp>
        <p:nvSpPr>
          <p:cNvPr id="57" name="TextBox 56"/>
          <p:cNvSpPr txBox="1"/>
          <p:nvPr/>
        </p:nvSpPr>
        <p:spPr>
          <a:xfrm>
            <a:off x="7949957" y="3657600"/>
            <a:ext cx="838691" cy="400110"/>
          </a:xfrm>
          <a:prstGeom prst="rect">
            <a:avLst/>
          </a:prstGeom>
          <a:noFill/>
        </p:spPr>
        <p:txBody>
          <a:bodyPr wrap="none" rtlCol="0">
            <a:spAutoFit/>
          </a:bodyPr>
          <a:lstStyle/>
          <a:p>
            <a:r>
              <a:rPr lang="en-US" sz="2000" dirty="0" smtClean="0">
                <a:solidFill>
                  <a:srgbClr val="008000"/>
                </a:solidFill>
                <a:latin typeface="Gill Sans Light"/>
                <a:cs typeface="Gill Sans Light"/>
              </a:rPr>
              <a:t>Parent</a:t>
            </a:r>
            <a:endParaRPr lang="en-US" sz="2000" dirty="0">
              <a:solidFill>
                <a:srgbClr val="008000"/>
              </a:solidFill>
              <a:latin typeface="Gill Sans Light"/>
              <a:cs typeface="Gill Sans Light"/>
            </a:endParaRPr>
          </a:p>
        </p:txBody>
      </p:sp>
      <p:sp>
        <p:nvSpPr>
          <p:cNvPr id="58" name="TextBox 57"/>
          <p:cNvSpPr txBox="1"/>
          <p:nvPr/>
        </p:nvSpPr>
        <p:spPr>
          <a:xfrm>
            <a:off x="6534830" y="5236869"/>
            <a:ext cx="2514084" cy="400110"/>
          </a:xfrm>
          <a:prstGeom prst="rect">
            <a:avLst/>
          </a:prstGeom>
          <a:noFill/>
        </p:spPr>
        <p:txBody>
          <a:bodyPr wrap="square" rtlCol="0">
            <a:spAutoFit/>
          </a:bodyPr>
          <a:lstStyle/>
          <a:p>
            <a:r>
              <a:rPr lang="en-US" sz="2000" dirty="0" smtClean="0">
                <a:latin typeface="Gill Sans Light"/>
                <a:cs typeface="Gill Sans Light"/>
              </a:rPr>
              <a:t>Wait for child</a:t>
            </a:r>
            <a:endParaRPr lang="en-US" sz="2000" dirty="0">
              <a:latin typeface="Gill Sans Light"/>
              <a:cs typeface="Gill Sans Light"/>
            </a:endParaRPr>
          </a:p>
        </p:txBody>
      </p:sp>
    </p:spTree>
    <p:extLst>
      <p:ext uri="{BB962C8B-B14F-4D97-AF65-F5344CB8AC3E}">
        <p14:creationId xmlns:p14="http://schemas.microsoft.com/office/powerpoint/2010/main" val="3650783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Client Protocol</a:t>
            </a:r>
            <a:endParaRPr lang="en-US" dirty="0"/>
          </a:p>
        </p:txBody>
      </p:sp>
      <p:sp>
        <p:nvSpPr>
          <p:cNvPr id="7" name="Rectangle 6"/>
          <p:cNvSpPr/>
          <p:nvPr/>
        </p:nvSpPr>
        <p:spPr>
          <a:xfrm>
            <a:off x="228599" y="914400"/>
            <a:ext cx="8915401" cy="5062924"/>
          </a:xfrm>
          <a:prstGeom prst="rect">
            <a:avLst/>
          </a:prstGeom>
        </p:spPr>
        <p:txBody>
          <a:bodyPr wrap="square">
            <a:spAutoFit/>
          </a:bodyPr>
          <a:lstStyle/>
          <a:p>
            <a:r>
              <a:rPr lang="en-US" sz="1700" dirty="0">
                <a:latin typeface="Courier"/>
                <a:cs typeface="Courier"/>
              </a:rPr>
              <a:t>char *hostname</a:t>
            </a:r>
            <a:r>
              <a:rPr lang="en-US" sz="1700" dirty="0" smtClean="0">
                <a:latin typeface="Courier"/>
                <a:cs typeface="Courier"/>
              </a:rPr>
              <a:t>;</a:t>
            </a:r>
          </a:p>
          <a:p>
            <a:r>
              <a:rPr lang="en-US" sz="1700" dirty="0" err="1" smtClean="0">
                <a:latin typeface="Courier"/>
                <a:cs typeface="Courier"/>
              </a:rPr>
              <a:t>int</a:t>
            </a:r>
            <a:r>
              <a:rPr lang="en-US" sz="1700" dirty="0" smtClean="0">
                <a:latin typeface="Courier"/>
                <a:cs typeface="Courier"/>
              </a:rPr>
              <a:t> </a:t>
            </a:r>
            <a:r>
              <a:rPr lang="en-US" sz="1700" dirty="0" err="1">
                <a:latin typeface="Courier"/>
                <a:cs typeface="Courier"/>
              </a:rPr>
              <a:t>sockfd</a:t>
            </a:r>
            <a:r>
              <a:rPr lang="en-US" sz="1700" dirty="0">
                <a:latin typeface="Courier"/>
                <a:cs typeface="Courier"/>
              </a:rPr>
              <a:t>, </a:t>
            </a:r>
            <a:r>
              <a:rPr lang="en-US" sz="1700" dirty="0" err="1">
                <a:latin typeface="Courier"/>
                <a:cs typeface="Courier"/>
              </a:rPr>
              <a:t>portno</a:t>
            </a:r>
            <a:r>
              <a:rPr lang="en-US" sz="1700" dirty="0">
                <a:latin typeface="Courier"/>
                <a:cs typeface="Courier"/>
              </a:rPr>
              <a:t>;</a:t>
            </a:r>
          </a:p>
          <a:p>
            <a:r>
              <a:rPr lang="en-US" sz="1700" dirty="0" err="1" smtClean="0">
                <a:latin typeface="Courier"/>
                <a:cs typeface="Courier"/>
              </a:rPr>
              <a:t>struct</a:t>
            </a:r>
            <a:r>
              <a:rPr lang="en-US" sz="1700" dirty="0" smtClean="0">
                <a:latin typeface="Courier"/>
                <a:cs typeface="Courier"/>
              </a:rPr>
              <a:t> </a:t>
            </a:r>
            <a:r>
              <a:rPr lang="en-US" sz="1700" dirty="0" err="1">
                <a:latin typeface="Courier"/>
                <a:cs typeface="Courier"/>
              </a:rPr>
              <a:t>sockaddr_in</a:t>
            </a:r>
            <a:r>
              <a:rPr lang="en-US" sz="1700" dirty="0">
                <a:latin typeface="Courier"/>
                <a:cs typeface="Courier"/>
              </a:rPr>
              <a:t> </a:t>
            </a:r>
            <a:r>
              <a:rPr lang="en-US" sz="1700" dirty="0" err="1">
                <a:latin typeface="Courier"/>
                <a:cs typeface="Courier"/>
              </a:rPr>
              <a:t>serv_addr</a:t>
            </a:r>
            <a:r>
              <a:rPr lang="en-US" sz="1700" dirty="0">
                <a:latin typeface="Courier"/>
                <a:cs typeface="Courier"/>
              </a:rPr>
              <a:t>;</a:t>
            </a:r>
          </a:p>
          <a:p>
            <a:r>
              <a:rPr lang="en-US" sz="1700" dirty="0" err="1" smtClean="0">
                <a:latin typeface="Courier"/>
                <a:cs typeface="Courier"/>
              </a:rPr>
              <a:t>struct</a:t>
            </a:r>
            <a:r>
              <a:rPr lang="en-US" sz="1700" dirty="0" smtClean="0">
                <a:latin typeface="Courier"/>
                <a:cs typeface="Courier"/>
              </a:rPr>
              <a:t> </a:t>
            </a:r>
            <a:r>
              <a:rPr lang="en-US" sz="1700" dirty="0" err="1">
                <a:latin typeface="Courier"/>
                <a:cs typeface="Courier"/>
              </a:rPr>
              <a:t>hostent</a:t>
            </a:r>
            <a:r>
              <a:rPr lang="en-US" sz="1700" dirty="0">
                <a:latin typeface="Courier"/>
                <a:cs typeface="Courier"/>
              </a:rPr>
              <a:t> *server</a:t>
            </a:r>
            <a:r>
              <a:rPr lang="en-US" sz="1700" dirty="0" smtClean="0">
                <a:latin typeface="Courier"/>
                <a:cs typeface="Courier"/>
              </a:rPr>
              <a:t>;</a:t>
            </a:r>
          </a:p>
          <a:p>
            <a:endParaRPr lang="en-US" sz="1700" dirty="0">
              <a:latin typeface="Courier"/>
              <a:cs typeface="Courier"/>
            </a:endParaRPr>
          </a:p>
          <a:p>
            <a:r>
              <a:rPr lang="en-US" sz="1700" dirty="0" smtClean="0">
                <a:latin typeface="Courier"/>
                <a:cs typeface="Courier"/>
              </a:rPr>
              <a:t>server </a:t>
            </a:r>
            <a:r>
              <a:rPr lang="en-US" sz="1700" dirty="0">
                <a:latin typeface="Courier"/>
                <a:cs typeface="Courier"/>
              </a:rPr>
              <a:t>= </a:t>
            </a:r>
            <a:r>
              <a:rPr lang="en-US" sz="1700" dirty="0" err="1">
                <a:latin typeface="Courier"/>
                <a:cs typeface="Courier"/>
              </a:rPr>
              <a:t>buildServerAddr</a:t>
            </a:r>
            <a:r>
              <a:rPr lang="en-US" sz="1700" dirty="0">
                <a:latin typeface="Courier"/>
                <a:cs typeface="Courier"/>
              </a:rPr>
              <a:t>(&amp;</a:t>
            </a:r>
            <a:r>
              <a:rPr lang="en-US" sz="1700" dirty="0" err="1">
                <a:latin typeface="Courier"/>
                <a:cs typeface="Courier"/>
              </a:rPr>
              <a:t>serv_addr</a:t>
            </a:r>
            <a:r>
              <a:rPr lang="en-US" sz="1700" dirty="0">
                <a:latin typeface="Courier"/>
                <a:cs typeface="Courier"/>
              </a:rPr>
              <a:t>, hostname, </a:t>
            </a:r>
            <a:r>
              <a:rPr lang="en-US" sz="1700" dirty="0" err="1">
                <a:latin typeface="Courier"/>
                <a:cs typeface="Courier"/>
              </a:rPr>
              <a:t>portno</a:t>
            </a:r>
            <a:r>
              <a:rPr lang="en-US" sz="1700" dirty="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Create a TCP socket *</a:t>
            </a:r>
            <a:r>
              <a:rPr lang="en-US" sz="1700" dirty="0" smtClean="0">
                <a:latin typeface="Courier"/>
                <a:cs typeface="Courier"/>
              </a:rPr>
              <a:t>/</a:t>
            </a:r>
          </a:p>
          <a:p>
            <a:r>
              <a:rPr lang="en-US" sz="1700" dirty="0" err="1" smtClean="0">
                <a:latin typeface="Courier"/>
                <a:cs typeface="Courier"/>
              </a:rPr>
              <a:t>sockfd</a:t>
            </a:r>
            <a:r>
              <a:rPr lang="en-US" sz="1700" dirty="0" smtClean="0">
                <a:latin typeface="Courier"/>
                <a:cs typeface="Courier"/>
              </a:rPr>
              <a:t> </a:t>
            </a:r>
            <a:r>
              <a:rPr lang="en-US" sz="1700" dirty="0">
                <a:latin typeface="Courier"/>
                <a:cs typeface="Courier"/>
              </a:rPr>
              <a:t>= </a:t>
            </a:r>
            <a:r>
              <a:rPr lang="en-US" sz="1700" b="1" dirty="0">
                <a:solidFill>
                  <a:srgbClr val="FF0000"/>
                </a:solidFill>
                <a:latin typeface="Courier"/>
                <a:cs typeface="Courier"/>
              </a:rPr>
              <a:t>socket</a:t>
            </a:r>
            <a:r>
              <a:rPr lang="en-US" sz="1700" dirty="0">
                <a:latin typeface="Courier"/>
                <a:cs typeface="Courier"/>
              </a:rPr>
              <a:t>(AF_INET, SOCK_STREAM, 0</a:t>
            </a:r>
            <a:r>
              <a:rPr lang="en-US" sz="1700" dirty="0" smtClean="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Connect to server on port */</a:t>
            </a:r>
          </a:p>
          <a:p>
            <a:r>
              <a:rPr lang="en-US" sz="1700" b="1" dirty="0" smtClean="0">
                <a:solidFill>
                  <a:srgbClr val="FF0000"/>
                </a:solidFill>
                <a:latin typeface="Courier"/>
                <a:cs typeface="Courier"/>
              </a:rPr>
              <a:t>connect</a:t>
            </a:r>
            <a:r>
              <a:rPr lang="en-US" sz="1700" dirty="0">
                <a:latin typeface="Courier"/>
                <a:cs typeface="Courier"/>
              </a:rPr>
              <a:t>(</a:t>
            </a:r>
            <a:r>
              <a:rPr lang="en-US" sz="1700" dirty="0" err="1">
                <a:latin typeface="Courier"/>
                <a:cs typeface="Courier"/>
              </a:rPr>
              <a:t>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a:latin typeface="Courier"/>
                <a:cs typeface="Courier"/>
              </a:rPr>
              <a:t>sockaddr</a:t>
            </a:r>
            <a:r>
              <a:rPr lang="en-US" sz="1700" dirty="0">
                <a:latin typeface="Courier"/>
                <a:cs typeface="Courier"/>
              </a:rPr>
              <a:t> *) &amp;</a:t>
            </a:r>
            <a:r>
              <a:rPr lang="en-US" sz="1700" dirty="0" err="1">
                <a:latin typeface="Courier"/>
                <a:cs typeface="Courier"/>
              </a:rPr>
              <a:t>serv_addr</a:t>
            </a:r>
            <a:r>
              <a:rPr lang="en-US" sz="1700" dirty="0" smtClean="0">
                <a:latin typeface="Courier"/>
                <a:cs typeface="Courier"/>
              </a:rPr>
              <a:t>, </a:t>
            </a:r>
            <a:r>
              <a:rPr lang="en-US" sz="1700" dirty="0" err="1" smtClean="0">
                <a:latin typeface="Courier"/>
                <a:cs typeface="Courier"/>
              </a:rPr>
              <a:t>sizeof</a:t>
            </a:r>
            <a:r>
              <a:rPr lang="en-US" sz="1700" dirty="0">
                <a:latin typeface="Courier"/>
                <a:cs typeface="Courier"/>
              </a:rPr>
              <a:t>(</a:t>
            </a:r>
            <a:r>
              <a:rPr lang="en-US" sz="1700" dirty="0" err="1">
                <a:latin typeface="Courier"/>
                <a:cs typeface="Courier"/>
              </a:rPr>
              <a:t>serv_addr</a:t>
            </a:r>
            <a:r>
              <a:rPr lang="en-US" sz="1700" dirty="0" smtClean="0">
                <a:latin typeface="Courier"/>
                <a:cs typeface="Courier"/>
              </a:rPr>
              <a:t>)</a:t>
            </a:r>
            <a:endParaRPr lang="en-US" sz="1700" dirty="0">
              <a:latin typeface="Courier"/>
              <a:cs typeface="Courier"/>
            </a:endParaRPr>
          </a:p>
          <a:p>
            <a:r>
              <a:rPr lang="en-US" sz="1700" dirty="0" err="1" smtClean="0">
                <a:latin typeface="Courier"/>
                <a:cs typeface="Courier"/>
              </a:rPr>
              <a:t>printf</a:t>
            </a:r>
            <a:r>
              <a:rPr lang="en-US" sz="1700" dirty="0">
                <a:latin typeface="Courier"/>
                <a:cs typeface="Courier"/>
              </a:rPr>
              <a:t>("Connected to %s:%d\</a:t>
            </a:r>
            <a:r>
              <a:rPr lang="en-US" sz="1700" dirty="0" err="1">
                <a:latin typeface="Courier"/>
                <a:cs typeface="Courier"/>
              </a:rPr>
              <a:t>n",server</a:t>
            </a:r>
            <a:r>
              <a:rPr lang="en-US" sz="1700" dirty="0">
                <a:latin typeface="Courier"/>
                <a:cs typeface="Courier"/>
              </a:rPr>
              <a:t>-&gt;</a:t>
            </a:r>
            <a:r>
              <a:rPr lang="en-US" sz="1700" dirty="0" err="1">
                <a:latin typeface="Courier"/>
                <a:cs typeface="Courier"/>
              </a:rPr>
              <a:t>h_name</a:t>
            </a:r>
            <a:r>
              <a:rPr lang="en-US" sz="1700" dirty="0">
                <a:latin typeface="Courier"/>
                <a:cs typeface="Courier"/>
              </a:rPr>
              <a:t>, </a:t>
            </a:r>
            <a:r>
              <a:rPr lang="en-US" sz="1700" dirty="0" err="1">
                <a:latin typeface="Courier"/>
                <a:cs typeface="Courier"/>
              </a:rPr>
              <a:t>portno</a:t>
            </a:r>
            <a:r>
              <a:rPr lang="en-US" sz="1700" dirty="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Carry out Client</a:t>
            </a:r>
            <a:r>
              <a:rPr lang="en-US" sz="1700" dirty="0" smtClean="0">
                <a:latin typeface="Courier"/>
                <a:cs typeface="Courier"/>
              </a:rPr>
              <a:t>-Server </a:t>
            </a:r>
            <a:r>
              <a:rPr lang="en-US" sz="1700" dirty="0">
                <a:latin typeface="Courier"/>
                <a:cs typeface="Courier"/>
              </a:rPr>
              <a:t>protocol *</a:t>
            </a:r>
            <a:r>
              <a:rPr lang="en-US" sz="1700" dirty="0" smtClean="0">
                <a:latin typeface="Courier"/>
                <a:cs typeface="Courier"/>
              </a:rPr>
              <a:t>/</a:t>
            </a:r>
          </a:p>
          <a:p>
            <a:r>
              <a:rPr lang="en-US" sz="1700" i="1" dirty="0" smtClean="0">
                <a:latin typeface="Courier"/>
                <a:cs typeface="Courier"/>
              </a:rPr>
              <a:t>client</a:t>
            </a:r>
            <a:r>
              <a:rPr lang="en-US" sz="1700" i="1" dirty="0">
                <a:latin typeface="Courier"/>
                <a:cs typeface="Courier"/>
              </a:rPr>
              <a:t>(</a:t>
            </a:r>
            <a:r>
              <a:rPr lang="en-US" sz="1700" i="1" dirty="0" err="1">
                <a:latin typeface="Courier"/>
                <a:cs typeface="Courier"/>
              </a:rPr>
              <a:t>sockfd</a:t>
            </a:r>
            <a:r>
              <a:rPr lang="en-US" sz="1700" i="1" dirty="0">
                <a:latin typeface="Courier"/>
                <a:cs typeface="Courier"/>
              </a:rPr>
              <a:t>);</a:t>
            </a:r>
          </a:p>
          <a:p>
            <a:endParaRPr lang="en-US" sz="1700" dirty="0" smtClean="0">
              <a:latin typeface="Courier"/>
              <a:cs typeface="Courier"/>
            </a:endParaRPr>
          </a:p>
          <a:p>
            <a:r>
              <a:rPr lang="en-US" sz="1700" dirty="0" smtClean="0">
                <a:latin typeface="Courier"/>
                <a:cs typeface="Courier"/>
              </a:rPr>
              <a:t>/</a:t>
            </a:r>
            <a:r>
              <a:rPr lang="en-US" sz="1700" dirty="0">
                <a:latin typeface="Courier"/>
                <a:cs typeface="Courier"/>
              </a:rPr>
              <a:t>* Clean up on termination */</a:t>
            </a:r>
          </a:p>
          <a:p>
            <a:r>
              <a:rPr lang="en-US" sz="1700" dirty="0" smtClean="0">
                <a:latin typeface="Courier"/>
                <a:cs typeface="Courier"/>
              </a:rPr>
              <a:t>close</a:t>
            </a:r>
            <a:r>
              <a:rPr lang="en-US" sz="1700" dirty="0">
                <a:latin typeface="Courier"/>
                <a:cs typeface="Courier"/>
              </a:rPr>
              <a:t>(</a:t>
            </a:r>
            <a:r>
              <a:rPr lang="en-US" sz="1700" dirty="0" err="1">
                <a:latin typeface="Courier"/>
                <a:cs typeface="Courier"/>
              </a:rPr>
              <a:t>sockfd</a:t>
            </a:r>
            <a:r>
              <a:rPr lang="en-US" sz="1700" dirty="0">
                <a:latin typeface="Courier"/>
                <a:cs typeface="Courier"/>
              </a:rPr>
              <a:t>);</a:t>
            </a:r>
          </a:p>
        </p:txBody>
      </p:sp>
    </p:spTree>
    <p:extLst>
      <p:ext uri="{BB962C8B-B14F-4D97-AF65-F5344CB8AC3E}">
        <p14:creationId xmlns:p14="http://schemas.microsoft.com/office/powerpoint/2010/main" val="14873811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Server Protocol (v2)</a:t>
            </a:r>
            <a:endParaRPr lang="en-US" dirty="0"/>
          </a:p>
        </p:txBody>
      </p:sp>
      <p:sp>
        <p:nvSpPr>
          <p:cNvPr id="7" name="Rectangle 6"/>
          <p:cNvSpPr/>
          <p:nvPr/>
        </p:nvSpPr>
        <p:spPr>
          <a:xfrm>
            <a:off x="228600" y="685800"/>
            <a:ext cx="8763000" cy="6109365"/>
          </a:xfrm>
          <a:prstGeom prst="rect">
            <a:avLst/>
          </a:prstGeom>
        </p:spPr>
        <p:txBody>
          <a:bodyPr wrap="square">
            <a:spAutoFit/>
          </a:bodyPr>
          <a:lstStyle/>
          <a:p>
            <a:r>
              <a:rPr lang="en-US" sz="1700" dirty="0">
                <a:latin typeface="Courier"/>
                <a:cs typeface="Courier"/>
              </a:rPr>
              <a:t>/* Create Socket to receive requests*/</a:t>
            </a:r>
          </a:p>
          <a:p>
            <a:r>
              <a:rPr lang="en-US" sz="1700" dirty="0" err="1">
                <a:latin typeface="Courier"/>
                <a:cs typeface="Courier"/>
              </a:rPr>
              <a:t>lstnsockfd</a:t>
            </a:r>
            <a:r>
              <a:rPr lang="en-US" sz="1700" dirty="0">
                <a:latin typeface="Courier"/>
                <a:cs typeface="Courier"/>
              </a:rPr>
              <a:t> = </a:t>
            </a:r>
            <a:r>
              <a:rPr lang="en-US" sz="1700" dirty="0">
                <a:solidFill>
                  <a:srgbClr val="FF0000"/>
                </a:solidFill>
                <a:latin typeface="Courier"/>
                <a:cs typeface="Courier"/>
              </a:rPr>
              <a:t>socket</a:t>
            </a:r>
            <a:r>
              <a:rPr lang="en-US" sz="1700" dirty="0">
                <a:latin typeface="Courier"/>
                <a:cs typeface="Courier"/>
              </a:rPr>
              <a:t>(AF_INET, SOCK_STREAM, 0</a:t>
            </a:r>
            <a:r>
              <a:rPr lang="en-US" sz="1700" dirty="0" smtClean="0">
                <a:latin typeface="Courier"/>
                <a:cs typeface="Courier"/>
              </a:rPr>
              <a:t>);</a:t>
            </a:r>
            <a:endParaRPr lang="en-US" sz="1700" dirty="0">
              <a:latin typeface="Courier"/>
              <a:cs typeface="Courier"/>
            </a:endParaRPr>
          </a:p>
          <a:p>
            <a:r>
              <a:rPr lang="en-US" sz="1700" dirty="0">
                <a:latin typeface="Courier"/>
                <a:cs typeface="Courier"/>
              </a:rPr>
              <a:t>/* Bind socket to port */</a:t>
            </a:r>
          </a:p>
          <a:p>
            <a:r>
              <a:rPr lang="en-US" sz="1700" dirty="0">
                <a:solidFill>
                  <a:srgbClr val="FF0000"/>
                </a:solidFill>
                <a:latin typeface="Courier"/>
                <a:cs typeface="Courier"/>
              </a:rPr>
              <a:t>bind</a:t>
            </a:r>
            <a:r>
              <a:rPr lang="en-US" sz="1700" dirty="0">
                <a:latin typeface="Courier"/>
                <a:cs typeface="Courier"/>
              </a:rPr>
              <a:t>(</a:t>
            </a:r>
            <a:r>
              <a:rPr lang="en-US" sz="1700" dirty="0" err="1">
                <a:latin typeface="Courier"/>
                <a:cs typeface="Courier"/>
              </a:rPr>
              <a:t>lstnsockfd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smtClean="0">
                <a:latin typeface="Courier"/>
                <a:cs typeface="Courier"/>
              </a:rPr>
              <a:t>sockaddr</a:t>
            </a:r>
            <a:r>
              <a:rPr lang="en-US" sz="1700" dirty="0" smtClean="0">
                <a:latin typeface="Courier"/>
                <a:cs typeface="Courier"/>
              </a:rPr>
              <a:t>)&amp;</a:t>
            </a:r>
            <a:r>
              <a:rPr lang="en-US" sz="1700" dirty="0" err="1">
                <a:latin typeface="Courier"/>
                <a:cs typeface="Courier"/>
              </a:rPr>
              <a:t>serv_addr,sizeof</a:t>
            </a:r>
            <a:r>
              <a:rPr lang="en-US" sz="1700" dirty="0">
                <a:latin typeface="Courier"/>
                <a:cs typeface="Courier"/>
              </a:rPr>
              <a:t>(</a:t>
            </a:r>
            <a:r>
              <a:rPr lang="en-US" sz="1700" dirty="0" err="1">
                <a:latin typeface="Courier"/>
                <a:cs typeface="Courier"/>
              </a:rPr>
              <a:t>serv_addr</a:t>
            </a:r>
            <a:r>
              <a:rPr lang="en-US" sz="1700" dirty="0">
                <a:latin typeface="Courier"/>
                <a:cs typeface="Courier"/>
              </a:rPr>
              <a:t>));</a:t>
            </a:r>
          </a:p>
          <a:p>
            <a:r>
              <a:rPr lang="en-US" sz="1700" dirty="0" smtClean="0">
                <a:latin typeface="Courier"/>
                <a:cs typeface="Courier"/>
              </a:rPr>
              <a:t>/* </a:t>
            </a:r>
            <a:r>
              <a:rPr lang="en-US" sz="1700" dirty="0">
                <a:latin typeface="Courier"/>
                <a:cs typeface="Courier"/>
              </a:rPr>
              <a:t>Set up socket to listen for incoming connections */</a:t>
            </a:r>
          </a:p>
          <a:p>
            <a:r>
              <a:rPr lang="en-US" sz="1700" dirty="0">
                <a:solidFill>
                  <a:srgbClr val="FF0000"/>
                </a:solidFill>
                <a:latin typeface="Courier"/>
                <a:cs typeface="Courier"/>
              </a:rPr>
              <a:t>listen</a:t>
            </a:r>
            <a:r>
              <a:rPr lang="en-US" sz="1700" dirty="0">
                <a:latin typeface="Courier"/>
                <a:cs typeface="Courier"/>
              </a:rPr>
              <a:t>(</a:t>
            </a:r>
            <a:r>
              <a:rPr lang="en-US" sz="1700" dirty="0" err="1">
                <a:latin typeface="Courier"/>
                <a:cs typeface="Courier"/>
              </a:rPr>
              <a:t>lstnsockfd</a:t>
            </a:r>
            <a:r>
              <a:rPr lang="en-US" sz="1700" dirty="0">
                <a:latin typeface="Courier"/>
                <a:cs typeface="Courier"/>
              </a:rPr>
              <a:t>, MAXQUEUE); </a:t>
            </a:r>
            <a:endParaRPr lang="en-US" sz="1700" dirty="0" smtClean="0">
              <a:latin typeface="Courier"/>
              <a:cs typeface="Courier"/>
            </a:endParaRPr>
          </a:p>
          <a:p>
            <a:r>
              <a:rPr lang="en-US" sz="1700" dirty="0" smtClean="0">
                <a:latin typeface="Courier"/>
                <a:cs typeface="Courier"/>
              </a:rPr>
              <a:t>while </a:t>
            </a:r>
            <a:r>
              <a:rPr lang="en-US" sz="1700" dirty="0">
                <a:latin typeface="Courier"/>
                <a:cs typeface="Courier"/>
              </a:rPr>
              <a:t>(1) </a:t>
            </a:r>
            <a:r>
              <a:rPr lang="en-US" sz="1700" dirty="0" smtClean="0">
                <a:latin typeface="Courier"/>
                <a:cs typeface="Courier"/>
              </a:rPr>
              <a:t>{</a:t>
            </a:r>
            <a:endParaRPr lang="en-US" sz="1700" dirty="0">
              <a:latin typeface="Courier"/>
              <a:cs typeface="Courier"/>
            </a:endParaRPr>
          </a:p>
          <a:p>
            <a:r>
              <a:rPr lang="en-US" sz="1700" dirty="0">
                <a:latin typeface="Courier"/>
                <a:cs typeface="Courier"/>
              </a:rPr>
              <a:t>    </a:t>
            </a:r>
            <a:r>
              <a:rPr lang="en-US" sz="1700" dirty="0" err="1">
                <a:latin typeface="Courier"/>
                <a:cs typeface="Courier"/>
              </a:rPr>
              <a:t>consockfd</a:t>
            </a:r>
            <a:r>
              <a:rPr lang="en-US" sz="1700" dirty="0">
                <a:latin typeface="Courier"/>
                <a:cs typeface="Courier"/>
              </a:rPr>
              <a:t> = accept(</a:t>
            </a:r>
            <a:r>
              <a:rPr lang="en-US" sz="1700" dirty="0" err="1">
                <a:latin typeface="Courier"/>
                <a:cs typeface="Courier"/>
              </a:rPr>
              <a:t>lstnsockfd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a:latin typeface="Courier"/>
                <a:cs typeface="Courier"/>
              </a:rPr>
              <a:t>sockaddr</a:t>
            </a:r>
            <a:r>
              <a:rPr lang="en-US" sz="1700" dirty="0">
                <a:latin typeface="Courier"/>
                <a:cs typeface="Courier"/>
              </a:rPr>
              <a:t> *) &amp;</a:t>
            </a:r>
            <a:r>
              <a:rPr lang="en-US" sz="1700" dirty="0" err="1">
                <a:latin typeface="Courier"/>
                <a:cs typeface="Courier"/>
              </a:rPr>
              <a:t>cli_addr</a:t>
            </a:r>
            <a:r>
              <a:rPr lang="en-US" sz="1700" dirty="0" smtClean="0">
                <a:latin typeface="Courier"/>
                <a:cs typeface="Courier"/>
              </a:rPr>
              <a:t>,</a:t>
            </a:r>
          </a:p>
          <a:p>
            <a:r>
              <a:rPr lang="en-US" sz="1700" dirty="0">
                <a:latin typeface="Courier"/>
                <a:cs typeface="Courier"/>
              </a:rPr>
              <a:t>	</a:t>
            </a:r>
            <a:r>
              <a:rPr lang="en-US" sz="1700" dirty="0" smtClean="0">
                <a:latin typeface="Courier"/>
                <a:cs typeface="Courier"/>
              </a:rPr>
              <a:t>		</a:t>
            </a:r>
            <a:r>
              <a:rPr lang="en-US" sz="1700" dirty="0">
                <a:latin typeface="Courier"/>
                <a:cs typeface="Courier"/>
              </a:rPr>
              <a:t> </a:t>
            </a:r>
            <a:r>
              <a:rPr lang="en-US" sz="1700" dirty="0" smtClean="0">
                <a:latin typeface="Courier"/>
                <a:cs typeface="Courier"/>
              </a:rPr>
              <a:t> &amp;</a:t>
            </a:r>
            <a:r>
              <a:rPr lang="en-US" sz="1700" dirty="0" err="1">
                <a:latin typeface="Courier"/>
                <a:cs typeface="Courier"/>
              </a:rPr>
              <a:t>clilen</a:t>
            </a:r>
            <a:r>
              <a:rPr lang="en-US" sz="1700" dirty="0">
                <a:latin typeface="Courier"/>
                <a:cs typeface="Courier"/>
              </a:rPr>
              <a:t>);</a:t>
            </a:r>
          </a:p>
          <a:p>
            <a:r>
              <a:rPr lang="en-US" sz="1700" dirty="0">
                <a:latin typeface="Courier"/>
                <a:cs typeface="Courier"/>
              </a:rPr>
              <a:t>    </a:t>
            </a:r>
            <a:r>
              <a:rPr lang="en-US" sz="1700" dirty="0" err="1">
                <a:latin typeface="Courier"/>
                <a:cs typeface="Courier"/>
              </a:rPr>
              <a:t>cpid</a:t>
            </a:r>
            <a:r>
              <a:rPr lang="en-US" sz="1700" dirty="0">
                <a:latin typeface="Courier"/>
                <a:cs typeface="Courier"/>
              </a:rPr>
              <a:t> = fork();              /* </a:t>
            </a:r>
            <a:r>
              <a:rPr lang="en-US" sz="1700" dirty="0" smtClean="0">
                <a:latin typeface="Courier"/>
                <a:cs typeface="Courier"/>
              </a:rPr>
              <a:t>new </a:t>
            </a:r>
            <a:r>
              <a:rPr lang="en-US" sz="1700" dirty="0">
                <a:latin typeface="Courier"/>
                <a:cs typeface="Courier"/>
              </a:rPr>
              <a:t>process for connection */</a:t>
            </a:r>
          </a:p>
          <a:p>
            <a:r>
              <a:rPr lang="en-US" sz="1700" dirty="0">
                <a:latin typeface="Courier"/>
                <a:cs typeface="Courier"/>
              </a:rPr>
              <a:t>    if (</a:t>
            </a:r>
            <a:r>
              <a:rPr lang="en-US" sz="1700" dirty="0" err="1">
                <a:latin typeface="Courier"/>
                <a:cs typeface="Courier"/>
              </a:rPr>
              <a:t>cpid</a:t>
            </a:r>
            <a:r>
              <a:rPr lang="en-US" sz="1700" dirty="0">
                <a:latin typeface="Courier"/>
                <a:cs typeface="Courier"/>
              </a:rPr>
              <a:t> &gt; 0) {             </a:t>
            </a:r>
            <a:r>
              <a:rPr lang="en-US" sz="1700" dirty="0" smtClean="0">
                <a:latin typeface="Courier"/>
                <a:cs typeface="Courier"/>
              </a:rPr>
              <a:t>/</a:t>
            </a:r>
            <a:r>
              <a:rPr lang="en-US" sz="1700" dirty="0">
                <a:latin typeface="Courier"/>
                <a:cs typeface="Courier"/>
              </a:rPr>
              <a:t>* parent process */</a:t>
            </a:r>
          </a:p>
          <a:p>
            <a:r>
              <a:rPr lang="en-US" sz="1700" dirty="0">
                <a:latin typeface="Courier"/>
                <a:cs typeface="Courier"/>
              </a:rPr>
              <a:t>      close(</a:t>
            </a:r>
            <a:r>
              <a:rPr lang="en-US" sz="1700" dirty="0" err="1">
                <a:latin typeface="Courier"/>
                <a:cs typeface="Courier"/>
              </a:rPr>
              <a:t>consockfd</a:t>
            </a:r>
            <a:r>
              <a:rPr lang="en-US" sz="1700" dirty="0">
                <a:latin typeface="Courier"/>
                <a:cs typeface="Courier"/>
              </a:rPr>
              <a:t>);</a:t>
            </a:r>
          </a:p>
          <a:p>
            <a:r>
              <a:rPr lang="en-US" sz="1700" dirty="0">
                <a:latin typeface="Courier"/>
                <a:cs typeface="Courier"/>
              </a:rPr>
              <a:t>      </a:t>
            </a:r>
            <a:r>
              <a:rPr lang="en-US" sz="1700" dirty="0" err="1">
                <a:latin typeface="Courier"/>
                <a:cs typeface="Courier"/>
              </a:rPr>
              <a:t>tcpid</a:t>
            </a:r>
            <a:r>
              <a:rPr lang="en-US" sz="1700" dirty="0">
                <a:latin typeface="Courier"/>
                <a:cs typeface="Courier"/>
              </a:rPr>
              <a:t> = wait(&amp;</a:t>
            </a:r>
            <a:r>
              <a:rPr lang="en-US" sz="1700" dirty="0" err="1">
                <a:latin typeface="Courier"/>
                <a:cs typeface="Courier"/>
              </a:rPr>
              <a:t>cstatus</a:t>
            </a:r>
            <a:r>
              <a:rPr lang="en-US" sz="1700" dirty="0">
                <a:latin typeface="Courier"/>
                <a:cs typeface="Courier"/>
              </a:rPr>
              <a:t>);</a:t>
            </a:r>
          </a:p>
          <a:p>
            <a:r>
              <a:rPr lang="en-US" sz="1700" dirty="0">
                <a:latin typeface="Courier"/>
                <a:cs typeface="Courier"/>
              </a:rPr>
              <a:t>    } else if (</a:t>
            </a:r>
            <a:r>
              <a:rPr lang="en-US" sz="1700" dirty="0" err="1">
                <a:latin typeface="Courier"/>
                <a:cs typeface="Courier"/>
              </a:rPr>
              <a:t>cpid</a:t>
            </a:r>
            <a:r>
              <a:rPr lang="en-US" sz="1700" dirty="0">
                <a:latin typeface="Courier"/>
                <a:cs typeface="Courier"/>
              </a:rPr>
              <a:t> == 0) {      </a:t>
            </a:r>
            <a:r>
              <a:rPr lang="en-US" sz="1700" dirty="0" smtClean="0">
                <a:latin typeface="Courier"/>
                <a:cs typeface="Courier"/>
              </a:rPr>
              <a:t>/</a:t>
            </a:r>
            <a:r>
              <a:rPr lang="en-US" sz="1700" dirty="0">
                <a:latin typeface="Courier"/>
                <a:cs typeface="Courier"/>
              </a:rPr>
              <a:t>* child process */</a:t>
            </a:r>
          </a:p>
          <a:p>
            <a:r>
              <a:rPr lang="en-US" sz="1700" dirty="0">
                <a:latin typeface="Courier"/>
                <a:cs typeface="Courier"/>
              </a:rPr>
              <a:t>      close(</a:t>
            </a:r>
            <a:r>
              <a:rPr lang="en-US" sz="1700" dirty="0" err="1">
                <a:latin typeface="Courier"/>
                <a:cs typeface="Courier"/>
              </a:rPr>
              <a:t>lstnsockfd</a:t>
            </a:r>
            <a:r>
              <a:rPr lang="en-US" sz="1700" dirty="0">
                <a:latin typeface="Courier"/>
                <a:cs typeface="Courier"/>
              </a:rPr>
              <a:t>);        /* let go of listen socket *</a:t>
            </a:r>
            <a:r>
              <a:rPr lang="en-US" sz="1700" dirty="0" smtClean="0">
                <a:latin typeface="Courier"/>
                <a:cs typeface="Courier"/>
              </a:rPr>
              <a:t>/</a:t>
            </a:r>
          </a:p>
          <a:p>
            <a:endParaRPr lang="en-US" sz="1700" dirty="0">
              <a:latin typeface="Courier"/>
              <a:cs typeface="Courier"/>
            </a:endParaRPr>
          </a:p>
          <a:p>
            <a:r>
              <a:rPr lang="en-US" sz="1700" dirty="0">
                <a:latin typeface="Courier"/>
                <a:cs typeface="Courier"/>
              </a:rPr>
              <a:t>      </a:t>
            </a:r>
            <a:r>
              <a:rPr lang="en-US" sz="1700" i="1" dirty="0">
                <a:latin typeface="Courier"/>
                <a:cs typeface="Courier"/>
              </a:rPr>
              <a:t>server(</a:t>
            </a:r>
            <a:r>
              <a:rPr lang="en-US" sz="1700" i="1" dirty="0" err="1">
                <a:latin typeface="Courier"/>
                <a:cs typeface="Courier"/>
              </a:rPr>
              <a:t>consockfd</a:t>
            </a:r>
            <a:r>
              <a:rPr lang="en-US" sz="1700" i="1" dirty="0">
                <a:latin typeface="Courier"/>
                <a:cs typeface="Courier"/>
              </a:rPr>
              <a:t>)</a:t>
            </a:r>
            <a:r>
              <a:rPr lang="en-US" sz="1700" dirty="0" smtClean="0">
                <a:latin typeface="Courier"/>
                <a:cs typeface="Courier"/>
              </a:rPr>
              <a:t>;</a:t>
            </a:r>
          </a:p>
          <a:p>
            <a:endParaRPr lang="en-US" sz="1700" dirty="0">
              <a:latin typeface="Courier"/>
              <a:cs typeface="Courier"/>
            </a:endParaRPr>
          </a:p>
          <a:p>
            <a:r>
              <a:rPr lang="en-US" sz="1700" dirty="0">
                <a:latin typeface="Courier"/>
                <a:cs typeface="Courier"/>
              </a:rPr>
              <a:t>      close(</a:t>
            </a:r>
            <a:r>
              <a:rPr lang="en-US" sz="1700" dirty="0" err="1">
                <a:latin typeface="Courier"/>
                <a:cs typeface="Courier"/>
              </a:rPr>
              <a:t>consockfd</a:t>
            </a:r>
            <a:r>
              <a:rPr lang="en-US" sz="1700" dirty="0">
                <a:latin typeface="Courier"/>
                <a:cs typeface="Courier"/>
              </a:rPr>
              <a:t>);</a:t>
            </a:r>
          </a:p>
          <a:p>
            <a:r>
              <a:rPr lang="en-US" sz="1700" dirty="0">
                <a:latin typeface="Courier"/>
                <a:cs typeface="Courier"/>
              </a:rPr>
              <a:t>      exit(EXIT_SUCCESS);         /* exit child normally */</a:t>
            </a:r>
          </a:p>
          <a:p>
            <a:r>
              <a:rPr lang="en-US" sz="1700" dirty="0">
                <a:latin typeface="Courier"/>
                <a:cs typeface="Courier"/>
              </a:rPr>
              <a:t>    }</a:t>
            </a:r>
          </a:p>
          <a:p>
            <a:r>
              <a:rPr lang="en-US" sz="1700" dirty="0">
                <a:latin typeface="Courier"/>
                <a:cs typeface="Courier"/>
              </a:rPr>
              <a:t>  }</a:t>
            </a:r>
          </a:p>
          <a:p>
            <a:r>
              <a:rPr lang="en-US" sz="1700" dirty="0" smtClean="0">
                <a:latin typeface="Courier"/>
                <a:cs typeface="Courier"/>
              </a:rPr>
              <a:t>close</a:t>
            </a:r>
            <a:r>
              <a:rPr lang="en-US" sz="1700" dirty="0">
                <a:latin typeface="Courier"/>
                <a:cs typeface="Courier"/>
              </a:rPr>
              <a:t>(</a:t>
            </a:r>
            <a:r>
              <a:rPr lang="en-US" sz="1700" dirty="0" err="1">
                <a:latin typeface="Courier"/>
                <a:cs typeface="Courier"/>
              </a:rPr>
              <a:t>lstnsockfd</a:t>
            </a:r>
            <a:r>
              <a:rPr lang="en-US" sz="1700" dirty="0">
                <a:latin typeface="Courier"/>
                <a:cs typeface="Courier"/>
              </a:rPr>
              <a:t>)</a:t>
            </a:r>
            <a:r>
              <a:rPr lang="en-US" sz="1700" dirty="0" smtClean="0">
                <a:latin typeface="Courier"/>
                <a:cs typeface="Courier"/>
              </a:rPr>
              <a:t>;</a:t>
            </a:r>
            <a:endParaRPr lang="en-US" sz="1700" dirty="0">
              <a:latin typeface="Courier"/>
              <a:cs typeface="Courier"/>
            </a:endParaRPr>
          </a:p>
        </p:txBody>
      </p:sp>
    </p:spTree>
    <p:extLst>
      <p:ext uri="{BB962C8B-B14F-4D97-AF65-F5344CB8AC3E}">
        <p14:creationId xmlns:p14="http://schemas.microsoft.com/office/powerpoint/2010/main" val="20396109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533400"/>
          </a:xfrm>
        </p:spPr>
        <p:txBody>
          <a:bodyPr/>
          <a:lstStyle/>
          <a:p>
            <a:r>
              <a:rPr lang="en-US" dirty="0" smtClean="0"/>
              <a:t>Network-Attached Storage and the CAP Theorem</a:t>
            </a:r>
            <a:endParaRPr lang="en-US" dirty="0"/>
          </a:p>
        </p:txBody>
      </p:sp>
      <p:sp>
        <p:nvSpPr>
          <p:cNvPr id="3" name="Content Placeholder 2"/>
          <p:cNvSpPr>
            <a:spLocks noGrp="1"/>
          </p:cNvSpPr>
          <p:nvPr>
            <p:ph idx="1"/>
          </p:nvPr>
        </p:nvSpPr>
        <p:spPr>
          <a:xfrm>
            <a:off x="76200" y="3615997"/>
            <a:ext cx="8991600" cy="3165803"/>
          </a:xfrm>
        </p:spPr>
        <p:txBody>
          <a:bodyPr>
            <a:normAutofit fontScale="92500" lnSpcReduction="10000"/>
          </a:bodyPr>
          <a:lstStyle/>
          <a:p>
            <a:r>
              <a:rPr lang="en-US" dirty="0" smtClean="0"/>
              <a:t>Consistency: </a:t>
            </a:r>
          </a:p>
          <a:p>
            <a:pPr lvl="1"/>
            <a:r>
              <a:rPr lang="en-US" dirty="0" smtClean="0"/>
              <a:t>Changes appear to everyone in the same serial order</a:t>
            </a:r>
          </a:p>
          <a:p>
            <a:r>
              <a:rPr lang="en-US" dirty="0" smtClean="0"/>
              <a:t>Availability:</a:t>
            </a:r>
          </a:p>
          <a:p>
            <a:pPr lvl="1"/>
            <a:r>
              <a:rPr lang="en-US" dirty="0" smtClean="0"/>
              <a:t>Can get a result at any time</a:t>
            </a:r>
          </a:p>
          <a:p>
            <a:r>
              <a:rPr lang="en-US" dirty="0" smtClean="0"/>
              <a:t>Partition-Tolerance</a:t>
            </a:r>
          </a:p>
          <a:p>
            <a:pPr lvl="1"/>
            <a:r>
              <a:rPr lang="en-US" dirty="0" smtClean="0"/>
              <a:t>System continues to work even when network becomes partitioned</a:t>
            </a:r>
          </a:p>
          <a:p>
            <a:r>
              <a:rPr lang="en-US" dirty="0" smtClean="0"/>
              <a:t>Consistency, Availability, Partition-Tolerance (CAP) Theorem: </a:t>
            </a:r>
            <a:r>
              <a:rPr lang="en-US" dirty="0" smtClean="0">
                <a:solidFill>
                  <a:srgbClr val="FF0000"/>
                </a:solidFill>
              </a:rPr>
              <a:t>Cannot have all three at same time</a:t>
            </a:r>
          </a:p>
          <a:p>
            <a:pPr lvl="1"/>
            <a:r>
              <a:rPr lang="en-US" dirty="0" smtClean="0"/>
              <a:t>Otherwise known as “Brewer’s Theorem”</a:t>
            </a:r>
          </a:p>
          <a:p>
            <a:pPr lvl="1"/>
            <a:endParaRPr lang="en-US" dirty="0" smtClean="0"/>
          </a:p>
          <a:p>
            <a:pPr lvl="1"/>
            <a:endParaRPr lang="en-US" dirty="0"/>
          </a:p>
        </p:txBody>
      </p:sp>
      <p:sp>
        <p:nvSpPr>
          <p:cNvPr id="4" name="Cloud 3"/>
          <p:cNvSpPr/>
          <p:nvPr/>
        </p:nvSpPr>
        <p:spPr bwMode="auto">
          <a:xfrm>
            <a:off x="2590800" y="8382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4000" dirty="0" smtClean="0">
                <a:latin typeface="Gill Sans Light"/>
                <a:cs typeface="Gill Sans Light"/>
              </a:rPr>
              <a:t>Network</a:t>
            </a:r>
            <a:endParaRPr kumimoji="0" lang="en-US" sz="4000" b="1" i="0" u="none" strike="noStrike" cap="none" normalizeH="0" baseline="0" dirty="0" smtClean="0">
              <a:ln>
                <a:noFill/>
              </a:ln>
              <a:solidFill>
                <a:schemeClr val="tx1"/>
              </a:solidFill>
              <a:effectLst/>
              <a:latin typeface="Gill Sans Light"/>
              <a:cs typeface="Gill Sans Light"/>
            </a:endParaRPr>
          </a:p>
        </p:txBody>
      </p:sp>
      <p:grpSp>
        <p:nvGrpSpPr>
          <p:cNvPr id="10" name="Group 26"/>
          <p:cNvGrpSpPr>
            <a:grpSpLocks/>
          </p:cNvGrpSpPr>
          <p:nvPr/>
        </p:nvGrpSpPr>
        <p:grpSpPr bwMode="auto">
          <a:xfrm>
            <a:off x="3886200" y="582699"/>
            <a:ext cx="1772653" cy="1027644"/>
            <a:chOff x="2304" y="672"/>
            <a:chExt cx="1824" cy="912"/>
          </a:xfrm>
        </p:grpSpPr>
        <p:pic>
          <p:nvPicPr>
            <p:cNvPr id="17" name="Picture 5" descr="MCj0398435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4" y="672"/>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13" name="AutoShape 23"/>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20" name="Group 26"/>
          <p:cNvGrpSpPr>
            <a:grpSpLocks/>
          </p:cNvGrpSpPr>
          <p:nvPr/>
        </p:nvGrpSpPr>
        <p:grpSpPr bwMode="auto">
          <a:xfrm>
            <a:off x="3226785" y="2728499"/>
            <a:ext cx="1772653" cy="1027644"/>
            <a:chOff x="2304" y="672"/>
            <a:chExt cx="1824" cy="912"/>
          </a:xfrm>
        </p:grpSpPr>
        <p:pic>
          <p:nvPicPr>
            <p:cNvPr id="21" name="Picture 5" descr="MCj0398435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4" y="672"/>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5"/>
            <p:cNvGrpSpPr>
              <a:grpSpLocks/>
            </p:cNvGrpSpPr>
            <p:nvPr/>
          </p:nvGrpSpPr>
          <p:grpSpPr bwMode="auto">
            <a:xfrm>
              <a:off x="3600" y="720"/>
              <a:ext cx="528" cy="864"/>
              <a:chOff x="3600" y="720"/>
              <a:chExt cx="528" cy="864"/>
            </a:xfrm>
          </p:grpSpPr>
          <p:sp>
            <p:nvSpPr>
              <p:cNvPr id="2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23" name="AutoShape 23"/>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34" name="Group 26"/>
          <p:cNvGrpSpPr>
            <a:grpSpLocks/>
          </p:cNvGrpSpPr>
          <p:nvPr/>
        </p:nvGrpSpPr>
        <p:grpSpPr bwMode="auto">
          <a:xfrm>
            <a:off x="5085347" y="2248956"/>
            <a:ext cx="1772653" cy="1027644"/>
            <a:chOff x="2304" y="672"/>
            <a:chExt cx="1824" cy="912"/>
          </a:xfrm>
        </p:grpSpPr>
        <p:pic>
          <p:nvPicPr>
            <p:cNvPr id="35" name="Picture 5" descr="MCj0398435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4" y="672"/>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37" name="AutoShape 23"/>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pic>
        <p:nvPicPr>
          <p:cNvPr id="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804862"/>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905000"/>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71525"/>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39" y="2607324"/>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2679"/>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eft-Right Arrow 10"/>
          <p:cNvSpPr/>
          <p:nvPr/>
        </p:nvSpPr>
        <p:spPr bwMode="auto">
          <a:xfrm>
            <a:off x="1272208" y="1878495"/>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cs typeface="Gill Sans Light"/>
            </a:endParaRPr>
          </a:p>
        </p:txBody>
      </p:sp>
      <p:sp>
        <p:nvSpPr>
          <p:cNvPr id="47" name="Left-Right Arrow 46"/>
          <p:cNvSpPr/>
          <p:nvPr/>
        </p:nvSpPr>
        <p:spPr bwMode="auto">
          <a:xfrm rot="20023723">
            <a:off x="1792144" y="2601915"/>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cs typeface="Gill Sans Light"/>
            </a:endParaRPr>
          </a:p>
        </p:txBody>
      </p:sp>
      <p:sp>
        <p:nvSpPr>
          <p:cNvPr id="48" name="Left-Right Arrow 47"/>
          <p:cNvSpPr/>
          <p:nvPr/>
        </p:nvSpPr>
        <p:spPr bwMode="auto">
          <a:xfrm rot="1829678">
            <a:off x="2450831" y="1489235"/>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cs typeface="Gill Sans Light"/>
            </a:endParaRPr>
          </a:p>
        </p:txBody>
      </p:sp>
      <p:sp>
        <p:nvSpPr>
          <p:cNvPr id="49" name="Left-Right Arrow 48"/>
          <p:cNvSpPr/>
          <p:nvPr/>
        </p:nvSpPr>
        <p:spPr bwMode="auto">
          <a:xfrm rot="20773327">
            <a:off x="5840443" y="1391320"/>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cs typeface="Gill Sans Light"/>
            </a:endParaRPr>
          </a:p>
        </p:txBody>
      </p:sp>
      <p:sp>
        <p:nvSpPr>
          <p:cNvPr id="50" name="Left-Right Arrow 49"/>
          <p:cNvSpPr/>
          <p:nvPr/>
        </p:nvSpPr>
        <p:spPr bwMode="auto">
          <a:xfrm rot="738253">
            <a:off x="5894585" y="20091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cs typeface="Gill Sans Light"/>
            </a:endParaRPr>
          </a:p>
        </p:txBody>
      </p:sp>
    </p:spTree>
    <p:extLst>
      <p:ext uri="{BB962C8B-B14F-4D97-AF65-F5344CB8AC3E}">
        <p14:creationId xmlns:p14="http://schemas.microsoft.com/office/powerpoint/2010/main" val="21520308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Hierarchical Networking: The Internet</a:t>
            </a:r>
          </a:p>
        </p:txBody>
      </p:sp>
      <p:sp>
        <p:nvSpPr>
          <p:cNvPr id="941059" name="Rectangle 3"/>
          <p:cNvSpPr>
            <a:spLocks noGrp="1" noChangeArrowheads="1"/>
          </p:cNvSpPr>
          <p:nvPr>
            <p:ph type="body" idx="1"/>
          </p:nvPr>
        </p:nvSpPr>
        <p:spPr>
          <a:xfrm>
            <a:off x="127000" y="609600"/>
            <a:ext cx="8788400" cy="1752600"/>
          </a:xfrm>
        </p:spPr>
        <p:txBody>
          <a:bodyPr/>
          <a:lstStyle/>
          <a:p>
            <a:pPr>
              <a:lnSpc>
                <a:spcPct val="80000"/>
              </a:lnSpc>
              <a:spcBef>
                <a:spcPct val="10000"/>
              </a:spcBef>
            </a:pPr>
            <a:r>
              <a:rPr lang="en-US" altLang="ko-KR" dirty="0" smtClean="0">
                <a:ea typeface="굴림" panose="020B0600000101010101" pitchFamily="34" charset="-127"/>
              </a:rPr>
              <a:t>How can we build a network with millions of hosts?</a:t>
            </a:r>
          </a:p>
          <a:p>
            <a:pPr lvl="1">
              <a:lnSpc>
                <a:spcPct val="80000"/>
              </a:lnSpc>
              <a:spcBef>
                <a:spcPct val="10000"/>
              </a:spcBef>
            </a:pPr>
            <a:r>
              <a:rPr lang="en-US" altLang="ko-KR" dirty="0" smtClean="0">
                <a:ea typeface="굴림" panose="020B0600000101010101" pitchFamily="34" charset="-127"/>
              </a:rPr>
              <a:t>Hierarchy! Not every host connected to every other one</a:t>
            </a:r>
          </a:p>
          <a:p>
            <a:pPr lvl="1">
              <a:lnSpc>
                <a:spcPct val="80000"/>
              </a:lnSpc>
              <a:spcBef>
                <a:spcPct val="10000"/>
              </a:spcBef>
            </a:pPr>
            <a:r>
              <a:rPr lang="en-US" altLang="ko-KR" dirty="0" smtClean="0">
                <a:ea typeface="굴림" panose="020B0600000101010101" pitchFamily="34" charset="-127"/>
              </a:rPr>
              <a:t>Use a network of Routers to connect subnets together</a:t>
            </a:r>
          </a:p>
          <a:p>
            <a:pPr lvl="2">
              <a:lnSpc>
                <a:spcPct val="80000"/>
              </a:lnSpc>
              <a:spcBef>
                <a:spcPct val="10000"/>
              </a:spcBef>
            </a:pPr>
            <a:r>
              <a:rPr lang="en-US" altLang="ko-KR" dirty="0" smtClean="0">
                <a:ea typeface="굴림" panose="020B0600000101010101" pitchFamily="34" charset="-127"/>
              </a:rPr>
              <a:t>Routing is often by prefix: e.g. first router matches first 8 bits of address, next router matches more, etc.</a:t>
            </a:r>
          </a:p>
          <a:p>
            <a:pPr lvl="1">
              <a:lnSpc>
                <a:spcPct val="80000"/>
              </a:lnSpc>
              <a:spcBef>
                <a:spcPct val="10000"/>
              </a:spcBef>
            </a:pPr>
            <a:endParaRPr lang="en-US" altLang="ko-KR" dirty="0" smtClean="0">
              <a:ea typeface="굴림" panose="020B0600000101010101" pitchFamily="34" charset="-127"/>
            </a:endParaRPr>
          </a:p>
          <a:p>
            <a:pPr lvl="1">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p:txBody>
      </p:sp>
      <p:pic>
        <p:nvPicPr>
          <p:cNvPr id="2970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6213" y="21209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75" y="2538413"/>
            <a:ext cx="677863"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3194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863" y="39449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75" y="37877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650" y="25908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013" y="43307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7"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575" y="4748213"/>
            <a:ext cx="677863"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8"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292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9"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61547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0"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9675" y="59975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1"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25" y="53213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2" name="Picture 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2238" y="39497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3" name="Picture 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04088" y="4367213"/>
            <a:ext cx="677862"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4"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461250" y="51482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5"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32588" y="57737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6"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43575" y="56165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7"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38800" y="44196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1140" name="Group 84"/>
          <p:cNvGrpSpPr>
            <a:grpSpLocks/>
          </p:cNvGrpSpPr>
          <p:nvPr/>
        </p:nvGrpSpPr>
        <p:grpSpPr bwMode="auto">
          <a:xfrm>
            <a:off x="1081088" y="2260600"/>
            <a:ext cx="7488237" cy="4002088"/>
            <a:chOff x="681" y="1424"/>
            <a:chExt cx="4717" cy="2521"/>
          </a:xfrm>
        </p:grpSpPr>
        <p:pic>
          <p:nvPicPr>
            <p:cNvPr id="29719"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584"/>
              <a:ext cx="1366" cy="85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720" name="Group 82"/>
            <p:cNvGrpSpPr>
              <a:grpSpLocks/>
            </p:cNvGrpSpPr>
            <p:nvPr/>
          </p:nvGrpSpPr>
          <p:grpSpPr bwMode="auto">
            <a:xfrm>
              <a:off x="681" y="1730"/>
              <a:ext cx="787" cy="823"/>
              <a:chOff x="681" y="1730"/>
              <a:chExt cx="787" cy="823"/>
            </a:xfrm>
          </p:grpSpPr>
          <p:sp>
            <p:nvSpPr>
              <p:cNvPr id="29751" name="Oval 7"/>
              <p:cNvSpPr>
                <a:spLocks noChangeArrowheads="1"/>
              </p:cNvSpPr>
              <p:nvPr/>
            </p:nvSpPr>
            <p:spPr bwMode="auto">
              <a:xfrm>
                <a:off x="878" y="1894"/>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latin typeface="Gill Sans Light"/>
                    <a:ea typeface="굴림" panose="020B0600000101010101" pitchFamily="34" charset="-127"/>
                    <a:cs typeface="Gill Sans Light"/>
                  </a:rPr>
                  <a:t>subnet1</a:t>
                </a:r>
              </a:p>
            </p:txBody>
          </p:sp>
          <p:sp>
            <p:nvSpPr>
              <p:cNvPr id="29752" name="Line 13"/>
              <p:cNvSpPr>
                <a:spLocks noChangeShapeType="1"/>
              </p:cNvSpPr>
              <p:nvPr/>
            </p:nvSpPr>
            <p:spPr bwMode="auto">
              <a:xfrm>
                <a:off x="1337" y="2320"/>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3" name="Line 14"/>
              <p:cNvSpPr>
                <a:spLocks noChangeShapeType="1"/>
              </p:cNvSpPr>
              <p:nvPr/>
            </p:nvSpPr>
            <p:spPr bwMode="auto">
              <a:xfrm flipH="1">
                <a:off x="681" y="2189"/>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4" name="Line 15"/>
              <p:cNvSpPr>
                <a:spLocks noChangeShapeType="1"/>
              </p:cNvSpPr>
              <p:nvPr/>
            </p:nvSpPr>
            <p:spPr bwMode="auto">
              <a:xfrm flipH="1" flipV="1">
                <a:off x="747" y="1894"/>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5" name="Line 16"/>
              <p:cNvSpPr>
                <a:spLocks noChangeShapeType="1"/>
              </p:cNvSpPr>
              <p:nvPr/>
            </p:nvSpPr>
            <p:spPr bwMode="auto">
              <a:xfrm flipH="1" flipV="1">
                <a:off x="1141" y="1730"/>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6" name="Line 17"/>
              <p:cNvSpPr>
                <a:spLocks noChangeShapeType="1"/>
              </p:cNvSpPr>
              <p:nvPr/>
            </p:nvSpPr>
            <p:spPr bwMode="auto">
              <a:xfrm flipV="1">
                <a:off x="1046" y="2386"/>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7" name="Line 18"/>
              <p:cNvSpPr>
                <a:spLocks noChangeShapeType="1"/>
              </p:cNvSpPr>
              <p:nvPr/>
            </p:nvSpPr>
            <p:spPr bwMode="auto">
              <a:xfrm flipV="1">
                <a:off x="1337" y="1894"/>
                <a:ext cx="131" cy="9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grpSp>
          <p:nvGrpSpPr>
            <p:cNvPr id="29721" name="Group 83"/>
            <p:cNvGrpSpPr>
              <a:grpSpLocks/>
            </p:cNvGrpSpPr>
            <p:nvPr/>
          </p:nvGrpSpPr>
          <p:grpSpPr bwMode="auto">
            <a:xfrm>
              <a:off x="873" y="3122"/>
              <a:ext cx="951" cy="823"/>
              <a:chOff x="873" y="3122"/>
              <a:chExt cx="951" cy="823"/>
            </a:xfrm>
          </p:grpSpPr>
          <p:sp>
            <p:nvSpPr>
              <p:cNvPr id="29744" name="Oval 21"/>
              <p:cNvSpPr>
                <a:spLocks noChangeArrowheads="1"/>
              </p:cNvSpPr>
              <p:nvPr/>
            </p:nvSpPr>
            <p:spPr bwMode="auto">
              <a:xfrm>
                <a:off x="1070" y="3286"/>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latin typeface="Gill Sans Light"/>
                    <a:ea typeface="굴림" panose="020B0600000101010101" pitchFamily="34" charset="-127"/>
                    <a:cs typeface="Gill Sans Light"/>
                  </a:rPr>
                  <a:t>subnet2</a:t>
                </a:r>
              </a:p>
            </p:txBody>
          </p:sp>
          <p:sp>
            <p:nvSpPr>
              <p:cNvPr id="29745" name="Line 27"/>
              <p:cNvSpPr>
                <a:spLocks noChangeShapeType="1"/>
              </p:cNvSpPr>
              <p:nvPr/>
            </p:nvSpPr>
            <p:spPr bwMode="auto">
              <a:xfrm>
                <a:off x="1529" y="3712"/>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6" name="Line 28"/>
              <p:cNvSpPr>
                <a:spLocks noChangeShapeType="1"/>
              </p:cNvSpPr>
              <p:nvPr/>
            </p:nvSpPr>
            <p:spPr bwMode="auto">
              <a:xfrm flipH="1">
                <a:off x="873" y="3581"/>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7" name="Line 29"/>
              <p:cNvSpPr>
                <a:spLocks noChangeShapeType="1"/>
              </p:cNvSpPr>
              <p:nvPr/>
            </p:nvSpPr>
            <p:spPr bwMode="auto">
              <a:xfrm flipH="1" flipV="1">
                <a:off x="939" y="3286"/>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8" name="Line 30"/>
              <p:cNvSpPr>
                <a:spLocks noChangeShapeType="1"/>
              </p:cNvSpPr>
              <p:nvPr/>
            </p:nvSpPr>
            <p:spPr bwMode="auto">
              <a:xfrm flipH="1" flipV="1">
                <a:off x="1333" y="3122"/>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9" name="Line 31"/>
              <p:cNvSpPr>
                <a:spLocks noChangeShapeType="1"/>
              </p:cNvSpPr>
              <p:nvPr/>
            </p:nvSpPr>
            <p:spPr bwMode="auto">
              <a:xfrm flipV="1">
                <a:off x="1238" y="3778"/>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50" name="Line 32"/>
              <p:cNvSpPr>
                <a:spLocks noChangeShapeType="1"/>
              </p:cNvSpPr>
              <p:nvPr/>
            </p:nvSpPr>
            <p:spPr bwMode="auto">
              <a:xfrm flipV="1">
                <a:off x="1584" y="3544"/>
                <a:ext cx="240"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sp>
          <p:nvSpPr>
            <p:cNvPr id="29722" name="Oval 33"/>
            <p:cNvSpPr>
              <a:spLocks noChangeArrowheads="1"/>
            </p:cNvSpPr>
            <p:nvPr/>
          </p:nvSpPr>
          <p:spPr bwMode="auto">
            <a:xfrm>
              <a:off x="2299" y="1926"/>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a:latin typeface="Gill Sans Light"/>
                  <a:ea typeface="굴림" panose="020B0600000101010101" pitchFamily="34" charset="-127"/>
                  <a:cs typeface="Gill Sans Light"/>
                </a:rPr>
                <a:t>Router</a:t>
              </a:r>
            </a:p>
          </p:txBody>
        </p:sp>
        <p:sp>
          <p:nvSpPr>
            <p:cNvPr id="29723" name="Line 34"/>
            <p:cNvSpPr>
              <a:spLocks noChangeShapeType="1"/>
            </p:cNvSpPr>
            <p:nvPr/>
          </p:nvSpPr>
          <p:spPr bwMode="auto">
            <a:xfrm>
              <a:off x="1440" y="2152"/>
              <a:ext cx="84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4" name="Line 35"/>
            <p:cNvSpPr>
              <a:spLocks noChangeShapeType="1"/>
            </p:cNvSpPr>
            <p:nvPr/>
          </p:nvSpPr>
          <p:spPr bwMode="auto">
            <a:xfrm>
              <a:off x="2834" y="2149"/>
              <a:ext cx="1918" cy="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5" name="Line 36"/>
            <p:cNvSpPr>
              <a:spLocks noChangeShapeType="1"/>
            </p:cNvSpPr>
            <p:nvPr/>
          </p:nvSpPr>
          <p:spPr bwMode="auto">
            <a:xfrm flipV="1">
              <a:off x="2700" y="179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6" name="Line 37"/>
            <p:cNvSpPr>
              <a:spLocks noChangeShapeType="1"/>
            </p:cNvSpPr>
            <p:nvPr/>
          </p:nvSpPr>
          <p:spPr bwMode="auto">
            <a:xfrm flipV="1">
              <a:off x="1512" y="2388"/>
              <a:ext cx="896" cy="9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7" name="Line 38"/>
            <p:cNvSpPr>
              <a:spLocks noChangeShapeType="1"/>
            </p:cNvSpPr>
            <p:nvPr/>
          </p:nvSpPr>
          <p:spPr bwMode="auto">
            <a:xfrm flipH="1" flipV="1">
              <a:off x="2700" y="237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8" name="Line 39"/>
            <p:cNvSpPr>
              <a:spLocks noChangeShapeType="1"/>
            </p:cNvSpPr>
            <p:nvPr/>
          </p:nvSpPr>
          <p:spPr bwMode="auto">
            <a:xfrm flipH="1" flipV="1">
              <a:off x="2299" y="1792"/>
              <a:ext cx="133"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29" name="Text Box 40"/>
            <p:cNvSpPr txBox="1">
              <a:spLocks noChangeArrowheads="1"/>
            </p:cNvSpPr>
            <p:nvPr/>
          </p:nvSpPr>
          <p:spPr bwMode="auto">
            <a:xfrm>
              <a:off x="2314" y="1424"/>
              <a:ext cx="548"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dirty="0">
                  <a:latin typeface="Gill Sans Light"/>
                  <a:ea typeface="굴림" panose="020B0600000101010101" pitchFamily="34" charset="-127"/>
                  <a:cs typeface="Gill Sans Light"/>
                </a:rPr>
                <a:t>Other</a:t>
              </a:r>
            </a:p>
            <a:p>
              <a:pPr algn="ctr">
                <a:spcBef>
                  <a:spcPct val="0"/>
                </a:spcBef>
              </a:pPr>
              <a:r>
                <a:rPr lang="en-US" altLang="ko-KR" sz="1800" dirty="0">
                  <a:latin typeface="Gill Sans Light"/>
                  <a:ea typeface="굴림" panose="020B0600000101010101" pitchFamily="34" charset="-127"/>
                  <a:cs typeface="Gill Sans Light"/>
                </a:rPr>
                <a:t>subnets</a:t>
              </a:r>
            </a:p>
          </p:txBody>
        </p:sp>
        <p:sp>
          <p:nvSpPr>
            <p:cNvPr id="29730" name="Oval 42"/>
            <p:cNvSpPr>
              <a:spLocks noChangeArrowheads="1"/>
            </p:cNvSpPr>
            <p:nvPr/>
          </p:nvSpPr>
          <p:spPr bwMode="auto">
            <a:xfrm>
              <a:off x="2688" y="2498"/>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a:latin typeface="Gill Sans Light"/>
                  <a:ea typeface="굴림" panose="020B0600000101010101" pitchFamily="34" charset="-127"/>
                  <a:cs typeface="Gill Sans Light"/>
                </a:rPr>
                <a:t>Router</a:t>
              </a:r>
            </a:p>
          </p:txBody>
        </p:sp>
        <p:sp>
          <p:nvSpPr>
            <p:cNvPr id="29731" name="Oval 43"/>
            <p:cNvSpPr>
              <a:spLocks noChangeArrowheads="1"/>
            </p:cNvSpPr>
            <p:nvPr/>
          </p:nvSpPr>
          <p:spPr bwMode="auto">
            <a:xfrm>
              <a:off x="3072" y="3074"/>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a:latin typeface="Gill Sans Light"/>
                  <a:ea typeface="굴림" panose="020B0600000101010101" pitchFamily="34" charset="-127"/>
                  <a:cs typeface="Gill Sans Light"/>
                </a:rPr>
                <a:t>Router</a:t>
              </a:r>
            </a:p>
          </p:txBody>
        </p:sp>
        <p:sp>
          <p:nvSpPr>
            <p:cNvPr id="29732" name="Line 44"/>
            <p:cNvSpPr>
              <a:spLocks noChangeShapeType="1"/>
            </p:cNvSpPr>
            <p:nvPr/>
          </p:nvSpPr>
          <p:spPr bwMode="auto">
            <a:xfrm flipH="1" flipV="1">
              <a:off x="3072" y="2930"/>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33" name="Line 45"/>
            <p:cNvSpPr>
              <a:spLocks noChangeShapeType="1"/>
            </p:cNvSpPr>
            <p:nvPr/>
          </p:nvSpPr>
          <p:spPr bwMode="auto">
            <a:xfrm flipV="1">
              <a:off x="2640" y="288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34" name="Text Box 48"/>
            <p:cNvSpPr txBox="1">
              <a:spLocks noChangeArrowheads="1"/>
            </p:cNvSpPr>
            <p:nvPr/>
          </p:nvSpPr>
          <p:spPr bwMode="auto">
            <a:xfrm>
              <a:off x="2976" y="1920"/>
              <a:ext cx="1152" cy="4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10000"/>
                </a:spcBef>
              </a:pPr>
              <a:r>
                <a:rPr lang="en-US" altLang="ko-KR" sz="2000" dirty="0">
                  <a:latin typeface="Gill Sans Light"/>
                  <a:ea typeface="굴림" panose="020B0600000101010101" pitchFamily="34" charset="-127"/>
                  <a:cs typeface="Gill Sans Light"/>
                </a:rPr>
                <a:t>Transcontinental</a:t>
              </a:r>
            </a:p>
            <a:p>
              <a:pPr algn="ctr">
                <a:spcBef>
                  <a:spcPct val="10000"/>
                </a:spcBef>
              </a:pPr>
              <a:r>
                <a:rPr lang="en-US" altLang="ko-KR" sz="2000" dirty="0">
                  <a:latin typeface="Gill Sans Light"/>
                  <a:ea typeface="굴림" panose="020B0600000101010101" pitchFamily="34" charset="-127"/>
                  <a:cs typeface="Gill Sans Light"/>
                </a:rPr>
                <a:t>Link</a:t>
              </a:r>
            </a:p>
          </p:txBody>
        </p:sp>
        <p:sp>
          <p:nvSpPr>
            <p:cNvPr id="29735" name="Oval 66"/>
            <p:cNvSpPr>
              <a:spLocks noChangeArrowheads="1"/>
            </p:cNvSpPr>
            <p:nvPr/>
          </p:nvSpPr>
          <p:spPr bwMode="auto">
            <a:xfrm flipH="1">
              <a:off x="4011" y="3046"/>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latin typeface="Gill Sans Light"/>
                  <a:ea typeface="굴림" panose="020B0600000101010101" pitchFamily="34" charset="-127"/>
                  <a:cs typeface="Gill Sans Light"/>
                </a:rPr>
                <a:t>subnet3</a:t>
              </a:r>
            </a:p>
          </p:txBody>
        </p:sp>
        <p:sp>
          <p:nvSpPr>
            <p:cNvPr id="29736" name="Line 72"/>
            <p:cNvSpPr>
              <a:spLocks noChangeShapeType="1"/>
            </p:cNvSpPr>
            <p:nvPr/>
          </p:nvSpPr>
          <p:spPr bwMode="auto">
            <a:xfrm flipH="1">
              <a:off x="3946" y="3472"/>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37" name="Line 73"/>
            <p:cNvSpPr>
              <a:spLocks noChangeShapeType="1"/>
            </p:cNvSpPr>
            <p:nvPr/>
          </p:nvSpPr>
          <p:spPr bwMode="auto">
            <a:xfrm>
              <a:off x="4536" y="3341"/>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38" name="Line 74"/>
            <p:cNvSpPr>
              <a:spLocks noChangeShapeType="1"/>
            </p:cNvSpPr>
            <p:nvPr/>
          </p:nvSpPr>
          <p:spPr bwMode="auto">
            <a:xfrm flipV="1">
              <a:off x="4503" y="3046"/>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39" name="Line 75"/>
            <p:cNvSpPr>
              <a:spLocks noChangeShapeType="1"/>
            </p:cNvSpPr>
            <p:nvPr/>
          </p:nvSpPr>
          <p:spPr bwMode="auto">
            <a:xfrm flipV="1">
              <a:off x="4273" y="2882"/>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0" name="Line 76"/>
            <p:cNvSpPr>
              <a:spLocks noChangeShapeType="1"/>
            </p:cNvSpPr>
            <p:nvPr/>
          </p:nvSpPr>
          <p:spPr bwMode="auto">
            <a:xfrm flipH="1" flipV="1">
              <a:off x="4339" y="3538"/>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1" name="Line 77"/>
            <p:cNvSpPr>
              <a:spLocks noChangeShapeType="1"/>
            </p:cNvSpPr>
            <p:nvPr/>
          </p:nvSpPr>
          <p:spPr bwMode="auto">
            <a:xfrm flipH="1" flipV="1">
              <a:off x="3946" y="3046"/>
              <a:ext cx="131" cy="9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2" name="Line 78"/>
            <p:cNvSpPr>
              <a:spLocks noChangeShapeType="1"/>
            </p:cNvSpPr>
            <p:nvPr/>
          </p:nvSpPr>
          <p:spPr bwMode="auto">
            <a:xfrm>
              <a:off x="3608" y="3314"/>
              <a:ext cx="382" cy="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9743" name="Text Box 79"/>
            <p:cNvSpPr txBox="1">
              <a:spLocks noChangeArrowheads="1"/>
            </p:cNvSpPr>
            <p:nvPr/>
          </p:nvSpPr>
          <p:spPr bwMode="auto">
            <a:xfrm>
              <a:off x="2349" y="3112"/>
              <a:ext cx="548"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latin typeface="Gill Sans Light"/>
                  <a:ea typeface="굴림" panose="020B0600000101010101" pitchFamily="34" charset="-127"/>
                  <a:cs typeface="Gill Sans Light"/>
                </a:rPr>
                <a:t>Other</a:t>
              </a:r>
            </a:p>
            <a:p>
              <a:pPr algn="ctr">
                <a:spcBef>
                  <a:spcPct val="0"/>
                </a:spcBef>
              </a:pPr>
              <a:r>
                <a:rPr lang="en-US" altLang="ko-KR" sz="1800">
                  <a:latin typeface="Gill Sans Light"/>
                  <a:ea typeface="굴림" panose="020B0600000101010101" pitchFamily="34" charset="-127"/>
                  <a:cs typeface="Gill Sans Light"/>
                </a:rPr>
                <a:t>subnets</a:t>
              </a:r>
            </a:p>
          </p:txBody>
        </p:sp>
      </p:grpSp>
    </p:spTree>
    <p:extLst>
      <p:ext uri="{BB962C8B-B14F-4D97-AF65-F5344CB8AC3E}">
        <p14:creationId xmlns:p14="http://schemas.microsoft.com/office/powerpoint/2010/main" val="42932339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1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10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10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7619" name="Rectangle 3"/>
          <p:cNvSpPr>
            <a:spLocks noGrp="1" noChangeArrowheads="1"/>
          </p:cNvSpPr>
          <p:nvPr>
            <p:ph type="body" idx="1"/>
          </p:nvPr>
        </p:nvSpPr>
        <p:spPr>
          <a:xfrm>
            <a:off x="0" y="2209800"/>
            <a:ext cx="8839200" cy="4572000"/>
          </a:xfrm>
        </p:spPr>
        <p:txBody>
          <a:bodyPr>
            <a:noAutofit/>
          </a:bodyPr>
          <a:lstStyle/>
          <a:p>
            <a:pPr>
              <a:lnSpc>
                <a:spcPct val="80000"/>
              </a:lnSpc>
              <a:spcBef>
                <a:spcPct val="5000"/>
              </a:spcBef>
            </a:pPr>
            <a:r>
              <a:rPr lang="en-US" altLang="ko-KR" sz="2600" dirty="0" smtClean="0">
                <a:ea typeface="굴림" panose="020B0600000101010101" pitchFamily="34" charset="-127"/>
              </a:rPr>
              <a:t>Transparent access to files stored on a remote disk</a:t>
            </a:r>
          </a:p>
          <a:p>
            <a:pPr>
              <a:lnSpc>
                <a:spcPct val="80000"/>
              </a:lnSpc>
              <a:spcBef>
                <a:spcPct val="5000"/>
              </a:spcBef>
            </a:pPr>
            <a:r>
              <a:rPr lang="en-US" altLang="ko-KR" sz="2800" dirty="0" smtClean="0">
                <a:ea typeface="굴림" panose="020B0600000101010101" pitchFamily="34" charset="-127"/>
              </a:rPr>
              <a:t>Naming choices (always an issue):</a:t>
            </a:r>
          </a:p>
          <a:p>
            <a:pPr lvl="1">
              <a:lnSpc>
                <a:spcPct val="80000"/>
              </a:lnSpc>
              <a:spcBef>
                <a:spcPct val="5000"/>
              </a:spcBef>
            </a:pPr>
            <a:r>
              <a:rPr lang="en-US" altLang="ko-KR" sz="2400" i="1" dirty="0" err="1" smtClean="0">
                <a:ea typeface="굴림" panose="020B0600000101010101" pitchFamily="34" charset="-127"/>
              </a:rPr>
              <a:t>Hostname:</a:t>
            </a:r>
            <a:r>
              <a:rPr lang="en-US" altLang="ko-KR" sz="2400" dirty="0" err="1" smtClean="0">
                <a:ea typeface="굴림" panose="020B0600000101010101" pitchFamily="34" charset="-127"/>
              </a:rPr>
              <a:t>localname</a:t>
            </a:r>
            <a:r>
              <a:rPr lang="en-US" altLang="ko-KR" sz="2400" dirty="0" smtClean="0">
                <a:ea typeface="굴림" panose="020B0600000101010101" pitchFamily="34" charset="-127"/>
              </a:rPr>
              <a:t>: Name files explicitly</a:t>
            </a:r>
          </a:p>
          <a:p>
            <a:pPr lvl="2">
              <a:lnSpc>
                <a:spcPct val="80000"/>
              </a:lnSpc>
              <a:spcBef>
                <a:spcPct val="5000"/>
              </a:spcBef>
            </a:pPr>
            <a:r>
              <a:rPr lang="en-US" altLang="ko-KR" sz="2400" dirty="0" smtClean="0">
                <a:ea typeface="굴림" panose="020B0600000101010101" pitchFamily="34" charset="-127"/>
              </a:rPr>
              <a:t>No location or migration transparency</a:t>
            </a:r>
          </a:p>
          <a:p>
            <a:pPr lvl="1">
              <a:lnSpc>
                <a:spcPct val="80000"/>
              </a:lnSpc>
              <a:spcBef>
                <a:spcPct val="5000"/>
              </a:spcBef>
            </a:pPr>
            <a:r>
              <a:rPr lang="en-US" altLang="ko-KR" sz="2400" i="1" dirty="0" smtClean="0">
                <a:ea typeface="굴림" panose="020B0600000101010101" pitchFamily="34" charset="-127"/>
              </a:rPr>
              <a:t>Mounting</a:t>
            </a:r>
            <a:r>
              <a:rPr lang="en-US" altLang="ko-KR" sz="2400" dirty="0" smtClean="0">
                <a:ea typeface="굴림" panose="020B0600000101010101" pitchFamily="34" charset="-127"/>
              </a:rPr>
              <a:t> of remote file systems</a:t>
            </a:r>
          </a:p>
          <a:p>
            <a:pPr lvl="2">
              <a:lnSpc>
                <a:spcPct val="80000"/>
              </a:lnSpc>
              <a:spcBef>
                <a:spcPct val="5000"/>
              </a:spcBef>
            </a:pPr>
            <a:r>
              <a:rPr lang="en-US" altLang="ko-KR" sz="2400" dirty="0">
                <a:ea typeface="굴림" panose="020B0600000101010101" pitchFamily="34" charset="-127"/>
              </a:rPr>
              <a:t>M</a:t>
            </a:r>
            <a:r>
              <a:rPr lang="en-US" altLang="ko-KR" sz="2400" dirty="0" smtClean="0">
                <a:ea typeface="굴림" panose="020B0600000101010101" pitchFamily="34" charset="-127"/>
              </a:rPr>
              <a:t>ounts remote file system by giving name </a:t>
            </a:r>
            <a:br>
              <a:rPr lang="en-US" altLang="ko-KR" sz="2400" dirty="0" smtClean="0">
                <a:ea typeface="굴림" panose="020B0600000101010101" pitchFamily="34" charset="-127"/>
              </a:rPr>
            </a:br>
            <a:r>
              <a:rPr lang="en-US" altLang="ko-KR" sz="2400" dirty="0" smtClean="0">
                <a:ea typeface="굴림" panose="020B0600000101010101" pitchFamily="34" charset="-127"/>
              </a:rPr>
              <a:t>and local mount point</a:t>
            </a:r>
          </a:p>
          <a:p>
            <a:pPr lvl="2">
              <a:lnSpc>
                <a:spcPct val="80000"/>
              </a:lnSpc>
              <a:spcBef>
                <a:spcPct val="5000"/>
              </a:spcBef>
            </a:pPr>
            <a:r>
              <a:rPr lang="en-US" altLang="ko-KR" sz="2400" dirty="0" smtClean="0">
                <a:ea typeface="굴림" panose="020B0600000101010101" pitchFamily="34" charset="-127"/>
              </a:rPr>
              <a:t>Transparent to user: all reads and writes </a:t>
            </a:r>
            <a:br>
              <a:rPr lang="en-US" altLang="ko-KR" sz="2400" dirty="0" smtClean="0">
                <a:ea typeface="굴림" panose="020B0600000101010101" pitchFamily="34" charset="-127"/>
              </a:rPr>
            </a:br>
            <a:r>
              <a:rPr lang="en-US" altLang="ko-KR" sz="2400" dirty="0" smtClean="0">
                <a:ea typeface="굴림" panose="020B0600000101010101" pitchFamily="34" charset="-127"/>
              </a:rPr>
              <a:t>look like local reads and writes to user</a:t>
            </a:r>
            <a:br>
              <a:rPr lang="en-US" altLang="ko-KR" sz="2400" dirty="0" smtClean="0">
                <a:ea typeface="굴림" panose="020B0600000101010101" pitchFamily="34" charset="-127"/>
              </a:rPr>
            </a:br>
            <a:r>
              <a:rPr lang="en-US" altLang="ko-KR" sz="2400" dirty="0" smtClean="0">
                <a:ea typeface="굴림" panose="020B0600000101010101" pitchFamily="34" charset="-127"/>
              </a:rPr>
              <a:t>e.g. </a:t>
            </a:r>
            <a:r>
              <a:rPr lang="en-US" altLang="ko-KR" sz="2400" dirty="0" smtClean="0">
                <a:solidFill>
                  <a:schemeClr val="hlink"/>
                </a:solidFill>
                <a:ea typeface="굴림" panose="020B0600000101010101" pitchFamily="34" charset="-127"/>
              </a:rPr>
              <a:t>/users/sue/foo</a:t>
            </a:r>
            <a:r>
              <a:rPr lang="en-US" altLang="ko-KR" sz="2400" dirty="0" smtClean="0">
                <a:solidFill>
                  <a:schemeClr val="hlink"/>
                </a:solidFill>
                <a:ea typeface="굴림" panose="020B0600000101010101" pitchFamily="34" charset="-127"/>
                <a:sym typeface="Symbol" panose="05050102010706020507" pitchFamily="18" charset="2"/>
              </a:rPr>
              <a:t>/sue/foo on server</a:t>
            </a:r>
          </a:p>
          <a:p>
            <a:pPr lvl="1">
              <a:lnSpc>
                <a:spcPct val="80000"/>
              </a:lnSpc>
              <a:spcBef>
                <a:spcPct val="5000"/>
              </a:spcBef>
            </a:pPr>
            <a:r>
              <a:rPr lang="en-US" altLang="ko-KR" sz="2400" i="1" dirty="0" smtClean="0">
                <a:ea typeface="굴림" panose="020B0600000101010101" pitchFamily="34" charset="-127"/>
              </a:rPr>
              <a:t>A single, global name space:</a:t>
            </a:r>
            <a:r>
              <a:rPr lang="en-US" altLang="ko-KR" sz="2400" dirty="0" smtClean="0">
                <a:ea typeface="굴림" panose="020B0600000101010101" pitchFamily="34" charset="-127"/>
              </a:rPr>
              <a:t> every file </a:t>
            </a:r>
            <a:br>
              <a:rPr lang="en-US" altLang="ko-KR" sz="2400" dirty="0" smtClean="0">
                <a:ea typeface="굴림" panose="020B0600000101010101" pitchFamily="34" charset="-127"/>
              </a:rPr>
            </a:br>
            <a:r>
              <a:rPr lang="en-US" altLang="ko-KR" sz="2400" dirty="0" smtClean="0">
                <a:ea typeface="굴림" panose="020B0600000101010101" pitchFamily="34" charset="-127"/>
              </a:rPr>
              <a:t>in the world has unique name</a:t>
            </a:r>
          </a:p>
          <a:p>
            <a:pPr lvl="2">
              <a:lnSpc>
                <a:spcPct val="80000"/>
              </a:lnSpc>
              <a:spcBef>
                <a:spcPct val="5000"/>
              </a:spcBef>
            </a:pPr>
            <a:r>
              <a:rPr lang="en-US" altLang="ko-KR" sz="2400" dirty="0" smtClean="0">
                <a:ea typeface="굴림" panose="020B0600000101010101" pitchFamily="34" charset="-127"/>
              </a:rPr>
              <a:t>Location Transparency: servers/files </a:t>
            </a:r>
            <a:br>
              <a:rPr lang="en-US" altLang="ko-KR" sz="2400" dirty="0" smtClean="0">
                <a:ea typeface="굴림" panose="020B0600000101010101" pitchFamily="34" charset="-127"/>
              </a:rPr>
            </a:br>
            <a:r>
              <a:rPr lang="en-US" altLang="ko-KR" sz="2400" dirty="0" smtClean="0">
                <a:ea typeface="굴림" panose="020B0600000101010101" pitchFamily="34" charset="-127"/>
              </a:rPr>
              <a:t>can move without involving user</a:t>
            </a:r>
          </a:p>
        </p:txBody>
      </p:sp>
      <p:grpSp>
        <p:nvGrpSpPr>
          <p:cNvPr id="1007653" name="Group 37"/>
          <p:cNvGrpSpPr>
            <a:grpSpLocks/>
          </p:cNvGrpSpPr>
          <p:nvPr/>
        </p:nvGrpSpPr>
        <p:grpSpPr bwMode="auto">
          <a:xfrm>
            <a:off x="5562600" y="3048000"/>
            <a:ext cx="3581400" cy="3429000"/>
            <a:chOff x="3456" y="2016"/>
            <a:chExt cx="2256" cy="2160"/>
          </a:xfrm>
        </p:grpSpPr>
        <p:pic>
          <p:nvPicPr>
            <p:cNvPr id="174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l="19032" t="613" r="19032" b="613"/>
            <a:stretch>
              <a:fillRect/>
            </a:stretch>
          </p:blipFill>
          <p:spPr bwMode="auto">
            <a:xfrm>
              <a:off x="4272" y="2016"/>
              <a:ext cx="1404" cy="168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9" name="AutoShape 31"/>
            <p:cNvSpPr>
              <a:spLocks noChangeArrowheads="1"/>
            </p:cNvSpPr>
            <p:nvPr/>
          </p:nvSpPr>
          <p:spPr bwMode="auto">
            <a:xfrm>
              <a:off x="3456" y="3744"/>
              <a:ext cx="912" cy="384"/>
            </a:xfrm>
            <a:prstGeom prst="wedgeRectCallout">
              <a:avLst>
                <a:gd name="adj1" fmla="val 59648"/>
                <a:gd name="adj2" fmla="val -23750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latin typeface="Gill Sans Light"/>
                  <a:cs typeface="Gill Sans Light"/>
                </a:rPr>
                <a:t>mount</a:t>
              </a:r>
            </a:p>
            <a:p>
              <a:pPr>
                <a:spcBef>
                  <a:spcPct val="10000"/>
                </a:spcBef>
              </a:pPr>
              <a:r>
                <a:rPr lang="en-US" altLang="en-US" sz="1800" dirty="0" err="1" smtClean="0">
                  <a:latin typeface="Gill Sans Light"/>
                  <a:cs typeface="Gill Sans Light"/>
                </a:rPr>
                <a:t>cory</a:t>
              </a:r>
              <a:r>
                <a:rPr lang="en-US" altLang="en-US" sz="1800" dirty="0" smtClean="0">
                  <a:latin typeface="Gill Sans Light"/>
                  <a:cs typeface="Gill Sans Light"/>
                </a:rPr>
                <a:t>:</a:t>
              </a:r>
              <a:r>
                <a:rPr lang="en-US" altLang="en-US" sz="1800" dirty="0">
                  <a:latin typeface="Gill Sans Light"/>
                  <a:cs typeface="Gill Sans Light"/>
                </a:rPr>
                <a:t>/sue</a:t>
              </a:r>
            </a:p>
          </p:txBody>
        </p:sp>
        <p:sp>
          <p:nvSpPr>
            <p:cNvPr id="17430" name="AutoShape 34"/>
            <p:cNvSpPr>
              <a:spLocks noChangeArrowheads="1"/>
            </p:cNvSpPr>
            <p:nvPr/>
          </p:nvSpPr>
          <p:spPr bwMode="auto">
            <a:xfrm>
              <a:off x="4560" y="3792"/>
              <a:ext cx="912" cy="384"/>
            </a:xfrm>
            <a:prstGeom prst="wedgeRectCallout">
              <a:avLst>
                <a:gd name="adj1" fmla="val -9542"/>
                <a:gd name="adj2" fmla="val -153125"/>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latin typeface="Gill Sans Light"/>
                  <a:cs typeface="Gill Sans Light"/>
                </a:rPr>
                <a:t>mount</a:t>
              </a:r>
            </a:p>
            <a:p>
              <a:pPr>
                <a:spcBef>
                  <a:spcPct val="10000"/>
                </a:spcBef>
              </a:pPr>
              <a:r>
                <a:rPr lang="en-US" altLang="en-US" sz="1800" dirty="0" smtClean="0">
                  <a:latin typeface="Gill Sans Light"/>
                  <a:cs typeface="Gill Sans Light"/>
                </a:rPr>
                <a:t>spot:</a:t>
              </a:r>
              <a:r>
                <a:rPr lang="en-US" altLang="en-US" sz="1800" dirty="0">
                  <a:latin typeface="Gill Sans Light"/>
                  <a:cs typeface="Gill Sans Light"/>
                </a:rPr>
                <a:t>/</a:t>
              </a:r>
              <a:r>
                <a:rPr lang="en-US" altLang="en-US" sz="1800" dirty="0" err="1">
                  <a:latin typeface="Gill Sans Light"/>
                  <a:cs typeface="Gill Sans Light"/>
                </a:rPr>
                <a:t>prog</a:t>
              </a:r>
              <a:endParaRPr lang="en-US" altLang="en-US" sz="1800" dirty="0">
                <a:latin typeface="Gill Sans Light"/>
                <a:cs typeface="Gill Sans Light"/>
              </a:endParaRPr>
            </a:p>
          </p:txBody>
        </p:sp>
        <p:sp>
          <p:nvSpPr>
            <p:cNvPr id="17431" name="AutoShape 35"/>
            <p:cNvSpPr>
              <a:spLocks noChangeArrowheads="1"/>
            </p:cNvSpPr>
            <p:nvPr/>
          </p:nvSpPr>
          <p:spPr bwMode="auto">
            <a:xfrm>
              <a:off x="4848" y="2064"/>
              <a:ext cx="864" cy="384"/>
            </a:xfrm>
            <a:prstGeom prst="wedgeRectCallout">
              <a:avLst>
                <a:gd name="adj1" fmla="val 2778"/>
                <a:gd name="adj2" fmla="val 13463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latin typeface="Gill Sans Light"/>
                  <a:cs typeface="Gill Sans Light"/>
                </a:rPr>
                <a:t>mount</a:t>
              </a:r>
            </a:p>
            <a:p>
              <a:pPr>
                <a:spcBef>
                  <a:spcPct val="10000"/>
                </a:spcBef>
              </a:pPr>
              <a:r>
                <a:rPr lang="en-US" altLang="en-US" sz="1800" dirty="0" smtClean="0">
                  <a:latin typeface="Gill Sans Light"/>
                  <a:cs typeface="Gill Sans Light"/>
                </a:rPr>
                <a:t>spot:</a:t>
              </a:r>
              <a:r>
                <a:rPr lang="en-US" altLang="en-US" sz="1800" dirty="0">
                  <a:latin typeface="Gill Sans Light"/>
                  <a:cs typeface="Gill Sans Light"/>
                </a:rPr>
                <a:t>/</a:t>
              </a:r>
              <a:r>
                <a:rPr lang="en-US" altLang="en-US" sz="1800" dirty="0" err="1">
                  <a:latin typeface="Gill Sans Light"/>
                  <a:cs typeface="Gill Sans Light"/>
                </a:rPr>
                <a:t>jane</a:t>
              </a:r>
              <a:endParaRPr lang="en-US" altLang="en-US" sz="1800" dirty="0">
                <a:latin typeface="Gill Sans Light"/>
                <a:cs typeface="Gill Sans Light"/>
              </a:endParaRPr>
            </a:p>
          </p:txBody>
        </p:sp>
      </p:grpSp>
      <p:sp>
        <p:nvSpPr>
          <p:cNvPr id="17411" name="Rectangle 2"/>
          <p:cNvSpPr>
            <a:spLocks noGrp="1" noChangeArrowheads="1"/>
          </p:cNvSpPr>
          <p:nvPr>
            <p:ph type="title"/>
          </p:nvPr>
        </p:nvSpPr>
        <p:spPr/>
        <p:txBody>
          <a:bodyPr/>
          <a:lstStyle/>
          <a:p>
            <a:r>
              <a:rPr lang="en-US" altLang="ko-KR" smtClean="0">
                <a:ea typeface="굴림" panose="020B0600000101010101" pitchFamily="34" charset="-127"/>
              </a:rPr>
              <a:t>Distributed File Systems</a:t>
            </a:r>
          </a:p>
        </p:txBody>
      </p:sp>
      <p:grpSp>
        <p:nvGrpSpPr>
          <p:cNvPr id="17413" name="Group 26"/>
          <p:cNvGrpSpPr>
            <a:grpSpLocks/>
          </p:cNvGrpSpPr>
          <p:nvPr/>
        </p:nvGrpSpPr>
        <p:grpSpPr bwMode="auto">
          <a:xfrm>
            <a:off x="1524000" y="457200"/>
            <a:ext cx="6324600" cy="1773308"/>
            <a:chOff x="624" y="480"/>
            <a:chExt cx="4692" cy="1591"/>
          </a:xfrm>
        </p:grpSpPr>
        <p:pic>
          <p:nvPicPr>
            <p:cNvPr id="17414" name="Picture 7" descr="MCj039843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8" y="576"/>
              <a:ext cx="1155" cy="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3" descr="MCj0398505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 y="624"/>
              <a:ext cx="1146"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14"/>
            <p:cNvSpPr>
              <a:spLocks noChangeArrowheads="1"/>
            </p:cNvSpPr>
            <p:nvPr/>
          </p:nvSpPr>
          <p:spPr bwMode="auto">
            <a:xfrm>
              <a:off x="1824" y="1056"/>
              <a:ext cx="1488" cy="24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Network</a:t>
              </a:r>
            </a:p>
          </p:txBody>
        </p:sp>
        <p:sp>
          <p:nvSpPr>
            <p:cNvPr id="17417" name="Line 15"/>
            <p:cNvSpPr>
              <a:spLocks noChangeShapeType="1"/>
            </p:cNvSpPr>
            <p:nvPr/>
          </p:nvSpPr>
          <p:spPr bwMode="auto">
            <a:xfrm flipV="1">
              <a:off x="1776" y="912"/>
              <a:ext cx="1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7418" name="Line 16"/>
            <p:cNvSpPr>
              <a:spLocks noChangeShapeType="1"/>
            </p:cNvSpPr>
            <p:nvPr/>
          </p:nvSpPr>
          <p:spPr bwMode="auto">
            <a:xfrm flipH="1" flipV="1">
              <a:off x="1776" y="1440"/>
              <a:ext cx="1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7419" name="Text Box 17"/>
            <p:cNvSpPr txBox="1">
              <a:spLocks noChangeArrowheads="1"/>
            </p:cNvSpPr>
            <p:nvPr/>
          </p:nvSpPr>
          <p:spPr bwMode="auto">
            <a:xfrm>
              <a:off x="1990" y="617"/>
              <a:ext cx="887"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Light"/>
                  <a:cs typeface="Gill Sans Light"/>
                </a:rPr>
                <a:t>Read File</a:t>
              </a:r>
            </a:p>
          </p:txBody>
        </p:sp>
        <p:sp>
          <p:nvSpPr>
            <p:cNvPr id="17420" name="Text Box 18"/>
            <p:cNvSpPr txBox="1">
              <a:spLocks noChangeArrowheads="1"/>
            </p:cNvSpPr>
            <p:nvPr/>
          </p:nvSpPr>
          <p:spPr bwMode="auto">
            <a:xfrm>
              <a:off x="2213" y="1488"/>
              <a:ext cx="545"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Data</a:t>
              </a:r>
            </a:p>
          </p:txBody>
        </p:sp>
        <p:sp>
          <p:nvSpPr>
            <p:cNvPr id="17421" name="Text Box 19"/>
            <p:cNvSpPr txBox="1">
              <a:spLocks noChangeArrowheads="1"/>
            </p:cNvSpPr>
            <p:nvPr/>
          </p:nvSpPr>
          <p:spPr bwMode="auto">
            <a:xfrm>
              <a:off x="746" y="1668"/>
              <a:ext cx="622"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Light"/>
                  <a:cs typeface="Gill Sans Light"/>
                </a:rPr>
                <a:t>Client</a:t>
              </a:r>
            </a:p>
          </p:txBody>
        </p:sp>
        <p:sp>
          <p:nvSpPr>
            <p:cNvPr id="17422" name="Text Box 20"/>
            <p:cNvSpPr txBox="1">
              <a:spLocks noChangeArrowheads="1"/>
            </p:cNvSpPr>
            <p:nvPr/>
          </p:nvSpPr>
          <p:spPr bwMode="auto">
            <a:xfrm>
              <a:off x="3348" y="1687"/>
              <a:ext cx="678" cy="38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Server</a:t>
              </a:r>
            </a:p>
          </p:txBody>
        </p:sp>
        <p:grpSp>
          <p:nvGrpSpPr>
            <p:cNvPr id="17423" name="Group 21"/>
            <p:cNvGrpSpPr>
              <a:grpSpLocks/>
            </p:cNvGrpSpPr>
            <p:nvPr/>
          </p:nvGrpSpPr>
          <p:grpSpPr bwMode="auto">
            <a:xfrm>
              <a:off x="4368" y="480"/>
              <a:ext cx="948" cy="1572"/>
              <a:chOff x="432" y="1933"/>
              <a:chExt cx="948" cy="1572"/>
            </a:xfrm>
          </p:grpSpPr>
          <p:pic>
            <p:nvPicPr>
              <p:cNvPr id="17424" name="Picture 2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5" name="Picture 2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6" name="Picture 2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7" name="Picture 2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26394237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7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76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76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76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76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7619">
                                            <p:txEl>
                                              <p:pRg st="6" end="6"/>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07653"/>
                                        </p:tgtEl>
                                        <p:attrNameLst>
                                          <p:attrName>style.visibility</p:attrName>
                                        </p:attrNameLst>
                                      </p:cBhvr>
                                      <p:to>
                                        <p:strVal val="visible"/>
                                      </p:to>
                                    </p:set>
                                    <p:anim calcmode="lin" valueType="num">
                                      <p:cBhvr additive="base">
                                        <p:cTn id="27" dur="500" fill="hold"/>
                                        <p:tgtEl>
                                          <p:spTgt spid="1007653"/>
                                        </p:tgtEl>
                                        <p:attrNameLst>
                                          <p:attrName>ppt_x</p:attrName>
                                        </p:attrNameLst>
                                      </p:cBhvr>
                                      <p:tavLst>
                                        <p:tav tm="0">
                                          <p:val>
                                            <p:strVal val="1+#ppt_w/2"/>
                                          </p:val>
                                        </p:tav>
                                        <p:tav tm="100000">
                                          <p:val>
                                            <p:strVal val="#ppt_x"/>
                                          </p:val>
                                        </p:tav>
                                      </p:tavLst>
                                    </p:anim>
                                    <p:anim calcmode="lin" valueType="num">
                                      <p:cBhvr additive="base">
                                        <p:cTn id="28" dur="500" fill="hold"/>
                                        <p:tgtEl>
                                          <p:spTgt spid="100765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761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7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2895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sz="2000">
              <a:latin typeface="Gill Sans Light"/>
              <a:cs typeface="Gill Sans Light"/>
            </a:endParaRPr>
          </a:p>
        </p:txBody>
      </p:sp>
      <p:sp>
        <p:nvSpPr>
          <p:cNvPr id="19459" name="Rectangle 2"/>
          <p:cNvSpPr>
            <a:spLocks noGrp="1" noChangeArrowheads="1"/>
          </p:cNvSpPr>
          <p:nvPr>
            <p:ph type="title"/>
          </p:nvPr>
        </p:nvSpPr>
        <p:spPr/>
        <p:txBody>
          <a:bodyPr/>
          <a:lstStyle/>
          <a:p>
            <a:r>
              <a:rPr lang="en-US" altLang="ko-KR" smtClean="0">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190500" y="3657600"/>
            <a:ext cx="8724900" cy="3124200"/>
          </a:xfrm>
        </p:spPr>
        <p:txBody>
          <a:bodyPr/>
          <a:lstStyle/>
          <a:p>
            <a:pPr>
              <a:lnSpc>
                <a:spcPct val="80000"/>
              </a:lnSpc>
              <a:spcBef>
                <a:spcPct val="10000"/>
              </a:spcBef>
            </a:pPr>
            <a:r>
              <a:rPr lang="en-US" altLang="ko-KR" dirty="0" smtClean="0">
                <a:ea typeface="굴림" panose="020B0600000101010101" pitchFamily="34" charset="-127"/>
              </a:rPr>
              <a:t>Remote Disk: Reads and writes forwarded to server</a:t>
            </a:r>
          </a:p>
          <a:p>
            <a:pPr lvl="1">
              <a:lnSpc>
                <a:spcPct val="80000"/>
              </a:lnSpc>
              <a:spcBef>
                <a:spcPct val="10000"/>
              </a:spcBef>
            </a:pPr>
            <a:r>
              <a:rPr lang="en-US" altLang="ko-KR" dirty="0" smtClean="0">
                <a:ea typeface="굴림" panose="020B0600000101010101" pitchFamily="34" charset="-127"/>
              </a:rPr>
              <a:t>Use Remote Procedure Calls (RPC) to translate file system calls into remote requests </a:t>
            </a:r>
          </a:p>
          <a:p>
            <a:pPr lvl="1">
              <a:lnSpc>
                <a:spcPct val="80000"/>
              </a:lnSpc>
              <a:spcBef>
                <a:spcPct val="10000"/>
              </a:spcBef>
            </a:pPr>
            <a:r>
              <a:rPr lang="en-US" altLang="ko-KR" dirty="0" smtClean="0">
                <a:ea typeface="굴림" panose="020B0600000101010101" pitchFamily="34" charset="-127"/>
              </a:rPr>
              <a:t>No local caching/can be caching at server-side</a:t>
            </a:r>
          </a:p>
          <a:p>
            <a:pPr>
              <a:lnSpc>
                <a:spcPct val="80000"/>
              </a:lnSpc>
              <a:spcBef>
                <a:spcPct val="10000"/>
              </a:spcBef>
            </a:pPr>
            <a:r>
              <a:rPr lang="en-US" altLang="ko-KR" dirty="0" smtClean="0">
                <a:ea typeface="굴림" panose="020B0600000101010101" pitchFamily="34" charset="-127"/>
              </a:rPr>
              <a:t>Advantage: Server provides completely consistent view of file system to multiple clients</a:t>
            </a:r>
          </a:p>
          <a:p>
            <a:pPr>
              <a:lnSpc>
                <a:spcPct val="80000"/>
              </a:lnSpc>
              <a:spcBef>
                <a:spcPct val="10000"/>
              </a:spcBef>
            </a:pPr>
            <a:r>
              <a:rPr lang="en-US" altLang="ko-KR" dirty="0" smtClean="0">
                <a:ea typeface="굴림" panose="020B0600000101010101" pitchFamily="34" charset="-127"/>
              </a:rPr>
              <a:t>Problems?  Performance!</a:t>
            </a:r>
          </a:p>
          <a:p>
            <a:pPr lvl="1">
              <a:lnSpc>
                <a:spcPct val="80000"/>
              </a:lnSpc>
              <a:spcBef>
                <a:spcPct val="10000"/>
              </a:spcBef>
            </a:pPr>
            <a:r>
              <a:rPr lang="en-US" altLang="ko-KR" dirty="0" smtClean="0">
                <a:ea typeface="굴림" panose="020B0600000101010101" pitchFamily="34" charset="-127"/>
              </a:rPr>
              <a:t>Going over network is slower than going to local memory</a:t>
            </a:r>
          </a:p>
          <a:p>
            <a:pPr lvl="1">
              <a:lnSpc>
                <a:spcPct val="80000"/>
              </a:lnSpc>
              <a:spcBef>
                <a:spcPct val="10000"/>
              </a:spcBef>
            </a:pPr>
            <a:r>
              <a:rPr lang="en-US" altLang="ko-KR" dirty="0" smtClean="0">
                <a:ea typeface="굴림" panose="020B0600000101010101" pitchFamily="34" charset="-127"/>
              </a:rPr>
              <a:t>Lots of network traffic/not well pipelined</a:t>
            </a:r>
          </a:p>
          <a:p>
            <a:pPr lvl="1">
              <a:lnSpc>
                <a:spcPct val="80000"/>
              </a:lnSpc>
              <a:spcBef>
                <a:spcPct val="10000"/>
              </a:spcBef>
            </a:pPr>
            <a:r>
              <a:rPr lang="en-US" altLang="ko-KR" dirty="0" smtClean="0">
                <a:ea typeface="굴림" panose="020B0600000101010101" pitchFamily="34" charset="-127"/>
              </a:rPr>
              <a:t>Server can be a bottleneck</a:t>
            </a:r>
          </a:p>
          <a:p>
            <a:pPr>
              <a:lnSpc>
                <a:spcPct val="80000"/>
              </a:lnSpc>
              <a:spcBef>
                <a:spcPct val="10000"/>
              </a:spcBef>
            </a:pPr>
            <a:endParaRPr lang="en-US" altLang="ko-KR" dirty="0" smtClean="0">
              <a:ea typeface="굴림" panose="020B0600000101010101" pitchFamily="34" charset="-127"/>
            </a:endParaRPr>
          </a:p>
        </p:txBody>
      </p:sp>
      <p:grpSp>
        <p:nvGrpSpPr>
          <p:cNvPr id="19461" name="Group 43"/>
          <p:cNvGrpSpPr>
            <a:grpSpLocks/>
          </p:cNvGrpSpPr>
          <p:nvPr/>
        </p:nvGrpSpPr>
        <p:grpSpPr bwMode="auto">
          <a:xfrm>
            <a:off x="1981200" y="2286000"/>
            <a:ext cx="1296988" cy="1429694"/>
            <a:chOff x="528" y="768"/>
            <a:chExt cx="973" cy="1098"/>
          </a:xfrm>
        </p:grpSpPr>
        <p:pic>
          <p:nvPicPr>
            <p:cNvPr id="19487" name="Picture 44" descr="MCj039850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8" name="Text Box 45"/>
            <p:cNvSpPr txBox="1">
              <a:spLocks noChangeArrowheads="1"/>
            </p:cNvSpPr>
            <p:nvPr/>
          </p:nvSpPr>
          <p:spPr bwMode="auto">
            <a:xfrm>
              <a:off x="627" y="1561"/>
              <a:ext cx="589"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grpSp>
        <p:nvGrpSpPr>
          <p:cNvPr id="19462" name="Group 26"/>
          <p:cNvGrpSpPr>
            <a:grpSpLocks/>
          </p:cNvGrpSpPr>
          <p:nvPr/>
        </p:nvGrpSpPr>
        <p:grpSpPr bwMode="auto">
          <a:xfrm>
            <a:off x="5181600" y="990600"/>
            <a:ext cx="2430463" cy="1496608"/>
            <a:chOff x="2304" y="672"/>
            <a:chExt cx="1824" cy="1150"/>
          </a:xfrm>
        </p:grpSpPr>
        <p:grpSp>
          <p:nvGrpSpPr>
            <p:cNvPr id="19479" name="Group 19"/>
            <p:cNvGrpSpPr>
              <a:grpSpLocks/>
            </p:cNvGrpSpPr>
            <p:nvPr/>
          </p:nvGrpSpPr>
          <p:grpSpPr bwMode="auto">
            <a:xfrm>
              <a:off x="2304" y="672"/>
              <a:ext cx="981" cy="1150"/>
              <a:chOff x="2043" y="624"/>
              <a:chExt cx="981" cy="1150"/>
            </a:xfrm>
          </p:grpSpPr>
          <p:pic>
            <p:nvPicPr>
              <p:cNvPr id="19485" name="Picture 5" descr="MCj039843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 y="624"/>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6" name="Text Box 13"/>
              <p:cNvSpPr txBox="1">
                <a:spLocks noChangeArrowheads="1"/>
              </p:cNvSpPr>
              <p:nvPr/>
            </p:nvSpPr>
            <p:spPr bwMode="auto">
              <a:xfrm>
                <a:off x="2060" y="1469"/>
                <a:ext cx="647"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Server</a:t>
                </a:r>
              </a:p>
            </p:txBody>
          </p:sp>
        </p:grpSp>
        <p:grpSp>
          <p:nvGrpSpPr>
            <p:cNvPr id="19480" name="Group 25"/>
            <p:cNvGrpSpPr>
              <a:grpSpLocks/>
            </p:cNvGrpSpPr>
            <p:nvPr/>
          </p:nvGrpSpPr>
          <p:grpSpPr bwMode="auto">
            <a:xfrm>
              <a:off x="3600" y="720"/>
              <a:ext cx="528" cy="864"/>
              <a:chOff x="3600" y="720"/>
              <a:chExt cx="528" cy="864"/>
            </a:xfrm>
          </p:grpSpPr>
          <p:sp>
            <p:nvSpPr>
              <p:cNvPr id="19482"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9483"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19484"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19481" name="AutoShape 23"/>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grpSp>
        <p:nvGrpSpPr>
          <p:cNvPr id="19463" name="Group 58"/>
          <p:cNvGrpSpPr>
            <a:grpSpLocks/>
          </p:cNvGrpSpPr>
          <p:nvPr/>
        </p:nvGrpSpPr>
        <p:grpSpPr bwMode="auto">
          <a:xfrm>
            <a:off x="3117850" y="990602"/>
            <a:ext cx="1682750" cy="396876"/>
            <a:chOff x="1877" y="400"/>
            <a:chExt cx="1060" cy="250"/>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9478" name="Text Box 33"/>
            <p:cNvSpPr txBox="1">
              <a:spLocks noChangeArrowheads="1"/>
            </p:cNvSpPr>
            <p:nvPr/>
          </p:nvSpPr>
          <p:spPr bwMode="auto">
            <a:xfrm>
              <a:off x="1990" y="400"/>
              <a:ext cx="873"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Read (RPC)</a:t>
              </a:r>
            </a:p>
          </p:txBody>
        </p:sp>
      </p:grpSp>
      <p:grpSp>
        <p:nvGrpSpPr>
          <p:cNvPr id="19464" name="Group 59"/>
          <p:cNvGrpSpPr>
            <a:grpSpLocks/>
          </p:cNvGrpSpPr>
          <p:nvPr/>
        </p:nvGrpSpPr>
        <p:grpSpPr bwMode="auto">
          <a:xfrm>
            <a:off x="3117852" y="1447802"/>
            <a:ext cx="1682750" cy="396876"/>
            <a:chOff x="1964" y="912"/>
            <a:chExt cx="1060" cy="250"/>
          </a:xfrm>
        </p:grpSpPr>
        <p:sp>
          <p:nvSpPr>
            <p:cNvPr id="19475" name="Line 32"/>
            <p:cNvSpPr>
              <a:spLocks noChangeShapeType="1"/>
            </p:cNvSpPr>
            <p:nvPr/>
          </p:nvSpPr>
          <p:spPr bwMode="auto">
            <a:xfrm flipH="1" flipV="1">
              <a:off x="1964"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19476" name="Text Box 34"/>
            <p:cNvSpPr txBox="1">
              <a:spLocks noChangeArrowheads="1"/>
            </p:cNvSpPr>
            <p:nvPr/>
          </p:nvSpPr>
          <p:spPr bwMode="auto">
            <a:xfrm>
              <a:off x="1967" y="912"/>
              <a:ext cx="100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Return (Data)</a:t>
              </a:r>
            </a:p>
          </p:txBody>
        </p:sp>
      </p:grpSp>
      <p:grpSp>
        <p:nvGrpSpPr>
          <p:cNvPr id="19465" name="Group 42"/>
          <p:cNvGrpSpPr>
            <a:grpSpLocks/>
          </p:cNvGrpSpPr>
          <p:nvPr/>
        </p:nvGrpSpPr>
        <p:grpSpPr bwMode="auto">
          <a:xfrm>
            <a:off x="1676400" y="735013"/>
            <a:ext cx="1295400" cy="1430908"/>
            <a:chOff x="528" y="768"/>
            <a:chExt cx="973" cy="1100"/>
          </a:xfrm>
        </p:grpSpPr>
        <p:pic>
          <p:nvPicPr>
            <p:cNvPr id="19473" name="Picture 29" descr="MCj039850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Text Box 35"/>
            <p:cNvSpPr txBox="1">
              <a:spLocks noChangeArrowheads="1"/>
            </p:cNvSpPr>
            <p:nvPr/>
          </p:nvSpPr>
          <p:spPr bwMode="auto">
            <a:xfrm>
              <a:off x="627" y="1562"/>
              <a:ext cx="59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grpSp>
        <p:nvGrpSpPr>
          <p:cNvPr id="19466" name="Group 60"/>
          <p:cNvGrpSpPr>
            <a:grpSpLocks/>
          </p:cNvGrpSpPr>
          <p:nvPr/>
        </p:nvGrpSpPr>
        <p:grpSpPr bwMode="auto">
          <a:xfrm rot="-1562509">
            <a:off x="3166834" y="1993119"/>
            <a:ext cx="1828800" cy="404814"/>
            <a:chOff x="2016" y="1278"/>
            <a:chExt cx="1036" cy="255"/>
          </a:xfrm>
        </p:grpSpPr>
        <p:sp>
          <p:nvSpPr>
            <p:cNvPr id="19471" name="Text Box 51"/>
            <p:cNvSpPr txBox="1">
              <a:spLocks noChangeArrowheads="1"/>
            </p:cNvSpPr>
            <p:nvPr/>
          </p:nvSpPr>
          <p:spPr bwMode="auto">
            <a:xfrm>
              <a:off x="2131" y="1278"/>
              <a:ext cx="83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19467" name="Group 61"/>
          <p:cNvGrpSpPr>
            <a:grpSpLocks/>
          </p:cNvGrpSpPr>
          <p:nvPr/>
        </p:nvGrpSpPr>
        <p:grpSpPr bwMode="auto">
          <a:xfrm rot="-1590130">
            <a:off x="3303087" y="2528722"/>
            <a:ext cx="1873250" cy="396874"/>
            <a:chOff x="2016" y="1839"/>
            <a:chExt cx="1036" cy="250"/>
          </a:xfrm>
        </p:grpSpPr>
        <p:sp>
          <p:nvSpPr>
            <p:cNvPr id="19469" name="Text Box 52"/>
            <p:cNvSpPr txBox="1">
              <a:spLocks noChangeArrowheads="1"/>
            </p:cNvSpPr>
            <p:nvPr/>
          </p:nvSpPr>
          <p:spPr bwMode="auto">
            <a:xfrm>
              <a:off x="2032" y="1839"/>
              <a:ext cx="100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Light"/>
                  <a:cs typeface="Gill Sans Light"/>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19468" name="Rectangle 62"/>
          <p:cNvSpPr>
            <a:spLocks noChangeArrowheads="1"/>
          </p:cNvSpPr>
          <p:nvPr/>
        </p:nvSpPr>
        <p:spPr bwMode="auto">
          <a:xfrm>
            <a:off x="60960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spTree>
    <p:extLst>
      <p:ext uri="{BB962C8B-B14F-4D97-AF65-F5344CB8AC3E}">
        <p14:creationId xmlns:p14="http://schemas.microsoft.com/office/powerpoint/2010/main" val="30294330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482" name="Group 8"/>
          <p:cNvGrpSpPr>
            <a:grpSpLocks/>
          </p:cNvGrpSpPr>
          <p:nvPr/>
        </p:nvGrpSpPr>
        <p:grpSpPr bwMode="auto">
          <a:xfrm>
            <a:off x="6561138" y="865188"/>
            <a:ext cx="2430462" cy="1496607"/>
            <a:chOff x="2304" y="672"/>
            <a:chExt cx="1824" cy="1150"/>
          </a:xfrm>
        </p:grpSpPr>
        <p:grpSp>
          <p:nvGrpSpPr>
            <p:cNvPr id="20521" name="Group 9"/>
            <p:cNvGrpSpPr>
              <a:grpSpLocks/>
            </p:cNvGrpSpPr>
            <p:nvPr/>
          </p:nvGrpSpPr>
          <p:grpSpPr bwMode="auto">
            <a:xfrm>
              <a:off x="2304" y="672"/>
              <a:ext cx="981" cy="1150"/>
              <a:chOff x="2043" y="624"/>
              <a:chExt cx="981" cy="1150"/>
            </a:xfrm>
          </p:grpSpPr>
          <p:pic>
            <p:nvPicPr>
              <p:cNvPr id="20527" name="Picture 10" descr="MCj039843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 y="624"/>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8" name="Text Box 11"/>
              <p:cNvSpPr txBox="1">
                <a:spLocks noChangeArrowheads="1"/>
              </p:cNvSpPr>
              <p:nvPr/>
            </p:nvSpPr>
            <p:spPr bwMode="auto">
              <a:xfrm>
                <a:off x="2060" y="1469"/>
                <a:ext cx="647"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Server</a:t>
                </a:r>
              </a:p>
            </p:txBody>
          </p:sp>
        </p:grpSp>
        <p:grpSp>
          <p:nvGrpSpPr>
            <p:cNvPr id="20522" name="Group 12"/>
            <p:cNvGrpSpPr>
              <a:grpSpLocks/>
            </p:cNvGrpSpPr>
            <p:nvPr/>
          </p:nvGrpSpPr>
          <p:grpSpPr bwMode="auto">
            <a:xfrm>
              <a:off x="3600" y="720"/>
              <a:ext cx="528" cy="864"/>
              <a:chOff x="3600" y="720"/>
              <a:chExt cx="528" cy="864"/>
            </a:xfrm>
          </p:grpSpPr>
          <p:sp>
            <p:nvSpPr>
              <p:cNvPr id="20524" name="AutoShape 13"/>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0525" name="AutoShape 14"/>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0526" name="AutoShape 15"/>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20523" name="AutoShape 16"/>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1013792" name="Rectangle 32"/>
          <p:cNvSpPr>
            <a:spLocks noChangeArrowheads="1"/>
          </p:cNvSpPr>
          <p:nvPr/>
        </p:nvSpPr>
        <p:spPr bwMode="auto">
          <a:xfrm>
            <a:off x="7475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sp>
        <p:nvSpPr>
          <p:cNvPr id="1013798" name="Rectangle 38"/>
          <p:cNvSpPr>
            <a:spLocks noChangeArrowheads="1"/>
          </p:cNvSpPr>
          <p:nvPr/>
        </p:nvSpPr>
        <p:spPr bwMode="auto">
          <a:xfrm>
            <a:off x="7531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F1:V1</a:t>
            </a:r>
          </a:p>
        </p:txBody>
      </p:sp>
      <p:sp>
        <p:nvSpPr>
          <p:cNvPr id="1013801" name="Rectangle 41"/>
          <p:cNvSpPr>
            <a:spLocks noChangeArrowheads="1"/>
          </p:cNvSpPr>
          <p:nvPr/>
        </p:nvSpPr>
        <p:spPr bwMode="auto">
          <a:xfrm>
            <a:off x="7531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F1:V2</a:t>
            </a:r>
          </a:p>
        </p:txBody>
      </p:sp>
      <p:sp>
        <p:nvSpPr>
          <p:cNvPr id="20486" name="Cloud"/>
          <p:cNvSpPr>
            <a:spLocks noChangeAspect="1" noEditPoints="1" noChangeArrowheads="1"/>
          </p:cNvSpPr>
          <p:nvPr/>
        </p:nvSpPr>
        <p:spPr bwMode="auto">
          <a:xfrm>
            <a:off x="4275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sz="2000">
              <a:latin typeface="Gill Sans Light"/>
              <a:cs typeface="Gill Sans Light"/>
            </a:endParaRPr>
          </a:p>
        </p:txBody>
      </p:sp>
      <p:sp>
        <p:nvSpPr>
          <p:cNvPr id="20487" name="Rectangle 3"/>
          <p:cNvSpPr>
            <a:spLocks noGrp="1" noChangeArrowheads="1"/>
          </p:cNvSpPr>
          <p:nvPr>
            <p:ph type="title"/>
          </p:nvPr>
        </p:nvSpPr>
        <p:spPr/>
        <p:txBody>
          <a:bodyPr/>
          <a:lstStyle/>
          <a:p>
            <a:r>
              <a:rPr lang="en-US" altLang="ko-KR" dirty="0" smtClean="0">
                <a:ea typeface="굴림" panose="020B0600000101010101" pitchFamily="34" charset="-127"/>
              </a:rPr>
              <a:t>Use of Caching to Reduce </a:t>
            </a:r>
            <a:r>
              <a:rPr lang="en-US" altLang="ko-KR" dirty="0">
                <a:ea typeface="굴림" panose="020B0600000101010101" pitchFamily="34" charset="-127"/>
              </a:rPr>
              <a:t>N</a:t>
            </a:r>
            <a:r>
              <a:rPr lang="en-US" altLang="ko-KR" dirty="0" smtClean="0">
                <a:ea typeface="굴림" panose="020B0600000101010101" pitchFamily="34" charset="-127"/>
              </a:rPr>
              <a:t>etwork Load</a:t>
            </a:r>
          </a:p>
        </p:txBody>
      </p:sp>
      <p:grpSp>
        <p:nvGrpSpPr>
          <p:cNvPr id="1013777" name="Group 17"/>
          <p:cNvGrpSpPr>
            <a:grpSpLocks/>
          </p:cNvGrpSpPr>
          <p:nvPr/>
        </p:nvGrpSpPr>
        <p:grpSpPr bwMode="auto">
          <a:xfrm>
            <a:off x="4419600" y="898527"/>
            <a:ext cx="2057400" cy="396876"/>
            <a:chOff x="1877" y="421"/>
            <a:chExt cx="1060" cy="250"/>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520" name="Text Box 19"/>
            <p:cNvSpPr txBox="1">
              <a:spLocks noChangeArrowheads="1"/>
            </p:cNvSpPr>
            <p:nvPr/>
          </p:nvSpPr>
          <p:spPr bwMode="auto">
            <a:xfrm>
              <a:off x="2070" y="421"/>
              <a:ext cx="71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Read (RPC)</a:t>
              </a:r>
            </a:p>
          </p:txBody>
        </p:sp>
      </p:grpSp>
      <p:grpSp>
        <p:nvGrpSpPr>
          <p:cNvPr id="1013780" name="Group 20"/>
          <p:cNvGrpSpPr>
            <a:grpSpLocks/>
          </p:cNvGrpSpPr>
          <p:nvPr/>
        </p:nvGrpSpPr>
        <p:grpSpPr bwMode="auto">
          <a:xfrm>
            <a:off x="4359275" y="1322392"/>
            <a:ext cx="2043113" cy="396876"/>
            <a:chOff x="1877" y="912"/>
            <a:chExt cx="1060" cy="250"/>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0518" name="Text Box 22"/>
            <p:cNvSpPr txBox="1">
              <a:spLocks noChangeArrowheads="1"/>
            </p:cNvSpPr>
            <p:nvPr/>
          </p:nvSpPr>
          <p:spPr bwMode="auto">
            <a:xfrm>
              <a:off x="1996" y="912"/>
              <a:ext cx="831"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Return (Data)</a:t>
              </a:r>
            </a:p>
          </p:txBody>
        </p:sp>
      </p:grpSp>
      <p:grpSp>
        <p:nvGrpSpPr>
          <p:cNvPr id="1013786" name="Group 26"/>
          <p:cNvGrpSpPr>
            <a:grpSpLocks/>
          </p:cNvGrpSpPr>
          <p:nvPr/>
        </p:nvGrpSpPr>
        <p:grpSpPr bwMode="auto">
          <a:xfrm rot="-1562509">
            <a:off x="4560194" y="1881354"/>
            <a:ext cx="1982787" cy="396876"/>
            <a:chOff x="2016" y="1312"/>
            <a:chExt cx="1036" cy="250"/>
          </a:xfrm>
        </p:grpSpPr>
        <p:sp>
          <p:nvSpPr>
            <p:cNvPr id="20515" name="Text Box 27"/>
            <p:cNvSpPr txBox="1">
              <a:spLocks noChangeArrowheads="1"/>
            </p:cNvSpPr>
            <p:nvPr/>
          </p:nvSpPr>
          <p:spPr bwMode="auto">
            <a:xfrm>
              <a:off x="2171" y="1312"/>
              <a:ext cx="77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1013789" name="Group 29"/>
          <p:cNvGrpSpPr>
            <a:grpSpLocks/>
          </p:cNvGrpSpPr>
          <p:nvPr/>
        </p:nvGrpSpPr>
        <p:grpSpPr bwMode="auto">
          <a:xfrm rot="-1590130">
            <a:off x="4673808" y="2368217"/>
            <a:ext cx="2030412" cy="396874"/>
            <a:chOff x="2016" y="1840"/>
            <a:chExt cx="1036" cy="250"/>
          </a:xfrm>
        </p:grpSpPr>
        <p:sp>
          <p:nvSpPr>
            <p:cNvPr id="20513" name="Text Box 30"/>
            <p:cNvSpPr txBox="1">
              <a:spLocks noChangeArrowheads="1"/>
            </p:cNvSpPr>
            <p:nvPr/>
          </p:nvSpPr>
          <p:spPr bwMode="auto">
            <a:xfrm>
              <a:off x="2032" y="1840"/>
              <a:ext cx="100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Light"/>
                  <a:cs typeface="Gill Sans Light"/>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20492" name="Group 23"/>
          <p:cNvGrpSpPr>
            <a:grpSpLocks/>
          </p:cNvGrpSpPr>
          <p:nvPr/>
        </p:nvGrpSpPr>
        <p:grpSpPr bwMode="auto">
          <a:xfrm>
            <a:off x="3055938" y="609600"/>
            <a:ext cx="1295400" cy="1430908"/>
            <a:chOff x="528" y="768"/>
            <a:chExt cx="973" cy="1100"/>
          </a:xfrm>
        </p:grpSpPr>
        <p:pic>
          <p:nvPicPr>
            <p:cNvPr id="20511" name="Picture 24" descr="MCj039850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2" name="Text Box 25"/>
            <p:cNvSpPr txBox="1">
              <a:spLocks noChangeArrowheads="1"/>
            </p:cNvSpPr>
            <p:nvPr/>
          </p:nvSpPr>
          <p:spPr bwMode="auto">
            <a:xfrm>
              <a:off x="627" y="1562"/>
              <a:ext cx="59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sp>
        <p:nvSpPr>
          <p:cNvPr id="1013793" name="Rectangle 33"/>
          <p:cNvSpPr>
            <a:spLocks noChangeArrowheads="1"/>
          </p:cNvSpPr>
          <p:nvPr/>
        </p:nvSpPr>
        <p:spPr bwMode="auto">
          <a:xfrm>
            <a:off x="2217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grpSp>
        <p:nvGrpSpPr>
          <p:cNvPr id="20494" name="Group 5"/>
          <p:cNvGrpSpPr>
            <a:grpSpLocks/>
          </p:cNvGrpSpPr>
          <p:nvPr/>
        </p:nvGrpSpPr>
        <p:grpSpPr bwMode="auto">
          <a:xfrm>
            <a:off x="3360738" y="2160588"/>
            <a:ext cx="1296987" cy="1429694"/>
            <a:chOff x="528" y="768"/>
            <a:chExt cx="973" cy="1098"/>
          </a:xfrm>
        </p:grpSpPr>
        <p:pic>
          <p:nvPicPr>
            <p:cNvPr id="20509" name="Picture 6" descr="MCj039850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Text Box 7"/>
            <p:cNvSpPr txBox="1">
              <a:spLocks noChangeArrowheads="1"/>
            </p:cNvSpPr>
            <p:nvPr/>
          </p:nvSpPr>
          <p:spPr bwMode="auto">
            <a:xfrm>
              <a:off x="627" y="1561"/>
              <a:ext cx="589"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sp>
        <p:nvSpPr>
          <p:cNvPr id="1013794" name="Rectangle 34"/>
          <p:cNvSpPr>
            <a:spLocks noChangeArrowheads="1"/>
          </p:cNvSpPr>
          <p:nvPr/>
        </p:nvSpPr>
        <p:spPr bwMode="auto">
          <a:xfrm>
            <a:off x="2522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sp>
        <p:nvSpPr>
          <p:cNvPr id="1013795" name="Rectangle 35"/>
          <p:cNvSpPr>
            <a:spLocks noGrp="1" noChangeArrowheads="1"/>
          </p:cNvSpPr>
          <p:nvPr>
            <p:ph type="body" idx="1"/>
          </p:nvPr>
        </p:nvSpPr>
        <p:spPr>
          <a:xfrm>
            <a:off x="152400" y="3657600"/>
            <a:ext cx="8902700" cy="3043238"/>
          </a:xfrm>
        </p:spPr>
        <p:txBody>
          <a:bodyPr/>
          <a:lstStyle/>
          <a:p>
            <a:pPr>
              <a:lnSpc>
                <a:spcPct val="80000"/>
              </a:lnSpc>
              <a:spcBef>
                <a:spcPct val="15000"/>
              </a:spcBef>
            </a:pPr>
            <a:r>
              <a:rPr lang="en-US" altLang="ko-KR" dirty="0" smtClean="0">
                <a:ea typeface="굴림" panose="020B0600000101010101" pitchFamily="34" charset="-127"/>
              </a:rPr>
              <a:t>Idea: Use caching to reduce network load</a:t>
            </a:r>
          </a:p>
          <a:p>
            <a:pPr lvl="1">
              <a:lnSpc>
                <a:spcPct val="80000"/>
              </a:lnSpc>
              <a:spcBef>
                <a:spcPct val="15000"/>
              </a:spcBef>
            </a:pPr>
            <a:r>
              <a:rPr lang="en-US" altLang="ko-KR" dirty="0" smtClean="0">
                <a:ea typeface="굴림" panose="020B0600000101010101" pitchFamily="34" charset="-127"/>
              </a:rPr>
              <a:t>In practice: use buffer cache at source and destination</a:t>
            </a:r>
          </a:p>
          <a:p>
            <a:pPr>
              <a:lnSpc>
                <a:spcPct val="80000"/>
              </a:lnSpc>
              <a:spcBef>
                <a:spcPct val="15000"/>
              </a:spcBef>
            </a:pPr>
            <a:r>
              <a:rPr lang="en-US" altLang="ko-KR" dirty="0" smtClean="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smtClean="0">
                <a:ea typeface="굴림" panose="020B0600000101010101" pitchFamily="34" charset="-127"/>
              </a:rPr>
              <a:t>Problems: </a:t>
            </a:r>
          </a:p>
          <a:p>
            <a:pPr lvl="1">
              <a:lnSpc>
                <a:spcPct val="80000"/>
              </a:lnSpc>
              <a:spcBef>
                <a:spcPct val="15000"/>
              </a:spcBef>
            </a:pPr>
            <a:r>
              <a:rPr lang="en-US" altLang="ko-KR" dirty="0" smtClean="0">
                <a:ea typeface="굴림" panose="020B0600000101010101" pitchFamily="34" charset="-127"/>
              </a:rPr>
              <a:t>Failure:</a:t>
            </a:r>
          </a:p>
          <a:p>
            <a:pPr lvl="2">
              <a:lnSpc>
                <a:spcPct val="80000"/>
              </a:lnSpc>
              <a:spcBef>
                <a:spcPct val="15000"/>
              </a:spcBef>
            </a:pPr>
            <a:r>
              <a:rPr lang="en-US" altLang="ko-KR" dirty="0" smtClean="0">
                <a:ea typeface="굴림" panose="020B0600000101010101" pitchFamily="34" charset="-127"/>
              </a:rPr>
              <a:t>Client caches have data not committed at server</a:t>
            </a:r>
          </a:p>
          <a:p>
            <a:pPr lvl="1">
              <a:lnSpc>
                <a:spcPct val="80000"/>
              </a:lnSpc>
              <a:spcBef>
                <a:spcPct val="15000"/>
              </a:spcBef>
            </a:pPr>
            <a:r>
              <a:rPr lang="en-US" altLang="ko-KR" dirty="0" smtClean="0">
                <a:ea typeface="굴림" panose="020B0600000101010101" pitchFamily="34" charset="-127"/>
              </a:rPr>
              <a:t>Cache consistency!</a:t>
            </a:r>
          </a:p>
          <a:p>
            <a:pPr lvl="2">
              <a:lnSpc>
                <a:spcPct val="80000"/>
              </a:lnSpc>
              <a:spcBef>
                <a:spcPct val="15000"/>
              </a:spcBef>
            </a:pPr>
            <a:r>
              <a:rPr lang="en-US" altLang="ko-KR" dirty="0" smtClean="0">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2286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F1:V1</a:t>
            </a:r>
          </a:p>
        </p:txBody>
      </p:sp>
      <p:sp>
        <p:nvSpPr>
          <p:cNvPr id="1013797" name="Rectangle 37"/>
          <p:cNvSpPr>
            <a:spLocks noChangeArrowheads="1"/>
          </p:cNvSpPr>
          <p:nvPr/>
        </p:nvSpPr>
        <p:spPr bwMode="auto">
          <a:xfrm>
            <a:off x="2654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F1:V2</a:t>
            </a:r>
          </a:p>
        </p:txBody>
      </p:sp>
      <p:sp>
        <p:nvSpPr>
          <p:cNvPr id="1013803" name="Text Box 43"/>
          <p:cNvSpPr txBox="1">
            <a:spLocks noChangeArrowheads="1"/>
          </p:cNvSpPr>
          <p:nvPr/>
        </p:nvSpPr>
        <p:spPr bwMode="auto">
          <a:xfrm>
            <a:off x="152400" y="788988"/>
            <a:ext cx="1153692"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read(f1)</a:t>
            </a:r>
          </a:p>
        </p:txBody>
      </p:sp>
      <p:sp>
        <p:nvSpPr>
          <p:cNvPr id="1013804" name="Text Box 44"/>
          <p:cNvSpPr txBox="1">
            <a:spLocks noChangeArrowheads="1"/>
          </p:cNvSpPr>
          <p:nvPr/>
        </p:nvSpPr>
        <p:spPr bwMode="auto">
          <a:xfrm>
            <a:off x="152400" y="2870200"/>
            <a:ext cx="1241757"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write(f1)</a:t>
            </a:r>
          </a:p>
        </p:txBody>
      </p:sp>
      <p:sp>
        <p:nvSpPr>
          <p:cNvPr id="1013805" name="Text Box 45"/>
          <p:cNvSpPr txBox="1">
            <a:spLocks noChangeArrowheads="1"/>
          </p:cNvSpPr>
          <p:nvPr/>
        </p:nvSpPr>
        <p:spPr bwMode="auto">
          <a:xfrm>
            <a:off x="1279525" y="776288"/>
            <a:ext cx="823223"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sym typeface="Symbol" panose="05050102010706020507" pitchFamily="18" charset="2"/>
              </a:rPr>
              <a:t>V1</a:t>
            </a:r>
          </a:p>
        </p:txBody>
      </p:sp>
      <p:sp>
        <p:nvSpPr>
          <p:cNvPr id="1013806" name="Text Box 46"/>
          <p:cNvSpPr txBox="1">
            <a:spLocks noChangeArrowheads="1"/>
          </p:cNvSpPr>
          <p:nvPr/>
        </p:nvSpPr>
        <p:spPr bwMode="auto">
          <a:xfrm>
            <a:off x="152400" y="1093788"/>
            <a:ext cx="1794192"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read(f1)</a:t>
            </a:r>
            <a:r>
              <a:rPr lang="en-US" altLang="en-US" sz="2400">
                <a:latin typeface="Gill Sans Light"/>
                <a:cs typeface="Gill Sans Light"/>
                <a:sym typeface="Symbol" panose="05050102010706020507" pitchFamily="18" charset="2"/>
              </a:rPr>
              <a:t>V1</a:t>
            </a:r>
          </a:p>
        </p:txBody>
      </p:sp>
      <p:sp>
        <p:nvSpPr>
          <p:cNvPr id="1013808" name="Text Box 48"/>
          <p:cNvSpPr txBox="1">
            <a:spLocks noChangeArrowheads="1"/>
          </p:cNvSpPr>
          <p:nvPr/>
        </p:nvSpPr>
        <p:spPr bwMode="auto">
          <a:xfrm>
            <a:off x="152400" y="1398588"/>
            <a:ext cx="1794192"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read(f1)</a:t>
            </a:r>
            <a:r>
              <a:rPr lang="en-US" altLang="en-US" sz="2400">
                <a:latin typeface="Gill Sans Light"/>
                <a:cs typeface="Gill Sans Light"/>
                <a:sym typeface="Symbol" panose="05050102010706020507" pitchFamily="18" charset="2"/>
              </a:rPr>
              <a:t>V1</a:t>
            </a:r>
          </a:p>
        </p:txBody>
      </p:sp>
      <p:sp>
        <p:nvSpPr>
          <p:cNvPr id="1013809" name="Text Box 49"/>
          <p:cNvSpPr txBox="1">
            <a:spLocks noChangeArrowheads="1"/>
          </p:cNvSpPr>
          <p:nvPr/>
        </p:nvSpPr>
        <p:spPr bwMode="auto">
          <a:xfrm>
            <a:off x="1352550" y="2846388"/>
            <a:ext cx="926517"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sym typeface="Symbol" panose="05050102010706020507" pitchFamily="18" charset="2"/>
              </a:rPr>
              <a:t>OK</a:t>
            </a:r>
          </a:p>
        </p:txBody>
      </p:sp>
      <p:sp>
        <p:nvSpPr>
          <p:cNvPr id="1013810" name="Text Box 50"/>
          <p:cNvSpPr txBox="1">
            <a:spLocks noChangeArrowheads="1"/>
          </p:cNvSpPr>
          <p:nvPr/>
        </p:nvSpPr>
        <p:spPr bwMode="auto">
          <a:xfrm>
            <a:off x="152400" y="1727200"/>
            <a:ext cx="1794192"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read(f1)</a:t>
            </a:r>
            <a:r>
              <a:rPr lang="en-US" altLang="en-US" sz="2400">
                <a:latin typeface="Gill Sans Light"/>
                <a:cs typeface="Gill Sans Light"/>
                <a:sym typeface="Symbol" panose="05050102010706020507" pitchFamily="18" charset="2"/>
              </a:rPr>
              <a:t>V1</a:t>
            </a:r>
          </a:p>
        </p:txBody>
      </p:sp>
      <p:sp>
        <p:nvSpPr>
          <p:cNvPr id="1013811" name="Text Box 51"/>
          <p:cNvSpPr txBox="1">
            <a:spLocks noChangeArrowheads="1"/>
          </p:cNvSpPr>
          <p:nvPr/>
        </p:nvSpPr>
        <p:spPr bwMode="auto">
          <a:xfrm>
            <a:off x="152400" y="3151188"/>
            <a:ext cx="1811374" cy="45909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read(f1)</a:t>
            </a:r>
            <a:r>
              <a:rPr lang="en-US" altLang="en-US" sz="2400">
                <a:latin typeface="Gill Sans Light"/>
                <a:cs typeface="Gill Sans Light"/>
                <a:sym typeface="Symbol" panose="05050102010706020507" pitchFamily="18" charset="2"/>
              </a:rPr>
              <a:t>V2</a:t>
            </a:r>
          </a:p>
        </p:txBody>
      </p:sp>
      <p:sp>
        <p:nvSpPr>
          <p:cNvPr id="1013812" name="AutoShape 52"/>
          <p:cNvSpPr>
            <a:spLocks noChangeArrowheads="1"/>
          </p:cNvSpPr>
          <p:nvPr/>
        </p:nvSpPr>
        <p:spPr bwMode="auto">
          <a:xfrm>
            <a:off x="-1295400" y="381000"/>
            <a:ext cx="12192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400" dirty="0">
                <a:latin typeface="Gill Sans Light"/>
                <a:cs typeface="Gill Sans Light"/>
              </a:rPr>
              <a:t>Crash!</a:t>
            </a:r>
          </a:p>
        </p:txBody>
      </p:sp>
      <p:sp>
        <p:nvSpPr>
          <p:cNvPr id="1013814" name="AutoShape 54"/>
          <p:cNvSpPr>
            <a:spLocks noChangeArrowheads="1"/>
          </p:cNvSpPr>
          <p:nvPr/>
        </p:nvSpPr>
        <p:spPr bwMode="auto">
          <a:xfrm>
            <a:off x="-1295400" y="314960"/>
            <a:ext cx="1219200" cy="105664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400" dirty="0">
                <a:latin typeface="Gill Sans Light"/>
                <a:cs typeface="Gill Sans Light"/>
              </a:rPr>
              <a:t>Crash!</a:t>
            </a:r>
          </a:p>
        </p:txBody>
      </p:sp>
    </p:spTree>
    <p:extLst>
      <p:ext uri="{BB962C8B-B14F-4D97-AF65-F5344CB8AC3E}">
        <p14:creationId xmlns:p14="http://schemas.microsoft.com/office/powerpoint/2010/main" val="12460776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5">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34" presetClass="entr" presetSubtype="0" fill="hold" grpId="0" nodeType="afterEffect">
                                  <p:stCondLst>
                                    <p:cond delay="0"/>
                                  </p:stCondLst>
                                  <p:childTnLst>
                                    <p:set>
                                      <p:cBhvr>
                                        <p:cTn id="13" dur="1" fill="hold">
                                          <p:stCondLst>
                                            <p:cond delay="0"/>
                                          </p:stCondLst>
                                        </p:cTn>
                                        <p:tgtEl>
                                          <p:spTgt spid="1013793"/>
                                        </p:tgtEl>
                                        <p:attrNameLst>
                                          <p:attrName>style.visibility</p:attrName>
                                        </p:attrNameLst>
                                      </p:cBhvr>
                                      <p:to>
                                        <p:strVal val="visible"/>
                                      </p:to>
                                    </p:set>
                                    <p:anim from="(-#ppt_w/2)" to="(#ppt_x)" calcmode="lin" valueType="num">
                                      <p:cBhvr>
                                        <p:cTn id="14" dur="300" fill="hold">
                                          <p:stCondLst>
                                            <p:cond delay="0"/>
                                          </p:stCondLst>
                                        </p:cTn>
                                        <p:tgtEl>
                                          <p:spTgt spid="1013793"/>
                                        </p:tgtEl>
                                        <p:attrNameLst>
                                          <p:attrName>ppt_x</p:attrName>
                                        </p:attrNameLst>
                                      </p:cBhvr>
                                    </p:anim>
                                    <p:anim from="0" to="-1.0" calcmode="lin" valueType="num">
                                      <p:cBhvr>
                                        <p:cTn id="15" dur="100" decel="50000" autoRev="1" fill="hold">
                                          <p:stCondLst>
                                            <p:cond delay="300"/>
                                          </p:stCondLst>
                                        </p:cTn>
                                        <p:tgtEl>
                                          <p:spTgt spid="1013793"/>
                                        </p:tgtEl>
                                        <p:attrNameLst>
                                          <p:attrName>xshear</p:attrName>
                                        </p:attrNameLst>
                                      </p:cBhvr>
                                    </p:anim>
                                    <p:animScale>
                                      <p:cBhvr>
                                        <p:cTn id="16" dur="100" decel="100000" autoRev="1" fill="hold">
                                          <p:stCondLst>
                                            <p:cond delay="300"/>
                                          </p:stCondLst>
                                        </p:cTn>
                                        <p:tgtEl>
                                          <p:spTgt spid="1013793"/>
                                        </p:tgtEl>
                                      </p:cBhvr>
                                      <p:from x="100000" y="100000"/>
                                      <p:to x="80000" y="100000"/>
                                    </p:animScale>
                                    <p:anim by="(#ppt_h/3+#ppt_w*0.1)" calcmode="lin" valueType="num">
                                      <p:cBhvr additive="sum">
                                        <p:cTn id="17" dur="100" decel="100000" autoRev="1" fill="hold">
                                          <p:stCondLst>
                                            <p:cond delay="300"/>
                                          </p:stCondLst>
                                        </p:cTn>
                                        <p:tgtEl>
                                          <p:spTgt spid="1013793"/>
                                        </p:tgtEl>
                                        <p:attrNameLst>
                                          <p:attrName>ppt_x</p:attrName>
                                        </p:attrNameLst>
                                      </p:cBhvr>
                                    </p:anim>
                                  </p:childTnLst>
                                </p:cTn>
                              </p:par>
                            </p:childTnLst>
                          </p:cTn>
                        </p:par>
                        <p:par>
                          <p:cTn id="18" fill="hold" nodeType="afterGroup">
                            <p:stCondLst>
                              <p:cond delay="500"/>
                            </p:stCondLst>
                            <p:childTnLst>
                              <p:par>
                                <p:cTn id="19" presetID="34" presetClass="entr" presetSubtype="0" fill="hold" grpId="0" nodeType="afterEffect">
                                  <p:stCondLst>
                                    <p:cond delay="0"/>
                                  </p:stCondLst>
                                  <p:childTnLst>
                                    <p:set>
                                      <p:cBhvr>
                                        <p:cTn id="20" dur="1" fill="hold">
                                          <p:stCondLst>
                                            <p:cond delay="0"/>
                                          </p:stCondLst>
                                        </p:cTn>
                                        <p:tgtEl>
                                          <p:spTgt spid="1013794"/>
                                        </p:tgtEl>
                                        <p:attrNameLst>
                                          <p:attrName>style.visibility</p:attrName>
                                        </p:attrNameLst>
                                      </p:cBhvr>
                                      <p:to>
                                        <p:strVal val="visible"/>
                                      </p:to>
                                    </p:set>
                                    <p:anim from="(-#ppt_w/2)" to="(#ppt_x)" calcmode="lin" valueType="num">
                                      <p:cBhvr>
                                        <p:cTn id="21" dur="300" fill="hold">
                                          <p:stCondLst>
                                            <p:cond delay="0"/>
                                          </p:stCondLst>
                                        </p:cTn>
                                        <p:tgtEl>
                                          <p:spTgt spid="1013794"/>
                                        </p:tgtEl>
                                        <p:attrNameLst>
                                          <p:attrName>ppt_x</p:attrName>
                                        </p:attrNameLst>
                                      </p:cBhvr>
                                    </p:anim>
                                    <p:anim from="0" to="-1.0" calcmode="lin" valueType="num">
                                      <p:cBhvr>
                                        <p:cTn id="22" dur="100" decel="50000" autoRev="1" fill="hold">
                                          <p:stCondLst>
                                            <p:cond delay="300"/>
                                          </p:stCondLst>
                                        </p:cTn>
                                        <p:tgtEl>
                                          <p:spTgt spid="1013794"/>
                                        </p:tgtEl>
                                        <p:attrNameLst>
                                          <p:attrName>xshear</p:attrName>
                                        </p:attrNameLst>
                                      </p:cBhvr>
                                    </p:anim>
                                    <p:animScale>
                                      <p:cBhvr>
                                        <p:cTn id="23" dur="100" decel="100000" autoRev="1" fill="hold">
                                          <p:stCondLst>
                                            <p:cond delay="300"/>
                                          </p:stCondLst>
                                        </p:cTn>
                                        <p:tgtEl>
                                          <p:spTgt spid="1013794"/>
                                        </p:tgtEl>
                                      </p:cBhvr>
                                      <p:from x="100000" y="100000"/>
                                      <p:to x="80000" y="100000"/>
                                    </p:animScale>
                                    <p:anim by="(#ppt_h/3+#ppt_w*0.1)" calcmode="lin" valueType="num">
                                      <p:cBhvr additive="sum">
                                        <p:cTn id="24" dur="100" decel="100000" autoRev="1" fill="hold">
                                          <p:stCondLst>
                                            <p:cond delay="300"/>
                                          </p:stCondLst>
                                        </p:cTn>
                                        <p:tgtEl>
                                          <p:spTgt spid="1013794"/>
                                        </p:tgtEl>
                                        <p:attrNameLst>
                                          <p:attrName>ppt_x</p:attrName>
                                        </p:attrNameLst>
                                      </p:cBhvr>
                                    </p:anim>
                                  </p:childTnLst>
                                </p:cTn>
                              </p:par>
                            </p:childTnLst>
                          </p:cTn>
                        </p:par>
                        <p:par>
                          <p:cTn id="25" fill="hold" nodeType="afterGroup">
                            <p:stCondLst>
                              <p:cond delay="1000"/>
                            </p:stCondLst>
                            <p:childTnLst>
                              <p:par>
                                <p:cTn id="26" presetID="34" presetClass="entr" presetSubtype="0" fill="hold" grpId="0" nodeType="afterEffect">
                                  <p:stCondLst>
                                    <p:cond delay="0"/>
                                  </p:stCondLst>
                                  <p:childTnLst>
                                    <p:set>
                                      <p:cBhvr>
                                        <p:cTn id="27" dur="1" fill="hold">
                                          <p:stCondLst>
                                            <p:cond delay="0"/>
                                          </p:stCondLst>
                                        </p:cTn>
                                        <p:tgtEl>
                                          <p:spTgt spid="1013792"/>
                                        </p:tgtEl>
                                        <p:attrNameLst>
                                          <p:attrName>style.visibility</p:attrName>
                                        </p:attrNameLst>
                                      </p:cBhvr>
                                      <p:to>
                                        <p:strVal val="visible"/>
                                      </p:to>
                                    </p:set>
                                    <p:anim from="(-#ppt_w/2)" to="(#ppt_x)" calcmode="lin" valueType="num">
                                      <p:cBhvr>
                                        <p:cTn id="28" dur="300" fill="hold">
                                          <p:stCondLst>
                                            <p:cond delay="0"/>
                                          </p:stCondLst>
                                        </p:cTn>
                                        <p:tgtEl>
                                          <p:spTgt spid="1013792"/>
                                        </p:tgtEl>
                                        <p:attrNameLst>
                                          <p:attrName>ppt_x</p:attrName>
                                        </p:attrNameLst>
                                      </p:cBhvr>
                                    </p:anim>
                                    <p:anim from="0" to="-1.0" calcmode="lin" valueType="num">
                                      <p:cBhvr>
                                        <p:cTn id="29" dur="100" decel="50000" autoRev="1" fill="hold">
                                          <p:stCondLst>
                                            <p:cond delay="300"/>
                                          </p:stCondLst>
                                        </p:cTn>
                                        <p:tgtEl>
                                          <p:spTgt spid="1013792"/>
                                        </p:tgtEl>
                                        <p:attrNameLst>
                                          <p:attrName>xshear</p:attrName>
                                        </p:attrNameLst>
                                      </p:cBhvr>
                                    </p:anim>
                                    <p:animScale>
                                      <p:cBhvr>
                                        <p:cTn id="30" dur="100" decel="100000" autoRev="1" fill="hold">
                                          <p:stCondLst>
                                            <p:cond delay="300"/>
                                          </p:stCondLst>
                                        </p:cTn>
                                        <p:tgtEl>
                                          <p:spTgt spid="1013792"/>
                                        </p:tgtEl>
                                      </p:cBhvr>
                                      <p:from x="100000" y="100000"/>
                                      <p:to x="80000" y="100000"/>
                                    </p:animScale>
                                    <p:anim by="(#ppt_h/3+#ppt_w*0.1)" calcmode="lin" valueType="num">
                                      <p:cBhvr additive="sum">
                                        <p:cTn id="31" dur="100" decel="100000" autoRev="1" fill="hold">
                                          <p:stCondLst>
                                            <p:cond delay="300"/>
                                          </p:stCondLst>
                                        </p:cTn>
                                        <p:tgtEl>
                                          <p:spTgt spid="1013792"/>
                                        </p:tgtEl>
                                        <p:attrNameLst>
                                          <p:attrName>ppt_x</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1380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013777"/>
                                        </p:tgtEl>
                                        <p:attrNameLst>
                                          <p:attrName>style.visibility</p:attrName>
                                        </p:attrNameLst>
                                      </p:cBhvr>
                                      <p:to>
                                        <p:strVal val="visible"/>
                                      </p:to>
                                    </p:set>
                                    <p:animEffect transition="in" filter="wipe(left)">
                                      <p:cBhvr>
                                        <p:cTn id="44" dur="500"/>
                                        <p:tgtEl>
                                          <p:spTgt spid="101377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137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1013780"/>
                                        </p:tgtEl>
                                        <p:attrNameLst>
                                          <p:attrName>style.visibility</p:attrName>
                                        </p:attrNameLst>
                                      </p:cBhvr>
                                      <p:to>
                                        <p:strVal val="visible"/>
                                      </p:to>
                                    </p:set>
                                    <p:animEffect transition="in" filter="wipe(right)">
                                      <p:cBhvr>
                                        <p:cTn id="53" dur="500"/>
                                        <p:tgtEl>
                                          <p:spTgt spid="1013780"/>
                                        </p:tgtEl>
                                      </p:cBhvr>
                                    </p:animEffec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101379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1380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1380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1380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13795">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13795">
                                            <p:txEl>
                                              <p:pRg st="4" end="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13795">
                                            <p:txEl>
                                              <p:pRg st="5" end="5"/>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138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1379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grpId="0" nodeType="clickEffect">
                                  <p:stCondLst>
                                    <p:cond delay="0"/>
                                  </p:stCondLst>
                                  <p:childTnLst>
                                    <p:animMotion origin="layout" path="M 0.01249 4.25532E-7 C 0.07621 -0.01133 0.13992 -0.02243 0.22482 -0.01295 C 0.30954 -0.00347 0.47586 0.02613 0.52204 0.05643 C 0.56822 0.08672 0.521 0.12303 0.50155 0.16952 C 0.48193 0.21577 0.42412 0.30111 0.40381 0.33557 " pathEditMode="fixed" rAng="0" ptsTypes="aaaaa">
                                      <p:cBhvr>
                                        <p:cTn id="88"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1013786"/>
                                        </p:tgtEl>
                                        <p:attrNameLst>
                                          <p:attrName>style.visibility</p:attrName>
                                        </p:attrNameLst>
                                      </p:cBhvr>
                                      <p:to>
                                        <p:strVal val="visible"/>
                                      </p:to>
                                    </p:set>
                                    <p:animEffect transition="in" filter="wipe(down)">
                                      <p:cBhvr>
                                        <p:cTn id="93" dur="500"/>
                                        <p:tgtEl>
                                          <p:spTgt spid="1013786"/>
                                        </p:tgtEl>
                                      </p:cBhvr>
                                    </p:animEffect>
                                  </p:childTnLst>
                                </p:cTn>
                              </p:par>
                            </p:childTnLst>
                          </p:cTn>
                        </p:par>
                        <p:par>
                          <p:cTn id="94" fill="hold" nodeType="afterGroup">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1013801"/>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2" fill="hold" nodeType="clickEffect">
                                  <p:stCondLst>
                                    <p:cond delay="0"/>
                                  </p:stCondLst>
                                  <p:childTnLst>
                                    <p:set>
                                      <p:cBhvr>
                                        <p:cTn id="100" dur="1" fill="hold">
                                          <p:stCondLst>
                                            <p:cond delay="0"/>
                                          </p:stCondLst>
                                        </p:cTn>
                                        <p:tgtEl>
                                          <p:spTgt spid="1013789"/>
                                        </p:tgtEl>
                                        <p:attrNameLst>
                                          <p:attrName>style.visibility</p:attrName>
                                        </p:attrNameLst>
                                      </p:cBhvr>
                                      <p:to>
                                        <p:strVal val="visible"/>
                                      </p:to>
                                    </p:set>
                                    <p:animEffect transition="in" filter="wipe(right)">
                                      <p:cBhvr>
                                        <p:cTn id="101" dur="500"/>
                                        <p:tgtEl>
                                          <p:spTgt spid="101378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13809"/>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0" presetClass="path" presetSubtype="0" accel="50000" decel="50000" fill="hold" grpId="0" nodeType="clickEffect">
                                  <p:stCondLst>
                                    <p:cond delay="0"/>
                                  </p:stCondLst>
                                  <p:childTnLst>
                                    <p:animMotion origin="layout" path="M 0.01094 0.00787 C 0.07465 -0.00347 0.13837 -0.01457 0.22326 -0.00508 C 0.30799 0.0044 0.47431 0.034 0.52049 0.0643 C 0.56667 0.09459 0.51944 0.1309 0.5 0.17739 C 0.48038 0.22364 0.42257 0.30898 0.40226 0.34343 " pathEditMode="fixed" rAng="0" ptsTypes="aaaaa">
                                      <p:cBhvr>
                                        <p:cTn id="109"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grpId="0" nodeType="clickEffect">
                                  <p:stCondLst>
                                    <p:cond delay="0"/>
                                  </p:stCondLst>
                                  <p:childTnLst>
                                    <p:set>
                                      <p:cBhvr>
                                        <p:cTn id="113" dur="1" fill="hold">
                                          <p:stCondLst>
                                            <p:cond delay="0"/>
                                          </p:stCondLst>
                                        </p:cTn>
                                        <p:tgtEl>
                                          <p:spTgt spid="1013795">
                                            <p:txEl>
                                              <p:pRg st="6" end="6"/>
                                            </p:txEl>
                                          </p:spTgt>
                                        </p:tgtEl>
                                        <p:attrNameLst>
                                          <p:attrName>style.visibility</p:attrName>
                                        </p:attrNameLst>
                                      </p:cBhvr>
                                      <p:to>
                                        <p:strVal val="visible"/>
                                      </p:to>
                                    </p:set>
                                    <p:anim calcmode="lin" valueType="num">
                                      <p:cBhvr additive="base">
                                        <p:cTn id="114" dur="500" fill="hold"/>
                                        <p:tgtEl>
                                          <p:spTgt spid="1013795">
                                            <p:txEl>
                                              <p:pRg st="6" end="6"/>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1013795">
                                            <p:txEl>
                                              <p:pRg st="6" end="6"/>
                                            </p:txEl>
                                          </p:spTgt>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1013795">
                                            <p:txEl>
                                              <p:pRg st="7" end="7"/>
                                            </p:txEl>
                                          </p:spTgt>
                                        </p:tgtEl>
                                        <p:attrNameLst>
                                          <p:attrName>style.visibility</p:attrName>
                                        </p:attrNameLst>
                                      </p:cBhvr>
                                      <p:to>
                                        <p:strVal val="visible"/>
                                      </p:to>
                                    </p:set>
                                    <p:anim calcmode="lin" valueType="num">
                                      <p:cBhvr additive="base">
                                        <p:cTn id="118" dur="500" fill="hold"/>
                                        <p:tgtEl>
                                          <p:spTgt spid="1013795">
                                            <p:txEl>
                                              <p:pRg st="7" end="7"/>
                                            </p:txEl>
                                          </p:spTgt>
                                        </p:tgtEl>
                                        <p:attrNameLst>
                                          <p:attrName>ppt_x</p:attrName>
                                        </p:attrNameLst>
                                      </p:cBhvr>
                                      <p:tavLst>
                                        <p:tav tm="0">
                                          <p:val>
                                            <p:strVal val="1+#ppt_w/2"/>
                                          </p:val>
                                        </p:tav>
                                        <p:tav tm="100000">
                                          <p:val>
                                            <p:strVal val="#ppt_x"/>
                                          </p:val>
                                        </p:tav>
                                      </p:tavLst>
                                    </p:anim>
                                    <p:anim calcmode="lin" valueType="num">
                                      <p:cBhvr additive="base">
                                        <p:cTn id="119" dur="500" fill="hold"/>
                                        <p:tgtEl>
                                          <p:spTgt spid="10137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013810"/>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animBg="1"/>
      <p:bldP spid="1013798" grpId="0" animBg="1"/>
      <p:bldP spid="1013801" grpId="0" animBg="1"/>
      <p:bldP spid="1013793" grpId="0" animBg="1"/>
      <p:bldP spid="1013794" grpId="0" animBg="1"/>
      <p:bldP spid="1013795" grpId="0" build="p"/>
      <p:bldP spid="1013796" grpId="0" animBg="1"/>
      <p:bldP spid="1013797" grpId="0" animBg="1"/>
      <p:bldP spid="1013803" grpId="0"/>
      <p:bldP spid="1013804" grpId="0"/>
      <p:bldP spid="1013805" grpId="0"/>
      <p:bldP spid="1013806" grpId="0"/>
      <p:bldP spid="1013808" grpId="0"/>
      <p:bldP spid="1013809" grpId="0"/>
      <p:bldP spid="1013810" grpId="0"/>
      <p:bldP spid="1013811" grpId="0"/>
      <p:bldP spid="1013812" grpId="0" animBg="1"/>
      <p:bldP spid="101381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Failures</a:t>
            </a:r>
          </a:p>
        </p:txBody>
      </p:sp>
      <p:sp>
        <p:nvSpPr>
          <p:cNvPr id="1014787" name="Rectangle 3"/>
          <p:cNvSpPr>
            <a:spLocks noGrp="1" noChangeArrowheads="1"/>
          </p:cNvSpPr>
          <p:nvPr>
            <p:ph type="body" idx="1"/>
          </p:nvPr>
        </p:nvSpPr>
        <p:spPr>
          <a:xfrm>
            <a:off x="152400" y="1066800"/>
            <a:ext cx="8801100" cy="5638800"/>
          </a:xfrm>
        </p:spPr>
        <p:txBody>
          <a:bodyPr/>
          <a:lstStyle/>
          <a:p>
            <a:pPr>
              <a:lnSpc>
                <a:spcPct val="80000"/>
              </a:lnSpc>
              <a:spcBef>
                <a:spcPct val="5000"/>
              </a:spcBef>
            </a:pPr>
            <a:r>
              <a:rPr lang="en-US" altLang="ko-KR" dirty="0" smtClean="0">
                <a:ea typeface="굴림" panose="020B0600000101010101" pitchFamily="34" charset="-127"/>
              </a:rPr>
              <a:t>What if server crashes? Can client wait until server comes back up and continue as before?</a:t>
            </a:r>
          </a:p>
          <a:p>
            <a:pPr lvl="1">
              <a:lnSpc>
                <a:spcPct val="80000"/>
              </a:lnSpc>
              <a:spcBef>
                <a:spcPct val="5000"/>
              </a:spcBef>
            </a:pPr>
            <a:r>
              <a:rPr lang="en-US" altLang="ko-KR" dirty="0" smtClean="0">
                <a:ea typeface="굴림" panose="020B0600000101010101" pitchFamily="34" charset="-127"/>
              </a:rPr>
              <a:t>Any data in server memory but not on disk can be lost</a:t>
            </a:r>
          </a:p>
          <a:p>
            <a:pPr lvl="1">
              <a:lnSpc>
                <a:spcPct val="80000"/>
              </a:lnSpc>
              <a:spcBef>
                <a:spcPct val="5000"/>
              </a:spcBef>
            </a:pPr>
            <a:r>
              <a:rPr lang="en-US" altLang="ko-KR" dirty="0" smtClean="0">
                <a:ea typeface="굴림" panose="020B0600000101010101" pitchFamily="34" charset="-127"/>
              </a:rPr>
              <a:t>Shared state across RPC: What if server crashes after seek? Then, when client does “read”, it will fail</a:t>
            </a:r>
          </a:p>
          <a:p>
            <a:pPr lvl="1">
              <a:lnSpc>
                <a:spcPct val="80000"/>
              </a:lnSpc>
              <a:spcBef>
                <a:spcPct val="5000"/>
              </a:spcBef>
            </a:pPr>
            <a:r>
              <a:rPr lang="en-US" altLang="ko-KR" dirty="0" smtClean="0">
                <a:ea typeface="굴림" panose="020B0600000101010101" pitchFamily="34" charset="-127"/>
              </a:rPr>
              <a:t>Message retries: suppose server crashes after it does UNIX “</a:t>
            </a:r>
            <a:r>
              <a:rPr lang="en-US" altLang="ko-KR" dirty="0" err="1" smtClean="0">
                <a:latin typeface="Courier New"/>
                <a:ea typeface="굴림" panose="020B0600000101010101" pitchFamily="34" charset="-127"/>
                <a:cs typeface="Courier New"/>
              </a:rPr>
              <a:t>rm</a:t>
            </a:r>
            <a:r>
              <a:rPr lang="en-US" altLang="ko-KR" dirty="0" smtClean="0">
                <a:latin typeface="Courier New"/>
                <a:ea typeface="굴림" panose="020B0600000101010101" pitchFamily="34" charset="-127"/>
                <a:cs typeface="Courier New"/>
              </a:rPr>
              <a:t> foo</a:t>
            </a:r>
            <a:r>
              <a:rPr lang="en-US" altLang="ko-KR" dirty="0" smtClean="0">
                <a:ea typeface="굴림" panose="020B0600000101010101" pitchFamily="34" charset="-127"/>
              </a:rPr>
              <a:t>”, but before acknowledgment?</a:t>
            </a:r>
          </a:p>
          <a:p>
            <a:pPr lvl="2">
              <a:lnSpc>
                <a:spcPct val="80000"/>
              </a:lnSpc>
              <a:spcBef>
                <a:spcPct val="5000"/>
              </a:spcBef>
            </a:pPr>
            <a:r>
              <a:rPr lang="en-US" altLang="ko-KR" dirty="0" smtClean="0">
                <a:ea typeface="굴림" panose="020B0600000101010101" pitchFamily="34" charset="-127"/>
              </a:rPr>
              <a:t>Message system will retry: send it again</a:t>
            </a:r>
          </a:p>
          <a:p>
            <a:pPr lvl="2">
              <a:lnSpc>
                <a:spcPct val="80000"/>
              </a:lnSpc>
              <a:spcBef>
                <a:spcPct val="5000"/>
              </a:spcBef>
            </a:pPr>
            <a:r>
              <a:rPr lang="en-US" altLang="ko-KR" dirty="0" smtClean="0">
                <a:ea typeface="굴림" panose="020B0600000101010101" pitchFamily="34" charset="-127"/>
              </a:rPr>
              <a:t>How does it know not to delete it again? (could solve with two-phase commit protocol, but NFS takes a more ad hoc approach)</a:t>
            </a:r>
          </a:p>
          <a:p>
            <a:pPr lvl="1">
              <a:lnSpc>
                <a:spcPct val="80000"/>
              </a:lnSpc>
              <a:spcBef>
                <a:spcPct val="5000"/>
              </a:spcBef>
            </a:pPr>
            <a:endParaRPr lang="en-US" altLang="ko-KR" sz="1000" dirty="0" smtClean="0">
              <a:ea typeface="굴림" panose="020B0600000101010101" pitchFamily="34" charset="-127"/>
            </a:endParaRPr>
          </a:p>
          <a:p>
            <a:pPr>
              <a:lnSpc>
                <a:spcPct val="80000"/>
              </a:lnSpc>
              <a:spcBef>
                <a:spcPct val="5000"/>
              </a:spcBef>
            </a:pPr>
            <a:r>
              <a:rPr lang="en-US" altLang="ko-KR" dirty="0" smtClean="0">
                <a:solidFill>
                  <a:schemeClr val="hlink"/>
                </a:solidFill>
                <a:ea typeface="굴림" panose="020B0600000101010101" pitchFamily="34" charset="-127"/>
              </a:rPr>
              <a:t>Stateless protocol:</a:t>
            </a:r>
            <a:r>
              <a:rPr lang="en-US" altLang="ko-KR" dirty="0" smtClean="0">
                <a:ea typeface="굴림" panose="020B0600000101010101" pitchFamily="34" charset="-127"/>
              </a:rPr>
              <a:t> A protocol in which all information required to process a request is passed with request</a:t>
            </a:r>
          </a:p>
          <a:p>
            <a:pPr lvl="1">
              <a:lnSpc>
                <a:spcPct val="80000"/>
              </a:lnSpc>
              <a:spcBef>
                <a:spcPct val="5000"/>
              </a:spcBef>
            </a:pPr>
            <a:r>
              <a:rPr lang="en-US" altLang="ko-KR" dirty="0" smtClean="0">
                <a:ea typeface="굴림" panose="020B0600000101010101" pitchFamily="34" charset="-127"/>
              </a:rPr>
              <a:t>Server keeps no state about client, except as hints to help improve performance (e.g., a cache)</a:t>
            </a:r>
          </a:p>
          <a:p>
            <a:pPr lvl="1">
              <a:lnSpc>
                <a:spcPct val="80000"/>
              </a:lnSpc>
              <a:spcBef>
                <a:spcPct val="5000"/>
              </a:spcBef>
            </a:pPr>
            <a:r>
              <a:rPr lang="en-US" altLang="ko-KR" dirty="0" smtClean="0">
                <a:ea typeface="굴림" panose="020B0600000101010101" pitchFamily="34" charset="-127"/>
              </a:rPr>
              <a:t>Thus, if server crashes and restarted, requests can continue where left off (in many cases)</a:t>
            </a:r>
          </a:p>
          <a:p>
            <a:pPr lvl="1">
              <a:lnSpc>
                <a:spcPct val="80000"/>
              </a:lnSpc>
              <a:spcBef>
                <a:spcPct val="5000"/>
              </a:spcBef>
            </a:pPr>
            <a:endParaRPr lang="en-US" altLang="ko-KR" sz="1000"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What if client crashes?</a:t>
            </a:r>
          </a:p>
          <a:p>
            <a:pPr lvl="1">
              <a:lnSpc>
                <a:spcPct val="80000"/>
              </a:lnSpc>
              <a:spcBef>
                <a:spcPct val="5000"/>
              </a:spcBef>
            </a:pPr>
            <a:r>
              <a:rPr lang="en-US" altLang="ko-KR" dirty="0" smtClean="0">
                <a:ea typeface="굴림" panose="020B0600000101010101" pitchFamily="34" charset="-127"/>
              </a:rPr>
              <a:t>Might lose modified data in client cache</a:t>
            </a:r>
          </a:p>
        </p:txBody>
      </p:sp>
      <p:pic>
        <p:nvPicPr>
          <p:cNvPr id="21508" name="Picture 6" descr="MCj039843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3538" y="0"/>
            <a:ext cx="1306512"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9" name="Group 8"/>
          <p:cNvGrpSpPr>
            <a:grpSpLocks/>
          </p:cNvGrpSpPr>
          <p:nvPr/>
        </p:nvGrpSpPr>
        <p:grpSpPr bwMode="auto">
          <a:xfrm>
            <a:off x="8440738" y="61913"/>
            <a:ext cx="703262" cy="1125537"/>
            <a:chOff x="3600" y="720"/>
            <a:chExt cx="528" cy="864"/>
          </a:xfrm>
        </p:grpSpPr>
        <p:sp>
          <p:nvSpPr>
            <p:cNvPr id="21512" name="AutoShape 9"/>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1513" name="AutoShape 10"/>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1514" name="AutoShape 11"/>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
        <p:nvSpPr>
          <p:cNvPr id="21510" name="AutoShape 12"/>
          <p:cNvSpPr>
            <a:spLocks noChangeArrowheads="1"/>
          </p:cNvSpPr>
          <p:nvPr/>
        </p:nvSpPr>
        <p:spPr bwMode="auto">
          <a:xfrm>
            <a:off x="7737475" y="436563"/>
            <a:ext cx="574675" cy="438150"/>
          </a:xfrm>
          <a:prstGeom prst="leftRightArrow">
            <a:avLst>
              <a:gd name="adj1" fmla="val 50000"/>
              <a:gd name="adj2" fmla="val 26232"/>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1511" name="AutoShape 13"/>
          <p:cNvSpPr>
            <a:spLocks noChangeArrowheads="1"/>
          </p:cNvSpPr>
          <p:nvPr/>
        </p:nvSpPr>
        <p:spPr bwMode="auto">
          <a:xfrm>
            <a:off x="6637338" y="0"/>
            <a:ext cx="1211262" cy="990600"/>
          </a:xfrm>
          <a:prstGeom prst="irregularSeal1">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Crash!</a:t>
            </a:r>
          </a:p>
        </p:txBody>
      </p:sp>
    </p:spTree>
    <p:extLst>
      <p:ext uri="{BB962C8B-B14F-4D97-AF65-F5344CB8AC3E}">
        <p14:creationId xmlns:p14="http://schemas.microsoft.com/office/powerpoint/2010/main" val="28462009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4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4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4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47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47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47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47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47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47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478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47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Network File System (NFS)</a:t>
            </a:r>
          </a:p>
        </p:txBody>
      </p:sp>
      <p:sp>
        <p:nvSpPr>
          <p:cNvPr id="1009667" name="Rectangle 3"/>
          <p:cNvSpPr>
            <a:spLocks noGrp="1" noChangeArrowheads="1"/>
          </p:cNvSpPr>
          <p:nvPr>
            <p:ph type="body" idx="1"/>
          </p:nvPr>
        </p:nvSpPr>
        <p:spPr>
          <a:xfrm>
            <a:off x="152400" y="685800"/>
            <a:ext cx="8991600" cy="6096000"/>
          </a:xfrm>
        </p:spPr>
        <p:txBody>
          <a:bodyPr>
            <a:noAutofit/>
          </a:bodyPr>
          <a:lstStyle/>
          <a:p>
            <a:pPr>
              <a:lnSpc>
                <a:spcPct val="80000"/>
              </a:lnSpc>
              <a:spcBef>
                <a:spcPct val="15000"/>
              </a:spcBef>
            </a:pPr>
            <a:r>
              <a:rPr lang="en-US" altLang="ko-KR" sz="2800" dirty="0" smtClean="0">
                <a:ea typeface="굴림" panose="020B0600000101010101" pitchFamily="34" charset="-127"/>
              </a:rPr>
              <a:t>Three Layers for NFS system</a:t>
            </a:r>
          </a:p>
          <a:p>
            <a:pPr lvl="1">
              <a:lnSpc>
                <a:spcPct val="80000"/>
              </a:lnSpc>
              <a:spcBef>
                <a:spcPct val="15000"/>
              </a:spcBef>
            </a:pPr>
            <a:r>
              <a:rPr lang="en-US" altLang="ko-KR" sz="2400" dirty="0" smtClean="0">
                <a:solidFill>
                  <a:schemeClr val="hlink"/>
                </a:solidFill>
                <a:ea typeface="굴림" panose="020B0600000101010101" pitchFamily="34" charset="-127"/>
              </a:rPr>
              <a:t>UNIX </a:t>
            </a:r>
            <a:r>
              <a:rPr lang="en-US" altLang="ko-KR" sz="2400" dirty="0" err="1" smtClean="0">
                <a:solidFill>
                  <a:schemeClr val="hlink"/>
                </a:solidFill>
                <a:ea typeface="굴림" panose="020B0600000101010101" pitchFamily="34" charset="-127"/>
              </a:rPr>
              <a:t>filesystem</a:t>
            </a:r>
            <a:r>
              <a:rPr lang="en-US" altLang="ko-KR" sz="2400" dirty="0" smtClean="0">
                <a:solidFill>
                  <a:schemeClr val="hlink"/>
                </a:solidFill>
                <a:ea typeface="굴림" panose="020B0600000101010101" pitchFamily="34" charset="-127"/>
              </a:rPr>
              <a:t> API:</a:t>
            </a:r>
            <a:r>
              <a:rPr lang="en-US" altLang="ko-KR" sz="2400" dirty="0" smtClean="0">
                <a:ea typeface="굴림" panose="020B0600000101010101" pitchFamily="34" charset="-127"/>
              </a:rPr>
              <a:t> open, read, write, close calls + file descriptors</a:t>
            </a:r>
          </a:p>
          <a:p>
            <a:pPr lvl="1">
              <a:lnSpc>
                <a:spcPct val="80000"/>
              </a:lnSpc>
              <a:spcBef>
                <a:spcPct val="15000"/>
              </a:spcBef>
            </a:pPr>
            <a:r>
              <a:rPr lang="en-US" altLang="ko-KR" sz="2400" dirty="0" smtClean="0">
                <a:solidFill>
                  <a:schemeClr val="hlink"/>
                </a:solidFill>
                <a:ea typeface="굴림" panose="020B0600000101010101" pitchFamily="34" charset="-127"/>
              </a:rPr>
              <a:t>VFS layer:</a:t>
            </a:r>
            <a:r>
              <a:rPr lang="en-US" altLang="ko-KR" sz="2400" dirty="0" smtClean="0">
                <a:ea typeface="굴림" panose="020B0600000101010101" pitchFamily="34" charset="-127"/>
              </a:rPr>
              <a:t> distinguishes local from remote files</a:t>
            </a:r>
          </a:p>
          <a:p>
            <a:pPr lvl="2">
              <a:lnSpc>
                <a:spcPct val="80000"/>
              </a:lnSpc>
              <a:spcBef>
                <a:spcPct val="15000"/>
              </a:spcBef>
            </a:pPr>
            <a:r>
              <a:rPr lang="en-US" altLang="ko-KR" sz="2400" dirty="0" smtClean="0">
                <a:ea typeface="굴림" panose="020B0600000101010101" pitchFamily="34" charset="-127"/>
              </a:rPr>
              <a:t>Calls the NFS protocol procedures for remote requests</a:t>
            </a:r>
          </a:p>
          <a:p>
            <a:pPr lvl="1">
              <a:lnSpc>
                <a:spcPct val="80000"/>
              </a:lnSpc>
              <a:spcBef>
                <a:spcPct val="15000"/>
              </a:spcBef>
            </a:pPr>
            <a:r>
              <a:rPr lang="en-US" altLang="ko-KR" sz="2400" dirty="0" smtClean="0">
                <a:solidFill>
                  <a:schemeClr val="hlink"/>
                </a:solidFill>
                <a:ea typeface="굴림" panose="020B0600000101010101" pitchFamily="34" charset="-127"/>
              </a:rPr>
              <a:t>NFS service layer:</a:t>
            </a:r>
            <a:r>
              <a:rPr lang="en-US" altLang="ko-KR" sz="2400" dirty="0" smtClean="0">
                <a:ea typeface="굴림" panose="020B0600000101010101" pitchFamily="34" charset="-127"/>
              </a:rPr>
              <a:t> bottom layer of the architecture</a:t>
            </a:r>
          </a:p>
          <a:p>
            <a:pPr lvl="2">
              <a:lnSpc>
                <a:spcPct val="80000"/>
              </a:lnSpc>
              <a:spcBef>
                <a:spcPct val="15000"/>
              </a:spcBef>
            </a:pPr>
            <a:r>
              <a:rPr lang="en-US" altLang="ko-KR" sz="2400" dirty="0" smtClean="0">
                <a:ea typeface="굴림" panose="020B0600000101010101" pitchFamily="34" charset="-127"/>
              </a:rPr>
              <a:t>Implements the NFS protocol</a:t>
            </a:r>
          </a:p>
          <a:p>
            <a:pPr lvl="1">
              <a:lnSpc>
                <a:spcPct val="80000"/>
              </a:lnSpc>
              <a:spcBef>
                <a:spcPct val="15000"/>
              </a:spcBef>
            </a:pPr>
            <a:endParaRPr lang="en-US" altLang="ko-KR" sz="1050" dirty="0" smtClean="0">
              <a:ea typeface="굴림" panose="020B0600000101010101" pitchFamily="34" charset="-127"/>
            </a:endParaRPr>
          </a:p>
          <a:p>
            <a:pPr>
              <a:lnSpc>
                <a:spcPct val="80000"/>
              </a:lnSpc>
              <a:spcBef>
                <a:spcPct val="15000"/>
              </a:spcBef>
            </a:pPr>
            <a:r>
              <a:rPr lang="en-US" altLang="ko-KR" sz="2800" dirty="0" smtClean="0">
                <a:ea typeface="굴림" panose="020B0600000101010101" pitchFamily="34" charset="-127"/>
              </a:rPr>
              <a:t>NFS Protocol: RPC for file operations on server</a:t>
            </a:r>
          </a:p>
          <a:p>
            <a:pPr lvl="1">
              <a:lnSpc>
                <a:spcPct val="80000"/>
              </a:lnSpc>
              <a:spcBef>
                <a:spcPct val="15000"/>
              </a:spcBef>
            </a:pPr>
            <a:r>
              <a:rPr lang="en-US" altLang="ko-KR" sz="2400" dirty="0" smtClean="0">
                <a:ea typeface="굴림" panose="020B0600000101010101" pitchFamily="34" charset="-127"/>
              </a:rPr>
              <a:t>Reading/searching a directory </a:t>
            </a:r>
          </a:p>
          <a:p>
            <a:pPr lvl="1">
              <a:lnSpc>
                <a:spcPct val="80000"/>
              </a:lnSpc>
              <a:spcBef>
                <a:spcPct val="15000"/>
              </a:spcBef>
            </a:pPr>
            <a:r>
              <a:rPr lang="en-US" altLang="ko-KR" sz="2400" dirty="0">
                <a:ea typeface="굴림" panose="020B0600000101010101" pitchFamily="34" charset="-127"/>
              </a:rPr>
              <a:t>M</a:t>
            </a:r>
            <a:r>
              <a:rPr lang="en-US" altLang="ko-KR" sz="2400" dirty="0" smtClean="0">
                <a:ea typeface="굴림" panose="020B0600000101010101" pitchFamily="34" charset="-127"/>
              </a:rPr>
              <a:t>anipulating links and directories </a:t>
            </a:r>
          </a:p>
          <a:p>
            <a:pPr lvl="1">
              <a:lnSpc>
                <a:spcPct val="80000"/>
              </a:lnSpc>
              <a:spcBef>
                <a:spcPct val="15000"/>
              </a:spcBef>
            </a:pPr>
            <a:r>
              <a:rPr lang="en-US" altLang="ko-KR" sz="2400" dirty="0">
                <a:ea typeface="굴림" panose="020B0600000101010101" pitchFamily="34" charset="-127"/>
              </a:rPr>
              <a:t>A</a:t>
            </a:r>
            <a:r>
              <a:rPr lang="en-US" altLang="ko-KR" sz="2400" dirty="0" smtClean="0">
                <a:ea typeface="굴림" panose="020B0600000101010101" pitchFamily="34" charset="-127"/>
              </a:rPr>
              <a:t>ccessing file attributes/reading and writing files</a:t>
            </a:r>
          </a:p>
          <a:p>
            <a:pPr lvl="1">
              <a:lnSpc>
                <a:spcPct val="80000"/>
              </a:lnSpc>
              <a:spcBef>
                <a:spcPct val="15000"/>
              </a:spcBef>
            </a:pPr>
            <a:endParaRPr lang="en-US" altLang="ko-KR" sz="1050" dirty="0" smtClean="0">
              <a:ea typeface="굴림" panose="020B0600000101010101" pitchFamily="34" charset="-127"/>
            </a:endParaRPr>
          </a:p>
          <a:p>
            <a:pPr>
              <a:lnSpc>
                <a:spcPct val="80000"/>
              </a:lnSpc>
              <a:spcBef>
                <a:spcPct val="15000"/>
              </a:spcBef>
            </a:pPr>
            <a:r>
              <a:rPr lang="en-US" altLang="ko-KR" sz="2800" dirty="0" smtClean="0">
                <a:solidFill>
                  <a:schemeClr val="hlink"/>
                </a:solidFill>
                <a:ea typeface="굴림" panose="020B0600000101010101" pitchFamily="34" charset="-127"/>
              </a:rPr>
              <a:t>Write-through caching:</a:t>
            </a:r>
            <a:r>
              <a:rPr lang="en-US" altLang="ko-KR" sz="2800" dirty="0" smtClean="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sz="2400" dirty="0">
                <a:ea typeface="굴림" panose="020B0600000101010101" pitchFamily="34" charset="-127"/>
              </a:rPr>
              <a:t>L</a:t>
            </a:r>
            <a:r>
              <a:rPr lang="en-US" altLang="ko-KR" sz="2400" dirty="0" smtClean="0">
                <a:ea typeface="굴림" panose="020B0600000101010101" pitchFamily="34" charset="-127"/>
              </a:rPr>
              <a:t>ose some of the advantages of caching</a:t>
            </a:r>
          </a:p>
          <a:p>
            <a:pPr lvl="1">
              <a:lnSpc>
                <a:spcPct val="80000"/>
              </a:lnSpc>
              <a:spcBef>
                <a:spcPct val="15000"/>
              </a:spcBef>
            </a:pPr>
            <a:r>
              <a:rPr lang="en-US" altLang="ko-KR" sz="2400" dirty="0">
                <a:ea typeface="굴림" panose="020B0600000101010101" pitchFamily="34" charset="-127"/>
              </a:rPr>
              <a:t>T</a:t>
            </a:r>
            <a:r>
              <a:rPr lang="en-US" altLang="ko-KR" sz="2400" dirty="0" smtClean="0">
                <a:ea typeface="굴림" panose="020B0600000101010101" pitchFamily="34" charset="-127"/>
              </a:rPr>
              <a:t>ime to perform write() can be long</a:t>
            </a:r>
          </a:p>
          <a:p>
            <a:pPr lvl="1">
              <a:lnSpc>
                <a:spcPct val="80000"/>
              </a:lnSpc>
              <a:spcBef>
                <a:spcPct val="15000"/>
              </a:spcBef>
            </a:pPr>
            <a:r>
              <a:rPr lang="en-US" altLang="ko-KR" sz="2400" dirty="0" smtClean="0">
                <a:ea typeface="굴림" panose="020B0600000101010101" pitchFamily="34" charset="-127"/>
              </a:rPr>
              <a:t>Need some mechanism for readers to eventually notice changes! </a:t>
            </a:r>
            <a:br>
              <a:rPr lang="en-US" altLang="ko-KR" sz="2400" dirty="0" smtClean="0">
                <a:ea typeface="굴림" panose="020B0600000101010101" pitchFamily="34" charset="-127"/>
              </a:rPr>
            </a:br>
            <a:r>
              <a:rPr lang="en-US" altLang="ko-KR" sz="2400" dirty="0" smtClean="0">
                <a:ea typeface="굴림" panose="020B0600000101010101" pitchFamily="34" charset="-127"/>
              </a:rPr>
              <a:t>(more on this later)</a:t>
            </a:r>
          </a:p>
          <a:p>
            <a:pPr>
              <a:lnSpc>
                <a:spcPct val="80000"/>
              </a:lnSpc>
              <a:spcBef>
                <a:spcPct val="15000"/>
              </a:spcBef>
            </a:pPr>
            <a:endParaRPr lang="ko-KR" altLang="en-US" sz="2800" dirty="0" smtClean="0">
              <a:ea typeface="굴림" panose="020B0600000101010101" pitchFamily="34" charset="-127"/>
            </a:endParaRPr>
          </a:p>
        </p:txBody>
      </p:sp>
    </p:spTree>
    <p:extLst>
      <p:ext uri="{BB962C8B-B14F-4D97-AF65-F5344CB8AC3E}">
        <p14:creationId xmlns:p14="http://schemas.microsoft.com/office/powerpoint/2010/main" val="1889506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96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96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966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966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9667">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966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966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09667">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096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NFS Continued</a:t>
            </a:r>
          </a:p>
        </p:txBody>
      </p:sp>
      <p:sp>
        <p:nvSpPr>
          <p:cNvPr id="1019907" name="Rectangle 3"/>
          <p:cNvSpPr>
            <a:spLocks noGrp="1" noChangeArrowheads="1"/>
          </p:cNvSpPr>
          <p:nvPr>
            <p:ph type="body" idx="1"/>
          </p:nvPr>
        </p:nvSpPr>
        <p:spPr>
          <a:xfrm>
            <a:off x="158750" y="747712"/>
            <a:ext cx="8826500" cy="6034088"/>
          </a:xfrm>
        </p:spPr>
        <p:txBody>
          <a:bodyPr>
            <a:normAutofit/>
          </a:bodyPr>
          <a:lstStyle/>
          <a:p>
            <a:pPr>
              <a:lnSpc>
                <a:spcPct val="80000"/>
              </a:lnSpc>
              <a:spcBef>
                <a:spcPct val="5000"/>
              </a:spcBef>
            </a:pPr>
            <a:r>
              <a:rPr lang="en-US" altLang="ko-KR" sz="2800" dirty="0" smtClean="0">
                <a:ea typeface="굴림" panose="020B0600000101010101" pitchFamily="34" charset="-127"/>
              </a:rPr>
              <a:t>NFS servers are </a:t>
            </a:r>
            <a:r>
              <a:rPr lang="en-US" altLang="ko-KR" sz="2800" dirty="0" smtClean="0">
                <a:solidFill>
                  <a:schemeClr val="hlink"/>
                </a:solidFill>
                <a:ea typeface="굴림" panose="020B0600000101010101" pitchFamily="34" charset="-127"/>
              </a:rPr>
              <a:t>stateless</a:t>
            </a:r>
            <a:r>
              <a:rPr lang="en-US" altLang="ko-KR" sz="2800" dirty="0" smtClean="0">
                <a:ea typeface="굴림" panose="020B0600000101010101" pitchFamily="34" charset="-127"/>
              </a:rPr>
              <a:t>; each request provides all arguments require for execution</a:t>
            </a:r>
          </a:p>
          <a:p>
            <a:pPr lvl="1">
              <a:lnSpc>
                <a:spcPct val="80000"/>
              </a:lnSpc>
              <a:spcBef>
                <a:spcPct val="5000"/>
              </a:spcBef>
            </a:pPr>
            <a:r>
              <a:rPr lang="en-US" altLang="ko-KR" sz="2400" dirty="0" smtClean="0">
                <a:ea typeface="굴림" panose="020B0600000101010101" pitchFamily="34" charset="-127"/>
              </a:rPr>
              <a:t>E.g. reads include information for entire operation, such as </a:t>
            </a:r>
            <a:r>
              <a:rPr lang="en-US" altLang="ko-KR" sz="2400" dirty="0" err="1" smtClean="0">
                <a:latin typeface="Courier New" panose="02070309020205020404" pitchFamily="49" charset="0"/>
                <a:ea typeface="굴림" panose="020B0600000101010101" pitchFamily="34" charset="-127"/>
              </a:rPr>
              <a:t>ReadAt</a:t>
            </a:r>
            <a:r>
              <a:rPr lang="en-US" altLang="ko-KR" sz="2400" dirty="0" smtClean="0">
                <a:latin typeface="Courier New" panose="02070309020205020404" pitchFamily="49" charset="0"/>
                <a:ea typeface="굴림" panose="020B0600000101010101" pitchFamily="34" charset="-127"/>
              </a:rPr>
              <a:t>(</a:t>
            </a:r>
            <a:r>
              <a:rPr lang="en-US" altLang="ko-KR" sz="2400" dirty="0" err="1" smtClean="0">
                <a:latin typeface="Courier New" panose="02070309020205020404" pitchFamily="49" charset="0"/>
                <a:ea typeface="굴림" panose="020B0600000101010101" pitchFamily="34" charset="-127"/>
              </a:rPr>
              <a:t>inumber,position</a:t>
            </a:r>
            <a:r>
              <a:rPr lang="en-US" altLang="ko-KR" sz="2400" dirty="0" smtClean="0">
                <a:latin typeface="Courier New" panose="02070309020205020404" pitchFamily="49" charset="0"/>
                <a:ea typeface="굴림" panose="020B0600000101010101" pitchFamily="34" charset="-127"/>
              </a:rPr>
              <a:t>)</a:t>
            </a:r>
            <a:r>
              <a:rPr lang="en-US" altLang="ko-KR" sz="2400" dirty="0" smtClean="0">
                <a:ea typeface="굴림" panose="020B0600000101010101" pitchFamily="34" charset="-127"/>
              </a:rPr>
              <a:t>, not </a:t>
            </a:r>
            <a:r>
              <a:rPr lang="en-US" altLang="ko-KR" sz="2400" dirty="0" smtClean="0">
                <a:latin typeface="Courier New" panose="02070309020205020404" pitchFamily="49" charset="0"/>
                <a:ea typeface="굴림" panose="020B0600000101010101" pitchFamily="34" charset="-127"/>
              </a:rPr>
              <a:t>Read(</a:t>
            </a:r>
            <a:r>
              <a:rPr lang="en-US" altLang="ko-KR" sz="2400" dirty="0" err="1" smtClean="0">
                <a:latin typeface="Courier New" panose="02070309020205020404" pitchFamily="49" charset="0"/>
                <a:ea typeface="굴림" panose="020B0600000101010101" pitchFamily="34" charset="-127"/>
              </a:rPr>
              <a:t>openfile</a:t>
            </a:r>
            <a:r>
              <a:rPr lang="en-US" altLang="ko-KR" sz="2400" dirty="0" smtClean="0">
                <a:latin typeface="Courier New" panose="02070309020205020404" pitchFamily="49" charset="0"/>
                <a:ea typeface="굴림" panose="020B0600000101010101" pitchFamily="34" charset="-127"/>
              </a:rPr>
              <a:t>)</a:t>
            </a:r>
          </a:p>
          <a:p>
            <a:pPr lvl="1">
              <a:lnSpc>
                <a:spcPct val="80000"/>
              </a:lnSpc>
              <a:spcBef>
                <a:spcPct val="5000"/>
              </a:spcBef>
            </a:pPr>
            <a:r>
              <a:rPr lang="en-US" altLang="ko-KR" sz="2400" dirty="0" smtClean="0">
                <a:ea typeface="굴림" panose="020B0600000101010101" pitchFamily="34" charset="-127"/>
              </a:rPr>
              <a:t>No need to perform network open() or close() on file – each operation stands on its own</a:t>
            </a:r>
          </a:p>
          <a:p>
            <a:pPr lvl="1">
              <a:lnSpc>
                <a:spcPct val="80000"/>
              </a:lnSpc>
              <a:spcBef>
                <a:spcPct val="5000"/>
              </a:spcBef>
            </a:pPr>
            <a:endParaRPr lang="en-US" altLang="ko-KR" sz="2400" dirty="0" smtClean="0">
              <a:ea typeface="굴림" panose="020B0600000101010101" pitchFamily="34" charset="-127"/>
            </a:endParaRPr>
          </a:p>
          <a:p>
            <a:pPr>
              <a:lnSpc>
                <a:spcPct val="80000"/>
              </a:lnSpc>
              <a:spcBef>
                <a:spcPct val="5000"/>
              </a:spcBef>
            </a:pPr>
            <a:r>
              <a:rPr lang="en-US" altLang="ko-KR" sz="2800" dirty="0" smtClean="0">
                <a:solidFill>
                  <a:schemeClr val="hlink"/>
                </a:solidFill>
                <a:ea typeface="굴림" panose="020B0600000101010101" pitchFamily="34" charset="-127"/>
              </a:rPr>
              <a:t>Idempotent:</a:t>
            </a:r>
            <a:r>
              <a:rPr lang="en-US" altLang="ko-KR" sz="2800" dirty="0" smtClean="0">
                <a:ea typeface="굴림" panose="020B0600000101010101" pitchFamily="34" charset="-127"/>
              </a:rPr>
              <a:t> Performing requests multiple times has same effect as performing it exactly once</a:t>
            </a:r>
          </a:p>
          <a:p>
            <a:pPr lvl="1">
              <a:lnSpc>
                <a:spcPct val="80000"/>
              </a:lnSpc>
              <a:spcBef>
                <a:spcPct val="5000"/>
              </a:spcBef>
            </a:pPr>
            <a:r>
              <a:rPr lang="en-US" altLang="ko-KR" sz="2400" dirty="0" smtClean="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sz="2400" dirty="0" smtClean="0">
                <a:ea typeface="굴림" panose="020B0600000101010101" pitchFamily="34" charset="-127"/>
              </a:rPr>
              <a:t>Example: Read and write file blocks: just re-read or re-write file block – no side effects</a:t>
            </a:r>
          </a:p>
          <a:p>
            <a:pPr lvl="1">
              <a:lnSpc>
                <a:spcPct val="80000"/>
              </a:lnSpc>
              <a:spcBef>
                <a:spcPct val="5000"/>
              </a:spcBef>
            </a:pPr>
            <a:r>
              <a:rPr lang="en-US" altLang="ko-KR" sz="2400" dirty="0" smtClean="0">
                <a:ea typeface="굴림" panose="020B0600000101010101" pitchFamily="34" charset="-127"/>
              </a:rPr>
              <a:t>Example: What about “remove”?  NFS does operation twice and second time returns an advisory error </a:t>
            </a:r>
          </a:p>
        </p:txBody>
      </p:sp>
    </p:spTree>
    <p:extLst>
      <p:ext uri="{BB962C8B-B14F-4D97-AF65-F5344CB8AC3E}">
        <p14:creationId xmlns:p14="http://schemas.microsoft.com/office/powerpoint/2010/main" val="2366133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9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t>NFS Failure Model</a:t>
            </a:r>
            <a:endParaRPr lang="en-US" altLang="ko-KR" dirty="0" smtClean="0"/>
          </a:p>
        </p:txBody>
      </p:sp>
      <p:sp>
        <p:nvSpPr>
          <p:cNvPr id="1019907" name="Rectangle 3"/>
          <p:cNvSpPr>
            <a:spLocks noGrp="1" noChangeArrowheads="1"/>
          </p:cNvSpPr>
          <p:nvPr>
            <p:ph type="body" idx="1"/>
          </p:nvPr>
        </p:nvSpPr>
        <p:spPr/>
        <p:txBody>
          <a:bodyPr/>
          <a:lstStyle/>
          <a:p>
            <a:r>
              <a:rPr lang="en-US" altLang="ko-KR" dirty="0" smtClean="0"/>
              <a:t>Transparent to client system</a:t>
            </a:r>
          </a:p>
          <a:p>
            <a:endParaRPr lang="en-US" altLang="ko-KR" dirty="0" smtClean="0"/>
          </a:p>
          <a:p>
            <a:r>
              <a:rPr lang="en-US" altLang="ko-KR" dirty="0" smtClean="0"/>
              <a:t>Is this a good idea?  What if you are in the middle of reading a file and server crashes? </a:t>
            </a:r>
          </a:p>
          <a:p>
            <a:endParaRPr lang="en-US" altLang="ko-KR" dirty="0" smtClean="0"/>
          </a:p>
          <a:p>
            <a:r>
              <a:rPr lang="en-US" altLang="ko-KR" dirty="0" smtClean="0"/>
              <a:t>Options – NFS provides both choices:</a:t>
            </a:r>
          </a:p>
          <a:p>
            <a:pPr lvl="1"/>
            <a:r>
              <a:rPr lang="en-US" altLang="ko-KR" dirty="0" smtClean="0"/>
              <a:t>Hang until server comes back up (next week?)</a:t>
            </a:r>
          </a:p>
          <a:p>
            <a:pPr lvl="1"/>
            <a:r>
              <a:rPr lang="en-US" altLang="ko-KR" dirty="0" smtClean="0"/>
              <a:t>Return an error</a:t>
            </a:r>
            <a:r>
              <a:rPr lang="en-US" altLang="ko-KR" dirty="0"/>
              <a:t> </a:t>
            </a:r>
            <a:r>
              <a:rPr lang="en-US" altLang="ko-KR" dirty="0" smtClean="0"/>
              <a:t>(</a:t>
            </a:r>
            <a:r>
              <a:rPr lang="en-US" altLang="ko-KR" dirty="0"/>
              <a:t>o</a:t>
            </a:r>
            <a:r>
              <a:rPr lang="en-US" altLang="ko-KR" dirty="0" smtClean="0"/>
              <a:t>f course, most applications don’t know they are talking over a network) </a:t>
            </a:r>
          </a:p>
        </p:txBody>
      </p:sp>
    </p:spTree>
    <p:extLst>
      <p:ext uri="{BB962C8B-B14F-4D97-AF65-F5344CB8AC3E}">
        <p14:creationId xmlns:p14="http://schemas.microsoft.com/office/powerpoint/2010/main" val="12861199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133350" y="727075"/>
            <a:ext cx="8877300" cy="6130925"/>
          </a:xfrm>
        </p:spPr>
        <p:txBody>
          <a:bodyPr/>
          <a:lstStyle/>
          <a:p>
            <a:pPr>
              <a:lnSpc>
                <a:spcPct val="80000"/>
              </a:lnSpc>
              <a:spcBef>
                <a:spcPct val="20000"/>
              </a:spcBef>
            </a:pPr>
            <a:r>
              <a:rPr lang="en-US" altLang="ko-KR" dirty="0" smtClean="0">
                <a:ea typeface="굴림" panose="020B0600000101010101" pitchFamily="34" charset="-127"/>
              </a:rPr>
              <a:t>NFS protocol: weak consistency</a:t>
            </a:r>
          </a:p>
          <a:p>
            <a:pPr lvl="1">
              <a:lnSpc>
                <a:spcPct val="80000"/>
              </a:lnSpc>
              <a:spcBef>
                <a:spcPct val="20000"/>
              </a:spcBef>
            </a:pPr>
            <a:r>
              <a:rPr lang="en-US" altLang="ko-KR" dirty="0" smtClean="0">
                <a:ea typeface="굴림" panose="020B0600000101010101" pitchFamily="34" charset="-127"/>
              </a:rPr>
              <a:t>Client polls server periodically to check for changes</a:t>
            </a:r>
          </a:p>
          <a:p>
            <a:pPr lvl="2">
              <a:lnSpc>
                <a:spcPct val="80000"/>
              </a:lnSpc>
              <a:spcBef>
                <a:spcPct val="20000"/>
              </a:spcBef>
            </a:pPr>
            <a:r>
              <a:rPr lang="en-US" altLang="ko-KR" dirty="0" smtClean="0">
                <a:ea typeface="굴림" panose="020B0600000101010101" pitchFamily="34" charset="-127"/>
              </a:rPr>
              <a:t>Polls server for changes to data in last 3-30 seconds (tunable parameter)</a:t>
            </a:r>
          </a:p>
          <a:p>
            <a:pPr lvl="2">
              <a:lnSpc>
                <a:spcPct val="80000"/>
              </a:lnSpc>
              <a:spcBef>
                <a:spcPct val="20000"/>
              </a:spcBef>
            </a:pPr>
            <a:r>
              <a:rPr lang="en-US" altLang="ko-KR" dirty="0" smtClean="0">
                <a:ea typeface="굴림" panose="020B0600000101010101" pitchFamily="34" charset="-127"/>
              </a:rPr>
              <a:t>Thus, when file is changed on one client, server is notified, but other clients use old version of file until timeout</a:t>
            </a: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What if multiple clients write to same file? </a:t>
            </a:r>
          </a:p>
          <a:p>
            <a:pPr lvl="2">
              <a:lnSpc>
                <a:spcPct val="80000"/>
              </a:lnSpc>
              <a:spcBef>
                <a:spcPct val="20000"/>
              </a:spcBef>
            </a:pPr>
            <a:r>
              <a:rPr lang="en-US" altLang="ko-KR" dirty="0" smtClean="0">
                <a:ea typeface="굴림" panose="020B0600000101010101" pitchFamily="34" charset="-127"/>
              </a:rPr>
              <a:t>In NFS, can get either version (or parts of both)</a:t>
            </a:r>
          </a:p>
          <a:p>
            <a:pPr lvl="2">
              <a:lnSpc>
                <a:spcPct val="80000"/>
              </a:lnSpc>
              <a:spcBef>
                <a:spcPct val="20000"/>
              </a:spcBef>
            </a:pPr>
            <a:r>
              <a:rPr lang="en-US" altLang="ko-KR" dirty="0" smtClean="0">
                <a:ea typeface="굴림" panose="020B0600000101010101" pitchFamily="34" charset="-127"/>
              </a:rPr>
              <a:t>Completely arbitrary</a:t>
            </a:r>
          </a:p>
        </p:txBody>
      </p:sp>
      <p:grpSp>
        <p:nvGrpSpPr>
          <p:cNvPr id="1020969" name="Group 41"/>
          <p:cNvGrpSpPr>
            <a:grpSpLocks/>
          </p:cNvGrpSpPr>
          <p:nvPr/>
        </p:nvGrpSpPr>
        <p:grpSpPr bwMode="auto">
          <a:xfrm>
            <a:off x="1295400" y="2286000"/>
            <a:ext cx="6773863" cy="2981324"/>
            <a:chOff x="816" y="1635"/>
            <a:chExt cx="4267" cy="1878"/>
          </a:xfrm>
        </p:grpSpPr>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F1:V2</a:t>
              </a:r>
            </a:p>
          </p:txBody>
        </p:sp>
        <p:grpSp>
          <p:nvGrpSpPr>
            <p:cNvPr id="25614" name="Group 7"/>
            <p:cNvGrpSpPr>
              <a:grpSpLocks/>
            </p:cNvGrpSpPr>
            <p:nvPr/>
          </p:nvGrpSpPr>
          <p:grpSpPr bwMode="auto">
            <a:xfrm>
              <a:off x="3552" y="1796"/>
              <a:ext cx="1531" cy="943"/>
              <a:chOff x="2304" y="672"/>
              <a:chExt cx="1824" cy="1150"/>
            </a:xfrm>
          </p:grpSpPr>
          <p:grpSp>
            <p:nvGrpSpPr>
              <p:cNvPr id="25632" name="Group 8"/>
              <p:cNvGrpSpPr>
                <a:grpSpLocks/>
              </p:cNvGrpSpPr>
              <p:nvPr/>
            </p:nvGrpSpPr>
            <p:grpSpPr bwMode="auto">
              <a:xfrm>
                <a:off x="2304" y="672"/>
                <a:ext cx="981" cy="1150"/>
                <a:chOff x="2043" y="624"/>
                <a:chExt cx="981" cy="1150"/>
              </a:xfrm>
            </p:grpSpPr>
            <p:pic>
              <p:nvPicPr>
                <p:cNvPr id="25638" name="Picture 9" descr="MCj039843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 y="624"/>
                  <a:ext cx="981"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9" name="Text Box 10"/>
                <p:cNvSpPr txBox="1">
                  <a:spLocks noChangeArrowheads="1"/>
                </p:cNvSpPr>
                <p:nvPr/>
              </p:nvSpPr>
              <p:spPr bwMode="auto">
                <a:xfrm>
                  <a:off x="2060" y="1469"/>
                  <a:ext cx="647"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Server</a:t>
                  </a:r>
                </a:p>
              </p:txBody>
            </p:sp>
          </p:grpSp>
          <p:grpSp>
            <p:nvGrpSpPr>
              <p:cNvPr id="25633" name="Group 11"/>
              <p:cNvGrpSpPr>
                <a:grpSpLocks/>
              </p:cNvGrpSpPr>
              <p:nvPr/>
            </p:nvGrpSpPr>
            <p:grpSpPr bwMode="auto">
              <a:xfrm>
                <a:off x="3600" y="720"/>
                <a:ext cx="528" cy="864"/>
                <a:chOff x="3600" y="720"/>
                <a:chExt cx="528" cy="864"/>
              </a:xfrm>
            </p:grpSpPr>
            <p:sp>
              <p:nvSpPr>
                <p:cNvPr id="25635" name="AutoShape 12"/>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5636" name="AutoShape 13"/>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5637" name="AutoShape 14"/>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25634" name="AutoShape 15"/>
              <p:cNvSpPr>
                <a:spLocks noChangeArrowheads="1"/>
              </p:cNvSpPr>
              <p:nvPr/>
            </p:nvSpPr>
            <p:spPr bwMode="auto">
              <a:xfrm>
                <a:off x="3072" y="1008"/>
                <a:ext cx="432"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grpSp>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sz="2000">
                <a:latin typeface="Gill Sans Light"/>
                <a:cs typeface="Gill Sans Light"/>
              </a:endParaRPr>
            </a:p>
          </p:txBody>
        </p:sp>
        <p:grpSp>
          <p:nvGrpSpPr>
            <p:cNvPr id="25616" name="Group 23"/>
            <p:cNvGrpSpPr>
              <a:grpSpLocks/>
            </p:cNvGrpSpPr>
            <p:nvPr/>
          </p:nvGrpSpPr>
          <p:grpSpPr bwMode="auto">
            <a:xfrm rot="-1562509">
              <a:off x="2292" y="2436"/>
              <a:ext cx="1249" cy="250"/>
              <a:chOff x="2016" y="1312"/>
              <a:chExt cx="1036" cy="250"/>
            </a:xfrm>
          </p:grpSpPr>
          <p:sp>
            <p:nvSpPr>
              <p:cNvPr id="25630" name="Text Box 24"/>
              <p:cNvSpPr txBox="1">
                <a:spLocks noChangeArrowheads="1"/>
              </p:cNvSpPr>
              <p:nvPr/>
            </p:nvSpPr>
            <p:spPr bwMode="auto">
              <a:xfrm>
                <a:off x="2171" y="1312"/>
                <a:ext cx="774"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25617" name="Group 26"/>
            <p:cNvGrpSpPr>
              <a:grpSpLocks/>
            </p:cNvGrpSpPr>
            <p:nvPr/>
          </p:nvGrpSpPr>
          <p:grpSpPr bwMode="auto">
            <a:xfrm rot="-1590130">
              <a:off x="2363" y="2743"/>
              <a:ext cx="1279" cy="250"/>
              <a:chOff x="2016" y="1840"/>
              <a:chExt cx="1036" cy="250"/>
            </a:xfrm>
          </p:grpSpPr>
          <p:sp>
            <p:nvSpPr>
              <p:cNvPr id="25628" name="Text Box 27"/>
              <p:cNvSpPr txBox="1">
                <a:spLocks noChangeArrowheads="1"/>
              </p:cNvSpPr>
              <p:nvPr/>
            </p:nvSpPr>
            <p:spPr bwMode="auto">
              <a:xfrm>
                <a:off x="2032" y="1840"/>
                <a:ext cx="1006"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Light"/>
                    <a:cs typeface="Gill Sans Light"/>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25618" name="Group 29"/>
            <p:cNvGrpSpPr>
              <a:grpSpLocks/>
            </p:cNvGrpSpPr>
            <p:nvPr/>
          </p:nvGrpSpPr>
          <p:grpSpPr bwMode="auto">
            <a:xfrm>
              <a:off x="1344" y="1635"/>
              <a:ext cx="816" cy="901"/>
              <a:chOff x="528" y="768"/>
              <a:chExt cx="973" cy="1099"/>
            </a:xfrm>
          </p:grpSpPr>
          <p:pic>
            <p:nvPicPr>
              <p:cNvPr id="25626" name="Picture 30" descr="MCj039850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7" name="Text Box 31"/>
              <p:cNvSpPr txBox="1">
                <a:spLocks noChangeArrowheads="1"/>
              </p:cNvSpPr>
              <p:nvPr/>
            </p:nvSpPr>
            <p:spPr bwMode="auto">
              <a:xfrm>
                <a:off x="627" y="1562"/>
                <a:ext cx="590"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grpSp>
          <p:nvGrpSpPr>
            <p:cNvPr id="25620" name="Group 33"/>
            <p:cNvGrpSpPr>
              <a:grpSpLocks/>
            </p:cNvGrpSpPr>
            <p:nvPr/>
          </p:nvGrpSpPr>
          <p:grpSpPr bwMode="auto">
            <a:xfrm>
              <a:off x="1536" y="2612"/>
              <a:ext cx="817" cy="901"/>
              <a:chOff x="528" y="768"/>
              <a:chExt cx="973" cy="1098"/>
            </a:xfrm>
          </p:grpSpPr>
          <p:pic>
            <p:nvPicPr>
              <p:cNvPr id="25624" name="Picture 34" descr="MCj039850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768"/>
                <a:ext cx="97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5" name="Text Box 35"/>
              <p:cNvSpPr txBox="1">
                <a:spLocks noChangeArrowheads="1"/>
              </p:cNvSpPr>
              <p:nvPr/>
            </p:nvSpPr>
            <p:spPr bwMode="auto">
              <a:xfrm>
                <a:off x="627" y="1561"/>
                <a:ext cx="589" cy="30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Client</a:t>
                </a:r>
              </a:p>
            </p:txBody>
          </p:sp>
        </p:grpSp>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F1:V2</a:t>
              </a:r>
            </a:p>
          </p:txBody>
        </p:sp>
      </p:grpSp>
      <p:sp>
        <p:nvSpPr>
          <p:cNvPr id="1020967" name="Rectangle 39"/>
          <p:cNvSpPr>
            <a:spLocks noChangeArrowheads="1"/>
          </p:cNvSpPr>
          <p:nvPr/>
        </p:nvSpPr>
        <p:spPr bwMode="auto">
          <a:xfrm>
            <a:off x="1363663" y="2984500"/>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F1:V2</a:t>
            </a:r>
          </a:p>
        </p:txBody>
      </p:sp>
      <p:sp>
        <p:nvSpPr>
          <p:cNvPr id="25605" name="Rectangle 2"/>
          <p:cNvSpPr>
            <a:spLocks noGrp="1" noChangeArrowheads="1"/>
          </p:cNvSpPr>
          <p:nvPr>
            <p:ph type="title"/>
          </p:nvPr>
        </p:nvSpPr>
        <p:spPr/>
        <p:txBody>
          <a:bodyPr/>
          <a:lstStyle/>
          <a:p>
            <a:r>
              <a:rPr lang="en-US" altLang="ko-KR" dirty="0" smtClean="0">
                <a:ea typeface="굴림" panose="020B0600000101010101" pitchFamily="34" charset="-127"/>
              </a:rPr>
              <a:t>NFS Cache Consistency</a:t>
            </a:r>
          </a:p>
        </p:txBody>
      </p:sp>
      <p:grpSp>
        <p:nvGrpSpPr>
          <p:cNvPr id="1020945" name="Group 17"/>
          <p:cNvGrpSpPr>
            <a:grpSpLocks/>
          </p:cNvGrpSpPr>
          <p:nvPr/>
        </p:nvGrpSpPr>
        <p:grpSpPr bwMode="auto">
          <a:xfrm>
            <a:off x="3497263" y="2570164"/>
            <a:ext cx="2058987" cy="396876"/>
            <a:chOff x="1877" y="418"/>
            <a:chExt cx="1060" cy="250"/>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5611" name="Text Box 19"/>
            <p:cNvSpPr txBox="1">
              <a:spLocks noChangeArrowheads="1"/>
            </p:cNvSpPr>
            <p:nvPr/>
          </p:nvSpPr>
          <p:spPr bwMode="auto">
            <a:xfrm>
              <a:off x="2058" y="418"/>
              <a:ext cx="62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F1 still ok?</a:t>
              </a:r>
            </a:p>
          </p:txBody>
        </p:sp>
      </p:grpSp>
      <p:grpSp>
        <p:nvGrpSpPr>
          <p:cNvPr id="1020948" name="Group 20"/>
          <p:cNvGrpSpPr>
            <a:grpSpLocks/>
          </p:cNvGrpSpPr>
          <p:nvPr/>
        </p:nvGrpSpPr>
        <p:grpSpPr bwMode="auto">
          <a:xfrm>
            <a:off x="3436938" y="2998791"/>
            <a:ext cx="2043112" cy="396876"/>
            <a:chOff x="1877" y="912"/>
            <a:chExt cx="1060" cy="250"/>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5609" name="Text Box 22"/>
            <p:cNvSpPr txBox="1">
              <a:spLocks noChangeArrowheads="1"/>
            </p:cNvSpPr>
            <p:nvPr/>
          </p:nvSpPr>
          <p:spPr bwMode="auto">
            <a:xfrm>
              <a:off x="2043" y="912"/>
              <a:ext cx="70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No: (F1:V2)</a:t>
              </a:r>
            </a:p>
          </p:txBody>
        </p:sp>
      </p:grpSp>
    </p:spTree>
    <p:extLst>
      <p:ext uri="{BB962C8B-B14F-4D97-AF65-F5344CB8AC3E}">
        <p14:creationId xmlns:p14="http://schemas.microsoft.com/office/powerpoint/2010/main" val="12655933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0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build="p"/>
      <p:bldP spid="102096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p:cNvSpPr>
            <a:spLocks noGrp="1" noChangeArrowheads="1"/>
          </p:cNvSpPr>
          <p:nvPr>
            <p:ph type="body" idx="1"/>
          </p:nvPr>
        </p:nvSpPr>
        <p:spPr>
          <a:xfrm>
            <a:off x="1" y="685800"/>
            <a:ext cx="9144000" cy="5989638"/>
          </a:xfrm>
        </p:spPr>
        <p:txBody>
          <a:bodyPr>
            <a:noAutofit/>
          </a:bodyPr>
          <a:lstStyle/>
          <a:p>
            <a:pPr>
              <a:lnSpc>
                <a:spcPct val="80000"/>
              </a:lnSpc>
              <a:spcBef>
                <a:spcPct val="10000"/>
              </a:spcBef>
            </a:pPr>
            <a:r>
              <a:rPr lang="en-US" altLang="ko-KR" sz="2800" dirty="0" smtClean="0">
                <a:ea typeface="굴림" panose="020B0600000101010101" pitchFamily="34" charset="-127"/>
              </a:rPr>
              <a:t>What sort of cache coherence might we expect?</a:t>
            </a:r>
          </a:p>
          <a:p>
            <a:pPr lvl="1">
              <a:lnSpc>
                <a:spcPct val="80000"/>
              </a:lnSpc>
              <a:spcBef>
                <a:spcPct val="10000"/>
              </a:spcBef>
            </a:pPr>
            <a:r>
              <a:rPr lang="en-US" altLang="ko-KR" sz="2400" dirty="0" smtClean="0">
                <a:ea typeface="굴림" panose="020B0600000101010101" pitchFamily="34" charset="-127"/>
              </a:rPr>
              <a:t>One CPU changes file, and before it’s done, another CPU reads file</a:t>
            </a:r>
          </a:p>
          <a:p>
            <a:pPr>
              <a:lnSpc>
                <a:spcPct val="80000"/>
              </a:lnSpc>
              <a:spcBef>
                <a:spcPct val="10000"/>
              </a:spcBef>
            </a:pPr>
            <a:r>
              <a:rPr lang="en-US" altLang="ko-KR" sz="2800" dirty="0" smtClean="0">
                <a:ea typeface="굴림" panose="020B0600000101010101" pitchFamily="34" charset="-127"/>
              </a:rPr>
              <a:t>Example: Start with file contents = “A”</a:t>
            </a:r>
          </a:p>
          <a:p>
            <a:pPr>
              <a:lnSpc>
                <a:spcPct val="80000"/>
              </a:lnSpc>
              <a:spcBef>
                <a:spcPct val="10000"/>
              </a:spcBef>
            </a:pPr>
            <a:endParaRPr lang="en-US" altLang="ko-KR" sz="2800" dirty="0" smtClean="0">
              <a:ea typeface="굴림" panose="020B0600000101010101" pitchFamily="34" charset="-127"/>
            </a:endParaRPr>
          </a:p>
          <a:p>
            <a:pPr>
              <a:lnSpc>
                <a:spcPct val="80000"/>
              </a:lnSpc>
              <a:spcBef>
                <a:spcPct val="10000"/>
              </a:spcBef>
            </a:pPr>
            <a:endParaRPr lang="en-US" altLang="ko-KR" sz="2800" dirty="0" smtClean="0">
              <a:ea typeface="굴림" panose="020B0600000101010101" pitchFamily="34" charset="-127"/>
            </a:endParaRPr>
          </a:p>
          <a:p>
            <a:pPr>
              <a:lnSpc>
                <a:spcPct val="80000"/>
              </a:lnSpc>
              <a:spcBef>
                <a:spcPct val="10000"/>
              </a:spcBef>
            </a:pPr>
            <a:endParaRPr lang="en-US" altLang="ko-KR" sz="2800" dirty="0" smtClean="0">
              <a:ea typeface="굴림" panose="020B0600000101010101" pitchFamily="34" charset="-127"/>
            </a:endParaRPr>
          </a:p>
          <a:p>
            <a:pPr>
              <a:lnSpc>
                <a:spcPct val="80000"/>
              </a:lnSpc>
              <a:spcBef>
                <a:spcPct val="10000"/>
              </a:spcBef>
            </a:pPr>
            <a:endParaRPr lang="en-US" altLang="ko-KR" sz="2800" dirty="0" smtClean="0">
              <a:ea typeface="굴림" panose="020B0600000101010101" pitchFamily="34" charset="-127"/>
            </a:endParaRPr>
          </a:p>
          <a:p>
            <a:pPr>
              <a:lnSpc>
                <a:spcPct val="80000"/>
              </a:lnSpc>
              <a:spcBef>
                <a:spcPct val="10000"/>
              </a:spcBef>
            </a:pPr>
            <a:endParaRPr lang="en-US" altLang="ko-KR" sz="1800" dirty="0" smtClean="0">
              <a:ea typeface="굴림" panose="020B0600000101010101" pitchFamily="34" charset="-127"/>
            </a:endParaRPr>
          </a:p>
          <a:p>
            <a:pPr>
              <a:lnSpc>
                <a:spcPct val="80000"/>
              </a:lnSpc>
              <a:spcBef>
                <a:spcPct val="10000"/>
              </a:spcBef>
            </a:pPr>
            <a:endParaRPr lang="en-US" altLang="ko-KR" sz="1000" dirty="0" smtClean="0">
              <a:ea typeface="굴림" panose="020B0600000101010101" pitchFamily="34" charset="-127"/>
            </a:endParaRPr>
          </a:p>
          <a:p>
            <a:pPr>
              <a:lnSpc>
                <a:spcPct val="80000"/>
              </a:lnSpc>
              <a:spcBef>
                <a:spcPct val="10000"/>
              </a:spcBef>
            </a:pPr>
            <a:r>
              <a:rPr lang="en-US" altLang="ko-KR" sz="2800" dirty="0" smtClean="0">
                <a:ea typeface="굴림" panose="020B0600000101010101" pitchFamily="34" charset="-127"/>
              </a:rPr>
              <a:t>What would we actually want?</a:t>
            </a:r>
          </a:p>
          <a:p>
            <a:pPr lvl="1">
              <a:lnSpc>
                <a:spcPct val="80000"/>
              </a:lnSpc>
              <a:spcBef>
                <a:spcPct val="10000"/>
              </a:spcBef>
            </a:pPr>
            <a:r>
              <a:rPr lang="en-US" altLang="ko-KR" sz="2400" dirty="0" smtClean="0">
                <a:ea typeface="굴림" panose="020B0600000101010101" pitchFamily="34" charset="-127"/>
              </a:rPr>
              <a:t>Assume we want distributed system to behave exactly the same as if all processes are running on single system</a:t>
            </a:r>
          </a:p>
          <a:p>
            <a:pPr lvl="2">
              <a:lnSpc>
                <a:spcPct val="80000"/>
              </a:lnSpc>
              <a:spcBef>
                <a:spcPct val="10000"/>
              </a:spcBef>
            </a:pPr>
            <a:r>
              <a:rPr lang="en-US" altLang="ko-KR" sz="2400" dirty="0" smtClean="0">
                <a:ea typeface="굴림" panose="020B0600000101010101" pitchFamily="34" charset="-127"/>
              </a:rPr>
              <a:t>If read finishes before write starts, get old copy</a:t>
            </a:r>
          </a:p>
          <a:p>
            <a:pPr lvl="2">
              <a:lnSpc>
                <a:spcPct val="80000"/>
              </a:lnSpc>
              <a:spcBef>
                <a:spcPct val="10000"/>
              </a:spcBef>
            </a:pPr>
            <a:r>
              <a:rPr lang="en-US" altLang="ko-KR" sz="2400" dirty="0" smtClean="0">
                <a:ea typeface="굴림" panose="020B0600000101010101" pitchFamily="34" charset="-127"/>
              </a:rPr>
              <a:t>If read starts after write finishes, get new copy</a:t>
            </a:r>
          </a:p>
          <a:p>
            <a:pPr lvl="2">
              <a:lnSpc>
                <a:spcPct val="80000"/>
              </a:lnSpc>
              <a:spcBef>
                <a:spcPct val="10000"/>
              </a:spcBef>
            </a:pPr>
            <a:r>
              <a:rPr lang="en-US" altLang="ko-KR" sz="2400" dirty="0" smtClean="0">
                <a:ea typeface="굴림" panose="020B0600000101010101" pitchFamily="34" charset="-127"/>
              </a:rPr>
              <a:t>Otherwise, get either new or old copy</a:t>
            </a:r>
          </a:p>
          <a:p>
            <a:pPr lvl="1">
              <a:lnSpc>
                <a:spcPct val="80000"/>
              </a:lnSpc>
              <a:spcBef>
                <a:spcPct val="10000"/>
              </a:spcBef>
            </a:pPr>
            <a:r>
              <a:rPr lang="en-US" altLang="ko-KR" sz="2400" dirty="0" smtClean="0">
                <a:ea typeface="굴림" panose="020B0600000101010101" pitchFamily="34" charset="-127"/>
              </a:rPr>
              <a:t>For NFS:</a:t>
            </a:r>
          </a:p>
          <a:p>
            <a:pPr lvl="2">
              <a:lnSpc>
                <a:spcPct val="80000"/>
              </a:lnSpc>
              <a:spcBef>
                <a:spcPct val="10000"/>
              </a:spcBef>
            </a:pPr>
            <a:r>
              <a:rPr lang="en-US" altLang="ko-KR" sz="2400" dirty="0" smtClean="0">
                <a:ea typeface="굴림" panose="020B0600000101010101" pitchFamily="34" charset="-127"/>
              </a:rPr>
              <a:t>If read starts more than 30 seconds after write, get new copy; otherwise, could get partial update</a:t>
            </a:r>
          </a:p>
        </p:txBody>
      </p:sp>
      <p:sp>
        <p:nvSpPr>
          <p:cNvPr id="26627" name="Rectangle 2"/>
          <p:cNvSpPr>
            <a:spLocks noGrp="1" noChangeArrowheads="1"/>
          </p:cNvSpPr>
          <p:nvPr>
            <p:ph type="title"/>
          </p:nvPr>
        </p:nvSpPr>
        <p:spPr/>
        <p:txBody>
          <a:bodyPr/>
          <a:lstStyle/>
          <a:p>
            <a:r>
              <a:rPr lang="en-US" altLang="ko-KR" smtClean="0">
                <a:ea typeface="굴림" panose="020B0600000101010101" pitchFamily="34" charset="-127"/>
              </a:rPr>
              <a:t>Sequential Ordering Constraints</a:t>
            </a:r>
          </a:p>
        </p:txBody>
      </p:sp>
      <p:grpSp>
        <p:nvGrpSpPr>
          <p:cNvPr id="1024021" name="Group 21"/>
          <p:cNvGrpSpPr>
            <a:grpSpLocks/>
          </p:cNvGrpSpPr>
          <p:nvPr/>
        </p:nvGrpSpPr>
        <p:grpSpPr bwMode="auto">
          <a:xfrm>
            <a:off x="381000" y="1905000"/>
            <a:ext cx="8531225" cy="1829412"/>
            <a:chOff x="50" y="2016"/>
            <a:chExt cx="5374" cy="1309"/>
          </a:xfrm>
        </p:grpSpPr>
        <p:sp>
          <p:nvSpPr>
            <p:cNvPr id="26629" name="Rectangle 5"/>
            <p:cNvSpPr>
              <a:spLocks noChangeArrowheads="1"/>
            </p:cNvSpPr>
            <p:nvPr/>
          </p:nvSpPr>
          <p:spPr bwMode="auto">
            <a:xfrm>
              <a:off x="1008" y="2037"/>
              <a:ext cx="124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Read: gets A</a:t>
              </a:r>
            </a:p>
          </p:txBody>
        </p:sp>
        <p:sp>
          <p:nvSpPr>
            <p:cNvPr id="26630" name="Rectangle 6"/>
            <p:cNvSpPr>
              <a:spLocks noChangeArrowheads="1"/>
            </p:cNvSpPr>
            <p:nvPr/>
          </p:nvSpPr>
          <p:spPr bwMode="auto">
            <a:xfrm>
              <a:off x="1296" y="2325"/>
              <a:ext cx="1344"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Read: gets A or B</a:t>
              </a:r>
            </a:p>
          </p:txBody>
        </p:sp>
        <p:sp>
          <p:nvSpPr>
            <p:cNvPr id="26631" name="Rectangle 7"/>
            <p:cNvSpPr>
              <a:spLocks noChangeArrowheads="1"/>
            </p:cNvSpPr>
            <p:nvPr/>
          </p:nvSpPr>
          <p:spPr bwMode="auto">
            <a:xfrm>
              <a:off x="2304" y="2037"/>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Write B</a:t>
              </a:r>
            </a:p>
          </p:txBody>
        </p:sp>
        <p:sp>
          <p:nvSpPr>
            <p:cNvPr id="26632" name="Rectangle 8"/>
            <p:cNvSpPr>
              <a:spLocks noChangeArrowheads="1"/>
            </p:cNvSpPr>
            <p:nvPr/>
          </p:nvSpPr>
          <p:spPr bwMode="auto">
            <a:xfrm>
              <a:off x="2688" y="2325"/>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Write C</a:t>
              </a:r>
            </a:p>
          </p:txBody>
        </p:sp>
        <p:sp>
          <p:nvSpPr>
            <p:cNvPr id="26633" name="Rectangle 11"/>
            <p:cNvSpPr>
              <a:spLocks noChangeArrowheads="1"/>
            </p:cNvSpPr>
            <p:nvPr/>
          </p:nvSpPr>
          <p:spPr bwMode="auto">
            <a:xfrm>
              <a:off x="3840" y="2016"/>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Light"/>
                  <a:cs typeface="Gill Sans Light"/>
                </a:rPr>
                <a:t>Read: parts of B or C</a:t>
              </a:r>
            </a:p>
          </p:txBody>
        </p:sp>
        <p:sp>
          <p:nvSpPr>
            <p:cNvPr id="26634" name="Text Box 13"/>
            <p:cNvSpPr txBox="1">
              <a:spLocks noChangeArrowheads="1"/>
            </p:cNvSpPr>
            <p:nvPr/>
          </p:nvSpPr>
          <p:spPr bwMode="auto">
            <a:xfrm>
              <a:off x="50" y="2052"/>
              <a:ext cx="751"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Client 1:</a:t>
              </a:r>
            </a:p>
          </p:txBody>
        </p:sp>
        <p:sp>
          <p:nvSpPr>
            <p:cNvPr id="26635" name="Text Box 14"/>
            <p:cNvSpPr txBox="1">
              <a:spLocks noChangeArrowheads="1"/>
            </p:cNvSpPr>
            <p:nvPr/>
          </p:nvSpPr>
          <p:spPr bwMode="auto">
            <a:xfrm>
              <a:off x="50" y="2325"/>
              <a:ext cx="751"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Client 2:</a:t>
              </a:r>
            </a:p>
          </p:txBody>
        </p:sp>
        <p:sp>
          <p:nvSpPr>
            <p:cNvPr id="26636" name="Text Box 15"/>
            <p:cNvSpPr txBox="1">
              <a:spLocks noChangeArrowheads="1"/>
            </p:cNvSpPr>
            <p:nvPr/>
          </p:nvSpPr>
          <p:spPr bwMode="auto">
            <a:xfrm>
              <a:off x="50" y="2565"/>
              <a:ext cx="751"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Client 3:</a:t>
              </a:r>
            </a:p>
          </p:txBody>
        </p:sp>
        <p:sp>
          <p:nvSpPr>
            <p:cNvPr id="26637" name="Rectangle 16"/>
            <p:cNvSpPr>
              <a:spLocks noChangeArrowheads="1"/>
            </p:cNvSpPr>
            <p:nvPr/>
          </p:nvSpPr>
          <p:spPr bwMode="auto">
            <a:xfrm>
              <a:off x="3360" y="2613"/>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Light"/>
                  <a:cs typeface="Gill Sans Light"/>
                </a:rPr>
                <a:t>Read: parts of B or C</a:t>
              </a:r>
            </a:p>
          </p:txBody>
        </p:sp>
        <p:grpSp>
          <p:nvGrpSpPr>
            <p:cNvPr id="26638" name="Group 20"/>
            <p:cNvGrpSpPr>
              <a:grpSpLocks/>
            </p:cNvGrpSpPr>
            <p:nvPr/>
          </p:nvGrpSpPr>
          <p:grpSpPr bwMode="auto">
            <a:xfrm>
              <a:off x="1008" y="2949"/>
              <a:ext cx="4128" cy="376"/>
              <a:chOff x="1008" y="3072"/>
              <a:chExt cx="4128" cy="376"/>
            </a:xfrm>
          </p:grpSpPr>
          <p:sp>
            <p:nvSpPr>
              <p:cNvPr id="26639" name="Line 17"/>
              <p:cNvSpPr>
                <a:spLocks noChangeShapeType="1"/>
              </p:cNvSpPr>
              <p:nvPr/>
            </p:nvSpPr>
            <p:spPr bwMode="auto">
              <a:xfrm>
                <a:off x="1008" y="3072"/>
                <a:ext cx="41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6640" name="Text Box 18"/>
              <p:cNvSpPr txBox="1">
                <a:spLocks noChangeArrowheads="1"/>
              </p:cNvSpPr>
              <p:nvPr/>
            </p:nvSpPr>
            <p:spPr bwMode="auto">
              <a:xfrm>
                <a:off x="2736" y="3120"/>
                <a:ext cx="511" cy="32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400">
                    <a:latin typeface="Gill Sans Light"/>
                    <a:cs typeface="Gill Sans Light"/>
                  </a:rPr>
                  <a:t>Time</a:t>
                </a:r>
              </a:p>
            </p:txBody>
          </p:sp>
        </p:grpSp>
      </p:grpSp>
    </p:spTree>
    <p:extLst>
      <p:ext uri="{BB962C8B-B14F-4D97-AF65-F5344CB8AC3E}">
        <p14:creationId xmlns:p14="http://schemas.microsoft.com/office/powerpoint/2010/main" val="33888813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03">
                                            <p:txEl>
                                              <p:pRg st="2" end="2"/>
                                            </p:txEl>
                                          </p:spTgt>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024021"/>
                                        </p:tgtEl>
                                        <p:attrNameLst>
                                          <p:attrName>style.visibility</p:attrName>
                                        </p:attrNameLst>
                                      </p:cBhvr>
                                      <p:to>
                                        <p:strVal val="visible"/>
                                      </p:to>
                                    </p:set>
                                    <p:animEffect transition="in" filter="wipe(left)">
                                      <p:cBhvr>
                                        <p:cTn id="15" dur="500"/>
                                        <p:tgtEl>
                                          <p:spTgt spid="10240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24003">
                                            <p:txEl>
                                              <p:pRg st="9" end="9"/>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4003">
                                            <p:txEl>
                                              <p:pRg st="10" end="1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24003">
                                            <p:txEl>
                                              <p:pRg st="11" end="1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24003">
                                            <p:txEl>
                                              <p:pRg st="12" end="1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24003">
                                            <p:txEl>
                                              <p:pRg st="13" end="1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24003">
                                            <p:txEl>
                                              <p:pRg st="14" end="1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240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t>NFS Pros and Cons</a:t>
            </a:r>
          </a:p>
        </p:txBody>
      </p:sp>
      <p:sp>
        <p:nvSpPr>
          <p:cNvPr id="27651" name="Rectangle 3"/>
          <p:cNvSpPr>
            <a:spLocks noGrp="1" noChangeArrowheads="1"/>
          </p:cNvSpPr>
          <p:nvPr>
            <p:ph type="body" idx="1"/>
          </p:nvPr>
        </p:nvSpPr>
        <p:spPr/>
        <p:txBody>
          <a:bodyPr>
            <a:normAutofit/>
          </a:bodyPr>
          <a:lstStyle/>
          <a:p>
            <a:r>
              <a:rPr lang="en-US" altLang="ko-KR" sz="2800" dirty="0" smtClean="0"/>
              <a:t>NFS Pros:</a:t>
            </a:r>
          </a:p>
          <a:p>
            <a:pPr lvl="1"/>
            <a:r>
              <a:rPr lang="en-US" altLang="ko-KR" sz="2400" dirty="0" smtClean="0"/>
              <a:t>Simple, Highly portable</a:t>
            </a:r>
          </a:p>
          <a:p>
            <a:pPr lvl="1"/>
            <a:endParaRPr lang="en-US" altLang="ko-KR" sz="2400" dirty="0" smtClean="0"/>
          </a:p>
          <a:p>
            <a:r>
              <a:rPr lang="en-US" altLang="ko-KR" sz="2800" dirty="0" smtClean="0"/>
              <a:t>NFS Cons:</a:t>
            </a:r>
          </a:p>
          <a:p>
            <a:pPr lvl="1"/>
            <a:r>
              <a:rPr lang="en-US" altLang="ko-KR" sz="2400" dirty="0" smtClean="0"/>
              <a:t>Sometimes inconsistent!</a:t>
            </a:r>
          </a:p>
          <a:p>
            <a:pPr lvl="1"/>
            <a:r>
              <a:rPr lang="en-US" altLang="ko-KR" sz="2400" dirty="0" smtClean="0"/>
              <a:t>Doesn’t scale to large numbers of clients</a:t>
            </a:r>
          </a:p>
          <a:p>
            <a:pPr lvl="2"/>
            <a:r>
              <a:rPr lang="en-US" altLang="ko-KR" sz="2400" dirty="0" smtClean="0"/>
              <a:t>Must keep checking to see if caches out of date</a:t>
            </a:r>
          </a:p>
          <a:p>
            <a:pPr lvl="2"/>
            <a:r>
              <a:rPr lang="en-US" altLang="ko-KR" sz="2400" dirty="0" smtClean="0"/>
              <a:t>Server becomes bottleneck due to polling traffic</a:t>
            </a:r>
          </a:p>
          <a:p>
            <a:endParaRPr lang="ko-KR" altLang="en-US" sz="2800" dirty="0" smtClean="0"/>
          </a:p>
        </p:txBody>
      </p:sp>
    </p:spTree>
    <p:extLst>
      <p:ext uri="{BB962C8B-B14F-4D97-AF65-F5344CB8AC3E}">
        <p14:creationId xmlns:p14="http://schemas.microsoft.com/office/powerpoint/2010/main" val="8739440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mtClean="0">
                <a:ea typeface="굴림" panose="020B0600000101010101" pitchFamily="34" charset="-127"/>
              </a:rPr>
              <a:t>Simple Network Terminology</a:t>
            </a:r>
          </a:p>
        </p:txBody>
      </p:sp>
      <p:sp>
        <p:nvSpPr>
          <p:cNvPr id="30723" name="Rectangle 3"/>
          <p:cNvSpPr>
            <a:spLocks noGrp="1" noChangeArrowheads="1"/>
          </p:cNvSpPr>
          <p:nvPr>
            <p:ph type="body" idx="1"/>
          </p:nvPr>
        </p:nvSpPr>
        <p:spPr>
          <a:xfrm>
            <a:off x="152400" y="685800"/>
            <a:ext cx="8763000" cy="5715000"/>
          </a:xfrm>
        </p:spPr>
        <p:txBody>
          <a:bodyPr/>
          <a:lstStyle/>
          <a:p>
            <a:r>
              <a:rPr lang="en-US" altLang="ko-KR" dirty="0" smtClean="0">
                <a:ea typeface="굴림" panose="020B0600000101010101" pitchFamily="34" charset="-127"/>
              </a:rPr>
              <a:t>Local-Area Network (LAN) – designed to cover small geographical area</a:t>
            </a:r>
          </a:p>
          <a:p>
            <a:pPr lvl="1"/>
            <a:r>
              <a:rPr lang="en-US" altLang="ko-KR" dirty="0" smtClean="0">
                <a:ea typeface="굴림" panose="020B0600000101010101" pitchFamily="34" charset="-127"/>
              </a:rPr>
              <a:t>Multi-access bus, ring, or star network</a:t>
            </a:r>
          </a:p>
          <a:p>
            <a:pPr lvl="1"/>
            <a:r>
              <a:rPr lang="en-US" altLang="ko-KR" dirty="0" smtClean="0">
                <a:ea typeface="굴림" panose="020B0600000101010101" pitchFamily="34" charset="-127"/>
              </a:rPr>
              <a:t>Speed </a:t>
            </a:r>
            <a:r>
              <a:rPr lang="en-US" altLang="ko-KR" dirty="0" smtClean="0">
                <a:ea typeface="굴림" panose="020B0600000101010101" pitchFamily="34" charset="-127"/>
                <a:sym typeface="Symbol" panose="05050102010706020507" pitchFamily="18" charset="2"/>
              </a:rPr>
              <a:t> </a:t>
            </a:r>
            <a:r>
              <a:rPr lang="en-US" altLang="ko-KR" dirty="0" smtClean="0">
                <a:ea typeface="굴림" panose="020B0600000101010101" pitchFamily="34" charset="-127"/>
                <a:sym typeface="Symbol" panose="05050102010706020507" pitchFamily="18" charset="2"/>
              </a:rPr>
              <a:t>100 </a:t>
            </a:r>
            <a:r>
              <a:rPr lang="en-US" altLang="ko-KR" dirty="0" smtClean="0">
                <a:ea typeface="굴림" panose="020B0600000101010101" pitchFamily="34" charset="-127"/>
                <a:sym typeface="Symbol" panose="05050102010706020507" pitchFamily="18" charset="2"/>
              </a:rPr>
              <a:t>– </a:t>
            </a:r>
            <a:r>
              <a:rPr lang="en-US" altLang="ko-KR" dirty="0" smtClean="0">
                <a:ea typeface="굴림" panose="020B0600000101010101" pitchFamily="34" charset="-127"/>
                <a:sym typeface="Symbol" panose="05050102010706020507" pitchFamily="18" charset="2"/>
              </a:rPr>
              <a:t>10,000 </a:t>
            </a:r>
            <a:r>
              <a:rPr lang="en-US" altLang="ko-KR" dirty="0" smtClean="0">
                <a:ea typeface="굴림" panose="020B0600000101010101" pitchFamily="34" charset="-127"/>
                <a:sym typeface="Symbol" panose="05050102010706020507" pitchFamily="18" charset="2"/>
              </a:rPr>
              <a:t>Megabits/second (even 40-</a:t>
            </a:r>
            <a:r>
              <a:rPr lang="en-US" altLang="ko-KR" dirty="0" smtClean="0">
                <a:ea typeface="굴림" panose="020B0600000101010101" pitchFamily="34" charset="-127"/>
                <a:sym typeface="Symbol" panose="05050102010706020507" pitchFamily="18" charset="2"/>
              </a:rPr>
              <a:t>100Gb/</a:t>
            </a:r>
            <a:r>
              <a:rPr lang="en-US" altLang="ko-KR" dirty="0" smtClean="0">
                <a:ea typeface="굴림" panose="020B0600000101010101" pitchFamily="34" charset="-127"/>
                <a:sym typeface="Symbol" panose="05050102010706020507" pitchFamily="18" charset="2"/>
              </a:rPr>
              <a:t>s)</a:t>
            </a:r>
          </a:p>
          <a:p>
            <a:pPr lvl="1"/>
            <a:r>
              <a:rPr lang="en-US" altLang="ko-KR" dirty="0" smtClean="0">
                <a:ea typeface="굴림" panose="020B0600000101010101" pitchFamily="34" charset="-127"/>
                <a:sym typeface="Symbol" panose="05050102010706020507" pitchFamily="18" charset="2"/>
              </a:rPr>
              <a:t>Broadcast is fast and cheap</a:t>
            </a:r>
          </a:p>
          <a:p>
            <a:pPr lvl="1"/>
            <a:r>
              <a:rPr lang="en-US" altLang="ko-KR" dirty="0" smtClean="0">
                <a:ea typeface="굴림" panose="020B0600000101010101" pitchFamily="34" charset="-127"/>
                <a:sym typeface="Symbol" panose="05050102010706020507" pitchFamily="18" charset="2"/>
              </a:rPr>
              <a:t>In small organization, a LAN could consist of a single subnet.  In large organizations (like UC Berkeley), a LAN contains many subnets</a:t>
            </a:r>
          </a:p>
          <a:p>
            <a:pPr lvl="1"/>
            <a:endParaRPr lang="en-US" altLang="ko-KR" dirty="0" smtClean="0">
              <a:ea typeface="굴림" panose="020B0600000101010101" pitchFamily="34" charset="-127"/>
              <a:sym typeface="Symbol" panose="05050102010706020507" pitchFamily="18" charset="2"/>
            </a:endParaRPr>
          </a:p>
          <a:p>
            <a:r>
              <a:rPr lang="en-US" altLang="ko-KR" dirty="0" smtClean="0">
                <a:ea typeface="굴림" panose="020B0600000101010101" pitchFamily="34" charset="-127"/>
              </a:rPr>
              <a:t>Wide-Area Network (WAN) – links geographically separated sites</a:t>
            </a:r>
          </a:p>
          <a:p>
            <a:pPr lvl="1"/>
            <a:r>
              <a:rPr lang="en-US" altLang="ko-KR" dirty="0" smtClean="0">
                <a:ea typeface="굴림" panose="020B0600000101010101" pitchFamily="34" charset="-127"/>
              </a:rPr>
              <a:t>Point-to-point connections over long-haul lines (often leased from a phone company)</a:t>
            </a:r>
          </a:p>
          <a:p>
            <a:pPr lvl="1"/>
            <a:r>
              <a:rPr lang="en-US" altLang="ko-KR" dirty="0" smtClean="0">
                <a:ea typeface="굴림" panose="020B0600000101010101" pitchFamily="34" charset="-127"/>
              </a:rPr>
              <a:t>Speed </a:t>
            </a:r>
            <a:r>
              <a:rPr lang="en-US" altLang="ko-KR" dirty="0" smtClean="0">
                <a:ea typeface="굴림" panose="020B0600000101010101" pitchFamily="34" charset="-127"/>
                <a:sym typeface="Symbol" panose="05050102010706020507" pitchFamily="18" charset="2"/>
              </a:rPr>
              <a:t> 1.544 – 155 Megabits/</a:t>
            </a:r>
            <a:r>
              <a:rPr lang="en-US" altLang="ko-KR" dirty="0" smtClean="0">
                <a:ea typeface="굴림" panose="020B0600000101010101" pitchFamily="34" charset="-127"/>
                <a:sym typeface="Symbol" panose="05050102010706020507" pitchFamily="18" charset="2"/>
              </a:rPr>
              <a:t>second (even 100Gb/s to 8,800Tb/s)</a:t>
            </a:r>
            <a:endParaRPr lang="en-US" altLang="ko-KR" dirty="0" smtClean="0">
              <a:ea typeface="굴림" panose="020B0600000101010101" pitchFamily="34" charset="-127"/>
              <a:sym typeface="Symbol" panose="05050102010706020507" pitchFamily="18" charset="2"/>
            </a:endParaRPr>
          </a:p>
          <a:p>
            <a:pPr lvl="1"/>
            <a:r>
              <a:rPr lang="en-US" altLang="ko-KR" dirty="0" smtClean="0">
                <a:ea typeface="굴림" panose="020B0600000101010101" pitchFamily="34" charset="-127"/>
                <a:sym typeface="Symbol" panose="05050102010706020507" pitchFamily="18" charset="2"/>
              </a:rPr>
              <a:t>Broadcast usually requires multiple messages</a:t>
            </a:r>
          </a:p>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414095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r>
              <a:rPr lang="en-US" altLang="ko-KR" dirty="0" smtClean="0">
                <a:ea typeface="굴림" panose="020B0600000101010101" pitchFamily="34" charset="-127"/>
              </a:rPr>
              <a:t>Summary</a:t>
            </a:r>
          </a:p>
        </p:txBody>
      </p:sp>
      <p:sp>
        <p:nvSpPr>
          <p:cNvPr id="37891" name="Rectangle 7"/>
          <p:cNvSpPr>
            <a:spLocks noGrp="1" noChangeArrowheads="1"/>
          </p:cNvSpPr>
          <p:nvPr>
            <p:ph type="body" idx="1"/>
          </p:nvPr>
        </p:nvSpPr>
        <p:spPr>
          <a:xfrm>
            <a:off x="152400" y="838200"/>
            <a:ext cx="8839200" cy="6019800"/>
          </a:xfrm>
        </p:spPr>
        <p:txBody>
          <a:bodyPr>
            <a:normAutofit/>
          </a:bodyPr>
          <a:lstStyle/>
          <a:p>
            <a:pPr>
              <a:lnSpc>
                <a:spcPct val="80000"/>
              </a:lnSpc>
              <a:spcBef>
                <a:spcPct val="5000"/>
              </a:spcBef>
            </a:pPr>
            <a:r>
              <a:rPr lang="en-US" altLang="ko-KR" dirty="0" smtClean="0">
                <a:ea typeface="굴림" panose="020B0600000101010101" pitchFamily="34" charset="-127"/>
              </a:rPr>
              <a:t>Internet </a:t>
            </a:r>
            <a:r>
              <a:rPr lang="en-US" altLang="ko-KR" dirty="0">
                <a:ea typeface="굴림" panose="020B0600000101010101" pitchFamily="34" charset="-127"/>
              </a:rPr>
              <a:t>Protocol (IP)</a:t>
            </a:r>
          </a:p>
          <a:p>
            <a:pPr lvl="1">
              <a:lnSpc>
                <a:spcPct val="80000"/>
              </a:lnSpc>
              <a:spcBef>
                <a:spcPct val="5000"/>
              </a:spcBef>
            </a:pPr>
            <a:r>
              <a:rPr lang="en-US" altLang="ko-KR" dirty="0">
                <a:ea typeface="굴림" panose="020B0600000101010101" pitchFamily="34" charset="-127"/>
              </a:rPr>
              <a:t>Used to route messages through routes across globe</a:t>
            </a:r>
          </a:p>
          <a:p>
            <a:pPr lvl="1">
              <a:lnSpc>
                <a:spcPct val="80000"/>
              </a:lnSpc>
              <a:spcBef>
                <a:spcPct val="5000"/>
              </a:spcBef>
            </a:pPr>
            <a:r>
              <a:rPr lang="en-US" altLang="ko-KR" dirty="0">
                <a:ea typeface="굴림" panose="020B0600000101010101" pitchFamily="34" charset="-127"/>
              </a:rPr>
              <a:t>32-bit addresses, 16-bit </a:t>
            </a:r>
            <a:r>
              <a:rPr lang="en-US" altLang="ko-KR" dirty="0" smtClean="0">
                <a:ea typeface="굴림" panose="020B0600000101010101" pitchFamily="34" charset="-127"/>
              </a:rPr>
              <a:t>ports</a:t>
            </a:r>
            <a:endParaRPr lang="en-US" altLang="ko-KR" dirty="0">
              <a:ea typeface="굴림" panose="020B0600000101010101" pitchFamily="34" charset="-127"/>
            </a:endParaRPr>
          </a:p>
          <a:p>
            <a:pPr>
              <a:lnSpc>
                <a:spcPct val="75000"/>
              </a:lnSpc>
              <a:spcBef>
                <a:spcPct val="20000"/>
              </a:spcBef>
            </a:pPr>
            <a:r>
              <a:rPr lang="en-US" altLang="ko-KR" dirty="0" smtClean="0">
                <a:ea typeface="굴림" panose="020B0600000101010101" pitchFamily="34" charset="-127"/>
              </a:rPr>
              <a:t>DNS: System for mapping from </a:t>
            </a:r>
            <a:r>
              <a:rPr lang="en-US" altLang="ko-KR" dirty="0" err="1" smtClean="0">
                <a:ea typeface="굴림" panose="020B0600000101010101" pitchFamily="34" charset="-127"/>
              </a:rPr>
              <a:t>names</a:t>
            </a:r>
            <a:r>
              <a:rPr lang="en-US" altLang="ko-KR" dirty="0" err="1" smtClean="0">
                <a:ea typeface="굴림" panose="020B0600000101010101" pitchFamily="34" charset="-127"/>
                <a:sym typeface="Symbol" panose="05050102010706020507" pitchFamily="18" charset="2"/>
              </a:rPr>
              <a:t>IP</a:t>
            </a:r>
            <a:r>
              <a:rPr lang="en-US" altLang="ko-KR" dirty="0" smtClean="0">
                <a:ea typeface="굴림" panose="020B0600000101010101" pitchFamily="34" charset="-127"/>
                <a:sym typeface="Symbol" panose="05050102010706020507" pitchFamily="18" charset="2"/>
              </a:rPr>
              <a:t> addresses</a:t>
            </a:r>
          </a:p>
          <a:p>
            <a:pPr lvl="1">
              <a:lnSpc>
                <a:spcPct val="75000"/>
              </a:lnSpc>
              <a:spcBef>
                <a:spcPct val="20000"/>
              </a:spcBef>
            </a:pPr>
            <a:r>
              <a:rPr lang="en-US" altLang="ko-KR" dirty="0" smtClean="0">
                <a:ea typeface="굴림" panose="020B0600000101010101" pitchFamily="34" charset="-127"/>
                <a:sym typeface="Symbol" panose="05050102010706020507" pitchFamily="18" charset="2"/>
              </a:rPr>
              <a:t>Hierarchical mapping from authoritative domains</a:t>
            </a:r>
          </a:p>
          <a:p>
            <a:pPr lvl="1">
              <a:lnSpc>
                <a:spcPct val="75000"/>
              </a:lnSpc>
              <a:spcBef>
                <a:spcPct val="20000"/>
              </a:spcBef>
            </a:pPr>
            <a:r>
              <a:rPr lang="en-US" altLang="ko-KR" dirty="0" smtClean="0">
                <a:ea typeface="굴림" panose="020B0600000101010101" pitchFamily="34" charset="-127"/>
                <a:sym typeface="Symbol" panose="05050102010706020507" pitchFamily="18" charset="2"/>
              </a:rPr>
              <a:t>Recent flaws discovered</a:t>
            </a:r>
            <a:endParaRPr lang="en-US" altLang="ko-KR" dirty="0" smtClean="0">
              <a:ea typeface="굴림" panose="020B0600000101010101" pitchFamily="34" charset="-127"/>
            </a:endParaRPr>
          </a:p>
          <a:p>
            <a:pPr>
              <a:lnSpc>
                <a:spcPct val="75000"/>
              </a:lnSpc>
              <a:spcBef>
                <a:spcPct val="20000"/>
              </a:spcBef>
            </a:pPr>
            <a:r>
              <a:rPr lang="en-US" altLang="ko-KR" dirty="0" smtClean="0">
                <a:ea typeface="굴림" panose="020B0600000101010101" pitchFamily="34" charset="-127"/>
              </a:rPr>
              <a:t>Datagram: a self-contained message whose arrival, arrival time, and content are not guaranteed</a:t>
            </a:r>
          </a:p>
          <a:p>
            <a:pPr>
              <a:lnSpc>
                <a:spcPct val="75000"/>
              </a:lnSpc>
              <a:spcBef>
                <a:spcPct val="20000"/>
              </a:spcBef>
            </a:pPr>
            <a:r>
              <a:rPr lang="en-US" altLang="ko-KR" dirty="0" smtClean="0">
                <a:ea typeface="굴림" panose="020B0600000101010101" pitchFamily="34" charset="-127"/>
              </a:rPr>
              <a:t>Ordered messages:</a:t>
            </a:r>
          </a:p>
          <a:p>
            <a:pPr lvl="1">
              <a:lnSpc>
                <a:spcPct val="75000"/>
              </a:lnSpc>
              <a:spcBef>
                <a:spcPct val="20000"/>
              </a:spcBef>
            </a:pPr>
            <a:r>
              <a:rPr lang="en-US" altLang="ko-KR" dirty="0" smtClean="0">
                <a:ea typeface="굴림" panose="020B0600000101010101" pitchFamily="34" charset="-127"/>
              </a:rPr>
              <a:t>Use sequence numbers and reorder at destination</a:t>
            </a:r>
          </a:p>
          <a:p>
            <a:pPr>
              <a:lnSpc>
                <a:spcPct val="75000"/>
              </a:lnSpc>
              <a:spcBef>
                <a:spcPct val="20000"/>
              </a:spcBef>
            </a:pPr>
            <a:r>
              <a:rPr lang="en-US" altLang="ko-KR" dirty="0" smtClean="0">
                <a:ea typeface="굴림" panose="020B0600000101010101" pitchFamily="34" charset="-127"/>
              </a:rPr>
              <a:t>Reliable messages:</a:t>
            </a:r>
          </a:p>
          <a:p>
            <a:pPr lvl="1">
              <a:lnSpc>
                <a:spcPct val="75000"/>
              </a:lnSpc>
              <a:spcBef>
                <a:spcPct val="20000"/>
              </a:spcBef>
            </a:pPr>
            <a:r>
              <a:rPr lang="en-US" altLang="ko-KR" dirty="0" smtClean="0">
                <a:ea typeface="굴림" panose="020B0600000101010101" pitchFamily="34" charset="-127"/>
              </a:rPr>
              <a:t>Use Acknowledgements</a:t>
            </a:r>
          </a:p>
          <a:p>
            <a:pPr>
              <a:lnSpc>
                <a:spcPct val="75000"/>
              </a:lnSpc>
              <a:spcBef>
                <a:spcPct val="20000"/>
              </a:spcBef>
            </a:pPr>
            <a:r>
              <a:rPr lang="en-US" altLang="ko-KR" dirty="0" smtClean="0">
                <a:ea typeface="굴림" panose="020B0600000101010101" pitchFamily="34" charset="-127"/>
              </a:rPr>
              <a:t>TCP: Reliable byte stream between two processes on different machines over Internet (read, write, flush)</a:t>
            </a:r>
          </a:p>
          <a:p>
            <a:pPr lvl="1">
              <a:lnSpc>
                <a:spcPct val="75000"/>
              </a:lnSpc>
              <a:spcBef>
                <a:spcPct val="20000"/>
              </a:spcBef>
            </a:pPr>
            <a:r>
              <a:rPr lang="en-US" altLang="ko-KR" dirty="0" smtClean="0">
                <a:ea typeface="굴림" panose="020B0600000101010101" pitchFamily="34" charset="-127"/>
              </a:rPr>
              <a:t>Uses window-based acknowledgement protocol</a:t>
            </a:r>
          </a:p>
          <a:p>
            <a:pPr lvl="1">
              <a:lnSpc>
                <a:spcPct val="75000"/>
              </a:lnSpc>
              <a:spcBef>
                <a:spcPct val="20000"/>
              </a:spcBef>
            </a:pPr>
            <a:r>
              <a:rPr lang="en-US" altLang="ko-KR" dirty="0" smtClean="0">
                <a:ea typeface="굴림" panose="020B0600000101010101" pitchFamily="34" charset="-127"/>
              </a:rPr>
              <a:t>Congestion-avoidance dynamically adapts sender window to account for congestion in network</a:t>
            </a:r>
          </a:p>
        </p:txBody>
      </p:sp>
    </p:spTree>
    <p:extLst>
      <p:ext uri="{BB962C8B-B14F-4D97-AF65-F5344CB8AC3E}">
        <p14:creationId xmlns:p14="http://schemas.microsoft.com/office/powerpoint/2010/main" val="29674648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89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9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89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ea typeface="굴림" panose="020B0600000101010101" pitchFamily="34" charset="-127"/>
              </a:rPr>
              <a:t>Routing</a:t>
            </a:r>
          </a:p>
        </p:txBody>
      </p:sp>
      <p:sp>
        <p:nvSpPr>
          <p:cNvPr id="943107" name="Rectangle 3"/>
          <p:cNvSpPr>
            <a:spLocks noGrp="1" noChangeArrowheads="1"/>
          </p:cNvSpPr>
          <p:nvPr>
            <p:ph type="body" idx="1"/>
          </p:nvPr>
        </p:nvSpPr>
        <p:spPr>
          <a:xfrm>
            <a:off x="152400" y="685800"/>
            <a:ext cx="8839200" cy="6096000"/>
          </a:xfrm>
        </p:spPr>
        <p:txBody>
          <a:bodyPr/>
          <a:lstStyle/>
          <a:p>
            <a:pPr>
              <a:lnSpc>
                <a:spcPct val="80000"/>
              </a:lnSpc>
              <a:spcBef>
                <a:spcPct val="10000"/>
              </a:spcBef>
            </a:pPr>
            <a:r>
              <a:rPr lang="en-US" altLang="ko-KR" dirty="0" smtClean="0">
                <a:ea typeface="굴림" panose="020B0600000101010101" pitchFamily="34" charset="-127"/>
              </a:rPr>
              <a:t>Routing: the process of forwarding packets hop-by-hop through routers to reach their destination</a:t>
            </a:r>
          </a:p>
          <a:p>
            <a:pPr lvl="1">
              <a:lnSpc>
                <a:spcPct val="80000"/>
              </a:lnSpc>
              <a:spcBef>
                <a:spcPct val="10000"/>
              </a:spcBef>
            </a:pPr>
            <a:r>
              <a:rPr lang="en-US" altLang="ko-KR" dirty="0" smtClean="0">
                <a:ea typeface="굴림" panose="020B0600000101010101" pitchFamily="34" charset="-127"/>
              </a:rPr>
              <a:t>Need more than just a destination address!  </a:t>
            </a:r>
          </a:p>
          <a:p>
            <a:pPr lvl="2">
              <a:lnSpc>
                <a:spcPct val="80000"/>
              </a:lnSpc>
              <a:spcBef>
                <a:spcPct val="10000"/>
              </a:spcBef>
            </a:pPr>
            <a:r>
              <a:rPr lang="en-US" altLang="ko-KR" dirty="0" smtClean="0">
                <a:ea typeface="굴림" panose="020B0600000101010101" pitchFamily="34" charset="-127"/>
              </a:rPr>
              <a:t>Need a path</a:t>
            </a:r>
          </a:p>
          <a:p>
            <a:pPr lvl="1">
              <a:lnSpc>
                <a:spcPct val="80000"/>
              </a:lnSpc>
              <a:spcBef>
                <a:spcPct val="10000"/>
              </a:spcBef>
            </a:pPr>
            <a:r>
              <a:rPr lang="en-US" altLang="ko-KR" dirty="0" smtClean="0">
                <a:ea typeface="굴림" panose="020B0600000101010101" pitchFamily="34" charset="-127"/>
              </a:rPr>
              <a:t>Post Office Analogy:</a:t>
            </a:r>
          </a:p>
          <a:p>
            <a:pPr lvl="2">
              <a:lnSpc>
                <a:spcPct val="80000"/>
              </a:lnSpc>
              <a:spcBef>
                <a:spcPct val="10000"/>
              </a:spcBef>
            </a:pPr>
            <a:r>
              <a:rPr lang="en-US" altLang="ko-KR" dirty="0" smtClean="0">
                <a:ea typeface="굴림" panose="020B0600000101010101" pitchFamily="34" charset="-127"/>
              </a:rPr>
              <a:t>Destination address on each letter is not </a:t>
            </a:r>
            <a:br>
              <a:rPr lang="en-US" altLang="ko-KR" dirty="0" smtClean="0">
                <a:ea typeface="굴림" panose="020B0600000101010101" pitchFamily="34" charset="-127"/>
              </a:rPr>
            </a:br>
            <a:r>
              <a:rPr lang="en-US" altLang="ko-KR" dirty="0" smtClean="0">
                <a:ea typeface="굴림" panose="020B0600000101010101" pitchFamily="34" charset="-127"/>
              </a:rPr>
              <a:t>sufficient to get it to the destination</a:t>
            </a:r>
          </a:p>
          <a:p>
            <a:pPr lvl="2">
              <a:lnSpc>
                <a:spcPct val="80000"/>
              </a:lnSpc>
              <a:spcBef>
                <a:spcPct val="10000"/>
              </a:spcBef>
            </a:pPr>
            <a:r>
              <a:rPr lang="en-US" altLang="ko-KR" dirty="0" smtClean="0">
                <a:ea typeface="굴림" panose="020B0600000101010101" pitchFamily="34" charset="-127"/>
              </a:rPr>
              <a:t>To get a letter from here to Florida, must route to local post office, sorted and sent on plane to somewhere in Florida, be routed to post office, sorted and sent with carrier who knows where street and house is…</a:t>
            </a:r>
          </a:p>
          <a:p>
            <a:pPr>
              <a:lnSpc>
                <a:spcPct val="80000"/>
              </a:lnSpc>
              <a:spcBef>
                <a:spcPct val="10000"/>
              </a:spcBef>
            </a:pPr>
            <a:r>
              <a:rPr lang="en-US" altLang="ko-KR" dirty="0" smtClean="0">
                <a:ea typeface="굴림" panose="020B0600000101010101" pitchFamily="34" charset="-127"/>
              </a:rPr>
              <a:t>Internet routing mechanism: routing tables</a:t>
            </a:r>
          </a:p>
          <a:p>
            <a:pPr lvl="1">
              <a:lnSpc>
                <a:spcPct val="80000"/>
              </a:lnSpc>
              <a:spcBef>
                <a:spcPct val="10000"/>
              </a:spcBef>
            </a:pPr>
            <a:r>
              <a:rPr lang="en-US" altLang="ko-KR" dirty="0" smtClean="0">
                <a:ea typeface="굴림" panose="020B0600000101010101" pitchFamily="34" charset="-127"/>
              </a:rPr>
              <a:t>Each router does table lookup to decide which link to use to get packet closer to destination</a:t>
            </a:r>
          </a:p>
          <a:p>
            <a:pPr lvl="1">
              <a:lnSpc>
                <a:spcPct val="80000"/>
              </a:lnSpc>
              <a:spcBef>
                <a:spcPct val="10000"/>
              </a:spcBef>
            </a:pPr>
            <a:r>
              <a:rPr lang="en-US" altLang="ko-KR" dirty="0" smtClean="0">
                <a:ea typeface="굴림" panose="020B0600000101010101" pitchFamily="34" charset="-127"/>
              </a:rPr>
              <a:t>Don’t need 4 billion entries in table: routing is by subnet</a:t>
            </a:r>
          </a:p>
          <a:p>
            <a:pPr lvl="1">
              <a:lnSpc>
                <a:spcPct val="80000"/>
              </a:lnSpc>
              <a:spcBef>
                <a:spcPct val="10000"/>
              </a:spcBef>
            </a:pPr>
            <a:r>
              <a:rPr lang="en-US" altLang="ko-KR" dirty="0" smtClean="0">
                <a:ea typeface="굴림" panose="020B0600000101010101" pitchFamily="34" charset="-127"/>
              </a:rPr>
              <a:t>Could packets be sent in a loop?  Yes, if tables incorrect</a:t>
            </a:r>
          </a:p>
          <a:p>
            <a:pPr>
              <a:lnSpc>
                <a:spcPct val="80000"/>
              </a:lnSpc>
              <a:spcBef>
                <a:spcPct val="10000"/>
              </a:spcBef>
            </a:pPr>
            <a:r>
              <a:rPr lang="en-US" altLang="ko-KR" dirty="0" smtClean="0">
                <a:ea typeface="굴림" panose="020B0600000101010101" pitchFamily="34" charset="-127"/>
              </a:rPr>
              <a:t>Routing table contains:</a:t>
            </a:r>
          </a:p>
          <a:p>
            <a:pPr lvl="1">
              <a:lnSpc>
                <a:spcPct val="80000"/>
              </a:lnSpc>
              <a:spcBef>
                <a:spcPct val="10000"/>
              </a:spcBef>
            </a:pPr>
            <a:r>
              <a:rPr lang="en-US" altLang="ko-KR" dirty="0" smtClean="0">
                <a:ea typeface="굴림" panose="020B0600000101010101" pitchFamily="34" charset="-127"/>
              </a:rPr>
              <a:t>Destination address range </a:t>
            </a:r>
            <a:r>
              <a:rPr lang="en-US" altLang="ko-KR" dirty="0" smtClean="0">
                <a:ea typeface="굴림" panose="020B0600000101010101" pitchFamily="34" charset="-127"/>
                <a:sym typeface="Symbol" panose="05050102010706020507" pitchFamily="18" charset="2"/>
              </a:rPr>
              <a:t> output link closer to destination</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Default entry (for subnets without explicit entries)</a:t>
            </a:r>
          </a:p>
          <a:p>
            <a:pPr lvl="1">
              <a:lnSpc>
                <a:spcPct val="80000"/>
              </a:lnSpc>
              <a:spcBef>
                <a:spcPct val="10000"/>
              </a:spcBef>
            </a:pPr>
            <a:endParaRPr lang="ko-KR" altLang="en-US" dirty="0" smtClean="0">
              <a:ea typeface="굴림" panose="020B0600000101010101" pitchFamily="34" charset="-127"/>
            </a:endParaRPr>
          </a:p>
        </p:txBody>
      </p:sp>
      <p:grpSp>
        <p:nvGrpSpPr>
          <p:cNvPr id="943238" name="Group 134"/>
          <p:cNvGrpSpPr>
            <a:grpSpLocks/>
          </p:cNvGrpSpPr>
          <p:nvPr/>
        </p:nvGrpSpPr>
        <p:grpSpPr bwMode="auto">
          <a:xfrm>
            <a:off x="7010400" y="1060450"/>
            <a:ext cx="1736725" cy="1682750"/>
            <a:chOff x="4520" y="681"/>
            <a:chExt cx="1094" cy="1060"/>
          </a:xfrm>
        </p:grpSpPr>
        <p:sp>
          <p:nvSpPr>
            <p:cNvPr id="31749" name="Rectangle 8"/>
            <p:cNvSpPr>
              <a:spLocks noChangeArrowheads="1"/>
            </p:cNvSpPr>
            <p:nvPr/>
          </p:nvSpPr>
          <p:spPr bwMode="auto">
            <a:xfrm>
              <a:off x="4522" y="681"/>
              <a:ext cx="1092" cy="1000"/>
            </a:xfrm>
            <a:prstGeom prst="rect">
              <a:avLst/>
            </a:prstGeom>
            <a:solidFill>
              <a:srgbClr val="C4E5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1750" name="Freeform 9"/>
            <p:cNvSpPr>
              <a:spLocks/>
            </p:cNvSpPr>
            <p:nvPr/>
          </p:nvSpPr>
          <p:spPr bwMode="auto">
            <a:xfrm>
              <a:off x="4728" y="737"/>
              <a:ext cx="886" cy="667"/>
            </a:xfrm>
            <a:custGeom>
              <a:avLst/>
              <a:gdLst>
                <a:gd name="T0" fmla="*/ 833 w 12401"/>
                <a:gd name="T1" fmla="*/ 0 h 9335"/>
                <a:gd name="T2" fmla="*/ 832 w 12401"/>
                <a:gd name="T3" fmla="*/ 6 h 9335"/>
                <a:gd name="T4" fmla="*/ 788 w 12401"/>
                <a:gd name="T5" fmla="*/ 23 h 9335"/>
                <a:gd name="T6" fmla="*/ 472 w 12401"/>
                <a:gd name="T7" fmla="*/ 84 h 9335"/>
                <a:gd name="T8" fmla="*/ 421 w 12401"/>
                <a:gd name="T9" fmla="*/ 82 h 9335"/>
                <a:gd name="T10" fmla="*/ 412 w 12401"/>
                <a:gd name="T11" fmla="*/ 83 h 9335"/>
                <a:gd name="T12" fmla="*/ 408 w 12401"/>
                <a:gd name="T13" fmla="*/ 85 h 9335"/>
                <a:gd name="T14" fmla="*/ 369 w 12401"/>
                <a:gd name="T15" fmla="*/ 104 h 9335"/>
                <a:gd name="T16" fmla="*/ 135 w 12401"/>
                <a:gd name="T17" fmla="*/ 153 h 9335"/>
                <a:gd name="T18" fmla="*/ 109 w 12401"/>
                <a:gd name="T19" fmla="*/ 160 h 9335"/>
                <a:gd name="T20" fmla="*/ 37 w 12401"/>
                <a:gd name="T21" fmla="*/ 166 h 9335"/>
                <a:gd name="T22" fmla="*/ 26 w 12401"/>
                <a:gd name="T23" fmla="*/ 169 h 9335"/>
                <a:gd name="T24" fmla="*/ 15 w 12401"/>
                <a:gd name="T25" fmla="*/ 173 h 9335"/>
                <a:gd name="T26" fmla="*/ 9 w 12401"/>
                <a:gd name="T27" fmla="*/ 176 h 9335"/>
                <a:gd name="T28" fmla="*/ 3 w 12401"/>
                <a:gd name="T29" fmla="*/ 181 h 9335"/>
                <a:gd name="T30" fmla="*/ 0 w 12401"/>
                <a:gd name="T31" fmla="*/ 184 h 9335"/>
                <a:gd name="T32" fmla="*/ 1 w 12401"/>
                <a:gd name="T33" fmla="*/ 193 h 9335"/>
                <a:gd name="T34" fmla="*/ 4 w 12401"/>
                <a:gd name="T35" fmla="*/ 207 h 9335"/>
                <a:gd name="T36" fmla="*/ 10 w 12401"/>
                <a:gd name="T37" fmla="*/ 220 h 9335"/>
                <a:gd name="T38" fmla="*/ 18 w 12401"/>
                <a:gd name="T39" fmla="*/ 232 h 9335"/>
                <a:gd name="T40" fmla="*/ 31 w 12401"/>
                <a:gd name="T41" fmla="*/ 246 h 9335"/>
                <a:gd name="T42" fmla="*/ 52 w 12401"/>
                <a:gd name="T43" fmla="*/ 265 h 9335"/>
                <a:gd name="T44" fmla="*/ 627 w 12401"/>
                <a:gd name="T45" fmla="*/ 591 h 9335"/>
                <a:gd name="T46" fmla="*/ 793 w 12401"/>
                <a:gd name="T47" fmla="*/ 654 h 9335"/>
                <a:gd name="T48" fmla="*/ 842 w 12401"/>
                <a:gd name="T49" fmla="*/ 666 h 9335"/>
                <a:gd name="T50" fmla="*/ 850 w 12401"/>
                <a:gd name="T51" fmla="*/ 667 h 9335"/>
                <a:gd name="T52" fmla="*/ 857 w 12401"/>
                <a:gd name="T53" fmla="*/ 667 h 9335"/>
                <a:gd name="T54" fmla="*/ 869 w 12401"/>
                <a:gd name="T55" fmla="*/ 664 h 9335"/>
                <a:gd name="T56" fmla="*/ 886 w 12401"/>
                <a:gd name="T57" fmla="*/ 656 h 9335"/>
                <a:gd name="T58" fmla="*/ 886 w 12401"/>
                <a:gd name="T59" fmla="*/ 0 h 9335"/>
                <a:gd name="T60" fmla="*/ 833 w 12401"/>
                <a:gd name="T61" fmla="*/ 0 h 933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401" h="9335">
                  <a:moveTo>
                    <a:pt x="11658" y="0"/>
                  </a:moveTo>
                  <a:lnTo>
                    <a:pt x="11639" y="78"/>
                  </a:lnTo>
                  <a:lnTo>
                    <a:pt x="11032" y="321"/>
                  </a:lnTo>
                  <a:lnTo>
                    <a:pt x="6607" y="1176"/>
                  </a:lnTo>
                  <a:lnTo>
                    <a:pt x="5894" y="1154"/>
                  </a:lnTo>
                  <a:lnTo>
                    <a:pt x="5765" y="1168"/>
                  </a:lnTo>
                  <a:lnTo>
                    <a:pt x="5709" y="1186"/>
                  </a:lnTo>
                  <a:lnTo>
                    <a:pt x="5169" y="1454"/>
                  </a:lnTo>
                  <a:lnTo>
                    <a:pt x="1883" y="2142"/>
                  </a:lnTo>
                  <a:lnTo>
                    <a:pt x="1522" y="2242"/>
                  </a:lnTo>
                  <a:lnTo>
                    <a:pt x="518" y="2323"/>
                  </a:lnTo>
                  <a:lnTo>
                    <a:pt x="361" y="2360"/>
                  </a:lnTo>
                  <a:lnTo>
                    <a:pt x="214" y="2417"/>
                  </a:lnTo>
                  <a:lnTo>
                    <a:pt x="124" y="2469"/>
                  </a:lnTo>
                  <a:lnTo>
                    <a:pt x="39" y="2533"/>
                  </a:lnTo>
                  <a:lnTo>
                    <a:pt x="0" y="2570"/>
                  </a:lnTo>
                  <a:lnTo>
                    <a:pt x="10" y="2703"/>
                  </a:lnTo>
                  <a:lnTo>
                    <a:pt x="57" y="2895"/>
                  </a:lnTo>
                  <a:lnTo>
                    <a:pt x="140" y="3074"/>
                  </a:lnTo>
                  <a:lnTo>
                    <a:pt x="249" y="3241"/>
                  </a:lnTo>
                  <a:lnTo>
                    <a:pt x="427" y="3444"/>
                  </a:lnTo>
                  <a:lnTo>
                    <a:pt x="727" y="3702"/>
                  </a:lnTo>
                  <a:lnTo>
                    <a:pt x="8775" y="8272"/>
                  </a:lnTo>
                  <a:lnTo>
                    <a:pt x="11104" y="9152"/>
                  </a:lnTo>
                  <a:lnTo>
                    <a:pt x="11792" y="9327"/>
                  </a:lnTo>
                  <a:lnTo>
                    <a:pt x="11894" y="9335"/>
                  </a:lnTo>
                  <a:lnTo>
                    <a:pt x="11996" y="9329"/>
                  </a:lnTo>
                  <a:lnTo>
                    <a:pt x="12158" y="9292"/>
                  </a:lnTo>
                  <a:lnTo>
                    <a:pt x="12401" y="9185"/>
                  </a:lnTo>
                  <a:lnTo>
                    <a:pt x="12401" y="0"/>
                  </a:lnTo>
                  <a:lnTo>
                    <a:pt x="11658" y="0"/>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1" name="Rectangle 10"/>
            <p:cNvSpPr>
              <a:spLocks noChangeArrowheads="1"/>
            </p:cNvSpPr>
            <p:nvPr/>
          </p:nvSpPr>
          <p:spPr bwMode="auto">
            <a:xfrm>
              <a:off x="4522" y="1369"/>
              <a:ext cx="144" cy="98"/>
            </a:xfrm>
            <a:prstGeom prst="rect">
              <a:avLst/>
            </a:prstGeom>
            <a:solidFill>
              <a:srgbClr val="B5C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1752" name="Freeform 11"/>
            <p:cNvSpPr>
              <a:spLocks/>
            </p:cNvSpPr>
            <p:nvPr/>
          </p:nvSpPr>
          <p:spPr bwMode="auto">
            <a:xfrm>
              <a:off x="4522" y="1049"/>
              <a:ext cx="151" cy="357"/>
            </a:xfrm>
            <a:custGeom>
              <a:avLst/>
              <a:gdLst>
                <a:gd name="T0" fmla="*/ 0 w 2124"/>
                <a:gd name="T1" fmla="*/ 5 h 4997"/>
                <a:gd name="T2" fmla="*/ 2 w 2124"/>
                <a:gd name="T3" fmla="*/ 3 h 4997"/>
                <a:gd name="T4" fmla="*/ 14 w 2124"/>
                <a:gd name="T5" fmla="*/ 0 h 4997"/>
                <a:gd name="T6" fmla="*/ 23 w 2124"/>
                <a:gd name="T7" fmla="*/ 7 h 4997"/>
                <a:gd name="T8" fmla="*/ 26 w 2124"/>
                <a:gd name="T9" fmla="*/ 19 h 4997"/>
                <a:gd name="T10" fmla="*/ 39 w 2124"/>
                <a:gd name="T11" fmla="*/ 14 h 4997"/>
                <a:gd name="T12" fmla="*/ 45 w 2124"/>
                <a:gd name="T13" fmla="*/ 19 h 4997"/>
                <a:gd name="T14" fmla="*/ 59 w 2124"/>
                <a:gd name="T15" fmla="*/ 8 h 4997"/>
                <a:gd name="T16" fmla="*/ 78 w 2124"/>
                <a:gd name="T17" fmla="*/ 7 h 4997"/>
                <a:gd name="T18" fmla="*/ 105 w 2124"/>
                <a:gd name="T19" fmla="*/ 19 h 4997"/>
                <a:gd name="T20" fmla="*/ 140 w 2124"/>
                <a:gd name="T21" fmla="*/ 25 h 4997"/>
                <a:gd name="T22" fmla="*/ 151 w 2124"/>
                <a:gd name="T23" fmla="*/ 66 h 4997"/>
                <a:gd name="T24" fmla="*/ 151 w 2124"/>
                <a:gd name="T25" fmla="*/ 111 h 4997"/>
                <a:gd name="T26" fmla="*/ 127 w 2124"/>
                <a:gd name="T27" fmla="*/ 145 h 4997"/>
                <a:gd name="T28" fmla="*/ 119 w 2124"/>
                <a:gd name="T29" fmla="*/ 194 h 4997"/>
                <a:gd name="T30" fmla="*/ 125 w 2124"/>
                <a:gd name="T31" fmla="*/ 345 h 4997"/>
                <a:gd name="T32" fmla="*/ 0 w 2124"/>
                <a:gd name="T33" fmla="*/ 357 h 4997"/>
                <a:gd name="T34" fmla="*/ 0 w 2124"/>
                <a:gd name="T35" fmla="*/ 5 h 49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24" h="4997">
                  <a:moveTo>
                    <a:pt x="0" y="68"/>
                  </a:moveTo>
                  <a:lnTo>
                    <a:pt x="25" y="39"/>
                  </a:lnTo>
                  <a:lnTo>
                    <a:pt x="201" y="0"/>
                  </a:lnTo>
                  <a:lnTo>
                    <a:pt x="322" y="104"/>
                  </a:lnTo>
                  <a:lnTo>
                    <a:pt x="368" y="259"/>
                  </a:lnTo>
                  <a:lnTo>
                    <a:pt x="545" y="195"/>
                  </a:lnTo>
                  <a:lnTo>
                    <a:pt x="638" y="259"/>
                  </a:lnTo>
                  <a:lnTo>
                    <a:pt x="833" y="117"/>
                  </a:lnTo>
                  <a:lnTo>
                    <a:pt x="1093" y="104"/>
                  </a:lnTo>
                  <a:lnTo>
                    <a:pt x="1483" y="259"/>
                  </a:lnTo>
                  <a:lnTo>
                    <a:pt x="1966" y="350"/>
                  </a:lnTo>
                  <a:lnTo>
                    <a:pt x="2124" y="920"/>
                  </a:lnTo>
                  <a:lnTo>
                    <a:pt x="2124" y="1556"/>
                  </a:lnTo>
                  <a:lnTo>
                    <a:pt x="1790" y="2023"/>
                  </a:lnTo>
                  <a:lnTo>
                    <a:pt x="1668" y="2710"/>
                  </a:lnTo>
                  <a:lnTo>
                    <a:pt x="1762" y="4824"/>
                  </a:lnTo>
                  <a:lnTo>
                    <a:pt x="0" y="4997"/>
                  </a:lnTo>
                  <a:lnTo>
                    <a:pt x="0" y="68"/>
                  </a:lnTo>
                  <a:close/>
                </a:path>
              </a:pathLst>
            </a:custGeom>
            <a:solidFill>
              <a:srgbClr val="0092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3" name="Freeform 12"/>
            <p:cNvSpPr>
              <a:spLocks/>
            </p:cNvSpPr>
            <p:nvPr/>
          </p:nvSpPr>
          <p:spPr bwMode="auto">
            <a:xfrm>
              <a:off x="4522" y="1049"/>
              <a:ext cx="151" cy="111"/>
            </a:xfrm>
            <a:custGeom>
              <a:avLst/>
              <a:gdLst>
                <a:gd name="T0" fmla="*/ 2 w 2124"/>
                <a:gd name="T1" fmla="*/ 105 h 1555"/>
                <a:gd name="T2" fmla="*/ 6 w 2124"/>
                <a:gd name="T3" fmla="*/ 99 h 1555"/>
                <a:gd name="T4" fmla="*/ 10 w 2124"/>
                <a:gd name="T5" fmla="*/ 96 h 1555"/>
                <a:gd name="T6" fmla="*/ 12 w 2124"/>
                <a:gd name="T7" fmla="*/ 95 h 1555"/>
                <a:gd name="T8" fmla="*/ 14 w 2124"/>
                <a:gd name="T9" fmla="*/ 95 h 1555"/>
                <a:gd name="T10" fmla="*/ 19 w 2124"/>
                <a:gd name="T11" fmla="*/ 96 h 1555"/>
                <a:gd name="T12" fmla="*/ 15 w 2124"/>
                <a:gd name="T13" fmla="*/ 88 h 1555"/>
                <a:gd name="T14" fmla="*/ 14 w 2124"/>
                <a:gd name="T15" fmla="*/ 82 h 1555"/>
                <a:gd name="T16" fmla="*/ 15 w 2124"/>
                <a:gd name="T17" fmla="*/ 79 h 1555"/>
                <a:gd name="T18" fmla="*/ 18 w 2124"/>
                <a:gd name="T19" fmla="*/ 74 h 1555"/>
                <a:gd name="T20" fmla="*/ 21 w 2124"/>
                <a:gd name="T21" fmla="*/ 71 h 1555"/>
                <a:gd name="T22" fmla="*/ 29 w 2124"/>
                <a:gd name="T23" fmla="*/ 61 h 1555"/>
                <a:gd name="T24" fmla="*/ 31 w 2124"/>
                <a:gd name="T25" fmla="*/ 55 h 1555"/>
                <a:gd name="T26" fmla="*/ 33 w 2124"/>
                <a:gd name="T27" fmla="*/ 50 h 1555"/>
                <a:gd name="T28" fmla="*/ 35 w 2124"/>
                <a:gd name="T29" fmla="*/ 49 h 1555"/>
                <a:gd name="T30" fmla="*/ 37 w 2124"/>
                <a:gd name="T31" fmla="*/ 48 h 1555"/>
                <a:gd name="T32" fmla="*/ 40 w 2124"/>
                <a:gd name="T33" fmla="*/ 47 h 1555"/>
                <a:gd name="T34" fmla="*/ 44 w 2124"/>
                <a:gd name="T35" fmla="*/ 48 h 1555"/>
                <a:gd name="T36" fmla="*/ 49 w 2124"/>
                <a:gd name="T37" fmla="*/ 52 h 1555"/>
                <a:gd name="T38" fmla="*/ 54 w 2124"/>
                <a:gd name="T39" fmla="*/ 56 h 1555"/>
                <a:gd name="T40" fmla="*/ 57 w 2124"/>
                <a:gd name="T41" fmla="*/ 61 h 1555"/>
                <a:gd name="T42" fmla="*/ 59 w 2124"/>
                <a:gd name="T43" fmla="*/ 62 h 1555"/>
                <a:gd name="T44" fmla="*/ 63 w 2124"/>
                <a:gd name="T45" fmla="*/ 57 h 1555"/>
                <a:gd name="T46" fmla="*/ 64 w 2124"/>
                <a:gd name="T47" fmla="*/ 56 h 1555"/>
                <a:gd name="T48" fmla="*/ 67 w 2124"/>
                <a:gd name="T49" fmla="*/ 52 h 1555"/>
                <a:gd name="T50" fmla="*/ 69 w 2124"/>
                <a:gd name="T51" fmla="*/ 49 h 1555"/>
                <a:gd name="T52" fmla="*/ 71 w 2124"/>
                <a:gd name="T53" fmla="*/ 49 h 1555"/>
                <a:gd name="T54" fmla="*/ 73 w 2124"/>
                <a:gd name="T55" fmla="*/ 48 h 1555"/>
                <a:gd name="T56" fmla="*/ 76 w 2124"/>
                <a:gd name="T57" fmla="*/ 49 h 1555"/>
                <a:gd name="T58" fmla="*/ 79 w 2124"/>
                <a:gd name="T59" fmla="*/ 52 h 1555"/>
                <a:gd name="T60" fmla="*/ 86 w 2124"/>
                <a:gd name="T61" fmla="*/ 59 h 1555"/>
                <a:gd name="T62" fmla="*/ 89 w 2124"/>
                <a:gd name="T63" fmla="*/ 54 h 1555"/>
                <a:gd name="T64" fmla="*/ 91 w 2124"/>
                <a:gd name="T65" fmla="*/ 53 h 1555"/>
                <a:gd name="T66" fmla="*/ 93 w 2124"/>
                <a:gd name="T67" fmla="*/ 53 h 1555"/>
                <a:gd name="T68" fmla="*/ 96 w 2124"/>
                <a:gd name="T69" fmla="*/ 54 h 1555"/>
                <a:gd name="T70" fmla="*/ 99 w 2124"/>
                <a:gd name="T71" fmla="*/ 57 h 1555"/>
                <a:gd name="T72" fmla="*/ 101 w 2124"/>
                <a:gd name="T73" fmla="*/ 62 h 1555"/>
                <a:gd name="T74" fmla="*/ 114 w 2124"/>
                <a:gd name="T75" fmla="*/ 62 h 1555"/>
                <a:gd name="T76" fmla="*/ 151 w 2124"/>
                <a:gd name="T77" fmla="*/ 69 h 1555"/>
                <a:gd name="T78" fmla="*/ 140 w 2124"/>
                <a:gd name="T79" fmla="*/ 25 h 1555"/>
                <a:gd name="T80" fmla="*/ 78 w 2124"/>
                <a:gd name="T81" fmla="*/ 7 h 1555"/>
                <a:gd name="T82" fmla="*/ 45 w 2124"/>
                <a:gd name="T83" fmla="*/ 18 h 1555"/>
                <a:gd name="T84" fmla="*/ 26 w 2124"/>
                <a:gd name="T85" fmla="*/ 18 h 1555"/>
                <a:gd name="T86" fmla="*/ 14 w 2124"/>
                <a:gd name="T87" fmla="*/ 0 h 1555"/>
                <a:gd name="T88" fmla="*/ 0 w 2124"/>
                <a:gd name="T89" fmla="*/ 5 h 15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24" h="1555">
                  <a:moveTo>
                    <a:pt x="0" y="1555"/>
                  </a:moveTo>
                  <a:lnTo>
                    <a:pt x="32" y="1474"/>
                  </a:lnTo>
                  <a:lnTo>
                    <a:pt x="72" y="1406"/>
                  </a:lnTo>
                  <a:lnTo>
                    <a:pt x="87" y="1388"/>
                  </a:lnTo>
                  <a:lnTo>
                    <a:pt x="111" y="1365"/>
                  </a:lnTo>
                  <a:lnTo>
                    <a:pt x="138" y="1347"/>
                  </a:lnTo>
                  <a:lnTo>
                    <a:pt x="147" y="1342"/>
                  </a:lnTo>
                  <a:lnTo>
                    <a:pt x="166" y="1336"/>
                  </a:lnTo>
                  <a:lnTo>
                    <a:pt x="177" y="1334"/>
                  </a:lnTo>
                  <a:lnTo>
                    <a:pt x="198" y="1332"/>
                  </a:lnTo>
                  <a:lnTo>
                    <a:pt x="231" y="1336"/>
                  </a:lnTo>
                  <a:lnTo>
                    <a:pt x="267" y="1349"/>
                  </a:lnTo>
                  <a:lnTo>
                    <a:pt x="239" y="1302"/>
                  </a:lnTo>
                  <a:lnTo>
                    <a:pt x="212" y="1239"/>
                  </a:lnTo>
                  <a:lnTo>
                    <a:pt x="199" y="1184"/>
                  </a:lnTo>
                  <a:lnTo>
                    <a:pt x="197" y="1151"/>
                  </a:lnTo>
                  <a:lnTo>
                    <a:pt x="201" y="1120"/>
                  </a:lnTo>
                  <a:lnTo>
                    <a:pt x="204" y="1106"/>
                  </a:lnTo>
                  <a:lnTo>
                    <a:pt x="215" y="1080"/>
                  </a:lnTo>
                  <a:lnTo>
                    <a:pt x="247" y="1035"/>
                  </a:lnTo>
                  <a:lnTo>
                    <a:pt x="278" y="1006"/>
                  </a:lnTo>
                  <a:lnTo>
                    <a:pt x="302" y="989"/>
                  </a:lnTo>
                  <a:lnTo>
                    <a:pt x="405" y="934"/>
                  </a:lnTo>
                  <a:lnTo>
                    <a:pt x="413" y="855"/>
                  </a:lnTo>
                  <a:lnTo>
                    <a:pt x="427" y="791"/>
                  </a:lnTo>
                  <a:lnTo>
                    <a:pt x="435" y="765"/>
                  </a:lnTo>
                  <a:lnTo>
                    <a:pt x="456" y="722"/>
                  </a:lnTo>
                  <a:lnTo>
                    <a:pt x="469" y="706"/>
                  </a:lnTo>
                  <a:lnTo>
                    <a:pt x="483" y="692"/>
                  </a:lnTo>
                  <a:lnTo>
                    <a:pt x="496" y="681"/>
                  </a:lnTo>
                  <a:lnTo>
                    <a:pt x="511" y="673"/>
                  </a:lnTo>
                  <a:lnTo>
                    <a:pt x="527" y="667"/>
                  </a:lnTo>
                  <a:lnTo>
                    <a:pt x="543" y="664"/>
                  </a:lnTo>
                  <a:lnTo>
                    <a:pt x="560" y="663"/>
                  </a:lnTo>
                  <a:lnTo>
                    <a:pt x="594" y="669"/>
                  </a:lnTo>
                  <a:lnTo>
                    <a:pt x="612" y="674"/>
                  </a:lnTo>
                  <a:lnTo>
                    <a:pt x="662" y="699"/>
                  </a:lnTo>
                  <a:lnTo>
                    <a:pt x="696" y="724"/>
                  </a:lnTo>
                  <a:lnTo>
                    <a:pt x="727" y="751"/>
                  </a:lnTo>
                  <a:lnTo>
                    <a:pt x="756" y="782"/>
                  </a:lnTo>
                  <a:lnTo>
                    <a:pt x="790" y="831"/>
                  </a:lnTo>
                  <a:lnTo>
                    <a:pt x="800" y="848"/>
                  </a:lnTo>
                  <a:lnTo>
                    <a:pt x="815" y="882"/>
                  </a:lnTo>
                  <a:lnTo>
                    <a:pt x="825" y="867"/>
                  </a:lnTo>
                  <a:lnTo>
                    <a:pt x="875" y="818"/>
                  </a:lnTo>
                  <a:lnTo>
                    <a:pt x="893" y="792"/>
                  </a:lnTo>
                  <a:lnTo>
                    <a:pt x="896" y="786"/>
                  </a:lnTo>
                  <a:lnTo>
                    <a:pt x="898" y="779"/>
                  </a:lnTo>
                  <a:lnTo>
                    <a:pt x="918" y="748"/>
                  </a:lnTo>
                  <a:lnTo>
                    <a:pt x="939" y="724"/>
                  </a:lnTo>
                  <a:lnTo>
                    <a:pt x="958" y="704"/>
                  </a:lnTo>
                  <a:lnTo>
                    <a:pt x="977" y="690"/>
                  </a:lnTo>
                  <a:lnTo>
                    <a:pt x="986" y="684"/>
                  </a:lnTo>
                  <a:lnTo>
                    <a:pt x="996" y="680"/>
                  </a:lnTo>
                  <a:lnTo>
                    <a:pt x="1014" y="676"/>
                  </a:lnTo>
                  <a:lnTo>
                    <a:pt x="1032" y="676"/>
                  </a:lnTo>
                  <a:lnTo>
                    <a:pt x="1049" y="680"/>
                  </a:lnTo>
                  <a:lnTo>
                    <a:pt x="1067" y="690"/>
                  </a:lnTo>
                  <a:lnTo>
                    <a:pt x="1083" y="703"/>
                  </a:lnTo>
                  <a:lnTo>
                    <a:pt x="1109" y="731"/>
                  </a:lnTo>
                  <a:lnTo>
                    <a:pt x="1186" y="868"/>
                  </a:lnTo>
                  <a:lnTo>
                    <a:pt x="1204" y="825"/>
                  </a:lnTo>
                  <a:lnTo>
                    <a:pt x="1222" y="791"/>
                  </a:lnTo>
                  <a:lnTo>
                    <a:pt x="1250" y="756"/>
                  </a:lnTo>
                  <a:lnTo>
                    <a:pt x="1269" y="743"/>
                  </a:lnTo>
                  <a:lnTo>
                    <a:pt x="1277" y="738"/>
                  </a:lnTo>
                  <a:lnTo>
                    <a:pt x="1295" y="734"/>
                  </a:lnTo>
                  <a:lnTo>
                    <a:pt x="1313" y="736"/>
                  </a:lnTo>
                  <a:lnTo>
                    <a:pt x="1330" y="743"/>
                  </a:lnTo>
                  <a:lnTo>
                    <a:pt x="1346" y="753"/>
                  </a:lnTo>
                  <a:lnTo>
                    <a:pt x="1362" y="767"/>
                  </a:lnTo>
                  <a:lnTo>
                    <a:pt x="1389" y="800"/>
                  </a:lnTo>
                  <a:lnTo>
                    <a:pt x="1411" y="836"/>
                  </a:lnTo>
                  <a:lnTo>
                    <a:pt x="1427" y="868"/>
                  </a:lnTo>
                  <a:lnTo>
                    <a:pt x="1518" y="860"/>
                  </a:lnTo>
                  <a:lnTo>
                    <a:pt x="1608" y="864"/>
                  </a:lnTo>
                  <a:lnTo>
                    <a:pt x="2062" y="964"/>
                  </a:lnTo>
                  <a:lnTo>
                    <a:pt x="2124" y="970"/>
                  </a:lnTo>
                  <a:lnTo>
                    <a:pt x="2124" y="920"/>
                  </a:lnTo>
                  <a:lnTo>
                    <a:pt x="1966" y="350"/>
                  </a:lnTo>
                  <a:lnTo>
                    <a:pt x="1483" y="259"/>
                  </a:lnTo>
                  <a:lnTo>
                    <a:pt x="1093" y="104"/>
                  </a:lnTo>
                  <a:lnTo>
                    <a:pt x="833" y="117"/>
                  </a:lnTo>
                  <a:lnTo>
                    <a:pt x="638" y="259"/>
                  </a:lnTo>
                  <a:lnTo>
                    <a:pt x="545" y="195"/>
                  </a:lnTo>
                  <a:lnTo>
                    <a:pt x="368" y="259"/>
                  </a:lnTo>
                  <a:lnTo>
                    <a:pt x="322" y="104"/>
                  </a:lnTo>
                  <a:lnTo>
                    <a:pt x="201" y="0"/>
                  </a:lnTo>
                  <a:lnTo>
                    <a:pt x="25" y="39"/>
                  </a:lnTo>
                  <a:lnTo>
                    <a:pt x="0" y="68"/>
                  </a:lnTo>
                  <a:lnTo>
                    <a:pt x="0" y="1555"/>
                  </a:lnTo>
                  <a:close/>
                </a:path>
              </a:pathLst>
            </a:custGeom>
            <a:solidFill>
              <a:srgbClr val="52B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4" name="Freeform 13"/>
            <p:cNvSpPr>
              <a:spLocks/>
            </p:cNvSpPr>
            <p:nvPr/>
          </p:nvSpPr>
          <p:spPr bwMode="auto">
            <a:xfrm>
              <a:off x="4522" y="1457"/>
              <a:ext cx="448" cy="174"/>
            </a:xfrm>
            <a:custGeom>
              <a:avLst/>
              <a:gdLst>
                <a:gd name="T0" fmla="*/ 0 w 6274"/>
                <a:gd name="T1" fmla="*/ 51 h 2433"/>
                <a:gd name="T2" fmla="*/ 432 w 6274"/>
                <a:gd name="T3" fmla="*/ 0 h 2433"/>
                <a:gd name="T4" fmla="*/ 444 w 6274"/>
                <a:gd name="T5" fmla="*/ 0 h 2433"/>
                <a:gd name="T6" fmla="*/ 447 w 6274"/>
                <a:gd name="T7" fmla="*/ 0 h 2433"/>
                <a:gd name="T8" fmla="*/ 448 w 6274"/>
                <a:gd name="T9" fmla="*/ 1 h 2433"/>
                <a:gd name="T10" fmla="*/ 445 w 6274"/>
                <a:gd name="T11" fmla="*/ 76 h 2433"/>
                <a:gd name="T12" fmla="*/ 301 w 6274"/>
                <a:gd name="T13" fmla="*/ 113 h 2433"/>
                <a:gd name="T14" fmla="*/ 289 w 6274"/>
                <a:gd name="T15" fmla="*/ 114 h 2433"/>
                <a:gd name="T16" fmla="*/ 0 w 6274"/>
                <a:gd name="T17" fmla="*/ 174 h 2433"/>
                <a:gd name="T18" fmla="*/ 0 w 6274"/>
                <a:gd name="T19" fmla="*/ 51 h 2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74" h="2433">
                  <a:moveTo>
                    <a:pt x="0" y="719"/>
                  </a:moveTo>
                  <a:lnTo>
                    <a:pt x="6052" y="1"/>
                  </a:lnTo>
                  <a:lnTo>
                    <a:pt x="6218" y="0"/>
                  </a:lnTo>
                  <a:lnTo>
                    <a:pt x="6261" y="6"/>
                  </a:lnTo>
                  <a:lnTo>
                    <a:pt x="6274" y="17"/>
                  </a:lnTo>
                  <a:lnTo>
                    <a:pt x="6228" y="1069"/>
                  </a:lnTo>
                  <a:lnTo>
                    <a:pt x="4210" y="1577"/>
                  </a:lnTo>
                  <a:lnTo>
                    <a:pt x="4047" y="1599"/>
                  </a:lnTo>
                  <a:lnTo>
                    <a:pt x="0" y="2433"/>
                  </a:lnTo>
                  <a:lnTo>
                    <a:pt x="0" y="719"/>
                  </a:lnTo>
                  <a:close/>
                </a:path>
              </a:pathLst>
            </a:custGeom>
            <a:solidFill>
              <a:srgbClr val="B5C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14"/>
            <p:cNvSpPr>
              <a:spLocks/>
            </p:cNvSpPr>
            <p:nvPr/>
          </p:nvSpPr>
          <p:spPr bwMode="auto">
            <a:xfrm>
              <a:off x="4522" y="1477"/>
              <a:ext cx="392" cy="102"/>
            </a:xfrm>
            <a:custGeom>
              <a:avLst/>
              <a:gdLst>
                <a:gd name="T0" fmla="*/ 0 w 5495"/>
                <a:gd name="T1" fmla="*/ 102 h 1423"/>
                <a:gd name="T2" fmla="*/ 338 w 5495"/>
                <a:gd name="T3" fmla="*/ 30 h 1423"/>
                <a:gd name="T4" fmla="*/ 392 w 5495"/>
                <a:gd name="T5" fmla="*/ 3 h 1423"/>
                <a:gd name="T6" fmla="*/ 252 w 5495"/>
                <a:gd name="T7" fmla="*/ 0 h 1423"/>
                <a:gd name="T8" fmla="*/ 0 w 5495"/>
                <a:gd name="T9" fmla="*/ 53 h 1423"/>
                <a:gd name="T10" fmla="*/ 0 w 5495"/>
                <a:gd name="T11" fmla="*/ 102 h 14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95" h="1423">
                  <a:moveTo>
                    <a:pt x="0" y="1423"/>
                  </a:moveTo>
                  <a:lnTo>
                    <a:pt x="4743" y="414"/>
                  </a:lnTo>
                  <a:lnTo>
                    <a:pt x="5495" y="38"/>
                  </a:lnTo>
                  <a:lnTo>
                    <a:pt x="3526" y="0"/>
                  </a:lnTo>
                  <a:lnTo>
                    <a:pt x="0" y="742"/>
                  </a:lnTo>
                  <a:lnTo>
                    <a:pt x="0" y="14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Freeform 15"/>
            <p:cNvSpPr>
              <a:spLocks/>
            </p:cNvSpPr>
            <p:nvPr/>
          </p:nvSpPr>
          <p:spPr bwMode="auto">
            <a:xfrm>
              <a:off x="4522" y="1382"/>
              <a:ext cx="456" cy="184"/>
            </a:xfrm>
            <a:custGeom>
              <a:avLst/>
              <a:gdLst>
                <a:gd name="T0" fmla="*/ 0 w 6387"/>
                <a:gd name="T1" fmla="*/ 52 h 2583"/>
                <a:gd name="T2" fmla="*/ 321 w 6387"/>
                <a:gd name="T3" fmla="*/ 0 h 2583"/>
                <a:gd name="T4" fmla="*/ 456 w 6387"/>
                <a:gd name="T5" fmla="*/ 89 h 2583"/>
                <a:gd name="T6" fmla="*/ 0 w 6387"/>
                <a:gd name="T7" fmla="*/ 184 h 2583"/>
                <a:gd name="T8" fmla="*/ 0 w 6387"/>
                <a:gd name="T9" fmla="*/ 52 h 2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87" h="2583">
                  <a:moveTo>
                    <a:pt x="0" y="733"/>
                  </a:moveTo>
                  <a:lnTo>
                    <a:pt x="4490" y="0"/>
                  </a:lnTo>
                  <a:lnTo>
                    <a:pt x="6387" y="1246"/>
                  </a:lnTo>
                  <a:lnTo>
                    <a:pt x="0" y="2583"/>
                  </a:lnTo>
                  <a:lnTo>
                    <a:pt x="0" y="733"/>
                  </a:lnTo>
                  <a:close/>
                </a:path>
              </a:pathLst>
            </a:custGeom>
            <a:solidFill>
              <a:srgbClr val="8EA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7" name="Freeform 16"/>
            <p:cNvSpPr>
              <a:spLocks/>
            </p:cNvSpPr>
            <p:nvPr/>
          </p:nvSpPr>
          <p:spPr bwMode="auto">
            <a:xfrm>
              <a:off x="4522" y="1347"/>
              <a:ext cx="1092" cy="394"/>
            </a:xfrm>
            <a:custGeom>
              <a:avLst/>
              <a:gdLst>
                <a:gd name="T0" fmla="*/ 0 w 15291"/>
                <a:gd name="T1" fmla="*/ 319 h 5517"/>
                <a:gd name="T2" fmla="*/ 1027 w 15291"/>
                <a:gd name="T3" fmla="*/ 0 h 5517"/>
                <a:gd name="T4" fmla="*/ 1092 w 15291"/>
                <a:gd name="T5" fmla="*/ 3 h 5517"/>
                <a:gd name="T6" fmla="*/ 1092 w 15291"/>
                <a:gd name="T7" fmla="*/ 394 h 5517"/>
                <a:gd name="T8" fmla="*/ 0 w 15291"/>
                <a:gd name="T9" fmla="*/ 394 h 5517"/>
                <a:gd name="T10" fmla="*/ 0 w 15291"/>
                <a:gd name="T11" fmla="*/ 319 h 55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91" h="5517">
                  <a:moveTo>
                    <a:pt x="0" y="4463"/>
                  </a:moveTo>
                  <a:lnTo>
                    <a:pt x="14381" y="0"/>
                  </a:lnTo>
                  <a:lnTo>
                    <a:pt x="15291" y="40"/>
                  </a:lnTo>
                  <a:lnTo>
                    <a:pt x="15291" y="5517"/>
                  </a:lnTo>
                  <a:lnTo>
                    <a:pt x="0" y="5517"/>
                  </a:lnTo>
                  <a:lnTo>
                    <a:pt x="0" y="4463"/>
                  </a:lnTo>
                  <a:close/>
                </a:path>
              </a:pathLst>
            </a:custGeom>
            <a:solidFill>
              <a:srgbClr val="758F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17"/>
            <p:cNvSpPr>
              <a:spLocks/>
            </p:cNvSpPr>
            <p:nvPr/>
          </p:nvSpPr>
          <p:spPr bwMode="auto">
            <a:xfrm>
              <a:off x="4800" y="1347"/>
              <a:ext cx="814" cy="259"/>
            </a:xfrm>
            <a:custGeom>
              <a:avLst/>
              <a:gdLst>
                <a:gd name="T0" fmla="*/ 0 w 11397"/>
                <a:gd name="T1" fmla="*/ 189 h 3634"/>
                <a:gd name="T2" fmla="*/ 88 w 11397"/>
                <a:gd name="T3" fmla="*/ 200 h 3634"/>
                <a:gd name="T4" fmla="*/ 117 w 11397"/>
                <a:gd name="T5" fmla="*/ 218 h 3634"/>
                <a:gd name="T6" fmla="*/ 295 w 11397"/>
                <a:gd name="T7" fmla="*/ 222 h 3634"/>
                <a:gd name="T8" fmla="*/ 348 w 11397"/>
                <a:gd name="T9" fmla="*/ 248 h 3634"/>
                <a:gd name="T10" fmla="*/ 396 w 11397"/>
                <a:gd name="T11" fmla="*/ 259 h 3634"/>
                <a:gd name="T12" fmla="*/ 465 w 11397"/>
                <a:gd name="T13" fmla="*/ 248 h 3634"/>
                <a:gd name="T14" fmla="*/ 552 w 11397"/>
                <a:gd name="T15" fmla="*/ 215 h 3634"/>
                <a:gd name="T16" fmla="*/ 553 w 11397"/>
                <a:gd name="T17" fmla="*/ 214 h 3634"/>
                <a:gd name="T18" fmla="*/ 600 w 11397"/>
                <a:gd name="T19" fmla="*/ 200 h 3634"/>
                <a:gd name="T20" fmla="*/ 618 w 11397"/>
                <a:gd name="T21" fmla="*/ 197 h 3634"/>
                <a:gd name="T22" fmla="*/ 762 w 11397"/>
                <a:gd name="T23" fmla="*/ 196 h 3634"/>
                <a:gd name="T24" fmla="*/ 814 w 11397"/>
                <a:gd name="T25" fmla="*/ 181 h 3634"/>
                <a:gd name="T26" fmla="*/ 814 w 11397"/>
                <a:gd name="T27" fmla="*/ 2 h 3634"/>
                <a:gd name="T28" fmla="*/ 749 w 11397"/>
                <a:gd name="T29" fmla="*/ 0 h 3634"/>
                <a:gd name="T30" fmla="*/ 265 w 11397"/>
                <a:gd name="T31" fmla="*/ 128 h 3634"/>
                <a:gd name="T32" fmla="*/ 263 w 11397"/>
                <a:gd name="T33" fmla="*/ 129 h 3634"/>
                <a:gd name="T34" fmla="*/ 256 w 11397"/>
                <a:gd name="T35" fmla="*/ 130 h 3634"/>
                <a:gd name="T36" fmla="*/ 12 w 11397"/>
                <a:gd name="T37" fmla="*/ 183 h 3634"/>
                <a:gd name="T38" fmla="*/ 0 w 11397"/>
                <a:gd name="T39" fmla="*/ 189 h 3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397" h="3634">
                  <a:moveTo>
                    <a:pt x="0" y="2648"/>
                  </a:moveTo>
                  <a:lnTo>
                    <a:pt x="1227" y="2803"/>
                  </a:lnTo>
                  <a:lnTo>
                    <a:pt x="1637" y="3062"/>
                  </a:lnTo>
                  <a:lnTo>
                    <a:pt x="4128" y="3114"/>
                  </a:lnTo>
                  <a:lnTo>
                    <a:pt x="4872" y="3478"/>
                  </a:lnTo>
                  <a:lnTo>
                    <a:pt x="5541" y="3634"/>
                  </a:lnTo>
                  <a:lnTo>
                    <a:pt x="6508" y="3478"/>
                  </a:lnTo>
                  <a:lnTo>
                    <a:pt x="7735" y="3011"/>
                  </a:lnTo>
                  <a:lnTo>
                    <a:pt x="7742" y="3007"/>
                  </a:lnTo>
                  <a:lnTo>
                    <a:pt x="8397" y="2801"/>
                  </a:lnTo>
                  <a:lnTo>
                    <a:pt x="8656" y="2758"/>
                  </a:lnTo>
                  <a:lnTo>
                    <a:pt x="10673" y="2751"/>
                  </a:lnTo>
                  <a:lnTo>
                    <a:pt x="11397" y="2537"/>
                  </a:lnTo>
                  <a:lnTo>
                    <a:pt x="11397" y="30"/>
                  </a:lnTo>
                  <a:lnTo>
                    <a:pt x="10487" y="0"/>
                  </a:lnTo>
                  <a:lnTo>
                    <a:pt x="3709" y="1796"/>
                  </a:lnTo>
                  <a:lnTo>
                    <a:pt x="3682" y="1816"/>
                  </a:lnTo>
                  <a:lnTo>
                    <a:pt x="3591" y="1827"/>
                  </a:lnTo>
                  <a:lnTo>
                    <a:pt x="164" y="2563"/>
                  </a:lnTo>
                  <a:lnTo>
                    <a:pt x="0" y="2648"/>
                  </a:lnTo>
                  <a:close/>
                </a:path>
              </a:pathLst>
            </a:custGeom>
            <a:solidFill>
              <a:srgbClr val="4E6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18"/>
            <p:cNvSpPr>
              <a:spLocks/>
            </p:cNvSpPr>
            <p:nvPr/>
          </p:nvSpPr>
          <p:spPr bwMode="auto">
            <a:xfrm>
              <a:off x="4520" y="842"/>
              <a:ext cx="1072" cy="755"/>
            </a:xfrm>
            <a:custGeom>
              <a:avLst/>
              <a:gdLst>
                <a:gd name="T0" fmla="*/ 1067 w 15006"/>
                <a:gd name="T1" fmla="*/ 472 h 10576"/>
                <a:gd name="T2" fmla="*/ 1060 w 15006"/>
                <a:gd name="T3" fmla="*/ 536 h 10576"/>
                <a:gd name="T4" fmla="*/ 1055 w 15006"/>
                <a:gd name="T5" fmla="*/ 547 h 10576"/>
                <a:gd name="T6" fmla="*/ 1055 w 15006"/>
                <a:gd name="T7" fmla="*/ 558 h 10576"/>
                <a:gd name="T8" fmla="*/ 1031 w 15006"/>
                <a:gd name="T9" fmla="*/ 601 h 10576"/>
                <a:gd name="T10" fmla="*/ 1063 w 15006"/>
                <a:gd name="T11" fmla="*/ 601 h 10576"/>
                <a:gd name="T12" fmla="*/ 1065 w 15006"/>
                <a:gd name="T13" fmla="*/ 608 h 10576"/>
                <a:gd name="T14" fmla="*/ 990 w 15006"/>
                <a:gd name="T15" fmla="*/ 634 h 10576"/>
                <a:gd name="T16" fmla="*/ 951 w 15006"/>
                <a:gd name="T17" fmla="*/ 633 h 10576"/>
                <a:gd name="T18" fmla="*/ 769 w 15006"/>
                <a:gd name="T19" fmla="*/ 655 h 10576"/>
                <a:gd name="T20" fmla="*/ 766 w 15006"/>
                <a:gd name="T21" fmla="*/ 705 h 10576"/>
                <a:gd name="T22" fmla="*/ 825 w 15006"/>
                <a:gd name="T23" fmla="*/ 700 h 10576"/>
                <a:gd name="T24" fmla="*/ 794 w 15006"/>
                <a:gd name="T25" fmla="*/ 709 h 10576"/>
                <a:gd name="T26" fmla="*/ 629 w 15006"/>
                <a:gd name="T27" fmla="*/ 709 h 10576"/>
                <a:gd name="T28" fmla="*/ 501 w 15006"/>
                <a:gd name="T29" fmla="*/ 703 h 10576"/>
                <a:gd name="T30" fmla="*/ 447 w 15006"/>
                <a:gd name="T31" fmla="*/ 691 h 10576"/>
                <a:gd name="T32" fmla="*/ 14 w 15006"/>
                <a:gd name="T33" fmla="*/ 752 h 10576"/>
                <a:gd name="T34" fmla="*/ 2 w 15006"/>
                <a:gd name="T35" fmla="*/ 748 h 10576"/>
                <a:gd name="T36" fmla="*/ 388 w 15006"/>
                <a:gd name="T37" fmla="*/ 653 h 10576"/>
                <a:gd name="T38" fmla="*/ 362 w 15006"/>
                <a:gd name="T39" fmla="*/ 648 h 10576"/>
                <a:gd name="T40" fmla="*/ 330 w 15006"/>
                <a:gd name="T41" fmla="*/ 580 h 10576"/>
                <a:gd name="T42" fmla="*/ 142 w 15006"/>
                <a:gd name="T43" fmla="*/ 579 h 10576"/>
                <a:gd name="T44" fmla="*/ 155 w 15006"/>
                <a:gd name="T45" fmla="*/ 645 h 10576"/>
                <a:gd name="T46" fmla="*/ 162 w 15006"/>
                <a:gd name="T47" fmla="*/ 673 h 10576"/>
                <a:gd name="T48" fmla="*/ 110 w 15006"/>
                <a:gd name="T49" fmla="*/ 682 h 10576"/>
                <a:gd name="T50" fmla="*/ 107 w 15006"/>
                <a:gd name="T51" fmla="*/ 677 h 10576"/>
                <a:gd name="T52" fmla="*/ 107 w 15006"/>
                <a:gd name="T53" fmla="*/ 647 h 10576"/>
                <a:gd name="T54" fmla="*/ 116 w 15006"/>
                <a:gd name="T55" fmla="*/ 640 h 10576"/>
                <a:gd name="T56" fmla="*/ 120 w 15006"/>
                <a:gd name="T57" fmla="*/ 640 h 10576"/>
                <a:gd name="T58" fmla="*/ 2 w 15006"/>
                <a:gd name="T59" fmla="*/ 566 h 10576"/>
                <a:gd name="T60" fmla="*/ 4 w 15006"/>
                <a:gd name="T61" fmla="*/ 561 h 10576"/>
                <a:gd name="T62" fmla="*/ 98 w 15006"/>
                <a:gd name="T63" fmla="*/ 397 h 10576"/>
                <a:gd name="T64" fmla="*/ 32 w 15006"/>
                <a:gd name="T65" fmla="*/ 376 h 10576"/>
                <a:gd name="T66" fmla="*/ 39 w 15006"/>
                <a:gd name="T67" fmla="*/ 296 h 10576"/>
                <a:gd name="T68" fmla="*/ 46 w 15006"/>
                <a:gd name="T69" fmla="*/ 288 h 10576"/>
                <a:gd name="T70" fmla="*/ 56 w 15006"/>
                <a:gd name="T71" fmla="*/ 286 h 10576"/>
                <a:gd name="T72" fmla="*/ 111 w 15006"/>
                <a:gd name="T73" fmla="*/ 277 h 10576"/>
                <a:gd name="T74" fmla="*/ 140 w 15006"/>
                <a:gd name="T75" fmla="*/ 245 h 10576"/>
                <a:gd name="T76" fmla="*/ 133 w 15006"/>
                <a:gd name="T77" fmla="*/ 241 h 10576"/>
                <a:gd name="T78" fmla="*/ 123 w 15006"/>
                <a:gd name="T79" fmla="*/ 243 h 10576"/>
                <a:gd name="T80" fmla="*/ 111 w 15006"/>
                <a:gd name="T81" fmla="*/ 243 h 10576"/>
                <a:gd name="T82" fmla="*/ 106 w 15006"/>
                <a:gd name="T83" fmla="*/ 251 h 10576"/>
                <a:gd name="T84" fmla="*/ 99 w 15006"/>
                <a:gd name="T85" fmla="*/ 253 h 10576"/>
                <a:gd name="T86" fmla="*/ 89 w 15006"/>
                <a:gd name="T87" fmla="*/ 229 h 10576"/>
                <a:gd name="T88" fmla="*/ 77 w 15006"/>
                <a:gd name="T89" fmla="*/ 219 h 10576"/>
                <a:gd name="T90" fmla="*/ 54 w 15006"/>
                <a:gd name="T91" fmla="*/ 227 h 10576"/>
                <a:gd name="T92" fmla="*/ 46 w 15006"/>
                <a:gd name="T93" fmla="*/ 238 h 10576"/>
                <a:gd name="T94" fmla="*/ 41 w 15006"/>
                <a:gd name="T95" fmla="*/ 225 h 10576"/>
                <a:gd name="T96" fmla="*/ 35 w 15006"/>
                <a:gd name="T97" fmla="*/ 227 h 10576"/>
                <a:gd name="T98" fmla="*/ 25 w 15006"/>
                <a:gd name="T99" fmla="*/ 222 h 10576"/>
                <a:gd name="T100" fmla="*/ 17 w 15006"/>
                <a:gd name="T101" fmla="*/ 212 h 10576"/>
                <a:gd name="T102" fmla="*/ 3 w 15006"/>
                <a:gd name="T103" fmla="*/ 218 h 10576"/>
                <a:gd name="T104" fmla="*/ 0 w 15006"/>
                <a:gd name="T105" fmla="*/ 216 h 10576"/>
                <a:gd name="T106" fmla="*/ 12 w 15006"/>
                <a:gd name="T107" fmla="*/ 204 h 10576"/>
                <a:gd name="T108" fmla="*/ 24 w 15006"/>
                <a:gd name="T109" fmla="*/ 211 h 10576"/>
                <a:gd name="T110" fmla="*/ 42 w 15006"/>
                <a:gd name="T111" fmla="*/ 219 h 10576"/>
                <a:gd name="T112" fmla="*/ 52 w 15006"/>
                <a:gd name="T113" fmla="*/ 222 h 10576"/>
                <a:gd name="T114" fmla="*/ 53 w 15006"/>
                <a:gd name="T115" fmla="*/ 163 h 10576"/>
                <a:gd name="T116" fmla="*/ 14 w 15006"/>
                <a:gd name="T117" fmla="*/ 160 h 10576"/>
                <a:gd name="T118" fmla="*/ 397 w 15006"/>
                <a:gd name="T119" fmla="*/ 62 h 105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006" h="10576">
                  <a:moveTo>
                    <a:pt x="14964" y="2022"/>
                  </a:moveTo>
                  <a:lnTo>
                    <a:pt x="14982" y="2069"/>
                  </a:lnTo>
                  <a:lnTo>
                    <a:pt x="15006" y="2192"/>
                  </a:lnTo>
                  <a:lnTo>
                    <a:pt x="14779" y="6523"/>
                  </a:lnTo>
                  <a:lnTo>
                    <a:pt x="14793" y="6533"/>
                  </a:lnTo>
                  <a:lnTo>
                    <a:pt x="14904" y="6581"/>
                  </a:lnTo>
                  <a:lnTo>
                    <a:pt x="14927" y="6598"/>
                  </a:lnTo>
                  <a:lnTo>
                    <a:pt x="14941" y="6613"/>
                  </a:lnTo>
                  <a:lnTo>
                    <a:pt x="14951" y="6629"/>
                  </a:lnTo>
                  <a:lnTo>
                    <a:pt x="14955" y="6637"/>
                  </a:lnTo>
                  <a:lnTo>
                    <a:pt x="14959" y="6647"/>
                  </a:lnTo>
                  <a:lnTo>
                    <a:pt x="14963" y="6669"/>
                  </a:lnTo>
                  <a:lnTo>
                    <a:pt x="14961" y="6708"/>
                  </a:lnTo>
                  <a:lnTo>
                    <a:pt x="14948" y="6757"/>
                  </a:lnTo>
                  <a:lnTo>
                    <a:pt x="14941" y="6775"/>
                  </a:lnTo>
                  <a:lnTo>
                    <a:pt x="14839" y="7511"/>
                  </a:lnTo>
                  <a:lnTo>
                    <a:pt x="14835" y="7619"/>
                  </a:lnTo>
                  <a:lnTo>
                    <a:pt x="14833" y="7628"/>
                  </a:lnTo>
                  <a:lnTo>
                    <a:pt x="14824" y="7639"/>
                  </a:lnTo>
                  <a:lnTo>
                    <a:pt x="14814" y="7646"/>
                  </a:lnTo>
                  <a:lnTo>
                    <a:pt x="14808" y="7648"/>
                  </a:lnTo>
                  <a:lnTo>
                    <a:pt x="14784" y="7652"/>
                  </a:lnTo>
                  <a:lnTo>
                    <a:pt x="14772" y="7656"/>
                  </a:lnTo>
                  <a:lnTo>
                    <a:pt x="14767" y="7660"/>
                  </a:lnTo>
                  <a:lnTo>
                    <a:pt x="14759" y="7672"/>
                  </a:lnTo>
                  <a:lnTo>
                    <a:pt x="14755" y="7680"/>
                  </a:lnTo>
                  <a:lnTo>
                    <a:pt x="14754" y="7692"/>
                  </a:lnTo>
                  <a:lnTo>
                    <a:pt x="14754" y="7704"/>
                  </a:lnTo>
                  <a:lnTo>
                    <a:pt x="14755" y="7715"/>
                  </a:lnTo>
                  <a:lnTo>
                    <a:pt x="14770" y="7782"/>
                  </a:lnTo>
                  <a:lnTo>
                    <a:pt x="14772" y="7804"/>
                  </a:lnTo>
                  <a:lnTo>
                    <a:pt x="14772" y="7815"/>
                  </a:lnTo>
                  <a:lnTo>
                    <a:pt x="14771" y="7826"/>
                  </a:lnTo>
                  <a:lnTo>
                    <a:pt x="14766" y="7849"/>
                  </a:lnTo>
                  <a:lnTo>
                    <a:pt x="14761" y="7859"/>
                  </a:lnTo>
                  <a:lnTo>
                    <a:pt x="14619" y="8016"/>
                  </a:lnTo>
                  <a:lnTo>
                    <a:pt x="14276" y="8314"/>
                  </a:lnTo>
                  <a:lnTo>
                    <a:pt x="14174" y="8438"/>
                  </a:lnTo>
                  <a:lnTo>
                    <a:pt x="14055" y="8646"/>
                  </a:lnTo>
                  <a:lnTo>
                    <a:pt x="14427" y="8421"/>
                  </a:lnTo>
                  <a:lnTo>
                    <a:pt x="14512" y="8383"/>
                  </a:lnTo>
                  <a:lnTo>
                    <a:pt x="14568" y="8365"/>
                  </a:lnTo>
                  <a:lnTo>
                    <a:pt x="14654" y="8351"/>
                  </a:lnTo>
                  <a:lnTo>
                    <a:pt x="14710" y="8353"/>
                  </a:lnTo>
                  <a:lnTo>
                    <a:pt x="14737" y="8357"/>
                  </a:lnTo>
                  <a:lnTo>
                    <a:pt x="14765" y="8365"/>
                  </a:lnTo>
                  <a:lnTo>
                    <a:pt x="14820" y="8388"/>
                  </a:lnTo>
                  <a:lnTo>
                    <a:pt x="14875" y="8424"/>
                  </a:lnTo>
                  <a:lnTo>
                    <a:pt x="14928" y="8474"/>
                  </a:lnTo>
                  <a:lnTo>
                    <a:pt x="14929" y="8484"/>
                  </a:lnTo>
                  <a:lnTo>
                    <a:pt x="14929" y="8493"/>
                  </a:lnTo>
                  <a:lnTo>
                    <a:pt x="14928" y="8500"/>
                  </a:lnTo>
                  <a:lnTo>
                    <a:pt x="14926" y="8508"/>
                  </a:lnTo>
                  <a:lnTo>
                    <a:pt x="14923" y="8513"/>
                  </a:lnTo>
                  <a:lnTo>
                    <a:pt x="14918" y="8518"/>
                  </a:lnTo>
                  <a:lnTo>
                    <a:pt x="14914" y="8523"/>
                  </a:lnTo>
                  <a:lnTo>
                    <a:pt x="14910" y="8526"/>
                  </a:lnTo>
                  <a:lnTo>
                    <a:pt x="14866" y="8543"/>
                  </a:lnTo>
                  <a:lnTo>
                    <a:pt x="14813" y="8532"/>
                  </a:lnTo>
                  <a:lnTo>
                    <a:pt x="14760" y="8527"/>
                  </a:lnTo>
                  <a:lnTo>
                    <a:pt x="14656" y="8531"/>
                  </a:lnTo>
                  <a:lnTo>
                    <a:pt x="14553" y="8551"/>
                  </a:lnTo>
                  <a:lnTo>
                    <a:pt x="14402" y="8606"/>
                  </a:lnTo>
                  <a:lnTo>
                    <a:pt x="13864" y="8885"/>
                  </a:lnTo>
                  <a:lnTo>
                    <a:pt x="13717" y="8933"/>
                  </a:lnTo>
                  <a:lnTo>
                    <a:pt x="13618" y="8947"/>
                  </a:lnTo>
                  <a:lnTo>
                    <a:pt x="13568" y="8948"/>
                  </a:lnTo>
                  <a:lnTo>
                    <a:pt x="13519" y="8944"/>
                  </a:lnTo>
                  <a:lnTo>
                    <a:pt x="13469" y="8934"/>
                  </a:lnTo>
                  <a:lnTo>
                    <a:pt x="13418" y="8918"/>
                  </a:lnTo>
                  <a:lnTo>
                    <a:pt x="13367" y="8897"/>
                  </a:lnTo>
                  <a:lnTo>
                    <a:pt x="13317" y="8868"/>
                  </a:lnTo>
                  <a:lnTo>
                    <a:pt x="13266" y="8834"/>
                  </a:lnTo>
                  <a:lnTo>
                    <a:pt x="13229" y="8800"/>
                  </a:lnTo>
                  <a:lnTo>
                    <a:pt x="13189" y="8748"/>
                  </a:lnTo>
                  <a:lnTo>
                    <a:pt x="13149" y="8674"/>
                  </a:lnTo>
                  <a:lnTo>
                    <a:pt x="13096" y="8507"/>
                  </a:lnTo>
                  <a:lnTo>
                    <a:pt x="13062" y="8327"/>
                  </a:lnTo>
                  <a:lnTo>
                    <a:pt x="11760" y="8722"/>
                  </a:lnTo>
                  <a:lnTo>
                    <a:pt x="10771" y="9178"/>
                  </a:lnTo>
                  <a:lnTo>
                    <a:pt x="10585" y="9294"/>
                  </a:lnTo>
                  <a:lnTo>
                    <a:pt x="10510" y="9354"/>
                  </a:lnTo>
                  <a:lnTo>
                    <a:pt x="10487" y="9377"/>
                  </a:lnTo>
                  <a:lnTo>
                    <a:pt x="10455" y="9419"/>
                  </a:lnTo>
                  <a:lnTo>
                    <a:pt x="10429" y="9465"/>
                  </a:lnTo>
                  <a:lnTo>
                    <a:pt x="10325" y="9735"/>
                  </a:lnTo>
                  <a:lnTo>
                    <a:pt x="10173" y="10041"/>
                  </a:lnTo>
                  <a:lnTo>
                    <a:pt x="10726" y="9872"/>
                  </a:lnTo>
                  <a:lnTo>
                    <a:pt x="11452" y="9768"/>
                  </a:lnTo>
                  <a:lnTo>
                    <a:pt x="11456" y="9775"/>
                  </a:lnTo>
                  <a:lnTo>
                    <a:pt x="11468" y="9789"/>
                  </a:lnTo>
                  <a:lnTo>
                    <a:pt x="11474" y="9794"/>
                  </a:lnTo>
                  <a:lnTo>
                    <a:pt x="11480" y="9798"/>
                  </a:lnTo>
                  <a:lnTo>
                    <a:pt x="11494" y="9805"/>
                  </a:lnTo>
                  <a:lnTo>
                    <a:pt x="11517" y="9810"/>
                  </a:lnTo>
                  <a:lnTo>
                    <a:pt x="11550" y="9811"/>
                  </a:lnTo>
                  <a:lnTo>
                    <a:pt x="11618" y="9811"/>
                  </a:lnTo>
                  <a:lnTo>
                    <a:pt x="11641" y="9816"/>
                  </a:lnTo>
                  <a:lnTo>
                    <a:pt x="11662" y="9827"/>
                  </a:lnTo>
                  <a:lnTo>
                    <a:pt x="11669" y="9832"/>
                  </a:lnTo>
                  <a:lnTo>
                    <a:pt x="11675" y="9839"/>
                  </a:lnTo>
                  <a:lnTo>
                    <a:pt x="11680" y="9845"/>
                  </a:lnTo>
                  <a:lnTo>
                    <a:pt x="11685" y="9853"/>
                  </a:lnTo>
                  <a:lnTo>
                    <a:pt x="11117" y="9936"/>
                  </a:lnTo>
                  <a:lnTo>
                    <a:pt x="9702" y="10414"/>
                  </a:lnTo>
                  <a:lnTo>
                    <a:pt x="9489" y="10392"/>
                  </a:lnTo>
                  <a:lnTo>
                    <a:pt x="9337" y="10354"/>
                  </a:lnTo>
                  <a:lnTo>
                    <a:pt x="9190" y="10292"/>
                  </a:lnTo>
                  <a:lnTo>
                    <a:pt x="9049" y="10204"/>
                  </a:lnTo>
                  <a:lnTo>
                    <a:pt x="8920" y="10084"/>
                  </a:lnTo>
                  <a:lnTo>
                    <a:pt x="8827" y="9963"/>
                  </a:lnTo>
                  <a:lnTo>
                    <a:pt x="8806" y="9928"/>
                  </a:lnTo>
                  <a:lnTo>
                    <a:pt x="7313" y="9523"/>
                  </a:lnTo>
                  <a:lnTo>
                    <a:pt x="7304" y="9562"/>
                  </a:lnTo>
                  <a:lnTo>
                    <a:pt x="7291" y="9599"/>
                  </a:lnTo>
                  <a:lnTo>
                    <a:pt x="7258" y="9666"/>
                  </a:lnTo>
                  <a:lnTo>
                    <a:pt x="7215" y="9722"/>
                  </a:lnTo>
                  <a:lnTo>
                    <a:pt x="7165" y="9769"/>
                  </a:lnTo>
                  <a:lnTo>
                    <a:pt x="7108" y="9807"/>
                  </a:lnTo>
                  <a:lnTo>
                    <a:pt x="7012" y="9850"/>
                  </a:lnTo>
                  <a:lnTo>
                    <a:pt x="6872" y="9883"/>
                  </a:lnTo>
                  <a:lnTo>
                    <a:pt x="6764" y="9892"/>
                  </a:lnTo>
                  <a:lnTo>
                    <a:pt x="6557" y="9881"/>
                  </a:lnTo>
                  <a:lnTo>
                    <a:pt x="6415" y="9850"/>
                  </a:lnTo>
                  <a:lnTo>
                    <a:pt x="6392" y="9843"/>
                  </a:lnTo>
                  <a:lnTo>
                    <a:pt x="6364" y="9823"/>
                  </a:lnTo>
                  <a:lnTo>
                    <a:pt x="6316" y="9774"/>
                  </a:lnTo>
                  <a:lnTo>
                    <a:pt x="6254" y="9685"/>
                  </a:lnTo>
                  <a:lnTo>
                    <a:pt x="6091" y="9336"/>
                  </a:lnTo>
                  <a:lnTo>
                    <a:pt x="4698" y="9518"/>
                  </a:lnTo>
                  <a:lnTo>
                    <a:pt x="370" y="10576"/>
                  </a:lnTo>
                  <a:lnTo>
                    <a:pt x="320" y="10547"/>
                  </a:lnTo>
                  <a:lnTo>
                    <a:pt x="297" y="10539"/>
                  </a:lnTo>
                  <a:lnTo>
                    <a:pt x="276" y="10533"/>
                  </a:lnTo>
                  <a:lnTo>
                    <a:pt x="256" y="10529"/>
                  </a:lnTo>
                  <a:lnTo>
                    <a:pt x="199" y="10529"/>
                  </a:lnTo>
                  <a:lnTo>
                    <a:pt x="97" y="10540"/>
                  </a:lnTo>
                  <a:lnTo>
                    <a:pt x="47" y="10538"/>
                  </a:lnTo>
                  <a:lnTo>
                    <a:pt x="18" y="10534"/>
                  </a:lnTo>
                  <a:lnTo>
                    <a:pt x="22" y="10525"/>
                  </a:lnTo>
                  <a:lnTo>
                    <a:pt x="27" y="10507"/>
                  </a:lnTo>
                  <a:lnTo>
                    <a:pt x="28" y="10497"/>
                  </a:lnTo>
                  <a:lnTo>
                    <a:pt x="32" y="10478"/>
                  </a:lnTo>
                  <a:lnTo>
                    <a:pt x="34" y="10473"/>
                  </a:lnTo>
                  <a:lnTo>
                    <a:pt x="37" y="10470"/>
                  </a:lnTo>
                  <a:lnTo>
                    <a:pt x="40" y="10466"/>
                  </a:lnTo>
                  <a:lnTo>
                    <a:pt x="45" y="10463"/>
                  </a:lnTo>
                  <a:lnTo>
                    <a:pt x="4292" y="9423"/>
                  </a:lnTo>
                  <a:lnTo>
                    <a:pt x="5752" y="9259"/>
                  </a:lnTo>
                  <a:lnTo>
                    <a:pt x="5849" y="9257"/>
                  </a:lnTo>
                  <a:lnTo>
                    <a:pt x="5640" y="9188"/>
                  </a:lnTo>
                  <a:lnTo>
                    <a:pt x="5427" y="9154"/>
                  </a:lnTo>
                  <a:lnTo>
                    <a:pt x="5140" y="9150"/>
                  </a:lnTo>
                  <a:lnTo>
                    <a:pt x="25" y="10123"/>
                  </a:lnTo>
                  <a:lnTo>
                    <a:pt x="56" y="10095"/>
                  </a:lnTo>
                  <a:lnTo>
                    <a:pt x="90" y="10070"/>
                  </a:lnTo>
                  <a:lnTo>
                    <a:pt x="137" y="10046"/>
                  </a:lnTo>
                  <a:lnTo>
                    <a:pt x="382" y="9969"/>
                  </a:lnTo>
                  <a:lnTo>
                    <a:pt x="407" y="9958"/>
                  </a:lnTo>
                  <a:lnTo>
                    <a:pt x="5072" y="9078"/>
                  </a:lnTo>
                  <a:lnTo>
                    <a:pt x="4892" y="9020"/>
                  </a:lnTo>
                  <a:lnTo>
                    <a:pt x="4486" y="8937"/>
                  </a:lnTo>
                  <a:lnTo>
                    <a:pt x="4500" y="8894"/>
                  </a:lnTo>
                  <a:lnTo>
                    <a:pt x="4526" y="8781"/>
                  </a:lnTo>
                  <a:lnTo>
                    <a:pt x="4542" y="8466"/>
                  </a:lnTo>
                  <a:lnTo>
                    <a:pt x="4534" y="8172"/>
                  </a:lnTo>
                  <a:lnTo>
                    <a:pt x="4562" y="8156"/>
                  </a:lnTo>
                  <a:lnTo>
                    <a:pt x="4618" y="8130"/>
                  </a:lnTo>
                  <a:lnTo>
                    <a:pt x="4632" y="8122"/>
                  </a:lnTo>
                  <a:lnTo>
                    <a:pt x="4645" y="8111"/>
                  </a:lnTo>
                  <a:lnTo>
                    <a:pt x="4588" y="7705"/>
                  </a:lnTo>
                  <a:lnTo>
                    <a:pt x="2168" y="8026"/>
                  </a:lnTo>
                  <a:lnTo>
                    <a:pt x="2143" y="8032"/>
                  </a:lnTo>
                  <a:lnTo>
                    <a:pt x="2105" y="8044"/>
                  </a:lnTo>
                  <a:lnTo>
                    <a:pt x="2056" y="8067"/>
                  </a:lnTo>
                  <a:lnTo>
                    <a:pt x="1984" y="8111"/>
                  </a:lnTo>
                  <a:lnTo>
                    <a:pt x="1976" y="8885"/>
                  </a:lnTo>
                  <a:lnTo>
                    <a:pt x="1971" y="8937"/>
                  </a:lnTo>
                  <a:lnTo>
                    <a:pt x="2028" y="8948"/>
                  </a:lnTo>
                  <a:lnTo>
                    <a:pt x="2066" y="8960"/>
                  </a:lnTo>
                  <a:lnTo>
                    <a:pt x="2084" y="8969"/>
                  </a:lnTo>
                  <a:lnTo>
                    <a:pt x="2120" y="8990"/>
                  </a:lnTo>
                  <a:lnTo>
                    <a:pt x="2152" y="9018"/>
                  </a:lnTo>
                  <a:lnTo>
                    <a:pt x="2167" y="9035"/>
                  </a:lnTo>
                  <a:lnTo>
                    <a:pt x="2192" y="9073"/>
                  </a:lnTo>
                  <a:lnTo>
                    <a:pt x="2207" y="9106"/>
                  </a:lnTo>
                  <a:lnTo>
                    <a:pt x="2215" y="9132"/>
                  </a:lnTo>
                  <a:lnTo>
                    <a:pt x="2219" y="9146"/>
                  </a:lnTo>
                  <a:lnTo>
                    <a:pt x="2221" y="9166"/>
                  </a:lnTo>
                  <a:lnTo>
                    <a:pt x="2268" y="9357"/>
                  </a:lnTo>
                  <a:lnTo>
                    <a:pt x="2270" y="9377"/>
                  </a:lnTo>
                  <a:lnTo>
                    <a:pt x="2269" y="9421"/>
                  </a:lnTo>
                  <a:lnTo>
                    <a:pt x="2262" y="9465"/>
                  </a:lnTo>
                  <a:lnTo>
                    <a:pt x="2007" y="9540"/>
                  </a:lnTo>
                  <a:lnTo>
                    <a:pt x="1791" y="9569"/>
                  </a:lnTo>
                  <a:lnTo>
                    <a:pt x="1623" y="9565"/>
                  </a:lnTo>
                  <a:lnTo>
                    <a:pt x="1583" y="9559"/>
                  </a:lnTo>
                  <a:lnTo>
                    <a:pt x="1555" y="9561"/>
                  </a:lnTo>
                  <a:lnTo>
                    <a:pt x="1544" y="9560"/>
                  </a:lnTo>
                  <a:lnTo>
                    <a:pt x="1534" y="9558"/>
                  </a:lnTo>
                  <a:lnTo>
                    <a:pt x="1526" y="9555"/>
                  </a:lnTo>
                  <a:lnTo>
                    <a:pt x="1518" y="9551"/>
                  </a:lnTo>
                  <a:lnTo>
                    <a:pt x="1512" y="9546"/>
                  </a:lnTo>
                  <a:lnTo>
                    <a:pt x="1507" y="9539"/>
                  </a:lnTo>
                  <a:lnTo>
                    <a:pt x="1502" y="9532"/>
                  </a:lnTo>
                  <a:lnTo>
                    <a:pt x="1499" y="9524"/>
                  </a:lnTo>
                  <a:lnTo>
                    <a:pt x="1495" y="9506"/>
                  </a:lnTo>
                  <a:lnTo>
                    <a:pt x="1494" y="9485"/>
                  </a:lnTo>
                  <a:lnTo>
                    <a:pt x="1506" y="9335"/>
                  </a:lnTo>
                  <a:lnTo>
                    <a:pt x="1503" y="9298"/>
                  </a:lnTo>
                  <a:lnTo>
                    <a:pt x="1499" y="9275"/>
                  </a:lnTo>
                  <a:lnTo>
                    <a:pt x="1495" y="9264"/>
                  </a:lnTo>
                  <a:lnTo>
                    <a:pt x="1494" y="9215"/>
                  </a:lnTo>
                  <a:lnTo>
                    <a:pt x="1486" y="9114"/>
                  </a:lnTo>
                  <a:lnTo>
                    <a:pt x="1490" y="9076"/>
                  </a:lnTo>
                  <a:lnTo>
                    <a:pt x="1494" y="9059"/>
                  </a:lnTo>
                  <a:lnTo>
                    <a:pt x="1500" y="9044"/>
                  </a:lnTo>
                  <a:lnTo>
                    <a:pt x="1509" y="9032"/>
                  </a:lnTo>
                  <a:lnTo>
                    <a:pt x="1514" y="9027"/>
                  </a:lnTo>
                  <a:lnTo>
                    <a:pt x="1520" y="9023"/>
                  </a:lnTo>
                  <a:lnTo>
                    <a:pt x="1534" y="9018"/>
                  </a:lnTo>
                  <a:lnTo>
                    <a:pt x="1543" y="9017"/>
                  </a:lnTo>
                  <a:lnTo>
                    <a:pt x="1552" y="9017"/>
                  </a:lnTo>
                  <a:lnTo>
                    <a:pt x="1627" y="8966"/>
                  </a:lnTo>
                  <a:lnTo>
                    <a:pt x="1639" y="8959"/>
                  </a:lnTo>
                  <a:lnTo>
                    <a:pt x="1659" y="8952"/>
                  </a:lnTo>
                  <a:lnTo>
                    <a:pt x="1667" y="8951"/>
                  </a:lnTo>
                  <a:lnTo>
                    <a:pt x="1672" y="8951"/>
                  </a:lnTo>
                  <a:lnTo>
                    <a:pt x="1678" y="8953"/>
                  </a:lnTo>
                  <a:lnTo>
                    <a:pt x="1681" y="8956"/>
                  </a:lnTo>
                  <a:lnTo>
                    <a:pt x="1683" y="8959"/>
                  </a:lnTo>
                  <a:lnTo>
                    <a:pt x="1684" y="8963"/>
                  </a:lnTo>
                  <a:lnTo>
                    <a:pt x="1685" y="8968"/>
                  </a:lnTo>
                  <a:lnTo>
                    <a:pt x="1685" y="8973"/>
                  </a:lnTo>
                  <a:lnTo>
                    <a:pt x="1698" y="8144"/>
                  </a:lnTo>
                  <a:lnTo>
                    <a:pt x="142" y="8306"/>
                  </a:lnTo>
                  <a:lnTo>
                    <a:pt x="0" y="8302"/>
                  </a:lnTo>
                  <a:lnTo>
                    <a:pt x="1694" y="7928"/>
                  </a:lnTo>
                  <a:lnTo>
                    <a:pt x="1698" y="7756"/>
                  </a:lnTo>
                  <a:lnTo>
                    <a:pt x="29" y="7928"/>
                  </a:lnTo>
                  <a:lnTo>
                    <a:pt x="29" y="7925"/>
                  </a:lnTo>
                  <a:lnTo>
                    <a:pt x="30" y="7920"/>
                  </a:lnTo>
                  <a:lnTo>
                    <a:pt x="35" y="7910"/>
                  </a:lnTo>
                  <a:lnTo>
                    <a:pt x="50" y="7888"/>
                  </a:lnTo>
                  <a:lnTo>
                    <a:pt x="54" y="7877"/>
                  </a:lnTo>
                  <a:lnTo>
                    <a:pt x="54" y="7873"/>
                  </a:lnTo>
                  <a:lnTo>
                    <a:pt x="53" y="7868"/>
                  </a:lnTo>
                  <a:lnTo>
                    <a:pt x="50" y="7863"/>
                  </a:lnTo>
                  <a:lnTo>
                    <a:pt x="46" y="7859"/>
                  </a:lnTo>
                  <a:lnTo>
                    <a:pt x="29" y="7853"/>
                  </a:lnTo>
                  <a:lnTo>
                    <a:pt x="1671" y="7662"/>
                  </a:lnTo>
                  <a:lnTo>
                    <a:pt x="1530" y="5955"/>
                  </a:lnTo>
                  <a:lnTo>
                    <a:pt x="1459" y="5601"/>
                  </a:lnTo>
                  <a:lnTo>
                    <a:pt x="1445" y="5590"/>
                  </a:lnTo>
                  <a:lnTo>
                    <a:pt x="1428" y="5581"/>
                  </a:lnTo>
                  <a:lnTo>
                    <a:pt x="1366" y="5557"/>
                  </a:lnTo>
                  <a:lnTo>
                    <a:pt x="1232" y="5531"/>
                  </a:lnTo>
                  <a:lnTo>
                    <a:pt x="914" y="5521"/>
                  </a:lnTo>
                  <a:lnTo>
                    <a:pt x="745" y="5540"/>
                  </a:lnTo>
                  <a:lnTo>
                    <a:pt x="660" y="5561"/>
                  </a:lnTo>
                  <a:lnTo>
                    <a:pt x="644" y="5568"/>
                  </a:lnTo>
                  <a:lnTo>
                    <a:pt x="631" y="5575"/>
                  </a:lnTo>
                  <a:lnTo>
                    <a:pt x="537" y="5448"/>
                  </a:lnTo>
                  <a:lnTo>
                    <a:pt x="450" y="5267"/>
                  </a:lnTo>
                  <a:lnTo>
                    <a:pt x="407" y="5133"/>
                  </a:lnTo>
                  <a:lnTo>
                    <a:pt x="371" y="4918"/>
                  </a:lnTo>
                  <a:lnTo>
                    <a:pt x="369" y="4695"/>
                  </a:lnTo>
                  <a:lnTo>
                    <a:pt x="388" y="4545"/>
                  </a:lnTo>
                  <a:lnTo>
                    <a:pt x="397" y="4508"/>
                  </a:lnTo>
                  <a:lnTo>
                    <a:pt x="491" y="4232"/>
                  </a:lnTo>
                  <a:lnTo>
                    <a:pt x="520" y="4178"/>
                  </a:lnTo>
                  <a:lnTo>
                    <a:pt x="545" y="4143"/>
                  </a:lnTo>
                  <a:lnTo>
                    <a:pt x="565" y="4122"/>
                  </a:lnTo>
                  <a:lnTo>
                    <a:pt x="599" y="4096"/>
                  </a:lnTo>
                  <a:lnTo>
                    <a:pt x="612" y="4090"/>
                  </a:lnTo>
                  <a:lnTo>
                    <a:pt x="625" y="4085"/>
                  </a:lnTo>
                  <a:lnTo>
                    <a:pt x="627" y="4071"/>
                  </a:lnTo>
                  <a:lnTo>
                    <a:pt x="634" y="4050"/>
                  </a:lnTo>
                  <a:lnTo>
                    <a:pt x="638" y="4041"/>
                  </a:lnTo>
                  <a:lnTo>
                    <a:pt x="649" y="4028"/>
                  </a:lnTo>
                  <a:lnTo>
                    <a:pt x="660" y="4019"/>
                  </a:lnTo>
                  <a:lnTo>
                    <a:pt x="667" y="4016"/>
                  </a:lnTo>
                  <a:lnTo>
                    <a:pt x="673" y="4014"/>
                  </a:lnTo>
                  <a:lnTo>
                    <a:pt x="688" y="4012"/>
                  </a:lnTo>
                  <a:lnTo>
                    <a:pt x="748" y="4015"/>
                  </a:lnTo>
                  <a:lnTo>
                    <a:pt x="754" y="4014"/>
                  </a:lnTo>
                  <a:lnTo>
                    <a:pt x="761" y="4014"/>
                  </a:lnTo>
                  <a:lnTo>
                    <a:pt x="779" y="4007"/>
                  </a:lnTo>
                  <a:lnTo>
                    <a:pt x="789" y="3999"/>
                  </a:lnTo>
                  <a:lnTo>
                    <a:pt x="794" y="3993"/>
                  </a:lnTo>
                  <a:lnTo>
                    <a:pt x="800" y="3977"/>
                  </a:lnTo>
                  <a:lnTo>
                    <a:pt x="802" y="3966"/>
                  </a:lnTo>
                  <a:lnTo>
                    <a:pt x="803" y="3955"/>
                  </a:lnTo>
                  <a:lnTo>
                    <a:pt x="924" y="3979"/>
                  </a:lnTo>
                  <a:lnTo>
                    <a:pt x="1018" y="3983"/>
                  </a:lnTo>
                  <a:lnTo>
                    <a:pt x="1552" y="3887"/>
                  </a:lnTo>
                  <a:lnTo>
                    <a:pt x="1611" y="3879"/>
                  </a:lnTo>
                  <a:lnTo>
                    <a:pt x="1698" y="3852"/>
                  </a:lnTo>
                  <a:lnTo>
                    <a:pt x="1978" y="3708"/>
                  </a:lnTo>
                  <a:lnTo>
                    <a:pt x="2007" y="3696"/>
                  </a:lnTo>
                  <a:lnTo>
                    <a:pt x="2002" y="3676"/>
                  </a:lnTo>
                  <a:lnTo>
                    <a:pt x="1979" y="3511"/>
                  </a:lnTo>
                  <a:lnTo>
                    <a:pt x="1968" y="3467"/>
                  </a:lnTo>
                  <a:lnTo>
                    <a:pt x="1955" y="3437"/>
                  </a:lnTo>
                  <a:lnTo>
                    <a:pt x="1950" y="3429"/>
                  </a:lnTo>
                  <a:lnTo>
                    <a:pt x="1937" y="3414"/>
                  </a:lnTo>
                  <a:lnTo>
                    <a:pt x="1922" y="3401"/>
                  </a:lnTo>
                  <a:lnTo>
                    <a:pt x="1904" y="3393"/>
                  </a:lnTo>
                  <a:lnTo>
                    <a:pt x="1895" y="3390"/>
                  </a:lnTo>
                  <a:lnTo>
                    <a:pt x="1884" y="3387"/>
                  </a:lnTo>
                  <a:lnTo>
                    <a:pt x="1869" y="3377"/>
                  </a:lnTo>
                  <a:lnTo>
                    <a:pt x="1862" y="3373"/>
                  </a:lnTo>
                  <a:lnTo>
                    <a:pt x="1846" y="3366"/>
                  </a:lnTo>
                  <a:lnTo>
                    <a:pt x="1831" y="3362"/>
                  </a:lnTo>
                  <a:lnTo>
                    <a:pt x="1823" y="3361"/>
                  </a:lnTo>
                  <a:lnTo>
                    <a:pt x="1792" y="3362"/>
                  </a:lnTo>
                  <a:lnTo>
                    <a:pt x="1776" y="3365"/>
                  </a:lnTo>
                  <a:lnTo>
                    <a:pt x="1762" y="3371"/>
                  </a:lnTo>
                  <a:lnTo>
                    <a:pt x="1747" y="3378"/>
                  </a:lnTo>
                  <a:lnTo>
                    <a:pt x="1717" y="3398"/>
                  </a:lnTo>
                  <a:lnTo>
                    <a:pt x="1678" y="3439"/>
                  </a:lnTo>
                  <a:lnTo>
                    <a:pt x="1655" y="3473"/>
                  </a:lnTo>
                  <a:lnTo>
                    <a:pt x="1609" y="3432"/>
                  </a:lnTo>
                  <a:lnTo>
                    <a:pt x="1597" y="3422"/>
                  </a:lnTo>
                  <a:lnTo>
                    <a:pt x="1574" y="3411"/>
                  </a:lnTo>
                  <a:lnTo>
                    <a:pt x="1565" y="3408"/>
                  </a:lnTo>
                  <a:lnTo>
                    <a:pt x="1556" y="3407"/>
                  </a:lnTo>
                  <a:lnTo>
                    <a:pt x="1549" y="3407"/>
                  </a:lnTo>
                  <a:lnTo>
                    <a:pt x="1543" y="3409"/>
                  </a:lnTo>
                  <a:lnTo>
                    <a:pt x="1536" y="3412"/>
                  </a:lnTo>
                  <a:lnTo>
                    <a:pt x="1531" y="3416"/>
                  </a:lnTo>
                  <a:lnTo>
                    <a:pt x="1526" y="3421"/>
                  </a:lnTo>
                  <a:lnTo>
                    <a:pt x="1521" y="3428"/>
                  </a:lnTo>
                  <a:lnTo>
                    <a:pt x="1518" y="3435"/>
                  </a:lnTo>
                  <a:lnTo>
                    <a:pt x="1514" y="3442"/>
                  </a:lnTo>
                  <a:lnTo>
                    <a:pt x="1488" y="3513"/>
                  </a:lnTo>
                  <a:lnTo>
                    <a:pt x="1479" y="3528"/>
                  </a:lnTo>
                  <a:lnTo>
                    <a:pt x="1474" y="3535"/>
                  </a:lnTo>
                  <a:lnTo>
                    <a:pt x="1469" y="3540"/>
                  </a:lnTo>
                  <a:lnTo>
                    <a:pt x="1462" y="3544"/>
                  </a:lnTo>
                  <a:lnTo>
                    <a:pt x="1455" y="3547"/>
                  </a:lnTo>
                  <a:lnTo>
                    <a:pt x="1439" y="3549"/>
                  </a:lnTo>
                  <a:lnTo>
                    <a:pt x="1409" y="3542"/>
                  </a:lnTo>
                  <a:lnTo>
                    <a:pt x="1382" y="3540"/>
                  </a:lnTo>
                  <a:lnTo>
                    <a:pt x="1260" y="3548"/>
                  </a:lnTo>
                  <a:lnTo>
                    <a:pt x="1232" y="3545"/>
                  </a:lnTo>
                  <a:lnTo>
                    <a:pt x="1217" y="3542"/>
                  </a:lnTo>
                  <a:lnTo>
                    <a:pt x="1208" y="3517"/>
                  </a:lnTo>
                  <a:lnTo>
                    <a:pt x="1205" y="3488"/>
                  </a:lnTo>
                  <a:lnTo>
                    <a:pt x="1207" y="3442"/>
                  </a:lnTo>
                  <a:lnTo>
                    <a:pt x="1246" y="3240"/>
                  </a:lnTo>
                  <a:lnTo>
                    <a:pt x="1247" y="3210"/>
                  </a:lnTo>
                  <a:lnTo>
                    <a:pt x="1244" y="3180"/>
                  </a:lnTo>
                  <a:lnTo>
                    <a:pt x="1236" y="3154"/>
                  </a:lnTo>
                  <a:lnTo>
                    <a:pt x="1229" y="3141"/>
                  </a:lnTo>
                  <a:lnTo>
                    <a:pt x="1221" y="3129"/>
                  </a:lnTo>
                  <a:lnTo>
                    <a:pt x="1210" y="3119"/>
                  </a:lnTo>
                  <a:lnTo>
                    <a:pt x="1185" y="3100"/>
                  </a:lnTo>
                  <a:lnTo>
                    <a:pt x="1119" y="3074"/>
                  </a:lnTo>
                  <a:lnTo>
                    <a:pt x="1072" y="3063"/>
                  </a:lnTo>
                  <a:lnTo>
                    <a:pt x="1025" y="3057"/>
                  </a:lnTo>
                  <a:lnTo>
                    <a:pt x="994" y="3057"/>
                  </a:lnTo>
                  <a:lnTo>
                    <a:pt x="948" y="3064"/>
                  </a:lnTo>
                  <a:lnTo>
                    <a:pt x="904" y="3076"/>
                  </a:lnTo>
                  <a:lnTo>
                    <a:pt x="860" y="3097"/>
                  </a:lnTo>
                  <a:lnTo>
                    <a:pt x="805" y="3135"/>
                  </a:lnTo>
                  <a:lnTo>
                    <a:pt x="793" y="3145"/>
                  </a:lnTo>
                  <a:lnTo>
                    <a:pt x="754" y="3184"/>
                  </a:lnTo>
                  <a:lnTo>
                    <a:pt x="697" y="3265"/>
                  </a:lnTo>
                  <a:lnTo>
                    <a:pt x="668" y="3325"/>
                  </a:lnTo>
                  <a:lnTo>
                    <a:pt x="662" y="3334"/>
                  </a:lnTo>
                  <a:lnTo>
                    <a:pt x="658" y="3339"/>
                  </a:lnTo>
                  <a:lnTo>
                    <a:pt x="654" y="3342"/>
                  </a:lnTo>
                  <a:lnTo>
                    <a:pt x="651" y="3343"/>
                  </a:lnTo>
                  <a:lnTo>
                    <a:pt x="649" y="3343"/>
                  </a:lnTo>
                  <a:lnTo>
                    <a:pt x="644" y="3337"/>
                  </a:lnTo>
                  <a:lnTo>
                    <a:pt x="640" y="3316"/>
                  </a:lnTo>
                  <a:lnTo>
                    <a:pt x="627" y="3207"/>
                  </a:lnTo>
                  <a:lnTo>
                    <a:pt x="624" y="3197"/>
                  </a:lnTo>
                  <a:lnTo>
                    <a:pt x="616" y="3178"/>
                  </a:lnTo>
                  <a:lnTo>
                    <a:pt x="605" y="3164"/>
                  </a:lnTo>
                  <a:lnTo>
                    <a:pt x="598" y="3159"/>
                  </a:lnTo>
                  <a:lnTo>
                    <a:pt x="590" y="3156"/>
                  </a:lnTo>
                  <a:lnTo>
                    <a:pt x="574" y="3152"/>
                  </a:lnTo>
                  <a:lnTo>
                    <a:pt x="566" y="3151"/>
                  </a:lnTo>
                  <a:lnTo>
                    <a:pt x="551" y="3151"/>
                  </a:lnTo>
                  <a:lnTo>
                    <a:pt x="544" y="3152"/>
                  </a:lnTo>
                  <a:lnTo>
                    <a:pt x="537" y="3154"/>
                  </a:lnTo>
                  <a:lnTo>
                    <a:pt x="529" y="3155"/>
                  </a:lnTo>
                  <a:lnTo>
                    <a:pt x="509" y="3164"/>
                  </a:lnTo>
                  <a:lnTo>
                    <a:pt x="495" y="3173"/>
                  </a:lnTo>
                  <a:lnTo>
                    <a:pt x="483" y="3182"/>
                  </a:lnTo>
                  <a:lnTo>
                    <a:pt x="457" y="3207"/>
                  </a:lnTo>
                  <a:lnTo>
                    <a:pt x="424" y="3251"/>
                  </a:lnTo>
                  <a:lnTo>
                    <a:pt x="388" y="3316"/>
                  </a:lnTo>
                  <a:lnTo>
                    <a:pt x="383" y="3309"/>
                  </a:lnTo>
                  <a:lnTo>
                    <a:pt x="370" y="3286"/>
                  </a:lnTo>
                  <a:lnTo>
                    <a:pt x="365" y="3270"/>
                  </a:lnTo>
                  <a:lnTo>
                    <a:pt x="359" y="3233"/>
                  </a:lnTo>
                  <a:lnTo>
                    <a:pt x="351" y="3111"/>
                  </a:lnTo>
                  <a:lnTo>
                    <a:pt x="345" y="3083"/>
                  </a:lnTo>
                  <a:lnTo>
                    <a:pt x="342" y="3073"/>
                  </a:lnTo>
                  <a:lnTo>
                    <a:pt x="333" y="3055"/>
                  </a:lnTo>
                  <a:lnTo>
                    <a:pt x="323" y="3039"/>
                  </a:lnTo>
                  <a:lnTo>
                    <a:pt x="294" y="3008"/>
                  </a:lnTo>
                  <a:lnTo>
                    <a:pt x="265" y="2982"/>
                  </a:lnTo>
                  <a:lnTo>
                    <a:pt x="251" y="2973"/>
                  </a:lnTo>
                  <a:lnTo>
                    <a:pt x="237" y="2965"/>
                  </a:lnTo>
                  <a:lnTo>
                    <a:pt x="224" y="2960"/>
                  </a:lnTo>
                  <a:lnTo>
                    <a:pt x="198" y="2955"/>
                  </a:lnTo>
                  <a:lnTo>
                    <a:pt x="186" y="2954"/>
                  </a:lnTo>
                  <a:lnTo>
                    <a:pt x="175" y="2955"/>
                  </a:lnTo>
                  <a:lnTo>
                    <a:pt x="141" y="2963"/>
                  </a:lnTo>
                  <a:lnTo>
                    <a:pt x="121" y="2974"/>
                  </a:lnTo>
                  <a:lnTo>
                    <a:pt x="92" y="2994"/>
                  </a:lnTo>
                  <a:lnTo>
                    <a:pt x="38" y="3047"/>
                  </a:lnTo>
                  <a:lnTo>
                    <a:pt x="29" y="3054"/>
                  </a:lnTo>
                  <a:lnTo>
                    <a:pt x="25" y="3056"/>
                  </a:lnTo>
                  <a:lnTo>
                    <a:pt x="21" y="3057"/>
                  </a:lnTo>
                  <a:lnTo>
                    <a:pt x="18" y="3056"/>
                  </a:lnTo>
                  <a:lnTo>
                    <a:pt x="16" y="3054"/>
                  </a:lnTo>
                  <a:lnTo>
                    <a:pt x="11" y="3047"/>
                  </a:lnTo>
                  <a:lnTo>
                    <a:pt x="7" y="3038"/>
                  </a:lnTo>
                  <a:lnTo>
                    <a:pt x="4" y="3031"/>
                  </a:lnTo>
                  <a:lnTo>
                    <a:pt x="3" y="3023"/>
                  </a:lnTo>
                  <a:lnTo>
                    <a:pt x="3" y="3014"/>
                  </a:lnTo>
                  <a:lnTo>
                    <a:pt x="5" y="2998"/>
                  </a:lnTo>
                  <a:lnTo>
                    <a:pt x="21" y="2950"/>
                  </a:lnTo>
                  <a:lnTo>
                    <a:pt x="25" y="2942"/>
                  </a:lnTo>
                  <a:lnTo>
                    <a:pt x="27" y="2925"/>
                  </a:lnTo>
                  <a:lnTo>
                    <a:pt x="127" y="2873"/>
                  </a:lnTo>
                  <a:lnTo>
                    <a:pt x="170" y="2861"/>
                  </a:lnTo>
                  <a:lnTo>
                    <a:pt x="198" y="2857"/>
                  </a:lnTo>
                  <a:lnTo>
                    <a:pt x="211" y="2857"/>
                  </a:lnTo>
                  <a:lnTo>
                    <a:pt x="235" y="2861"/>
                  </a:lnTo>
                  <a:lnTo>
                    <a:pt x="247" y="2864"/>
                  </a:lnTo>
                  <a:lnTo>
                    <a:pt x="269" y="2874"/>
                  </a:lnTo>
                  <a:lnTo>
                    <a:pt x="290" y="2890"/>
                  </a:lnTo>
                  <a:lnTo>
                    <a:pt x="310" y="2910"/>
                  </a:lnTo>
                  <a:lnTo>
                    <a:pt x="339" y="2951"/>
                  </a:lnTo>
                  <a:lnTo>
                    <a:pt x="375" y="3023"/>
                  </a:lnTo>
                  <a:lnTo>
                    <a:pt x="410" y="3118"/>
                  </a:lnTo>
                  <a:lnTo>
                    <a:pt x="460" y="3088"/>
                  </a:lnTo>
                  <a:lnTo>
                    <a:pt x="516" y="3066"/>
                  </a:lnTo>
                  <a:lnTo>
                    <a:pt x="535" y="3062"/>
                  </a:lnTo>
                  <a:lnTo>
                    <a:pt x="555" y="3060"/>
                  </a:lnTo>
                  <a:lnTo>
                    <a:pt x="572" y="3060"/>
                  </a:lnTo>
                  <a:lnTo>
                    <a:pt x="582" y="3062"/>
                  </a:lnTo>
                  <a:lnTo>
                    <a:pt x="590" y="3063"/>
                  </a:lnTo>
                  <a:lnTo>
                    <a:pt x="608" y="3069"/>
                  </a:lnTo>
                  <a:lnTo>
                    <a:pt x="617" y="3073"/>
                  </a:lnTo>
                  <a:lnTo>
                    <a:pt x="633" y="3084"/>
                  </a:lnTo>
                  <a:lnTo>
                    <a:pt x="655" y="3107"/>
                  </a:lnTo>
                  <a:lnTo>
                    <a:pt x="674" y="3141"/>
                  </a:lnTo>
                  <a:lnTo>
                    <a:pt x="679" y="3154"/>
                  </a:lnTo>
                  <a:lnTo>
                    <a:pt x="726" y="3113"/>
                  </a:lnTo>
                  <a:lnTo>
                    <a:pt x="743" y="3096"/>
                  </a:lnTo>
                  <a:lnTo>
                    <a:pt x="757" y="3074"/>
                  </a:lnTo>
                  <a:lnTo>
                    <a:pt x="767" y="3051"/>
                  </a:lnTo>
                  <a:lnTo>
                    <a:pt x="771" y="3037"/>
                  </a:lnTo>
                  <a:lnTo>
                    <a:pt x="775" y="3007"/>
                  </a:lnTo>
                  <a:lnTo>
                    <a:pt x="775" y="2990"/>
                  </a:lnTo>
                  <a:lnTo>
                    <a:pt x="772" y="2971"/>
                  </a:lnTo>
                  <a:lnTo>
                    <a:pt x="741" y="2281"/>
                  </a:lnTo>
                  <a:lnTo>
                    <a:pt x="404" y="2312"/>
                  </a:lnTo>
                  <a:lnTo>
                    <a:pt x="313" y="2307"/>
                  </a:lnTo>
                  <a:lnTo>
                    <a:pt x="256" y="2296"/>
                  </a:lnTo>
                  <a:lnTo>
                    <a:pt x="240" y="2289"/>
                  </a:lnTo>
                  <a:lnTo>
                    <a:pt x="215" y="2272"/>
                  </a:lnTo>
                  <a:lnTo>
                    <a:pt x="205" y="2262"/>
                  </a:lnTo>
                  <a:lnTo>
                    <a:pt x="198" y="2250"/>
                  </a:lnTo>
                  <a:lnTo>
                    <a:pt x="194" y="2238"/>
                  </a:lnTo>
                  <a:lnTo>
                    <a:pt x="192" y="2222"/>
                  </a:lnTo>
                  <a:lnTo>
                    <a:pt x="193" y="2206"/>
                  </a:lnTo>
                  <a:lnTo>
                    <a:pt x="1284" y="1139"/>
                  </a:lnTo>
                  <a:lnTo>
                    <a:pt x="1353" y="1059"/>
                  </a:lnTo>
                  <a:lnTo>
                    <a:pt x="4632" y="395"/>
                  </a:lnTo>
                  <a:lnTo>
                    <a:pt x="4806" y="512"/>
                  </a:lnTo>
                  <a:lnTo>
                    <a:pt x="5422" y="781"/>
                  </a:lnTo>
                  <a:lnTo>
                    <a:pt x="5558" y="867"/>
                  </a:lnTo>
                  <a:lnTo>
                    <a:pt x="5585" y="887"/>
                  </a:lnTo>
                  <a:lnTo>
                    <a:pt x="8188" y="155"/>
                  </a:lnTo>
                  <a:lnTo>
                    <a:pt x="8188" y="173"/>
                  </a:lnTo>
                  <a:lnTo>
                    <a:pt x="8849" y="0"/>
                  </a:lnTo>
                  <a:lnTo>
                    <a:pt x="14964" y="202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0" name="Freeform 19"/>
            <p:cNvSpPr>
              <a:spLocks/>
            </p:cNvSpPr>
            <p:nvPr/>
          </p:nvSpPr>
          <p:spPr bwMode="auto">
            <a:xfrm>
              <a:off x="5463" y="1054"/>
              <a:ext cx="8" cy="9"/>
            </a:xfrm>
            <a:custGeom>
              <a:avLst/>
              <a:gdLst>
                <a:gd name="T0" fmla="*/ 5 w 113"/>
                <a:gd name="T1" fmla="*/ 0 h 127"/>
                <a:gd name="T2" fmla="*/ 2 w 113"/>
                <a:gd name="T3" fmla="*/ 3 h 127"/>
                <a:gd name="T4" fmla="*/ 1 w 113"/>
                <a:gd name="T5" fmla="*/ 4 h 127"/>
                <a:gd name="T6" fmla="*/ 0 w 113"/>
                <a:gd name="T7" fmla="*/ 6 h 127"/>
                <a:gd name="T8" fmla="*/ 0 w 113"/>
                <a:gd name="T9" fmla="*/ 7 h 127"/>
                <a:gd name="T10" fmla="*/ 0 w 113"/>
                <a:gd name="T11" fmla="*/ 8 h 127"/>
                <a:gd name="T12" fmla="*/ 0 w 113"/>
                <a:gd name="T13" fmla="*/ 8 h 127"/>
                <a:gd name="T14" fmla="*/ 0 w 113"/>
                <a:gd name="T15" fmla="*/ 9 h 127"/>
                <a:gd name="T16" fmla="*/ 0 w 113"/>
                <a:gd name="T17" fmla="*/ 9 h 127"/>
                <a:gd name="T18" fmla="*/ 1 w 113"/>
                <a:gd name="T19" fmla="*/ 9 h 127"/>
                <a:gd name="T20" fmla="*/ 1 w 113"/>
                <a:gd name="T21" fmla="*/ 9 h 127"/>
                <a:gd name="T22" fmla="*/ 2 w 113"/>
                <a:gd name="T23" fmla="*/ 9 h 127"/>
                <a:gd name="T24" fmla="*/ 2 w 113"/>
                <a:gd name="T25" fmla="*/ 9 h 127"/>
                <a:gd name="T26" fmla="*/ 3 w 113"/>
                <a:gd name="T27" fmla="*/ 8 h 127"/>
                <a:gd name="T28" fmla="*/ 6 w 113"/>
                <a:gd name="T29" fmla="*/ 7 h 127"/>
                <a:gd name="T30" fmla="*/ 7 w 113"/>
                <a:gd name="T31" fmla="*/ 6 h 127"/>
                <a:gd name="T32" fmla="*/ 7 w 113"/>
                <a:gd name="T33" fmla="*/ 5 h 127"/>
                <a:gd name="T34" fmla="*/ 8 w 113"/>
                <a:gd name="T35" fmla="*/ 5 h 127"/>
                <a:gd name="T36" fmla="*/ 8 w 113"/>
                <a:gd name="T37" fmla="*/ 4 h 127"/>
                <a:gd name="T38" fmla="*/ 8 w 113"/>
                <a:gd name="T39" fmla="*/ 3 h 127"/>
                <a:gd name="T40" fmla="*/ 8 w 113"/>
                <a:gd name="T41" fmla="*/ 2 h 127"/>
                <a:gd name="T42" fmla="*/ 8 w 113"/>
                <a:gd name="T43" fmla="*/ 2 h 127"/>
                <a:gd name="T44" fmla="*/ 7 w 113"/>
                <a:gd name="T45" fmla="*/ 1 h 127"/>
                <a:gd name="T46" fmla="*/ 7 w 113"/>
                <a:gd name="T47" fmla="*/ 1 h 127"/>
                <a:gd name="T48" fmla="*/ 7 w 113"/>
                <a:gd name="T49" fmla="*/ 0 h 127"/>
                <a:gd name="T50" fmla="*/ 6 w 113"/>
                <a:gd name="T51" fmla="*/ 0 h 127"/>
                <a:gd name="T52" fmla="*/ 6 w 113"/>
                <a:gd name="T53" fmla="*/ 0 h 127"/>
                <a:gd name="T54" fmla="*/ 5 w 113"/>
                <a:gd name="T55" fmla="*/ 0 h 127"/>
                <a:gd name="T56" fmla="*/ 5 w 113"/>
                <a:gd name="T57" fmla="*/ 0 h 1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3" h="127">
                  <a:moveTo>
                    <a:pt x="66" y="7"/>
                  </a:moveTo>
                  <a:lnTo>
                    <a:pt x="32" y="43"/>
                  </a:lnTo>
                  <a:lnTo>
                    <a:pt x="19" y="60"/>
                  </a:lnTo>
                  <a:lnTo>
                    <a:pt x="4" y="89"/>
                  </a:lnTo>
                  <a:lnTo>
                    <a:pt x="0" y="100"/>
                  </a:lnTo>
                  <a:lnTo>
                    <a:pt x="0" y="115"/>
                  </a:lnTo>
                  <a:lnTo>
                    <a:pt x="1" y="118"/>
                  </a:lnTo>
                  <a:lnTo>
                    <a:pt x="3" y="121"/>
                  </a:lnTo>
                  <a:lnTo>
                    <a:pt x="5" y="124"/>
                  </a:lnTo>
                  <a:lnTo>
                    <a:pt x="9" y="126"/>
                  </a:lnTo>
                  <a:lnTo>
                    <a:pt x="13" y="127"/>
                  </a:lnTo>
                  <a:lnTo>
                    <a:pt x="22" y="127"/>
                  </a:lnTo>
                  <a:lnTo>
                    <a:pt x="28" y="126"/>
                  </a:lnTo>
                  <a:lnTo>
                    <a:pt x="47" y="117"/>
                  </a:lnTo>
                  <a:lnTo>
                    <a:pt x="80" y="95"/>
                  </a:lnTo>
                  <a:lnTo>
                    <a:pt x="99" y="78"/>
                  </a:lnTo>
                  <a:lnTo>
                    <a:pt x="105" y="72"/>
                  </a:lnTo>
                  <a:lnTo>
                    <a:pt x="109" y="64"/>
                  </a:lnTo>
                  <a:lnTo>
                    <a:pt x="111" y="57"/>
                  </a:lnTo>
                  <a:lnTo>
                    <a:pt x="113" y="42"/>
                  </a:lnTo>
                  <a:lnTo>
                    <a:pt x="112" y="34"/>
                  </a:lnTo>
                  <a:lnTo>
                    <a:pt x="110" y="26"/>
                  </a:lnTo>
                  <a:lnTo>
                    <a:pt x="104" y="13"/>
                  </a:lnTo>
                  <a:lnTo>
                    <a:pt x="99" y="8"/>
                  </a:lnTo>
                  <a:lnTo>
                    <a:pt x="95" y="4"/>
                  </a:lnTo>
                  <a:lnTo>
                    <a:pt x="84" y="0"/>
                  </a:lnTo>
                  <a:lnTo>
                    <a:pt x="78" y="1"/>
                  </a:lnTo>
                  <a:lnTo>
                    <a:pt x="72" y="3"/>
                  </a:lnTo>
                  <a:lnTo>
                    <a:pt x="66" y="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1" name="Freeform 20"/>
            <p:cNvSpPr>
              <a:spLocks/>
            </p:cNvSpPr>
            <p:nvPr/>
          </p:nvSpPr>
          <p:spPr bwMode="auto">
            <a:xfrm>
              <a:off x="4834" y="849"/>
              <a:ext cx="754" cy="627"/>
            </a:xfrm>
            <a:custGeom>
              <a:avLst/>
              <a:gdLst>
                <a:gd name="T0" fmla="*/ 754 w 10554"/>
                <a:gd name="T1" fmla="*/ 184 h 8769"/>
                <a:gd name="T2" fmla="*/ 731 w 10554"/>
                <a:gd name="T3" fmla="*/ 555 h 8769"/>
                <a:gd name="T4" fmla="*/ 727 w 10554"/>
                <a:gd name="T5" fmla="*/ 555 h 8769"/>
                <a:gd name="T6" fmla="*/ 717 w 10554"/>
                <a:gd name="T7" fmla="*/ 553 h 8769"/>
                <a:gd name="T8" fmla="*/ 713 w 10554"/>
                <a:gd name="T9" fmla="*/ 552 h 8769"/>
                <a:gd name="T10" fmla="*/ 710 w 10554"/>
                <a:gd name="T11" fmla="*/ 537 h 8769"/>
                <a:gd name="T12" fmla="*/ 706 w 10554"/>
                <a:gd name="T13" fmla="*/ 521 h 8769"/>
                <a:gd name="T14" fmla="*/ 702 w 10554"/>
                <a:gd name="T15" fmla="*/ 515 h 8769"/>
                <a:gd name="T16" fmla="*/ 697 w 10554"/>
                <a:gd name="T17" fmla="*/ 509 h 8769"/>
                <a:gd name="T18" fmla="*/ 688 w 10554"/>
                <a:gd name="T19" fmla="*/ 504 h 8769"/>
                <a:gd name="T20" fmla="*/ 683 w 10554"/>
                <a:gd name="T21" fmla="*/ 503 h 8769"/>
                <a:gd name="T22" fmla="*/ 678 w 10554"/>
                <a:gd name="T23" fmla="*/ 502 h 8769"/>
                <a:gd name="T24" fmla="*/ 674 w 10554"/>
                <a:gd name="T25" fmla="*/ 503 h 8769"/>
                <a:gd name="T26" fmla="*/ 670 w 10554"/>
                <a:gd name="T27" fmla="*/ 505 h 8769"/>
                <a:gd name="T28" fmla="*/ 663 w 10554"/>
                <a:gd name="T29" fmla="*/ 512 h 8769"/>
                <a:gd name="T30" fmla="*/ 640 w 10554"/>
                <a:gd name="T31" fmla="*/ 559 h 8769"/>
                <a:gd name="T32" fmla="*/ 445 w 10554"/>
                <a:gd name="T33" fmla="*/ 616 h 8769"/>
                <a:gd name="T34" fmla="*/ 450 w 10554"/>
                <a:gd name="T35" fmla="*/ 555 h 8769"/>
                <a:gd name="T36" fmla="*/ 446 w 10554"/>
                <a:gd name="T37" fmla="*/ 538 h 8769"/>
                <a:gd name="T38" fmla="*/ 441 w 10554"/>
                <a:gd name="T39" fmla="*/ 529 h 8769"/>
                <a:gd name="T40" fmla="*/ 430 w 10554"/>
                <a:gd name="T41" fmla="*/ 518 h 8769"/>
                <a:gd name="T42" fmla="*/ 423 w 10554"/>
                <a:gd name="T43" fmla="*/ 515 h 8769"/>
                <a:gd name="T44" fmla="*/ 415 w 10554"/>
                <a:gd name="T45" fmla="*/ 513 h 8769"/>
                <a:gd name="T46" fmla="*/ 407 w 10554"/>
                <a:gd name="T47" fmla="*/ 514 h 8769"/>
                <a:gd name="T48" fmla="*/ 399 w 10554"/>
                <a:gd name="T49" fmla="*/ 517 h 8769"/>
                <a:gd name="T50" fmla="*/ 384 w 10554"/>
                <a:gd name="T51" fmla="*/ 527 h 8769"/>
                <a:gd name="T52" fmla="*/ 367 w 10554"/>
                <a:gd name="T53" fmla="*/ 548 h 8769"/>
                <a:gd name="T54" fmla="*/ 354 w 10554"/>
                <a:gd name="T55" fmla="*/ 579 h 8769"/>
                <a:gd name="T56" fmla="*/ 352 w 10554"/>
                <a:gd name="T57" fmla="*/ 600 h 8769"/>
                <a:gd name="T58" fmla="*/ 355 w 10554"/>
                <a:gd name="T59" fmla="*/ 616 h 8769"/>
                <a:gd name="T60" fmla="*/ 334 w 10554"/>
                <a:gd name="T61" fmla="*/ 611 h 8769"/>
                <a:gd name="T62" fmla="*/ 332 w 10554"/>
                <a:gd name="T63" fmla="*/ 501 h 8769"/>
                <a:gd name="T64" fmla="*/ 318 w 10554"/>
                <a:gd name="T65" fmla="*/ 627 h 8769"/>
                <a:gd name="T66" fmla="*/ 256 w 10554"/>
                <a:gd name="T67" fmla="*/ 612 h 8769"/>
                <a:gd name="T68" fmla="*/ 244 w 10554"/>
                <a:gd name="T69" fmla="*/ 525 h 8769"/>
                <a:gd name="T70" fmla="*/ 131 w 10554"/>
                <a:gd name="T71" fmla="*/ 491 h 8769"/>
                <a:gd name="T72" fmla="*/ 132 w 10554"/>
                <a:gd name="T73" fmla="*/ 489 h 8769"/>
                <a:gd name="T74" fmla="*/ 131 w 10554"/>
                <a:gd name="T75" fmla="*/ 488 h 8769"/>
                <a:gd name="T76" fmla="*/ 97 w 10554"/>
                <a:gd name="T77" fmla="*/ 485 h 8769"/>
                <a:gd name="T78" fmla="*/ 89 w 10554"/>
                <a:gd name="T79" fmla="*/ 486 h 8769"/>
                <a:gd name="T80" fmla="*/ 83 w 10554"/>
                <a:gd name="T81" fmla="*/ 500 h 8769"/>
                <a:gd name="T82" fmla="*/ 73 w 10554"/>
                <a:gd name="T83" fmla="*/ 557 h 8769"/>
                <a:gd name="T84" fmla="*/ 24 w 10554"/>
                <a:gd name="T85" fmla="*/ 575 h 8769"/>
                <a:gd name="T86" fmla="*/ 34 w 10554"/>
                <a:gd name="T87" fmla="*/ 381 h 8769"/>
                <a:gd name="T88" fmla="*/ 41 w 10554"/>
                <a:gd name="T89" fmla="*/ 231 h 8769"/>
                <a:gd name="T90" fmla="*/ 43 w 10554"/>
                <a:gd name="T91" fmla="*/ 81 h 8769"/>
                <a:gd name="T92" fmla="*/ 307 w 10554"/>
                <a:gd name="T93" fmla="*/ 6 h 8769"/>
                <a:gd name="T94" fmla="*/ 753 w 10554"/>
                <a:gd name="T95" fmla="*/ 144 h 87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554" h="8769">
                  <a:moveTo>
                    <a:pt x="10536" y="2007"/>
                  </a:moveTo>
                  <a:lnTo>
                    <a:pt x="10554" y="2568"/>
                  </a:lnTo>
                  <a:lnTo>
                    <a:pt x="10258" y="7752"/>
                  </a:lnTo>
                  <a:lnTo>
                    <a:pt x="10238" y="7758"/>
                  </a:lnTo>
                  <a:lnTo>
                    <a:pt x="10217" y="7762"/>
                  </a:lnTo>
                  <a:lnTo>
                    <a:pt x="10179" y="7764"/>
                  </a:lnTo>
                  <a:lnTo>
                    <a:pt x="10141" y="7758"/>
                  </a:lnTo>
                  <a:lnTo>
                    <a:pt x="10031" y="7729"/>
                  </a:lnTo>
                  <a:lnTo>
                    <a:pt x="10013" y="7725"/>
                  </a:lnTo>
                  <a:lnTo>
                    <a:pt x="9974" y="7724"/>
                  </a:lnTo>
                  <a:lnTo>
                    <a:pt x="9954" y="7726"/>
                  </a:lnTo>
                  <a:lnTo>
                    <a:pt x="9938" y="7510"/>
                  </a:lnTo>
                  <a:lnTo>
                    <a:pt x="9911" y="7386"/>
                  </a:lnTo>
                  <a:lnTo>
                    <a:pt x="9876" y="7290"/>
                  </a:lnTo>
                  <a:lnTo>
                    <a:pt x="9849" y="7236"/>
                  </a:lnTo>
                  <a:lnTo>
                    <a:pt x="9829" y="7202"/>
                  </a:lnTo>
                  <a:lnTo>
                    <a:pt x="9770" y="7126"/>
                  </a:lnTo>
                  <a:lnTo>
                    <a:pt x="9756" y="7112"/>
                  </a:lnTo>
                  <a:lnTo>
                    <a:pt x="9672" y="7065"/>
                  </a:lnTo>
                  <a:lnTo>
                    <a:pt x="9631" y="7048"/>
                  </a:lnTo>
                  <a:lnTo>
                    <a:pt x="9594" y="7037"/>
                  </a:lnTo>
                  <a:lnTo>
                    <a:pt x="9558" y="7029"/>
                  </a:lnTo>
                  <a:lnTo>
                    <a:pt x="9523" y="7026"/>
                  </a:lnTo>
                  <a:lnTo>
                    <a:pt x="9492" y="7027"/>
                  </a:lnTo>
                  <a:lnTo>
                    <a:pt x="9460" y="7031"/>
                  </a:lnTo>
                  <a:lnTo>
                    <a:pt x="9430" y="7040"/>
                  </a:lnTo>
                  <a:lnTo>
                    <a:pt x="9403" y="7052"/>
                  </a:lnTo>
                  <a:lnTo>
                    <a:pt x="9375" y="7066"/>
                  </a:lnTo>
                  <a:lnTo>
                    <a:pt x="9325" y="7105"/>
                  </a:lnTo>
                  <a:lnTo>
                    <a:pt x="9278" y="7155"/>
                  </a:lnTo>
                  <a:lnTo>
                    <a:pt x="9194" y="7281"/>
                  </a:lnTo>
                  <a:lnTo>
                    <a:pt x="8953" y="7812"/>
                  </a:lnTo>
                  <a:lnTo>
                    <a:pt x="7071" y="8290"/>
                  </a:lnTo>
                  <a:lnTo>
                    <a:pt x="6230" y="8614"/>
                  </a:lnTo>
                  <a:lnTo>
                    <a:pt x="6302" y="7978"/>
                  </a:lnTo>
                  <a:lnTo>
                    <a:pt x="6299" y="7761"/>
                  </a:lnTo>
                  <a:lnTo>
                    <a:pt x="6281" y="7639"/>
                  </a:lnTo>
                  <a:lnTo>
                    <a:pt x="6247" y="7525"/>
                  </a:lnTo>
                  <a:lnTo>
                    <a:pt x="6214" y="7457"/>
                  </a:lnTo>
                  <a:lnTo>
                    <a:pt x="6172" y="7394"/>
                  </a:lnTo>
                  <a:lnTo>
                    <a:pt x="6073" y="7290"/>
                  </a:lnTo>
                  <a:lnTo>
                    <a:pt x="6024" y="7249"/>
                  </a:lnTo>
                  <a:lnTo>
                    <a:pt x="5972" y="7219"/>
                  </a:lnTo>
                  <a:lnTo>
                    <a:pt x="5920" y="7196"/>
                  </a:lnTo>
                  <a:lnTo>
                    <a:pt x="5865" y="7183"/>
                  </a:lnTo>
                  <a:lnTo>
                    <a:pt x="5811" y="7176"/>
                  </a:lnTo>
                  <a:lnTo>
                    <a:pt x="5755" y="7178"/>
                  </a:lnTo>
                  <a:lnTo>
                    <a:pt x="5699" y="7187"/>
                  </a:lnTo>
                  <a:lnTo>
                    <a:pt x="5643" y="7203"/>
                  </a:lnTo>
                  <a:lnTo>
                    <a:pt x="5587" y="7225"/>
                  </a:lnTo>
                  <a:lnTo>
                    <a:pt x="5476" y="7287"/>
                  </a:lnTo>
                  <a:lnTo>
                    <a:pt x="5369" y="7372"/>
                  </a:lnTo>
                  <a:lnTo>
                    <a:pt x="5269" y="7475"/>
                  </a:lnTo>
                  <a:lnTo>
                    <a:pt x="5135" y="7658"/>
                  </a:lnTo>
                  <a:lnTo>
                    <a:pt x="5029" y="7867"/>
                  </a:lnTo>
                  <a:lnTo>
                    <a:pt x="4956" y="8091"/>
                  </a:lnTo>
                  <a:lnTo>
                    <a:pt x="4930" y="8245"/>
                  </a:lnTo>
                  <a:lnTo>
                    <a:pt x="4926" y="8398"/>
                  </a:lnTo>
                  <a:lnTo>
                    <a:pt x="4945" y="8548"/>
                  </a:lnTo>
                  <a:lnTo>
                    <a:pt x="4965" y="8620"/>
                  </a:lnTo>
                  <a:lnTo>
                    <a:pt x="4730" y="8689"/>
                  </a:lnTo>
                  <a:lnTo>
                    <a:pt x="4681" y="8545"/>
                  </a:lnTo>
                  <a:lnTo>
                    <a:pt x="4643" y="8337"/>
                  </a:lnTo>
                  <a:lnTo>
                    <a:pt x="4643" y="7001"/>
                  </a:lnTo>
                  <a:lnTo>
                    <a:pt x="4599" y="6957"/>
                  </a:lnTo>
                  <a:lnTo>
                    <a:pt x="4445" y="8769"/>
                  </a:lnTo>
                  <a:lnTo>
                    <a:pt x="3705" y="8572"/>
                  </a:lnTo>
                  <a:lnTo>
                    <a:pt x="3590" y="8560"/>
                  </a:lnTo>
                  <a:lnTo>
                    <a:pt x="3532" y="8560"/>
                  </a:lnTo>
                  <a:lnTo>
                    <a:pt x="3413" y="7338"/>
                  </a:lnTo>
                  <a:lnTo>
                    <a:pt x="3415" y="7068"/>
                  </a:lnTo>
                  <a:lnTo>
                    <a:pt x="1833" y="6864"/>
                  </a:lnTo>
                  <a:lnTo>
                    <a:pt x="1837" y="6856"/>
                  </a:lnTo>
                  <a:lnTo>
                    <a:pt x="1841" y="6842"/>
                  </a:lnTo>
                  <a:lnTo>
                    <a:pt x="1841" y="6836"/>
                  </a:lnTo>
                  <a:lnTo>
                    <a:pt x="1840" y="6828"/>
                  </a:lnTo>
                  <a:lnTo>
                    <a:pt x="1510" y="6778"/>
                  </a:lnTo>
                  <a:lnTo>
                    <a:pt x="1358" y="6781"/>
                  </a:lnTo>
                  <a:lnTo>
                    <a:pt x="1265" y="6798"/>
                  </a:lnTo>
                  <a:lnTo>
                    <a:pt x="1247" y="6803"/>
                  </a:lnTo>
                  <a:lnTo>
                    <a:pt x="1214" y="6855"/>
                  </a:lnTo>
                  <a:lnTo>
                    <a:pt x="1157" y="6988"/>
                  </a:lnTo>
                  <a:lnTo>
                    <a:pt x="1082" y="7294"/>
                  </a:lnTo>
                  <a:lnTo>
                    <a:pt x="1027" y="7789"/>
                  </a:lnTo>
                  <a:lnTo>
                    <a:pt x="1030" y="8164"/>
                  </a:lnTo>
                  <a:lnTo>
                    <a:pt x="340" y="8035"/>
                  </a:lnTo>
                  <a:lnTo>
                    <a:pt x="0" y="6182"/>
                  </a:lnTo>
                  <a:lnTo>
                    <a:pt x="474" y="5327"/>
                  </a:lnTo>
                  <a:lnTo>
                    <a:pt x="538" y="5009"/>
                  </a:lnTo>
                  <a:lnTo>
                    <a:pt x="570" y="3224"/>
                  </a:lnTo>
                  <a:lnTo>
                    <a:pt x="315" y="1328"/>
                  </a:lnTo>
                  <a:lnTo>
                    <a:pt x="602" y="1137"/>
                  </a:lnTo>
                  <a:lnTo>
                    <a:pt x="1333" y="831"/>
                  </a:lnTo>
                  <a:lnTo>
                    <a:pt x="4297" y="84"/>
                  </a:lnTo>
                  <a:lnTo>
                    <a:pt x="4514" y="0"/>
                  </a:lnTo>
                  <a:lnTo>
                    <a:pt x="10536" y="200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21"/>
            <p:cNvSpPr>
              <a:spLocks/>
            </p:cNvSpPr>
            <p:nvPr/>
          </p:nvSpPr>
          <p:spPr bwMode="auto">
            <a:xfrm>
              <a:off x="5350" y="953"/>
              <a:ext cx="238" cy="467"/>
            </a:xfrm>
            <a:custGeom>
              <a:avLst/>
              <a:gdLst>
                <a:gd name="T0" fmla="*/ 114 w 3325"/>
                <a:gd name="T1" fmla="*/ 1 h 6538"/>
                <a:gd name="T2" fmla="*/ 119 w 3325"/>
                <a:gd name="T3" fmla="*/ 5 h 6538"/>
                <a:gd name="T4" fmla="*/ 201 w 3325"/>
                <a:gd name="T5" fmla="*/ 61 h 6538"/>
                <a:gd name="T6" fmla="*/ 184 w 3325"/>
                <a:gd name="T7" fmla="*/ 133 h 6538"/>
                <a:gd name="T8" fmla="*/ 137 w 3325"/>
                <a:gd name="T9" fmla="*/ 215 h 6538"/>
                <a:gd name="T10" fmla="*/ 175 w 3325"/>
                <a:gd name="T11" fmla="*/ 243 h 6538"/>
                <a:gd name="T12" fmla="*/ 175 w 3325"/>
                <a:gd name="T13" fmla="*/ 270 h 6538"/>
                <a:gd name="T14" fmla="*/ 173 w 3325"/>
                <a:gd name="T15" fmla="*/ 275 h 6538"/>
                <a:gd name="T16" fmla="*/ 172 w 3325"/>
                <a:gd name="T17" fmla="*/ 277 h 6538"/>
                <a:gd name="T18" fmla="*/ 0 w 3325"/>
                <a:gd name="T19" fmla="*/ 356 h 6538"/>
                <a:gd name="T20" fmla="*/ 171 w 3325"/>
                <a:gd name="T21" fmla="*/ 365 h 6538"/>
                <a:gd name="T22" fmla="*/ 104 w 3325"/>
                <a:gd name="T23" fmla="*/ 399 h 6538"/>
                <a:gd name="T24" fmla="*/ 92 w 3325"/>
                <a:gd name="T25" fmla="*/ 408 h 6538"/>
                <a:gd name="T26" fmla="*/ 89 w 3325"/>
                <a:gd name="T27" fmla="*/ 411 h 6538"/>
                <a:gd name="T28" fmla="*/ 65 w 3325"/>
                <a:gd name="T29" fmla="*/ 458 h 6538"/>
                <a:gd name="T30" fmla="*/ 63 w 3325"/>
                <a:gd name="T31" fmla="*/ 467 h 6538"/>
                <a:gd name="T32" fmla="*/ 141 w 3325"/>
                <a:gd name="T33" fmla="*/ 416 h 6538"/>
                <a:gd name="T34" fmla="*/ 150 w 3325"/>
                <a:gd name="T35" fmla="*/ 404 h 6538"/>
                <a:gd name="T36" fmla="*/ 156 w 3325"/>
                <a:gd name="T37" fmla="*/ 400 h 6538"/>
                <a:gd name="T38" fmla="*/ 160 w 3325"/>
                <a:gd name="T39" fmla="*/ 399 h 6538"/>
                <a:gd name="T40" fmla="*/ 164 w 3325"/>
                <a:gd name="T41" fmla="*/ 398 h 6538"/>
                <a:gd name="T42" fmla="*/ 169 w 3325"/>
                <a:gd name="T43" fmla="*/ 399 h 6538"/>
                <a:gd name="T44" fmla="*/ 178 w 3325"/>
                <a:gd name="T45" fmla="*/ 402 h 6538"/>
                <a:gd name="T46" fmla="*/ 184 w 3325"/>
                <a:gd name="T47" fmla="*/ 408 h 6538"/>
                <a:gd name="T48" fmla="*/ 187 w 3325"/>
                <a:gd name="T49" fmla="*/ 413 h 6538"/>
                <a:gd name="T50" fmla="*/ 194 w 3325"/>
                <a:gd name="T51" fmla="*/ 433 h 6538"/>
                <a:gd name="T52" fmla="*/ 195 w 3325"/>
                <a:gd name="T53" fmla="*/ 448 h 6538"/>
                <a:gd name="T54" fmla="*/ 199 w 3325"/>
                <a:gd name="T55" fmla="*/ 448 h 6538"/>
                <a:gd name="T56" fmla="*/ 211 w 3325"/>
                <a:gd name="T57" fmla="*/ 451 h 6538"/>
                <a:gd name="T58" fmla="*/ 215 w 3325"/>
                <a:gd name="T59" fmla="*/ 450 h 6538"/>
                <a:gd name="T60" fmla="*/ 238 w 3325"/>
                <a:gd name="T61" fmla="*/ 58 h 6538"/>
                <a:gd name="T62" fmla="*/ 114 w 3325"/>
                <a:gd name="T63" fmla="*/ 0 h 65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25" h="6538">
                  <a:moveTo>
                    <a:pt x="1586" y="0"/>
                  </a:moveTo>
                  <a:lnTo>
                    <a:pt x="1595" y="16"/>
                  </a:lnTo>
                  <a:lnTo>
                    <a:pt x="1610" y="34"/>
                  </a:lnTo>
                  <a:lnTo>
                    <a:pt x="1658" y="74"/>
                  </a:lnTo>
                  <a:lnTo>
                    <a:pt x="2822" y="674"/>
                  </a:lnTo>
                  <a:lnTo>
                    <a:pt x="2803" y="858"/>
                  </a:lnTo>
                  <a:lnTo>
                    <a:pt x="2577" y="1147"/>
                  </a:lnTo>
                  <a:lnTo>
                    <a:pt x="2577" y="1856"/>
                  </a:lnTo>
                  <a:lnTo>
                    <a:pt x="2296" y="2853"/>
                  </a:lnTo>
                  <a:lnTo>
                    <a:pt x="1919" y="3011"/>
                  </a:lnTo>
                  <a:lnTo>
                    <a:pt x="188" y="3510"/>
                  </a:lnTo>
                  <a:lnTo>
                    <a:pt x="2446" y="3405"/>
                  </a:lnTo>
                  <a:lnTo>
                    <a:pt x="2460" y="3664"/>
                  </a:lnTo>
                  <a:lnTo>
                    <a:pt x="2446" y="3782"/>
                  </a:lnTo>
                  <a:lnTo>
                    <a:pt x="2431" y="3830"/>
                  </a:lnTo>
                  <a:lnTo>
                    <a:pt x="2416" y="3854"/>
                  </a:lnTo>
                  <a:lnTo>
                    <a:pt x="2409" y="3864"/>
                  </a:lnTo>
                  <a:lnTo>
                    <a:pt x="2399" y="3872"/>
                  </a:lnTo>
                  <a:lnTo>
                    <a:pt x="2390" y="3878"/>
                  </a:lnTo>
                  <a:lnTo>
                    <a:pt x="0" y="4981"/>
                  </a:lnTo>
                  <a:lnTo>
                    <a:pt x="2371" y="4639"/>
                  </a:lnTo>
                  <a:lnTo>
                    <a:pt x="2390" y="5112"/>
                  </a:lnTo>
                  <a:lnTo>
                    <a:pt x="1975" y="5349"/>
                  </a:lnTo>
                  <a:lnTo>
                    <a:pt x="1459" y="5584"/>
                  </a:lnTo>
                  <a:lnTo>
                    <a:pt x="1323" y="5671"/>
                  </a:lnTo>
                  <a:lnTo>
                    <a:pt x="1284" y="5705"/>
                  </a:lnTo>
                  <a:lnTo>
                    <a:pt x="1256" y="5738"/>
                  </a:lnTo>
                  <a:lnTo>
                    <a:pt x="1247" y="5754"/>
                  </a:lnTo>
                  <a:lnTo>
                    <a:pt x="1219" y="5832"/>
                  </a:lnTo>
                  <a:lnTo>
                    <a:pt x="913" y="6414"/>
                  </a:lnTo>
                  <a:lnTo>
                    <a:pt x="879" y="6515"/>
                  </a:lnTo>
                  <a:lnTo>
                    <a:pt x="874" y="6538"/>
                  </a:lnTo>
                  <a:lnTo>
                    <a:pt x="1723" y="6360"/>
                  </a:lnTo>
                  <a:lnTo>
                    <a:pt x="1964" y="5829"/>
                  </a:lnTo>
                  <a:lnTo>
                    <a:pt x="2048" y="5703"/>
                  </a:lnTo>
                  <a:lnTo>
                    <a:pt x="2095" y="5653"/>
                  </a:lnTo>
                  <a:lnTo>
                    <a:pt x="2145" y="5614"/>
                  </a:lnTo>
                  <a:lnTo>
                    <a:pt x="2173" y="5600"/>
                  </a:lnTo>
                  <a:lnTo>
                    <a:pt x="2200" y="5588"/>
                  </a:lnTo>
                  <a:lnTo>
                    <a:pt x="2230" y="5579"/>
                  </a:lnTo>
                  <a:lnTo>
                    <a:pt x="2262" y="5575"/>
                  </a:lnTo>
                  <a:lnTo>
                    <a:pt x="2293" y="5574"/>
                  </a:lnTo>
                  <a:lnTo>
                    <a:pt x="2328" y="5577"/>
                  </a:lnTo>
                  <a:lnTo>
                    <a:pt x="2364" y="5585"/>
                  </a:lnTo>
                  <a:lnTo>
                    <a:pt x="2401" y="5596"/>
                  </a:lnTo>
                  <a:lnTo>
                    <a:pt x="2483" y="5634"/>
                  </a:lnTo>
                  <a:lnTo>
                    <a:pt x="2526" y="5660"/>
                  </a:lnTo>
                  <a:lnTo>
                    <a:pt x="2577" y="5718"/>
                  </a:lnTo>
                  <a:lnTo>
                    <a:pt x="2599" y="5750"/>
                  </a:lnTo>
                  <a:lnTo>
                    <a:pt x="2619" y="5784"/>
                  </a:lnTo>
                  <a:lnTo>
                    <a:pt x="2668" y="5895"/>
                  </a:lnTo>
                  <a:lnTo>
                    <a:pt x="2708" y="6058"/>
                  </a:lnTo>
                  <a:lnTo>
                    <a:pt x="2724" y="6231"/>
                  </a:lnTo>
                  <a:lnTo>
                    <a:pt x="2724" y="6274"/>
                  </a:lnTo>
                  <a:lnTo>
                    <a:pt x="2744" y="6272"/>
                  </a:lnTo>
                  <a:lnTo>
                    <a:pt x="2783" y="6273"/>
                  </a:lnTo>
                  <a:lnTo>
                    <a:pt x="2930" y="6309"/>
                  </a:lnTo>
                  <a:lnTo>
                    <a:pt x="2949" y="6312"/>
                  </a:lnTo>
                  <a:lnTo>
                    <a:pt x="2987" y="6310"/>
                  </a:lnTo>
                  <a:lnTo>
                    <a:pt x="3008" y="6306"/>
                  </a:lnTo>
                  <a:lnTo>
                    <a:pt x="3028" y="6300"/>
                  </a:lnTo>
                  <a:lnTo>
                    <a:pt x="3325" y="809"/>
                  </a:lnTo>
                  <a:lnTo>
                    <a:pt x="3306" y="555"/>
                  </a:lnTo>
                  <a:lnTo>
                    <a:pt x="1586" y="0"/>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22"/>
            <p:cNvSpPr>
              <a:spLocks/>
            </p:cNvSpPr>
            <p:nvPr/>
          </p:nvSpPr>
          <p:spPr bwMode="auto">
            <a:xfrm>
              <a:off x="5430" y="960"/>
              <a:ext cx="50" cy="104"/>
            </a:xfrm>
            <a:custGeom>
              <a:avLst/>
              <a:gdLst>
                <a:gd name="T0" fmla="*/ 3 w 705"/>
                <a:gd name="T1" fmla="*/ 83 h 1457"/>
                <a:gd name="T2" fmla="*/ 6 w 705"/>
                <a:gd name="T3" fmla="*/ 69 h 1457"/>
                <a:gd name="T4" fmla="*/ 0 w 705"/>
                <a:gd name="T5" fmla="*/ 37 h 1457"/>
                <a:gd name="T6" fmla="*/ 11 w 705"/>
                <a:gd name="T7" fmla="*/ 0 h 1457"/>
                <a:gd name="T8" fmla="*/ 17 w 705"/>
                <a:gd name="T9" fmla="*/ 7 h 1457"/>
                <a:gd name="T10" fmla="*/ 25 w 705"/>
                <a:gd name="T11" fmla="*/ 4 h 1457"/>
                <a:gd name="T12" fmla="*/ 27 w 705"/>
                <a:gd name="T13" fmla="*/ 21 h 1457"/>
                <a:gd name="T14" fmla="*/ 29 w 705"/>
                <a:gd name="T15" fmla="*/ 28 h 1457"/>
                <a:gd name="T16" fmla="*/ 30 w 705"/>
                <a:gd name="T17" fmla="*/ 31 h 1457"/>
                <a:gd name="T18" fmla="*/ 31 w 705"/>
                <a:gd name="T19" fmla="*/ 33 h 1457"/>
                <a:gd name="T20" fmla="*/ 34 w 705"/>
                <a:gd name="T21" fmla="*/ 37 h 1457"/>
                <a:gd name="T22" fmla="*/ 36 w 705"/>
                <a:gd name="T23" fmla="*/ 40 h 1457"/>
                <a:gd name="T24" fmla="*/ 38 w 705"/>
                <a:gd name="T25" fmla="*/ 46 h 1457"/>
                <a:gd name="T26" fmla="*/ 39 w 705"/>
                <a:gd name="T27" fmla="*/ 53 h 1457"/>
                <a:gd name="T28" fmla="*/ 33 w 705"/>
                <a:gd name="T29" fmla="*/ 67 h 1457"/>
                <a:gd name="T30" fmla="*/ 47 w 705"/>
                <a:gd name="T31" fmla="*/ 61 h 1457"/>
                <a:gd name="T32" fmla="*/ 47 w 705"/>
                <a:gd name="T33" fmla="*/ 75 h 1457"/>
                <a:gd name="T34" fmla="*/ 50 w 705"/>
                <a:gd name="T35" fmla="*/ 81 h 1457"/>
                <a:gd name="T36" fmla="*/ 46 w 705"/>
                <a:gd name="T37" fmla="*/ 90 h 1457"/>
                <a:gd name="T38" fmla="*/ 36 w 705"/>
                <a:gd name="T39" fmla="*/ 104 h 1457"/>
                <a:gd name="T40" fmla="*/ 9 w 705"/>
                <a:gd name="T41" fmla="*/ 104 h 1457"/>
                <a:gd name="T42" fmla="*/ 3 w 705"/>
                <a:gd name="T43" fmla="*/ 83 h 1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05" h="1457">
                  <a:moveTo>
                    <a:pt x="38" y="1168"/>
                  </a:moveTo>
                  <a:lnTo>
                    <a:pt x="84" y="972"/>
                  </a:lnTo>
                  <a:lnTo>
                    <a:pt x="0" y="525"/>
                  </a:lnTo>
                  <a:lnTo>
                    <a:pt x="159" y="0"/>
                  </a:lnTo>
                  <a:lnTo>
                    <a:pt x="244" y="105"/>
                  </a:lnTo>
                  <a:lnTo>
                    <a:pt x="348" y="52"/>
                  </a:lnTo>
                  <a:lnTo>
                    <a:pt x="382" y="293"/>
                  </a:lnTo>
                  <a:lnTo>
                    <a:pt x="410" y="395"/>
                  </a:lnTo>
                  <a:lnTo>
                    <a:pt x="429" y="438"/>
                  </a:lnTo>
                  <a:lnTo>
                    <a:pt x="444" y="463"/>
                  </a:lnTo>
                  <a:lnTo>
                    <a:pt x="480" y="514"/>
                  </a:lnTo>
                  <a:lnTo>
                    <a:pt x="502" y="560"/>
                  </a:lnTo>
                  <a:lnTo>
                    <a:pt x="531" y="650"/>
                  </a:lnTo>
                  <a:lnTo>
                    <a:pt x="546" y="748"/>
                  </a:lnTo>
                  <a:lnTo>
                    <a:pt x="470" y="932"/>
                  </a:lnTo>
                  <a:lnTo>
                    <a:pt x="668" y="853"/>
                  </a:lnTo>
                  <a:lnTo>
                    <a:pt x="659" y="1051"/>
                  </a:lnTo>
                  <a:lnTo>
                    <a:pt x="705" y="1129"/>
                  </a:lnTo>
                  <a:lnTo>
                    <a:pt x="649" y="1260"/>
                  </a:lnTo>
                  <a:lnTo>
                    <a:pt x="507" y="1457"/>
                  </a:lnTo>
                  <a:lnTo>
                    <a:pt x="122" y="1457"/>
                  </a:lnTo>
                  <a:lnTo>
                    <a:pt x="38" y="1168"/>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23"/>
            <p:cNvSpPr>
              <a:spLocks/>
            </p:cNvSpPr>
            <p:nvPr/>
          </p:nvSpPr>
          <p:spPr bwMode="auto">
            <a:xfrm>
              <a:off x="5148" y="863"/>
              <a:ext cx="176" cy="56"/>
            </a:xfrm>
            <a:custGeom>
              <a:avLst/>
              <a:gdLst>
                <a:gd name="T0" fmla="*/ 176 w 2465"/>
                <a:gd name="T1" fmla="*/ 56 h 780"/>
                <a:gd name="T2" fmla="*/ 80 w 2465"/>
                <a:gd name="T3" fmla="*/ 23 h 780"/>
                <a:gd name="T4" fmla="*/ 59 w 2465"/>
                <a:gd name="T5" fmla="*/ 18 h 780"/>
                <a:gd name="T6" fmla="*/ 47 w 2465"/>
                <a:gd name="T7" fmla="*/ 18 h 780"/>
                <a:gd name="T8" fmla="*/ 40 w 2465"/>
                <a:gd name="T9" fmla="*/ 19 h 780"/>
                <a:gd name="T10" fmla="*/ 37 w 2465"/>
                <a:gd name="T11" fmla="*/ 20 h 780"/>
                <a:gd name="T12" fmla="*/ 34 w 2465"/>
                <a:gd name="T13" fmla="*/ 21 h 780"/>
                <a:gd name="T14" fmla="*/ 32 w 2465"/>
                <a:gd name="T15" fmla="*/ 22 h 780"/>
                <a:gd name="T16" fmla="*/ 32 w 2465"/>
                <a:gd name="T17" fmla="*/ 23 h 780"/>
                <a:gd name="T18" fmla="*/ 31 w 2465"/>
                <a:gd name="T19" fmla="*/ 25 h 780"/>
                <a:gd name="T20" fmla="*/ 31 w 2465"/>
                <a:gd name="T21" fmla="*/ 27 h 780"/>
                <a:gd name="T22" fmla="*/ 31 w 2465"/>
                <a:gd name="T23" fmla="*/ 27 h 780"/>
                <a:gd name="T24" fmla="*/ 31 w 2465"/>
                <a:gd name="T25" fmla="*/ 28 h 780"/>
                <a:gd name="T26" fmla="*/ 31 w 2465"/>
                <a:gd name="T27" fmla="*/ 29 h 780"/>
                <a:gd name="T28" fmla="*/ 32 w 2465"/>
                <a:gd name="T29" fmla="*/ 30 h 780"/>
                <a:gd name="T30" fmla="*/ 33 w 2465"/>
                <a:gd name="T31" fmla="*/ 32 h 780"/>
                <a:gd name="T32" fmla="*/ 33 w 2465"/>
                <a:gd name="T33" fmla="*/ 33 h 780"/>
                <a:gd name="T34" fmla="*/ 34 w 2465"/>
                <a:gd name="T35" fmla="*/ 33 h 780"/>
                <a:gd name="T36" fmla="*/ 34 w 2465"/>
                <a:gd name="T37" fmla="*/ 34 h 780"/>
                <a:gd name="T38" fmla="*/ 33 w 2465"/>
                <a:gd name="T39" fmla="*/ 34 h 780"/>
                <a:gd name="T40" fmla="*/ 33 w 2465"/>
                <a:gd name="T41" fmla="*/ 35 h 780"/>
                <a:gd name="T42" fmla="*/ 33 w 2465"/>
                <a:gd name="T43" fmla="*/ 36 h 780"/>
                <a:gd name="T44" fmla="*/ 32 w 2465"/>
                <a:gd name="T45" fmla="*/ 37 h 780"/>
                <a:gd name="T46" fmla="*/ 31 w 2465"/>
                <a:gd name="T47" fmla="*/ 37 h 780"/>
                <a:gd name="T48" fmla="*/ 30 w 2465"/>
                <a:gd name="T49" fmla="*/ 37 h 780"/>
                <a:gd name="T50" fmla="*/ 28 w 2465"/>
                <a:gd name="T51" fmla="*/ 36 h 780"/>
                <a:gd name="T52" fmla="*/ 28 w 2465"/>
                <a:gd name="T53" fmla="*/ 36 h 780"/>
                <a:gd name="T54" fmla="*/ 28 w 2465"/>
                <a:gd name="T55" fmla="*/ 36 h 780"/>
                <a:gd name="T56" fmla="*/ 27 w 2465"/>
                <a:gd name="T57" fmla="*/ 35 h 780"/>
                <a:gd name="T58" fmla="*/ 27 w 2465"/>
                <a:gd name="T59" fmla="*/ 35 h 780"/>
                <a:gd name="T60" fmla="*/ 27 w 2465"/>
                <a:gd name="T61" fmla="*/ 34 h 780"/>
                <a:gd name="T62" fmla="*/ 27 w 2465"/>
                <a:gd name="T63" fmla="*/ 34 h 780"/>
                <a:gd name="T64" fmla="*/ 27 w 2465"/>
                <a:gd name="T65" fmla="*/ 33 h 780"/>
                <a:gd name="T66" fmla="*/ 27 w 2465"/>
                <a:gd name="T67" fmla="*/ 32 h 780"/>
                <a:gd name="T68" fmla="*/ 27 w 2465"/>
                <a:gd name="T69" fmla="*/ 31 h 780"/>
                <a:gd name="T70" fmla="*/ 27 w 2465"/>
                <a:gd name="T71" fmla="*/ 29 h 780"/>
                <a:gd name="T72" fmla="*/ 27 w 2465"/>
                <a:gd name="T73" fmla="*/ 28 h 780"/>
                <a:gd name="T74" fmla="*/ 26 w 2465"/>
                <a:gd name="T75" fmla="*/ 27 h 780"/>
                <a:gd name="T76" fmla="*/ 25 w 2465"/>
                <a:gd name="T77" fmla="*/ 26 h 780"/>
                <a:gd name="T78" fmla="*/ 24 w 2465"/>
                <a:gd name="T79" fmla="*/ 22 h 780"/>
                <a:gd name="T80" fmla="*/ 22 w 2465"/>
                <a:gd name="T81" fmla="*/ 19 h 780"/>
                <a:gd name="T82" fmla="*/ 18 w 2465"/>
                <a:gd name="T83" fmla="*/ 15 h 780"/>
                <a:gd name="T84" fmla="*/ 13 w 2465"/>
                <a:gd name="T85" fmla="*/ 10 h 780"/>
                <a:gd name="T86" fmla="*/ 2 w 2465"/>
                <a:gd name="T87" fmla="*/ 2 h 780"/>
                <a:gd name="T88" fmla="*/ 1 w 2465"/>
                <a:gd name="T89" fmla="*/ 1 h 780"/>
                <a:gd name="T90" fmla="*/ 0 w 2465"/>
                <a:gd name="T91" fmla="*/ 0 h 780"/>
                <a:gd name="T92" fmla="*/ 23 w 2465"/>
                <a:gd name="T93" fmla="*/ 2 h 780"/>
                <a:gd name="T94" fmla="*/ 108 w 2465"/>
                <a:gd name="T95" fmla="*/ 24 h 780"/>
                <a:gd name="T96" fmla="*/ 159 w 2465"/>
                <a:gd name="T97" fmla="*/ 46 h 780"/>
                <a:gd name="T98" fmla="*/ 176 w 2465"/>
                <a:gd name="T99" fmla="*/ 56 h 7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465" h="780">
                  <a:moveTo>
                    <a:pt x="2465" y="780"/>
                  </a:moveTo>
                  <a:lnTo>
                    <a:pt x="1116" y="314"/>
                  </a:lnTo>
                  <a:lnTo>
                    <a:pt x="830" y="257"/>
                  </a:lnTo>
                  <a:lnTo>
                    <a:pt x="652" y="248"/>
                  </a:lnTo>
                  <a:lnTo>
                    <a:pt x="554" y="259"/>
                  </a:lnTo>
                  <a:lnTo>
                    <a:pt x="513" y="272"/>
                  </a:lnTo>
                  <a:lnTo>
                    <a:pt x="479" y="290"/>
                  </a:lnTo>
                  <a:lnTo>
                    <a:pt x="451" y="312"/>
                  </a:lnTo>
                  <a:lnTo>
                    <a:pt x="443" y="324"/>
                  </a:lnTo>
                  <a:lnTo>
                    <a:pt x="432" y="353"/>
                  </a:lnTo>
                  <a:lnTo>
                    <a:pt x="429" y="370"/>
                  </a:lnTo>
                  <a:lnTo>
                    <a:pt x="429" y="379"/>
                  </a:lnTo>
                  <a:lnTo>
                    <a:pt x="432" y="392"/>
                  </a:lnTo>
                  <a:lnTo>
                    <a:pt x="434" y="399"/>
                  </a:lnTo>
                  <a:lnTo>
                    <a:pt x="446" y="421"/>
                  </a:lnTo>
                  <a:lnTo>
                    <a:pt x="466" y="449"/>
                  </a:lnTo>
                  <a:lnTo>
                    <a:pt x="469" y="454"/>
                  </a:lnTo>
                  <a:lnTo>
                    <a:pt x="471" y="463"/>
                  </a:lnTo>
                  <a:lnTo>
                    <a:pt x="471" y="468"/>
                  </a:lnTo>
                  <a:lnTo>
                    <a:pt x="469" y="478"/>
                  </a:lnTo>
                  <a:lnTo>
                    <a:pt x="461" y="490"/>
                  </a:lnTo>
                  <a:lnTo>
                    <a:pt x="456" y="496"/>
                  </a:lnTo>
                  <a:lnTo>
                    <a:pt x="442" y="510"/>
                  </a:lnTo>
                  <a:lnTo>
                    <a:pt x="433" y="517"/>
                  </a:lnTo>
                  <a:lnTo>
                    <a:pt x="416" y="512"/>
                  </a:lnTo>
                  <a:lnTo>
                    <a:pt x="398" y="505"/>
                  </a:lnTo>
                  <a:lnTo>
                    <a:pt x="390" y="499"/>
                  </a:lnTo>
                  <a:lnTo>
                    <a:pt x="387" y="496"/>
                  </a:lnTo>
                  <a:lnTo>
                    <a:pt x="384" y="490"/>
                  </a:lnTo>
                  <a:lnTo>
                    <a:pt x="382" y="482"/>
                  </a:lnTo>
                  <a:lnTo>
                    <a:pt x="381" y="475"/>
                  </a:lnTo>
                  <a:lnTo>
                    <a:pt x="382" y="467"/>
                  </a:lnTo>
                  <a:lnTo>
                    <a:pt x="382" y="457"/>
                  </a:lnTo>
                  <a:lnTo>
                    <a:pt x="383" y="448"/>
                  </a:lnTo>
                  <a:lnTo>
                    <a:pt x="383" y="436"/>
                  </a:lnTo>
                  <a:lnTo>
                    <a:pt x="378" y="410"/>
                  </a:lnTo>
                  <a:lnTo>
                    <a:pt x="372" y="396"/>
                  </a:lnTo>
                  <a:lnTo>
                    <a:pt x="364" y="380"/>
                  </a:lnTo>
                  <a:lnTo>
                    <a:pt x="352" y="363"/>
                  </a:lnTo>
                  <a:lnTo>
                    <a:pt x="331" y="307"/>
                  </a:lnTo>
                  <a:lnTo>
                    <a:pt x="302" y="258"/>
                  </a:lnTo>
                  <a:lnTo>
                    <a:pt x="257" y="203"/>
                  </a:lnTo>
                  <a:lnTo>
                    <a:pt x="179" y="136"/>
                  </a:lnTo>
                  <a:lnTo>
                    <a:pt x="33" y="34"/>
                  </a:lnTo>
                  <a:lnTo>
                    <a:pt x="15" y="17"/>
                  </a:lnTo>
                  <a:lnTo>
                    <a:pt x="0" y="0"/>
                  </a:lnTo>
                  <a:lnTo>
                    <a:pt x="318" y="21"/>
                  </a:lnTo>
                  <a:lnTo>
                    <a:pt x="1518" y="332"/>
                  </a:lnTo>
                  <a:lnTo>
                    <a:pt x="2233" y="638"/>
                  </a:lnTo>
                  <a:lnTo>
                    <a:pt x="2465" y="78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5" name="Freeform 24"/>
            <p:cNvSpPr>
              <a:spLocks/>
            </p:cNvSpPr>
            <p:nvPr/>
          </p:nvSpPr>
          <p:spPr bwMode="auto">
            <a:xfrm>
              <a:off x="4729" y="876"/>
              <a:ext cx="113" cy="102"/>
            </a:xfrm>
            <a:custGeom>
              <a:avLst/>
              <a:gdLst>
                <a:gd name="T0" fmla="*/ 113 w 1588"/>
                <a:gd name="T1" fmla="*/ 0 h 1422"/>
                <a:gd name="T2" fmla="*/ 0 w 1588"/>
                <a:gd name="T3" fmla="*/ 102 h 1422"/>
                <a:gd name="T4" fmla="*/ 91 w 1588"/>
                <a:gd name="T5" fmla="*/ 17 h 1422"/>
                <a:gd name="T6" fmla="*/ 113 w 1588"/>
                <a:gd name="T7" fmla="*/ 0 h 1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8" h="1422">
                  <a:moveTo>
                    <a:pt x="1588" y="0"/>
                  </a:moveTo>
                  <a:lnTo>
                    <a:pt x="0" y="1422"/>
                  </a:lnTo>
                  <a:lnTo>
                    <a:pt x="1275" y="233"/>
                  </a:lnTo>
                  <a:lnTo>
                    <a:pt x="1588" y="0"/>
                  </a:lnTo>
                  <a:close/>
                </a:path>
              </a:pathLst>
            </a:custGeom>
            <a:solidFill>
              <a:srgbClr val="9B23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6" name="Freeform 25"/>
            <p:cNvSpPr>
              <a:spLocks/>
            </p:cNvSpPr>
            <p:nvPr/>
          </p:nvSpPr>
          <p:spPr bwMode="auto">
            <a:xfrm>
              <a:off x="4554" y="878"/>
              <a:ext cx="276" cy="112"/>
            </a:xfrm>
            <a:custGeom>
              <a:avLst/>
              <a:gdLst>
                <a:gd name="T0" fmla="*/ 276 w 3866"/>
                <a:gd name="T1" fmla="*/ 0 h 1559"/>
                <a:gd name="T2" fmla="*/ 174 w 3866"/>
                <a:gd name="T3" fmla="*/ 94 h 1559"/>
                <a:gd name="T4" fmla="*/ 0 w 3866"/>
                <a:gd name="T5" fmla="*/ 112 h 1559"/>
                <a:gd name="T6" fmla="*/ 66 w 3866"/>
                <a:gd name="T7" fmla="*/ 44 h 1559"/>
                <a:gd name="T8" fmla="*/ 276 w 3866"/>
                <a:gd name="T9" fmla="*/ 0 h 1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6" h="1559">
                  <a:moveTo>
                    <a:pt x="3866" y="0"/>
                  </a:moveTo>
                  <a:lnTo>
                    <a:pt x="2434" y="1304"/>
                  </a:lnTo>
                  <a:lnTo>
                    <a:pt x="0" y="1559"/>
                  </a:lnTo>
                  <a:lnTo>
                    <a:pt x="922" y="614"/>
                  </a:lnTo>
                  <a:lnTo>
                    <a:pt x="3866"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26"/>
            <p:cNvSpPr>
              <a:spLocks/>
            </p:cNvSpPr>
            <p:nvPr/>
          </p:nvSpPr>
          <p:spPr bwMode="auto">
            <a:xfrm>
              <a:off x="4845" y="879"/>
              <a:ext cx="68" cy="28"/>
            </a:xfrm>
            <a:custGeom>
              <a:avLst/>
              <a:gdLst>
                <a:gd name="T0" fmla="*/ 68 w 950"/>
                <a:gd name="T1" fmla="*/ 28 h 396"/>
                <a:gd name="T2" fmla="*/ 0 w 950"/>
                <a:gd name="T3" fmla="*/ 4 h 396"/>
                <a:gd name="T4" fmla="*/ 3 w 950"/>
                <a:gd name="T5" fmla="*/ 0 h 396"/>
                <a:gd name="T6" fmla="*/ 68 w 950"/>
                <a:gd name="T7" fmla="*/ 28 h 3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0" h="396">
                  <a:moveTo>
                    <a:pt x="950" y="396"/>
                  </a:moveTo>
                  <a:lnTo>
                    <a:pt x="0" y="51"/>
                  </a:lnTo>
                  <a:lnTo>
                    <a:pt x="41" y="0"/>
                  </a:lnTo>
                  <a:lnTo>
                    <a:pt x="950" y="396"/>
                  </a:lnTo>
                  <a:close/>
                </a:path>
              </a:pathLst>
            </a:custGeom>
            <a:solidFill>
              <a:srgbClr val="9B23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27"/>
            <p:cNvSpPr>
              <a:spLocks/>
            </p:cNvSpPr>
            <p:nvPr/>
          </p:nvSpPr>
          <p:spPr bwMode="auto">
            <a:xfrm>
              <a:off x="4869" y="885"/>
              <a:ext cx="313" cy="359"/>
            </a:xfrm>
            <a:custGeom>
              <a:avLst/>
              <a:gdLst>
                <a:gd name="T0" fmla="*/ 295 w 4383"/>
                <a:gd name="T1" fmla="*/ 12 h 5021"/>
                <a:gd name="T2" fmla="*/ 313 w 4383"/>
                <a:gd name="T3" fmla="*/ 248 h 5021"/>
                <a:gd name="T4" fmla="*/ 308 w 4383"/>
                <a:gd name="T5" fmla="*/ 356 h 5021"/>
                <a:gd name="T6" fmla="*/ 309 w 4383"/>
                <a:gd name="T7" fmla="*/ 218 h 5021"/>
                <a:gd name="T8" fmla="*/ 300 w 4383"/>
                <a:gd name="T9" fmla="*/ 341 h 5021"/>
                <a:gd name="T10" fmla="*/ 236 w 4383"/>
                <a:gd name="T11" fmla="*/ 354 h 5021"/>
                <a:gd name="T12" fmla="*/ 142 w 4383"/>
                <a:gd name="T13" fmla="*/ 359 h 5021"/>
                <a:gd name="T14" fmla="*/ 58 w 4383"/>
                <a:gd name="T15" fmla="*/ 355 h 5021"/>
                <a:gd name="T16" fmla="*/ 27 w 4383"/>
                <a:gd name="T17" fmla="*/ 349 h 5021"/>
                <a:gd name="T18" fmla="*/ 7 w 4383"/>
                <a:gd name="T19" fmla="*/ 343 h 5021"/>
                <a:gd name="T20" fmla="*/ 7 w 4383"/>
                <a:gd name="T21" fmla="*/ 338 h 5021"/>
                <a:gd name="T22" fmla="*/ 12 w 4383"/>
                <a:gd name="T23" fmla="*/ 312 h 5021"/>
                <a:gd name="T24" fmla="*/ 5 w 4383"/>
                <a:gd name="T25" fmla="*/ 107 h 5021"/>
                <a:gd name="T26" fmla="*/ 1 w 4383"/>
                <a:gd name="T27" fmla="*/ 85 h 5021"/>
                <a:gd name="T28" fmla="*/ 0 w 4383"/>
                <a:gd name="T29" fmla="*/ 82 h 5021"/>
                <a:gd name="T30" fmla="*/ 1 w 4383"/>
                <a:gd name="T31" fmla="*/ 79 h 5021"/>
                <a:gd name="T32" fmla="*/ 2 w 4383"/>
                <a:gd name="T33" fmla="*/ 76 h 5021"/>
                <a:gd name="T34" fmla="*/ 3 w 4383"/>
                <a:gd name="T35" fmla="*/ 75 h 5021"/>
                <a:gd name="T36" fmla="*/ 5 w 4383"/>
                <a:gd name="T37" fmla="*/ 73 h 5021"/>
                <a:gd name="T38" fmla="*/ 6 w 4383"/>
                <a:gd name="T39" fmla="*/ 72 h 5021"/>
                <a:gd name="T40" fmla="*/ 10 w 4383"/>
                <a:gd name="T41" fmla="*/ 69 h 5021"/>
                <a:gd name="T42" fmla="*/ 20 w 4383"/>
                <a:gd name="T43" fmla="*/ 63 h 5021"/>
                <a:gd name="T44" fmla="*/ 104 w 4383"/>
                <a:gd name="T45" fmla="*/ 33 h 5021"/>
                <a:gd name="T46" fmla="*/ 107 w 4383"/>
                <a:gd name="T47" fmla="*/ 32 h 5021"/>
                <a:gd name="T48" fmla="*/ 109 w 4383"/>
                <a:gd name="T49" fmla="*/ 32 h 5021"/>
                <a:gd name="T50" fmla="*/ 111 w 4383"/>
                <a:gd name="T51" fmla="*/ 33 h 5021"/>
                <a:gd name="T52" fmla="*/ 112 w 4383"/>
                <a:gd name="T53" fmla="*/ 33 h 5021"/>
                <a:gd name="T54" fmla="*/ 113 w 4383"/>
                <a:gd name="T55" fmla="*/ 34 h 5021"/>
                <a:gd name="T56" fmla="*/ 114 w 4383"/>
                <a:gd name="T57" fmla="*/ 35 h 5021"/>
                <a:gd name="T58" fmla="*/ 115 w 4383"/>
                <a:gd name="T59" fmla="*/ 36 h 5021"/>
                <a:gd name="T60" fmla="*/ 117 w 4383"/>
                <a:gd name="T61" fmla="*/ 39 h 5021"/>
                <a:gd name="T62" fmla="*/ 120 w 4383"/>
                <a:gd name="T63" fmla="*/ 46 h 5021"/>
                <a:gd name="T64" fmla="*/ 125 w 4383"/>
                <a:gd name="T65" fmla="*/ 67 h 5021"/>
                <a:gd name="T66" fmla="*/ 126 w 4383"/>
                <a:gd name="T67" fmla="*/ 70 h 5021"/>
                <a:gd name="T68" fmla="*/ 143 w 4383"/>
                <a:gd name="T69" fmla="*/ 181 h 5021"/>
                <a:gd name="T70" fmla="*/ 142 w 4383"/>
                <a:gd name="T71" fmla="*/ 317 h 5021"/>
                <a:gd name="T72" fmla="*/ 138 w 4383"/>
                <a:gd name="T73" fmla="*/ 347 h 5021"/>
                <a:gd name="T74" fmla="*/ 139 w 4383"/>
                <a:gd name="T75" fmla="*/ 347 h 5021"/>
                <a:gd name="T76" fmla="*/ 139 w 4383"/>
                <a:gd name="T77" fmla="*/ 347 h 5021"/>
                <a:gd name="T78" fmla="*/ 140 w 4383"/>
                <a:gd name="T79" fmla="*/ 347 h 5021"/>
                <a:gd name="T80" fmla="*/ 144 w 4383"/>
                <a:gd name="T81" fmla="*/ 347 h 5021"/>
                <a:gd name="T82" fmla="*/ 148 w 4383"/>
                <a:gd name="T83" fmla="*/ 333 h 5021"/>
                <a:gd name="T84" fmla="*/ 153 w 4383"/>
                <a:gd name="T85" fmla="*/ 229 h 5021"/>
                <a:gd name="T86" fmla="*/ 134 w 4383"/>
                <a:gd name="T87" fmla="*/ 50 h 5021"/>
                <a:gd name="T88" fmla="*/ 134 w 4383"/>
                <a:gd name="T89" fmla="*/ 48 h 5021"/>
                <a:gd name="T90" fmla="*/ 133 w 4383"/>
                <a:gd name="T91" fmla="*/ 40 h 5021"/>
                <a:gd name="T92" fmla="*/ 133 w 4383"/>
                <a:gd name="T93" fmla="*/ 37 h 5021"/>
                <a:gd name="T94" fmla="*/ 134 w 4383"/>
                <a:gd name="T95" fmla="*/ 36 h 5021"/>
                <a:gd name="T96" fmla="*/ 134 w 4383"/>
                <a:gd name="T97" fmla="*/ 35 h 5021"/>
                <a:gd name="T98" fmla="*/ 135 w 4383"/>
                <a:gd name="T99" fmla="*/ 34 h 5021"/>
                <a:gd name="T100" fmla="*/ 135 w 4383"/>
                <a:gd name="T101" fmla="*/ 33 h 5021"/>
                <a:gd name="T102" fmla="*/ 136 w 4383"/>
                <a:gd name="T103" fmla="*/ 32 h 5021"/>
                <a:gd name="T104" fmla="*/ 170 w 4383"/>
                <a:gd name="T105" fmla="*/ 18 h 5021"/>
                <a:gd name="T106" fmla="*/ 261 w 4383"/>
                <a:gd name="T107" fmla="*/ 0 h 5021"/>
                <a:gd name="T108" fmla="*/ 265 w 4383"/>
                <a:gd name="T109" fmla="*/ 0 h 5021"/>
                <a:gd name="T110" fmla="*/ 272 w 4383"/>
                <a:gd name="T111" fmla="*/ 0 h 5021"/>
                <a:gd name="T112" fmla="*/ 279 w 4383"/>
                <a:gd name="T113" fmla="*/ 2 h 5021"/>
                <a:gd name="T114" fmla="*/ 283 w 4383"/>
                <a:gd name="T115" fmla="*/ 3 h 5021"/>
                <a:gd name="T116" fmla="*/ 288 w 4383"/>
                <a:gd name="T117" fmla="*/ 6 h 5021"/>
                <a:gd name="T118" fmla="*/ 290 w 4383"/>
                <a:gd name="T119" fmla="*/ 8 h 5021"/>
                <a:gd name="T120" fmla="*/ 294 w 4383"/>
                <a:gd name="T121" fmla="*/ 11 h 5021"/>
                <a:gd name="T122" fmla="*/ 295 w 4383"/>
                <a:gd name="T123" fmla="*/ 12 h 50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83" h="5021">
                  <a:moveTo>
                    <a:pt x="4130" y="171"/>
                  </a:moveTo>
                  <a:lnTo>
                    <a:pt x="4383" y="3462"/>
                  </a:lnTo>
                  <a:lnTo>
                    <a:pt x="4317" y="4981"/>
                  </a:lnTo>
                  <a:lnTo>
                    <a:pt x="4322" y="3048"/>
                  </a:lnTo>
                  <a:lnTo>
                    <a:pt x="4198" y="4772"/>
                  </a:lnTo>
                  <a:lnTo>
                    <a:pt x="3302" y="4952"/>
                  </a:lnTo>
                  <a:lnTo>
                    <a:pt x="1992" y="5021"/>
                  </a:lnTo>
                  <a:lnTo>
                    <a:pt x="815" y="4971"/>
                  </a:lnTo>
                  <a:lnTo>
                    <a:pt x="377" y="4887"/>
                  </a:lnTo>
                  <a:lnTo>
                    <a:pt x="104" y="4798"/>
                  </a:lnTo>
                  <a:lnTo>
                    <a:pt x="103" y="4722"/>
                  </a:lnTo>
                  <a:lnTo>
                    <a:pt x="166" y="4359"/>
                  </a:lnTo>
                  <a:lnTo>
                    <a:pt x="66" y="1501"/>
                  </a:lnTo>
                  <a:lnTo>
                    <a:pt x="12" y="1186"/>
                  </a:lnTo>
                  <a:lnTo>
                    <a:pt x="0" y="1144"/>
                  </a:lnTo>
                  <a:lnTo>
                    <a:pt x="15" y="1101"/>
                  </a:lnTo>
                  <a:lnTo>
                    <a:pt x="34" y="1064"/>
                  </a:lnTo>
                  <a:lnTo>
                    <a:pt x="49" y="1042"/>
                  </a:lnTo>
                  <a:lnTo>
                    <a:pt x="65" y="1023"/>
                  </a:lnTo>
                  <a:lnTo>
                    <a:pt x="83" y="1005"/>
                  </a:lnTo>
                  <a:lnTo>
                    <a:pt x="141" y="961"/>
                  </a:lnTo>
                  <a:lnTo>
                    <a:pt x="284" y="875"/>
                  </a:lnTo>
                  <a:lnTo>
                    <a:pt x="1456" y="460"/>
                  </a:lnTo>
                  <a:lnTo>
                    <a:pt x="1493" y="443"/>
                  </a:lnTo>
                  <a:lnTo>
                    <a:pt x="1529" y="447"/>
                  </a:lnTo>
                  <a:lnTo>
                    <a:pt x="1560" y="458"/>
                  </a:lnTo>
                  <a:lnTo>
                    <a:pt x="1574" y="466"/>
                  </a:lnTo>
                  <a:lnTo>
                    <a:pt x="1586" y="475"/>
                  </a:lnTo>
                  <a:lnTo>
                    <a:pt x="1599" y="487"/>
                  </a:lnTo>
                  <a:lnTo>
                    <a:pt x="1610" y="498"/>
                  </a:lnTo>
                  <a:lnTo>
                    <a:pt x="1639" y="544"/>
                  </a:lnTo>
                  <a:lnTo>
                    <a:pt x="1676" y="638"/>
                  </a:lnTo>
                  <a:lnTo>
                    <a:pt x="1746" y="942"/>
                  </a:lnTo>
                  <a:lnTo>
                    <a:pt x="1759" y="979"/>
                  </a:lnTo>
                  <a:lnTo>
                    <a:pt x="2000" y="2538"/>
                  </a:lnTo>
                  <a:lnTo>
                    <a:pt x="1995" y="4435"/>
                  </a:lnTo>
                  <a:lnTo>
                    <a:pt x="1933" y="4852"/>
                  </a:lnTo>
                  <a:lnTo>
                    <a:pt x="1942" y="4856"/>
                  </a:lnTo>
                  <a:lnTo>
                    <a:pt x="1951" y="4858"/>
                  </a:lnTo>
                  <a:lnTo>
                    <a:pt x="1961" y="4859"/>
                  </a:lnTo>
                  <a:lnTo>
                    <a:pt x="2014" y="4858"/>
                  </a:lnTo>
                  <a:lnTo>
                    <a:pt x="2069" y="4662"/>
                  </a:lnTo>
                  <a:lnTo>
                    <a:pt x="2146" y="3196"/>
                  </a:lnTo>
                  <a:lnTo>
                    <a:pt x="1872" y="703"/>
                  </a:lnTo>
                  <a:lnTo>
                    <a:pt x="1874" y="671"/>
                  </a:lnTo>
                  <a:lnTo>
                    <a:pt x="1866" y="553"/>
                  </a:lnTo>
                  <a:lnTo>
                    <a:pt x="1869" y="522"/>
                  </a:lnTo>
                  <a:lnTo>
                    <a:pt x="1872" y="506"/>
                  </a:lnTo>
                  <a:lnTo>
                    <a:pt x="1877" y="492"/>
                  </a:lnTo>
                  <a:lnTo>
                    <a:pt x="1885" y="478"/>
                  </a:lnTo>
                  <a:lnTo>
                    <a:pt x="1895" y="466"/>
                  </a:lnTo>
                  <a:lnTo>
                    <a:pt x="1908" y="454"/>
                  </a:lnTo>
                  <a:lnTo>
                    <a:pt x="2379" y="258"/>
                  </a:lnTo>
                  <a:lnTo>
                    <a:pt x="3650" y="6"/>
                  </a:lnTo>
                  <a:lnTo>
                    <a:pt x="3710" y="0"/>
                  </a:lnTo>
                  <a:lnTo>
                    <a:pt x="3805" y="4"/>
                  </a:lnTo>
                  <a:lnTo>
                    <a:pt x="3900" y="25"/>
                  </a:lnTo>
                  <a:lnTo>
                    <a:pt x="3962" y="48"/>
                  </a:lnTo>
                  <a:lnTo>
                    <a:pt x="4036" y="89"/>
                  </a:lnTo>
                  <a:lnTo>
                    <a:pt x="4065" y="109"/>
                  </a:lnTo>
                  <a:lnTo>
                    <a:pt x="4118" y="157"/>
                  </a:lnTo>
                  <a:lnTo>
                    <a:pt x="4130" y="17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28"/>
            <p:cNvSpPr>
              <a:spLocks/>
            </p:cNvSpPr>
            <p:nvPr/>
          </p:nvSpPr>
          <p:spPr bwMode="auto">
            <a:xfrm>
              <a:off x="4772" y="889"/>
              <a:ext cx="121" cy="476"/>
            </a:xfrm>
            <a:custGeom>
              <a:avLst/>
              <a:gdLst>
                <a:gd name="T0" fmla="*/ 121 w 1692"/>
                <a:gd name="T1" fmla="*/ 26 h 6671"/>
                <a:gd name="T2" fmla="*/ 96 w 1692"/>
                <a:gd name="T3" fmla="*/ 37 h 6671"/>
                <a:gd name="T4" fmla="*/ 88 w 1692"/>
                <a:gd name="T5" fmla="*/ 42 h 6671"/>
                <a:gd name="T6" fmla="*/ 81 w 1692"/>
                <a:gd name="T7" fmla="*/ 54 h 6671"/>
                <a:gd name="T8" fmla="*/ 79 w 1692"/>
                <a:gd name="T9" fmla="*/ 63 h 6671"/>
                <a:gd name="T10" fmla="*/ 81 w 1692"/>
                <a:gd name="T11" fmla="*/ 67 h 6671"/>
                <a:gd name="T12" fmla="*/ 84 w 1692"/>
                <a:gd name="T13" fmla="*/ 87 h 6671"/>
                <a:gd name="T14" fmla="*/ 57 w 1692"/>
                <a:gd name="T15" fmla="*/ 89 h 6671"/>
                <a:gd name="T16" fmla="*/ 50 w 1692"/>
                <a:gd name="T17" fmla="*/ 90 h 6671"/>
                <a:gd name="T18" fmla="*/ 55 w 1692"/>
                <a:gd name="T19" fmla="*/ 215 h 6671"/>
                <a:gd name="T20" fmla="*/ 58 w 1692"/>
                <a:gd name="T21" fmla="*/ 217 h 6671"/>
                <a:gd name="T22" fmla="*/ 61 w 1692"/>
                <a:gd name="T23" fmla="*/ 218 h 6671"/>
                <a:gd name="T24" fmla="*/ 71 w 1692"/>
                <a:gd name="T25" fmla="*/ 218 h 6671"/>
                <a:gd name="T26" fmla="*/ 75 w 1692"/>
                <a:gd name="T27" fmla="*/ 218 h 6671"/>
                <a:gd name="T28" fmla="*/ 78 w 1692"/>
                <a:gd name="T29" fmla="*/ 220 h 6671"/>
                <a:gd name="T30" fmla="*/ 81 w 1692"/>
                <a:gd name="T31" fmla="*/ 219 h 6671"/>
                <a:gd name="T32" fmla="*/ 84 w 1692"/>
                <a:gd name="T33" fmla="*/ 218 h 6671"/>
                <a:gd name="T34" fmla="*/ 90 w 1692"/>
                <a:gd name="T35" fmla="*/ 217 h 6671"/>
                <a:gd name="T36" fmla="*/ 98 w 1692"/>
                <a:gd name="T37" fmla="*/ 280 h 6671"/>
                <a:gd name="T38" fmla="*/ 97 w 1692"/>
                <a:gd name="T39" fmla="*/ 273 h 6671"/>
                <a:gd name="T40" fmla="*/ 95 w 1692"/>
                <a:gd name="T41" fmla="*/ 270 h 6671"/>
                <a:gd name="T42" fmla="*/ 93 w 1692"/>
                <a:gd name="T43" fmla="*/ 267 h 6671"/>
                <a:gd name="T44" fmla="*/ 90 w 1692"/>
                <a:gd name="T45" fmla="*/ 264 h 6671"/>
                <a:gd name="T46" fmla="*/ 84 w 1692"/>
                <a:gd name="T47" fmla="*/ 262 h 6671"/>
                <a:gd name="T48" fmla="*/ 76 w 1692"/>
                <a:gd name="T49" fmla="*/ 262 h 6671"/>
                <a:gd name="T50" fmla="*/ 66 w 1692"/>
                <a:gd name="T51" fmla="*/ 264 h 6671"/>
                <a:gd name="T52" fmla="*/ 58 w 1692"/>
                <a:gd name="T53" fmla="*/ 269 h 6671"/>
                <a:gd name="T54" fmla="*/ 56 w 1692"/>
                <a:gd name="T55" fmla="*/ 272 h 6671"/>
                <a:gd name="T56" fmla="*/ 51 w 1692"/>
                <a:gd name="T57" fmla="*/ 301 h 6671"/>
                <a:gd name="T58" fmla="*/ 55 w 1692"/>
                <a:gd name="T59" fmla="*/ 335 h 6671"/>
                <a:gd name="T60" fmla="*/ 62 w 1692"/>
                <a:gd name="T61" fmla="*/ 350 h 6671"/>
                <a:gd name="T62" fmla="*/ 65 w 1692"/>
                <a:gd name="T63" fmla="*/ 354 h 6671"/>
                <a:gd name="T64" fmla="*/ 70 w 1692"/>
                <a:gd name="T65" fmla="*/ 357 h 6671"/>
                <a:gd name="T66" fmla="*/ 74 w 1692"/>
                <a:gd name="T67" fmla="*/ 359 h 6671"/>
                <a:gd name="T68" fmla="*/ 79 w 1692"/>
                <a:gd name="T69" fmla="*/ 359 h 6671"/>
                <a:gd name="T70" fmla="*/ 72 w 1692"/>
                <a:gd name="T71" fmla="*/ 373 h 6671"/>
                <a:gd name="T72" fmla="*/ 59 w 1692"/>
                <a:gd name="T73" fmla="*/ 392 h 6671"/>
                <a:gd name="T74" fmla="*/ 57 w 1692"/>
                <a:gd name="T75" fmla="*/ 399 h 6671"/>
                <a:gd name="T76" fmla="*/ 57 w 1692"/>
                <a:gd name="T77" fmla="*/ 409 h 6671"/>
                <a:gd name="T78" fmla="*/ 70 w 1692"/>
                <a:gd name="T79" fmla="*/ 472 h 6671"/>
                <a:gd name="T80" fmla="*/ 42 w 1692"/>
                <a:gd name="T81" fmla="*/ 474 h 6671"/>
                <a:gd name="T82" fmla="*/ 42 w 1692"/>
                <a:gd name="T83" fmla="*/ 471 h 6671"/>
                <a:gd name="T84" fmla="*/ 40 w 1692"/>
                <a:gd name="T85" fmla="*/ 459 h 6671"/>
                <a:gd name="T86" fmla="*/ 40 w 1692"/>
                <a:gd name="T87" fmla="*/ 456 h 6671"/>
                <a:gd name="T88" fmla="*/ 40 w 1692"/>
                <a:gd name="T89" fmla="*/ 453 h 6671"/>
                <a:gd name="T90" fmla="*/ 40 w 1692"/>
                <a:gd name="T91" fmla="*/ 447 h 6671"/>
                <a:gd name="T92" fmla="*/ 35 w 1692"/>
                <a:gd name="T93" fmla="*/ 440 h 6671"/>
                <a:gd name="T94" fmla="*/ 30 w 1692"/>
                <a:gd name="T95" fmla="*/ 437 h 6671"/>
                <a:gd name="T96" fmla="*/ 29 w 1692"/>
                <a:gd name="T97" fmla="*/ 433 h 6671"/>
                <a:gd name="T98" fmla="*/ 31 w 1692"/>
                <a:gd name="T99" fmla="*/ 428 h 6671"/>
                <a:gd name="T100" fmla="*/ 31 w 1692"/>
                <a:gd name="T101" fmla="*/ 425 h 6671"/>
                <a:gd name="T102" fmla="*/ 29 w 1692"/>
                <a:gd name="T103" fmla="*/ 420 h 6671"/>
                <a:gd name="T104" fmla="*/ 26 w 1692"/>
                <a:gd name="T105" fmla="*/ 416 h 6671"/>
                <a:gd name="T106" fmla="*/ 0 w 1692"/>
                <a:gd name="T107" fmla="*/ 58 h 6671"/>
                <a:gd name="T108" fmla="*/ 66 w 1692"/>
                <a:gd name="T109" fmla="*/ 0 h 66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692" h="6671">
                  <a:moveTo>
                    <a:pt x="938" y="60"/>
                  </a:moveTo>
                  <a:lnTo>
                    <a:pt x="1692" y="363"/>
                  </a:lnTo>
                  <a:lnTo>
                    <a:pt x="1401" y="483"/>
                  </a:lnTo>
                  <a:lnTo>
                    <a:pt x="1336" y="518"/>
                  </a:lnTo>
                  <a:lnTo>
                    <a:pt x="1273" y="561"/>
                  </a:lnTo>
                  <a:lnTo>
                    <a:pt x="1235" y="594"/>
                  </a:lnTo>
                  <a:lnTo>
                    <a:pt x="1170" y="676"/>
                  </a:lnTo>
                  <a:lnTo>
                    <a:pt x="1132" y="752"/>
                  </a:lnTo>
                  <a:lnTo>
                    <a:pt x="1112" y="812"/>
                  </a:lnTo>
                  <a:lnTo>
                    <a:pt x="1098" y="880"/>
                  </a:lnTo>
                  <a:lnTo>
                    <a:pt x="1108" y="896"/>
                  </a:lnTo>
                  <a:lnTo>
                    <a:pt x="1126" y="934"/>
                  </a:lnTo>
                  <a:lnTo>
                    <a:pt x="1134" y="954"/>
                  </a:lnTo>
                  <a:lnTo>
                    <a:pt x="1180" y="1224"/>
                  </a:lnTo>
                  <a:lnTo>
                    <a:pt x="1151" y="1231"/>
                  </a:lnTo>
                  <a:lnTo>
                    <a:pt x="792" y="1247"/>
                  </a:lnTo>
                  <a:lnTo>
                    <a:pt x="763" y="1251"/>
                  </a:lnTo>
                  <a:lnTo>
                    <a:pt x="704" y="1267"/>
                  </a:lnTo>
                  <a:lnTo>
                    <a:pt x="766" y="2999"/>
                  </a:lnTo>
                  <a:lnTo>
                    <a:pt x="774" y="3010"/>
                  </a:lnTo>
                  <a:lnTo>
                    <a:pt x="791" y="3025"/>
                  </a:lnTo>
                  <a:lnTo>
                    <a:pt x="810" y="3038"/>
                  </a:lnTo>
                  <a:lnTo>
                    <a:pt x="820" y="3042"/>
                  </a:lnTo>
                  <a:lnTo>
                    <a:pt x="849" y="3051"/>
                  </a:lnTo>
                  <a:lnTo>
                    <a:pt x="881" y="3054"/>
                  </a:lnTo>
                  <a:lnTo>
                    <a:pt x="992" y="3051"/>
                  </a:lnTo>
                  <a:lnTo>
                    <a:pt x="1026" y="3055"/>
                  </a:lnTo>
                  <a:lnTo>
                    <a:pt x="1047" y="3061"/>
                  </a:lnTo>
                  <a:lnTo>
                    <a:pt x="1068" y="3071"/>
                  </a:lnTo>
                  <a:lnTo>
                    <a:pt x="1088" y="3084"/>
                  </a:lnTo>
                  <a:lnTo>
                    <a:pt x="1098" y="3092"/>
                  </a:lnTo>
                  <a:lnTo>
                    <a:pt x="1126" y="3070"/>
                  </a:lnTo>
                  <a:lnTo>
                    <a:pt x="1160" y="3056"/>
                  </a:lnTo>
                  <a:lnTo>
                    <a:pt x="1178" y="3051"/>
                  </a:lnTo>
                  <a:lnTo>
                    <a:pt x="1215" y="3047"/>
                  </a:lnTo>
                  <a:lnTo>
                    <a:pt x="1253" y="3047"/>
                  </a:lnTo>
                  <a:lnTo>
                    <a:pt x="1376" y="3068"/>
                  </a:lnTo>
                  <a:lnTo>
                    <a:pt x="1365" y="3923"/>
                  </a:lnTo>
                  <a:lnTo>
                    <a:pt x="1359" y="3859"/>
                  </a:lnTo>
                  <a:lnTo>
                    <a:pt x="1353" y="3832"/>
                  </a:lnTo>
                  <a:lnTo>
                    <a:pt x="1344" y="3806"/>
                  </a:lnTo>
                  <a:lnTo>
                    <a:pt x="1334" y="3784"/>
                  </a:lnTo>
                  <a:lnTo>
                    <a:pt x="1321" y="3763"/>
                  </a:lnTo>
                  <a:lnTo>
                    <a:pt x="1307" y="3745"/>
                  </a:lnTo>
                  <a:lnTo>
                    <a:pt x="1293" y="3729"/>
                  </a:lnTo>
                  <a:lnTo>
                    <a:pt x="1258" y="3703"/>
                  </a:lnTo>
                  <a:lnTo>
                    <a:pt x="1218" y="3685"/>
                  </a:lnTo>
                  <a:lnTo>
                    <a:pt x="1176" y="3673"/>
                  </a:lnTo>
                  <a:lnTo>
                    <a:pt x="1132" y="3668"/>
                  </a:lnTo>
                  <a:lnTo>
                    <a:pt x="1061" y="3671"/>
                  </a:lnTo>
                  <a:lnTo>
                    <a:pt x="968" y="3690"/>
                  </a:lnTo>
                  <a:lnTo>
                    <a:pt x="923" y="3705"/>
                  </a:lnTo>
                  <a:lnTo>
                    <a:pt x="862" y="3732"/>
                  </a:lnTo>
                  <a:lnTo>
                    <a:pt x="811" y="3764"/>
                  </a:lnTo>
                  <a:lnTo>
                    <a:pt x="797" y="3776"/>
                  </a:lnTo>
                  <a:lnTo>
                    <a:pt x="782" y="3806"/>
                  </a:lnTo>
                  <a:lnTo>
                    <a:pt x="745" y="3920"/>
                  </a:lnTo>
                  <a:lnTo>
                    <a:pt x="712" y="4217"/>
                  </a:lnTo>
                  <a:lnTo>
                    <a:pt x="728" y="4491"/>
                  </a:lnTo>
                  <a:lnTo>
                    <a:pt x="771" y="4698"/>
                  </a:lnTo>
                  <a:lnTo>
                    <a:pt x="822" y="4832"/>
                  </a:lnTo>
                  <a:lnTo>
                    <a:pt x="865" y="4906"/>
                  </a:lnTo>
                  <a:lnTo>
                    <a:pt x="889" y="4938"/>
                  </a:lnTo>
                  <a:lnTo>
                    <a:pt x="915" y="4966"/>
                  </a:lnTo>
                  <a:lnTo>
                    <a:pt x="942" y="4988"/>
                  </a:lnTo>
                  <a:lnTo>
                    <a:pt x="973" y="5007"/>
                  </a:lnTo>
                  <a:lnTo>
                    <a:pt x="1005" y="5020"/>
                  </a:lnTo>
                  <a:lnTo>
                    <a:pt x="1038" y="5027"/>
                  </a:lnTo>
                  <a:lnTo>
                    <a:pt x="1074" y="5029"/>
                  </a:lnTo>
                  <a:lnTo>
                    <a:pt x="1111" y="5025"/>
                  </a:lnTo>
                  <a:lnTo>
                    <a:pt x="1080" y="5103"/>
                  </a:lnTo>
                  <a:lnTo>
                    <a:pt x="1009" y="5221"/>
                  </a:lnTo>
                  <a:lnTo>
                    <a:pt x="853" y="5443"/>
                  </a:lnTo>
                  <a:lnTo>
                    <a:pt x="829" y="5490"/>
                  </a:lnTo>
                  <a:lnTo>
                    <a:pt x="810" y="5539"/>
                  </a:lnTo>
                  <a:lnTo>
                    <a:pt x="796" y="5592"/>
                  </a:lnTo>
                  <a:lnTo>
                    <a:pt x="789" y="5675"/>
                  </a:lnTo>
                  <a:lnTo>
                    <a:pt x="794" y="5737"/>
                  </a:lnTo>
                  <a:lnTo>
                    <a:pt x="809" y="5802"/>
                  </a:lnTo>
                  <a:lnTo>
                    <a:pt x="975" y="6613"/>
                  </a:lnTo>
                  <a:lnTo>
                    <a:pt x="586" y="6671"/>
                  </a:lnTo>
                  <a:lnTo>
                    <a:pt x="591" y="6647"/>
                  </a:lnTo>
                  <a:lnTo>
                    <a:pt x="593" y="6624"/>
                  </a:lnTo>
                  <a:lnTo>
                    <a:pt x="593" y="6601"/>
                  </a:lnTo>
                  <a:lnTo>
                    <a:pt x="588" y="6557"/>
                  </a:lnTo>
                  <a:lnTo>
                    <a:pt x="560" y="6428"/>
                  </a:lnTo>
                  <a:lnTo>
                    <a:pt x="557" y="6397"/>
                  </a:lnTo>
                  <a:lnTo>
                    <a:pt x="558" y="6386"/>
                  </a:lnTo>
                  <a:lnTo>
                    <a:pt x="558" y="6377"/>
                  </a:lnTo>
                  <a:lnTo>
                    <a:pt x="565" y="6346"/>
                  </a:lnTo>
                  <a:lnTo>
                    <a:pt x="573" y="6326"/>
                  </a:lnTo>
                  <a:lnTo>
                    <a:pt x="553" y="6269"/>
                  </a:lnTo>
                  <a:lnTo>
                    <a:pt x="513" y="6200"/>
                  </a:lnTo>
                  <a:lnTo>
                    <a:pt x="489" y="6172"/>
                  </a:lnTo>
                  <a:lnTo>
                    <a:pt x="462" y="6147"/>
                  </a:lnTo>
                  <a:lnTo>
                    <a:pt x="419" y="6120"/>
                  </a:lnTo>
                  <a:lnTo>
                    <a:pt x="388" y="6110"/>
                  </a:lnTo>
                  <a:lnTo>
                    <a:pt x="408" y="6072"/>
                  </a:lnTo>
                  <a:lnTo>
                    <a:pt x="422" y="6035"/>
                  </a:lnTo>
                  <a:lnTo>
                    <a:pt x="428" y="6000"/>
                  </a:lnTo>
                  <a:lnTo>
                    <a:pt x="429" y="5969"/>
                  </a:lnTo>
                  <a:lnTo>
                    <a:pt x="428" y="5953"/>
                  </a:lnTo>
                  <a:lnTo>
                    <a:pt x="422" y="5922"/>
                  </a:lnTo>
                  <a:lnTo>
                    <a:pt x="411" y="5893"/>
                  </a:lnTo>
                  <a:lnTo>
                    <a:pt x="380" y="5842"/>
                  </a:lnTo>
                  <a:lnTo>
                    <a:pt x="370" y="5829"/>
                  </a:lnTo>
                  <a:lnTo>
                    <a:pt x="216" y="5689"/>
                  </a:lnTo>
                  <a:lnTo>
                    <a:pt x="0" y="811"/>
                  </a:lnTo>
                  <a:lnTo>
                    <a:pt x="865" y="43"/>
                  </a:lnTo>
                  <a:lnTo>
                    <a:pt x="925" y="0"/>
                  </a:lnTo>
                  <a:lnTo>
                    <a:pt x="938" y="60"/>
                  </a:lnTo>
                  <a:close/>
                </a:path>
              </a:pathLst>
            </a:custGeom>
            <a:solidFill>
              <a:srgbClr val="E778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29"/>
            <p:cNvSpPr>
              <a:spLocks/>
            </p:cNvSpPr>
            <p:nvPr/>
          </p:nvSpPr>
          <p:spPr bwMode="auto">
            <a:xfrm>
              <a:off x="5007" y="892"/>
              <a:ext cx="166" cy="294"/>
            </a:xfrm>
            <a:custGeom>
              <a:avLst/>
              <a:gdLst>
                <a:gd name="T0" fmla="*/ 166 w 2328"/>
                <a:gd name="T1" fmla="*/ 207 h 4114"/>
                <a:gd name="T2" fmla="*/ 156 w 2328"/>
                <a:gd name="T3" fmla="*/ 212 h 4114"/>
                <a:gd name="T4" fmla="*/ 154 w 2328"/>
                <a:gd name="T5" fmla="*/ 212 h 4114"/>
                <a:gd name="T6" fmla="*/ 154 w 2328"/>
                <a:gd name="T7" fmla="*/ 156 h 4114"/>
                <a:gd name="T8" fmla="*/ 152 w 2328"/>
                <a:gd name="T9" fmla="*/ 150 h 4114"/>
                <a:gd name="T10" fmla="*/ 149 w 2328"/>
                <a:gd name="T11" fmla="*/ 147 h 4114"/>
                <a:gd name="T12" fmla="*/ 146 w 2328"/>
                <a:gd name="T13" fmla="*/ 145 h 4114"/>
                <a:gd name="T14" fmla="*/ 147 w 2328"/>
                <a:gd name="T15" fmla="*/ 142 h 4114"/>
                <a:gd name="T16" fmla="*/ 148 w 2328"/>
                <a:gd name="T17" fmla="*/ 139 h 4114"/>
                <a:gd name="T18" fmla="*/ 157 w 2328"/>
                <a:gd name="T19" fmla="*/ 136 h 4114"/>
                <a:gd name="T20" fmla="*/ 158 w 2328"/>
                <a:gd name="T21" fmla="*/ 135 h 4114"/>
                <a:gd name="T22" fmla="*/ 159 w 2328"/>
                <a:gd name="T23" fmla="*/ 133 h 4114"/>
                <a:gd name="T24" fmla="*/ 117 w 2328"/>
                <a:gd name="T25" fmla="*/ 79 h 4114"/>
                <a:gd name="T26" fmla="*/ 98 w 2328"/>
                <a:gd name="T27" fmla="*/ 64 h 4114"/>
                <a:gd name="T28" fmla="*/ 97 w 2328"/>
                <a:gd name="T29" fmla="*/ 64 h 4114"/>
                <a:gd name="T30" fmla="*/ 94 w 2328"/>
                <a:gd name="T31" fmla="*/ 63 h 4114"/>
                <a:gd name="T32" fmla="*/ 91 w 2328"/>
                <a:gd name="T33" fmla="*/ 62 h 4114"/>
                <a:gd name="T34" fmla="*/ 90 w 2328"/>
                <a:gd name="T35" fmla="*/ 63 h 4114"/>
                <a:gd name="T36" fmla="*/ 97 w 2328"/>
                <a:gd name="T37" fmla="*/ 92 h 4114"/>
                <a:gd name="T38" fmla="*/ 97 w 2328"/>
                <a:gd name="T39" fmla="*/ 105 h 4114"/>
                <a:gd name="T40" fmla="*/ 83 w 2328"/>
                <a:gd name="T41" fmla="*/ 128 h 4114"/>
                <a:gd name="T42" fmla="*/ 82 w 2328"/>
                <a:gd name="T43" fmla="*/ 134 h 4114"/>
                <a:gd name="T44" fmla="*/ 83 w 2328"/>
                <a:gd name="T45" fmla="*/ 138 h 4114"/>
                <a:gd name="T46" fmla="*/ 85 w 2328"/>
                <a:gd name="T47" fmla="*/ 139 h 4114"/>
                <a:gd name="T48" fmla="*/ 89 w 2328"/>
                <a:gd name="T49" fmla="*/ 139 h 4114"/>
                <a:gd name="T50" fmla="*/ 89 w 2328"/>
                <a:gd name="T51" fmla="*/ 151 h 4114"/>
                <a:gd name="T52" fmla="*/ 74 w 2328"/>
                <a:gd name="T53" fmla="*/ 157 h 4114"/>
                <a:gd name="T54" fmla="*/ 65 w 2328"/>
                <a:gd name="T55" fmla="*/ 167 h 4114"/>
                <a:gd name="T56" fmla="*/ 64 w 2328"/>
                <a:gd name="T57" fmla="*/ 172 h 4114"/>
                <a:gd name="T58" fmla="*/ 65 w 2328"/>
                <a:gd name="T59" fmla="*/ 175 h 4114"/>
                <a:gd name="T60" fmla="*/ 68 w 2328"/>
                <a:gd name="T61" fmla="*/ 177 h 4114"/>
                <a:gd name="T62" fmla="*/ 81 w 2328"/>
                <a:gd name="T63" fmla="*/ 179 h 4114"/>
                <a:gd name="T64" fmla="*/ 110 w 2328"/>
                <a:gd name="T65" fmla="*/ 193 h 4114"/>
                <a:gd name="T66" fmla="*/ 107 w 2328"/>
                <a:gd name="T67" fmla="*/ 196 h 4114"/>
                <a:gd name="T68" fmla="*/ 107 w 2328"/>
                <a:gd name="T69" fmla="*/ 200 h 4114"/>
                <a:gd name="T70" fmla="*/ 115 w 2328"/>
                <a:gd name="T71" fmla="*/ 221 h 4114"/>
                <a:gd name="T72" fmla="*/ 112 w 2328"/>
                <a:gd name="T73" fmla="*/ 226 h 4114"/>
                <a:gd name="T74" fmla="*/ 106 w 2328"/>
                <a:gd name="T75" fmla="*/ 228 h 4114"/>
                <a:gd name="T76" fmla="*/ 91 w 2328"/>
                <a:gd name="T77" fmla="*/ 230 h 4114"/>
                <a:gd name="T78" fmla="*/ 87 w 2328"/>
                <a:gd name="T79" fmla="*/ 233 h 4114"/>
                <a:gd name="T80" fmla="*/ 78 w 2328"/>
                <a:gd name="T81" fmla="*/ 254 h 4114"/>
                <a:gd name="T82" fmla="*/ 60 w 2328"/>
                <a:gd name="T83" fmla="*/ 258 h 4114"/>
                <a:gd name="T84" fmla="*/ 43 w 2328"/>
                <a:gd name="T85" fmla="*/ 271 h 4114"/>
                <a:gd name="T86" fmla="*/ 33 w 2328"/>
                <a:gd name="T87" fmla="*/ 290 h 4114"/>
                <a:gd name="T88" fmla="*/ 27 w 2328"/>
                <a:gd name="T89" fmla="*/ 289 h 4114"/>
                <a:gd name="T90" fmla="*/ 23 w 2328"/>
                <a:gd name="T91" fmla="*/ 290 h 4114"/>
                <a:gd name="T92" fmla="*/ 19 w 2328"/>
                <a:gd name="T93" fmla="*/ 294 h 4114"/>
                <a:gd name="T94" fmla="*/ 27 w 2328"/>
                <a:gd name="T95" fmla="*/ 20 h 4114"/>
                <a:gd name="T96" fmla="*/ 137 w 2328"/>
                <a:gd name="T97" fmla="*/ 0 h 4114"/>
                <a:gd name="T98" fmla="*/ 147 w 2328"/>
                <a:gd name="T99" fmla="*/ 3 h 4114"/>
                <a:gd name="T100" fmla="*/ 153 w 2328"/>
                <a:gd name="T101" fmla="*/ 8 h 411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28" h="4114">
                  <a:moveTo>
                    <a:pt x="2143" y="113"/>
                  </a:moveTo>
                  <a:lnTo>
                    <a:pt x="2326" y="1838"/>
                  </a:lnTo>
                  <a:lnTo>
                    <a:pt x="2328" y="2897"/>
                  </a:lnTo>
                  <a:lnTo>
                    <a:pt x="2262" y="2937"/>
                  </a:lnTo>
                  <a:lnTo>
                    <a:pt x="2227" y="2953"/>
                  </a:lnTo>
                  <a:lnTo>
                    <a:pt x="2193" y="2961"/>
                  </a:lnTo>
                  <a:lnTo>
                    <a:pt x="2181" y="2962"/>
                  </a:lnTo>
                  <a:lnTo>
                    <a:pt x="2170" y="2962"/>
                  </a:lnTo>
                  <a:lnTo>
                    <a:pt x="2159" y="2961"/>
                  </a:lnTo>
                  <a:lnTo>
                    <a:pt x="2148" y="2958"/>
                  </a:lnTo>
                  <a:lnTo>
                    <a:pt x="2179" y="2284"/>
                  </a:lnTo>
                  <a:lnTo>
                    <a:pt x="2166" y="2189"/>
                  </a:lnTo>
                  <a:lnTo>
                    <a:pt x="2152" y="2136"/>
                  </a:lnTo>
                  <a:lnTo>
                    <a:pt x="2142" y="2114"/>
                  </a:lnTo>
                  <a:lnTo>
                    <a:pt x="2130" y="2094"/>
                  </a:lnTo>
                  <a:lnTo>
                    <a:pt x="2117" y="2077"/>
                  </a:lnTo>
                  <a:lnTo>
                    <a:pt x="2102" y="2064"/>
                  </a:lnTo>
                  <a:lnTo>
                    <a:pt x="2085" y="2054"/>
                  </a:lnTo>
                  <a:lnTo>
                    <a:pt x="2067" y="2048"/>
                  </a:lnTo>
                  <a:lnTo>
                    <a:pt x="2046" y="2045"/>
                  </a:lnTo>
                  <a:lnTo>
                    <a:pt x="2046" y="2028"/>
                  </a:lnTo>
                  <a:lnTo>
                    <a:pt x="2048" y="2011"/>
                  </a:lnTo>
                  <a:lnTo>
                    <a:pt x="2051" y="1997"/>
                  </a:lnTo>
                  <a:lnTo>
                    <a:pt x="2055" y="1985"/>
                  </a:lnTo>
                  <a:lnTo>
                    <a:pt x="2066" y="1965"/>
                  </a:lnTo>
                  <a:lnTo>
                    <a:pt x="2072" y="1956"/>
                  </a:lnTo>
                  <a:lnTo>
                    <a:pt x="2080" y="1949"/>
                  </a:lnTo>
                  <a:lnTo>
                    <a:pt x="2088" y="1942"/>
                  </a:lnTo>
                  <a:lnTo>
                    <a:pt x="2115" y="1930"/>
                  </a:lnTo>
                  <a:lnTo>
                    <a:pt x="2195" y="1910"/>
                  </a:lnTo>
                  <a:lnTo>
                    <a:pt x="2209" y="1901"/>
                  </a:lnTo>
                  <a:lnTo>
                    <a:pt x="2214" y="1897"/>
                  </a:lnTo>
                  <a:lnTo>
                    <a:pt x="2219" y="1891"/>
                  </a:lnTo>
                  <a:lnTo>
                    <a:pt x="2222" y="1883"/>
                  </a:lnTo>
                  <a:lnTo>
                    <a:pt x="2227" y="1866"/>
                  </a:lnTo>
                  <a:lnTo>
                    <a:pt x="2227" y="1855"/>
                  </a:lnTo>
                  <a:lnTo>
                    <a:pt x="2222" y="1828"/>
                  </a:lnTo>
                  <a:lnTo>
                    <a:pt x="2218" y="1812"/>
                  </a:lnTo>
                  <a:lnTo>
                    <a:pt x="1641" y="1106"/>
                  </a:lnTo>
                  <a:lnTo>
                    <a:pt x="1473" y="953"/>
                  </a:lnTo>
                  <a:lnTo>
                    <a:pt x="1384" y="889"/>
                  </a:lnTo>
                  <a:lnTo>
                    <a:pt x="1381" y="891"/>
                  </a:lnTo>
                  <a:lnTo>
                    <a:pt x="1378" y="893"/>
                  </a:lnTo>
                  <a:lnTo>
                    <a:pt x="1372" y="895"/>
                  </a:lnTo>
                  <a:lnTo>
                    <a:pt x="1364" y="895"/>
                  </a:lnTo>
                  <a:lnTo>
                    <a:pt x="1357" y="894"/>
                  </a:lnTo>
                  <a:lnTo>
                    <a:pt x="1341" y="889"/>
                  </a:lnTo>
                  <a:lnTo>
                    <a:pt x="1317" y="877"/>
                  </a:lnTo>
                  <a:lnTo>
                    <a:pt x="1308" y="874"/>
                  </a:lnTo>
                  <a:lnTo>
                    <a:pt x="1291" y="870"/>
                  </a:lnTo>
                  <a:lnTo>
                    <a:pt x="1283" y="870"/>
                  </a:lnTo>
                  <a:lnTo>
                    <a:pt x="1276" y="872"/>
                  </a:lnTo>
                  <a:lnTo>
                    <a:pt x="1268" y="876"/>
                  </a:lnTo>
                  <a:lnTo>
                    <a:pt x="1261" y="881"/>
                  </a:lnTo>
                  <a:lnTo>
                    <a:pt x="1264" y="943"/>
                  </a:lnTo>
                  <a:lnTo>
                    <a:pt x="1286" y="1043"/>
                  </a:lnTo>
                  <a:lnTo>
                    <a:pt x="1360" y="1282"/>
                  </a:lnTo>
                  <a:lnTo>
                    <a:pt x="1370" y="1363"/>
                  </a:lnTo>
                  <a:lnTo>
                    <a:pt x="1368" y="1403"/>
                  </a:lnTo>
                  <a:lnTo>
                    <a:pt x="1355" y="1465"/>
                  </a:lnTo>
                  <a:lnTo>
                    <a:pt x="1327" y="1529"/>
                  </a:lnTo>
                  <a:lnTo>
                    <a:pt x="1188" y="1741"/>
                  </a:lnTo>
                  <a:lnTo>
                    <a:pt x="1166" y="1786"/>
                  </a:lnTo>
                  <a:lnTo>
                    <a:pt x="1149" y="1831"/>
                  </a:lnTo>
                  <a:lnTo>
                    <a:pt x="1142" y="1856"/>
                  </a:lnTo>
                  <a:lnTo>
                    <a:pt x="1144" y="1880"/>
                  </a:lnTo>
                  <a:lnTo>
                    <a:pt x="1149" y="1900"/>
                  </a:lnTo>
                  <a:lnTo>
                    <a:pt x="1152" y="1910"/>
                  </a:lnTo>
                  <a:lnTo>
                    <a:pt x="1165" y="1930"/>
                  </a:lnTo>
                  <a:lnTo>
                    <a:pt x="1169" y="1935"/>
                  </a:lnTo>
                  <a:lnTo>
                    <a:pt x="1174" y="1939"/>
                  </a:lnTo>
                  <a:lnTo>
                    <a:pt x="1192" y="1948"/>
                  </a:lnTo>
                  <a:lnTo>
                    <a:pt x="1199" y="1950"/>
                  </a:lnTo>
                  <a:lnTo>
                    <a:pt x="1206" y="1951"/>
                  </a:lnTo>
                  <a:lnTo>
                    <a:pt x="1242" y="1950"/>
                  </a:lnTo>
                  <a:lnTo>
                    <a:pt x="1322" y="1931"/>
                  </a:lnTo>
                  <a:lnTo>
                    <a:pt x="1335" y="2096"/>
                  </a:lnTo>
                  <a:lnTo>
                    <a:pt x="1248" y="2107"/>
                  </a:lnTo>
                  <a:lnTo>
                    <a:pt x="1193" y="2121"/>
                  </a:lnTo>
                  <a:lnTo>
                    <a:pt x="1113" y="2153"/>
                  </a:lnTo>
                  <a:lnTo>
                    <a:pt x="1037" y="2197"/>
                  </a:lnTo>
                  <a:lnTo>
                    <a:pt x="966" y="2257"/>
                  </a:lnTo>
                  <a:lnTo>
                    <a:pt x="921" y="2304"/>
                  </a:lnTo>
                  <a:lnTo>
                    <a:pt x="910" y="2333"/>
                  </a:lnTo>
                  <a:lnTo>
                    <a:pt x="902" y="2358"/>
                  </a:lnTo>
                  <a:lnTo>
                    <a:pt x="898" y="2381"/>
                  </a:lnTo>
                  <a:lnTo>
                    <a:pt x="898" y="2402"/>
                  </a:lnTo>
                  <a:lnTo>
                    <a:pt x="900" y="2421"/>
                  </a:lnTo>
                  <a:lnTo>
                    <a:pt x="905" y="2436"/>
                  </a:lnTo>
                  <a:lnTo>
                    <a:pt x="913" y="2451"/>
                  </a:lnTo>
                  <a:lnTo>
                    <a:pt x="923" y="2463"/>
                  </a:lnTo>
                  <a:lnTo>
                    <a:pt x="936" y="2473"/>
                  </a:lnTo>
                  <a:lnTo>
                    <a:pt x="950" y="2482"/>
                  </a:lnTo>
                  <a:lnTo>
                    <a:pt x="985" y="2496"/>
                  </a:lnTo>
                  <a:lnTo>
                    <a:pt x="1025" y="2503"/>
                  </a:lnTo>
                  <a:lnTo>
                    <a:pt x="1139" y="2504"/>
                  </a:lnTo>
                  <a:lnTo>
                    <a:pt x="1354" y="2477"/>
                  </a:lnTo>
                  <a:lnTo>
                    <a:pt x="1371" y="2477"/>
                  </a:lnTo>
                  <a:lnTo>
                    <a:pt x="1538" y="2706"/>
                  </a:lnTo>
                  <a:lnTo>
                    <a:pt x="1518" y="2721"/>
                  </a:lnTo>
                  <a:lnTo>
                    <a:pt x="1504" y="2738"/>
                  </a:lnTo>
                  <a:lnTo>
                    <a:pt x="1500" y="2747"/>
                  </a:lnTo>
                  <a:lnTo>
                    <a:pt x="1497" y="2758"/>
                  </a:lnTo>
                  <a:lnTo>
                    <a:pt x="1495" y="2769"/>
                  </a:lnTo>
                  <a:lnTo>
                    <a:pt x="1497" y="2804"/>
                  </a:lnTo>
                  <a:lnTo>
                    <a:pt x="1503" y="2829"/>
                  </a:lnTo>
                  <a:lnTo>
                    <a:pt x="1593" y="3035"/>
                  </a:lnTo>
                  <a:lnTo>
                    <a:pt x="1610" y="3094"/>
                  </a:lnTo>
                  <a:lnTo>
                    <a:pt x="1613" y="3123"/>
                  </a:lnTo>
                  <a:lnTo>
                    <a:pt x="1601" y="3137"/>
                  </a:lnTo>
                  <a:lnTo>
                    <a:pt x="1576" y="3159"/>
                  </a:lnTo>
                  <a:lnTo>
                    <a:pt x="1550" y="3175"/>
                  </a:lnTo>
                  <a:lnTo>
                    <a:pt x="1522" y="3185"/>
                  </a:lnTo>
                  <a:lnTo>
                    <a:pt x="1480" y="3194"/>
                  </a:lnTo>
                  <a:lnTo>
                    <a:pt x="1337" y="3201"/>
                  </a:lnTo>
                  <a:lnTo>
                    <a:pt x="1298" y="3211"/>
                  </a:lnTo>
                  <a:lnTo>
                    <a:pt x="1272" y="3222"/>
                  </a:lnTo>
                  <a:lnTo>
                    <a:pt x="1261" y="3230"/>
                  </a:lnTo>
                  <a:lnTo>
                    <a:pt x="1238" y="3250"/>
                  </a:lnTo>
                  <a:lnTo>
                    <a:pt x="1227" y="3262"/>
                  </a:lnTo>
                  <a:lnTo>
                    <a:pt x="1198" y="3310"/>
                  </a:lnTo>
                  <a:lnTo>
                    <a:pt x="1198" y="3562"/>
                  </a:lnTo>
                  <a:lnTo>
                    <a:pt x="1087" y="3556"/>
                  </a:lnTo>
                  <a:lnTo>
                    <a:pt x="976" y="3568"/>
                  </a:lnTo>
                  <a:lnTo>
                    <a:pt x="922" y="3582"/>
                  </a:lnTo>
                  <a:lnTo>
                    <a:pt x="844" y="3612"/>
                  </a:lnTo>
                  <a:lnTo>
                    <a:pt x="768" y="3652"/>
                  </a:lnTo>
                  <a:lnTo>
                    <a:pt x="697" y="3704"/>
                  </a:lnTo>
                  <a:lnTo>
                    <a:pt x="610" y="3791"/>
                  </a:lnTo>
                  <a:lnTo>
                    <a:pt x="534" y="3897"/>
                  </a:lnTo>
                  <a:lnTo>
                    <a:pt x="485" y="3992"/>
                  </a:lnTo>
                  <a:lnTo>
                    <a:pt x="458" y="4061"/>
                  </a:lnTo>
                  <a:lnTo>
                    <a:pt x="446" y="4055"/>
                  </a:lnTo>
                  <a:lnTo>
                    <a:pt x="409" y="4044"/>
                  </a:lnTo>
                  <a:lnTo>
                    <a:pt x="384" y="4043"/>
                  </a:lnTo>
                  <a:lnTo>
                    <a:pt x="358" y="4047"/>
                  </a:lnTo>
                  <a:lnTo>
                    <a:pt x="346" y="4050"/>
                  </a:lnTo>
                  <a:lnTo>
                    <a:pt x="322" y="4060"/>
                  </a:lnTo>
                  <a:lnTo>
                    <a:pt x="300" y="4077"/>
                  </a:lnTo>
                  <a:lnTo>
                    <a:pt x="281" y="4101"/>
                  </a:lnTo>
                  <a:lnTo>
                    <a:pt x="273" y="4114"/>
                  </a:lnTo>
                  <a:lnTo>
                    <a:pt x="247" y="2283"/>
                  </a:lnTo>
                  <a:lnTo>
                    <a:pt x="0" y="476"/>
                  </a:lnTo>
                  <a:lnTo>
                    <a:pt x="382" y="285"/>
                  </a:lnTo>
                  <a:lnTo>
                    <a:pt x="1082" y="91"/>
                  </a:lnTo>
                  <a:lnTo>
                    <a:pt x="1855" y="0"/>
                  </a:lnTo>
                  <a:lnTo>
                    <a:pt x="1917" y="1"/>
                  </a:lnTo>
                  <a:lnTo>
                    <a:pt x="1977" y="11"/>
                  </a:lnTo>
                  <a:lnTo>
                    <a:pt x="2016" y="22"/>
                  </a:lnTo>
                  <a:lnTo>
                    <a:pt x="2055" y="40"/>
                  </a:lnTo>
                  <a:lnTo>
                    <a:pt x="2091" y="64"/>
                  </a:lnTo>
                  <a:lnTo>
                    <a:pt x="2126" y="94"/>
                  </a:lnTo>
                  <a:lnTo>
                    <a:pt x="2143" y="113"/>
                  </a:lnTo>
                  <a:close/>
                </a:path>
              </a:pathLst>
            </a:custGeom>
            <a:solidFill>
              <a:srgbClr val="C5D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30"/>
            <p:cNvSpPr>
              <a:spLocks/>
            </p:cNvSpPr>
            <p:nvPr/>
          </p:nvSpPr>
          <p:spPr bwMode="auto">
            <a:xfrm>
              <a:off x="5187" y="905"/>
              <a:ext cx="136" cy="439"/>
            </a:xfrm>
            <a:custGeom>
              <a:avLst/>
              <a:gdLst>
                <a:gd name="T0" fmla="*/ 120 w 1903"/>
                <a:gd name="T1" fmla="*/ 25 h 6135"/>
                <a:gd name="T2" fmla="*/ 126 w 1903"/>
                <a:gd name="T3" fmla="*/ 30 h 6135"/>
                <a:gd name="T4" fmla="*/ 128 w 1903"/>
                <a:gd name="T5" fmla="*/ 36 h 6135"/>
                <a:gd name="T6" fmla="*/ 126 w 1903"/>
                <a:gd name="T7" fmla="*/ 434 h 6135"/>
                <a:gd name="T8" fmla="*/ 22 w 1903"/>
                <a:gd name="T9" fmla="*/ 342 h 6135"/>
                <a:gd name="T10" fmla="*/ 15 w 1903"/>
                <a:gd name="T11" fmla="*/ 333 h 6135"/>
                <a:gd name="T12" fmla="*/ 12 w 1903"/>
                <a:gd name="T13" fmla="*/ 328 h 6135"/>
                <a:gd name="T14" fmla="*/ 11 w 1903"/>
                <a:gd name="T15" fmla="*/ 324 h 6135"/>
                <a:gd name="T16" fmla="*/ 13 w 1903"/>
                <a:gd name="T17" fmla="*/ 323 h 6135"/>
                <a:gd name="T18" fmla="*/ 15 w 1903"/>
                <a:gd name="T19" fmla="*/ 324 h 6135"/>
                <a:gd name="T20" fmla="*/ 17 w 1903"/>
                <a:gd name="T21" fmla="*/ 325 h 6135"/>
                <a:gd name="T22" fmla="*/ 19 w 1903"/>
                <a:gd name="T23" fmla="*/ 325 h 6135"/>
                <a:gd name="T24" fmla="*/ 30 w 1903"/>
                <a:gd name="T25" fmla="*/ 321 h 6135"/>
                <a:gd name="T26" fmla="*/ 34 w 1903"/>
                <a:gd name="T27" fmla="*/ 316 h 6135"/>
                <a:gd name="T28" fmla="*/ 42 w 1903"/>
                <a:gd name="T29" fmla="*/ 272 h 6135"/>
                <a:gd name="T30" fmla="*/ 43 w 1903"/>
                <a:gd name="T31" fmla="*/ 269 h 6135"/>
                <a:gd name="T32" fmla="*/ 44 w 1903"/>
                <a:gd name="T33" fmla="*/ 269 h 6135"/>
                <a:gd name="T34" fmla="*/ 46 w 1903"/>
                <a:gd name="T35" fmla="*/ 272 h 6135"/>
                <a:gd name="T36" fmla="*/ 47 w 1903"/>
                <a:gd name="T37" fmla="*/ 273 h 6135"/>
                <a:gd name="T38" fmla="*/ 46 w 1903"/>
                <a:gd name="T39" fmla="*/ 315 h 6135"/>
                <a:gd name="T40" fmla="*/ 40 w 1903"/>
                <a:gd name="T41" fmla="*/ 327 h 6135"/>
                <a:gd name="T42" fmla="*/ 25 w 1903"/>
                <a:gd name="T43" fmla="*/ 335 h 6135"/>
                <a:gd name="T44" fmla="*/ 25 w 1903"/>
                <a:gd name="T45" fmla="*/ 335 h 6135"/>
                <a:gd name="T46" fmla="*/ 26 w 1903"/>
                <a:gd name="T47" fmla="*/ 336 h 6135"/>
                <a:gd name="T48" fmla="*/ 37 w 1903"/>
                <a:gd name="T49" fmla="*/ 338 h 6135"/>
                <a:gd name="T50" fmla="*/ 43 w 1903"/>
                <a:gd name="T51" fmla="*/ 335 h 6135"/>
                <a:gd name="T52" fmla="*/ 51 w 1903"/>
                <a:gd name="T53" fmla="*/ 325 h 6135"/>
                <a:gd name="T54" fmla="*/ 57 w 1903"/>
                <a:gd name="T55" fmla="*/ 264 h 6135"/>
                <a:gd name="T56" fmla="*/ 53 w 1903"/>
                <a:gd name="T57" fmla="*/ 243 h 6135"/>
                <a:gd name="T58" fmla="*/ 48 w 1903"/>
                <a:gd name="T59" fmla="*/ 238 h 6135"/>
                <a:gd name="T60" fmla="*/ 42 w 1903"/>
                <a:gd name="T61" fmla="*/ 235 h 6135"/>
                <a:gd name="T62" fmla="*/ 29 w 1903"/>
                <a:gd name="T63" fmla="*/ 235 h 6135"/>
                <a:gd name="T64" fmla="*/ 16 w 1903"/>
                <a:gd name="T65" fmla="*/ 242 h 6135"/>
                <a:gd name="T66" fmla="*/ 13 w 1903"/>
                <a:gd name="T67" fmla="*/ 303 h 6135"/>
                <a:gd name="T68" fmla="*/ 17 w 1903"/>
                <a:gd name="T69" fmla="*/ 300 h 6135"/>
                <a:gd name="T70" fmla="*/ 26 w 1903"/>
                <a:gd name="T71" fmla="*/ 280 h 6135"/>
                <a:gd name="T72" fmla="*/ 29 w 1903"/>
                <a:gd name="T73" fmla="*/ 278 h 6135"/>
                <a:gd name="T74" fmla="*/ 23 w 1903"/>
                <a:gd name="T75" fmla="*/ 302 h 6135"/>
                <a:gd name="T76" fmla="*/ 19 w 1903"/>
                <a:gd name="T77" fmla="*/ 310 h 6135"/>
                <a:gd name="T78" fmla="*/ 15 w 1903"/>
                <a:gd name="T79" fmla="*/ 313 h 6135"/>
                <a:gd name="T80" fmla="*/ 6 w 1903"/>
                <a:gd name="T81" fmla="*/ 317 h 6135"/>
                <a:gd name="T82" fmla="*/ 4 w 1903"/>
                <a:gd name="T83" fmla="*/ 317 h 6135"/>
                <a:gd name="T84" fmla="*/ 3 w 1903"/>
                <a:gd name="T85" fmla="*/ 317 h 6135"/>
                <a:gd name="T86" fmla="*/ 2 w 1903"/>
                <a:gd name="T87" fmla="*/ 315 h 6135"/>
                <a:gd name="T88" fmla="*/ 2 w 1903"/>
                <a:gd name="T89" fmla="*/ 312 h 6135"/>
                <a:gd name="T90" fmla="*/ 3 w 1903"/>
                <a:gd name="T91" fmla="*/ 311 h 6135"/>
                <a:gd name="T92" fmla="*/ 9 w 1903"/>
                <a:gd name="T93" fmla="*/ 308 h 6135"/>
                <a:gd name="T94" fmla="*/ 10 w 1903"/>
                <a:gd name="T95" fmla="*/ 306 h 6135"/>
                <a:gd name="T96" fmla="*/ 10 w 1903"/>
                <a:gd name="T97" fmla="*/ 305 h 6135"/>
                <a:gd name="T98" fmla="*/ 12 w 1903"/>
                <a:gd name="T99" fmla="*/ 239 h 6135"/>
                <a:gd name="T100" fmla="*/ 14 w 1903"/>
                <a:gd name="T101" fmla="*/ 236 h 6135"/>
                <a:gd name="T102" fmla="*/ 15 w 1903"/>
                <a:gd name="T103" fmla="*/ 113 h 6135"/>
                <a:gd name="T104" fmla="*/ 0 w 1903"/>
                <a:gd name="T105" fmla="*/ 19 h 6135"/>
                <a:gd name="T106" fmla="*/ 1 w 1903"/>
                <a:gd name="T107" fmla="*/ 4 h 6135"/>
                <a:gd name="T108" fmla="*/ 3 w 1903"/>
                <a:gd name="T109" fmla="*/ 1 h 6135"/>
                <a:gd name="T110" fmla="*/ 108 w 1903"/>
                <a:gd name="T111" fmla="*/ 22 h 61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03" h="6135">
                  <a:moveTo>
                    <a:pt x="1508" y="302"/>
                  </a:moveTo>
                  <a:lnTo>
                    <a:pt x="1638" y="338"/>
                  </a:lnTo>
                  <a:lnTo>
                    <a:pt x="1676" y="354"/>
                  </a:lnTo>
                  <a:lnTo>
                    <a:pt x="1711" y="374"/>
                  </a:lnTo>
                  <a:lnTo>
                    <a:pt x="1728" y="387"/>
                  </a:lnTo>
                  <a:lnTo>
                    <a:pt x="1759" y="417"/>
                  </a:lnTo>
                  <a:lnTo>
                    <a:pt x="1773" y="435"/>
                  </a:lnTo>
                  <a:lnTo>
                    <a:pt x="1785" y="457"/>
                  </a:lnTo>
                  <a:lnTo>
                    <a:pt x="1794" y="506"/>
                  </a:lnTo>
                  <a:lnTo>
                    <a:pt x="1839" y="705"/>
                  </a:lnTo>
                  <a:lnTo>
                    <a:pt x="1903" y="4613"/>
                  </a:lnTo>
                  <a:lnTo>
                    <a:pt x="1767" y="6060"/>
                  </a:lnTo>
                  <a:lnTo>
                    <a:pt x="1711" y="6135"/>
                  </a:lnTo>
                  <a:lnTo>
                    <a:pt x="267" y="6086"/>
                  </a:lnTo>
                  <a:lnTo>
                    <a:pt x="301" y="4784"/>
                  </a:lnTo>
                  <a:lnTo>
                    <a:pt x="298" y="4742"/>
                  </a:lnTo>
                  <a:lnTo>
                    <a:pt x="288" y="4731"/>
                  </a:lnTo>
                  <a:lnTo>
                    <a:pt x="206" y="4653"/>
                  </a:lnTo>
                  <a:lnTo>
                    <a:pt x="185" y="4628"/>
                  </a:lnTo>
                  <a:lnTo>
                    <a:pt x="176" y="4614"/>
                  </a:lnTo>
                  <a:lnTo>
                    <a:pt x="163" y="4583"/>
                  </a:lnTo>
                  <a:lnTo>
                    <a:pt x="157" y="4566"/>
                  </a:lnTo>
                  <a:lnTo>
                    <a:pt x="154" y="4537"/>
                  </a:lnTo>
                  <a:lnTo>
                    <a:pt x="154" y="4526"/>
                  </a:lnTo>
                  <a:lnTo>
                    <a:pt x="163" y="4520"/>
                  </a:lnTo>
                  <a:lnTo>
                    <a:pt x="170" y="4516"/>
                  </a:lnTo>
                  <a:lnTo>
                    <a:pt x="177" y="4514"/>
                  </a:lnTo>
                  <a:lnTo>
                    <a:pt x="184" y="4514"/>
                  </a:lnTo>
                  <a:lnTo>
                    <a:pt x="197" y="4519"/>
                  </a:lnTo>
                  <a:lnTo>
                    <a:pt x="204" y="4522"/>
                  </a:lnTo>
                  <a:lnTo>
                    <a:pt x="223" y="4536"/>
                  </a:lnTo>
                  <a:lnTo>
                    <a:pt x="237" y="4543"/>
                  </a:lnTo>
                  <a:lnTo>
                    <a:pt x="244" y="4545"/>
                  </a:lnTo>
                  <a:lnTo>
                    <a:pt x="251" y="4545"/>
                  </a:lnTo>
                  <a:lnTo>
                    <a:pt x="259" y="4544"/>
                  </a:lnTo>
                  <a:lnTo>
                    <a:pt x="267" y="4541"/>
                  </a:lnTo>
                  <a:lnTo>
                    <a:pt x="334" y="4524"/>
                  </a:lnTo>
                  <a:lnTo>
                    <a:pt x="384" y="4504"/>
                  </a:lnTo>
                  <a:lnTo>
                    <a:pt x="414" y="4485"/>
                  </a:lnTo>
                  <a:lnTo>
                    <a:pt x="443" y="4461"/>
                  </a:lnTo>
                  <a:lnTo>
                    <a:pt x="457" y="4446"/>
                  </a:lnTo>
                  <a:lnTo>
                    <a:pt x="481" y="4411"/>
                  </a:lnTo>
                  <a:lnTo>
                    <a:pt x="502" y="4369"/>
                  </a:lnTo>
                  <a:lnTo>
                    <a:pt x="581" y="3950"/>
                  </a:lnTo>
                  <a:lnTo>
                    <a:pt x="585" y="3795"/>
                  </a:lnTo>
                  <a:lnTo>
                    <a:pt x="581" y="3757"/>
                  </a:lnTo>
                  <a:lnTo>
                    <a:pt x="589" y="3754"/>
                  </a:lnTo>
                  <a:lnTo>
                    <a:pt x="596" y="3753"/>
                  </a:lnTo>
                  <a:lnTo>
                    <a:pt x="603" y="3754"/>
                  </a:lnTo>
                  <a:lnTo>
                    <a:pt x="609" y="3756"/>
                  </a:lnTo>
                  <a:lnTo>
                    <a:pt x="614" y="3760"/>
                  </a:lnTo>
                  <a:lnTo>
                    <a:pt x="624" y="3772"/>
                  </a:lnTo>
                  <a:lnTo>
                    <a:pt x="636" y="3793"/>
                  </a:lnTo>
                  <a:lnTo>
                    <a:pt x="646" y="3806"/>
                  </a:lnTo>
                  <a:lnTo>
                    <a:pt x="651" y="3811"/>
                  </a:lnTo>
                  <a:lnTo>
                    <a:pt x="657" y="3815"/>
                  </a:lnTo>
                  <a:lnTo>
                    <a:pt x="663" y="3818"/>
                  </a:lnTo>
                  <a:lnTo>
                    <a:pt x="669" y="3819"/>
                  </a:lnTo>
                  <a:lnTo>
                    <a:pt x="658" y="4275"/>
                  </a:lnTo>
                  <a:lnTo>
                    <a:pt x="639" y="4397"/>
                  </a:lnTo>
                  <a:lnTo>
                    <a:pt x="626" y="4444"/>
                  </a:lnTo>
                  <a:lnTo>
                    <a:pt x="599" y="4512"/>
                  </a:lnTo>
                  <a:lnTo>
                    <a:pt x="565" y="4575"/>
                  </a:lnTo>
                  <a:lnTo>
                    <a:pt x="551" y="4594"/>
                  </a:lnTo>
                  <a:lnTo>
                    <a:pt x="365" y="4667"/>
                  </a:lnTo>
                  <a:lnTo>
                    <a:pt x="352" y="4676"/>
                  </a:lnTo>
                  <a:lnTo>
                    <a:pt x="348" y="4680"/>
                  </a:lnTo>
                  <a:lnTo>
                    <a:pt x="346" y="4684"/>
                  </a:lnTo>
                  <a:lnTo>
                    <a:pt x="344" y="4688"/>
                  </a:lnTo>
                  <a:lnTo>
                    <a:pt x="344" y="4691"/>
                  </a:lnTo>
                  <a:lnTo>
                    <a:pt x="352" y="4699"/>
                  </a:lnTo>
                  <a:lnTo>
                    <a:pt x="358" y="4702"/>
                  </a:lnTo>
                  <a:lnTo>
                    <a:pt x="367" y="4705"/>
                  </a:lnTo>
                  <a:lnTo>
                    <a:pt x="405" y="4714"/>
                  </a:lnTo>
                  <a:lnTo>
                    <a:pt x="520" y="4724"/>
                  </a:lnTo>
                  <a:lnTo>
                    <a:pt x="551" y="4717"/>
                  </a:lnTo>
                  <a:lnTo>
                    <a:pt x="579" y="4704"/>
                  </a:lnTo>
                  <a:lnTo>
                    <a:pt x="607" y="4687"/>
                  </a:lnTo>
                  <a:lnTo>
                    <a:pt x="631" y="4667"/>
                  </a:lnTo>
                  <a:lnTo>
                    <a:pt x="675" y="4614"/>
                  </a:lnTo>
                  <a:lnTo>
                    <a:pt x="712" y="4548"/>
                  </a:lnTo>
                  <a:lnTo>
                    <a:pt x="753" y="4428"/>
                  </a:lnTo>
                  <a:lnTo>
                    <a:pt x="797" y="4140"/>
                  </a:lnTo>
                  <a:lnTo>
                    <a:pt x="794" y="3693"/>
                  </a:lnTo>
                  <a:lnTo>
                    <a:pt x="767" y="3463"/>
                  </a:lnTo>
                  <a:lnTo>
                    <a:pt x="758" y="3439"/>
                  </a:lnTo>
                  <a:lnTo>
                    <a:pt x="738" y="3398"/>
                  </a:lnTo>
                  <a:lnTo>
                    <a:pt x="712" y="3363"/>
                  </a:lnTo>
                  <a:lnTo>
                    <a:pt x="681" y="3334"/>
                  </a:lnTo>
                  <a:lnTo>
                    <a:pt x="665" y="3322"/>
                  </a:lnTo>
                  <a:lnTo>
                    <a:pt x="647" y="3312"/>
                  </a:lnTo>
                  <a:lnTo>
                    <a:pt x="610" y="3296"/>
                  </a:lnTo>
                  <a:lnTo>
                    <a:pt x="590" y="3290"/>
                  </a:lnTo>
                  <a:lnTo>
                    <a:pt x="529" y="3280"/>
                  </a:lnTo>
                  <a:lnTo>
                    <a:pt x="465" y="3280"/>
                  </a:lnTo>
                  <a:lnTo>
                    <a:pt x="402" y="3291"/>
                  </a:lnTo>
                  <a:lnTo>
                    <a:pt x="322" y="3316"/>
                  </a:lnTo>
                  <a:lnTo>
                    <a:pt x="268" y="3344"/>
                  </a:lnTo>
                  <a:lnTo>
                    <a:pt x="224" y="3375"/>
                  </a:lnTo>
                  <a:lnTo>
                    <a:pt x="211" y="3387"/>
                  </a:lnTo>
                  <a:lnTo>
                    <a:pt x="171" y="4050"/>
                  </a:lnTo>
                  <a:lnTo>
                    <a:pt x="188" y="4232"/>
                  </a:lnTo>
                  <a:lnTo>
                    <a:pt x="193" y="4257"/>
                  </a:lnTo>
                  <a:lnTo>
                    <a:pt x="210" y="4238"/>
                  </a:lnTo>
                  <a:lnTo>
                    <a:pt x="239" y="4191"/>
                  </a:lnTo>
                  <a:lnTo>
                    <a:pt x="328" y="3972"/>
                  </a:lnTo>
                  <a:lnTo>
                    <a:pt x="353" y="3929"/>
                  </a:lnTo>
                  <a:lnTo>
                    <a:pt x="360" y="3919"/>
                  </a:lnTo>
                  <a:lnTo>
                    <a:pt x="375" y="3903"/>
                  </a:lnTo>
                  <a:lnTo>
                    <a:pt x="392" y="3892"/>
                  </a:lnTo>
                  <a:lnTo>
                    <a:pt x="402" y="3887"/>
                  </a:lnTo>
                  <a:lnTo>
                    <a:pt x="393" y="3903"/>
                  </a:lnTo>
                  <a:lnTo>
                    <a:pt x="374" y="3956"/>
                  </a:lnTo>
                  <a:lnTo>
                    <a:pt x="318" y="4226"/>
                  </a:lnTo>
                  <a:lnTo>
                    <a:pt x="301" y="4277"/>
                  </a:lnTo>
                  <a:lnTo>
                    <a:pt x="286" y="4306"/>
                  </a:lnTo>
                  <a:lnTo>
                    <a:pt x="267" y="4333"/>
                  </a:lnTo>
                  <a:lnTo>
                    <a:pt x="257" y="4344"/>
                  </a:lnTo>
                  <a:lnTo>
                    <a:pt x="232" y="4363"/>
                  </a:lnTo>
                  <a:lnTo>
                    <a:pt x="203" y="4378"/>
                  </a:lnTo>
                  <a:lnTo>
                    <a:pt x="158" y="4389"/>
                  </a:lnTo>
                  <a:lnTo>
                    <a:pt x="149" y="4392"/>
                  </a:lnTo>
                  <a:lnTo>
                    <a:pt x="88" y="4432"/>
                  </a:lnTo>
                  <a:lnTo>
                    <a:pt x="80" y="4435"/>
                  </a:lnTo>
                  <a:lnTo>
                    <a:pt x="72" y="4437"/>
                  </a:lnTo>
                  <a:lnTo>
                    <a:pt x="62" y="4437"/>
                  </a:lnTo>
                  <a:lnTo>
                    <a:pt x="54" y="4435"/>
                  </a:lnTo>
                  <a:lnTo>
                    <a:pt x="44" y="4430"/>
                  </a:lnTo>
                  <a:lnTo>
                    <a:pt x="40" y="4427"/>
                  </a:lnTo>
                  <a:lnTo>
                    <a:pt x="30" y="4417"/>
                  </a:lnTo>
                  <a:lnTo>
                    <a:pt x="26" y="4411"/>
                  </a:lnTo>
                  <a:lnTo>
                    <a:pt x="24" y="4402"/>
                  </a:lnTo>
                  <a:lnTo>
                    <a:pt x="24" y="4384"/>
                  </a:lnTo>
                  <a:lnTo>
                    <a:pt x="25" y="4376"/>
                  </a:lnTo>
                  <a:lnTo>
                    <a:pt x="29" y="4363"/>
                  </a:lnTo>
                  <a:lnTo>
                    <a:pt x="32" y="4358"/>
                  </a:lnTo>
                  <a:lnTo>
                    <a:pt x="36" y="4354"/>
                  </a:lnTo>
                  <a:lnTo>
                    <a:pt x="44" y="4345"/>
                  </a:lnTo>
                  <a:lnTo>
                    <a:pt x="55" y="4339"/>
                  </a:lnTo>
                  <a:lnTo>
                    <a:pt x="112" y="4316"/>
                  </a:lnTo>
                  <a:lnTo>
                    <a:pt x="121" y="4308"/>
                  </a:lnTo>
                  <a:lnTo>
                    <a:pt x="127" y="4305"/>
                  </a:lnTo>
                  <a:lnTo>
                    <a:pt x="131" y="4300"/>
                  </a:lnTo>
                  <a:lnTo>
                    <a:pt x="140" y="4282"/>
                  </a:lnTo>
                  <a:lnTo>
                    <a:pt x="142" y="4275"/>
                  </a:lnTo>
                  <a:lnTo>
                    <a:pt x="144" y="4266"/>
                  </a:lnTo>
                  <a:lnTo>
                    <a:pt x="144" y="4257"/>
                  </a:lnTo>
                  <a:lnTo>
                    <a:pt x="132" y="3928"/>
                  </a:lnTo>
                  <a:lnTo>
                    <a:pt x="163" y="3370"/>
                  </a:lnTo>
                  <a:lnTo>
                    <a:pt x="169" y="3346"/>
                  </a:lnTo>
                  <a:lnTo>
                    <a:pt x="179" y="3326"/>
                  </a:lnTo>
                  <a:lnTo>
                    <a:pt x="185" y="3318"/>
                  </a:lnTo>
                  <a:lnTo>
                    <a:pt x="199" y="3303"/>
                  </a:lnTo>
                  <a:lnTo>
                    <a:pt x="205" y="3298"/>
                  </a:lnTo>
                  <a:lnTo>
                    <a:pt x="267" y="3258"/>
                  </a:lnTo>
                  <a:lnTo>
                    <a:pt x="206" y="1584"/>
                  </a:lnTo>
                  <a:lnTo>
                    <a:pt x="32" y="438"/>
                  </a:lnTo>
                  <a:lnTo>
                    <a:pt x="0" y="327"/>
                  </a:lnTo>
                  <a:lnTo>
                    <a:pt x="3" y="259"/>
                  </a:lnTo>
                  <a:lnTo>
                    <a:pt x="2" y="121"/>
                  </a:lnTo>
                  <a:lnTo>
                    <a:pt x="9" y="80"/>
                  </a:lnTo>
                  <a:lnTo>
                    <a:pt x="14" y="61"/>
                  </a:lnTo>
                  <a:lnTo>
                    <a:pt x="27" y="35"/>
                  </a:lnTo>
                  <a:lnTo>
                    <a:pt x="32" y="27"/>
                  </a:lnTo>
                  <a:lnTo>
                    <a:pt x="46" y="12"/>
                  </a:lnTo>
                  <a:lnTo>
                    <a:pt x="62" y="0"/>
                  </a:lnTo>
                  <a:lnTo>
                    <a:pt x="699" y="88"/>
                  </a:lnTo>
                  <a:lnTo>
                    <a:pt x="1508" y="30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31"/>
            <p:cNvSpPr>
              <a:spLocks/>
            </p:cNvSpPr>
            <p:nvPr/>
          </p:nvSpPr>
          <p:spPr bwMode="auto">
            <a:xfrm>
              <a:off x="5191" y="909"/>
              <a:ext cx="129" cy="427"/>
            </a:xfrm>
            <a:custGeom>
              <a:avLst/>
              <a:gdLst>
                <a:gd name="T0" fmla="*/ 121 w 1798"/>
                <a:gd name="T1" fmla="*/ 413 h 5974"/>
                <a:gd name="T2" fmla="*/ 120 w 1798"/>
                <a:gd name="T3" fmla="*/ 415 h 5974"/>
                <a:gd name="T4" fmla="*/ 117 w 1798"/>
                <a:gd name="T5" fmla="*/ 425 h 5974"/>
                <a:gd name="T6" fmla="*/ 117 w 1798"/>
                <a:gd name="T7" fmla="*/ 426 h 5974"/>
                <a:gd name="T8" fmla="*/ 116 w 1798"/>
                <a:gd name="T9" fmla="*/ 427 h 5974"/>
                <a:gd name="T10" fmla="*/ 115 w 1798"/>
                <a:gd name="T11" fmla="*/ 427 h 5974"/>
                <a:gd name="T12" fmla="*/ 114 w 1798"/>
                <a:gd name="T13" fmla="*/ 427 h 5974"/>
                <a:gd name="T14" fmla="*/ 38 w 1798"/>
                <a:gd name="T15" fmla="*/ 424 h 5974"/>
                <a:gd name="T16" fmla="*/ 22 w 1798"/>
                <a:gd name="T17" fmla="*/ 338 h 5974"/>
                <a:gd name="T18" fmla="*/ 30 w 1798"/>
                <a:gd name="T19" fmla="*/ 340 h 5974"/>
                <a:gd name="T20" fmla="*/ 35 w 1798"/>
                <a:gd name="T21" fmla="*/ 339 h 5974"/>
                <a:gd name="T22" fmla="*/ 41 w 1798"/>
                <a:gd name="T23" fmla="*/ 337 h 5974"/>
                <a:gd name="T24" fmla="*/ 47 w 1798"/>
                <a:gd name="T25" fmla="*/ 331 h 5974"/>
                <a:gd name="T26" fmla="*/ 52 w 1798"/>
                <a:gd name="T27" fmla="*/ 319 h 5974"/>
                <a:gd name="T28" fmla="*/ 55 w 1798"/>
                <a:gd name="T29" fmla="*/ 298 h 5974"/>
                <a:gd name="T30" fmla="*/ 118 w 1798"/>
                <a:gd name="T31" fmla="*/ 288 h 5974"/>
                <a:gd name="T32" fmla="*/ 118 w 1798"/>
                <a:gd name="T33" fmla="*/ 286 h 5974"/>
                <a:gd name="T34" fmla="*/ 117 w 1798"/>
                <a:gd name="T35" fmla="*/ 284 h 5974"/>
                <a:gd name="T36" fmla="*/ 116 w 1798"/>
                <a:gd name="T37" fmla="*/ 284 h 5974"/>
                <a:gd name="T38" fmla="*/ 115 w 1798"/>
                <a:gd name="T39" fmla="*/ 283 h 5974"/>
                <a:gd name="T40" fmla="*/ 56 w 1798"/>
                <a:gd name="T41" fmla="*/ 282 h 5974"/>
                <a:gd name="T42" fmla="*/ 57 w 1798"/>
                <a:gd name="T43" fmla="*/ 268 h 5974"/>
                <a:gd name="T44" fmla="*/ 113 w 1798"/>
                <a:gd name="T45" fmla="*/ 268 h 5974"/>
                <a:gd name="T46" fmla="*/ 115 w 1798"/>
                <a:gd name="T47" fmla="*/ 266 h 5974"/>
                <a:gd name="T48" fmla="*/ 117 w 1798"/>
                <a:gd name="T49" fmla="*/ 264 h 5974"/>
                <a:gd name="T50" fmla="*/ 123 w 1798"/>
                <a:gd name="T51" fmla="*/ 253 h 5974"/>
                <a:gd name="T52" fmla="*/ 114 w 1798"/>
                <a:gd name="T53" fmla="*/ 54 h 5974"/>
                <a:gd name="T54" fmla="*/ 113 w 1798"/>
                <a:gd name="T55" fmla="*/ 51 h 5974"/>
                <a:gd name="T56" fmla="*/ 105 w 1798"/>
                <a:gd name="T57" fmla="*/ 43 h 5974"/>
                <a:gd name="T58" fmla="*/ 27 w 1798"/>
                <a:gd name="T59" fmla="*/ 19 h 5974"/>
                <a:gd name="T60" fmla="*/ 19 w 1798"/>
                <a:gd name="T61" fmla="*/ 18 h 5974"/>
                <a:gd name="T62" fmla="*/ 17 w 1798"/>
                <a:gd name="T63" fmla="*/ 19 h 5974"/>
                <a:gd name="T64" fmla="*/ 15 w 1798"/>
                <a:gd name="T65" fmla="*/ 20 h 5974"/>
                <a:gd name="T66" fmla="*/ 14 w 1798"/>
                <a:gd name="T67" fmla="*/ 21 h 5974"/>
                <a:gd name="T68" fmla="*/ 13 w 1798"/>
                <a:gd name="T69" fmla="*/ 22 h 5974"/>
                <a:gd name="T70" fmla="*/ 27 w 1798"/>
                <a:gd name="T71" fmla="*/ 225 h 5974"/>
                <a:gd name="T72" fmla="*/ 22 w 1798"/>
                <a:gd name="T73" fmla="*/ 226 h 5974"/>
                <a:gd name="T74" fmla="*/ 21 w 1798"/>
                <a:gd name="T75" fmla="*/ 225 h 5974"/>
                <a:gd name="T76" fmla="*/ 20 w 1798"/>
                <a:gd name="T77" fmla="*/ 224 h 5974"/>
                <a:gd name="T78" fmla="*/ 0 w 1798"/>
                <a:gd name="T79" fmla="*/ 7 h 5974"/>
                <a:gd name="T80" fmla="*/ 1 w 1798"/>
                <a:gd name="T81" fmla="*/ 3 h 5974"/>
                <a:gd name="T82" fmla="*/ 4 w 1798"/>
                <a:gd name="T83" fmla="*/ 1 h 5974"/>
                <a:gd name="T84" fmla="*/ 9 w 1798"/>
                <a:gd name="T85" fmla="*/ 0 h 5974"/>
                <a:gd name="T86" fmla="*/ 118 w 1798"/>
                <a:gd name="T87" fmla="*/ 32 h 59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98" h="5974">
                  <a:moveTo>
                    <a:pt x="1798" y="4519"/>
                  </a:moveTo>
                  <a:lnTo>
                    <a:pt x="1680" y="5777"/>
                  </a:lnTo>
                  <a:lnTo>
                    <a:pt x="1674" y="5791"/>
                  </a:lnTo>
                  <a:lnTo>
                    <a:pt x="1668" y="5805"/>
                  </a:lnTo>
                  <a:lnTo>
                    <a:pt x="1647" y="5911"/>
                  </a:lnTo>
                  <a:lnTo>
                    <a:pt x="1637" y="5942"/>
                  </a:lnTo>
                  <a:lnTo>
                    <a:pt x="1630" y="5954"/>
                  </a:lnTo>
                  <a:lnTo>
                    <a:pt x="1626" y="5959"/>
                  </a:lnTo>
                  <a:lnTo>
                    <a:pt x="1622" y="5963"/>
                  </a:lnTo>
                  <a:lnTo>
                    <a:pt x="1612" y="5971"/>
                  </a:lnTo>
                  <a:lnTo>
                    <a:pt x="1606" y="5973"/>
                  </a:lnTo>
                  <a:lnTo>
                    <a:pt x="1600" y="5974"/>
                  </a:lnTo>
                  <a:lnTo>
                    <a:pt x="1593" y="5974"/>
                  </a:lnTo>
                  <a:lnTo>
                    <a:pt x="1586" y="5973"/>
                  </a:lnTo>
                  <a:lnTo>
                    <a:pt x="1569" y="5967"/>
                  </a:lnTo>
                  <a:lnTo>
                    <a:pt x="526" y="5938"/>
                  </a:lnTo>
                  <a:lnTo>
                    <a:pt x="286" y="5967"/>
                  </a:lnTo>
                  <a:lnTo>
                    <a:pt x="309" y="4735"/>
                  </a:lnTo>
                  <a:lnTo>
                    <a:pt x="367" y="4748"/>
                  </a:lnTo>
                  <a:lnTo>
                    <a:pt x="421" y="4752"/>
                  </a:lnTo>
                  <a:lnTo>
                    <a:pt x="470" y="4749"/>
                  </a:lnTo>
                  <a:lnTo>
                    <a:pt x="492" y="4744"/>
                  </a:lnTo>
                  <a:lnTo>
                    <a:pt x="534" y="4731"/>
                  </a:lnTo>
                  <a:lnTo>
                    <a:pt x="572" y="4711"/>
                  </a:lnTo>
                  <a:lnTo>
                    <a:pt x="606" y="4684"/>
                  </a:lnTo>
                  <a:lnTo>
                    <a:pt x="650" y="4633"/>
                  </a:lnTo>
                  <a:lnTo>
                    <a:pt x="674" y="4593"/>
                  </a:lnTo>
                  <a:lnTo>
                    <a:pt x="722" y="4468"/>
                  </a:lnTo>
                  <a:lnTo>
                    <a:pt x="756" y="4281"/>
                  </a:lnTo>
                  <a:lnTo>
                    <a:pt x="767" y="4175"/>
                  </a:lnTo>
                  <a:lnTo>
                    <a:pt x="1644" y="4045"/>
                  </a:lnTo>
                  <a:lnTo>
                    <a:pt x="1646" y="4032"/>
                  </a:lnTo>
                  <a:lnTo>
                    <a:pt x="1646" y="4025"/>
                  </a:lnTo>
                  <a:lnTo>
                    <a:pt x="1643" y="4004"/>
                  </a:lnTo>
                  <a:lnTo>
                    <a:pt x="1639" y="3990"/>
                  </a:lnTo>
                  <a:lnTo>
                    <a:pt x="1632" y="3978"/>
                  </a:lnTo>
                  <a:lnTo>
                    <a:pt x="1628" y="3973"/>
                  </a:lnTo>
                  <a:lnTo>
                    <a:pt x="1623" y="3970"/>
                  </a:lnTo>
                  <a:lnTo>
                    <a:pt x="1619" y="3967"/>
                  </a:lnTo>
                  <a:lnTo>
                    <a:pt x="1607" y="3965"/>
                  </a:lnTo>
                  <a:lnTo>
                    <a:pt x="1601" y="3967"/>
                  </a:lnTo>
                  <a:lnTo>
                    <a:pt x="785" y="3941"/>
                  </a:lnTo>
                  <a:lnTo>
                    <a:pt x="793" y="3846"/>
                  </a:lnTo>
                  <a:lnTo>
                    <a:pt x="792" y="3744"/>
                  </a:lnTo>
                  <a:lnTo>
                    <a:pt x="937" y="3770"/>
                  </a:lnTo>
                  <a:lnTo>
                    <a:pt x="1569" y="3744"/>
                  </a:lnTo>
                  <a:lnTo>
                    <a:pt x="1583" y="3736"/>
                  </a:lnTo>
                  <a:lnTo>
                    <a:pt x="1596" y="3727"/>
                  </a:lnTo>
                  <a:lnTo>
                    <a:pt x="1609" y="3716"/>
                  </a:lnTo>
                  <a:lnTo>
                    <a:pt x="1632" y="3692"/>
                  </a:lnTo>
                  <a:lnTo>
                    <a:pt x="1673" y="3629"/>
                  </a:lnTo>
                  <a:lnTo>
                    <a:pt x="1709" y="3539"/>
                  </a:lnTo>
                  <a:lnTo>
                    <a:pt x="1719" y="3502"/>
                  </a:lnTo>
                  <a:lnTo>
                    <a:pt x="1595" y="751"/>
                  </a:lnTo>
                  <a:lnTo>
                    <a:pt x="1585" y="725"/>
                  </a:lnTo>
                  <a:lnTo>
                    <a:pt x="1578" y="714"/>
                  </a:lnTo>
                  <a:lnTo>
                    <a:pt x="1554" y="682"/>
                  </a:lnTo>
                  <a:lnTo>
                    <a:pt x="1459" y="596"/>
                  </a:lnTo>
                  <a:lnTo>
                    <a:pt x="444" y="290"/>
                  </a:lnTo>
                  <a:lnTo>
                    <a:pt x="378" y="262"/>
                  </a:lnTo>
                  <a:lnTo>
                    <a:pt x="288" y="252"/>
                  </a:lnTo>
                  <a:lnTo>
                    <a:pt x="260" y="253"/>
                  </a:lnTo>
                  <a:lnTo>
                    <a:pt x="247" y="255"/>
                  </a:lnTo>
                  <a:lnTo>
                    <a:pt x="234" y="259"/>
                  </a:lnTo>
                  <a:lnTo>
                    <a:pt x="221" y="265"/>
                  </a:lnTo>
                  <a:lnTo>
                    <a:pt x="204" y="278"/>
                  </a:lnTo>
                  <a:lnTo>
                    <a:pt x="199" y="284"/>
                  </a:lnTo>
                  <a:lnTo>
                    <a:pt x="194" y="290"/>
                  </a:lnTo>
                  <a:lnTo>
                    <a:pt x="188" y="297"/>
                  </a:lnTo>
                  <a:lnTo>
                    <a:pt x="180" y="313"/>
                  </a:lnTo>
                  <a:lnTo>
                    <a:pt x="401" y="3141"/>
                  </a:lnTo>
                  <a:lnTo>
                    <a:pt x="383" y="3141"/>
                  </a:lnTo>
                  <a:lnTo>
                    <a:pt x="323" y="3158"/>
                  </a:lnTo>
                  <a:lnTo>
                    <a:pt x="307" y="3158"/>
                  </a:lnTo>
                  <a:lnTo>
                    <a:pt x="300" y="3157"/>
                  </a:lnTo>
                  <a:lnTo>
                    <a:pt x="293" y="3153"/>
                  </a:lnTo>
                  <a:lnTo>
                    <a:pt x="288" y="3149"/>
                  </a:lnTo>
                  <a:lnTo>
                    <a:pt x="277" y="3133"/>
                  </a:lnTo>
                  <a:lnTo>
                    <a:pt x="198" y="1477"/>
                  </a:lnTo>
                  <a:lnTo>
                    <a:pt x="0" y="97"/>
                  </a:lnTo>
                  <a:lnTo>
                    <a:pt x="0" y="69"/>
                  </a:lnTo>
                  <a:lnTo>
                    <a:pt x="10" y="45"/>
                  </a:lnTo>
                  <a:lnTo>
                    <a:pt x="28" y="26"/>
                  </a:lnTo>
                  <a:lnTo>
                    <a:pt x="53" y="13"/>
                  </a:lnTo>
                  <a:lnTo>
                    <a:pt x="86" y="5"/>
                  </a:lnTo>
                  <a:lnTo>
                    <a:pt x="126" y="0"/>
                  </a:lnTo>
                  <a:lnTo>
                    <a:pt x="223" y="3"/>
                  </a:lnTo>
                  <a:lnTo>
                    <a:pt x="1651" y="445"/>
                  </a:lnTo>
                  <a:lnTo>
                    <a:pt x="1798" y="4519"/>
                  </a:lnTo>
                  <a:close/>
                </a:path>
              </a:pathLst>
            </a:custGeom>
            <a:solidFill>
              <a:srgbClr val="89A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32"/>
            <p:cNvSpPr>
              <a:spLocks/>
            </p:cNvSpPr>
            <p:nvPr/>
          </p:nvSpPr>
          <p:spPr bwMode="auto">
            <a:xfrm>
              <a:off x="4876" y="926"/>
              <a:ext cx="129" cy="291"/>
            </a:xfrm>
            <a:custGeom>
              <a:avLst/>
              <a:gdLst>
                <a:gd name="T0" fmla="*/ 129 w 1804"/>
                <a:gd name="T1" fmla="*/ 149 h 4085"/>
                <a:gd name="T2" fmla="*/ 127 w 1804"/>
                <a:gd name="T3" fmla="*/ 290 h 4085"/>
                <a:gd name="T4" fmla="*/ 6 w 1804"/>
                <a:gd name="T5" fmla="*/ 291 h 4085"/>
                <a:gd name="T6" fmla="*/ 9 w 1804"/>
                <a:gd name="T7" fmla="*/ 276 h 4085"/>
                <a:gd name="T8" fmla="*/ 5 w 1804"/>
                <a:gd name="T9" fmla="*/ 76 h 4085"/>
                <a:gd name="T10" fmla="*/ 0 w 1804"/>
                <a:gd name="T11" fmla="*/ 40 h 4085"/>
                <a:gd name="T12" fmla="*/ 16 w 1804"/>
                <a:gd name="T13" fmla="*/ 31 h 4085"/>
                <a:gd name="T14" fmla="*/ 97 w 1804"/>
                <a:gd name="T15" fmla="*/ 3 h 4085"/>
                <a:gd name="T16" fmla="*/ 103 w 1804"/>
                <a:gd name="T17" fmla="*/ 0 h 4085"/>
                <a:gd name="T18" fmla="*/ 104 w 1804"/>
                <a:gd name="T19" fmla="*/ 0 h 4085"/>
                <a:gd name="T20" fmla="*/ 105 w 1804"/>
                <a:gd name="T21" fmla="*/ 1 h 4085"/>
                <a:gd name="T22" fmla="*/ 106 w 1804"/>
                <a:gd name="T23" fmla="*/ 3 h 4085"/>
                <a:gd name="T24" fmla="*/ 129 w 1804"/>
                <a:gd name="T25" fmla="*/ 149 h 40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04" h="4085">
                  <a:moveTo>
                    <a:pt x="1804" y="2094"/>
                  </a:moveTo>
                  <a:lnTo>
                    <a:pt x="1782" y="4077"/>
                  </a:lnTo>
                  <a:lnTo>
                    <a:pt x="79" y="4085"/>
                  </a:lnTo>
                  <a:lnTo>
                    <a:pt x="124" y="3877"/>
                  </a:lnTo>
                  <a:lnTo>
                    <a:pt x="72" y="1062"/>
                  </a:lnTo>
                  <a:lnTo>
                    <a:pt x="0" y="560"/>
                  </a:lnTo>
                  <a:lnTo>
                    <a:pt x="217" y="432"/>
                  </a:lnTo>
                  <a:lnTo>
                    <a:pt x="1354" y="40"/>
                  </a:lnTo>
                  <a:lnTo>
                    <a:pt x="1443" y="0"/>
                  </a:lnTo>
                  <a:lnTo>
                    <a:pt x="1457" y="5"/>
                  </a:lnTo>
                  <a:lnTo>
                    <a:pt x="1470" y="20"/>
                  </a:lnTo>
                  <a:lnTo>
                    <a:pt x="1484" y="46"/>
                  </a:lnTo>
                  <a:lnTo>
                    <a:pt x="1804" y="2094"/>
                  </a:lnTo>
                  <a:close/>
                </a:path>
              </a:pathLst>
            </a:custGeom>
            <a:solidFill>
              <a:srgbClr val="E2ED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4" name="Freeform 33"/>
            <p:cNvSpPr>
              <a:spLocks/>
            </p:cNvSpPr>
            <p:nvPr/>
          </p:nvSpPr>
          <p:spPr bwMode="auto">
            <a:xfrm>
              <a:off x="4877" y="970"/>
              <a:ext cx="109" cy="247"/>
            </a:xfrm>
            <a:custGeom>
              <a:avLst/>
              <a:gdLst>
                <a:gd name="T0" fmla="*/ 0 w 1521"/>
                <a:gd name="T1" fmla="*/ 0 h 3460"/>
                <a:gd name="T2" fmla="*/ 95 w 1521"/>
                <a:gd name="T3" fmla="*/ 29 h 3460"/>
                <a:gd name="T4" fmla="*/ 102 w 1521"/>
                <a:gd name="T5" fmla="*/ 40 h 3460"/>
                <a:gd name="T6" fmla="*/ 109 w 1521"/>
                <a:gd name="T7" fmla="*/ 208 h 3460"/>
                <a:gd name="T8" fmla="*/ 105 w 1521"/>
                <a:gd name="T9" fmla="*/ 215 h 3460"/>
                <a:gd name="T10" fmla="*/ 22 w 1521"/>
                <a:gd name="T11" fmla="*/ 246 h 3460"/>
                <a:gd name="T12" fmla="*/ 5 w 1521"/>
                <a:gd name="T13" fmla="*/ 247 h 3460"/>
                <a:gd name="T14" fmla="*/ 11 w 1521"/>
                <a:gd name="T15" fmla="*/ 209 h 3460"/>
                <a:gd name="T16" fmla="*/ 2 w 1521"/>
                <a:gd name="T17" fmla="*/ 17 h 3460"/>
                <a:gd name="T18" fmla="*/ 0 w 1521"/>
                <a:gd name="T19" fmla="*/ 0 h 34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1" h="3460">
                  <a:moveTo>
                    <a:pt x="0" y="0"/>
                  </a:moveTo>
                  <a:lnTo>
                    <a:pt x="1325" y="406"/>
                  </a:lnTo>
                  <a:lnTo>
                    <a:pt x="1428" y="562"/>
                  </a:lnTo>
                  <a:lnTo>
                    <a:pt x="1521" y="2909"/>
                  </a:lnTo>
                  <a:lnTo>
                    <a:pt x="1465" y="3012"/>
                  </a:lnTo>
                  <a:lnTo>
                    <a:pt x="302" y="3447"/>
                  </a:lnTo>
                  <a:lnTo>
                    <a:pt x="67" y="3460"/>
                  </a:lnTo>
                  <a:lnTo>
                    <a:pt x="151" y="2928"/>
                  </a:lnTo>
                  <a:lnTo>
                    <a:pt x="34" y="233"/>
                  </a:lnTo>
                  <a:lnTo>
                    <a:pt x="0" y="0"/>
                  </a:lnTo>
                  <a:close/>
                </a:path>
              </a:pathLst>
            </a:custGeom>
            <a:solidFill>
              <a:srgbClr val="B6C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5" name="Freeform 34"/>
            <p:cNvSpPr>
              <a:spLocks/>
            </p:cNvSpPr>
            <p:nvPr/>
          </p:nvSpPr>
          <p:spPr bwMode="auto">
            <a:xfrm>
              <a:off x="4895" y="953"/>
              <a:ext cx="38" cy="260"/>
            </a:xfrm>
            <a:custGeom>
              <a:avLst/>
              <a:gdLst>
                <a:gd name="T0" fmla="*/ 0 w 529"/>
                <a:gd name="T1" fmla="*/ 7 h 3636"/>
                <a:gd name="T2" fmla="*/ 20 w 529"/>
                <a:gd name="T3" fmla="*/ 125 h 3636"/>
                <a:gd name="T4" fmla="*/ 29 w 529"/>
                <a:gd name="T5" fmla="*/ 260 h 3636"/>
                <a:gd name="T6" fmla="*/ 31 w 529"/>
                <a:gd name="T7" fmla="*/ 260 h 3636"/>
                <a:gd name="T8" fmla="*/ 37 w 529"/>
                <a:gd name="T9" fmla="*/ 260 h 3636"/>
                <a:gd name="T10" fmla="*/ 38 w 529"/>
                <a:gd name="T11" fmla="*/ 260 h 3636"/>
                <a:gd name="T12" fmla="*/ 28 w 529"/>
                <a:gd name="T13" fmla="*/ 25 h 3636"/>
                <a:gd name="T14" fmla="*/ 25 w 529"/>
                <a:gd name="T15" fmla="*/ 2 h 3636"/>
                <a:gd name="T16" fmla="*/ 23 w 529"/>
                <a:gd name="T17" fmla="*/ 1 h 3636"/>
                <a:gd name="T18" fmla="*/ 22 w 529"/>
                <a:gd name="T19" fmla="*/ 1 h 3636"/>
                <a:gd name="T20" fmla="*/ 20 w 529"/>
                <a:gd name="T21" fmla="*/ 0 h 3636"/>
                <a:gd name="T22" fmla="*/ 18 w 529"/>
                <a:gd name="T23" fmla="*/ 0 h 3636"/>
                <a:gd name="T24" fmla="*/ 16 w 529"/>
                <a:gd name="T25" fmla="*/ 0 h 3636"/>
                <a:gd name="T26" fmla="*/ 15 w 529"/>
                <a:gd name="T27" fmla="*/ 0 h 3636"/>
                <a:gd name="T28" fmla="*/ 10 w 529"/>
                <a:gd name="T29" fmla="*/ 2 h 3636"/>
                <a:gd name="T30" fmla="*/ 0 w 529"/>
                <a:gd name="T31" fmla="*/ 7 h 36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9" h="3636">
                  <a:moveTo>
                    <a:pt x="0" y="93"/>
                  </a:moveTo>
                  <a:lnTo>
                    <a:pt x="278" y="1753"/>
                  </a:lnTo>
                  <a:lnTo>
                    <a:pt x="399" y="3633"/>
                  </a:lnTo>
                  <a:lnTo>
                    <a:pt x="438" y="3636"/>
                  </a:lnTo>
                  <a:lnTo>
                    <a:pt x="517" y="3631"/>
                  </a:lnTo>
                  <a:lnTo>
                    <a:pt x="529" y="3633"/>
                  </a:lnTo>
                  <a:lnTo>
                    <a:pt x="390" y="356"/>
                  </a:lnTo>
                  <a:lnTo>
                    <a:pt x="344" y="29"/>
                  </a:lnTo>
                  <a:lnTo>
                    <a:pt x="325" y="18"/>
                  </a:lnTo>
                  <a:lnTo>
                    <a:pt x="306" y="9"/>
                  </a:lnTo>
                  <a:lnTo>
                    <a:pt x="275" y="2"/>
                  </a:lnTo>
                  <a:lnTo>
                    <a:pt x="244" y="0"/>
                  </a:lnTo>
                  <a:lnTo>
                    <a:pt x="224" y="1"/>
                  </a:lnTo>
                  <a:lnTo>
                    <a:pt x="202" y="4"/>
                  </a:lnTo>
                  <a:lnTo>
                    <a:pt x="137" y="23"/>
                  </a:lnTo>
                  <a:lnTo>
                    <a:pt x="0"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Freeform 35"/>
            <p:cNvSpPr>
              <a:spLocks/>
            </p:cNvSpPr>
            <p:nvPr/>
          </p:nvSpPr>
          <p:spPr bwMode="auto">
            <a:xfrm>
              <a:off x="5211" y="941"/>
              <a:ext cx="98" cy="230"/>
            </a:xfrm>
            <a:custGeom>
              <a:avLst/>
              <a:gdLst>
                <a:gd name="T0" fmla="*/ 86 w 1366"/>
                <a:gd name="T1" fmla="*/ 53 h 3229"/>
                <a:gd name="T2" fmla="*/ 97 w 1366"/>
                <a:gd name="T3" fmla="*/ 206 h 3229"/>
                <a:gd name="T4" fmla="*/ 98 w 1366"/>
                <a:gd name="T5" fmla="*/ 208 h 3229"/>
                <a:gd name="T6" fmla="*/ 98 w 1366"/>
                <a:gd name="T7" fmla="*/ 212 h 3229"/>
                <a:gd name="T8" fmla="*/ 98 w 1366"/>
                <a:gd name="T9" fmla="*/ 214 h 3229"/>
                <a:gd name="T10" fmla="*/ 98 w 1366"/>
                <a:gd name="T11" fmla="*/ 217 h 3229"/>
                <a:gd name="T12" fmla="*/ 97 w 1366"/>
                <a:gd name="T13" fmla="*/ 218 h 3229"/>
                <a:gd name="T14" fmla="*/ 96 w 1366"/>
                <a:gd name="T15" fmla="*/ 221 h 3229"/>
                <a:gd name="T16" fmla="*/ 95 w 1366"/>
                <a:gd name="T17" fmla="*/ 224 h 3229"/>
                <a:gd name="T18" fmla="*/ 93 w 1366"/>
                <a:gd name="T19" fmla="*/ 227 h 3229"/>
                <a:gd name="T20" fmla="*/ 93 w 1366"/>
                <a:gd name="T21" fmla="*/ 227 h 3229"/>
                <a:gd name="T22" fmla="*/ 92 w 1366"/>
                <a:gd name="T23" fmla="*/ 227 h 3229"/>
                <a:gd name="T24" fmla="*/ 92 w 1366"/>
                <a:gd name="T25" fmla="*/ 228 h 3229"/>
                <a:gd name="T26" fmla="*/ 62 w 1366"/>
                <a:gd name="T27" fmla="*/ 230 h 3229"/>
                <a:gd name="T28" fmla="*/ 68 w 1366"/>
                <a:gd name="T29" fmla="*/ 212 h 3229"/>
                <a:gd name="T30" fmla="*/ 72 w 1366"/>
                <a:gd name="T31" fmla="*/ 188 h 3229"/>
                <a:gd name="T32" fmla="*/ 72 w 1366"/>
                <a:gd name="T33" fmla="*/ 155 h 3229"/>
                <a:gd name="T34" fmla="*/ 69 w 1366"/>
                <a:gd name="T35" fmla="*/ 129 h 3229"/>
                <a:gd name="T36" fmla="*/ 65 w 1366"/>
                <a:gd name="T37" fmla="*/ 121 h 3229"/>
                <a:gd name="T38" fmla="*/ 63 w 1366"/>
                <a:gd name="T39" fmla="*/ 119 h 3229"/>
                <a:gd name="T40" fmla="*/ 60 w 1366"/>
                <a:gd name="T41" fmla="*/ 115 h 3229"/>
                <a:gd name="T42" fmla="*/ 57 w 1366"/>
                <a:gd name="T43" fmla="*/ 112 h 3229"/>
                <a:gd name="T44" fmla="*/ 55 w 1366"/>
                <a:gd name="T45" fmla="*/ 111 h 3229"/>
                <a:gd name="T46" fmla="*/ 51 w 1366"/>
                <a:gd name="T47" fmla="*/ 108 h 3229"/>
                <a:gd name="T48" fmla="*/ 47 w 1366"/>
                <a:gd name="T49" fmla="*/ 107 h 3229"/>
                <a:gd name="T50" fmla="*/ 45 w 1366"/>
                <a:gd name="T51" fmla="*/ 106 h 3229"/>
                <a:gd name="T52" fmla="*/ 43 w 1366"/>
                <a:gd name="T53" fmla="*/ 106 h 3229"/>
                <a:gd name="T54" fmla="*/ 39 w 1366"/>
                <a:gd name="T55" fmla="*/ 106 h 3229"/>
                <a:gd name="T56" fmla="*/ 37 w 1366"/>
                <a:gd name="T57" fmla="*/ 107 h 3229"/>
                <a:gd name="T58" fmla="*/ 36 w 1366"/>
                <a:gd name="T59" fmla="*/ 107 h 3229"/>
                <a:gd name="T60" fmla="*/ 33 w 1366"/>
                <a:gd name="T61" fmla="*/ 107 h 3229"/>
                <a:gd name="T62" fmla="*/ 29 w 1366"/>
                <a:gd name="T63" fmla="*/ 107 h 3229"/>
                <a:gd name="T64" fmla="*/ 22 w 1366"/>
                <a:gd name="T65" fmla="*/ 105 h 3229"/>
                <a:gd name="T66" fmla="*/ 16 w 1366"/>
                <a:gd name="T67" fmla="*/ 105 h 3229"/>
                <a:gd name="T68" fmla="*/ 14 w 1366"/>
                <a:gd name="T69" fmla="*/ 105 h 3229"/>
                <a:gd name="T70" fmla="*/ 12 w 1366"/>
                <a:gd name="T71" fmla="*/ 105 h 3229"/>
                <a:gd name="T72" fmla="*/ 10 w 1366"/>
                <a:gd name="T73" fmla="*/ 106 h 3229"/>
                <a:gd name="T74" fmla="*/ 0 w 1366"/>
                <a:gd name="T75" fmla="*/ 0 h 3229"/>
                <a:gd name="T76" fmla="*/ 25 w 1366"/>
                <a:gd name="T77" fmla="*/ 8 h 3229"/>
                <a:gd name="T78" fmla="*/ 68 w 1366"/>
                <a:gd name="T79" fmla="*/ 33 h 3229"/>
                <a:gd name="T80" fmla="*/ 77 w 1366"/>
                <a:gd name="T81" fmla="*/ 39 h 3229"/>
                <a:gd name="T82" fmla="*/ 86 w 1366"/>
                <a:gd name="T83" fmla="*/ 53 h 32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366" h="3229">
                  <a:moveTo>
                    <a:pt x="1205" y="740"/>
                  </a:moveTo>
                  <a:lnTo>
                    <a:pt x="1354" y="2895"/>
                  </a:lnTo>
                  <a:lnTo>
                    <a:pt x="1360" y="2916"/>
                  </a:lnTo>
                  <a:lnTo>
                    <a:pt x="1366" y="2980"/>
                  </a:lnTo>
                  <a:lnTo>
                    <a:pt x="1366" y="3002"/>
                  </a:lnTo>
                  <a:lnTo>
                    <a:pt x="1362" y="3045"/>
                  </a:lnTo>
                  <a:lnTo>
                    <a:pt x="1357" y="3066"/>
                  </a:lnTo>
                  <a:lnTo>
                    <a:pt x="1345" y="3107"/>
                  </a:lnTo>
                  <a:lnTo>
                    <a:pt x="1328" y="3143"/>
                  </a:lnTo>
                  <a:lnTo>
                    <a:pt x="1299" y="3181"/>
                  </a:lnTo>
                  <a:lnTo>
                    <a:pt x="1293" y="3186"/>
                  </a:lnTo>
                  <a:lnTo>
                    <a:pt x="1287" y="3192"/>
                  </a:lnTo>
                  <a:lnTo>
                    <a:pt x="1279" y="3198"/>
                  </a:lnTo>
                  <a:lnTo>
                    <a:pt x="860" y="3229"/>
                  </a:lnTo>
                  <a:lnTo>
                    <a:pt x="947" y="2972"/>
                  </a:lnTo>
                  <a:lnTo>
                    <a:pt x="1002" y="2640"/>
                  </a:lnTo>
                  <a:lnTo>
                    <a:pt x="1006" y="2171"/>
                  </a:lnTo>
                  <a:lnTo>
                    <a:pt x="966" y="1807"/>
                  </a:lnTo>
                  <a:lnTo>
                    <a:pt x="907" y="1697"/>
                  </a:lnTo>
                  <a:lnTo>
                    <a:pt x="885" y="1666"/>
                  </a:lnTo>
                  <a:lnTo>
                    <a:pt x="836" y="1610"/>
                  </a:lnTo>
                  <a:lnTo>
                    <a:pt x="797" y="1574"/>
                  </a:lnTo>
                  <a:lnTo>
                    <a:pt x="769" y="1553"/>
                  </a:lnTo>
                  <a:lnTo>
                    <a:pt x="712" y="1520"/>
                  </a:lnTo>
                  <a:lnTo>
                    <a:pt x="653" y="1499"/>
                  </a:lnTo>
                  <a:lnTo>
                    <a:pt x="622" y="1492"/>
                  </a:lnTo>
                  <a:lnTo>
                    <a:pt x="593" y="1489"/>
                  </a:lnTo>
                  <a:lnTo>
                    <a:pt x="546" y="1491"/>
                  </a:lnTo>
                  <a:lnTo>
                    <a:pt x="521" y="1499"/>
                  </a:lnTo>
                  <a:lnTo>
                    <a:pt x="496" y="1503"/>
                  </a:lnTo>
                  <a:lnTo>
                    <a:pt x="459" y="1504"/>
                  </a:lnTo>
                  <a:lnTo>
                    <a:pt x="398" y="1496"/>
                  </a:lnTo>
                  <a:lnTo>
                    <a:pt x="300" y="1475"/>
                  </a:lnTo>
                  <a:lnTo>
                    <a:pt x="223" y="1471"/>
                  </a:lnTo>
                  <a:lnTo>
                    <a:pt x="198" y="1474"/>
                  </a:lnTo>
                  <a:lnTo>
                    <a:pt x="172" y="1481"/>
                  </a:lnTo>
                  <a:lnTo>
                    <a:pt x="145" y="1491"/>
                  </a:lnTo>
                  <a:lnTo>
                    <a:pt x="0" y="0"/>
                  </a:lnTo>
                  <a:lnTo>
                    <a:pt x="349" y="119"/>
                  </a:lnTo>
                  <a:lnTo>
                    <a:pt x="948" y="459"/>
                  </a:lnTo>
                  <a:lnTo>
                    <a:pt x="1076" y="550"/>
                  </a:lnTo>
                  <a:lnTo>
                    <a:pt x="1205" y="740"/>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7" name="Freeform 36"/>
            <p:cNvSpPr>
              <a:spLocks/>
            </p:cNvSpPr>
            <p:nvPr/>
          </p:nvSpPr>
          <p:spPr bwMode="auto">
            <a:xfrm>
              <a:off x="5338" y="947"/>
              <a:ext cx="240" cy="233"/>
            </a:xfrm>
            <a:custGeom>
              <a:avLst/>
              <a:gdLst>
                <a:gd name="T0" fmla="*/ 98 w 3362"/>
                <a:gd name="T1" fmla="*/ 18 h 3266"/>
                <a:gd name="T2" fmla="*/ 104 w 3362"/>
                <a:gd name="T3" fmla="*/ 13 h 3266"/>
                <a:gd name="T4" fmla="*/ 110 w 3362"/>
                <a:gd name="T5" fmla="*/ 20 h 3266"/>
                <a:gd name="T6" fmla="*/ 115 w 3362"/>
                <a:gd name="T7" fmla="*/ 18 h 3266"/>
                <a:gd name="T8" fmla="*/ 120 w 3362"/>
                <a:gd name="T9" fmla="*/ 22 h 3266"/>
                <a:gd name="T10" fmla="*/ 122 w 3362"/>
                <a:gd name="T11" fmla="*/ 40 h 3266"/>
                <a:gd name="T12" fmla="*/ 120 w 3362"/>
                <a:gd name="T13" fmla="*/ 39 h 3266"/>
                <a:gd name="T14" fmla="*/ 114 w 3362"/>
                <a:gd name="T15" fmla="*/ 22 h 3266"/>
                <a:gd name="T16" fmla="*/ 110 w 3362"/>
                <a:gd name="T17" fmla="*/ 29 h 3266"/>
                <a:gd name="T18" fmla="*/ 108 w 3362"/>
                <a:gd name="T19" fmla="*/ 29 h 3266"/>
                <a:gd name="T20" fmla="*/ 103 w 3362"/>
                <a:gd name="T21" fmla="*/ 18 h 3266"/>
                <a:gd name="T22" fmla="*/ 102 w 3362"/>
                <a:gd name="T23" fmla="*/ 23 h 3266"/>
                <a:gd name="T24" fmla="*/ 98 w 3362"/>
                <a:gd name="T25" fmla="*/ 32 h 3266"/>
                <a:gd name="T26" fmla="*/ 235 w 3362"/>
                <a:gd name="T27" fmla="*/ 69 h 3266"/>
                <a:gd name="T28" fmla="*/ 239 w 3362"/>
                <a:gd name="T29" fmla="*/ 104 h 3266"/>
                <a:gd name="T30" fmla="*/ 234 w 3362"/>
                <a:gd name="T31" fmla="*/ 109 h 3266"/>
                <a:gd name="T32" fmla="*/ 132 w 3362"/>
                <a:gd name="T33" fmla="*/ 64 h 3266"/>
                <a:gd name="T34" fmla="*/ 129 w 3362"/>
                <a:gd name="T35" fmla="*/ 75 h 3266"/>
                <a:gd name="T36" fmla="*/ 138 w 3362"/>
                <a:gd name="T37" fmla="*/ 72 h 3266"/>
                <a:gd name="T38" fmla="*/ 140 w 3362"/>
                <a:gd name="T39" fmla="*/ 77 h 3266"/>
                <a:gd name="T40" fmla="*/ 144 w 3362"/>
                <a:gd name="T41" fmla="*/ 90 h 3266"/>
                <a:gd name="T42" fmla="*/ 138 w 3362"/>
                <a:gd name="T43" fmla="*/ 109 h 3266"/>
                <a:gd name="T44" fmla="*/ 131 w 3362"/>
                <a:gd name="T45" fmla="*/ 114 h 3266"/>
                <a:gd name="T46" fmla="*/ 129 w 3362"/>
                <a:gd name="T47" fmla="*/ 112 h 3266"/>
                <a:gd name="T48" fmla="*/ 139 w 3362"/>
                <a:gd name="T49" fmla="*/ 101 h 3266"/>
                <a:gd name="T50" fmla="*/ 140 w 3362"/>
                <a:gd name="T51" fmla="*/ 96 h 3266"/>
                <a:gd name="T52" fmla="*/ 134 w 3362"/>
                <a:gd name="T53" fmla="*/ 96 h 3266"/>
                <a:gd name="T54" fmla="*/ 134 w 3362"/>
                <a:gd name="T55" fmla="*/ 90 h 3266"/>
                <a:gd name="T56" fmla="*/ 135 w 3362"/>
                <a:gd name="T57" fmla="*/ 77 h 3266"/>
                <a:gd name="T58" fmla="*/ 127 w 3362"/>
                <a:gd name="T59" fmla="*/ 84 h 3266"/>
                <a:gd name="T60" fmla="*/ 124 w 3362"/>
                <a:gd name="T61" fmla="*/ 76 h 3266"/>
                <a:gd name="T62" fmla="*/ 119 w 3362"/>
                <a:gd name="T63" fmla="*/ 59 h 3266"/>
                <a:gd name="T64" fmla="*/ 100 w 3362"/>
                <a:gd name="T65" fmla="*/ 93 h 3266"/>
                <a:gd name="T66" fmla="*/ 112 w 3362"/>
                <a:gd name="T67" fmla="*/ 85 h 3266"/>
                <a:gd name="T68" fmla="*/ 95 w 3362"/>
                <a:gd name="T69" fmla="*/ 206 h 3266"/>
                <a:gd name="T70" fmla="*/ 43 w 3362"/>
                <a:gd name="T71" fmla="*/ 181 h 3266"/>
                <a:gd name="T72" fmla="*/ 28 w 3362"/>
                <a:gd name="T73" fmla="*/ 191 h 3266"/>
                <a:gd name="T74" fmla="*/ 23 w 3362"/>
                <a:gd name="T75" fmla="*/ 187 h 3266"/>
                <a:gd name="T76" fmla="*/ 22 w 3362"/>
                <a:gd name="T77" fmla="*/ 181 h 3266"/>
                <a:gd name="T78" fmla="*/ 20 w 3362"/>
                <a:gd name="T79" fmla="*/ 179 h 3266"/>
                <a:gd name="T80" fmla="*/ 15 w 3362"/>
                <a:gd name="T81" fmla="*/ 178 h 3266"/>
                <a:gd name="T82" fmla="*/ 10 w 3362"/>
                <a:gd name="T83" fmla="*/ 167 h 3266"/>
                <a:gd name="T84" fmla="*/ 2 w 3362"/>
                <a:gd name="T85" fmla="*/ 148 h 3266"/>
                <a:gd name="T86" fmla="*/ 1 w 3362"/>
                <a:gd name="T87" fmla="*/ 138 h 3266"/>
                <a:gd name="T88" fmla="*/ 9 w 3362"/>
                <a:gd name="T89" fmla="*/ 139 h 3266"/>
                <a:gd name="T90" fmla="*/ 0 w 3362"/>
                <a:gd name="T91" fmla="*/ 113 h 3266"/>
                <a:gd name="T92" fmla="*/ 4 w 3362"/>
                <a:gd name="T93" fmla="*/ 106 h 3266"/>
                <a:gd name="T94" fmla="*/ 24 w 3362"/>
                <a:gd name="T95" fmla="*/ 128 h 3266"/>
                <a:gd name="T96" fmla="*/ 35 w 3362"/>
                <a:gd name="T97" fmla="*/ 133 h 3266"/>
                <a:gd name="T98" fmla="*/ 91 w 3362"/>
                <a:gd name="T99" fmla="*/ 103 h 3266"/>
                <a:gd name="T100" fmla="*/ 92 w 3362"/>
                <a:gd name="T101" fmla="*/ 56 h 3266"/>
                <a:gd name="T102" fmla="*/ 3 w 3362"/>
                <a:gd name="T103" fmla="*/ 5 h 3266"/>
                <a:gd name="T104" fmla="*/ 2 w 3362"/>
                <a:gd name="T105" fmla="*/ 1 h 32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362" h="3266">
                  <a:moveTo>
                    <a:pt x="1115" y="396"/>
                  </a:moveTo>
                  <a:lnTo>
                    <a:pt x="1243" y="460"/>
                  </a:lnTo>
                  <a:lnTo>
                    <a:pt x="1332" y="489"/>
                  </a:lnTo>
                  <a:lnTo>
                    <a:pt x="1333" y="404"/>
                  </a:lnTo>
                  <a:lnTo>
                    <a:pt x="1349" y="314"/>
                  </a:lnTo>
                  <a:lnTo>
                    <a:pt x="1370" y="252"/>
                  </a:lnTo>
                  <a:lnTo>
                    <a:pt x="1400" y="199"/>
                  </a:lnTo>
                  <a:lnTo>
                    <a:pt x="1424" y="173"/>
                  </a:lnTo>
                  <a:lnTo>
                    <a:pt x="1431" y="172"/>
                  </a:lnTo>
                  <a:lnTo>
                    <a:pt x="1436" y="172"/>
                  </a:lnTo>
                  <a:lnTo>
                    <a:pt x="1447" y="174"/>
                  </a:lnTo>
                  <a:lnTo>
                    <a:pt x="1456" y="177"/>
                  </a:lnTo>
                  <a:lnTo>
                    <a:pt x="1465" y="182"/>
                  </a:lnTo>
                  <a:lnTo>
                    <a:pt x="1480" y="197"/>
                  </a:lnTo>
                  <a:lnTo>
                    <a:pt x="1493" y="217"/>
                  </a:lnTo>
                  <a:lnTo>
                    <a:pt x="1535" y="309"/>
                  </a:lnTo>
                  <a:lnTo>
                    <a:pt x="1539" y="298"/>
                  </a:lnTo>
                  <a:lnTo>
                    <a:pt x="1547" y="279"/>
                  </a:lnTo>
                  <a:lnTo>
                    <a:pt x="1560" y="264"/>
                  </a:lnTo>
                  <a:lnTo>
                    <a:pt x="1567" y="258"/>
                  </a:lnTo>
                  <a:lnTo>
                    <a:pt x="1575" y="254"/>
                  </a:lnTo>
                  <a:lnTo>
                    <a:pt x="1582" y="251"/>
                  </a:lnTo>
                  <a:lnTo>
                    <a:pt x="1590" y="249"/>
                  </a:lnTo>
                  <a:lnTo>
                    <a:pt x="1606" y="249"/>
                  </a:lnTo>
                  <a:lnTo>
                    <a:pt x="1615" y="250"/>
                  </a:lnTo>
                  <a:lnTo>
                    <a:pt x="1629" y="256"/>
                  </a:lnTo>
                  <a:lnTo>
                    <a:pt x="1635" y="261"/>
                  </a:lnTo>
                  <a:lnTo>
                    <a:pt x="1661" y="282"/>
                  </a:lnTo>
                  <a:lnTo>
                    <a:pt x="1668" y="288"/>
                  </a:lnTo>
                  <a:lnTo>
                    <a:pt x="1681" y="308"/>
                  </a:lnTo>
                  <a:lnTo>
                    <a:pt x="1691" y="332"/>
                  </a:lnTo>
                  <a:lnTo>
                    <a:pt x="1719" y="495"/>
                  </a:lnTo>
                  <a:lnTo>
                    <a:pt x="1729" y="518"/>
                  </a:lnTo>
                  <a:lnTo>
                    <a:pt x="1733" y="525"/>
                  </a:lnTo>
                  <a:lnTo>
                    <a:pt x="1717" y="548"/>
                  </a:lnTo>
                  <a:lnTo>
                    <a:pt x="1710" y="557"/>
                  </a:lnTo>
                  <a:lnTo>
                    <a:pt x="1698" y="566"/>
                  </a:lnTo>
                  <a:lnTo>
                    <a:pt x="1693" y="567"/>
                  </a:lnTo>
                  <a:lnTo>
                    <a:pt x="1688" y="566"/>
                  </a:lnTo>
                  <a:lnTo>
                    <a:pt x="1685" y="564"/>
                  </a:lnTo>
                  <a:lnTo>
                    <a:pt x="1680" y="560"/>
                  </a:lnTo>
                  <a:lnTo>
                    <a:pt x="1674" y="546"/>
                  </a:lnTo>
                  <a:lnTo>
                    <a:pt x="1639" y="372"/>
                  </a:lnTo>
                  <a:lnTo>
                    <a:pt x="1630" y="348"/>
                  </a:lnTo>
                  <a:lnTo>
                    <a:pt x="1619" y="329"/>
                  </a:lnTo>
                  <a:lnTo>
                    <a:pt x="1613" y="321"/>
                  </a:lnTo>
                  <a:lnTo>
                    <a:pt x="1605" y="314"/>
                  </a:lnTo>
                  <a:lnTo>
                    <a:pt x="1597" y="309"/>
                  </a:lnTo>
                  <a:lnTo>
                    <a:pt x="1590" y="317"/>
                  </a:lnTo>
                  <a:lnTo>
                    <a:pt x="1585" y="325"/>
                  </a:lnTo>
                  <a:lnTo>
                    <a:pt x="1577" y="344"/>
                  </a:lnTo>
                  <a:lnTo>
                    <a:pt x="1561" y="392"/>
                  </a:lnTo>
                  <a:lnTo>
                    <a:pt x="1552" y="407"/>
                  </a:lnTo>
                  <a:lnTo>
                    <a:pt x="1547" y="412"/>
                  </a:lnTo>
                  <a:lnTo>
                    <a:pt x="1545" y="413"/>
                  </a:lnTo>
                  <a:lnTo>
                    <a:pt x="1542" y="415"/>
                  </a:lnTo>
                  <a:lnTo>
                    <a:pt x="1534" y="417"/>
                  </a:lnTo>
                  <a:lnTo>
                    <a:pt x="1531" y="417"/>
                  </a:lnTo>
                  <a:lnTo>
                    <a:pt x="1522" y="415"/>
                  </a:lnTo>
                  <a:lnTo>
                    <a:pt x="1517" y="413"/>
                  </a:lnTo>
                  <a:lnTo>
                    <a:pt x="1509" y="404"/>
                  </a:lnTo>
                  <a:lnTo>
                    <a:pt x="1502" y="395"/>
                  </a:lnTo>
                  <a:lnTo>
                    <a:pt x="1490" y="374"/>
                  </a:lnTo>
                  <a:lnTo>
                    <a:pt x="1456" y="280"/>
                  </a:lnTo>
                  <a:lnTo>
                    <a:pt x="1451" y="270"/>
                  </a:lnTo>
                  <a:lnTo>
                    <a:pt x="1438" y="254"/>
                  </a:lnTo>
                  <a:lnTo>
                    <a:pt x="1430" y="248"/>
                  </a:lnTo>
                  <a:lnTo>
                    <a:pt x="1433" y="272"/>
                  </a:lnTo>
                  <a:lnTo>
                    <a:pt x="1433" y="301"/>
                  </a:lnTo>
                  <a:lnTo>
                    <a:pt x="1432" y="309"/>
                  </a:lnTo>
                  <a:lnTo>
                    <a:pt x="1430" y="317"/>
                  </a:lnTo>
                  <a:lnTo>
                    <a:pt x="1429" y="324"/>
                  </a:lnTo>
                  <a:lnTo>
                    <a:pt x="1423" y="337"/>
                  </a:lnTo>
                  <a:lnTo>
                    <a:pt x="1411" y="358"/>
                  </a:lnTo>
                  <a:lnTo>
                    <a:pt x="1381" y="398"/>
                  </a:lnTo>
                  <a:lnTo>
                    <a:pt x="1374" y="418"/>
                  </a:lnTo>
                  <a:lnTo>
                    <a:pt x="1369" y="435"/>
                  </a:lnTo>
                  <a:lnTo>
                    <a:pt x="1367" y="454"/>
                  </a:lnTo>
                  <a:lnTo>
                    <a:pt x="1368" y="489"/>
                  </a:lnTo>
                  <a:lnTo>
                    <a:pt x="2974" y="945"/>
                  </a:lnTo>
                  <a:lnTo>
                    <a:pt x="3155" y="938"/>
                  </a:lnTo>
                  <a:lnTo>
                    <a:pt x="3216" y="944"/>
                  </a:lnTo>
                  <a:lnTo>
                    <a:pt x="3259" y="953"/>
                  </a:lnTo>
                  <a:lnTo>
                    <a:pt x="3297" y="969"/>
                  </a:lnTo>
                  <a:lnTo>
                    <a:pt x="3319" y="984"/>
                  </a:lnTo>
                  <a:lnTo>
                    <a:pt x="3338" y="1002"/>
                  </a:lnTo>
                  <a:lnTo>
                    <a:pt x="3352" y="1023"/>
                  </a:lnTo>
                  <a:lnTo>
                    <a:pt x="3358" y="1036"/>
                  </a:lnTo>
                  <a:lnTo>
                    <a:pt x="3362" y="1050"/>
                  </a:lnTo>
                  <a:lnTo>
                    <a:pt x="3343" y="1451"/>
                  </a:lnTo>
                  <a:lnTo>
                    <a:pt x="3326" y="1555"/>
                  </a:lnTo>
                  <a:lnTo>
                    <a:pt x="3308" y="1620"/>
                  </a:lnTo>
                  <a:lnTo>
                    <a:pt x="3302" y="1610"/>
                  </a:lnTo>
                  <a:lnTo>
                    <a:pt x="3297" y="1600"/>
                  </a:lnTo>
                  <a:lnTo>
                    <a:pt x="3282" y="1552"/>
                  </a:lnTo>
                  <a:lnTo>
                    <a:pt x="3278" y="1527"/>
                  </a:lnTo>
                  <a:lnTo>
                    <a:pt x="3268" y="1300"/>
                  </a:lnTo>
                  <a:lnTo>
                    <a:pt x="3257" y="1246"/>
                  </a:lnTo>
                  <a:lnTo>
                    <a:pt x="3247" y="1221"/>
                  </a:lnTo>
                  <a:lnTo>
                    <a:pt x="3241" y="1208"/>
                  </a:lnTo>
                  <a:lnTo>
                    <a:pt x="3233" y="1197"/>
                  </a:lnTo>
                  <a:lnTo>
                    <a:pt x="1844" y="902"/>
                  </a:lnTo>
                  <a:lnTo>
                    <a:pt x="1843" y="914"/>
                  </a:lnTo>
                  <a:lnTo>
                    <a:pt x="1839" y="937"/>
                  </a:lnTo>
                  <a:lnTo>
                    <a:pt x="1801" y="1035"/>
                  </a:lnTo>
                  <a:lnTo>
                    <a:pt x="1797" y="1056"/>
                  </a:lnTo>
                  <a:lnTo>
                    <a:pt x="1796" y="1068"/>
                  </a:lnTo>
                  <a:lnTo>
                    <a:pt x="1812" y="1054"/>
                  </a:lnTo>
                  <a:lnTo>
                    <a:pt x="1869" y="1017"/>
                  </a:lnTo>
                  <a:lnTo>
                    <a:pt x="1900" y="1004"/>
                  </a:lnTo>
                  <a:lnTo>
                    <a:pt x="1909" y="1002"/>
                  </a:lnTo>
                  <a:lnTo>
                    <a:pt x="1917" y="1001"/>
                  </a:lnTo>
                  <a:lnTo>
                    <a:pt x="1930" y="1003"/>
                  </a:lnTo>
                  <a:lnTo>
                    <a:pt x="1936" y="1006"/>
                  </a:lnTo>
                  <a:lnTo>
                    <a:pt x="1941" y="1011"/>
                  </a:lnTo>
                  <a:lnTo>
                    <a:pt x="1945" y="1016"/>
                  </a:lnTo>
                  <a:lnTo>
                    <a:pt x="1948" y="1021"/>
                  </a:lnTo>
                  <a:lnTo>
                    <a:pt x="1951" y="1029"/>
                  </a:lnTo>
                  <a:lnTo>
                    <a:pt x="1955" y="1047"/>
                  </a:lnTo>
                  <a:lnTo>
                    <a:pt x="1958" y="1079"/>
                  </a:lnTo>
                  <a:lnTo>
                    <a:pt x="1942" y="1240"/>
                  </a:lnTo>
                  <a:lnTo>
                    <a:pt x="1966" y="1243"/>
                  </a:lnTo>
                  <a:lnTo>
                    <a:pt x="1995" y="1250"/>
                  </a:lnTo>
                  <a:lnTo>
                    <a:pt x="2001" y="1253"/>
                  </a:lnTo>
                  <a:lnTo>
                    <a:pt x="2013" y="1261"/>
                  </a:lnTo>
                  <a:lnTo>
                    <a:pt x="2017" y="1268"/>
                  </a:lnTo>
                  <a:lnTo>
                    <a:pt x="2020" y="1276"/>
                  </a:lnTo>
                  <a:lnTo>
                    <a:pt x="2022" y="1285"/>
                  </a:lnTo>
                  <a:lnTo>
                    <a:pt x="2023" y="1295"/>
                  </a:lnTo>
                  <a:lnTo>
                    <a:pt x="2022" y="1308"/>
                  </a:lnTo>
                  <a:lnTo>
                    <a:pt x="1980" y="1445"/>
                  </a:lnTo>
                  <a:lnTo>
                    <a:pt x="1935" y="1526"/>
                  </a:lnTo>
                  <a:lnTo>
                    <a:pt x="1923" y="1544"/>
                  </a:lnTo>
                  <a:lnTo>
                    <a:pt x="1895" y="1575"/>
                  </a:lnTo>
                  <a:lnTo>
                    <a:pt x="1865" y="1600"/>
                  </a:lnTo>
                  <a:lnTo>
                    <a:pt x="1850" y="1609"/>
                  </a:lnTo>
                  <a:lnTo>
                    <a:pt x="1846" y="1606"/>
                  </a:lnTo>
                  <a:lnTo>
                    <a:pt x="1834" y="1600"/>
                  </a:lnTo>
                  <a:lnTo>
                    <a:pt x="1824" y="1597"/>
                  </a:lnTo>
                  <a:lnTo>
                    <a:pt x="1812" y="1590"/>
                  </a:lnTo>
                  <a:lnTo>
                    <a:pt x="1808" y="1587"/>
                  </a:lnTo>
                  <a:lnTo>
                    <a:pt x="1804" y="1579"/>
                  </a:lnTo>
                  <a:lnTo>
                    <a:pt x="1802" y="1572"/>
                  </a:lnTo>
                  <a:lnTo>
                    <a:pt x="1802" y="1566"/>
                  </a:lnTo>
                  <a:lnTo>
                    <a:pt x="1805" y="1549"/>
                  </a:lnTo>
                  <a:lnTo>
                    <a:pt x="1810" y="1538"/>
                  </a:lnTo>
                  <a:lnTo>
                    <a:pt x="1827" y="1513"/>
                  </a:lnTo>
                  <a:lnTo>
                    <a:pt x="1840" y="1498"/>
                  </a:lnTo>
                  <a:lnTo>
                    <a:pt x="1929" y="1430"/>
                  </a:lnTo>
                  <a:lnTo>
                    <a:pt x="1942" y="1417"/>
                  </a:lnTo>
                  <a:lnTo>
                    <a:pt x="1947" y="1410"/>
                  </a:lnTo>
                  <a:lnTo>
                    <a:pt x="1951" y="1403"/>
                  </a:lnTo>
                  <a:lnTo>
                    <a:pt x="1956" y="1396"/>
                  </a:lnTo>
                  <a:lnTo>
                    <a:pt x="1963" y="1380"/>
                  </a:lnTo>
                  <a:lnTo>
                    <a:pt x="1965" y="1370"/>
                  </a:lnTo>
                  <a:lnTo>
                    <a:pt x="1967" y="1350"/>
                  </a:lnTo>
                  <a:lnTo>
                    <a:pt x="1966" y="1327"/>
                  </a:lnTo>
                  <a:lnTo>
                    <a:pt x="1960" y="1300"/>
                  </a:lnTo>
                  <a:lnTo>
                    <a:pt x="1944" y="1314"/>
                  </a:lnTo>
                  <a:lnTo>
                    <a:pt x="1907" y="1339"/>
                  </a:lnTo>
                  <a:lnTo>
                    <a:pt x="1889" y="1344"/>
                  </a:lnTo>
                  <a:lnTo>
                    <a:pt x="1882" y="1344"/>
                  </a:lnTo>
                  <a:lnTo>
                    <a:pt x="1877" y="1343"/>
                  </a:lnTo>
                  <a:lnTo>
                    <a:pt x="1873" y="1340"/>
                  </a:lnTo>
                  <a:lnTo>
                    <a:pt x="1870" y="1334"/>
                  </a:lnTo>
                  <a:lnTo>
                    <a:pt x="1868" y="1321"/>
                  </a:lnTo>
                  <a:lnTo>
                    <a:pt x="1868" y="1303"/>
                  </a:lnTo>
                  <a:lnTo>
                    <a:pt x="1876" y="1256"/>
                  </a:lnTo>
                  <a:lnTo>
                    <a:pt x="1917" y="1104"/>
                  </a:lnTo>
                  <a:lnTo>
                    <a:pt x="1918" y="1086"/>
                  </a:lnTo>
                  <a:lnTo>
                    <a:pt x="1914" y="1084"/>
                  </a:lnTo>
                  <a:lnTo>
                    <a:pt x="1904" y="1081"/>
                  </a:lnTo>
                  <a:lnTo>
                    <a:pt x="1899" y="1081"/>
                  </a:lnTo>
                  <a:lnTo>
                    <a:pt x="1890" y="1084"/>
                  </a:lnTo>
                  <a:lnTo>
                    <a:pt x="1880" y="1087"/>
                  </a:lnTo>
                  <a:lnTo>
                    <a:pt x="1872" y="1091"/>
                  </a:lnTo>
                  <a:lnTo>
                    <a:pt x="1862" y="1097"/>
                  </a:lnTo>
                  <a:lnTo>
                    <a:pt x="1845" y="1113"/>
                  </a:lnTo>
                  <a:lnTo>
                    <a:pt x="1783" y="1189"/>
                  </a:lnTo>
                  <a:lnTo>
                    <a:pt x="1774" y="1184"/>
                  </a:lnTo>
                  <a:lnTo>
                    <a:pt x="1762" y="1171"/>
                  </a:lnTo>
                  <a:lnTo>
                    <a:pt x="1749" y="1148"/>
                  </a:lnTo>
                  <a:lnTo>
                    <a:pt x="1746" y="1140"/>
                  </a:lnTo>
                  <a:lnTo>
                    <a:pt x="1742" y="1122"/>
                  </a:lnTo>
                  <a:lnTo>
                    <a:pt x="1741" y="1112"/>
                  </a:lnTo>
                  <a:lnTo>
                    <a:pt x="1742" y="1071"/>
                  </a:lnTo>
                  <a:lnTo>
                    <a:pt x="1754" y="1007"/>
                  </a:lnTo>
                  <a:lnTo>
                    <a:pt x="1767" y="966"/>
                  </a:lnTo>
                  <a:lnTo>
                    <a:pt x="1788" y="915"/>
                  </a:lnTo>
                  <a:lnTo>
                    <a:pt x="1796" y="902"/>
                  </a:lnTo>
                  <a:lnTo>
                    <a:pt x="1744" y="868"/>
                  </a:lnTo>
                  <a:lnTo>
                    <a:pt x="1661" y="829"/>
                  </a:lnTo>
                  <a:lnTo>
                    <a:pt x="1343" y="729"/>
                  </a:lnTo>
                  <a:lnTo>
                    <a:pt x="1390" y="1170"/>
                  </a:lnTo>
                  <a:lnTo>
                    <a:pt x="1386" y="1281"/>
                  </a:lnTo>
                  <a:lnTo>
                    <a:pt x="1381" y="1318"/>
                  </a:lnTo>
                  <a:lnTo>
                    <a:pt x="1394" y="1312"/>
                  </a:lnTo>
                  <a:lnTo>
                    <a:pt x="1407" y="1303"/>
                  </a:lnTo>
                  <a:lnTo>
                    <a:pt x="1505" y="1212"/>
                  </a:lnTo>
                  <a:lnTo>
                    <a:pt x="1527" y="1198"/>
                  </a:lnTo>
                  <a:lnTo>
                    <a:pt x="1534" y="1195"/>
                  </a:lnTo>
                  <a:lnTo>
                    <a:pt x="1549" y="1190"/>
                  </a:lnTo>
                  <a:lnTo>
                    <a:pt x="1557" y="1189"/>
                  </a:lnTo>
                  <a:lnTo>
                    <a:pt x="1564" y="1189"/>
                  </a:lnTo>
                  <a:lnTo>
                    <a:pt x="1571" y="1190"/>
                  </a:lnTo>
                  <a:lnTo>
                    <a:pt x="1587" y="1197"/>
                  </a:lnTo>
                  <a:lnTo>
                    <a:pt x="1595" y="1201"/>
                  </a:lnTo>
                  <a:lnTo>
                    <a:pt x="1611" y="1215"/>
                  </a:lnTo>
                  <a:lnTo>
                    <a:pt x="2078" y="2275"/>
                  </a:lnTo>
                  <a:lnTo>
                    <a:pt x="1335" y="2882"/>
                  </a:lnTo>
                  <a:lnTo>
                    <a:pt x="1026" y="3228"/>
                  </a:lnTo>
                  <a:lnTo>
                    <a:pt x="998" y="3266"/>
                  </a:lnTo>
                  <a:lnTo>
                    <a:pt x="904" y="2962"/>
                  </a:lnTo>
                  <a:lnTo>
                    <a:pt x="663" y="2508"/>
                  </a:lnTo>
                  <a:lnTo>
                    <a:pt x="640" y="2515"/>
                  </a:lnTo>
                  <a:lnTo>
                    <a:pt x="609" y="2533"/>
                  </a:lnTo>
                  <a:lnTo>
                    <a:pt x="488" y="2646"/>
                  </a:lnTo>
                  <a:lnTo>
                    <a:pt x="460" y="2666"/>
                  </a:lnTo>
                  <a:lnTo>
                    <a:pt x="450" y="2671"/>
                  </a:lnTo>
                  <a:lnTo>
                    <a:pt x="430" y="2679"/>
                  </a:lnTo>
                  <a:lnTo>
                    <a:pt x="419" y="2681"/>
                  </a:lnTo>
                  <a:lnTo>
                    <a:pt x="397" y="2681"/>
                  </a:lnTo>
                  <a:lnTo>
                    <a:pt x="374" y="2676"/>
                  </a:lnTo>
                  <a:lnTo>
                    <a:pt x="350" y="2664"/>
                  </a:lnTo>
                  <a:lnTo>
                    <a:pt x="332" y="2651"/>
                  </a:lnTo>
                  <a:lnTo>
                    <a:pt x="323" y="2643"/>
                  </a:lnTo>
                  <a:lnTo>
                    <a:pt x="320" y="2638"/>
                  </a:lnTo>
                  <a:lnTo>
                    <a:pt x="316" y="2628"/>
                  </a:lnTo>
                  <a:lnTo>
                    <a:pt x="313" y="2616"/>
                  </a:lnTo>
                  <a:lnTo>
                    <a:pt x="311" y="2606"/>
                  </a:lnTo>
                  <a:lnTo>
                    <a:pt x="311" y="2583"/>
                  </a:lnTo>
                  <a:lnTo>
                    <a:pt x="313" y="2571"/>
                  </a:lnTo>
                  <a:lnTo>
                    <a:pt x="313" y="2549"/>
                  </a:lnTo>
                  <a:lnTo>
                    <a:pt x="311" y="2539"/>
                  </a:lnTo>
                  <a:lnTo>
                    <a:pt x="308" y="2525"/>
                  </a:lnTo>
                  <a:lnTo>
                    <a:pt x="304" y="2519"/>
                  </a:lnTo>
                  <a:lnTo>
                    <a:pt x="301" y="2516"/>
                  </a:lnTo>
                  <a:lnTo>
                    <a:pt x="297" y="2513"/>
                  </a:lnTo>
                  <a:lnTo>
                    <a:pt x="288" y="2509"/>
                  </a:lnTo>
                  <a:lnTo>
                    <a:pt x="282" y="2508"/>
                  </a:lnTo>
                  <a:lnTo>
                    <a:pt x="260" y="2515"/>
                  </a:lnTo>
                  <a:lnTo>
                    <a:pt x="248" y="2515"/>
                  </a:lnTo>
                  <a:lnTo>
                    <a:pt x="236" y="2513"/>
                  </a:lnTo>
                  <a:lnTo>
                    <a:pt x="226" y="2510"/>
                  </a:lnTo>
                  <a:lnTo>
                    <a:pt x="215" y="2505"/>
                  </a:lnTo>
                  <a:lnTo>
                    <a:pt x="205" y="2499"/>
                  </a:lnTo>
                  <a:lnTo>
                    <a:pt x="195" y="2492"/>
                  </a:lnTo>
                  <a:lnTo>
                    <a:pt x="176" y="2473"/>
                  </a:lnTo>
                  <a:lnTo>
                    <a:pt x="152" y="2438"/>
                  </a:lnTo>
                  <a:lnTo>
                    <a:pt x="133" y="2396"/>
                  </a:lnTo>
                  <a:lnTo>
                    <a:pt x="132" y="2357"/>
                  </a:lnTo>
                  <a:lnTo>
                    <a:pt x="136" y="2334"/>
                  </a:lnTo>
                  <a:lnTo>
                    <a:pt x="139" y="2323"/>
                  </a:lnTo>
                  <a:lnTo>
                    <a:pt x="159" y="2282"/>
                  </a:lnTo>
                  <a:lnTo>
                    <a:pt x="200" y="2224"/>
                  </a:lnTo>
                  <a:lnTo>
                    <a:pt x="85" y="2136"/>
                  </a:lnTo>
                  <a:lnTo>
                    <a:pt x="54" y="2104"/>
                  </a:lnTo>
                  <a:lnTo>
                    <a:pt x="34" y="2077"/>
                  </a:lnTo>
                  <a:lnTo>
                    <a:pt x="18" y="2046"/>
                  </a:lnTo>
                  <a:lnTo>
                    <a:pt x="14" y="2036"/>
                  </a:lnTo>
                  <a:lnTo>
                    <a:pt x="8" y="2012"/>
                  </a:lnTo>
                  <a:lnTo>
                    <a:pt x="4" y="1974"/>
                  </a:lnTo>
                  <a:lnTo>
                    <a:pt x="5" y="1947"/>
                  </a:lnTo>
                  <a:lnTo>
                    <a:pt x="19" y="1940"/>
                  </a:lnTo>
                  <a:lnTo>
                    <a:pt x="27" y="1938"/>
                  </a:lnTo>
                  <a:lnTo>
                    <a:pt x="35" y="1937"/>
                  </a:lnTo>
                  <a:lnTo>
                    <a:pt x="67" y="1940"/>
                  </a:lnTo>
                  <a:lnTo>
                    <a:pt x="107" y="1948"/>
                  </a:lnTo>
                  <a:lnTo>
                    <a:pt x="124" y="1948"/>
                  </a:lnTo>
                  <a:lnTo>
                    <a:pt x="133" y="1947"/>
                  </a:lnTo>
                  <a:lnTo>
                    <a:pt x="125" y="1940"/>
                  </a:lnTo>
                  <a:lnTo>
                    <a:pt x="110" y="1922"/>
                  </a:lnTo>
                  <a:lnTo>
                    <a:pt x="55" y="1817"/>
                  </a:lnTo>
                  <a:lnTo>
                    <a:pt x="17" y="1700"/>
                  </a:lnTo>
                  <a:lnTo>
                    <a:pt x="1" y="1605"/>
                  </a:lnTo>
                  <a:lnTo>
                    <a:pt x="0" y="1587"/>
                  </a:lnTo>
                  <a:lnTo>
                    <a:pt x="5" y="1541"/>
                  </a:lnTo>
                  <a:lnTo>
                    <a:pt x="12" y="1515"/>
                  </a:lnTo>
                  <a:lnTo>
                    <a:pt x="17" y="1505"/>
                  </a:lnTo>
                  <a:lnTo>
                    <a:pt x="32" y="1489"/>
                  </a:lnTo>
                  <a:lnTo>
                    <a:pt x="42" y="1483"/>
                  </a:lnTo>
                  <a:lnTo>
                    <a:pt x="53" y="1480"/>
                  </a:lnTo>
                  <a:lnTo>
                    <a:pt x="220" y="1710"/>
                  </a:lnTo>
                  <a:lnTo>
                    <a:pt x="259" y="1748"/>
                  </a:lnTo>
                  <a:lnTo>
                    <a:pt x="271" y="1759"/>
                  </a:lnTo>
                  <a:lnTo>
                    <a:pt x="298" y="1776"/>
                  </a:lnTo>
                  <a:lnTo>
                    <a:pt x="326" y="1790"/>
                  </a:lnTo>
                  <a:lnTo>
                    <a:pt x="340" y="1794"/>
                  </a:lnTo>
                  <a:lnTo>
                    <a:pt x="370" y="1798"/>
                  </a:lnTo>
                  <a:lnTo>
                    <a:pt x="386" y="1798"/>
                  </a:lnTo>
                  <a:lnTo>
                    <a:pt x="417" y="1790"/>
                  </a:lnTo>
                  <a:lnTo>
                    <a:pt x="450" y="1775"/>
                  </a:lnTo>
                  <a:lnTo>
                    <a:pt x="467" y="1764"/>
                  </a:lnTo>
                  <a:lnTo>
                    <a:pt x="491" y="1867"/>
                  </a:lnTo>
                  <a:lnTo>
                    <a:pt x="529" y="1963"/>
                  </a:lnTo>
                  <a:lnTo>
                    <a:pt x="553" y="2005"/>
                  </a:lnTo>
                  <a:lnTo>
                    <a:pt x="580" y="2043"/>
                  </a:lnTo>
                  <a:lnTo>
                    <a:pt x="611" y="2076"/>
                  </a:lnTo>
                  <a:lnTo>
                    <a:pt x="645" y="2102"/>
                  </a:lnTo>
                  <a:lnTo>
                    <a:pt x="1275" y="1437"/>
                  </a:lnTo>
                  <a:lnTo>
                    <a:pt x="1286" y="1420"/>
                  </a:lnTo>
                  <a:lnTo>
                    <a:pt x="1308" y="1364"/>
                  </a:lnTo>
                  <a:lnTo>
                    <a:pt x="1343" y="1110"/>
                  </a:lnTo>
                  <a:lnTo>
                    <a:pt x="1338" y="1030"/>
                  </a:lnTo>
                  <a:lnTo>
                    <a:pt x="1288" y="815"/>
                  </a:lnTo>
                  <a:lnTo>
                    <a:pt x="1285" y="791"/>
                  </a:lnTo>
                  <a:lnTo>
                    <a:pt x="1285" y="741"/>
                  </a:lnTo>
                  <a:lnTo>
                    <a:pt x="1288" y="715"/>
                  </a:lnTo>
                  <a:lnTo>
                    <a:pt x="84" y="119"/>
                  </a:lnTo>
                  <a:lnTo>
                    <a:pt x="81" y="111"/>
                  </a:lnTo>
                  <a:lnTo>
                    <a:pt x="70" y="99"/>
                  </a:lnTo>
                  <a:lnTo>
                    <a:pt x="39" y="69"/>
                  </a:lnTo>
                  <a:lnTo>
                    <a:pt x="30" y="55"/>
                  </a:lnTo>
                  <a:lnTo>
                    <a:pt x="27" y="49"/>
                  </a:lnTo>
                  <a:lnTo>
                    <a:pt x="26" y="40"/>
                  </a:lnTo>
                  <a:lnTo>
                    <a:pt x="26" y="32"/>
                  </a:lnTo>
                  <a:lnTo>
                    <a:pt x="28" y="22"/>
                  </a:lnTo>
                  <a:lnTo>
                    <a:pt x="33" y="12"/>
                  </a:lnTo>
                  <a:lnTo>
                    <a:pt x="41" y="0"/>
                  </a:lnTo>
                  <a:lnTo>
                    <a:pt x="1115" y="39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Freeform 37"/>
            <p:cNvSpPr>
              <a:spLocks/>
            </p:cNvSpPr>
            <p:nvPr/>
          </p:nvSpPr>
          <p:spPr bwMode="auto">
            <a:xfrm>
              <a:off x="4578" y="952"/>
              <a:ext cx="204" cy="306"/>
            </a:xfrm>
            <a:custGeom>
              <a:avLst/>
              <a:gdLst>
                <a:gd name="T0" fmla="*/ 204 w 2846"/>
                <a:gd name="T1" fmla="*/ 299 h 4292"/>
                <a:gd name="T2" fmla="*/ 202 w 2846"/>
                <a:gd name="T3" fmla="*/ 298 h 4292"/>
                <a:gd name="T4" fmla="*/ 200 w 2846"/>
                <a:gd name="T5" fmla="*/ 298 h 4292"/>
                <a:gd name="T6" fmla="*/ 198 w 2846"/>
                <a:gd name="T7" fmla="*/ 298 h 4292"/>
                <a:gd name="T8" fmla="*/ 196 w 2846"/>
                <a:gd name="T9" fmla="*/ 299 h 4292"/>
                <a:gd name="T10" fmla="*/ 186 w 2846"/>
                <a:gd name="T11" fmla="*/ 305 h 4292"/>
                <a:gd name="T12" fmla="*/ 184 w 2846"/>
                <a:gd name="T13" fmla="*/ 306 h 4292"/>
                <a:gd name="T14" fmla="*/ 183 w 2846"/>
                <a:gd name="T15" fmla="*/ 305 h 4292"/>
                <a:gd name="T16" fmla="*/ 182 w 2846"/>
                <a:gd name="T17" fmla="*/ 299 h 4292"/>
                <a:gd name="T18" fmla="*/ 173 w 2846"/>
                <a:gd name="T19" fmla="*/ 287 h 4292"/>
                <a:gd name="T20" fmla="*/ 176 w 2846"/>
                <a:gd name="T21" fmla="*/ 283 h 4292"/>
                <a:gd name="T22" fmla="*/ 181 w 2846"/>
                <a:gd name="T23" fmla="*/ 279 h 4292"/>
                <a:gd name="T24" fmla="*/ 183 w 2846"/>
                <a:gd name="T25" fmla="*/ 275 h 4292"/>
                <a:gd name="T26" fmla="*/ 184 w 2846"/>
                <a:gd name="T27" fmla="*/ 270 h 4292"/>
                <a:gd name="T28" fmla="*/ 183 w 2846"/>
                <a:gd name="T29" fmla="*/ 265 h 4292"/>
                <a:gd name="T30" fmla="*/ 180 w 2846"/>
                <a:gd name="T31" fmla="*/ 259 h 4292"/>
                <a:gd name="T32" fmla="*/ 173 w 2846"/>
                <a:gd name="T33" fmla="*/ 247 h 4292"/>
                <a:gd name="T34" fmla="*/ 173 w 2846"/>
                <a:gd name="T35" fmla="*/ 242 h 4292"/>
                <a:gd name="T36" fmla="*/ 173 w 2846"/>
                <a:gd name="T37" fmla="*/ 237 h 4292"/>
                <a:gd name="T38" fmla="*/ 170 w 2846"/>
                <a:gd name="T39" fmla="*/ 229 h 4292"/>
                <a:gd name="T40" fmla="*/ 161 w 2846"/>
                <a:gd name="T41" fmla="*/ 219 h 4292"/>
                <a:gd name="T42" fmla="*/ 158 w 2846"/>
                <a:gd name="T43" fmla="*/ 218 h 4292"/>
                <a:gd name="T44" fmla="*/ 147 w 2846"/>
                <a:gd name="T45" fmla="*/ 193 h 4292"/>
                <a:gd name="T46" fmla="*/ 138 w 2846"/>
                <a:gd name="T47" fmla="*/ 168 h 4292"/>
                <a:gd name="T48" fmla="*/ 130 w 2846"/>
                <a:gd name="T49" fmla="*/ 158 h 4292"/>
                <a:gd name="T50" fmla="*/ 122 w 2846"/>
                <a:gd name="T51" fmla="*/ 152 h 4292"/>
                <a:gd name="T52" fmla="*/ 116 w 2846"/>
                <a:gd name="T53" fmla="*/ 150 h 4292"/>
                <a:gd name="T54" fmla="*/ 110 w 2846"/>
                <a:gd name="T55" fmla="*/ 149 h 4292"/>
                <a:gd name="T56" fmla="*/ 97 w 2846"/>
                <a:gd name="T57" fmla="*/ 152 h 4292"/>
                <a:gd name="T58" fmla="*/ 92 w 2846"/>
                <a:gd name="T59" fmla="*/ 152 h 4292"/>
                <a:gd name="T60" fmla="*/ 89 w 2846"/>
                <a:gd name="T61" fmla="*/ 143 h 4292"/>
                <a:gd name="T62" fmla="*/ 86 w 2846"/>
                <a:gd name="T63" fmla="*/ 133 h 4292"/>
                <a:gd name="T64" fmla="*/ 82 w 2846"/>
                <a:gd name="T65" fmla="*/ 126 h 4292"/>
                <a:gd name="T66" fmla="*/ 79 w 2846"/>
                <a:gd name="T67" fmla="*/ 125 h 4292"/>
                <a:gd name="T68" fmla="*/ 77 w 2846"/>
                <a:gd name="T69" fmla="*/ 123 h 4292"/>
                <a:gd name="T70" fmla="*/ 74 w 2846"/>
                <a:gd name="T71" fmla="*/ 123 h 4292"/>
                <a:gd name="T72" fmla="*/ 70 w 2846"/>
                <a:gd name="T73" fmla="*/ 124 h 4292"/>
                <a:gd name="T74" fmla="*/ 58 w 2846"/>
                <a:gd name="T75" fmla="*/ 128 h 4292"/>
                <a:gd name="T76" fmla="*/ 55 w 2846"/>
                <a:gd name="T77" fmla="*/ 128 h 4292"/>
                <a:gd name="T78" fmla="*/ 52 w 2846"/>
                <a:gd name="T79" fmla="*/ 127 h 4292"/>
                <a:gd name="T80" fmla="*/ 49 w 2846"/>
                <a:gd name="T81" fmla="*/ 124 h 4292"/>
                <a:gd name="T82" fmla="*/ 48 w 2846"/>
                <a:gd name="T83" fmla="*/ 125 h 4292"/>
                <a:gd name="T84" fmla="*/ 47 w 2846"/>
                <a:gd name="T85" fmla="*/ 126 h 4292"/>
                <a:gd name="T86" fmla="*/ 46 w 2846"/>
                <a:gd name="T87" fmla="*/ 136 h 4292"/>
                <a:gd name="T88" fmla="*/ 45 w 2846"/>
                <a:gd name="T89" fmla="*/ 137 h 4292"/>
                <a:gd name="T90" fmla="*/ 45 w 2846"/>
                <a:gd name="T91" fmla="*/ 138 h 4292"/>
                <a:gd name="T92" fmla="*/ 44 w 2846"/>
                <a:gd name="T93" fmla="*/ 138 h 4292"/>
                <a:gd name="T94" fmla="*/ 43 w 2846"/>
                <a:gd name="T95" fmla="*/ 138 h 4292"/>
                <a:gd name="T96" fmla="*/ 35 w 2846"/>
                <a:gd name="T97" fmla="*/ 137 h 4292"/>
                <a:gd name="T98" fmla="*/ 36 w 2846"/>
                <a:gd name="T99" fmla="*/ 125 h 4292"/>
                <a:gd name="T100" fmla="*/ 36 w 2846"/>
                <a:gd name="T101" fmla="*/ 117 h 4292"/>
                <a:gd name="T102" fmla="*/ 35 w 2846"/>
                <a:gd name="T103" fmla="*/ 115 h 4292"/>
                <a:gd name="T104" fmla="*/ 28 w 2846"/>
                <a:gd name="T105" fmla="*/ 107 h 4292"/>
                <a:gd name="T106" fmla="*/ 23 w 2846"/>
                <a:gd name="T107" fmla="*/ 104 h 4292"/>
                <a:gd name="T108" fmla="*/ 16 w 2846"/>
                <a:gd name="T109" fmla="*/ 103 h 4292"/>
                <a:gd name="T110" fmla="*/ 9 w 2846"/>
                <a:gd name="T111" fmla="*/ 103 h 4292"/>
                <a:gd name="T112" fmla="*/ 3 w 2846"/>
                <a:gd name="T113" fmla="*/ 105 h 4292"/>
                <a:gd name="T114" fmla="*/ 142 w 2846"/>
                <a:gd name="T115" fmla="*/ 38 h 4292"/>
                <a:gd name="T116" fmla="*/ 183 w 2846"/>
                <a:gd name="T117" fmla="*/ 6 h 4292"/>
                <a:gd name="T118" fmla="*/ 203 w 2846"/>
                <a:gd name="T119" fmla="*/ 266 h 42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46" h="4292">
                  <a:moveTo>
                    <a:pt x="2832" y="3732"/>
                  </a:moveTo>
                  <a:lnTo>
                    <a:pt x="2846" y="4188"/>
                  </a:lnTo>
                  <a:lnTo>
                    <a:pt x="2836" y="4183"/>
                  </a:lnTo>
                  <a:lnTo>
                    <a:pt x="2816" y="4177"/>
                  </a:lnTo>
                  <a:lnTo>
                    <a:pt x="2805" y="4175"/>
                  </a:lnTo>
                  <a:lnTo>
                    <a:pt x="2786" y="4175"/>
                  </a:lnTo>
                  <a:lnTo>
                    <a:pt x="2776" y="4176"/>
                  </a:lnTo>
                  <a:lnTo>
                    <a:pt x="2758" y="4180"/>
                  </a:lnTo>
                  <a:lnTo>
                    <a:pt x="2749" y="4183"/>
                  </a:lnTo>
                  <a:lnTo>
                    <a:pt x="2731" y="4191"/>
                  </a:lnTo>
                  <a:lnTo>
                    <a:pt x="2608" y="4274"/>
                  </a:lnTo>
                  <a:lnTo>
                    <a:pt x="2591" y="4282"/>
                  </a:lnTo>
                  <a:lnTo>
                    <a:pt x="2573" y="4289"/>
                  </a:lnTo>
                  <a:lnTo>
                    <a:pt x="2564" y="4291"/>
                  </a:lnTo>
                  <a:lnTo>
                    <a:pt x="2555" y="4292"/>
                  </a:lnTo>
                  <a:lnTo>
                    <a:pt x="2554" y="4272"/>
                  </a:lnTo>
                  <a:lnTo>
                    <a:pt x="2547" y="4232"/>
                  </a:lnTo>
                  <a:lnTo>
                    <a:pt x="2533" y="4196"/>
                  </a:lnTo>
                  <a:lnTo>
                    <a:pt x="2515" y="4162"/>
                  </a:lnTo>
                  <a:lnTo>
                    <a:pt x="2419" y="4023"/>
                  </a:lnTo>
                  <a:lnTo>
                    <a:pt x="2436" y="3997"/>
                  </a:lnTo>
                  <a:lnTo>
                    <a:pt x="2456" y="3976"/>
                  </a:lnTo>
                  <a:lnTo>
                    <a:pt x="2518" y="3922"/>
                  </a:lnTo>
                  <a:lnTo>
                    <a:pt x="2528" y="3911"/>
                  </a:lnTo>
                  <a:lnTo>
                    <a:pt x="2545" y="3887"/>
                  </a:lnTo>
                  <a:lnTo>
                    <a:pt x="2557" y="3855"/>
                  </a:lnTo>
                  <a:lnTo>
                    <a:pt x="2563" y="3836"/>
                  </a:lnTo>
                  <a:lnTo>
                    <a:pt x="2565" y="3789"/>
                  </a:lnTo>
                  <a:lnTo>
                    <a:pt x="2559" y="3734"/>
                  </a:lnTo>
                  <a:lnTo>
                    <a:pt x="2555" y="3722"/>
                  </a:lnTo>
                  <a:lnTo>
                    <a:pt x="2537" y="3675"/>
                  </a:lnTo>
                  <a:lnTo>
                    <a:pt x="2513" y="3634"/>
                  </a:lnTo>
                  <a:lnTo>
                    <a:pt x="2396" y="3491"/>
                  </a:lnTo>
                  <a:lnTo>
                    <a:pt x="2408" y="3461"/>
                  </a:lnTo>
                  <a:lnTo>
                    <a:pt x="2416" y="3431"/>
                  </a:lnTo>
                  <a:lnTo>
                    <a:pt x="2419" y="3399"/>
                  </a:lnTo>
                  <a:lnTo>
                    <a:pt x="2418" y="3366"/>
                  </a:lnTo>
                  <a:lnTo>
                    <a:pt x="2409" y="3318"/>
                  </a:lnTo>
                  <a:lnTo>
                    <a:pt x="2400" y="3286"/>
                  </a:lnTo>
                  <a:lnTo>
                    <a:pt x="2365" y="3210"/>
                  </a:lnTo>
                  <a:lnTo>
                    <a:pt x="2310" y="3131"/>
                  </a:lnTo>
                  <a:lnTo>
                    <a:pt x="2252" y="3073"/>
                  </a:lnTo>
                  <a:lnTo>
                    <a:pt x="2234" y="3061"/>
                  </a:lnTo>
                  <a:lnTo>
                    <a:pt x="2198" y="3051"/>
                  </a:lnTo>
                  <a:lnTo>
                    <a:pt x="2092" y="3050"/>
                  </a:lnTo>
                  <a:lnTo>
                    <a:pt x="2048" y="2701"/>
                  </a:lnTo>
                  <a:lnTo>
                    <a:pt x="1981" y="2470"/>
                  </a:lnTo>
                  <a:lnTo>
                    <a:pt x="1926" y="2355"/>
                  </a:lnTo>
                  <a:lnTo>
                    <a:pt x="1876" y="2279"/>
                  </a:lnTo>
                  <a:lnTo>
                    <a:pt x="1817" y="2214"/>
                  </a:lnTo>
                  <a:lnTo>
                    <a:pt x="1749" y="2162"/>
                  </a:lnTo>
                  <a:lnTo>
                    <a:pt x="1698" y="2137"/>
                  </a:lnTo>
                  <a:lnTo>
                    <a:pt x="1669" y="2119"/>
                  </a:lnTo>
                  <a:lnTo>
                    <a:pt x="1625" y="2102"/>
                  </a:lnTo>
                  <a:lnTo>
                    <a:pt x="1582" y="2095"/>
                  </a:lnTo>
                  <a:lnTo>
                    <a:pt x="1540" y="2094"/>
                  </a:lnTo>
                  <a:lnTo>
                    <a:pt x="1470" y="2103"/>
                  </a:lnTo>
                  <a:lnTo>
                    <a:pt x="1360" y="2126"/>
                  </a:lnTo>
                  <a:lnTo>
                    <a:pt x="1306" y="2132"/>
                  </a:lnTo>
                  <a:lnTo>
                    <a:pt x="1280" y="2131"/>
                  </a:lnTo>
                  <a:lnTo>
                    <a:pt x="1253" y="2126"/>
                  </a:lnTo>
                  <a:lnTo>
                    <a:pt x="1245" y="2007"/>
                  </a:lnTo>
                  <a:lnTo>
                    <a:pt x="1230" y="1932"/>
                  </a:lnTo>
                  <a:lnTo>
                    <a:pt x="1203" y="1865"/>
                  </a:lnTo>
                  <a:lnTo>
                    <a:pt x="1153" y="1790"/>
                  </a:lnTo>
                  <a:lnTo>
                    <a:pt x="1138" y="1772"/>
                  </a:lnTo>
                  <a:lnTo>
                    <a:pt x="1123" y="1758"/>
                  </a:lnTo>
                  <a:lnTo>
                    <a:pt x="1107" y="1747"/>
                  </a:lnTo>
                  <a:lnTo>
                    <a:pt x="1092" y="1738"/>
                  </a:lnTo>
                  <a:lnTo>
                    <a:pt x="1076" y="1732"/>
                  </a:lnTo>
                  <a:lnTo>
                    <a:pt x="1062" y="1729"/>
                  </a:lnTo>
                  <a:lnTo>
                    <a:pt x="1030" y="1728"/>
                  </a:lnTo>
                  <a:lnTo>
                    <a:pt x="999" y="1733"/>
                  </a:lnTo>
                  <a:lnTo>
                    <a:pt x="983" y="1737"/>
                  </a:lnTo>
                  <a:lnTo>
                    <a:pt x="842" y="1793"/>
                  </a:lnTo>
                  <a:lnTo>
                    <a:pt x="810" y="1798"/>
                  </a:lnTo>
                  <a:lnTo>
                    <a:pt x="794" y="1800"/>
                  </a:lnTo>
                  <a:lnTo>
                    <a:pt x="761" y="1794"/>
                  </a:lnTo>
                  <a:lnTo>
                    <a:pt x="745" y="1789"/>
                  </a:lnTo>
                  <a:lnTo>
                    <a:pt x="728" y="1780"/>
                  </a:lnTo>
                  <a:lnTo>
                    <a:pt x="713" y="1770"/>
                  </a:lnTo>
                  <a:lnTo>
                    <a:pt x="679" y="1738"/>
                  </a:lnTo>
                  <a:lnTo>
                    <a:pt x="673" y="1743"/>
                  </a:lnTo>
                  <a:lnTo>
                    <a:pt x="669" y="1749"/>
                  </a:lnTo>
                  <a:lnTo>
                    <a:pt x="666" y="1756"/>
                  </a:lnTo>
                  <a:lnTo>
                    <a:pt x="662" y="1763"/>
                  </a:lnTo>
                  <a:lnTo>
                    <a:pt x="654" y="1795"/>
                  </a:lnTo>
                  <a:lnTo>
                    <a:pt x="644" y="1901"/>
                  </a:lnTo>
                  <a:lnTo>
                    <a:pt x="640" y="1914"/>
                  </a:lnTo>
                  <a:lnTo>
                    <a:pt x="633" y="1924"/>
                  </a:lnTo>
                  <a:lnTo>
                    <a:pt x="629" y="1929"/>
                  </a:lnTo>
                  <a:lnTo>
                    <a:pt x="624" y="1932"/>
                  </a:lnTo>
                  <a:lnTo>
                    <a:pt x="618" y="1934"/>
                  </a:lnTo>
                  <a:lnTo>
                    <a:pt x="612" y="1935"/>
                  </a:lnTo>
                  <a:lnTo>
                    <a:pt x="606" y="1935"/>
                  </a:lnTo>
                  <a:lnTo>
                    <a:pt x="597" y="1934"/>
                  </a:lnTo>
                  <a:lnTo>
                    <a:pt x="578" y="1929"/>
                  </a:lnTo>
                  <a:lnTo>
                    <a:pt x="494" y="1921"/>
                  </a:lnTo>
                  <a:lnTo>
                    <a:pt x="463" y="1921"/>
                  </a:lnTo>
                  <a:lnTo>
                    <a:pt x="501" y="1748"/>
                  </a:lnTo>
                  <a:lnTo>
                    <a:pt x="504" y="1688"/>
                  </a:lnTo>
                  <a:lnTo>
                    <a:pt x="499" y="1648"/>
                  </a:lnTo>
                  <a:lnTo>
                    <a:pt x="494" y="1628"/>
                  </a:lnTo>
                  <a:lnTo>
                    <a:pt x="486" y="1609"/>
                  </a:lnTo>
                  <a:lnTo>
                    <a:pt x="450" y="1564"/>
                  </a:lnTo>
                  <a:lnTo>
                    <a:pt x="387" y="1505"/>
                  </a:lnTo>
                  <a:lnTo>
                    <a:pt x="346" y="1479"/>
                  </a:lnTo>
                  <a:lnTo>
                    <a:pt x="319" y="1465"/>
                  </a:lnTo>
                  <a:lnTo>
                    <a:pt x="278" y="1450"/>
                  </a:lnTo>
                  <a:lnTo>
                    <a:pt x="220" y="1440"/>
                  </a:lnTo>
                  <a:lnTo>
                    <a:pt x="190" y="1439"/>
                  </a:lnTo>
                  <a:lnTo>
                    <a:pt x="130" y="1445"/>
                  </a:lnTo>
                  <a:lnTo>
                    <a:pt x="83" y="1456"/>
                  </a:lnTo>
                  <a:lnTo>
                    <a:pt x="35" y="1473"/>
                  </a:lnTo>
                  <a:lnTo>
                    <a:pt x="0" y="826"/>
                  </a:lnTo>
                  <a:lnTo>
                    <a:pt x="1979" y="537"/>
                  </a:lnTo>
                  <a:lnTo>
                    <a:pt x="2184" y="531"/>
                  </a:lnTo>
                  <a:lnTo>
                    <a:pt x="2551" y="89"/>
                  </a:lnTo>
                  <a:lnTo>
                    <a:pt x="2642" y="0"/>
                  </a:lnTo>
                  <a:lnTo>
                    <a:pt x="2832" y="3732"/>
                  </a:lnTo>
                  <a:close/>
                </a:path>
              </a:pathLst>
            </a:custGeom>
            <a:solidFill>
              <a:srgbClr val="F3B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9" name="Freeform 38"/>
            <p:cNvSpPr>
              <a:spLocks/>
            </p:cNvSpPr>
            <p:nvPr/>
          </p:nvSpPr>
          <p:spPr bwMode="auto">
            <a:xfrm>
              <a:off x="5104" y="967"/>
              <a:ext cx="56" cy="66"/>
            </a:xfrm>
            <a:custGeom>
              <a:avLst/>
              <a:gdLst>
                <a:gd name="T0" fmla="*/ 35 w 780"/>
                <a:gd name="T1" fmla="*/ 28 h 935"/>
                <a:gd name="T2" fmla="*/ 38 w 780"/>
                <a:gd name="T3" fmla="*/ 33 h 935"/>
                <a:gd name="T4" fmla="*/ 52 w 780"/>
                <a:gd name="T5" fmla="*/ 49 h 935"/>
                <a:gd name="T6" fmla="*/ 55 w 780"/>
                <a:gd name="T7" fmla="*/ 53 h 935"/>
                <a:gd name="T8" fmla="*/ 56 w 780"/>
                <a:gd name="T9" fmla="*/ 55 h 935"/>
                <a:gd name="T10" fmla="*/ 54 w 780"/>
                <a:gd name="T11" fmla="*/ 55 h 935"/>
                <a:gd name="T12" fmla="*/ 52 w 780"/>
                <a:gd name="T13" fmla="*/ 55 h 935"/>
                <a:gd name="T14" fmla="*/ 49 w 780"/>
                <a:gd name="T15" fmla="*/ 55 h 935"/>
                <a:gd name="T16" fmla="*/ 47 w 780"/>
                <a:gd name="T17" fmla="*/ 54 h 935"/>
                <a:gd name="T18" fmla="*/ 45 w 780"/>
                <a:gd name="T19" fmla="*/ 52 h 935"/>
                <a:gd name="T20" fmla="*/ 33 w 780"/>
                <a:gd name="T21" fmla="*/ 44 h 935"/>
                <a:gd name="T22" fmla="*/ 32 w 780"/>
                <a:gd name="T23" fmla="*/ 43 h 935"/>
                <a:gd name="T24" fmla="*/ 31 w 780"/>
                <a:gd name="T25" fmla="*/ 43 h 935"/>
                <a:gd name="T26" fmla="*/ 29 w 780"/>
                <a:gd name="T27" fmla="*/ 42 h 935"/>
                <a:gd name="T28" fmla="*/ 28 w 780"/>
                <a:gd name="T29" fmla="*/ 42 h 935"/>
                <a:gd name="T30" fmla="*/ 27 w 780"/>
                <a:gd name="T31" fmla="*/ 43 h 935"/>
                <a:gd name="T32" fmla="*/ 27 w 780"/>
                <a:gd name="T33" fmla="*/ 43 h 935"/>
                <a:gd name="T34" fmla="*/ 26 w 780"/>
                <a:gd name="T35" fmla="*/ 45 h 935"/>
                <a:gd name="T36" fmla="*/ 26 w 780"/>
                <a:gd name="T37" fmla="*/ 46 h 935"/>
                <a:gd name="T38" fmla="*/ 26 w 780"/>
                <a:gd name="T39" fmla="*/ 46 h 935"/>
                <a:gd name="T40" fmla="*/ 26 w 780"/>
                <a:gd name="T41" fmla="*/ 47 h 935"/>
                <a:gd name="T42" fmla="*/ 26 w 780"/>
                <a:gd name="T43" fmla="*/ 48 h 935"/>
                <a:gd name="T44" fmla="*/ 42 w 780"/>
                <a:gd name="T45" fmla="*/ 58 h 935"/>
                <a:gd name="T46" fmla="*/ 47 w 780"/>
                <a:gd name="T47" fmla="*/ 61 h 935"/>
                <a:gd name="T48" fmla="*/ 45 w 780"/>
                <a:gd name="T49" fmla="*/ 66 h 935"/>
                <a:gd name="T50" fmla="*/ 40 w 780"/>
                <a:gd name="T51" fmla="*/ 65 h 935"/>
                <a:gd name="T52" fmla="*/ 37 w 780"/>
                <a:gd name="T53" fmla="*/ 64 h 935"/>
                <a:gd name="T54" fmla="*/ 31 w 780"/>
                <a:gd name="T55" fmla="*/ 61 h 935"/>
                <a:gd name="T56" fmla="*/ 20 w 780"/>
                <a:gd name="T57" fmla="*/ 54 h 935"/>
                <a:gd name="T58" fmla="*/ 3 w 780"/>
                <a:gd name="T59" fmla="*/ 39 h 935"/>
                <a:gd name="T60" fmla="*/ 5 w 780"/>
                <a:gd name="T61" fmla="*/ 19 h 935"/>
                <a:gd name="T62" fmla="*/ 5 w 780"/>
                <a:gd name="T63" fmla="*/ 13 h 935"/>
                <a:gd name="T64" fmla="*/ 4 w 780"/>
                <a:gd name="T65" fmla="*/ 11 h 935"/>
                <a:gd name="T66" fmla="*/ 3 w 780"/>
                <a:gd name="T67" fmla="*/ 8 h 935"/>
                <a:gd name="T68" fmla="*/ 2 w 780"/>
                <a:gd name="T69" fmla="*/ 5 h 935"/>
                <a:gd name="T70" fmla="*/ 0 w 780"/>
                <a:gd name="T71" fmla="*/ 2 h 935"/>
                <a:gd name="T72" fmla="*/ 2 w 780"/>
                <a:gd name="T73" fmla="*/ 0 h 935"/>
                <a:gd name="T74" fmla="*/ 4 w 780"/>
                <a:gd name="T75" fmla="*/ 0 h 935"/>
                <a:gd name="T76" fmla="*/ 5 w 780"/>
                <a:gd name="T77" fmla="*/ 0 h 935"/>
                <a:gd name="T78" fmla="*/ 6 w 780"/>
                <a:gd name="T79" fmla="*/ 0 h 935"/>
                <a:gd name="T80" fmla="*/ 8 w 780"/>
                <a:gd name="T81" fmla="*/ 1 h 935"/>
                <a:gd name="T82" fmla="*/ 9 w 780"/>
                <a:gd name="T83" fmla="*/ 1 h 935"/>
                <a:gd name="T84" fmla="*/ 12 w 780"/>
                <a:gd name="T85" fmla="*/ 3 h 935"/>
                <a:gd name="T86" fmla="*/ 18 w 780"/>
                <a:gd name="T87" fmla="*/ 8 h 935"/>
                <a:gd name="T88" fmla="*/ 32 w 780"/>
                <a:gd name="T89" fmla="*/ 26 h 935"/>
                <a:gd name="T90" fmla="*/ 33 w 780"/>
                <a:gd name="T91" fmla="*/ 27 h 935"/>
                <a:gd name="T92" fmla="*/ 35 w 780"/>
                <a:gd name="T93" fmla="*/ 28 h 9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0" h="935">
                  <a:moveTo>
                    <a:pt x="481" y="399"/>
                  </a:moveTo>
                  <a:lnTo>
                    <a:pt x="532" y="474"/>
                  </a:lnTo>
                  <a:lnTo>
                    <a:pt x="728" y="700"/>
                  </a:lnTo>
                  <a:lnTo>
                    <a:pt x="764" y="752"/>
                  </a:lnTo>
                  <a:lnTo>
                    <a:pt x="780" y="780"/>
                  </a:lnTo>
                  <a:lnTo>
                    <a:pt x="750" y="785"/>
                  </a:lnTo>
                  <a:lnTo>
                    <a:pt x="722" y="783"/>
                  </a:lnTo>
                  <a:lnTo>
                    <a:pt x="682" y="773"/>
                  </a:lnTo>
                  <a:lnTo>
                    <a:pt x="656" y="762"/>
                  </a:lnTo>
                  <a:lnTo>
                    <a:pt x="620" y="741"/>
                  </a:lnTo>
                  <a:lnTo>
                    <a:pt x="458" y="621"/>
                  </a:lnTo>
                  <a:lnTo>
                    <a:pt x="446" y="615"/>
                  </a:lnTo>
                  <a:lnTo>
                    <a:pt x="434" y="609"/>
                  </a:lnTo>
                  <a:lnTo>
                    <a:pt x="397" y="598"/>
                  </a:lnTo>
                  <a:lnTo>
                    <a:pt x="384" y="597"/>
                  </a:lnTo>
                  <a:lnTo>
                    <a:pt x="381" y="607"/>
                  </a:lnTo>
                  <a:lnTo>
                    <a:pt x="376" y="616"/>
                  </a:lnTo>
                  <a:lnTo>
                    <a:pt x="360" y="641"/>
                  </a:lnTo>
                  <a:lnTo>
                    <a:pt x="357" y="651"/>
                  </a:lnTo>
                  <a:lnTo>
                    <a:pt x="356" y="657"/>
                  </a:lnTo>
                  <a:lnTo>
                    <a:pt x="356" y="662"/>
                  </a:lnTo>
                  <a:lnTo>
                    <a:pt x="358" y="676"/>
                  </a:lnTo>
                  <a:lnTo>
                    <a:pt x="580" y="826"/>
                  </a:lnTo>
                  <a:lnTo>
                    <a:pt x="656" y="866"/>
                  </a:lnTo>
                  <a:lnTo>
                    <a:pt x="625" y="935"/>
                  </a:lnTo>
                  <a:lnTo>
                    <a:pt x="562" y="921"/>
                  </a:lnTo>
                  <a:lnTo>
                    <a:pt x="522" y="908"/>
                  </a:lnTo>
                  <a:lnTo>
                    <a:pt x="426" y="864"/>
                  </a:lnTo>
                  <a:lnTo>
                    <a:pt x="285" y="765"/>
                  </a:lnTo>
                  <a:lnTo>
                    <a:pt x="45" y="554"/>
                  </a:lnTo>
                  <a:lnTo>
                    <a:pt x="69" y="276"/>
                  </a:lnTo>
                  <a:lnTo>
                    <a:pt x="65" y="191"/>
                  </a:lnTo>
                  <a:lnTo>
                    <a:pt x="59" y="158"/>
                  </a:lnTo>
                  <a:lnTo>
                    <a:pt x="47" y="111"/>
                  </a:lnTo>
                  <a:lnTo>
                    <a:pt x="28" y="65"/>
                  </a:lnTo>
                  <a:lnTo>
                    <a:pt x="0" y="22"/>
                  </a:lnTo>
                  <a:lnTo>
                    <a:pt x="33" y="5"/>
                  </a:lnTo>
                  <a:lnTo>
                    <a:pt x="50" y="1"/>
                  </a:lnTo>
                  <a:lnTo>
                    <a:pt x="67" y="0"/>
                  </a:lnTo>
                  <a:lnTo>
                    <a:pt x="83" y="1"/>
                  </a:lnTo>
                  <a:lnTo>
                    <a:pt x="115" y="10"/>
                  </a:lnTo>
                  <a:lnTo>
                    <a:pt x="132" y="18"/>
                  </a:lnTo>
                  <a:lnTo>
                    <a:pt x="165" y="39"/>
                  </a:lnTo>
                  <a:lnTo>
                    <a:pt x="245" y="116"/>
                  </a:lnTo>
                  <a:lnTo>
                    <a:pt x="446" y="369"/>
                  </a:lnTo>
                  <a:lnTo>
                    <a:pt x="457" y="380"/>
                  </a:lnTo>
                  <a:lnTo>
                    <a:pt x="481" y="399"/>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39"/>
            <p:cNvSpPr>
              <a:spLocks/>
            </p:cNvSpPr>
            <p:nvPr/>
          </p:nvSpPr>
          <p:spPr bwMode="auto">
            <a:xfrm>
              <a:off x="5104" y="967"/>
              <a:ext cx="26" cy="54"/>
            </a:xfrm>
            <a:custGeom>
              <a:avLst/>
              <a:gdLst>
                <a:gd name="T0" fmla="*/ 12 w 370"/>
                <a:gd name="T1" fmla="*/ 3 h 762"/>
                <a:gd name="T2" fmla="*/ 15 w 370"/>
                <a:gd name="T3" fmla="*/ 35 h 762"/>
                <a:gd name="T4" fmla="*/ 26 w 370"/>
                <a:gd name="T5" fmla="*/ 44 h 762"/>
                <a:gd name="T6" fmla="*/ 26 w 370"/>
                <a:gd name="T7" fmla="*/ 45 h 762"/>
                <a:gd name="T8" fmla="*/ 25 w 370"/>
                <a:gd name="T9" fmla="*/ 46 h 762"/>
                <a:gd name="T10" fmla="*/ 25 w 370"/>
                <a:gd name="T11" fmla="*/ 46 h 762"/>
                <a:gd name="T12" fmla="*/ 25 w 370"/>
                <a:gd name="T13" fmla="*/ 46 h 762"/>
                <a:gd name="T14" fmla="*/ 25 w 370"/>
                <a:gd name="T15" fmla="*/ 47 h 762"/>
                <a:gd name="T16" fmla="*/ 25 w 370"/>
                <a:gd name="T17" fmla="*/ 47 h 762"/>
                <a:gd name="T18" fmla="*/ 20 w 370"/>
                <a:gd name="T19" fmla="*/ 54 h 762"/>
                <a:gd name="T20" fmla="*/ 3 w 370"/>
                <a:gd name="T21" fmla="*/ 39 h 762"/>
                <a:gd name="T22" fmla="*/ 5 w 370"/>
                <a:gd name="T23" fmla="*/ 20 h 762"/>
                <a:gd name="T24" fmla="*/ 5 w 370"/>
                <a:gd name="T25" fmla="*/ 14 h 762"/>
                <a:gd name="T26" fmla="*/ 4 w 370"/>
                <a:gd name="T27" fmla="*/ 11 h 762"/>
                <a:gd name="T28" fmla="*/ 3 w 370"/>
                <a:gd name="T29" fmla="*/ 8 h 762"/>
                <a:gd name="T30" fmla="*/ 2 w 370"/>
                <a:gd name="T31" fmla="*/ 5 h 762"/>
                <a:gd name="T32" fmla="*/ 0 w 370"/>
                <a:gd name="T33" fmla="*/ 2 h 762"/>
                <a:gd name="T34" fmla="*/ 1 w 370"/>
                <a:gd name="T35" fmla="*/ 1 h 762"/>
                <a:gd name="T36" fmla="*/ 2 w 370"/>
                <a:gd name="T37" fmla="*/ 0 h 762"/>
                <a:gd name="T38" fmla="*/ 3 w 370"/>
                <a:gd name="T39" fmla="*/ 0 h 762"/>
                <a:gd name="T40" fmla="*/ 4 w 370"/>
                <a:gd name="T41" fmla="*/ 0 h 762"/>
                <a:gd name="T42" fmla="*/ 4 w 370"/>
                <a:gd name="T43" fmla="*/ 0 h 762"/>
                <a:gd name="T44" fmla="*/ 5 w 370"/>
                <a:gd name="T45" fmla="*/ 0 h 762"/>
                <a:gd name="T46" fmla="*/ 7 w 370"/>
                <a:gd name="T47" fmla="*/ 0 h 762"/>
                <a:gd name="T48" fmla="*/ 8 w 370"/>
                <a:gd name="T49" fmla="*/ 1 h 762"/>
                <a:gd name="T50" fmla="*/ 10 w 370"/>
                <a:gd name="T51" fmla="*/ 2 h 762"/>
                <a:gd name="T52" fmla="*/ 12 w 370"/>
                <a:gd name="T53" fmla="*/ 3 h 7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70" h="762">
                  <a:moveTo>
                    <a:pt x="169" y="42"/>
                  </a:moveTo>
                  <a:lnTo>
                    <a:pt x="209" y="487"/>
                  </a:lnTo>
                  <a:lnTo>
                    <a:pt x="370" y="624"/>
                  </a:lnTo>
                  <a:lnTo>
                    <a:pt x="364" y="633"/>
                  </a:lnTo>
                  <a:lnTo>
                    <a:pt x="359" y="644"/>
                  </a:lnTo>
                  <a:lnTo>
                    <a:pt x="357" y="650"/>
                  </a:lnTo>
                  <a:lnTo>
                    <a:pt x="356" y="655"/>
                  </a:lnTo>
                  <a:lnTo>
                    <a:pt x="356" y="663"/>
                  </a:lnTo>
                  <a:lnTo>
                    <a:pt x="357" y="670"/>
                  </a:lnTo>
                  <a:lnTo>
                    <a:pt x="282" y="762"/>
                  </a:lnTo>
                  <a:lnTo>
                    <a:pt x="45" y="554"/>
                  </a:lnTo>
                  <a:lnTo>
                    <a:pt x="69" y="276"/>
                  </a:lnTo>
                  <a:lnTo>
                    <a:pt x="65" y="191"/>
                  </a:lnTo>
                  <a:lnTo>
                    <a:pt x="59" y="158"/>
                  </a:lnTo>
                  <a:lnTo>
                    <a:pt x="47" y="111"/>
                  </a:lnTo>
                  <a:lnTo>
                    <a:pt x="28" y="65"/>
                  </a:lnTo>
                  <a:lnTo>
                    <a:pt x="0" y="22"/>
                  </a:lnTo>
                  <a:lnTo>
                    <a:pt x="21" y="10"/>
                  </a:lnTo>
                  <a:lnTo>
                    <a:pt x="32" y="6"/>
                  </a:lnTo>
                  <a:lnTo>
                    <a:pt x="42" y="3"/>
                  </a:lnTo>
                  <a:lnTo>
                    <a:pt x="53" y="1"/>
                  </a:lnTo>
                  <a:lnTo>
                    <a:pt x="64" y="0"/>
                  </a:lnTo>
                  <a:lnTo>
                    <a:pt x="74" y="0"/>
                  </a:lnTo>
                  <a:lnTo>
                    <a:pt x="95" y="4"/>
                  </a:lnTo>
                  <a:lnTo>
                    <a:pt x="117" y="10"/>
                  </a:lnTo>
                  <a:lnTo>
                    <a:pt x="148" y="27"/>
                  </a:lnTo>
                  <a:lnTo>
                    <a:pt x="169" y="42"/>
                  </a:lnTo>
                  <a:close/>
                </a:path>
              </a:pathLst>
            </a:custGeom>
            <a:solidFill>
              <a:srgbClr val="ADBC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40"/>
            <p:cNvSpPr>
              <a:spLocks/>
            </p:cNvSpPr>
            <p:nvPr/>
          </p:nvSpPr>
          <p:spPr bwMode="auto">
            <a:xfrm>
              <a:off x="4878" y="971"/>
              <a:ext cx="112" cy="237"/>
            </a:xfrm>
            <a:custGeom>
              <a:avLst/>
              <a:gdLst>
                <a:gd name="T0" fmla="*/ 87 w 1571"/>
                <a:gd name="T1" fmla="*/ 18 h 3316"/>
                <a:gd name="T2" fmla="*/ 90 w 1571"/>
                <a:gd name="T3" fmla="*/ 20 h 3316"/>
                <a:gd name="T4" fmla="*/ 95 w 1571"/>
                <a:gd name="T5" fmla="*/ 25 h 3316"/>
                <a:gd name="T6" fmla="*/ 99 w 1571"/>
                <a:gd name="T7" fmla="*/ 30 h 3316"/>
                <a:gd name="T8" fmla="*/ 101 w 1571"/>
                <a:gd name="T9" fmla="*/ 34 h 3316"/>
                <a:gd name="T10" fmla="*/ 103 w 1571"/>
                <a:gd name="T11" fmla="*/ 39 h 3316"/>
                <a:gd name="T12" fmla="*/ 103 w 1571"/>
                <a:gd name="T13" fmla="*/ 41 h 3316"/>
                <a:gd name="T14" fmla="*/ 112 w 1571"/>
                <a:gd name="T15" fmla="*/ 175 h 3316"/>
                <a:gd name="T16" fmla="*/ 111 w 1571"/>
                <a:gd name="T17" fmla="*/ 195 h 3316"/>
                <a:gd name="T18" fmla="*/ 108 w 1571"/>
                <a:gd name="T19" fmla="*/ 215 h 3316"/>
                <a:gd name="T20" fmla="*/ 92 w 1571"/>
                <a:gd name="T21" fmla="*/ 223 h 3316"/>
                <a:gd name="T22" fmla="*/ 53 w 1571"/>
                <a:gd name="T23" fmla="*/ 235 h 3316"/>
                <a:gd name="T24" fmla="*/ 46 w 1571"/>
                <a:gd name="T25" fmla="*/ 237 h 3316"/>
                <a:gd name="T26" fmla="*/ 53 w 1571"/>
                <a:gd name="T27" fmla="*/ 232 h 3316"/>
                <a:gd name="T28" fmla="*/ 67 w 1571"/>
                <a:gd name="T29" fmla="*/ 226 h 3316"/>
                <a:gd name="T30" fmla="*/ 90 w 1571"/>
                <a:gd name="T31" fmla="*/ 218 h 3316"/>
                <a:gd name="T32" fmla="*/ 95 w 1571"/>
                <a:gd name="T33" fmla="*/ 216 h 3316"/>
                <a:gd name="T34" fmla="*/ 100 w 1571"/>
                <a:gd name="T35" fmla="*/ 213 h 3316"/>
                <a:gd name="T36" fmla="*/ 104 w 1571"/>
                <a:gd name="T37" fmla="*/ 210 h 3316"/>
                <a:gd name="T38" fmla="*/ 107 w 1571"/>
                <a:gd name="T39" fmla="*/ 148 h 3316"/>
                <a:gd name="T40" fmla="*/ 98 w 1571"/>
                <a:gd name="T41" fmla="*/ 40 h 3316"/>
                <a:gd name="T42" fmla="*/ 97 w 1571"/>
                <a:gd name="T43" fmla="*/ 37 h 3316"/>
                <a:gd name="T44" fmla="*/ 96 w 1571"/>
                <a:gd name="T45" fmla="*/ 35 h 3316"/>
                <a:gd name="T46" fmla="*/ 94 w 1571"/>
                <a:gd name="T47" fmla="*/ 32 h 3316"/>
                <a:gd name="T48" fmla="*/ 84 w 1571"/>
                <a:gd name="T49" fmla="*/ 24 h 3316"/>
                <a:gd name="T50" fmla="*/ 83 w 1571"/>
                <a:gd name="T51" fmla="*/ 23 h 3316"/>
                <a:gd name="T52" fmla="*/ 32 w 1571"/>
                <a:gd name="T53" fmla="*/ 9 h 3316"/>
                <a:gd name="T54" fmla="*/ 1 w 1571"/>
                <a:gd name="T55" fmla="*/ 5 h 3316"/>
                <a:gd name="T56" fmla="*/ 1 w 1571"/>
                <a:gd name="T57" fmla="*/ 5 h 3316"/>
                <a:gd name="T58" fmla="*/ 0 w 1571"/>
                <a:gd name="T59" fmla="*/ 4 h 3316"/>
                <a:gd name="T60" fmla="*/ 0 w 1571"/>
                <a:gd name="T61" fmla="*/ 3 h 3316"/>
                <a:gd name="T62" fmla="*/ 0 w 1571"/>
                <a:gd name="T63" fmla="*/ 2 h 3316"/>
                <a:gd name="T64" fmla="*/ 0 w 1571"/>
                <a:gd name="T65" fmla="*/ 1 h 3316"/>
                <a:gd name="T66" fmla="*/ 0 w 1571"/>
                <a:gd name="T67" fmla="*/ 0 h 3316"/>
                <a:gd name="T68" fmla="*/ 1 w 1571"/>
                <a:gd name="T69" fmla="*/ 0 h 3316"/>
                <a:gd name="T70" fmla="*/ 1 w 1571"/>
                <a:gd name="T71" fmla="*/ 0 h 3316"/>
                <a:gd name="T72" fmla="*/ 77 w 1571"/>
                <a:gd name="T73" fmla="*/ 15 h 3316"/>
                <a:gd name="T74" fmla="*/ 87 w 1571"/>
                <a:gd name="T75" fmla="*/ 18 h 33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71" h="3316">
                  <a:moveTo>
                    <a:pt x="1226" y="255"/>
                  </a:moveTo>
                  <a:lnTo>
                    <a:pt x="1261" y="281"/>
                  </a:lnTo>
                  <a:lnTo>
                    <a:pt x="1329" y="345"/>
                  </a:lnTo>
                  <a:lnTo>
                    <a:pt x="1388" y="426"/>
                  </a:lnTo>
                  <a:lnTo>
                    <a:pt x="1412" y="473"/>
                  </a:lnTo>
                  <a:lnTo>
                    <a:pt x="1438" y="548"/>
                  </a:lnTo>
                  <a:lnTo>
                    <a:pt x="1443" y="575"/>
                  </a:lnTo>
                  <a:lnTo>
                    <a:pt x="1571" y="2448"/>
                  </a:lnTo>
                  <a:lnTo>
                    <a:pt x="1558" y="2723"/>
                  </a:lnTo>
                  <a:lnTo>
                    <a:pt x="1510" y="3007"/>
                  </a:lnTo>
                  <a:lnTo>
                    <a:pt x="1295" y="3121"/>
                  </a:lnTo>
                  <a:lnTo>
                    <a:pt x="743" y="3294"/>
                  </a:lnTo>
                  <a:lnTo>
                    <a:pt x="645" y="3316"/>
                  </a:lnTo>
                  <a:lnTo>
                    <a:pt x="739" y="3253"/>
                  </a:lnTo>
                  <a:lnTo>
                    <a:pt x="943" y="3166"/>
                  </a:lnTo>
                  <a:lnTo>
                    <a:pt x="1257" y="3057"/>
                  </a:lnTo>
                  <a:lnTo>
                    <a:pt x="1333" y="3020"/>
                  </a:lnTo>
                  <a:lnTo>
                    <a:pt x="1406" y="2975"/>
                  </a:lnTo>
                  <a:lnTo>
                    <a:pt x="1454" y="2939"/>
                  </a:lnTo>
                  <a:lnTo>
                    <a:pt x="1495" y="2065"/>
                  </a:lnTo>
                  <a:lnTo>
                    <a:pt x="1376" y="566"/>
                  </a:lnTo>
                  <a:lnTo>
                    <a:pt x="1362" y="515"/>
                  </a:lnTo>
                  <a:lnTo>
                    <a:pt x="1346" y="485"/>
                  </a:lnTo>
                  <a:lnTo>
                    <a:pt x="1318" y="449"/>
                  </a:lnTo>
                  <a:lnTo>
                    <a:pt x="1185" y="332"/>
                  </a:lnTo>
                  <a:lnTo>
                    <a:pt x="1170" y="316"/>
                  </a:lnTo>
                  <a:lnTo>
                    <a:pt x="452" y="123"/>
                  </a:lnTo>
                  <a:lnTo>
                    <a:pt x="15" y="75"/>
                  </a:lnTo>
                  <a:lnTo>
                    <a:pt x="10" y="67"/>
                  </a:lnTo>
                  <a:lnTo>
                    <a:pt x="5" y="56"/>
                  </a:lnTo>
                  <a:lnTo>
                    <a:pt x="2" y="46"/>
                  </a:lnTo>
                  <a:lnTo>
                    <a:pt x="0" y="34"/>
                  </a:lnTo>
                  <a:lnTo>
                    <a:pt x="0" y="18"/>
                  </a:lnTo>
                  <a:lnTo>
                    <a:pt x="6" y="5"/>
                  </a:lnTo>
                  <a:lnTo>
                    <a:pt x="11" y="2"/>
                  </a:lnTo>
                  <a:lnTo>
                    <a:pt x="15" y="0"/>
                  </a:lnTo>
                  <a:lnTo>
                    <a:pt x="1079" y="211"/>
                  </a:lnTo>
                  <a:lnTo>
                    <a:pt x="1226" y="25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41"/>
            <p:cNvSpPr>
              <a:spLocks/>
            </p:cNvSpPr>
            <p:nvPr/>
          </p:nvSpPr>
          <p:spPr bwMode="auto">
            <a:xfrm>
              <a:off x="4541" y="978"/>
              <a:ext cx="187" cy="24"/>
            </a:xfrm>
            <a:custGeom>
              <a:avLst/>
              <a:gdLst>
                <a:gd name="T0" fmla="*/ 65 w 2619"/>
                <a:gd name="T1" fmla="*/ 16 h 341"/>
                <a:gd name="T2" fmla="*/ 0 w 2619"/>
                <a:gd name="T3" fmla="*/ 24 h 341"/>
                <a:gd name="T4" fmla="*/ 187 w 2619"/>
                <a:gd name="T5" fmla="*/ 0 h 341"/>
                <a:gd name="T6" fmla="*/ 65 w 2619"/>
                <a:gd name="T7" fmla="*/ 16 h 3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19" h="341">
                  <a:moveTo>
                    <a:pt x="908" y="229"/>
                  </a:moveTo>
                  <a:lnTo>
                    <a:pt x="0" y="341"/>
                  </a:lnTo>
                  <a:lnTo>
                    <a:pt x="2619" y="0"/>
                  </a:lnTo>
                  <a:lnTo>
                    <a:pt x="908" y="229"/>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42"/>
            <p:cNvSpPr>
              <a:spLocks/>
            </p:cNvSpPr>
            <p:nvPr/>
          </p:nvSpPr>
          <p:spPr bwMode="auto">
            <a:xfrm>
              <a:off x="4826" y="983"/>
              <a:ext cx="22" cy="41"/>
            </a:xfrm>
            <a:custGeom>
              <a:avLst/>
              <a:gdLst>
                <a:gd name="T0" fmla="*/ 21 w 314"/>
                <a:gd name="T1" fmla="*/ 0 h 572"/>
                <a:gd name="T2" fmla="*/ 22 w 314"/>
                <a:gd name="T3" fmla="*/ 13 h 572"/>
                <a:gd name="T4" fmla="*/ 20 w 314"/>
                <a:gd name="T5" fmla="*/ 41 h 572"/>
                <a:gd name="T6" fmla="*/ 3 w 314"/>
                <a:gd name="T7" fmla="*/ 40 h 572"/>
                <a:gd name="T8" fmla="*/ 0 w 314"/>
                <a:gd name="T9" fmla="*/ 3 h 572"/>
                <a:gd name="T10" fmla="*/ 3 w 314"/>
                <a:gd name="T11" fmla="*/ 2 h 572"/>
                <a:gd name="T12" fmla="*/ 13 w 314"/>
                <a:gd name="T13" fmla="*/ 0 h 572"/>
                <a:gd name="T14" fmla="*/ 21 w 314"/>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4" h="572">
                  <a:moveTo>
                    <a:pt x="304" y="0"/>
                  </a:moveTo>
                  <a:lnTo>
                    <a:pt x="314" y="179"/>
                  </a:lnTo>
                  <a:lnTo>
                    <a:pt x="291" y="572"/>
                  </a:lnTo>
                  <a:lnTo>
                    <a:pt x="44" y="554"/>
                  </a:lnTo>
                  <a:lnTo>
                    <a:pt x="0" y="36"/>
                  </a:lnTo>
                  <a:lnTo>
                    <a:pt x="38" y="24"/>
                  </a:lnTo>
                  <a:lnTo>
                    <a:pt x="189" y="1"/>
                  </a:lnTo>
                  <a:lnTo>
                    <a:pt x="304" y="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43"/>
            <p:cNvSpPr>
              <a:spLocks/>
            </p:cNvSpPr>
            <p:nvPr/>
          </p:nvSpPr>
          <p:spPr bwMode="auto">
            <a:xfrm>
              <a:off x="4852" y="983"/>
              <a:ext cx="12" cy="41"/>
            </a:xfrm>
            <a:custGeom>
              <a:avLst/>
              <a:gdLst>
                <a:gd name="T0" fmla="*/ 6 w 172"/>
                <a:gd name="T1" fmla="*/ 0 h 573"/>
                <a:gd name="T2" fmla="*/ 12 w 172"/>
                <a:gd name="T3" fmla="*/ 40 h 573"/>
                <a:gd name="T4" fmla="*/ 11 w 172"/>
                <a:gd name="T5" fmla="*/ 41 h 573"/>
                <a:gd name="T6" fmla="*/ 10 w 172"/>
                <a:gd name="T7" fmla="*/ 41 h 573"/>
                <a:gd name="T8" fmla="*/ 9 w 172"/>
                <a:gd name="T9" fmla="*/ 41 h 573"/>
                <a:gd name="T10" fmla="*/ 4 w 172"/>
                <a:gd name="T11" fmla="*/ 40 h 573"/>
                <a:gd name="T12" fmla="*/ 3 w 172"/>
                <a:gd name="T13" fmla="*/ 40 h 573"/>
                <a:gd name="T14" fmla="*/ 2 w 172"/>
                <a:gd name="T15" fmla="*/ 40 h 573"/>
                <a:gd name="T16" fmla="*/ 1 w 172"/>
                <a:gd name="T17" fmla="*/ 40 h 573"/>
                <a:gd name="T18" fmla="*/ 1 w 172"/>
                <a:gd name="T19" fmla="*/ 40 h 573"/>
                <a:gd name="T20" fmla="*/ 0 w 172"/>
                <a:gd name="T21" fmla="*/ 41 h 573"/>
                <a:gd name="T22" fmla="*/ 0 w 172"/>
                <a:gd name="T23" fmla="*/ 41 h 573"/>
                <a:gd name="T24" fmla="*/ 1 w 172"/>
                <a:gd name="T25" fmla="*/ 1 h 573"/>
                <a:gd name="T26" fmla="*/ 1 w 172"/>
                <a:gd name="T27" fmla="*/ 0 h 573"/>
                <a:gd name="T28" fmla="*/ 2 w 172"/>
                <a:gd name="T29" fmla="*/ 0 h 573"/>
                <a:gd name="T30" fmla="*/ 2 w 172"/>
                <a:gd name="T31" fmla="*/ 0 h 573"/>
                <a:gd name="T32" fmla="*/ 3 w 172"/>
                <a:gd name="T33" fmla="*/ 0 h 573"/>
                <a:gd name="T34" fmla="*/ 6 w 172"/>
                <a:gd name="T35" fmla="*/ 0 h 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573">
                  <a:moveTo>
                    <a:pt x="85" y="1"/>
                  </a:moveTo>
                  <a:lnTo>
                    <a:pt x="172" y="561"/>
                  </a:lnTo>
                  <a:lnTo>
                    <a:pt x="162" y="567"/>
                  </a:lnTo>
                  <a:lnTo>
                    <a:pt x="141" y="572"/>
                  </a:lnTo>
                  <a:lnTo>
                    <a:pt x="130" y="571"/>
                  </a:lnTo>
                  <a:lnTo>
                    <a:pt x="62" y="555"/>
                  </a:lnTo>
                  <a:lnTo>
                    <a:pt x="40" y="553"/>
                  </a:lnTo>
                  <a:lnTo>
                    <a:pt x="30" y="555"/>
                  </a:lnTo>
                  <a:lnTo>
                    <a:pt x="19" y="558"/>
                  </a:lnTo>
                  <a:lnTo>
                    <a:pt x="14" y="560"/>
                  </a:lnTo>
                  <a:lnTo>
                    <a:pt x="4" y="567"/>
                  </a:lnTo>
                  <a:lnTo>
                    <a:pt x="0" y="573"/>
                  </a:lnTo>
                  <a:lnTo>
                    <a:pt x="10" y="12"/>
                  </a:lnTo>
                  <a:lnTo>
                    <a:pt x="18" y="6"/>
                  </a:lnTo>
                  <a:lnTo>
                    <a:pt x="22" y="5"/>
                  </a:lnTo>
                  <a:lnTo>
                    <a:pt x="28" y="2"/>
                  </a:lnTo>
                  <a:lnTo>
                    <a:pt x="47" y="0"/>
                  </a:lnTo>
                  <a:lnTo>
                    <a:pt x="85" y="1"/>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44"/>
            <p:cNvSpPr>
              <a:spLocks/>
            </p:cNvSpPr>
            <p:nvPr/>
          </p:nvSpPr>
          <p:spPr bwMode="auto">
            <a:xfrm>
              <a:off x="5107" y="998"/>
              <a:ext cx="19" cy="19"/>
            </a:xfrm>
            <a:custGeom>
              <a:avLst/>
              <a:gdLst>
                <a:gd name="T0" fmla="*/ 13 w 255"/>
                <a:gd name="T1" fmla="*/ 10 h 266"/>
                <a:gd name="T2" fmla="*/ 13 w 255"/>
                <a:gd name="T3" fmla="*/ 9 h 266"/>
                <a:gd name="T4" fmla="*/ 14 w 255"/>
                <a:gd name="T5" fmla="*/ 9 h 266"/>
                <a:gd name="T6" fmla="*/ 15 w 255"/>
                <a:gd name="T7" fmla="*/ 9 h 266"/>
                <a:gd name="T8" fmla="*/ 15 w 255"/>
                <a:gd name="T9" fmla="*/ 8 h 266"/>
                <a:gd name="T10" fmla="*/ 16 w 255"/>
                <a:gd name="T11" fmla="*/ 9 h 266"/>
                <a:gd name="T12" fmla="*/ 17 w 255"/>
                <a:gd name="T13" fmla="*/ 9 h 266"/>
                <a:gd name="T14" fmla="*/ 18 w 255"/>
                <a:gd name="T15" fmla="*/ 10 h 266"/>
                <a:gd name="T16" fmla="*/ 18 w 255"/>
                <a:gd name="T17" fmla="*/ 10 h 266"/>
                <a:gd name="T18" fmla="*/ 19 w 255"/>
                <a:gd name="T19" fmla="*/ 11 h 266"/>
                <a:gd name="T20" fmla="*/ 19 w 255"/>
                <a:gd name="T21" fmla="*/ 12 h 266"/>
                <a:gd name="T22" fmla="*/ 18 w 255"/>
                <a:gd name="T23" fmla="*/ 14 h 266"/>
                <a:gd name="T24" fmla="*/ 17 w 255"/>
                <a:gd name="T25" fmla="*/ 15 h 266"/>
                <a:gd name="T26" fmla="*/ 15 w 255"/>
                <a:gd name="T27" fmla="*/ 19 h 266"/>
                <a:gd name="T28" fmla="*/ 14 w 255"/>
                <a:gd name="T29" fmla="*/ 18 h 266"/>
                <a:gd name="T30" fmla="*/ 13 w 255"/>
                <a:gd name="T31" fmla="*/ 16 h 266"/>
                <a:gd name="T32" fmla="*/ 12 w 255"/>
                <a:gd name="T33" fmla="*/ 15 h 266"/>
                <a:gd name="T34" fmla="*/ 11 w 255"/>
                <a:gd name="T35" fmla="*/ 14 h 266"/>
                <a:gd name="T36" fmla="*/ 5 w 255"/>
                <a:gd name="T37" fmla="*/ 11 h 266"/>
                <a:gd name="T38" fmla="*/ 4 w 255"/>
                <a:gd name="T39" fmla="*/ 10 h 266"/>
                <a:gd name="T40" fmla="*/ 3 w 255"/>
                <a:gd name="T41" fmla="*/ 9 h 266"/>
                <a:gd name="T42" fmla="*/ 2 w 255"/>
                <a:gd name="T43" fmla="*/ 7 h 266"/>
                <a:gd name="T44" fmla="*/ 1 w 255"/>
                <a:gd name="T45" fmla="*/ 7 h 266"/>
                <a:gd name="T46" fmla="*/ 1 w 255"/>
                <a:gd name="T47" fmla="*/ 5 h 266"/>
                <a:gd name="T48" fmla="*/ 0 w 255"/>
                <a:gd name="T49" fmla="*/ 3 h 266"/>
                <a:gd name="T50" fmla="*/ 0 w 255"/>
                <a:gd name="T51" fmla="*/ 1 h 266"/>
                <a:gd name="T52" fmla="*/ 0 w 255"/>
                <a:gd name="T53" fmla="*/ 0 h 266"/>
                <a:gd name="T54" fmla="*/ 5 w 255"/>
                <a:gd name="T55" fmla="*/ 5 h 266"/>
                <a:gd name="T56" fmla="*/ 10 w 255"/>
                <a:gd name="T57" fmla="*/ 9 h 266"/>
                <a:gd name="T58" fmla="*/ 13 w 255"/>
                <a:gd name="T59" fmla="*/ 10 h 2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5" h="266">
                  <a:moveTo>
                    <a:pt x="175" y="137"/>
                  </a:moveTo>
                  <a:lnTo>
                    <a:pt x="181" y="131"/>
                  </a:lnTo>
                  <a:lnTo>
                    <a:pt x="186" y="125"/>
                  </a:lnTo>
                  <a:lnTo>
                    <a:pt x="198" y="119"/>
                  </a:lnTo>
                  <a:lnTo>
                    <a:pt x="203" y="118"/>
                  </a:lnTo>
                  <a:lnTo>
                    <a:pt x="220" y="121"/>
                  </a:lnTo>
                  <a:lnTo>
                    <a:pt x="230" y="127"/>
                  </a:lnTo>
                  <a:lnTo>
                    <a:pt x="240" y="136"/>
                  </a:lnTo>
                  <a:lnTo>
                    <a:pt x="248" y="145"/>
                  </a:lnTo>
                  <a:lnTo>
                    <a:pt x="255" y="155"/>
                  </a:lnTo>
                  <a:lnTo>
                    <a:pt x="252" y="171"/>
                  </a:lnTo>
                  <a:lnTo>
                    <a:pt x="240" y="201"/>
                  </a:lnTo>
                  <a:lnTo>
                    <a:pt x="233" y="216"/>
                  </a:lnTo>
                  <a:lnTo>
                    <a:pt x="199" y="266"/>
                  </a:lnTo>
                  <a:lnTo>
                    <a:pt x="190" y="246"/>
                  </a:lnTo>
                  <a:lnTo>
                    <a:pt x="179" y="229"/>
                  </a:lnTo>
                  <a:lnTo>
                    <a:pt x="165" y="214"/>
                  </a:lnTo>
                  <a:lnTo>
                    <a:pt x="150" y="201"/>
                  </a:lnTo>
                  <a:lnTo>
                    <a:pt x="66" y="147"/>
                  </a:lnTo>
                  <a:lnTo>
                    <a:pt x="51" y="135"/>
                  </a:lnTo>
                  <a:lnTo>
                    <a:pt x="36" y="120"/>
                  </a:lnTo>
                  <a:lnTo>
                    <a:pt x="23" y="103"/>
                  </a:lnTo>
                  <a:lnTo>
                    <a:pt x="18" y="94"/>
                  </a:lnTo>
                  <a:lnTo>
                    <a:pt x="9" y="71"/>
                  </a:lnTo>
                  <a:lnTo>
                    <a:pt x="3" y="46"/>
                  </a:lnTo>
                  <a:lnTo>
                    <a:pt x="0" y="16"/>
                  </a:lnTo>
                  <a:lnTo>
                    <a:pt x="0" y="0"/>
                  </a:lnTo>
                  <a:lnTo>
                    <a:pt x="61" y="63"/>
                  </a:lnTo>
                  <a:lnTo>
                    <a:pt x="137" y="119"/>
                  </a:lnTo>
                  <a:lnTo>
                    <a:pt x="175" y="1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Freeform 45"/>
            <p:cNvSpPr>
              <a:spLocks/>
            </p:cNvSpPr>
            <p:nvPr/>
          </p:nvSpPr>
          <p:spPr bwMode="auto">
            <a:xfrm>
              <a:off x="4695" y="1003"/>
              <a:ext cx="60" cy="105"/>
            </a:xfrm>
            <a:custGeom>
              <a:avLst/>
              <a:gdLst>
                <a:gd name="T0" fmla="*/ 55 w 844"/>
                <a:gd name="T1" fmla="*/ 0 h 1470"/>
                <a:gd name="T2" fmla="*/ 60 w 844"/>
                <a:gd name="T3" fmla="*/ 100 h 1470"/>
                <a:gd name="T4" fmla="*/ 58 w 844"/>
                <a:gd name="T5" fmla="*/ 104 h 1470"/>
                <a:gd name="T6" fmla="*/ 58 w 844"/>
                <a:gd name="T7" fmla="*/ 105 h 1470"/>
                <a:gd name="T8" fmla="*/ 57 w 844"/>
                <a:gd name="T9" fmla="*/ 105 h 1470"/>
                <a:gd name="T10" fmla="*/ 57 w 844"/>
                <a:gd name="T11" fmla="*/ 105 h 1470"/>
                <a:gd name="T12" fmla="*/ 57 w 844"/>
                <a:gd name="T13" fmla="*/ 105 h 1470"/>
                <a:gd name="T14" fmla="*/ 56 w 844"/>
                <a:gd name="T15" fmla="*/ 105 h 1470"/>
                <a:gd name="T16" fmla="*/ 56 w 844"/>
                <a:gd name="T17" fmla="*/ 105 h 1470"/>
                <a:gd name="T18" fmla="*/ 55 w 844"/>
                <a:gd name="T19" fmla="*/ 105 h 1470"/>
                <a:gd name="T20" fmla="*/ 8 w 844"/>
                <a:gd name="T21" fmla="*/ 97 h 1470"/>
                <a:gd name="T22" fmla="*/ 5 w 844"/>
                <a:gd name="T23" fmla="*/ 87 h 1470"/>
                <a:gd name="T24" fmla="*/ 3 w 844"/>
                <a:gd name="T25" fmla="*/ 27 h 1470"/>
                <a:gd name="T26" fmla="*/ 1 w 844"/>
                <a:gd name="T27" fmla="*/ 17 h 1470"/>
                <a:gd name="T28" fmla="*/ 0 w 844"/>
                <a:gd name="T29" fmla="*/ 12 h 1470"/>
                <a:gd name="T30" fmla="*/ 0 w 844"/>
                <a:gd name="T31" fmla="*/ 11 h 1470"/>
                <a:gd name="T32" fmla="*/ 0 w 844"/>
                <a:gd name="T33" fmla="*/ 11 h 1470"/>
                <a:gd name="T34" fmla="*/ 1 w 844"/>
                <a:gd name="T35" fmla="*/ 9 h 1470"/>
                <a:gd name="T36" fmla="*/ 4 w 844"/>
                <a:gd name="T37" fmla="*/ 6 h 1470"/>
                <a:gd name="T38" fmla="*/ 12 w 844"/>
                <a:gd name="T39" fmla="*/ 7 h 1470"/>
                <a:gd name="T40" fmla="*/ 55 w 844"/>
                <a:gd name="T41" fmla="*/ 0 h 14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44" h="1470">
                  <a:moveTo>
                    <a:pt x="778" y="0"/>
                  </a:moveTo>
                  <a:lnTo>
                    <a:pt x="844" y="1405"/>
                  </a:lnTo>
                  <a:lnTo>
                    <a:pt x="821" y="1455"/>
                  </a:lnTo>
                  <a:lnTo>
                    <a:pt x="812" y="1463"/>
                  </a:lnTo>
                  <a:lnTo>
                    <a:pt x="807" y="1466"/>
                  </a:lnTo>
                  <a:lnTo>
                    <a:pt x="802" y="1468"/>
                  </a:lnTo>
                  <a:lnTo>
                    <a:pt x="797" y="1470"/>
                  </a:lnTo>
                  <a:lnTo>
                    <a:pt x="791" y="1470"/>
                  </a:lnTo>
                  <a:lnTo>
                    <a:pt x="784" y="1468"/>
                  </a:lnTo>
                  <a:lnTo>
                    <a:pt x="778" y="1466"/>
                  </a:lnTo>
                  <a:lnTo>
                    <a:pt x="111" y="1362"/>
                  </a:lnTo>
                  <a:lnTo>
                    <a:pt x="76" y="1215"/>
                  </a:lnTo>
                  <a:lnTo>
                    <a:pt x="44" y="377"/>
                  </a:lnTo>
                  <a:lnTo>
                    <a:pt x="20" y="238"/>
                  </a:lnTo>
                  <a:lnTo>
                    <a:pt x="0" y="173"/>
                  </a:lnTo>
                  <a:lnTo>
                    <a:pt x="3" y="160"/>
                  </a:lnTo>
                  <a:lnTo>
                    <a:pt x="7" y="148"/>
                  </a:lnTo>
                  <a:lnTo>
                    <a:pt x="20" y="126"/>
                  </a:lnTo>
                  <a:lnTo>
                    <a:pt x="54" y="87"/>
                  </a:lnTo>
                  <a:lnTo>
                    <a:pt x="168" y="93"/>
                  </a:lnTo>
                  <a:lnTo>
                    <a:pt x="77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46"/>
            <p:cNvSpPr>
              <a:spLocks/>
            </p:cNvSpPr>
            <p:nvPr/>
          </p:nvSpPr>
          <p:spPr bwMode="auto">
            <a:xfrm>
              <a:off x="5094" y="1009"/>
              <a:ext cx="21" cy="16"/>
            </a:xfrm>
            <a:custGeom>
              <a:avLst/>
              <a:gdLst>
                <a:gd name="T0" fmla="*/ 21 w 285"/>
                <a:gd name="T1" fmla="*/ 11 h 222"/>
                <a:gd name="T2" fmla="*/ 11 w 285"/>
                <a:gd name="T3" fmla="*/ 14 h 222"/>
                <a:gd name="T4" fmla="*/ 0 w 285"/>
                <a:gd name="T5" fmla="*/ 16 h 222"/>
                <a:gd name="T6" fmla="*/ 0 w 285"/>
                <a:gd name="T7" fmla="*/ 15 h 222"/>
                <a:gd name="T8" fmla="*/ 1 w 285"/>
                <a:gd name="T9" fmla="*/ 12 h 222"/>
                <a:gd name="T10" fmla="*/ 2 w 285"/>
                <a:gd name="T11" fmla="*/ 9 h 222"/>
                <a:gd name="T12" fmla="*/ 9 w 285"/>
                <a:gd name="T13" fmla="*/ 0 h 222"/>
                <a:gd name="T14" fmla="*/ 9 w 285"/>
                <a:gd name="T15" fmla="*/ 1 h 222"/>
                <a:gd name="T16" fmla="*/ 11 w 285"/>
                <a:gd name="T17" fmla="*/ 2 h 222"/>
                <a:gd name="T18" fmla="*/ 21 w 285"/>
                <a:gd name="T19" fmla="*/ 11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5" h="222">
                  <a:moveTo>
                    <a:pt x="285" y="154"/>
                  </a:moveTo>
                  <a:lnTo>
                    <a:pt x="145" y="198"/>
                  </a:lnTo>
                  <a:lnTo>
                    <a:pt x="0" y="222"/>
                  </a:lnTo>
                  <a:lnTo>
                    <a:pt x="2" y="205"/>
                  </a:lnTo>
                  <a:lnTo>
                    <a:pt x="10" y="172"/>
                  </a:lnTo>
                  <a:lnTo>
                    <a:pt x="30" y="127"/>
                  </a:lnTo>
                  <a:lnTo>
                    <a:pt x="118" y="0"/>
                  </a:lnTo>
                  <a:lnTo>
                    <a:pt x="126" y="12"/>
                  </a:lnTo>
                  <a:lnTo>
                    <a:pt x="144" y="34"/>
                  </a:lnTo>
                  <a:lnTo>
                    <a:pt x="285" y="154"/>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8" name="Freeform 47"/>
            <p:cNvSpPr>
              <a:spLocks/>
            </p:cNvSpPr>
            <p:nvPr/>
          </p:nvSpPr>
          <p:spPr bwMode="auto">
            <a:xfrm>
              <a:off x="4726" y="1009"/>
              <a:ext cx="22" cy="27"/>
            </a:xfrm>
            <a:custGeom>
              <a:avLst/>
              <a:gdLst>
                <a:gd name="T0" fmla="*/ 22 w 304"/>
                <a:gd name="T1" fmla="*/ 25 h 379"/>
                <a:gd name="T2" fmla="*/ 10 w 304"/>
                <a:gd name="T3" fmla="*/ 27 h 379"/>
                <a:gd name="T4" fmla="*/ 5 w 304"/>
                <a:gd name="T5" fmla="*/ 27 h 379"/>
                <a:gd name="T6" fmla="*/ 1 w 304"/>
                <a:gd name="T7" fmla="*/ 26 h 379"/>
                <a:gd name="T8" fmla="*/ 1 w 304"/>
                <a:gd name="T9" fmla="*/ 25 h 379"/>
                <a:gd name="T10" fmla="*/ 1 w 304"/>
                <a:gd name="T11" fmla="*/ 9 h 379"/>
                <a:gd name="T12" fmla="*/ 0 w 304"/>
                <a:gd name="T13" fmla="*/ 5 h 379"/>
                <a:gd name="T14" fmla="*/ 0 w 304"/>
                <a:gd name="T15" fmla="*/ 4 h 379"/>
                <a:gd name="T16" fmla="*/ 18 w 304"/>
                <a:gd name="T17" fmla="*/ 0 h 379"/>
                <a:gd name="T18" fmla="*/ 19 w 304"/>
                <a:gd name="T19" fmla="*/ 0 h 379"/>
                <a:gd name="T20" fmla="*/ 19 w 304"/>
                <a:gd name="T21" fmla="*/ 0 h 379"/>
                <a:gd name="T22" fmla="*/ 20 w 304"/>
                <a:gd name="T23" fmla="*/ 0 h 379"/>
                <a:gd name="T24" fmla="*/ 20 w 304"/>
                <a:gd name="T25" fmla="*/ 0 h 379"/>
                <a:gd name="T26" fmla="*/ 21 w 304"/>
                <a:gd name="T27" fmla="*/ 1 h 379"/>
                <a:gd name="T28" fmla="*/ 21 w 304"/>
                <a:gd name="T29" fmla="*/ 1 h 379"/>
                <a:gd name="T30" fmla="*/ 21 w 304"/>
                <a:gd name="T31" fmla="*/ 3 h 379"/>
                <a:gd name="T32" fmla="*/ 22 w 304"/>
                <a:gd name="T33" fmla="*/ 25 h 3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379">
                  <a:moveTo>
                    <a:pt x="304" y="353"/>
                  </a:moveTo>
                  <a:lnTo>
                    <a:pt x="143" y="379"/>
                  </a:lnTo>
                  <a:lnTo>
                    <a:pt x="69" y="379"/>
                  </a:lnTo>
                  <a:lnTo>
                    <a:pt x="18" y="371"/>
                  </a:lnTo>
                  <a:lnTo>
                    <a:pt x="15" y="352"/>
                  </a:lnTo>
                  <a:lnTo>
                    <a:pt x="12" y="124"/>
                  </a:lnTo>
                  <a:lnTo>
                    <a:pt x="4" y="75"/>
                  </a:lnTo>
                  <a:lnTo>
                    <a:pt x="0" y="62"/>
                  </a:lnTo>
                  <a:lnTo>
                    <a:pt x="252" y="1"/>
                  </a:lnTo>
                  <a:lnTo>
                    <a:pt x="261" y="0"/>
                  </a:lnTo>
                  <a:lnTo>
                    <a:pt x="269" y="1"/>
                  </a:lnTo>
                  <a:lnTo>
                    <a:pt x="276" y="3"/>
                  </a:lnTo>
                  <a:lnTo>
                    <a:pt x="281" y="6"/>
                  </a:lnTo>
                  <a:lnTo>
                    <a:pt x="287" y="11"/>
                  </a:lnTo>
                  <a:lnTo>
                    <a:pt x="290" y="18"/>
                  </a:lnTo>
                  <a:lnTo>
                    <a:pt x="296" y="37"/>
                  </a:lnTo>
                  <a:lnTo>
                    <a:pt x="304" y="353"/>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Freeform 48"/>
            <p:cNvSpPr>
              <a:spLocks/>
            </p:cNvSpPr>
            <p:nvPr/>
          </p:nvSpPr>
          <p:spPr bwMode="auto">
            <a:xfrm>
              <a:off x="4702" y="1014"/>
              <a:ext cx="21" cy="21"/>
            </a:xfrm>
            <a:custGeom>
              <a:avLst/>
              <a:gdLst>
                <a:gd name="T0" fmla="*/ 21 w 292"/>
                <a:gd name="T1" fmla="*/ 21 h 302"/>
                <a:gd name="T2" fmla="*/ 14 w 292"/>
                <a:gd name="T3" fmla="*/ 21 h 302"/>
                <a:gd name="T4" fmla="*/ 6 w 292"/>
                <a:gd name="T5" fmla="*/ 21 h 302"/>
                <a:gd name="T6" fmla="*/ 1 w 292"/>
                <a:gd name="T7" fmla="*/ 20 h 302"/>
                <a:gd name="T8" fmla="*/ 0 w 292"/>
                <a:gd name="T9" fmla="*/ 3 h 302"/>
                <a:gd name="T10" fmla="*/ 21 w 292"/>
                <a:gd name="T11" fmla="*/ 0 h 302"/>
                <a:gd name="T12" fmla="*/ 20 w 292"/>
                <a:gd name="T13" fmla="*/ 2 h 302"/>
                <a:gd name="T14" fmla="*/ 20 w 292"/>
                <a:gd name="T15" fmla="*/ 4 h 302"/>
                <a:gd name="T16" fmla="*/ 20 w 292"/>
                <a:gd name="T17" fmla="*/ 7 h 302"/>
                <a:gd name="T18" fmla="*/ 21 w 292"/>
                <a:gd name="T19" fmla="*/ 18 h 302"/>
                <a:gd name="T20" fmla="*/ 21 w 292"/>
                <a:gd name="T21" fmla="*/ 21 h 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2" h="302">
                  <a:moveTo>
                    <a:pt x="291" y="295"/>
                  </a:moveTo>
                  <a:lnTo>
                    <a:pt x="189" y="302"/>
                  </a:lnTo>
                  <a:lnTo>
                    <a:pt x="86" y="296"/>
                  </a:lnTo>
                  <a:lnTo>
                    <a:pt x="18" y="284"/>
                  </a:lnTo>
                  <a:lnTo>
                    <a:pt x="0" y="50"/>
                  </a:lnTo>
                  <a:lnTo>
                    <a:pt x="291" y="0"/>
                  </a:lnTo>
                  <a:lnTo>
                    <a:pt x="280" y="26"/>
                  </a:lnTo>
                  <a:lnTo>
                    <a:pt x="273" y="54"/>
                  </a:lnTo>
                  <a:lnTo>
                    <a:pt x="272" y="107"/>
                  </a:lnTo>
                  <a:lnTo>
                    <a:pt x="292" y="257"/>
                  </a:lnTo>
                  <a:lnTo>
                    <a:pt x="291" y="295"/>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0" name="Freeform 49"/>
            <p:cNvSpPr>
              <a:spLocks/>
            </p:cNvSpPr>
            <p:nvPr/>
          </p:nvSpPr>
          <p:spPr bwMode="auto">
            <a:xfrm>
              <a:off x="5077" y="1026"/>
              <a:ext cx="82" cy="96"/>
            </a:xfrm>
            <a:custGeom>
              <a:avLst/>
              <a:gdLst>
                <a:gd name="T0" fmla="*/ 69 w 1161"/>
                <a:gd name="T1" fmla="*/ 18 h 1344"/>
                <a:gd name="T2" fmla="*/ 70 w 1161"/>
                <a:gd name="T3" fmla="*/ 21 h 1344"/>
                <a:gd name="T4" fmla="*/ 71 w 1161"/>
                <a:gd name="T5" fmla="*/ 22 h 1344"/>
                <a:gd name="T6" fmla="*/ 72 w 1161"/>
                <a:gd name="T7" fmla="*/ 21 h 1344"/>
                <a:gd name="T8" fmla="*/ 75 w 1161"/>
                <a:gd name="T9" fmla="*/ 19 h 1344"/>
                <a:gd name="T10" fmla="*/ 77 w 1161"/>
                <a:gd name="T11" fmla="*/ 19 h 1344"/>
                <a:gd name="T12" fmla="*/ 79 w 1161"/>
                <a:gd name="T13" fmla="*/ 22 h 1344"/>
                <a:gd name="T14" fmla="*/ 82 w 1161"/>
                <a:gd name="T15" fmla="*/ 28 h 1344"/>
                <a:gd name="T16" fmla="*/ 82 w 1161"/>
                <a:gd name="T17" fmla="*/ 34 h 1344"/>
                <a:gd name="T18" fmla="*/ 79 w 1161"/>
                <a:gd name="T19" fmla="*/ 38 h 1344"/>
                <a:gd name="T20" fmla="*/ 76 w 1161"/>
                <a:gd name="T21" fmla="*/ 40 h 1344"/>
                <a:gd name="T22" fmla="*/ 70 w 1161"/>
                <a:gd name="T23" fmla="*/ 41 h 1344"/>
                <a:gd name="T24" fmla="*/ 70 w 1161"/>
                <a:gd name="T25" fmla="*/ 42 h 1344"/>
                <a:gd name="T26" fmla="*/ 70 w 1161"/>
                <a:gd name="T27" fmla="*/ 44 h 1344"/>
                <a:gd name="T28" fmla="*/ 74 w 1161"/>
                <a:gd name="T29" fmla="*/ 48 h 1344"/>
                <a:gd name="T30" fmla="*/ 78 w 1161"/>
                <a:gd name="T31" fmla="*/ 48 h 1344"/>
                <a:gd name="T32" fmla="*/ 79 w 1161"/>
                <a:gd name="T33" fmla="*/ 47 h 1344"/>
                <a:gd name="T34" fmla="*/ 78 w 1161"/>
                <a:gd name="T35" fmla="*/ 78 h 1344"/>
                <a:gd name="T36" fmla="*/ 67 w 1161"/>
                <a:gd name="T37" fmla="*/ 92 h 1344"/>
                <a:gd name="T38" fmla="*/ 61 w 1161"/>
                <a:gd name="T39" fmla="*/ 95 h 1344"/>
                <a:gd name="T40" fmla="*/ 55 w 1161"/>
                <a:gd name="T41" fmla="*/ 96 h 1344"/>
                <a:gd name="T42" fmla="*/ 53 w 1161"/>
                <a:gd name="T43" fmla="*/ 95 h 1344"/>
                <a:gd name="T44" fmla="*/ 50 w 1161"/>
                <a:gd name="T45" fmla="*/ 91 h 1344"/>
                <a:gd name="T46" fmla="*/ 45 w 1161"/>
                <a:gd name="T47" fmla="*/ 72 h 1344"/>
                <a:gd name="T48" fmla="*/ 42 w 1161"/>
                <a:gd name="T49" fmla="*/ 68 h 1344"/>
                <a:gd name="T50" fmla="*/ 42 w 1161"/>
                <a:gd name="T51" fmla="*/ 65 h 1344"/>
                <a:gd name="T52" fmla="*/ 44 w 1161"/>
                <a:gd name="T53" fmla="*/ 64 h 1344"/>
                <a:gd name="T54" fmla="*/ 46 w 1161"/>
                <a:gd name="T55" fmla="*/ 64 h 1344"/>
                <a:gd name="T56" fmla="*/ 50 w 1161"/>
                <a:gd name="T57" fmla="*/ 65 h 1344"/>
                <a:gd name="T58" fmla="*/ 51 w 1161"/>
                <a:gd name="T59" fmla="*/ 64 h 1344"/>
                <a:gd name="T60" fmla="*/ 52 w 1161"/>
                <a:gd name="T61" fmla="*/ 59 h 1344"/>
                <a:gd name="T62" fmla="*/ 49 w 1161"/>
                <a:gd name="T63" fmla="*/ 57 h 1344"/>
                <a:gd name="T64" fmla="*/ 44 w 1161"/>
                <a:gd name="T65" fmla="*/ 58 h 1344"/>
                <a:gd name="T66" fmla="*/ 9 w 1161"/>
                <a:gd name="T67" fmla="*/ 39 h 1344"/>
                <a:gd name="T68" fmla="*/ 2 w 1161"/>
                <a:gd name="T69" fmla="*/ 38 h 1344"/>
                <a:gd name="T70" fmla="*/ 1 w 1161"/>
                <a:gd name="T71" fmla="*/ 35 h 1344"/>
                <a:gd name="T72" fmla="*/ 9 w 1161"/>
                <a:gd name="T73" fmla="*/ 27 h 1344"/>
                <a:gd name="T74" fmla="*/ 13 w 1161"/>
                <a:gd name="T75" fmla="*/ 25 h 1344"/>
                <a:gd name="T76" fmla="*/ 27 w 1161"/>
                <a:gd name="T77" fmla="*/ 22 h 1344"/>
                <a:gd name="T78" fmla="*/ 30 w 1161"/>
                <a:gd name="T79" fmla="*/ 22 h 1344"/>
                <a:gd name="T80" fmla="*/ 31 w 1161"/>
                <a:gd name="T81" fmla="*/ 19 h 1344"/>
                <a:gd name="T82" fmla="*/ 31 w 1161"/>
                <a:gd name="T83" fmla="*/ 16 h 1344"/>
                <a:gd name="T84" fmla="*/ 29 w 1161"/>
                <a:gd name="T85" fmla="*/ 4 h 1344"/>
                <a:gd name="T86" fmla="*/ 41 w 1161"/>
                <a:gd name="T87" fmla="*/ 0 h 1344"/>
                <a:gd name="T88" fmla="*/ 63 w 1161"/>
                <a:gd name="T89" fmla="*/ 14 h 13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1" h="1344">
                  <a:moveTo>
                    <a:pt x="978" y="214"/>
                  </a:moveTo>
                  <a:lnTo>
                    <a:pt x="976" y="231"/>
                  </a:lnTo>
                  <a:lnTo>
                    <a:pt x="976" y="249"/>
                  </a:lnTo>
                  <a:lnTo>
                    <a:pt x="977" y="259"/>
                  </a:lnTo>
                  <a:lnTo>
                    <a:pt x="981" y="276"/>
                  </a:lnTo>
                  <a:lnTo>
                    <a:pt x="987" y="291"/>
                  </a:lnTo>
                  <a:lnTo>
                    <a:pt x="991" y="296"/>
                  </a:lnTo>
                  <a:lnTo>
                    <a:pt x="996" y="300"/>
                  </a:lnTo>
                  <a:lnTo>
                    <a:pt x="1001" y="302"/>
                  </a:lnTo>
                  <a:lnTo>
                    <a:pt x="1009" y="302"/>
                  </a:lnTo>
                  <a:lnTo>
                    <a:pt x="1013" y="301"/>
                  </a:lnTo>
                  <a:lnTo>
                    <a:pt x="1020" y="297"/>
                  </a:lnTo>
                  <a:lnTo>
                    <a:pt x="1036" y="280"/>
                  </a:lnTo>
                  <a:lnTo>
                    <a:pt x="1046" y="273"/>
                  </a:lnTo>
                  <a:lnTo>
                    <a:pt x="1056" y="268"/>
                  </a:lnTo>
                  <a:lnTo>
                    <a:pt x="1067" y="267"/>
                  </a:lnTo>
                  <a:lnTo>
                    <a:pt x="1076" y="268"/>
                  </a:lnTo>
                  <a:lnTo>
                    <a:pt x="1087" y="272"/>
                  </a:lnTo>
                  <a:lnTo>
                    <a:pt x="1096" y="277"/>
                  </a:lnTo>
                  <a:lnTo>
                    <a:pt x="1106" y="284"/>
                  </a:lnTo>
                  <a:lnTo>
                    <a:pt x="1123" y="304"/>
                  </a:lnTo>
                  <a:lnTo>
                    <a:pt x="1138" y="330"/>
                  </a:lnTo>
                  <a:lnTo>
                    <a:pt x="1150" y="359"/>
                  </a:lnTo>
                  <a:lnTo>
                    <a:pt x="1158" y="391"/>
                  </a:lnTo>
                  <a:lnTo>
                    <a:pt x="1161" y="425"/>
                  </a:lnTo>
                  <a:lnTo>
                    <a:pt x="1161" y="442"/>
                  </a:lnTo>
                  <a:lnTo>
                    <a:pt x="1155" y="474"/>
                  </a:lnTo>
                  <a:lnTo>
                    <a:pt x="1150" y="489"/>
                  </a:lnTo>
                  <a:lnTo>
                    <a:pt x="1134" y="517"/>
                  </a:lnTo>
                  <a:lnTo>
                    <a:pt x="1124" y="530"/>
                  </a:lnTo>
                  <a:lnTo>
                    <a:pt x="1111" y="540"/>
                  </a:lnTo>
                  <a:lnTo>
                    <a:pt x="1096" y="550"/>
                  </a:lnTo>
                  <a:lnTo>
                    <a:pt x="1079" y="557"/>
                  </a:lnTo>
                  <a:lnTo>
                    <a:pt x="1060" y="564"/>
                  </a:lnTo>
                  <a:lnTo>
                    <a:pt x="1039" y="567"/>
                  </a:lnTo>
                  <a:lnTo>
                    <a:pt x="988" y="567"/>
                  </a:lnTo>
                  <a:lnTo>
                    <a:pt x="986" y="576"/>
                  </a:lnTo>
                  <a:lnTo>
                    <a:pt x="985" y="585"/>
                  </a:lnTo>
                  <a:lnTo>
                    <a:pt x="985" y="592"/>
                  </a:lnTo>
                  <a:lnTo>
                    <a:pt x="986" y="599"/>
                  </a:lnTo>
                  <a:lnTo>
                    <a:pt x="988" y="607"/>
                  </a:lnTo>
                  <a:lnTo>
                    <a:pt x="995" y="620"/>
                  </a:lnTo>
                  <a:lnTo>
                    <a:pt x="999" y="626"/>
                  </a:lnTo>
                  <a:lnTo>
                    <a:pt x="1039" y="670"/>
                  </a:lnTo>
                  <a:lnTo>
                    <a:pt x="1052" y="668"/>
                  </a:lnTo>
                  <a:lnTo>
                    <a:pt x="1058" y="668"/>
                  </a:lnTo>
                  <a:lnTo>
                    <a:pt x="1096" y="672"/>
                  </a:lnTo>
                  <a:lnTo>
                    <a:pt x="1108" y="670"/>
                  </a:lnTo>
                  <a:lnTo>
                    <a:pt x="1113" y="668"/>
                  </a:lnTo>
                  <a:lnTo>
                    <a:pt x="1118" y="665"/>
                  </a:lnTo>
                  <a:lnTo>
                    <a:pt x="1124" y="660"/>
                  </a:lnTo>
                  <a:lnTo>
                    <a:pt x="1132" y="646"/>
                  </a:lnTo>
                  <a:lnTo>
                    <a:pt x="1122" y="687"/>
                  </a:lnTo>
                  <a:lnTo>
                    <a:pt x="1111" y="1092"/>
                  </a:lnTo>
                  <a:lnTo>
                    <a:pt x="1101" y="1163"/>
                  </a:lnTo>
                  <a:lnTo>
                    <a:pt x="1022" y="1241"/>
                  </a:lnTo>
                  <a:lnTo>
                    <a:pt x="955" y="1291"/>
                  </a:lnTo>
                  <a:lnTo>
                    <a:pt x="922" y="1313"/>
                  </a:lnTo>
                  <a:lnTo>
                    <a:pt x="887" y="1328"/>
                  </a:lnTo>
                  <a:lnTo>
                    <a:pt x="869" y="1335"/>
                  </a:lnTo>
                  <a:lnTo>
                    <a:pt x="834" y="1343"/>
                  </a:lnTo>
                  <a:lnTo>
                    <a:pt x="798" y="1344"/>
                  </a:lnTo>
                  <a:lnTo>
                    <a:pt x="783" y="1342"/>
                  </a:lnTo>
                  <a:lnTo>
                    <a:pt x="769" y="1338"/>
                  </a:lnTo>
                  <a:lnTo>
                    <a:pt x="757" y="1332"/>
                  </a:lnTo>
                  <a:lnTo>
                    <a:pt x="746" y="1324"/>
                  </a:lnTo>
                  <a:lnTo>
                    <a:pt x="735" y="1315"/>
                  </a:lnTo>
                  <a:lnTo>
                    <a:pt x="720" y="1293"/>
                  </a:lnTo>
                  <a:lnTo>
                    <a:pt x="712" y="1280"/>
                  </a:lnTo>
                  <a:lnTo>
                    <a:pt x="696" y="1236"/>
                  </a:lnTo>
                  <a:lnTo>
                    <a:pt x="656" y="1044"/>
                  </a:lnTo>
                  <a:lnTo>
                    <a:pt x="644" y="1011"/>
                  </a:lnTo>
                  <a:lnTo>
                    <a:pt x="630" y="982"/>
                  </a:lnTo>
                  <a:lnTo>
                    <a:pt x="611" y="957"/>
                  </a:lnTo>
                  <a:lnTo>
                    <a:pt x="599" y="946"/>
                  </a:lnTo>
                  <a:lnTo>
                    <a:pt x="586" y="937"/>
                  </a:lnTo>
                  <a:lnTo>
                    <a:pt x="595" y="918"/>
                  </a:lnTo>
                  <a:lnTo>
                    <a:pt x="599" y="912"/>
                  </a:lnTo>
                  <a:lnTo>
                    <a:pt x="604" y="905"/>
                  </a:lnTo>
                  <a:lnTo>
                    <a:pt x="608" y="901"/>
                  </a:lnTo>
                  <a:lnTo>
                    <a:pt x="620" y="896"/>
                  </a:lnTo>
                  <a:lnTo>
                    <a:pt x="626" y="894"/>
                  </a:lnTo>
                  <a:lnTo>
                    <a:pt x="639" y="893"/>
                  </a:lnTo>
                  <a:lnTo>
                    <a:pt x="652" y="894"/>
                  </a:lnTo>
                  <a:lnTo>
                    <a:pt x="691" y="902"/>
                  </a:lnTo>
                  <a:lnTo>
                    <a:pt x="703" y="903"/>
                  </a:lnTo>
                  <a:lnTo>
                    <a:pt x="708" y="903"/>
                  </a:lnTo>
                  <a:lnTo>
                    <a:pt x="717" y="901"/>
                  </a:lnTo>
                  <a:lnTo>
                    <a:pt x="726" y="895"/>
                  </a:lnTo>
                  <a:lnTo>
                    <a:pt x="729" y="889"/>
                  </a:lnTo>
                  <a:lnTo>
                    <a:pt x="734" y="877"/>
                  </a:lnTo>
                  <a:lnTo>
                    <a:pt x="736" y="858"/>
                  </a:lnTo>
                  <a:lnTo>
                    <a:pt x="735" y="832"/>
                  </a:lnTo>
                  <a:lnTo>
                    <a:pt x="723" y="815"/>
                  </a:lnTo>
                  <a:lnTo>
                    <a:pt x="710" y="805"/>
                  </a:lnTo>
                  <a:lnTo>
                    <a:pt x="696" y="799"/>
                  </a:lnTo>
                  <a:lnTo>
                    <a:pt x="689" y="797"/>
                  </a:lnTo>
                  <a:lnTo>
                    <a:pt x="651" y="800"/>
                  </a:lnTo>
                  <a:lnTo>
                    <a:pt x="618" y="808"/>
                  </a:lnTo>
                  <a:lnTo>
                    <a:pt x="401" y="481"/>
                  </a:lnTo>
                  <a:lnTo>
                    <a:pt x="178" y="541"/>
                  </a:lnTo>
                  <a:lnTo>
                    <a:pt x="125" y="548"/>
                  </a:lnTo>
                  <a:lnTo>
                    <a:pt x="87" y="547"/>
                  </a:lnTo>
                  <a:lnTo>
                    <a:pt x="62" y="542"/>
                  </a:lnTo>
                  <a:lnTo>
                    <a:pt x="25" y="530"/>
                  </a:lnTo>
                  <a:lnTo>
                    <a:pt x="12" y="523"/>
                  </a:lnTo>
                  <a:lnTo>
                    <a:pt x="0" y="516"/>
                  </a:lnTo>
                  <a:lnTo>
                    <a:pt x="18" y="486"/>
                  </a:lnTo>
                  <a:lnTo>
                    <a:pt x="50" y="446"/>
                  </a:lnTo>
                  <a:lnTo>
                    <a:pt x="73" y="423"/>
                  </a:lnTo>
                  <a:lnTo>
                    <a:pt x="123" y="384"/>
                  </a:lnTo>
                  <a:lnTo>
                    <a:pt x="137" y="376"/>
                  </a:lnTo>
                  <a:lnTo>
                    <a:pt x="149" y="368"/>
                  </a:lnTo>
                  <a:lnTo>
                    <a:pt x="177" y="354"/>
                  </a:lnTo>
                  <a:lnTo>
                    <a:pt x="247" y="330"/>
                  </a:lnTo>
                  <a:lnTo>
                    <a:pt x="303" y="318"/>
                  </a:lnTo>
                  <a:lnTo>
                    <a:pt x="384" y="314"/>
                  </a:lnTo>
                  <a:lnTo>
                    <a:pt x="409" y="315"/>
                  </a:lnTo>
                  <a:lnTo>
                    <a:pt x="417" y="309"/>
                  </a:lnTo>
                  <a:lnTo>
                    <a:pt x="424" y="301"/>
                  </a:lnTo>
                  <a:lnTo>
                    <a:pt x="435" y="287"/>
                  </a:lnTo>
                  <a:lnTo>
                    <a:pt x="439" y="280"/>
                  </a:lnTo>
                  <a:lnTo>
                    <a:pt x="445" y="264"/>
                  </a:lnTo>
                  <a:lnTo>
                    <a:pt x="446" y="257"/>
                  </a:lnTo>
                  <a:lnTo>
                    <a:pt x="446" y="232"/>
                  </a:lnTo>
                  <a:lnTo>
                    <a:pt x="445" y="224"/>
                  </a:lnTo>
                  <a:lnTo>
                    <a:pt x="416" y="117"/>
                  </a:lnTo>
                  <a:lnTo>
                    <a:pt x="413" y="89"/>
                  </a:lnTo>
                  <a:lnTo>
                    <a:pt x="416" y="61"/>
                  </a:lnTo>
                  <a:lnTo>
                    <a:pt x="418" y="52"/>
                  </a:lnTo>
                  <a:lnTo>
                    <a:pt x="422" y="42"/>
                  </a:lnTo>
                  <a:lnTo>
                    <a:pt x="581" y="0"/>
                  </a:lnTo>
                  <a:lnTo>
                    <a:pt x="606" y="11"/>
                  </a:lnTo>
                  <a:lnTo>
                    <a:pt x="848" y="168"/>
                  </a:lnTo>
                  <a:lnTo>
                    <a:pt x="897" y="192"/>
                  </a:lnTo>
                  <a:lnTo>
                    <a:pt x="936" y="206"/>
                  </a:lnTo>
                  <a:lnTo>
                    <a:pt x="978" y="214"/>
                  </a:lnTo>
                  <a:close/>
                </a:path>
              </a:pathLst>
            </a:custGeom>
            <a:solidFill>
              <a:srgbClr val="F1A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1" name="Freeform 50"/>
            <p:cNvSpPr>
              <a:spLocks/>
            </p:cNvSpPr>
            <p:nvPr/>
          </p:nvSpPr>
          <p:spPr bwMode="auto">
            <a:xfrm>
              <a:off x="5077" y="1056"/>
              <a:ext cx="29" cy="9"/>
            </a:xfrm>
            <a:custGeom>
              <a:avLst/>
              <a:gdLst>
                <a:gd name="T0" fmla="*/ 29 w 401"/>
                <a:gd name="T1" fmla="*/ 4 h 127"/>
                <a:gd name="T2" fmla="*/ 29 w 401"/>
                <a:gd name="T3" fmla="*/ 0 h 127"/>
                <a:gd name="T4" fmla="*/ 20 w 401"/>
                <a:gd name="T5" fmla="*/ 3 h 127"/>
                <a:gd name="T6" fmla="*/ 0 w 401"/>
                <a:gd name="T7" fmla="*/ 7 h 127"/>
                <a:gd name="T8" fmla="*/ 2 w 401"/>
                <a:gd name="T9" fmla="*/ 8 h 127"/>
                <a:gd name="T10" fmla="*/ 4 w 401"/>
                <a:gd name="T11" fmla="*/ 8 h 127"/>
                <a:gd name="T12" fmla="*/ 7 w 401"/>
                <a:gd name="T13" fmla="*/ 9 h 127"/>
                <a:gd name="T14" fmla="*/ 11 w 401"/>
                <a:gd name="T15" fmla="*/ 9 h 127"/>
                <a:gd name="T16" fmla="*/ 15 w 401"/>
                <a:gd name="T17" fmla="*/ 8 h 127"/>
                <a:gd name="T18" fmla="*/ 27 w 401"/>
                <a:gd name="T19" fmla="*/ 5 h 127"/>
                <a:gd name="T20" fmla="*/ 29 w 401"/>
                <a:gd name="T21" fmla="*/ 4 h 127"/>
                <a:gd name="T22" fmla="*/ 29 w 401"/>
                <a:gd name="T23" fmla="*/ 4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 h="127">
                  <a:moveTo>
                    <a:pt x="398" y="60"/>
                  </a:moveTo>
                  <a:lnTo>
                    <a:pt x="401" y="0"/>
                  </a:lnTo>
                  <a:lnTo>
                    <a:pt x="277" y="48"/>
                  </a:lnTo>
                  <a:lnTo>
                    <a:pt x="0" y="98"/>
                  </a:lnTo>
                  <a:lnTo>
                    <a:pt x="25" y="111"/>
                  </a:lnTo>
                  <a:lnTo>
                    <a:pt x="49" y="119"/>
                  </a:lnTo>
                  <a:lnTo>
                    <a:pt x="100" y="127"/>
                  </a:lnTo>
                  <a:lnTo>
                    <a:pt x="151" y="125"/>
                  </a:lnTo>
                  <a:lnTo>
                    <a:pt x="202" y="115"/>
                  </a:lnTo>
                  <a:lnTo>
                    <a:pt x="375" y="64"/>
                  </a:lnTo>
                  <a:lnTo>
                    <a:pt x="397" y="60"/>
                  </a:lnTo>
                  <a:lnTo>
                    <a:pt x="398" y="60"/>
                  </a:lnTo>
                  <a:close/>
                </a:path>
              </a:pathLst>
            </a:custGeom>
            <a:solidFill>
              <a:srgbClr val="B973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2" name="Freeform 51"/>
            <p:cNvSpPr>
              <a:spLocks/>
            </p:cNvSpPr>
            <p:nvPr/>
          </p:nvSpPr>
          <p:spPr bwMode="auto">
            <a:xfrm>
              <a:off x="5106" y="1026"/>
              <a:ext cx="53" cy="95"/>
            </a:xfrm>
            <a:custGeom>
              <a:avLst/>
              <a:gdLst>
                <a:gd name="T0" fmla="*/ 8 w 747"/>
                <a:gd name="T1" fmla="*/ 19 h 1332"/>
                <a:gd name="T2" fmla="*/ 12 w 747"/>
                <a:gd name="T3" fmla="*/ 19 h 1332"/>
                <a:gd name="T4" fmla="*/ 17 w 747"/>
                <a:gd name="T5" fmla="*/ 17 h 1332"/>
                <a:gd name="T6" fmla="*/ 22 w 747"/>
                <a:gd name="T7" fmla="*/ 18 h 1332"/>
                <a:gd name="T8" fmla="*/ 27 w 747"/>
                <a:gd name="T9" fmla="*/ 23 h 1332"/>
                <a:gd name="T10" fmla="*/ 30 w 747"/>
                <a:gd name="T11" fmla="*/ 29 h 1332"/>
                <a:gd name="T12" fmla="*/ 34 w 747"/>
                <a:gd name="T13" fmla="*/ 46 h 1332"/>
                <a:gd name="T14" fmla="*/ 35 w 747"/>
                <a:gd name="T15" fmla="*/ 94 h 1332"/>
                <a:gd name="T16" fmla="*/ 45 w 747"/>
                <a:gd name="T17" fmla="*/ 87 h 1332"/>
                <a:gd name="T18" fmla="*/ 50 w 747"/>
                <a:gd name="T19" fmla="*/ 75 h 1332"/>
                <a:gd name="T20" fmla="*/ 50 w 747"/>
                <a:gd name="T21" fmla="*/ 49 h 1332"/>
                <a:gd name="T22" fmla="*/ 50 w 747"/>
                <a:gd name="T23" fmla="*/ 47 h 1332"/>
                <a:gd name="T24" fmla="*/ 50 w 747"/>
                <a:gd name="T25" fmla="*/ 48 h 1332"/>
                <a:gd name="T26" fmla="*/ 48 w 747"/>
                <a:gd name="T27" fmla="*/ 48 h 1332"/>
                <a:gd name="T28" fmla="*/ 45 w 747"/>
                <a:gd name="T29" fmla="*/ 48 h 1332"/>
                <a:gd name="T30" fmla="*/ 42 w 747"/>
                <a:gd name="T31" fmla="*/ 45 h 1332"/>
                <a:gd name="T32" fmla="*/ 41 w 747"/>
                <a:gd name="T33" fmla="*/ 43 h 1332"/>
                <a:gd name="T34" fmla="*/ 41 w 747"/>
                <a:gd name="T35" fmla="*/ 42 h 1332"/>
                <a:gd name="T36" fmla="*/ 41 w 747"/>
                <a:gd name="T37" fmla="*/ 41 h 1332"/>
                <a:gd name="T38" fmla="*/ 44 w 747"/>
                <a:gd name="T39" fmla="*/ 40 h 1332"/>
                <a:gd name="T40" fmla="*/ 47 w 747"/>
                <a:gd name="T41" fmla="*/ 40 h 1332"/>
                <a:gd name="T42" fmla="*/ 49 w 747"/>
                <a:gd name="T43" fmla="*/ 39 h 1332"/>
                <a:gd name="T44" fmla="*/ 51 w 747"/>
                <a:gd name="T45" fmla="*/ 37 h 1332"/>
                <a:gd name="T46" fmla="*/ 53 w 747"/>
                <a:gd name="T47" fmla="*/ 34 h 1332"/>
                <a:gd name="T48" fmla="*/ 53 w 747"/>
                <a:gd name="T49" fmla="*/ 29 h 1332"/>
                <a:gd name="T50" fmla="*/ 52 w 747"/>
                <a:gd name="T51" fmla="*/ 25 h 1332"/>
                <a:gd name="T52" fmla="*/ 50 w 747"/>
                <a:gd name="T53" fmla="*/ 22 h 1332"/>
                <a:gd name="T54" fmla="*/ 48 w 747"/>
                <a:gd name="T55" fmla="*/ 20 h 1332"/>
                <a:gd name="T56" fmla="*/ 47 w 747"/>
                <a:gd name="T57" fmla="*/ 19 h 1332"/>
                <a:gd name="T58" fmla="*/ 46 w 747"/>
                <a:gd name="T59" fmla="*/ 19 h 1332"/>
                <a:gd name="T60" fmla="*/ 44 w 747"/>
                <a:gd name="T61" fmla="*/ 20 h 1332"/>
                <a:gd name="T62" fmla="*/ 42 w 747"/>
                <a:gd name="T63" fmla="*/ 21 h 1332"/>
                <a:gd name="T64" fmla="*/ 42 w 747"/>
                <a:gd name="T65" fmla="*/ 22 h 1332"/>
                <a:gd name="T66" fmla="*/ 41 w 747"/>
                <a:gd name="T67" fmla="*/ 21 h 1332"/>
                <a:gd name="T68" fmla="*/ 40 w 747"/>
                <a:gd name="T69" fmla="*/ 20 h 1332"/>
                <a:gd name="T70" fmla="*/ 40 w 747"/>
                <a:gd name="T71" fmla="*/ 18 h 1332"/>
                <a:gd name="T72" fmla="*/ 40 w 747"/>
                <a:gd name="T73" fmla="*/ 15 h 1332"/>
                <a:gd name="T74" fmla="*/ 34 w 747"/>
                <a:gd name="T75" fmla="*/ 14 h 1332"/>
                <a:gd name="T76" fmla="*/ 14 w 747"/>
                <a:gd name="T77" fmla="*/ 1 h 1332"/>
                <a:gd name="T78" fmla="*/ 1 w 747"/>
                <a:gd name="T79" fmla="*/ 3 h 1332"/>
                <a:gd name="T80" fmla="*/ 0 w 747"/>
                <a:gd name="T81" fmla="*/ 6 h 1332"/>
                <a:gd name="T82" fmla="*/ 2 w 747"/>
                <a:gd name="T83" fmla="*/ 16 h 1332"/>
                <a:gd name="T84" fmla="*/ 2 w 747"/>
                <a:gd name="T85" fmla="*/ 18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7" h="1332">
                  <a:moveTo>
                    <a:pt x="32" y="256"/>
                  </a:moveTo>
                  <a:lnTo>
                    <a:pt x="117" y="272"/>
                  </a:lnTo>
                  <a:lnTo>
                    <a:pt x="156" y="270"/>
                  </a:lnTo>
                  <a:lnTo>
                    <a:pt x="175" y="267"/>
                  </a:lnTo>
                  <a:lnTo>
                    <a:pt x="211" y="256"/>
                  </a:lnTo>
                  <a:lnTo>
                    <a:pt x="245" y="238"/>
                  </a:lnTo>
                  <a:lnTo>
                    <a:pt x="261" y="226"/>
                  </a:lnTo>
                  <a:lnTo>
                    <a:pt x="308" y="256"/>
                  </a:lnTo>
                  <a:lnTo>
                    <a:pt x="336" y="279"/>
                  </a:lnTo>
                  <a:lnTo>
                    <a:pt x="374" y="321"/>
                  </a:lnTo>
                  <a:lnTo>
                    <a:pt x="395" y="353"/>
                  </a:lnTo>
                  <a:lnTo>
                    <a:pt x="424" y="408"/>
                  </a:lnTo>
                  <a:lnTo>
                    <a:pt x="453" y="492"/>
                  </a:lnTo>
                  <a:lnTo>
                    <a:pt x="479" y="639"/>
                  </a:lnTo>
                  <a:lnTo>
                    <a:pt x="464" y="1332"/>
                  </a:lnTo>
                  <a:lnTo>
                    <a:pt x="494" y="1319"/>
                  </a:lnTo>
                  <a:lnTo>
                    <a:pt x="537" y="1295"/>
                  </a:lnTo>
                  <a:lnTo>
                    <a:pt x="635" y="1216"/>
                  </a:lnTo>
                  <a:lnTo>
                    <a:pt x="687" y="1163"/>
                  </a:lnTo>
                  <a:lnTo>
                    <a:pt x="700" y="1058"/>
                  </a:lnTo>
                  <a:lnTo>
                    <a:pt x="702" y="731"/>
                  </a:lnTo>
                  <a:lnTo>
                    <a:pt x="708" y="687"/>
                  </a:lnTo>
                  <a:lnTo>
                    <a:pt x="718" y="646"/>
                  </a:lnTo>
                  <a:lnTo>
                    <a:pt x="710" y="660"/>
                  </a:lnTo>
                  <a:lnTo>
                    <a:pt x="704" y="665"/>
                  </a:lnTo>
                  <a:lnTo>
                    <a:pt x="699" y="668"/>
                  </a:lnTo>
                  <a:lnTo>
                    <a:pt x="694" y="670"/>
                  </a:lnTo>
                  <a:lnTo>
                    <a:pt x="682" y="672"/>
                  </a:lnTo>
                  <a:lnTo>
                    <a:pt x="644" y="668"/>
                  </a:lnTo>
                  <a:lnTo>
                    <a:pt x="638" y="668"/>
                  </a:lnTo>
                  <a:lnTo>
                    <a:pt x="625" y="670"/>
                  </a:lnTo>
                  <a:lnTo>
                    <a:pt x="585" y="626"/>
                  </a:lnTo>
                  <a:lnTo>
                    <a:pt x="581" y="620"/>
                  </a:lnTo>
                  <a:lnTo>
                    <a:pt x="574" y="607"/>
                  </a:lnTo>
                  <a:lnTo>
                    <a:pt x="572" y="599"/>
                  </a:lnTo>
                  <a:lnTo>
                    <a:pt x="571" y="592"/>
                  </a:lnTo>
                  <a:lnTo>
                    <a:pt x="571" y="585"/>
                  </a:lnTo>
                  <a:lnTo>
                    <a:pt x="572" y="576"/>
                  </a:lnTo>
                  <a:lnTo>
                    <a:pt x="574" y="567"/>
                  </a:lnTo>
                  <a:lnTo>
                    <a:pt x="625" y="567"/>
                  </a:lnTo>
                  <a:lnTo>
                    <a:pt x="646" y="564"/>
                  </a:lnTo>
                  <a:lnTo>
                    <a:pt x="665" y="557"/>
                  </a:lnTo>
                  <a:lnTo>
                    <a:pt x="682" y="550"/>
                  </a:lnTo>
                  <a:lnTo>
                    <a:pt x="697" y="540"/>
                  </a:lnTo>
                  <a:lnTo>
                    <a:pt x="710" y="530"/>
                  </a:lnTo>
                  <a:lnTo>
                    <a:pt x="720" y="517"/>
                  </a:lnTo>
                  <a:lnTo>
                    <a:pt x="736" y="489"/>
                  </a:lnTo>
                  <a:lnTo>
                    <a:pt x="741" y="474"/>
                  </a:lnTo>
                  <a:lnTo>
                    <a:pt x="747" y="442"/>
                  </a:lnTo>
                  <a:lnTo>
                    <a:pt x="746" y="408"/>
                  </a:lnTo>
                  <a:lnTo>
                    <a:pt x="740" y="375"/>
                  </a:lnTo>
                  <a:lnTo>
                    <a:pt x="731" y="345"/>
                  </a:lnTo>
                  <a:lnTo>
                    <a:pt x="724" y="330"/>
                  </a:lnTo>
                  <a:lnTo>
                    <a:pt x="709" y="304"/>
                  </a:lnTo>
                  <a:lnTo>
                    <a:pt x="692" y="284"/>
                  </a:lnTo>
                  <a:lnTo>
                    <a:pt x="682" y="277"/>
                  </a:lnTo>
                  <a:lnTo>
                    <a:pt x="673" y="272"/>
                  </a:lnTo>
                  <a:lnTo>
                    <a:pt x="662" y="268"/>
                  </a:lnTo>
                  <a:lnTo>
                    <a:pt x="653" y="267"/>
                  </a:lnTo>
                  <a:lnTo>
                    <a:pt x="642" y="268"/>
                  </a:lnTo>
                  <a:lnTo>
                    <a:pt x="632" y="273"/>
                  </a:lnTo>
                  <a:lnTo>
                    <a:pt x="622" y="280"/>
                  </a:lnTo>
                  <a:lnTo>
                    <a:pt x="606" y="297"/>
                  </a:lnTo>
                  <a:lnTo>
                    <a:pt x="599" y="301"/>
                  </a:lnTo>
                  <a:lnTo>
                    <a:pt x="595" y="302"/>
                  </a:lnTo>
                  <a:lnTo>
                    <a:pt x="587" y="302"/>
                  </a:lnTo>
                  <a:lnTo>
                    <a:pt x="582" y="300"/>
                  </a:lnTo>
                  <a:lnTo>
                    <a:pt x="577" y="296"/>
                  </a:lnTo>
                  <a:lnTo>
                    <a:pt x="573" y="291"/>
                  </a:lnTo>
                  <a:lnTo>
                    <a:pt x="567" y="276"/>
                  </a:lnTo>
                  <a:lnTo>
                    <a:pt x="563" y="259"/>
                  </a:lnTo>
                  <a:lnTo>
                    <a:pt x="562" y="249"/>
                  </a:lnTo>
                  <a:lnTo>
                    <a:pt x="562" y="231"/>
                  </a:lnTo>
                  <a:lnTo>
                    <a:pt x="564" y="214"/>
                  </a:lnTo>
                  <a:lnTo>
                    <a:pt x="522" y="206"/>
                  </a:lnTo>
                  <a:lnTo>
                    <a:pt x="483" y="192"/>
                  </a:lnTo>
                  <a:lnTo>
                    <a:pt x="409" y="154"/>
                  </a:lnTo>
                  <a:lnTo>
                    <a:pt x="192" y="11"/>
                  </a:lnTo>
                  <a:lnTo>
                    <a:pt x="167" y="0"/>
                  </a:lnTo>
                  <a:lnTo>
                    <a:pt x="8" y="42"/>
                  </a:lnTo>
                  <a:lnTo>
                    <a:pt x="3" y="57"/>
                  </a:lnTo>
                  <a:lnTo>
                    <a:pt x="0" y="84"/>
                  </a:lnTo>
                  <a:lnTo>
                    <a:pt x="1" y="112"/>
                  </a:lnTo>
                  <a:lnTo>
                    <a:pt x="29" y="219"/>
                  </a:lnTo>
                  <a:lnTo>
                    <a:pt x="32" y="231"/>
                  </a:lnTo>
                  <a:lnTo>
                    <a:pt x="32" y="256"/>
                  </a:lnTo>
                  <a:close/>
                </a:path>
              </a:pathLst>
            </a:custGeom>
            <a:solidFill>
              <a:srgbClr val="B973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3" name="Freeform 52"/>
            <p:cNvSpPr>
              <a:spLocks/>
            </p:cNvSpPr>
            <p:nvPr/>
          </p:nvSpPr>
          <p:spPr bwMode="auto">
            <a:xfrm>
              <a:off x="4851" y="1030"/>
              <a:ext cx="19" cy="69"/>
            </a:xfrm>
            <a:custGeom>
              <a:avLst/>
              <a:gdLst>
                <a:gd name="T0" fmla="*/ 14 w 265"/>
                <a:gd name="T1" fmla="*/ 1 h 966"/>
                <a:gd name="T2" fmla="*/ 19 w 265"/>
                <a:gd name="T3" fmla="*/ 69 h 966"/>
                <a:gd name="T4" fmla="*/ 2 w 265"/>
                <a:gd name="T5" fmla="*/ 68 h 966"/>
                <a:gd name="T6" fmla="*/ 0 w 265"/>
                <a:gd name="T7" fmla="*/ 1 h 966"/>
                <a:gd name="T8" fmla="*/ 2 w 265"/>
                <a:gd name="T9" fmla="*/ 1 h 966"/>
                <a:gd name="T10" fmla="*/ 3 w 265"/>
                <a:gd name="T11" fmla="*/ 0 h 966"/>
                <a:gd name="T12" fmla="*/ 5 w 265"/>
                <a:gd name="T13" fmla="*/ 0 h 966"/>
                <a:gd name="T14" fmla="*/ 14 w 265"/>
                <a:gd name="T15" fmla="*/ 1 h 9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5" h="966">
                  <a:moveTo>
                    <a:pt x="193" y="18"/>
                  </a:moveTo>
                  <a:lnTo>
                    <a:pt x="265" y="966"/>
                  </a:lnTo>
                  <a:lnTo>
                    <a:pt x="31" y="956"/>
                  </a:lnTo>
                  <a:lnTo>
                    <a:pt x="0" y="18"/>
                  </a:lnTo>
                  <a:lnTo>
                    <a:pt x="24" y="7"/>
                  </a:lnTo>
                  <a:lnTo>
                    <a:pt x="48" y="1"/>
                  </a:lnTo>
                  <a:lnTo>
                    <a:pt x="73" y="0"/>
                  </a:lnTo>
                  <a:lnTo>
                    <a:pt x="193" y="18"/>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4" name="Freeform 53"/>
            <p:cNvSpPr>
              <a:spLocks/>
            </p:cNvSpPr>
            <p:nvPr/>
          </p:nvSpPr>
          <p:spPr bwMode="auto">
            <a:xfrm>
              <a:off x="4829" y="1031"/>
              <a:ext cx="20" cy="69"/>
            </a:xfrm>
            <a:custGeom>
              <a:avLst/>
              <a:gdLst>
                <a:gd name="T0" fmla="*/ 17 w 272"/>
                <a:gd name="T1" fmla="*/ 0 h 967"/>
                <a:gd name="T2" fmla="*/ 20 w 272"/>
                <a:gd name="T3" fmla="*/ 68 h 967"/>
                <a:gd name="T4" fmla="*/ 19 w 272"/>
                <a:gd name="T5" fmla="*/ 68 h 967"/>
                <a:gd name="T6" fmla="*/ 18 w 272"/>
                <a:gd name="T7" fmla="*/ 69 h 967"/>
                <a:gd name="T8" fmla="*/ 17 w 272"/>
                <a:gd name="T9" fmla="*/ 69 h 967"/>
                <a:gd name="T10" fmla="*/ 16 w 272"/>
                <a:gd name="T11" fmla="*/ 69 h 967"/>
                <a:gd name="T12" fmla="*/ 12 w 272"/>
                <a:gd name="T13" fmla="*/ 69 h 967"/>
                <a:gd name="T14" fmla="*/ 7 w 272"/>
                <a:gd name="T15" fmla="*/ 68 h 967"/>
                <a:gd name="T16" fmla="*/ 4 w 272"/>
                <a:gd name="T17" fmla="*/ 68 h 967"/>
                <a:gd name="T18" fmla="*/ 2 w 272"/>
                <a:gd name="T19" fmla="*/ 68 h 967"/>
                <a:gd name="T20" fmla="*/ 0 w 272"/>
                <a:gd name="T21" fmla="*/ 0 h 967"/>
                <a:gd name="T22" fmla="*/ 17 w 272"/>
                <a:gd name="T23" fmla="*/ 0 h 9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2" h="967">
                  <a:moveTo>
                    <a:pt x="234" y="0"/>
                  </a:moveTo>
                  <a:lnTo>
                    <a:pt x="272" y="948"/>
                  </a:lnTo>
                  <a:lnTo>
                    <a:pt x="258" y="955"/>
                  </a:lnTo>
                  <a:lnTo>
                    <a:pt x="244" y="960"/>
                  </a:lnTo>
                  <a:lnTo>
                    <a:pt x="229" y="965"/>
                  </a:lnTo>
                  <a:lnTo>
                    <a:pt x="214" y="967"/>
                  </a:lnTo>
                  <a:lnTo>
                    <a:pt x="168" y="966"/>
                  </a:lnTo>
                  <a:lnTo>
                    <a:pt x="90" y="956"/>
                  </a:lnTo>
                  <a:lnTo>
                    <a:pt x="60" y="955"/>
                  </a:lnTo>
                  <a:lnTo>
                    <a:pt x="30" y="958"/>
                  </a:lnTo>
                  <a:lnTo>
                    <a:pt x="0" y="0"/>
                  </a:lnTo>
                  <a:lnTo>
                    <a:pt x="234" y="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5" name="Freeform 54"/>
            <p:cNvSpPr>
              <a:spLocks/>
            </p:cNvSpPr>
            <p:nvPr/>
          </p:nvSpPr>
          <p:spPr bwMode="auto">
            <a:xfrm>
              <a:off x="5110" y="1033"/>
              <a:ext cx="10" cy="9"/>
            </a:xfrm>
            <a:custGeom>
              <a:avLst/>
              <a:gdLst>
                <a:gd name="T0" fmla="*/ 10 w 132"/>
                <a:gd name="T1" fmla="*/ 8 h 119"/>
                <a:gd name="T2" fmla="*/ 10 w 132"/>
                <a:gd name="T3" fmla="*/ 8 h 119"/>
                <a:gd name="T4" fmla="*/ 9 w 132"/>
                <a:gd name="T5" fmla="*/ 7 h 119"/>
                <a:gd name="T6" fmla="*/ 8 w 132"/>
                <a:gd name="T7" fmla="*/ 7 h 119"/>
                <a:gd name="T8" fmla="*/ 8 w 132"/>
                <a:gd name="T9" fmla="*/ 7 h 119"/>
                <a:gd name="T10" fmla="*/ 7 w 132"/>
                <a:gd name="T11" fmla="*/ 7 h 119"/>
                <a:gd name="T12" fmla="*/ 3 w 132"/>
                <a:gd name="T13" fmla="*/ 9 h 119"/>
                <a:gd name="T14" fmla="*/ 3 w 132"/>
                <a:gd name="T15" fmla="*/ 9 h 119"/>
                <a:gd name="T16" fmla="*/ 2 w 132"/>
                <a:gd name="T17" fmla="*/ 9 h 119"/>
                <a:gd name="T18" fmla="*/ 2 w 132"/>
                <a:gd name="T19" fmla="*/ 9 h 119"/>
                <a:gd name="T20" fmla="*/ 2 w 132"/>
                <a:gd name="T21" fmla="*/ 9 h 119"/>
                <a:gd name="T22" fmla="*/ 1 w 132"/>
                <a:gd name="T23" fmla="*/ 8 h 119"/>
                <a:gd name="T24" fmla="*/ 1 w 132"/>
                <a:gd name="T25" fmla="*/ 8 h 119"/>
                <a:gd name="T26" fmla="*/ 1 w 132"/>
                <a:gd name="T27" fmla="*/ 7 h 119"/>
                <a:gd name="T28" fmla="*/ 0 w 132"/>
                <a:gd name="T29" fmla="*/ 5 h 119"/>
                <a:gd name="T30" fmla="*/ 0 w 132"/>
                <a:gd name="T31" fmla="*/ 4 h 119"/>
                <a:gd name="T32" fmla="*/ 0 w 132"/>
                <a:gd name="T33" fmla="*/ 3 h 119"/>
                <a:gd name="T34" fmla="*/ 0 w 132"/>
                <a:gd name="T35" fmla="*/ 2 h 119"/>
                <a:gd name="T36" fmla="*/ 1 w 132"/>
                <a:gd name="T37" fmla="*/ 1 h 119"/>
                <a:gd name="T38" fmla="*/ 1 w 132"/>
                <a:gd name="T39" fmla="*/ 1 h 119"/>
                <a:gd name="T40" fmla="*/ 1 w 132"/>
                <a:gd name="T41" fmla="*/ 0 h 119"/>
                <a:gd name="T42" fmla="*/ 1 w 132"/>
                <a:gd name="T43" fmla="*/ 0 h 119"/>
                <a:gd name="T44" fmla="*/ 2 w 132"/>
                <a:gd name="T45" fmla="*/ 0 h 119"/>
                <a:gd name="T46" fmla="*/ 2 w 132"/>
                <a:gd name="T47" fmla="*/ 0 h 119"/>
                <a:gd name="T48" fmla="*/ 3 w 132"/>
                <a:gd name="T49" fmla="*/ 0 h 119"/>
                <a:gd name="T50" fmla="*/ 3 w 132"/>
                <a:gd name="T51" fmla="*/ 0 h 119"/>
                <a:gd name="T52" fmla="*/ 4 w 132"/>
                <a:gd name="T53" fmla="*/ 1 h 119"/>
                <a:gd name="T54" fmla="*/ 8 w 132"/>
                <a:gd name="T55" fmla="*/ 3 h 119"/>
                <a:gd name="T56" fmla="*/ 9 w 132"/>
                <a:gd name="T57" fmla="*/ 3 h 119"/>
                <a:gd name="T58" fmla="*/ 9 w 132"/>
                <a:gd name="T59" fmla="*/ 4 h 119"/>
                <a:gd name="T60" fmla="*/ 10 w 132"/>
                <a:gd name="T61" fmla="*/ 5 h 119"/>
                <a:gd name="T62" fmla="*/ 10 w 132"/>
                <a:gd name="T63" fmla="*/ 5 h 119"/>
                <a:gd name="T64" fmla="*/ 10 w 132"/>
                <a:gd name="T65" fmla="*/ 6 h 119"/>
                <a:gd name="T66" fmla="*/ 10 w 132"/>
                <a:gd name="T67" fmla="*/ 7 h 119"/>
                <a:gd name="T68" fmla="*/ 10 w 132"/>
                <a:gd name="T69" fmla="*/ 8 h 1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2" h="119">
                  <a:moveTo>
                    <a:pt x="130" y="103"/>
                  </a:moveTo>
                  <a:lnTo>
                    <a:pt x="126" y="100"/>
                  </a:lnTo>
                  <a:lnTo>
                    <a:pt x="120" y="98"/>
                  </a:lnTo>
                  <a:lnTo>
                    <a:pt x="111" y="96"/>
                  </a:lnTo>
                  <a:lnTo>
                    <a:pt x="100" y="96"/>
                  </a:lnTo>
                  <a:lnTo>
                    <a:pt x="91" y="98"/>
                  </a:lnTo>
                  <a:lnTo>
                    <a:pt x="44" y="117"/>
                  </a:lnTo>
                  <a:lnTo>
                    <a:pt x="36" y="119"/>
                  </a:lnTo>
                  <a:lnTo>
                    <a:pt x="32" y="119"/>
                  </a:lnTo>
                  <a:lnTo>
                    <a:pt x="24" y="117"/>
                  </a:lnTo>
                  <a:lnTo>
                    <a:pt x="21" y="115"/>
                  </a:lnTo>
                  <a:lnTo>
                    <a:pt x="18" y="112"/>
                  </a:lnTo>
                  <a:lnTo>
                    <a:pt x="15" y="108"/>
                  </a:lnTo>
                  <a:lnTo>
                    <a:pt x="9" y="97"/>
                  </a:lnTo>
                  <a:lnTo>
                    <a:pt x="3" y="72"/>
                  </a:lnTo>
                  <a:lnTo>
                    <a:pt x="0" y="47"/>
                  </a:lnTo>
                  <a:lnTo>
                    <a:pt x="0" y="36"/>
                  </a:lnTo>
                  <a:lnTo>
                    <a:pt x="2" y="25"/>
                  </a:lnTo>
                  <a:lnTo>
                    <a:pt x="8" y="12"/>
                  </a:lnTo>
                  <a:lnTo>
                    <a:pt x="10" y="9"/>
                  </a:lnTo>
                  <a:lnTo>
                    <a:pt x="14" y="6"/>
                  </a:lnTo>
                  <a:lnTo>
                    <a:pt x="17" y="4"/>
                  </a:lnTo>
                  <a:lnTo>
                    <a:pt x="21" y="2"/>
                  </a:lnTo>
                  <a:lnTo>
                    <a:pt x="28" y="0"/>
                  </a:lnTo>
                  <a:lnTo>
                    <a:pt x="33" y="0"/>
                  </a:lnTo>
                  <a:lnTo>
                    <a:pt x="39" y="5"/>
                  </a:lnTo>
                  <a:lnTo>
                    <a:pt x="55" y="15"/>
                  </a:lnTo>
                  <a:lnTo>
                    <a:pt x="99" y="36"/>
                  </a:lnTo>
                  <a:lnTo>
                    <a:pt x="114" y="46"/>
                  </a:lnTo>
                  <a:lnTo>
                    <a:pt x="120" y="53"/>
                  </a:lnTo>
                  <a:lnTo>
                    <a:pt x="126" y="60"/>
                  </a:lnTo>
                  <a:lnTo>
                    <a:pt x="129" y="69"/>
                  </a:lnTo>
                  <a:lnTo>
                    <a:pt x="131" y="79"/>
                  </a:lnTo>
                  <a:lnTo>
                    <a:pt x="132" y="91"/>
                  </a:lnTo>
                  <a:lnTo>
                    <a:pt x="130" y="10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6" name="Freeform 55"/>
            <p:cNvSpPr>
              <a:spLocks/>
            </p:cNvSpPr>
            <p:nvPr/>
          </p:nvSpPr>
          <p:spPr bwMode="auto">
            <a:xfrm>
              <a:off x="5432" y="1037"/>
              <a:ext cx="43" cy="60"/>
            </a:xfrm>
            <a:custGeom>
              <a:avLst/>
              <a:gdLst>
                <a:gd name="T0" fmla="*/ 43 w 613"/>
                <a:gd name="T1" fmla="*/ 57 h 845"/>
                <a:gd name="T2" fmla="*/ 8 w 613"/>
                <a:gd name="T3" fmla="*/ 59 h 845"/>
                <a:gd name="T4" fmla="*/ 0 w 613"/>
                <a:gd name="T5" fmla="*/ 60 h 845"/>
                <a:gd name="T6" fmla="*/ 17 w 613"/>
                <a:gd name="T7" fmla="*/ 0 h 845"/>
                <a:gd name="T8" fmla="*/ 43 w 613"/>
                <a:gd name="T9" fmla="*/ 57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3" h="845">
                  <a:moveTo>
                    <a:pt x="613" y="802"/>
                  </a:moveTo>
                  <a:lnTo>
                    <a:pt x="114" y="827"/>
                  </a:lnTo>
                  <a:lnTo>
                    <a:pt x="0" y="845"/>
                  </a:lnTo>
                  <a:lnTo>
                    <a:pt x="242" y="0"/>
                  </a:lnTo>
                  <a:lnTo>
                    <a:pt x="613" y="802"/>
                  </a:lnTo>
                  <a:close/>
                </a:path>
              </a:pathLst>
            </a:custGeom>
            <a:solidFill>
              <a:srgbClr val="F8C7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7" name="Freeform 56"/>
            <p:cNvSpPr>
              <a:spLocks/>
            </p:cNvSpPr>
            <p:nvPr/>
          </p:nvSpPr>
          <p:spPr bwMode="auto">
            <a:xfrm>
              <a:off x="4703" y="1040"/>
              <a:ext cx="24" cy="56"/>
            </a:xfrm>
            <a:custGeom>
              <a:avLst/>
              <a:gdLst>
                <a:gd name="T0" fmla="*/ 20 w 332"/>
                <a:gd name="T1" fmla="*/ 3 h 776"/>
                <a:gd name="T2" fmla="*/ 24 w 332"/>
                <a:gd name="T3" fmla="*/ 56 h 776"/>
                <a:gd name="T4" fmla="*/ 2 w 332"/>
                <a:gd name="T5" fmla="*/ 54 h 776"/>
                <a:gd name="T6" fmla="*/ 0 w 332"/>
                <a:gd name="T7" fmla="*/ 0 h 776"/>
                <a:gd name="T8" fmla="*/ 20 w 332"/>
                <a:gd name="T9" fmla="*/ 3 h 7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776">
                  <a:moveTo>
                    <a:pt x="283" y="36"/>
                  </a:moveTo>
                  <a:lnTo>
                    <a:pt x="332" y="776"/>
                  </a:lnTo>
                  <a:lnTo>
                    <a:pt x="23" y="751"/>
                  </a:lnTo>
                  <a:lnTo>
                    <a:pt x="0" y="0"/>
                  </a:lnTo>
                  <a:lnTo>
                    <a:pt x="283" y="36"/>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8" name="Freeform 57"/>
            <p:cNvSpPr>
              <a:spLocks/>
            </p:cNvSpPr>
            <p:nvPr/>
          </p:nvSpPr>
          <p:spPr bwMode="auto">
            <a:xfrm>
              <a:off x="4729" y="1041"/>
              <a:ext cx="21" cy="58"/>
            </a:xfrm>
            <a:custGeom>
              <a:avLst/>
              <a:gdLst>
                <a:gd name="T0" fmla="*/ 20 w 296"/>
                <a:gd name="T1" fmla="*/ 0 h 811"/>
                <a:gd name="T2" fmla="*/ 21 w 296"/>
                <a:gd name="T3" fmla="*/ 58 h 811"/>
                <a:gd name="T4" fmla="*/ 20 w 296"/>
                <a:gd name="T5" fmla="*/ 58 h 811"/>
                <a:gd name="T6" fmla="*/ 17 w 296"/>
                <a:gd name="T7" fmla="*/ 57 h 811"/>
                <a:gd name="T8" fmla="*/ 11 w 296"/>
                <a:gd name="T9" fmla="*/ 57 h 811"/>
                <a:gd name="T10" fmla="*/ 9 w 296"/>
                <a:gd name="T11" fmla="*/ 57 h 811"/>
                <a:gd name="T12" fmla="*/ 7 w 296"/>
                <a:gd name="T13" fmla="*/ 57 h 811"/>
                <a:gd name="T14" fmla="*/ 5 w 296"/>
                <a:gd name="T15" fmla="*/ 56 h 811"/>
                <a:gd name="T16" fmla="*/ 3 w 296"/>
                <a:gd name="T17" fmla="*/ 55 h 811"/>
                <a:gd name="T18" fmla="*/ 0 w 296"/>
                <a:gd name="T19" fmla="*/ 1 h 811"/>
                <a:gd name="T20" fmla="*/ 3 w 296"/>
                <a:gd name="T21" fmla="*/ 1 h 811"/>
                <a:gd name="T22" fmla="*/ 8 w 296"/>
                <a:gd name="T23" fmla="*/ 1 h 811"/>
                <a:gd name="T24" fmla="*/ 20 w 296"/>
                <a:gd name="T25" fmla="*/ 0 h 8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6" h="811">
                  <a:moveTo>
                    <a:pt x="283" y="0"/>
                  </a:moveTo>
                  <a:lnTo>
                    <a:pt x="296" y="811"/>
                  </a:lnTo>
                  <a:lnTo>
                    <a:pt x="281" y="807"/>
                  </a:lnTo>
                  <a:lnTo>
                    <a:pt x="236" y="802"/>
                  </a:lnTo>
                  <a:lnTo>
                    <a:pt x="158" y="804"/>
                  </a:lnTo>
                  <a:lnTo>
                    <a:pt x="127" y="802"/>
                  </a:lnTo>
                  <a:lnTo>
                    <a:pt x="95" y="794"/>
                  </a:lnTo>
                  <a:lnTo>
                    <a:pt x="72" y="784"/>
                  </a:lnTo>
                  <a:lnTo>
                    <a:pt x="48" y="769"/>
                  </a:lnTo>
                  <a:lnTo>
                    <a:pt x="0" y="7"/>
                  </a:lnTo>
                  <a:lnTo>
                    <a:pt x="36" y="14"/>
                  </a:lnTo>
                  <a:lnTo>
                    <a:pt x="107" y="16"/>
                  </a:lnTo>
                  <a:lnTo>
                    <a:pt x="283" y="0"/>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9" name="Freeform 58"/>
            <p:cNvSpPr>
              <a:spLocks/>
            </p:cNvSpPr>
            <p:nvPr/>
          </p:nvSpPr>
          <p:spPr bwMode="auto">
            <a:xfrm>
              <a:off x="5383" y="1041"/>
              <a:ext cx="61" cy="65"/>
            </a:xfrm>
            <a:custGeom>
              <a:avLst/>
              <a:gdLst>
                <a:gd name="T0" fmla="*/ 45 w 846"/>
                <a:gd name="T1" fmla="*/ 57 h 898"/>
                <a:gd name="T2" fmla="*/ 0 w 846"/>
                <a:gd name="T3" fmla="*/ 65 h 898"/>
                <a:gd name="T4" fmla="*/ 61 w 846"/>
                <a:gd name="T5" fmla="*/ 0 h 898"/>
                <a:gd name="T6" fmla="*/ 45 w 846"/>
                <a:gd name="T7" fmla="*/ 57 h 8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6" h="898">
                  <a:moveTo>
                    <a:pt x="625" y="783"/>
                  </a:moveTo>
                  <a:lnTo>
                    <a:pt x="0" y="898"/>
                  </a:lnTo>
                  <a:lnTo>
                    <a:pt x="846" y="0"/>
                  </a:lnTo>
                  <a:lnTo>
                    <a:pt x="625" y="783"/>
                  </a:lnTo>
                  <a:close/>
                </a:path>
              </a:pathLst>
            </a:custGeom>
            <a:solidFill>
              <a:srgbClr val="F9CB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0" name="Freeform 59"/>
            <p:cNvSpPr>
              <a:spLocks/>
            </p:cNvSpPr>
            <p:nvPr/>
          </p:nvSpPr>
          <p:spPr bwMode="auto">
            <a:xfrm>
              <a:off x="5222" y="1053"/>
              <a:ext cx="57" cy="118"/>
            </a:xfrm>
            <a:custGeom>
              <a:avLst/>
              <a:gdLst>
                <a:gd name="T0" fmla="*/ 51 w 790"/>
                <a:gd name="T1" fmla="*/ 14 h 1652"/>
                <a:gd name="T2" fmla="*/ 55 w 790"/>
                <a:gd name="T3" fmla="*/ 27 h 1652"/>
                <a:gd name="T4" fmla="*/ 57 w 790"/>
                <a:gd name="T5" fmla="*/ 47 h 1652"/>
                <a:gd name="T6" fmla="*/ 56 w 790"/>
                <a:gd name="T7" fmla="*/ 76 h 1652"/>
                <a:gd name="T8" fmla="*/ 47 w 790"/>
                <a:gd name="T9" fmla="*/ 118 h 1652"/>
                <a:gd name="T10" fmla="*/ 26 w 790"/>
                <a:gd name="T11" fmla="*/ 116 h 1652"/>
                <a:gd name="T12" fmla="*/ 25 w 790"/>
                <a:gd name="T13" fmla="*/ 104 h 1652"/>
                <a:gd name="T14" fmla="*/ 24 w 790"/>
                <a:gd name="T15" fmla="*/ 97 h 1652"/>
                <a:gd name="T16" fmla="*/ 22 w 790"/>
                <a:gd name="T17" fmla="*/ 92 h 1652"/>
                <a:gd name="T18" fmla="*/ 19 w 790"/>
                <a:gd name="T19" fmla="*/ 87 h 1652"/>
                <a:gd name="T20" fmla="*/ 19 w 790"/>
                <a:gd name="T21" fmla="*/ 86 h 1652"/>
                <a:gd name="T22" fmla="*/ 19 w 790"/>
                <a:gd name="T23" fmla="*/ 85 h 1652"/>
                <a:gd name="T24" fmla="*/ 18 w 790"/>
                <a:gd name="T25" fmla="*/ 84 h 1652"/>
                <a:gd name="T26" fmla="*/ 17 w 790"/>
                <a:gd name="T27" fmla="*/ 83 h 1652"/>
                <a:gd name="T28" fmla="*/ 16 w 790"/>
                <a:gd name="T29" fmla="*/ 82 h 1652"/>
                <a:gd name="T30" fmla="*/ 15 w 790"/>
                <a:gd name="T31" fmla="*/ 82 h 1652"/>
                <a:gd name="T32" fmla="*/ 12 w 790"/>
                <a:gd name="T33" fmla="*/ 81 h 1652"/>
                <a:gd name="T34" fmla="*/ 9 w 790"/>
                <a:gd name="T35" fmla="*/ 81 h 1652"/>
                <a:gd name="T36" fmla="*/ 8 w 790"/>
                <a:gd name="T37" fmla="*/ 81 h 1652"/>
                <a:gd name="T38" fmla="*/ 7 w 790"/>
                <a:gd name="T39" fmla="*/ 80 h 1652"/>
                <a:gd name="T40" fmla="*/ 6 w 790"/>
                <a:gd name="T41" fmla="*/ 80 h 1652"/>
                <a:gd name="T42" fmla="*/ 6 w 790"/>
                <a:gd name="T43" fmla="*/ 79 h 1652"/>
                <a:gd name="T44" fmla="*/ 5 w 790"/>
                <a:gd name="T45" fmla="*/ 79 h 1652"/>
                <a:gd name="T46" fmla="*/ 5 w 790"/>
                <a:gd name="T47" fmla="*/ 78 h 1652"/>
                <a:gd name="T48" fmla="*/ 4 w 790"/>
                <a:gd name="T49" fmla="*/ 77 h 1652"/>
                <a:gd name="T50" fmla="*/ 4 w 790"/>
                <a:gd name="T51" fmla="*/ 75 h 1652"/>
                <a:gd name="T52" fmla="*/ 5 w 790"/>
                <a:gd name="T53" fmla="*/ 71 h 1652"/>
                <a:gd name="T54" fmla="*/ 0 w 790"/>
                <a:gd name="T55" fmla="*/ 2 h 1652"/>
                <a:gd name="T56" fmla="*/ 25 w 790"/>
                <a:gd name="T57" fmla="*/ 0 h 1652"/>
                <a:gd name="T58" fmla="*/ 35 w 790"/>
                <a:gd name="T59" fmla="*/ 1 h 1652"/>
                <a:gd name="T60" fmla="*/ 40 w 790"/>
                <a:gd name="T61" fmla="*/ 2 h 1652"/>
                <a:gd name="T62" fmla="*/ 51 w 790"/>
                <a:gd name="T63" fmla="*/ 14 h 16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0" h="1652">
                  <a:moveTo>
                    <a:pt x="711" y="198"/>
                  </a:moveTo>
                  <a:lnTo>
                    <a:pt x="757" y="376"/>
                  </a:lnTo>
                  <a:lnTo>
                    <a:pt x="790" y="652"/>
                  </a:lnTo>
                  <a:lnTo>
                    <a:pt x="772" y="1070"/>
                  </a:lnTo>
                  <a:lnTo>
                    <a:pt x="648" y="1652"/>
                  </a:lnTo>
                  <a:lnTo>
                    <a:pt x="360" y="1628"/>
                  </a:lnTo>
                  <a:lnTo>
                    <a:pt x="352" y="1454"/>
                  </a:lnTo>
                  <a:lnTo>
                    <a:pt x="331" y="1354"/>
                  </a:lnTo>
                  <a:lnTo>
                    <a:pt x="304" y="1283"/>
                  </a:lnTo>
                  <a:lnTo>
                    <a:pt x="267" y="1214"/>
                  </a:lnTo>
                  <a:lnTo>
                    <a:pt x="263" y="1202"/>
                  </a:lnTo>
                  <a:lnTo>
                    <a:pt x="258" y="1190"/>
                  </a:lnTo>
                  <a:lnTo>
                    <a:pt x="251" y="1180"/>
                  </a:lnTo>
                  <a:lnTo>
                    <a:pt x="237" y="1165"/>
                  </a:lnTo>
                  <a:lnTo>
                    <a:pt x="220" y="1154"/>
                  </a:lnTo>
                  <a:lnTo>
                    <a:pt x="211" y="1150"/>
                  </a:lnTo>
                  <a:lnTo>
                    <a:pt x="172" y="1140"/>
                  </a:lnTo>
                  <a:lnTo>
                    <a:pt x="123" y="1134"/>
                  </a:lnTo>
                  <a:lnTo>
                    <a:pt x="105" y="1129"/>
                  </a:lnTo>
                  <a:lnTo>
                    <a:pt x="91" y="1122"/>
                  </a:lnTo>
                  <a:lnTo>
                    <a:pt x="83" y="1117"/>
                  </a:lnTo>
                  <a:lnTo>
                    <a:pt x="78" y="1112"/>
                  </a:lnTo>
                  <a:lnTo>
                    <a:pt x="73" y="1104"/>
                  </a:lnTo>
                  <a:lnTo>
                    <a:pt x="68" y="1096"/>
                  </a:lnTo>
                  <a:lnTo>
                    <a:pt x="62" y="1075"/>
                  </a:lnTo>
                  <a:lnTo>
                    <a:pt x="61" y="1047"/>
                  </a:lnTo>
                  <a:lnTo>
                    <a:pt x="69" y="991"/>
                  </a:lnTo>
                  <a:lnTo>
                    <a:pt x="0" y="25"/>
                  </a:lnTo>
                  <a:lnTo>
                    <a:pt x="347" y="0"/>
                  </a:lnTo>
                  <a:lnTo>
                    <a:pt x="485" y="10"/>
                  </a:lnTo>
                  <a:lnTo>
                    <a:pt x="556" y="25"/>
                  </a:lnTo>
                  <a:lnTo>
                    <a:pt x="711" y="198"/>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1" name="Freeform 60"/>
            <p:cNvSpPr>
              <a:spLocks/>
            </p:cNvSpPr>
            <p:nvPr/>
          </p:nvSpPr>
          <p:spPr bwMode="auto">
            <a:xfrm>
              <a:off x="5343" y="1061"/>
              <a:ext cx="41" cy="71"/>
            </a:xfrm>
            <a:custGeom>
              <a:avLst/>
              <a:gdLst>
                <a:gd name="T0" fmla="*/ 30 w 565"/>
                <a:gd name="T1" fmla="*/ 29 h 991"/>
                <a:gd name="T2" fmla="*/ 33 w 565"/>
                <a:gd name="T3" fmla="*/ 34 h 991"/>
                <a:gd name="T4" fmla="*/ 36 w 565"/>
                <a:gd name="T5" fmla="*/ 37 h 991"/>
                <a:gd name="T6" fmla="*/ 37 w 565"/>
                <a:gd name="T7" fmla="*/ 37 h 991"/>
                <a:gd name="T8" fmla="*/ 39 w 565"/>
                <a:gd name="T9" fmla="*/ 38 h 991"/>
                <a:gd name="T10" fmla="*/ 38 w 565"/>
                <a:gd name="T11" fmla="*/ 38 h 991"/>
                <a:gd name="T12" fmla="*/ 35 w 565"/>
                <a:gd name="T13" fmla="*/ 41 h 991"/>
                <a:gd name="T14" fmla="*/ 34 w 565"/>
                <a:gd name="T15" fmla="*/ 42 h 991"/>
                <a:gd name="T16" fmla="*/ 34 w 565"/>
                <a:gd name="T17" fmla="*/ 43 h 991"/>
                <a:gd name="T18" fmla="*/ 33 w 565"/>
                <a:gd name="T19" fmla="*/ 44 h 991"/>
                <a:gd name="T20" fmla="*/ 33 w 565"/>
                <a:gd name="T21" fmla="*/ 46 h 991"/>
                <a:gd name="T22" fmla="*/ 34 w 565"/>
                <a:gd name="T23" fmla="*/ 49 h 991"/>
                <a:gd name="T24" fmla="*/ 36 w 565"/>
                <a:gd name="T25" fmla="*/ 53 h 991"/>
                <a:gd name="T26" fmla="*/ 41 w 565"/>
                <a:gd name="T27" fmla="*/ 62 h 991"/>
                <a:gd name="T28" fmla="*/ 22 w 565"/>
                <a:gd name="T29" fmla="*/ 71 h 991"/>
                <a:gd name="T30" fmla="*/ 22 w 565"/>
                <a:gd name="T31" fmla="*/ 67 h 991"/>
                <a:gd name="T32" fmla="*/ 23 w 565"/>
                <a:gd name="T33" fmla="*/ 59 h 991"/>
                <a:gd name="T34" fmla="*/ 23 w 565"/>
                <a:gd name="T35" fmla="*/ 56 h 991"/>
                <a:gd name="T36" fmla="*/ 20 w 565"/>
                <a:gd name="T37" fmla="*/ 58 h 991"/>
                <a:gd name="T38" fmla="*/ 18 w 565"/>
                <a:gd name="T39" fmla="*/ 59 h 991"/>
                <a:gd name="T40" fmla="*/ 14 w 565"/>
                <a:gd name="T41" fmla="*/ 59 h 991"/>
                <a:gd name="T42" fmla="*/ 9 w 565"/>
                <a:gd name="T43" fmla="*/ 55 h 991"/>
                <a:gd name="T44" fmla="*/ 9 w 565"/>
                <a:gd name="T45" fmla="*/ 53 h 991"/>
                <a:gd name="T46" fmla="*/ 9 w 565"/>
                <a:gd name="T47" fmla="*/ 52 h 991"/>
                <a:gd name="T48" fmla="*/ 10 w 565"/>
                <a:gd name="T49" fmla="*/ 51 h 991"/>
                <a:gd name="T50" fmla="*/ 12 w 565"/>
                <a:gd name="T51" fmla="*/ 50 h 991"/>
                <a:gd name="T52" fmla="*/ 16 w 565"/>
                <a:gd name="T53" fmla="*/ 48 h 991"/>
                <a:gd name="T54" fmla="*/ 17 w 565"/>
                <a:gd name="T55" fmla="*/ 46 h 991"/>
                <a:gd name="T56" fmla="*/ 17 w 565"/>
                <a:gd name="T57" fmla="*/ 45 h 991"/>
                <a:gd name="T58" fmla="*/ 17 w 565"/>
                <a:gd name="T59" fmla="*/ 44 h 991"/>
                <a:gd name="T60" fmla="*/ 6 w 565"/>
                <a:gd name="T61" fmla="*/ 36 h 991"/>
                <a:gd name="T62" fmla="*/ 2 w 565"/>
                <a:gd name="T63" fmla="*/ 32 h 991"/>
                <a:gd name="T64" fmla="*/ 2 w 565"/>
                <a:gd name="T65" fmla="*/ 30 h 991"/>
                <a:gd name="T66" fmla="*/ 4 w 565"/>
                <a:gd name="T67" fmla="*/ 30 h 991"/>
                <a:gd name="T68" fmla="*/ 10 w 565"/>
                <a:gd name="T69" fmla="*/ 31 h 991"/>
                <a:gd name="T70" fmla="*/ 12 w 565"/>
                <a:gd name="T71" fmla="*/ 30 h 991"/>
                <a:gd name="T72" fmla="*/ 12 w 565"/>
                <a:gd name="T73" fmla="*/ 30 h 991"/>
                <a:gd name="T74" fmla="*/ 13 w 565"/>
                <a:gd name="T75" fmla="*/ 28 h 991"/>
                <a:gd name="T76" fmla="*/ 6 w 565"/>
                <a:gd name="T77" fmla="*/ 19 h 991"/>
                <a:gd name="T78" fmla="*/ 1 w 565"/>
                <a:gd name="T79" fmla="*/ 10 h 991"/>
                <a:gd name="T80" fmla="*/ 0 w 565"/>
                <a:gd name="T81" fmla="*/ 4 h 991"/>
                <a:gd name="T82" fmla="*/ 0 w 565"/>
                <a:gd name="T83" fmla="*/ 0 h 991"/>
                <a:gd name="T84" fmla="*/ 8 w 565"/>
                <a:gd name="T85" fmla="*/ 12 h 991"/>
                <a:gd name="T86" fmla="*/ 15 w 565"/>
                <a:gd name="T87" fmla="*/ 17 h 991"/>
                <a:gd name="T88" fmla="*/ 17 w 565"/>
                <a:gd name="T89" fmla="*/ 17 h 991"/>
                <a:gd name="T90" fmla="*/ 21 w 565"/>
                <a:gd name="T91" fmla="*/ 18 h 991"/>
                <a:gd name="T92" fmla="*/ 25 w 565"/>
                <a:gd name="T93" fmla="*/ 17 h 9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5" h="991">
                  <a:moveTo>
                    <a:pt x="342" y="240"/>
                  </a:moveTo>
                  <a:lnTo>
                    <a:pt x="410" y="403"/>
                  </a:lnTo>
                  <a:lnTo>
                    <a:pt x="447" y="462"/>
                  </a:lnTo>
                  <a:lnTo>
                    <a:pt x="461" y="479"/>
                  </a:lnTo>
                  <a:lnTo>
                    <a:pt x="489" y="506"/>
                  </a:lnTo>
                  <a:lnTo>
                    <a:pt x="497" y="511"/>
                  </a:lnTo>
                  <a:lnTo>
                    <a:pt x="504" y="515"/>
                  </a:lnTo>
                  <a:lnTo>
                    <a:pt x="511" y="518"/>
                  </a:lnTo>
                  <a:lnTo>
                    <a:pt x="527" y="523"/>
                  </a:lnTo>
                  <a:lnTo>
                    <a:pt x="535" y="524"/>
                  </a:lnTo>
                  <a:lnTo>
                    <a:pt x="532" y="530"/>
                  </a:lnTo>
                  <a:lnTo>
                    <a:pt x="527" y="536"/>
                  </a:lnTo>
                  <a:lnTo>
                    <a:pt x="522" y="542"/>
                  </a:lnTo>
                  <a:lnTo>
                    <a:pt x="487" y="569"/>
                  </a:lnTo>
                  <a:lnTo>
                    <a:pt x="482" y="574"/>
                  </a:lnTo>
                  <a:lnTo>
                    <a:pt x="471" y="587"/>
                  </a:lnTo>
                  <a:lnTo>
                    <a:pt x="467" y="593"/>
                  </a:lnTo>
                  <a:lnTo>
                    <a:pt x="464" y="602"/>
                  </a:lnTo>
                  <a:lnTo>
                    <a:pt x="462" y="610"/>
                  </a:lnTo>
                  <a:lnTo>
                    <a:pt x="461" y="621"/>
                  </a:lnTo>
                  <a:lnTo>
                    <a:pt x="459" y="629"/>
                  </a:lnTo>
                  <a:lnTo>
                    <a:pt x="459" y="638"/>
                  </a:lnTo>
                  <a:lnTo>
                    <a:pt x="457" y="646"/>
                  </a:lnTo>
                  <a:lnTo>
                    <a:pt x="464" y="687"/>
                  </a:lnTo>
                  <a:lnTo>
                    <a:pt x="469" y="701"/>
                  </a:lnTo>
                  <a:lnTo>
                    <a:pt x="492" y="746"/>
                  </a:lnTo>
                  <a:lnTo>
                    <a:pt x="559" y="846"/>
                  </a:lnTo>
                  <a:lnTo>
                    <a:pt x="565" y="862"/>
                  </a:lnTo>
                  <a:lnTo>
                    <a:pt x="350" y="973"/>
                  </a:lnTo>
                  <a:lnTo>
                    <a:pt x="301" y="991"/>
                  </a:lnTo>
                  <a:lnTo>
                    <a:pt x="296" y="963"/>
                  </a:lnTo>
                  <a:lnTo>
                    <a:pt x="297" y="936"/>
                  </a:lnTo>
                  <a:lnTo>
                    <a:pt x="305" y="896"/>
                  </a:lnTo>
                  <a:lnTo>
                    <a:pt x="323" y="820"/>
                  </a:lnTo>
                  <a:lnTo>
                    <a:pt x="322" y="794"/>
                  </a:lnTo>
                  <a:lnTo>
                    <a:pt x="319" y="783"/>
                  </a:lnTo>
                  <a:lnTo>
                    <a:pt x="300" y="798"/>
                  </a:lnTo>
                  <a:lnTo>
                    <a:pt x="269" y="814"/>
                  </a:lnTo>
                  <a:lnTo>
                    <a:pt x="259" y="817"/>
                  </a:lnTo>
                  <a:lnTo>
                    <a:pt x="248" y="821"/>
                  </a:lnTo>
                  <a:lnTo>
                    <a:pt x="226" y="825"/>
                  </a:lnTo>
                  <a:lnTo>
                    <a:pt x="194" y="828"/>
                  </a:lnTo>
                  <a:lnTo>
                    <a:pt x="152" y="826"/>
                  </a:lnTo>
                  <a:lnTo>
                    <a:pt x="127" y="770"/>
                  </a:lnTo>
                  <a:lnTo>
                    <a:pt x="124" y="750"/>
                  </a:lnTo>
                  <a:lnTo>
                    <a:pt x="124" y="742"/>
                  </a:lnTo>
                  <a:lnTo>
                    <a:pt x="125" y="733"/>
                  </a:lnTo>
                  <a:lnTo>
                    <a:pt x="127" y="727"/>
                  </a:lnTo>
                  <a:lnTo>
                    <a:pt x="134" y="716"/>
                  </a:lnTo>
                  <a:lnTo>
                    <a:pt x="138" y="711"/>
                  </a:lnTo>
                  <a:lnTo>
                    <a:pt x="149" y="704"/>
                  </a:lnTo>
                  <a:lnTo>
                    <a:pt x="161" y="697"/>
                  </a:lnTo>
                  <a:lnTo>
                    <a:pt x="203" y="679"/>
                  </a:lnTo>
                  <a:lnTo>
                    <a:pt x="214" y="672"/>
                  </a:lnTo>
                  <a:lnTo>
                    <a:pt x="221" y="666"/>
                  </a:lnTo>
                  <a:lnTo>
                    <a:pt x="233" y="648"/>
                  </a:lnTo>
                  <a:lnTo>
                    <a:pt x="236" y="640"/>
                  </a:lnTo>
                  <a:lnTo>
                    <a:pt x="239" y="632"/>
                  </a:lnTo>
                  <a:lnTo>
                    <a:pt x="240" y="621"/>
                  </a:lnTo>
                  <a:lnTo>
                    <a:pt x="240" y="610"/>
                  </a:lnTo>
                  <a:lnTo>
                    <a:pt x="104" y="527"/>
                  </a:lnTo>
                  <a:lnTo>
                    <a:pt x="76" y="504"/>
                  </a:lnTo>
                  <a:lnTo>
                    <a:pt x="49" y="475"/>
                  </a:lnTo>
                  <a:lnTo>
                    <a:pt x="26" y="440"/>
                  </a:lnTo>
                  <a:lnTo>
                    <a:pt x="15" y="420"/>
                  </a:lnTo>
                  <a:lnTo>
                    <a:pt x="26" y="416"/>
                  </a:lnTo>
                  <a:lnTo>
                    <a:pt x="31" y="415"/>
                  </a:lnTo>
                  <a:lnTo>
                    <a:pt x="50" y="415"/>
                  </a:lnTo>
                  <a:lnTo>
                    <a:pt x="130" y="432"/>
                  </a:lnTo>
                  <a:lnTo>
                    <a:pt x="141" y="432"/>
                  </a:lnTo>
                  <a:lnTo>
                    <a:pt x="153" y="430"/>
                  </a:lnTo>
                  <a:lnTo>
                    <a:pt x="162" y="425"/>
                  </a:lnTo>
                  <a:lnTo>
                    <a:pt x="168" y="421"/>
                  </a:lnTo>
                  <a:lnTo>
                    <a:pt x="172" y="417"/>
                  </a:lnTo>
                  <a:lnTo>
                    <a:pt x="181" y="399"/>
                  </a:lnTo>
                  <a:lnTo>
                    <a:pt x="185" y="390"/>
                  </a:lnTo>
                  <a:lnTo>
                    <a:pt x="188" y="369"/>
                  </a:lnTo>
                  <a:lnTo>
                    <a:pt x="85" y="261"/>
                  </a:lnTo>
                  <a:lnTo>
                    <a:pt x="41" y="196"/>
                  </a:lnTo>
                  <a:lnTo>
                    <a:pt x="18" y="146"/>
                  </a:lnTo>
                  <a:lnTo>
                    <a:pt x="7" y="106"/>
                  </a:lnTo>
                  <a:lnTo>
                    <a:pt x="0" y="62"/>
                  </a:lnTo>
                  <a:lnTo>
                    <a:pt x="0" y="16"/>
                  </a:lnTo>
                  <a:lnTo>
                    <a:pt x="3" y="0"/>
                  </a:lnTo>
                  <a:lnTo>
                    <a:pt x="67" y="110"/>
                  </a:lnTo>
                  <a:lnTo>
                    <a:pt x="115" y="168"/>
                  </a:lnTo>
                  <a:lnTo>
                    <a:pt x="156" y="205"/>
                  </a:lnTo>
                  <a:lnTo>
                    <a:pt x="201" y="232"/>
                  </a:lnTo>
                  <a:lnTo>
                    <a:pt x="213" y="237"/>
                  </a:lnTo>
                  <a:lnTo>
                    <a:pt x="237" y="244"/>
                  </a:lnTo>
                  <a:lnTo>
                    <a:pt x="262" y="249"/>
                  </a:lnTo>
                  <a:lnTo>
                    <a:pt x="288" y="250"/>
                  </a:lnTo>
                  <a:lnTo>
                    <a:pt x="328" y="244"/>
                  </a:lnTo>
                  <a:lnTo>
                    <a:pt x="342" y="24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2" name="Freeform 61"/>
            <p:cNvSpPr>
              <a:spLocks/>
            </p:cNvSpPr>
            <p:nvPr/>
          </p:nvSpPr>
          <p:spPr bwMode="auto">
            <a:xfrm>
              <a:off x="5252" y="1095"/>
              <a:ext cx="10" cy="45"/>
            </a:xfrm>
            <a:custGeom>
              <a:avLst/>
              <a:gdLst>
                <a:gd name="T0" fmla="*/ 10 w 142"/>
                <a:gd name="T1" fmla="*/ 2 h 624"/>
                <a:gd name="T2" fmla="*/ 5 w 142"/>
                <a:gd name="T3" fmla="*/ 34 h 624"/>
                <a:gd name="T4" fmla="*/ 3 w 142"/>
                <a:gd name="T5" fmla="*/ 39 h 624"/>
                <a:gd name="T6" fmla="*/ 2 w 142"/>
                <a:gd name="T7" fmla="*/ 42 h 624"/>
                <a:gd name="T8" fmla="*/ 0 w 142"/>
                <a:gd name="T9" fmla="*/ 45 h 624"/>
                <a:gd name="T10" fmla="*/ 6 w 142"/>
                <a:gd name="T11" fmla="*/ 3 h 624"/>
                <a:gd name="T12" fmla="*/ 6 w 142"/>
                <a:gd name="T13" fmla="*/ 0 h 624"/>
                <a:gd name="T14" fmla="*/ 7 w 142"/>
                <a:gd name="T15" fmla="*/ 0 h 624"/>
                <a:gd name="T16" fmla="*/ 7 w 142"/>
                <a:gd name="T17" fmla="*/ 0 h 624"/>
                <a:gd name="T18" fmla="*/ 7 w 142"/>
                <a:gd name="T19" fmla="*/ 0 h 624"/>
                <a:gd name="T20" fmla="*/ 8 w 142"/>
                <a:gd name="T21" fmla="*/ 0 h 624"/>
                <a:gd name="T22" fmla="*/ 8 w 142"/>
                <a:gd name="T23" fmla="*/ 1 h 624"/>
                <a:gd name="T24" fmla="*/ 10 w 142"/>
                <a:gd name="T25" fmla="*/ 2 h 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624">
                  <a:moveTo>
                    <a:pt x="142" y="28"/>
                  </a:moveTo>
                  <a:lnTo>
                    <a:pt x="66" y="473"/>
                  </a:lnTo>
                  <a:lnTo>
                    <a:pt x="46" y="542"/>
                  </a:lnTo>
                  <a:lnTo>
                    <a:pt x="26" y="587"/>
                  </a:lnTo>
                  <a:lnTo>
                    <a:pt x="0" y="624"/>
                  </a:lnTo>
                  <a:lnTo>
                    <a:pt x="90" y="42"/>
                  </a:lnTo>
                  <a:lnTo>
                    <a:pt x="92" y="3"/>
                  </a:lnTo>
                  <a:lnTo>
                    <a:pt x="96" y="1"/>
                  </a:lnTo>
                  <a:lnTo>
                    <a:pt x="99" y="0"/>
                  </a:lnTo>
                  <a:lnTo>
                    <a:pt x="105" y="0"/>
                  </a:lnTo>
                  <a:lnTo>
                    <a:pt x="111" y="2"/>
                  </a:lnTo>
                  <a:lnTo>
                    <a:pt x="118" y="7"/>
                  </a:lnTo>
                  <a:lnTo>
                    <a:pt x="142" y="2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3" name="Freeform 62"/>
            <p:cNvSpPr>
              <a:spLocks/>
            </p:cNvSpPr>
            <p:nvPr/>
          </p:nvSpPr>
          <p:spPr bwMode="auto">
            <a:xfrm>
              <a:off x="5413" y="1101"/>
              <a:ext cx="65" cy="68"/>
            </a:xfrm>
            <a:custGeom>
              <a:avLst/>
              <a:gdLst>
                <a:gd name="T0" fmla="*/ 0 w 917"/>
                <a:gd name="T1" fmla="*/ 68 h 959"/>
                <a:gd name="T2" fmla="*/ 10 w 917"/>
                <a:gd name="T3" fmla="*/ 21 h 959"/>
                <a:gd name="T4" fmla="*/ 14 w 917"/>
                <a:gd name="T5" fmla="*/ 10 h 959"/>
                <a:gd name="T6" fmla="*/ 17 w 917"/>
                <a:gd name="T7" fmla="*/ 2 h 959"/>
                <a:gd name="T8" fmla="*/ 47 w 917"/>
                <a:gd name="T9" fmla="*/ 0 h 959"/>
                <a:gd name="T10" fmla="*/ 62 w 917"/>
                <a:gd name="T11" fmla="*/ 1 h 959"/>
                <a:gd name="T12" fmla="*/ 65 w 917"/>
                <a:gd name="T13" fmla="*/ 2 h 959"/>
                <a:gd name="T14" fmla="*/ 65 w 917"/>
                <a:gd name="T15" fmla="*/ 3 h 959"/>
                <a:gd name="T16" fmla="*/ 65 w 917"/>
                <a:gd name="T17" fmla="*/ 4 h 959"/>
                <a:gd name="T18" fmla="*/ 64 w 917"/>
                <a:gd name="T19" fmla="*/ 5 h 959"/>
                <a:gd name="T20" fmla="*/ 63 w 917"/>
                <a:gd name="T21" fmla="*/ 9 h 959"/>
                <a:gd name="T22" fmla="*/ 49 w 917"/>
                <a:gd name="T23" fmla="*/ 24 h 959"/>
                <a:gd name="T24" fmla="*/ 1 w 917"/>
                <a:gd name="T25" fmla="*/ 67 h 959"/>
                <a:gd name="T26" fmla="*/ 0 w 917"/>
                <a:gd name="T27" fmla="*/ 68 h 9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7" h="959">
                  <a:moveTo>
                    <a:pt x="0" y="959"/>
                  </a:moveTo>
                  <a:lnTo>
                    <a:pt x="141" y="301"/>
                  </a:lnTo>
                  <a:lnTo>
                    <a:pt x="200" y="137"/>
                  </a:lnTo>
                  <a:lnTo>
                    <a:pt x="246" y="35"/>
                  </a:lnTo>
                  <a:lnTo>
                    <a:pt x="663" y="0"/>
                  </a:lnTo>
                  <a:lnTo>
                    <a:pt x="871" y="19"/>
                  </a:lnTo>
                  <a:lnTo>
                    <a:pt x="913" y="28"/>
                  </a:lnTo>
                  <a:lnTo>
                    <a:pt x="917" y="41"/>
                  </a:lnTo>
                  <a:lnTo>
                    <a:pt x="916" y="58"/>
                  </a:lnTo>
                  <a:lnTo>
                    <a:pt x="909" y="77"/>
                  </a:lnTo>
                  <a:lnTo>
                    <a:pt x="885" y="123"/>
                  </a:lnTo>
                  <a:lnTo>
                    <a:pt x="693" y="334"/>
                  </a:lnTo>
                  <a:lnTo>
                    <a:pt x="16" y="941"/>
                  </a:lnTo>
                  <a:lnTo>
                    <a:pt x="0" y="959"/>
                  </a:lnTo>
                  <a:close/>
                </a:path>
              </a:pathLst>
            </a:custGeom>
            <a:solidFill>
              <a:srgbClr val="EF9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4" name="Freeform 63"/>
            <p:cNvSpPr>
              <a:spLocks/>
            </p:cNvSpPr>
            <p:nvPr/>
          </p:nvSpPr>
          <p:spPr bwMode="auto">
            <a:xfrm>
              <a:off x="5384" y="1102"/>
              <a:ext cx="42" cy="61"/>
            </a:xfrm>
            <a:custGeom>
              <a:avLst/>
              <a:gdLst>
                <a:gd name="T0" fmla="*/ 26 w 588"/>
                <a:gd name="T1" fmla="*/ 61 h 862"/>
                <a:gd name="T2" fmla="*/ 0 w 588"/>
                <a:gd name="T3" fmla="*/ 10 h 862"/>
                <a:gd name="T4" fmla="*/ 42 w 588"/>
                <a:gd name="T5" fmla="*/ 0 h 862"/>
                <a:gd name="T6" fmla="*/ 26 w 588"/>
                <a:gd name="T7" fmla="*/ 61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862">
                  <a:moveTo>
                    <a:pt x="359" y="862"/>
                  </a:moveTo>
                  <a:lnTo>
                    <a:pt x="0" y="147"/>
                  </a:lnTo>
                  <a:lnTo>
                    <a:pt x="588" y="0"/>
                  </a:lnTo>
                  <a:lnTo>
                    <a:pt x="359" y="862"/>
                  </a:lnTo>
                  <a:close/>
                </a:path>
              </a:pathLst>
            </a:custGeom>
            <a:solidFill>
              <a:srgbClr val="FCE1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5" name="Freeform 64"/>
            <p:cNvSpPr>
              <a:spLocks/>
            </p:cNvSpPr>
            <p:nvPr/>
          </p:nvSpPr>
          <p:spPr bwMode="auto">
            <a:xfrm>
              <a:off x="5143" y="1107"/>
              <a:ext cx="29" cy="103"/>
            </a:xfrm>
            <a:custGeom>
              <a:avLst/>
              <a:gdLst>
                <a:gd name="T0" fmla="*/ 26 w 409"/>
                <a:gd name="T1" fmla="*/ 82 h 1450"/>
                <a:gd name="T2" fmla="*/ 17 w 409"/>
                <a:gd name="T3" fmla="*/ 95 h 1450"/>
                <a:gd name="T4" fmla="*/ 15 w 409"/>
                <a:gd name="T5" fmla="*/ 98 h 1450"/>
                <a:gd name="T6" fmla="*/ 13 w 409"/>
                <a:gd name="T7" fmla="*/ 100 h 1450"/>
                <a:gd name="T8" fmla="*/ 10 w 409"/>
                <a:gd name="T9" fmla="*/ 102 h 1450"/>
                <a:gd name="T10" fmla="*/ 8 w 409"/>
                <a:gd name="T11" fmla="*/ 103 h 1450"/>
                <a:gd name="T12" fmla="*/ 7 w 409"/>
                <a:gd name="T13" fmla="*/ 103 h 1450"/>
                <a:gd name="T14" fmla="*/ 7 w 409"/>
                <a:gd name="T15" fmla="*/ 103 h 1450"/>
                <a:gd name="T16" fmla="*/ 6 w 409"/>
                <a:gd name="T17" fmla="*/ 102 h 1450"/>
                <a:gd name="T18" fmla="*/ 5 w 409"/>
                <a:gd name="T19" fmla="*/ 100 h 1450"/>
                <a:gd name="T20" fmla="*/ 5 w 409"/>
                <a:gd name="T21" fmla="*/ 100 h 1450"/>
                <a:gd name="T22" fmla="*/ 1 w 409"/>
                <a:gd name="T23" fmla="*/ 97 h 1450"/>
                <a:gd name="T24" fmla="*/ 1 w 409"/>
                <a:gd name="T25" fmla="*/ 95 h 1450"/>
                <a:gd name="T26" fmla="*/ 1 w 409"/>
                <a:gd name="T27" fmla="*/ 94 h 1450"/>
                <a:gd name="T28" fmla="*/ 2 w 409"/>
                <a:gd name="T29" fmla="*/ 93 h 1450"/>
                <a:gd name="T30" fmla="*/ 3 w 409"/>
                <a:gd name="T31" fmla="*/ 92 h 1450"/>
                <a:gd name="T32" fmla="*/ 3 w 409"/>
                <a:gd name="T33" fmla="*/ 91 h 1450"/>
                <a:gd name="T34" fmla="*/ 4 w 409"/>
                <a:gd name="T35" fmla="*/ 90 h 1450"/>
                <a:gd name="T36" fmla="*/ 5 w 409"/>
                <a:gd name="T37" fmla="*/ 90 h 1450"/>
                <a:gd name="T38" fmla="*/ 7 w 409"/>
                <a:gd name="T39" fmla="*/ 89 h 1450"/>
                <a:gd name="T40" fmla="*/ 10 w 409"/>
                <a:gd name="T41" fmla="*/ 88 h 1450"/>
                <a:gd name="T42" fmla="*/ 13 w 409"/>
                <a:gd name="T43" fmla="*/ 88 h 1450"/>
                <a:gd name="T44" fmla="*/ 14 w 409"/>
                <a:gd name="T45" fmla="*/ 88 h 1450"/>
                <a:gd name="T46" fmla="*/ 14 w 409"/>
                <a:gd name="T47" fmla="*/ 82 h 1450"/>
                <a:gd name="T48" fmla="*/ 6 w 409"/>
                <a:gd name="T49" fmla="*/ 82 h 1450"/>
                <a:gd name="T50" fmla="*/ 5 w 409"/>
                <a:gd name="T51" fmla="*/ 82 h 1450"/>
                <a:gd name="T52" fmla="*/ 4 w 409"/>
                <a:gd name="T53" fmla="*/ 82 h 1450"/>
                <a:gd name="T54" fmla="*/ 4 w 409"/>
                <a:gd name="T55" fmla="*/ 82 h 1450"/>
                <a:gd name="T56" fmla="*/ 2 w 409"/>
                <a:gd name="T57" fmla="*/ 81 h 1450"/>
                <a:gd name="T58" fmla="*/ 2 w 409"/>
                <a:gd name="T59" fmla="*/ 80 h 1450"/>
                <a:gd name="T60" fmla="*/ 1 w 409"/>
                <a:gd name="T61" fmla="*/ 79 h 1450"/>
                <a:gd name="T62" fmla="*/ 1 w 409"/>
                <a:gd name="T63" fmla="*/ 79 h 1450"/>
                <a:gd name="T64" fmla="*/ 0 w 409"/>
                <a:gd name="T65" fmla="*/ 77 h 1450"/>
                <a:gd name="T66" fmla="*/ 0 w 409"/>
                <a:gd name="T67" fmla="*/ 75 h 1450"/>
                <a:gd name="T68" fmla="*/ 21 w 409"/>
                <a:gd name="T69" fmla="*/ 17 h 1450"/>
                <a:gd name="T70" fmla="*/ 23 w 409"/>
                <a:gd name="T71" fmla="*/ 3 h 1450"/>
                <a:gd name="T72" fmla="*/ 29 w 409"/>
                <a:gd name="T73" fmla="*/ 0 h 1450"/>
                <a:gd name="T74" fmla="*/ 26 w 409"/>
                <a:gd name="T75" fmla="*/ 82 h 14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9" h="1450">
                  <a:moveTo>
                    <a:pt x="366" y="1156"/>
                  </a:moveTo>
                  <a:lnTo>
                    <a:pt x="246" y="1341"/>
                  </a:lnTo>
                  <a:lnTo>
                    <a:pt x="214" y="1381"/>
                  </a:lnTo>
                  <a:lnTo>
                    <a:pt x="178" y="1414"/>
                  </a:lnTo>
                  <a:lnTo>
                    <a:pt x="148" y="1433"/>
                  </a:lnTo>
                  <a:lnTo>
                    <a:pt x="116" y="1446"/>
                  </a:lnTo>
                  <a:lnTo>
                    <a:pt x="105" y="1449"/>
                  </a:lnTo>
                  <a:lnTo>
                    <a:pt x="93" y="1450"/>
                  </a:lnTo>
                  <a:lnTo>
                    <a:pt x="89" y="1433"/>
                  </a:lnTo>
                  <a:lnTo>
                    <a:pt x="76" y="1413"/>
                  </a:lnTo>
                  <a:lnTo>
                    <a:pt x="65" y="1403"/>
                  </a:lnTo>
                  <a:lnTo>
                    <a:pt x="8" y="1364"/>
                  </a:lnTo>
                  <a:lnTo>
                    <a:pt x="13" y="1344"/>
                  </a:lnTo>
                  <a:lnTo>
                    <a:pt x="19" y="1326"/>
                  </a:lnTo>
                  <a:lnTo>
                    <a:pt x="32" y="1303"/>
                  </a:lnTo>
                  <a:lnTo>
                    <a:pt x="37" y="1296"/>
                  </a:lnTo>
                  <a:lnTo>
                    <a:pt x="47" y="1284"/>
                  </a:lnTo>
                  <a:lnTo>
                    <a:pt x="59" y="1274"/>
                  </a:lnTo>
                  <a:lnTo>
                    <a:pt x="72" y="1264"/>
                  </a:lnTo>
                  <a:lnTo>
                    <a:pt x="99" y="1250"/>
                  </a:lnTo>
                  <a:lnTo>
                    <a:pt x="143" y="1238"/>
                  </a:lnTo>
                  <a:lnTo>
                    <a:pt x="185" y="1234"/>
                  </a:lnTo>
                  <a:lnTo>
                    <a:pt x="199" y="1235"/>
                  </a:lnTo>
                  <a:lnTo>
                    <a:pt x="193" y="1149"/>
                  </a:lnTo>
                  <a:lnTo>
                    <a:pt x="91" y="1161"/>
                  </a:lnTo>
                  <a:lnTo>
                    <a:pt x="64" y="1157"/>
                  </a:lnTo>
                  <a:lnTo>
                    <a:pt x="58" y="1154"/>
                  </a:lnTo>
                  <a:lnTo>
                    <a:pt x="52" y="1152"/>
                  </a:lnTo>
                  <a:lnTo>
                    <a:pt x="35" y="1139"/>
                  </a:lnTo>
                  <a:lnTo>
                    <a:pt x="29" y="1133"/>
                  </a:lnTo>
                  <a:lnTo>
                    <a:pt x="20" y="1119"/>
                  </a:lnTo>
                  <a:lnTo>
                    <a:pt x="16" y="1111"/>
                  </a:lnTo>
                  <a:lnTo>
                    <a:pt x="5" y="1079"/>
                  </a:lnTo>
                  <a:lnTo>
                    <a:pt x="0" y="1052"/>
                  </a:lnTo>
                  <a:lnTo>
                    <a:pt x="291" y="245"/>
                  </a:lnTo>
                  <a:lnTo>
                    <a:pt x="330" y="42"/>
                  </a:lnTo>
                  <a:lnTo>
                    <a:pt x="409" y="0"/>
                  </a:lnTo>
                  <a:lnTo>
                    <a:pt x="366" y="1156"/>
                  </a:lnTo>
                  <a:close/>
                </a:path>
              </a:pathLst>
            </a:custGeom>
            <a:solidFill>
              <a:srgbClr val="5162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6" name="Freeform 65"/>
            <p:cNvSpPr>
              <a:spLocks/>
            </p:cNvSpPr>
            <p:nvPr/>
          </p:nvSpPr>
          <p:spPr bwMode="auto">
            <a:xfrm>
              <a:off x="4650" y="1110"/>
              <a:ext cx="72" cy="125"/>
            </a:xfrm>
            <a:custGeom>
              <a:avLst/>
              <a:gdLst>
                <a:gd name="T0" fmla="*/ 64 w 1006"/>
                <a:gd name="T1" fmla="*/ 23 h 1742"/>
                <a:gd name="T2" fmla="*/ 68 w 1006"/>
                <a:gd name="T3" fmla="*/ 34 h 1742"/>
                <a:gd name="T4" fmla="*/ 71 w 1006"/>
                <a:gd name="T5" fmla="*/ 56 h 1742"/>
                <a:gd name="T6" fmla="*/ 72 w 1006"/>
                <a:gd name="T7" fmla="*/ 103 h 1742"/>
                <a:gd name="T8" fmla="*/ 62 w 1006"/>
                <a:gd name="T9" fmla="*/ 105 h 1742"/>
                <a:gd name="T10" fmla="*/ 20 w 1006"/>
                <a:gd name="T11" fmla="*/ 122 h 1742"/>
                <a:gd name="T12" fmla="*/ 10 w 1006"/>
                <a:gd name="T13" fmla="*/ 125 h 1742"/>
                <a:gd name="T14" fmla="*/ 8 w 1006"/>
                <a:gd name="T15" fmla="*/ 125 h 1742"/>
                <a:gd name="T16" fmla="*/ 4 w 1006"/>
                <a:gd name="T17" fmla="*/ 117 h 1742"/>
                <a:gd name="T18" fmla="*/ 1 w 1006"/>
                <a:gd name="T19" fmla="*/ 105 h 1742"/>
                <a:gd name="T20" fmla="*/ 0 w 1006"/>
                <a:gd name="T21" fmla="*/ 90 h 1742"/>
                <a:gd name="T22" fmla="*/ 3 w 1006"/>
                <a:gd name="T23" fmla="*/ 48 h 1742"/>
                <a:gd name="T24" fmla="*/ 5 w 1006"/>
                <a:gd name="T25" fmla="*/ 35 h 1742"/>
                <a:gd name="T26" fmla="*/ 10 w 1006"/>
                <a:gd name="T27" fmla="*/ 22 h 1742"/>
                <a:gd name="T28" fmla="*/ 13 w 1006"/>
                <a:gd name="T29" fmla="*/ 16 h 1742"/>
                <a:gd name="T30" fmla="*/ 17 w 1006"/>
                <a:gd name="T31" fmla="*/ 10 h 1742"/>
                <a:gd name="T32" fmla="*/ 20 w 1006"/>
                <a:gd name="T33" fmla="*/ 6 h 1742"/>
                <a:gd name="T34" fmla="*/ 24 w 1006"/>
                <a:gd name="T35" fmla="*/ 4 h 1742"/>
                <a:gd name="T36" fmla="*/ 27 w 1006"/>
                <a:gd name="T37" fmla="*/ 1 h 1742"/>
                <a:gd name="T38" fmla="*/ 33 w 1006"/>
                <a:gd name="T39" fmla="*/ 0 h 1742"/>
                <a:gd name="T40" fmla="*/ 35 w 1006"/>
                <a:gd name="T41" fmla="*/ 0 h 1742"/>
                <a:gd name="T42" fmla="*/ 39 w 1006"/>
                <a:gd name="T43" fmla="*/ 0 h 1742"/>
                <a:gd name="T44" fmla="*/ 43 w 1006"/>
                <a:gd name="T45" fmla="*/ 1 h 1742"/>
                <a:gd name="T46" fmla="*/ 47 w 1006"/>
                <a:gd name="T47" fmla="*/ 3 h 1742"/>
                <a:gd name="T48" fmla="*/ 51 w 1006"/>
                <a:gd name="T49" fmla="*/ 5 h 1742"/>
                <a:gd name="T50" fmla="*/ 54 w 1006"/>
                <a:gd name="T51" fmla="*/ 8 h 1742"/>
                <a:gd name="T52" fmla="*/ 57 w 1006"/>
                <a:gd name="T53" fmla="*/ 11 h 1742"/>
                <a:gd name="T54" fmla="*/ 60 w 1006"/>
                <a:gd name="T55" fmla="*/ 15 h 1742"/>
                <a:gd name="T56" fmla="*/ 63 w 1006"/>
                <a:gd name="T57" fmla="*/ 21 h 1742"/>
                <a:gd name="T58" fmla="*/ 64 w 1006"/>
                <a:gd name="T59" fmla="*/ 23 h 17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06" h="1742">
                  <a:moveTo>
                    <a:pt x="896" y="320"/>
                  </a:moveTo>
                  <a:lnTo>
                    <a:pt x="947" y="479"/>
                  </a:lnTo>
                  <a:lnTo>
                    <a:pt x="995" y="787"/>
                  </a:lnTo>
                  <a:lnTo>
                    <a:pt x="1006" y="1430"/>
                  </a:lnTo>
                  <a:lnTo>
                    <a:pt x="861" y="1466"/>
                  </a:lnTo>
                  <a:lnTo>
                    <a:pt x="277" y="1704"/>
                  </a:lnTo>
                  <a:lnTo>
                    <a:pt x="134" y="1739"/>
                  </a:lnTo>
                  <a:lnTo>
                    <a:pt x="106" y="1742"/>
                  </a:lnTo>
                  <a:lnTo>
                    <a:pt x="57" y="1634"/>
                  </a:lnTo>
                  <a:lnTo>
                    <a:pt x="18" y="1470"/>
                  </a:lnTo>
                  <a:lnTo>
                    <a:pt x="0" y="1248"/>
                  </a:lnTo>
                  <a:lnTo>
                    <a:pt x="38" y="675"/>
                  </a:lnTo>
                  <a:lnTo>
                    <a:pt x="76" y="483"/>
                  </a:lnTo>
                  <a:lnTo>
                    <a:pt x="135" y="310"/>
                  </a:lnTo>
                  <a:lnTo>
                    <a:pt x="182" y="217"/>
                  </a:lnTo>
                  <a:lnTo>
                    <a:pt x="239" y="136"/>
                  </a:lnTo>
                  <a:lnTo>
                    <a:pt x="282" y="90"/>
                  </a:lnTo>
                  <a:lnTo>
                    <a:pt x="330" y="50"/>
                  </a:lnTo>
                  <a:lnTo>
                    <a:pt x="384" y="18"/>
                  </a:lnTo>
                  <a:lnTo>
                    <a:pt x="458" y="2"/>
                  </a:lnTo>
                  <a:lnTo>
                    <a:pt x="495" y="0"/>
                  </a:lnTo>
                  <a:lnTo>
                    <a:pt x="551" y="4"/>
                  </a:lnTo>
                  <a:lnTo>
                    <a:pt x="606" y="18"/>
                  </a:lnTo>
                  <a:lnTo>
                    <a:pt x="659" y="39"/>
                  </a:lnTo>
                  <a:lnTo>
                    <a:pt x="711" y="70"/>
                  </a:lnTo>
                  <a:lnTo>
                    <a:pt x="758" y="109"/>
                  </a:lnTo>
                  <a:lnTo>
                    <a:pt x="802" y="155"/>
                  </a:lnTo>
                  <a:lnTo>
                    <a:pt x="842" y="210"/>
                  </a:lnTo>
                  <a:lnTo>
                    <a:pt x="886" y="296"/>
                  </a:lnTo>
                  <a:lnTo>
                    <a:pt x="896" y="320"/>
                  </a:lnTo>
                  <a:close/>
                </a:path>
              </a:pathLst>
            </a:custGeom>
            <a:solidFill>
              <a:srgbClr val="B02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7" name="Freeform 66"/>
            <p:cNvSpPr>
              <a:spLocks/>
            </p:cNvSpPr>
            <p:nvPr/>
          </p:nvSpPr>
          <p:spPr bwMode="auto">
            <a:xfrm>
              <a:off x="5144" y="1111"/>
              <a:ext cx="16" cy="47"/>
            </a:xfrm>
            <a:custGeom>
              <a:avLst/>
              <a:gdLst>
                <a:gd name="T0" fmla="*/ 16 w 222"/>
                <a:gd name="T1" fmla="*/ 0 h 666"/>
                <a:gd name="T2" fmla="*/ 10 w 222"/>
                <a:gd name="T3" fmla="*/ 27 h 666"/>
                <a:gd name="T4" fmla="*/ 4 w 222"/>
                <a:gd name="T5" fmla="*/ 42 h 666"/>
                <a:gd name="T6" fmla="*/ 1 w 222"/>
                <a:gd name="T7" fmla="*/ 47 h 666"/>
                <a:gd name="T8" fmla="*/ 2 w 222"/>
                <a:gd name="T9" fmla="*/ 43 h 666"/>
                <a:gd name="T10" fmla="*/ 0 w 222"/>
                <a:gd name="T11" fmla="*/ 27 h 666"/>
                <a:gd name="T12" fmla="*/ 0 w 222"/>
                <a:gd name="T13" fmla="*/ 25 h 666"/>
                <a:gd name="T14" fmla="*/ 0 w 222"/>
                <a:gd name="T15" fmla="*/ 24 h 666"/>
                <a:gd name="T16" fmla="*/ 0 w 222"/>
                <a:gd name="T17" fmla="*/ 23 h 666"/>
                <a:gd name="T18" fmla="*/ 1 w 222"/>
                <a:gd name="T19" fmla="*/ 21 h 666"/>
                <a:gd name="T20" fmla="*/ 2 w 222"/>
                <a:gd name="T21" fmla="*/ 19 h 666"/>
                <a:gd name="T22" fmla="*/ 2 w 222"/>
                <a:gd name="T23" fmla="*/ 18 h 666"/>
                <a:gd name="T24" fmla="*/ 2 w 222"/>
                <a:gd name="T25" fmla="*/ 17 h 666"/>
                <a:gd name="T26" fmla="*/ 2 w 222"/>
                <a:gd name="T27" fmla="*/ 16 h 666"/>
                <a:gd name="T28" fmla="*/ 3 w 222"/>
                <a:gd name="T29" fmla="*/ 14 h 666"/>
                <a:gd name="T30" fmla="*/ 5 w 222"/>
                <a:gd name="T31" fmla="*/ 12 h 666"/>
                <a:gd name="T32" fmla="*/ 7 w 222"/>
                <a:gd name="T33" fmla="*/ 9 h 666"/>
                <a:gd name="T34" fmla="*/ 12 w 222"/>
                <a:gd name="T35" fmla="*/ 5 h 666"/>
                <a:gd name="T36" fmla="*/ 14 w 222"/>
                <a:gd name="T37" fmla="*/ 3 h 666"/>
                <a:gd name="T38" fmla="*/ 15 w 222"/>
                <a:gd name="T39" fmla="*/ 1 h 666"/>
                <a:gd name="T40" fmla="*/ 16 w 222"/>
                <a:gd name="T41" fmla="*/ 0 h 6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2" h="666">
                  <a:moveTo>
                    <a:pt x="222" y="0"/>
                  </a:moveTo>
                  <a:lnTo>
                    <a:pt x="133" y="389"/>
                  </a:lnTo>
                  <a:lnTo>
                    <a:pt x="58" y="590"/>
                  </a:lnTo>
                  <a:lnTo>
                    <a:pt x="19" y="666"/>
                  </a:lnTo>
                  <a:lnTo>
                    <a:pt x="23" y="612"/>
                  </a:lnTo>
                  <a:lnTo>
                    <a:pt x="0" y="382"/>
                  </a:lnTo>
                  <a:lnTo>
                    <a:pt x="0" y="359"/>
                  </a:lnTo>
                  <a:lnTo>
                    <a:pt x="2" y="335"/>
                  </a:lnTo>
                  <a:lnTo>
                    <a:pt x="4" y="324"/>
                  </a:lnTo>
                  <a:lnTo>
                    <a:pt x="14" y="291"/>
                  </a:lnTo>
                  <a:lnTo>
                    <a:pt x="24" y="270"/>
                  </a:lnTo>
                  <a:lnTo>
                    <a:pt x="25" y="256"/>
                  </a:lnTo>
                  <a:lnTo>
                    <a:pt x="27" y="243"/>
                  </a:lnTo>
                  <a:lnTo>
                    <a:pt x="34" y="220"/>
                  </a:lnTo>
                  <a:lnTo>
                    <a:pt x="42" y="199"/>
                  </a:lnTo>
                  <a:lnTo>
                    <a:pt x="66" y="163"/>
                  </a:lnTo>
                  <a:lnTo>
                    <a:pt x="94" y="133"/>
                  </a:lnTo>
                  <a:lnTo>
                    <a:pt x="172" y="68"/>
                  </a:lnTo>
                  <a:lnTo>
                    <a:pt x="200" y="37"/>
                  </a:lnTo>
                  <a:lnTo>
                    <a:pt x="212" y="20"/>
                  </a:lnTo>
                  <a:lnTo>
                    <a:pt x="222" y="0"/>
                  </a:lnTo>
                  <a:close/>
                </a:path>
              </a:pathLst>
            </a:custGeom>
            <a:solidFill>
              <a:srgbClr val="FFF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8" name="Freeform 67"/>
            <p:cNvSpPr>
              <a:spLocks/>
            </p:cNvSpPr>
            <p:nvPr/>
          </p:nvSpPr>
          <p:spPr bwMode="auto">
            <a:xfrm>
              <a:off x="4558" y="1112"/>
              <a:ext cx="108" cy="125"/>
            </a:xfrm>
            <a:custGeom>
              <a:avLst/>
              <a:gdLst>
                <a:gd name="T0" fmla="*/ 108 w 1501"/>
                <a:gd name="T1" fmla="*/ 0 h 1742"/>
                <a:gd name="T2" fmla="*/ 98 w 1501"/>
                <a:gd name="T3" fmla="*/ 24 h 1742"/>
                <a:gd name="T4" fmla="*/ 90 w 1501"/>
                <a:gd name="T5" fmla="*/ 52 h 1742"/>
                <a:gd name="T6" fmla="*/ 88 w 1501"/>
                <a:gd name="T7" fmla="*/ 78 h 1742"/>
                <a:gd name="T8" fmla="*/ 89 w 1501"/>
                <a:gd name="T9" fmla="*/ 99 h 1742"/>
                <a:gd name="T10" fmla="*/ 92 w 1501"/>
                <a:gd name="T11" fmla="*/ 114 h 1742"/>
                <a:gd name="T12" fmla="*/ 94 w 1501"/>
                <a:gd name="T13" fmla="*/ 122 h 1742"/>
                <a:gd name="T14" fmla="*/ 96 w 1501"/>
                <a:gd name="T15" fmla="*/ 125 h 1742"/>
                <a:gd name="T16" fmla="*/ 28 w 1501"/>
                <a:gd name="T17" fmla="*/ 115 h 1742"/>
                <a:gd name="T18" fmla="*/ 6 w 1501"/>
                <a:gd name="T19" fmla="*/ 115 h 1742"/>
                <a:gd name="T20" fmla="*/ 5 w 1501"/>
                <a:gd name="T21" fmla="*/ 114 h 1742"/>
                <a:gd name="T22" fmla="*/ 3 w 1501"/>
                <a:gd name="T23" fmla="*/ 113 h 1742"/>
                <a:gd name="T24" fmla="*/ 2 w 1501"/>
                <a:gd name="T25" fmla="*/ 111 h 1742"/>
                <a:gd name="T26" fmla="*/ 1 w 1501"/>
                <a:gd name="T27" fmla="*/ 109 h 1742"/>
                <a:gd name="T28" fmla="*/ 0 w 1501"/>
                <a:gd name="T29" fmla="*/ 106 h 1742"/>
                <a:gd name="T30" fmla="*/ 0 w 1501"/>
                <a:gd name="T31" fmla="*/ 105 h 1742"/>
                <a:gd name="T32" fmla="*/ 68 w 1501"/>
                <a:gd name="T33" fmla="*/ 103 h 1742"/>
                <a:gd name="T34" fmla="*/ 80 w 1501"/>
                <a:gd name="T35" fmla="*/ 101 h 1742"/>
                <a:gd name="T36" fmla="*/ 80 w 1501"/>
                <a:gd name="T37" fmla="*/ 56 h 1742"/>
                <a:gd name="T38" fmla="*/ 82 w 1501"/>
                <a:gd name="T39" fmla="*/ 38 h 1742"/>
                <a:gd name="T40" fmla="*/ 84 w 1501"/>
                <a:gd name="T41" fmla="*/ 27 h 1742"/>
                <a:gd name="T42" fmla="*/ 87 w 1501"/>
                <a:gd name="T43" fmla="*/ 21 h 1742"/>
                <a:gd name="T44" fmla="*/ 91 w 1501"/>
                <a:gd name="T45" fmla="*/ 13 h 1742"/>
                <a:gd name="T46" fmla="*/ 93 w 1501"/>
                <a:gd name="T47" fmla="*/ 10 h 1742"/>
                <a:gd name="T48" fmla="*/ 97 w 1501"/>
                <a:gd name="T49" fmla="*/ 6 h 1742"/>
                <a:gd name="T50" fmla="*/ 102 w 1501"/>
                <a:gd name="T51" fmla="*/ 2 h 1742"/>
                <a:gd name="T52" fmla="*/ 108 w 1501"/>
                <a:gd name="T53" fmla="*/ 0 h 17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01" h="1742">
                  <a:moveTo>
                    <a:pt x="1501" y="0"/>
                  </a:moveTo>
                  <a:lnTo>
                    <a:pt x="1356" y="328"/>
                  </a:lnTo>
                  <a:lnTo>
                    <a:pt x="1256" y="725"/>
                  </a:lnTo>
                  <a:lnTo>
                    <a:pt x="1218" y="1084"/>
                  </a:lnTo>
                  <a:lnTo>
                    <a:pt x="1231" y="1377"/>
                  </a:lnTo>
                  <a:lnTo>
                    <a:pt x="1274" y="1594"/>
                  </a:lnTo>
                  <a:lnTo>
                    <a:pt x="1308" y="1695"/>
                  </a:lnTo>
                  <a:lnTo>
                    <a:pt x="1329" y="1742"/>
                  </a:lnTo>
                  <a:lnTo>
                    <a:pt x="392" y="1605"/>
                  </a:lnTo>
                  <a:lnTo>
                    <a:pt x="81" y="1603"/>
                  </a:lnTo>
                  <a:lnTo>
                    <a:pt x="67" y="1594"/>
                  </a:lnTo>
                  <a:lnTo>
                    <a:pt x="47" y="1574"/>
                  </a:lnTo>
                  <a:lnTo>
                    <a:pt x="28" y="1547"/>
                  </a:lnTo>
                  <a:lnTo>
                    <a:pt x="12" y="1516"/>
                  </a:lnTo>
                  <a:lnTo>
                    <a:pt x="2" y="1482"/>
                  </a:lnTo>
                  <a:lnTo>
                    <a:pt x="0" y="1459"/>
                  </a:lnTo>
                  <a:lnTo>
                    <a:pt x="950" y="1430"/>
                  </a:lnTo>
                  <a:lnTo>
                    <a:pt x="1117" y="1405"/>
                  </a:lnTo>
                  <a:lnTo>
                    <a:pt x="1105" y="785"/>
                  </a:lnTo>
                  <a:lnTo>
                    <a:pt x="1136" y="524"/>
                  </a:lnTo>
                  <a:lnTo>
                    <a:pt x="1172" y="379"/>
                  </a:lnTo>
                  <a:lnTo>
                    <a:pt x="1205" y="291"/>
                  </a:lnTo>
                  <a:lnTo>
                    <a:pt x="1270" y="175"/>
                  </a:lnTo>
                  <a:lnTo>
                    <a:pt x="1295" y="141"/>
                  </a:lnTo>
                  <a:lnTo>
                    <a:pt x="1353" y="82"/>
                  </a:lnTo>
                  <a:lnTo>
                    <a:pt x="1422" y="34"/>
                  </a:lnTo>
                  <a:lnTo>
                    <a:pt x="1501" y="0"/>
                  </a:lnTo>
                  <a:close/>
                </a:path>
              </a:pathLst>
            </a:custGeom>
            <a:solidFill>
              <a:srgbClr val="EB89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9" name="Freeform 68"/>
            <p:cNvSpPr>
              <a:spLocks/>
            </p:cNvSpPr>
            <p:nvPr/>
          </p:nvSpPr>
          <p:spPr bwMode="auto">
            <a:xfrm>
              <a:off x="5128" y="1125"/>
              <a:ext cx="10" cy="27"/>
            </a:xfrm>
            <a:custGeom>
              <a:avLst/>
              <a:gdLst>
                <a:gd name="T0" fmla="*/ 10 w 149"/>
                <a:gd name="T1" fmla="*/ 12 h 388"/>
                <a:gd name="T2" fmla="*/ 9 w 149"/>
                <a:gd name="T3" fmla="*/ 27 h 388"/>
                <a:gd name="T4" fmla="*/ 3 w 149"/>
                <a:gd name="T5" fmla="*/ 14 h 388"/>
                <a:gd name="T6" fmla="*/ 0 w 149"/>
                <a:gd name="T7" fmla="*/ 0 h 388"/>
                <a:gd name="T8" fmla="*/ 1 w 149"/>
                <a:gd name="T9" fmla="*/ 1 h 388"/>
                <a:gd name="T10" fmla="*/ 2 w 149"/>
                <a:gd name="T11" fmla="*/ 2 h 388"/>
                <a:gd name="T12" fmla="*/ 7 w 149"/>
                <a:gd name="T13" fmla="*/ 3 h 388"/>
                <a:gd name="T14" fmla="*/ 8 w 149"/>
                <a:gd name="T15" fmla="*/ 4 h 388"/>
                <a:gd name="T16" fmla="*/ 8 w 149"/>
                <a:gd name="T17" fmla="*/ 5 h 388"/>
                <a:gd name="T18" fmla="*/ 9 w 149"/>
                <a:gd name="T19" fmla="*/ 6 h 388"/>
                <a:gd name="T20" fmla="*/ 10 w 149"/>
                <a:gd name="T21" fmla="*/ 7 h 388"/>
                <a:gd name="T22" fmla="*/ 10 w 149"/>
                <a:gd name="T23" fmla="*/ 8 h 388"/>
                <a:gd name="T24" fmla="*/ 10 w 149"/>
                <a:gd name="T25" fmla="*/ 9 h 388"/>
                <a:gd name="T26" fmla="*/ 10 w 149"/>
                <a:gd name="T27" fmla="*/ 12 h 3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388">
                  <a:moveTo>
                    <a:pt x="147" y="172"/>
                  </a:moveTo>
                  <a:lnTo>
                    <a:pt x="129" y="388"/>
                  </a:lnTo>
                  <a:lnTo>
                    <a:pt x="50" y="202"/>
                  </a:lnTo>
                  <a:lnTo>
                    <a:pt x="0" y="0"/>
                  </a:lnTo>
                  <a:lnTo>
                    <a:pt x="12" y="8"/>
                  </a:lnTo>
                  <a:lnTo>
                    <a:pt x="37" y="22"/>
                  </a:lnTo>
                  <a:lnTo>
                    <a:pt x="102" y="49"/>
                  </a:lnTo>
                  <a:lnTo>
                    <a:pt x="114" y="58"/>
                  </a:lnTo>
                  <a:lnTo>
                    <a:pt x="123" y="66"/>
                  </a:lnTo>
                  <a:lnTo>
                    <a:pt x="136" y="83"/>
                  </a:lnTo>
                  <a:lnTo>
                    <a:pt x="142" y="98"/>
                  </a:lnTo>
                  <a:lnTo>
                    <a:pt x="146" y="115"/>
                  </a:lnTo>
                  <a:lnTo>
                    <a:pt x="149" y="135"/>
                  </a:lnTo>
                  <a:lnTo>
                    <a:pt x="147" y="172"/>
                  </a:lnTo>
                  <a:close/>
                </a:path>
              </a:pathLst>
            </a:custGeom>
            <a:solidFill>
              <a:srgbClr val="FFF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0" name="Freeform 69"/>
            <p:cNvSpPr>
              <a:spLocks/>
            </p:cNvSpPr>
            <p:nvPr/>
          </p:nvSpPr>
          <p:spPr bwMode="auto">
            <a:xfrm>
              <a:off x="5097" y="1125"/>
              <a:ext cx="43" cy="51"/>
            </a:xfrm>
            <a:custGeom>
              <a:avLst/>
              <a:gdLst>
                <a:gd name="T0" fmla="*/ 33 w 605"/>
                <a:gd name="T1" fmla="*/ 26 h 718"/>
                <a:gd name="T2" fmla="*/ 34 w 605"/>
                <a:gd name="T3" fmla="*/ 28 h 718"/>
                <a:gd name="T4" fmla="*/ 35 w 605"/>
                <a:gd name="T5" fmla="*/ 29 h 718"/>
                <a:gd name="T6" fmla="*/ 35 w 605"/>
                <a:gd name="T7" fmla="*/ 30 h 718"/>
                <a:gd name="T8" fmla="*/ 38 w 605"/>
                <a:gd name="T9" fmla="*/ 40 h 718"/>
                <a:gd name="T10" fmla="*/ 39 w 605"/>
                <a:gd name="T11" fmla="*/ 42 h 718"/>
                <a:gd name="T12" fmla="*/ 40 w 605"/>
                <a:gd name="T13" fmla="*/ 43 h 718"/>
                <a:gd name="T14" fmla="*/ 40 w 605"/>
                <a:gd name="T15" fmla="*/ 44 h 718"/>
                <a:gd name="T16" fmla="*/ 41 w 605"/>
                <a:gd name="T17" fmla="*/ 45 h 718"/>
                <a:gd name="T18" fmla="*/ 42 w 605"/>
                <a:gd name="T19" fmla="*/ 46 h 718"/>
                <a:gd name="T20" fmla="*/ 43 w 605"/>
                <a:gd name="T21" fmla="*/ 47 h 718"/>
                <a:gd name="T22" fmla="*/ 41 w 605"/>
                <a:gd name="T23" fmla="*/ 51 h 718"/>
                <a:gd name="T24" fmla="*/ 36 w 605"/>
                <a:gd name="T25" fmla="*/ 44 h 718"/>
                <a:gd name="T26" fmla="*/ 27 w 605"/>
                <a:gd name="T27" fmla="*/ 36 h 718"/>
                <a:gd name="T28" fmla="*/ 8 w 605"/>
                <a:gd name="T29" fmla="*/ 21 h 718"/>
                <a:gd name="T30" fmla="*/ 8 w 605"/>
                <a:gd name="T31" fmla="*/ 22 h 718"/>
                <a:gd name="T32" fmla="*/ 8 w 605"/>
                <a:gd name="T33" fmla="*/ 23 h 718"/>
                <a:gd name="T34" fmla="*/ 8 w 605"/>
                <a:gd name="T35" fmla="*/ 23 h 718"/>
                <a:gd name="T36" fmla="*/ 8 w 605"/>
                <a:gd name="T37" fmla="*/ 23 h 718"/>
                <a:gd name="T38" fmla="*/ 8 w 605"/>
                <a:gd name="T39" fmla="*/ 24 h 718"/>
                <a:gd name="T40" fmla="*/ 7 w 605"/>
                <a:gd name="T41" fmla="*/ 24 h 718"/>
                <a:gd name="T42" fmla="*/ 7 w 605"/>
                <a:gd name="T43" fmla="*/ 24 h 718"/>
                <a:gd name="T44" fmla="*/ 6 w 605"/>
                <a:gd name="T45" fmla="*/ 24 h 718"/>
                <a:gd name="T46" fmla="*/ 2 w 605"/>
                <a:gd name="T47" fmla="*/ 23 h 718"/>
                <a:gd name="T48" fmla="*/ 1 w 605"/>
                <a:gd name="T49" fmla="*/ 23 h 718"/>
                <a:gd name="T50" fmla="*/ 0 w 605"/>
                <a:gd name="T51" fmla="*/ 23 h 718"/>
                <a:gd name="T52" fmla="*/ 1 w 605"/>
                <a:gd name="T53" fmla="*/ 20 h 718"/>
                <a:gd name="T54" fmla="*/ 0 w 605"/>
                <a:gd name="T55" fmla="*/ 8 h 718"/>
                <a:gd name="T56" fmla="*/ 0 w 605"/>
                <a:gd name="T57" fmla="*/ 6 h 718"/>
                <a:gd name="T58" fmla="*/ 0 w 605"/>
                <a:gd name="T59" fmla="*/ 5 h 718"/>
                <a:gd name="T60" fmla="*/ 6 w 605"/>
                <a:gd name="T61" fmla="*/ 5 h 718"/>
                <a:gd name="T62" fmla="*/ 19 w 605"/>
                <a:gd name="T63" fmla="*/ 2 h 718"/>
                <a:gd name="T64" fmla="*/ 24 w 605"/>
                <a:gd name="T65" fmla="*/ 0 h 718"/>
                <a:gd name="T66" fmla="*/ 33 w 605"/>
                <a:gd name="T67" fmla="*/ 26 h 7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5" h="718">
                  <a:moveTo>
                    <a:pt x="468" y="373"/>
                  </a:moveTo>
                  <a:lnTo>
                    <a:pt x="480" y="390"/>
                  </a:lnTo>
                  <a:lnTo>
                    <a:pt x="490" y="407"/>
                  </a:lnTo>
                  <a:lnTo>
                    <a:pt x="498" y="426"/>
                  </a:lnTo>
                  <a:lnTo>
                    <a:pt x="538" y="566"/>
                  </a:lnTo>
                  <a:lnTo>
                    <a:pt x="546" y="585"/>
                  </a:lnTo>
                  <a:lnTo>
                    <a:pt x="558" y="610"/>
                  </a:lnTo>
                  <a:lnTo>
                    <a:pt x="569" y="626"/>
                  </a:lnTo>
                  <a:lnTo>
                    <a:pt x="582" y="640"/>
                  </a:lnTo>
                  <a:lnTo>
                    <a:pt x="596" y="653"/>
                  </a:lnTo>
                  <a:lnTo>
                    <a:pt x="605" y="658"/>
                  </a:lnTo>
                  <a:lnTo>
                    <a:pt x="579" y="718"/>
                  </a:lnTo>
                  <a:lnTo>
                    <a:pt x="502" y="615"/>
                  </a:lnTo>
                  <a:lnTo>
                    <a:pt x="385" y="502"/>
                  </a:lnTo>
                  <a:lnTo>
                    <a:pt x="116" y="295"/>
                  </a:lnTo>
                  <a:lnTo>
                    <a:pt x="116" y="309"/>
                  </a:lnTo>
                  <a:lnTo>
                    <a:pt x="114" y="319"/>
                  </a:lnTo>
                  <a:lnTo>
                    <a:pt x="112" y="324"/>
                  </a:lnTo>
                  <a:lnTo>
                    <a:pt x="108" y="330"/>
                  </a:lnTo>
                  <a:lnTo>
                    <a:pt x="106" y="332"/>
                  </a:lnTo>
                  <a:lnTo>
                    <a:pt x="99" y="335"/>
                  </a:lnTo>
                  <a:lnTo>
                    <a:pt x="92" y="337"/>
                  </a:lnTo>
                  <a:lnTo>
                    <a:pt x="84" y="337"/>
                  </a:lnTo>
                  <a:lnTo>
                    <a:pt x="29" y="322"/>
                  </a:lnTo>
                  <a:lnTo>
                    <a:pt x="12" y="319"/>
                  </a:lnTo>
                  <a:lnTo>
                    <a:pt x="6" y="319"/>
                  </a:lnTo>
                  <a:lnTo>
                    <a:pt x="8" y="279"/>
                  </a:lnTo>
                  <a:lnTo>
                    <a:pt x="0" y="116"/>
                  </a:lnTo>
                  <a:lnTo>
                    <a:pt x="3" y="86"/>
                  </a:lnTo>
                  <a:lnTo>
                    <a:pt x="6" y="72"/>
                  </a:lnTo>
                  <a:lnTo>
                    <a:pt x="91" y="68"/>
                  </a:lnTo>
                  <a:lnTo>
                    <a:pt x="261" y="27"/>
                  </a:lnTo>
                  <a:lnTo>
                    <a:pt x="340" y="0"/>
                  </a:lnTo>
                  <a:lnTo>
                    <a:pt x="468" y="373"/>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1" name="Freeform 70"/>
            <p:cNvSpPr>
              <a:spLocks/>
            </p:cNvSpPr>
            <p:nvPr/>
          </p:nvSpPr>
          <p:spPr bwMode="auto">
            <a:xfrm>
              <a:off x="4552" y="1135"/>
              <a:ext cx="83" cy="75"/>
            </a:xfrm>
            <a:custGeom>
              <a:avLst/>
              <a:gdLst>
                <a:gd name="T0" fmla="*/ 83 w 1161"/>
                <a:gd name="T1" fmla="*/ 4 h 1052"/>
                <a:gd name="T2" fmla="*/ 78 w 1161"/>
                <a:gd name="T3" fmla="*/ 37 h 1052"/>
                <a:gd name="T4" fmla="*/ 78 w 1161"/>
                <a:gd name="T5" fmla="*/ 56 h 1052"/>
                <a:gd name="T6" fmla="*/ 81 w 1161"/>
                <a:gd name="T7" fmla="*/ 71 h 1052"/>
                <a:gd name="T8" fmla="*/ 80 w 1161"/>
                <a:gd name="T9" fmla="*/ 70 h 1052"/>
                <a:gd name="T10" fmla="*/ 79 w 1161"/>
                <a:gd name="T11" fmla="*/ 69 h 1052"/>
                <a:gd name="T12" fmla="*/ 79 w 1161"/>
                <a:gd name="T13" fmla="*/ 68 h 1052"/>
                <a:gd name="T14" fmla="*/ 78 w 1161"/>
                <a:gd name="T15" fmla="*/ 67 h 1052"/>
                <a:gd name="T16" fmla="*/ 77 w 1161"/>
                <a:gd name="T17" fmla="*/ 67 h 1052"/>
                <a:gd name="T18" fmla="*/ 75 w 1161"/>
                <a:gd name="T19" fmla="*/ 66 h 1052"/>
                <a:gd name="T20" fmla="*/ 74 w 1161"/>
                <a:gd name="T21" fmla="*/ 66 h 1052"/>
                <a:gd name="T22" fmla="*/ 71 w 1161"/>
                <a:gd name="T23" fmla="*/ 66 h 1052"/>
                <a:gd name="T24" fmla="*/ 62 w 1161"/>
                <a:gd name="T25" fmla="*/ 68 h 1052"/>
                <a:gd name="T26" fmla="*/ 61 w 1161"/>
                <a:gd name="T27" fmla="*/ 68 h 1052"/>
                <a:gd name="T28" fmla="*/ 60 w 1161"/>
                <a:gd name="T29" fmla="*/ 68 h 1052"/>
                <a:gd name="T30" fmla="*/ 58 w 1161"/>
                <a:gd name="T31" fmla="*/ 68 h 1052"/>
                <a:gd name="T32" fmla="*/ 17 w 1161"/>
                <a:gd name="T33" fmla="*/ 71 h 1052"/>
                <a:gd name="T34" fmla="*/ 9 w 1161"/>
                <a:gd name="T35" fmla="*/ 73 h 1052"/>
                <a:gd name="T36" fmla="*/ 4 w 1161"/>
                <a:gd name="T37" fmla="*/ 75 h 1052"/>
                <a:gd name="T38" fmla="*/ 2 w 1161"/>
                <a:gd name="T39" fmla="*/ 65 h 1052"/>
                <a:gd name="T40" fmla="*/ 0 w 1161"/>
                <a:gd name="T41" fmla="*/ 54 h 1052"/>
                <a:gd name="T42" fmla="*/ 0 w 1161"/>
                <a:gd name="T43" fmla="*/ 44 h 1052"/>
                <a:gd name="T44" fmla="*/ 1 w 1161"/>
                <a:gd name="T45" fmla="*/ 35 h 1052"/>
                <a:gd name="T46" fmla="*/ 2 w 1161"/>
                <a:gd name="T47" fmla="*/ 28 h 1052"/>
                <a:gd name="T48" fmla="*/ 4 w 1161"/>
                <a:gd name="T49" fmla="*/ 23 h 1052"/>
                <a:gd name="T50" fmla="*/ 6 w 1161"/>
                <a:gd name="T51" fmla="*/ 18 h 1052"/>
                <a:gd name="T52" fmla="*/ 7 w 1161"/>
                <a:gd name="T53" fmla="*/ 16 h 1052"/>
                <a:gd name="T54" fmla="*/ 10 w 1161"/>
                <a:gd name="T55" fmla="*/ 11 h 1052"/>
                <a:gd name="T56" fmla="*/ 13 w 1161"/>
                <a:gd name="T57" fmla="*/ 7 h 1052"/>
                <a:gd name="T58" fmla="*/ 15 w 1161"/>
                <a:gd name="T59" fmla="*/ 6 h 1052"/>
                <a:gd name="T60" fmla="*/ 19 w 1161"/>
                <a:gd name="T61" fmla="*/ 3 h 1052"/>
                <a:gd name="T62" fmla="*/ 22 w 1161"/>
                <a:gd name="T63" fmla="*/ 2 h 1052"/>
                <a:gd name="T64" fmla="*/ 27 w 1161"/>
                <a:gd name="T65" fmla="*/ 1 h 1052"/>
                <a:gd name="T66" fmla="*/ 36 w 1161"/>
                <a:gd name="T67" fmla="*/ 0 h 1052"/>
                <a:gd name="T68" fmla="*/ 81 w 1161"/>
                <a:gd name="T69" fmla="*/ 4 h 1052"/>
                <a:gd name="T70" fmla="*/ 83 w 1161"/>
                <a:gd name="T71" fmla="*/ 4 h 10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1" h="1052">
                  <a:moveTo>
                    <a:pt x="1161" y="50"/>
                  </a:moveTo>
                  <a:lnTo>
                    <a:pt x="1094" y="515"/>
                  </a:lnTo>
                  <a:lnTo>
                    <a:pt x="1098" y="788"/>
                  </a:lnTo>
                  <a:lnTo>
                    <a:pt x="1130" y="998"/>
                  </a:lnTo>
                  <a:lnTo>
                    <a:pt x="1124" y="987"/>
                  </a:lnTo>
                  <a:lnTo>
                    <a:pt x="1110" y="968"/>
                  </a:lnTo>
                  <a:lnTo>
                    <a:pt x="1103" y="959"/>
                  </a:lnTo>
                  <a:lnTo>
                    <a:pt x="1087" y="946"/>
                  </a:lnTo>
                  <a:lnTo>
                    <a:pt x="1078" y="941"/>
                  </a:lnTo>
                  <a:lnTo>
                    <a:pt x="1051" y="932"/>
                  </a:lnTo>
                  <a:lnTo>
                    <a:pt x="1032" y="929"/>
                  </a:lnTo>
                  <a:lnTo>
                    <a:pt x="991" y="931"/>
                  </a:lnTo>
                  <a:lnTo>
                    <a:pt x="870" y="951"/>
                  </a:lnTo>
                  <a:lnTo>
                    <a:pt x="851" y="951"/>
                  </a:lnTo>
                  <a:lnTo>
                    <a:pt x="834" y="948"/>
                  </a:lnTo>
                  <a:lnTo>
                    <a:pt x="811" y="954"/>
                  </a:lnTo>
                  <a:lnTo>
                    <a:pt x="240" y="995"/>
                  </a:lnTo>
                  <a:lnTo>
                    <a:pt x="126" y="1025"/>
                  </a:lnTo>
                  <a:lnTo>
                    <a:pt x="62" y="1052"/>
                  </a:lnTo>
                  <a:lnTo>
                    <a:pt x="22" y="907"/>
                  </a:lnTo>
                  <a:lnTo>
                    <a:pt x="2" y="752"/>
                  </a:lnTo>
                  <a:lnTo>
                    <a:pt x="0" y="621"/>
                  </a:lnTo>
                  <a:lnTo>
                    <a:pt x="13" y="490"/>
                  </a:lnTo>
                  <a:lnTo>
                    <a:pt x="34" y="392"/>
                  </a:lnTo>
                  <a:lnTo>
                    <a:pt x="56" y="323"/>
                  </a:lnTo>
                  <a:lnTo>
                    <a:pt x="85" y="259"/>
                  </a:lnTo>
                  <a:lnTo>
                    <a:pt x="98" y="220"/>
                  </a:lnTo>
                  <a:lnTo>
                    <a:pt x="134" y="154"/>
                  </a:lnTo>
                  <a:lnTo>
                    <a:pt x="182" y="101"/>
                  </a:lnTo>
                  <a:lnTo>
                    <a:pt x="210" y="80"/>
                  </a:lnTo>
                  <a:lnTo>
                    <a:pt x="272" y="46"/>
                  </a:lnTo>
                  <a:lnTo>
                    <a:pt x="307" y="32"/>
                  </a:lnTo>
                  <a:lnTo>
                    <a:pt x="380" y="13"/>
                  </a:lnTo>
                  <a:lnTo>
                    <a:pt x="501" y="0"/>
                  </a:lnTo>
                  <a:lnTo>
                    <a:pt x="1139" y="51"/>
                  </a:lnTo>
                  <a:lnTo>
                    <a:pt x="1161" y="50"/>
                  </a:lnTo>
                  <a:close/>
                </a:path>
              </a:pathLst>
            </a:custGeom>
            <a:solidFill>
              <a:srgbClr val="DC2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2" name="Freeform 71"/>
            <p:cNvSpPr>
              <a:spLocks/>
            </p:cNvSpPr>
            <p:nvPr/>
          </p:nvSpPr>
          <p:spPr bwMode="auto">
            <a:xfrm>
              <a:off x="5042" y="1152"/>
              <a:ext cx="63" cy="43"/>
            </a:xfrm>
            <a:custGeom>
              <a:avLst/>
              <a:gdLst>
                <a:gd name="T0" fmla="*/ 63 w 883"/>
                <a:gd name="T1" fmla="*/ 4 h 612"/>
                <a:gd name="T2" fmla="*/ 63 w 883"/>
                <a:gd name="T3" fmla="*/ 4 h 612"/>
                <a:gd name="T4" fmla="*/ 63 w 883"/>
                <a:gd name="T5" fmla="*/ 5 h 612"/>
                <a:gd name="T6" fmla="*/ 63 w 883"/>
                <a:gd name="T7" fmla="*/ 5 h 612"/>
                <a:gd name="T8" fmla="*/ 63 w 883"/>
                <a:gd name="T9" fmla="*/ 9 h 612"/>
                <a:gd name="T10" fmla="*/ 59 w 883"/>
                <a:gd name="T11" fmla="*/ 7 h 612"/>
                <a:gd name="T12" fmla="*/ 54 w 883"/>
                <a:gd name="T13" fmla="*/ 6 h 612"/>
                <a:gd name="T14" fmla="*/ 51 w 883"/>
                <a:gd name="T15" fmla="*/ 6 h 612"/>
                <a:gd name="T16" fmla="*/ 46 w 883"/>
                <a:gd name="T17" fmla="*/ 6 h 612"/>
                <a:gd name="T18" fmla="*/ 41 w 883"/>
                <a:gd name="T19" fmla="*/ 7 h 612"/>
                <a:gd name="T20" fmla="*/ 37 w 883"/>
                <a:gd name="T21" fmla="*/ 9 h 612"/>
                <a:gd name="T22" fmla="*/ 34 w 883"/>
                <a:gd name="T23" fmla="*/ 10 h 612"/>
                <a:gd name="T24" fmla="*/ 30 w 883"/>
                <a:gd name="T25" fmla="*/ 13 h 612"/>
                <a:gd name="T26" fmla="*/ 28 w 883"/>
                <a:gd name="T27" fmla="*/ 14 h 612"/>
                <a:gd name="T28" fmla="*/ 28 w 883"/>
                <a:gd name="T29" fmla="*/ 18 h 612"/>
                <a:gd name="T30" fmla="*/ 29 w 883"/>
                <a:gd name="T31" fmla="*/ 20 h 612"/>
                <a:gd name="T32" fmla="*/ 33 w 883"/>
                <a:gd name="T33" fmla="*/ 30 h 612"/>
                <a:gd name="T34" fmla="*/ 31 w 883"/>
                <a:gd name="T35" fmla="*/ 29 h 612"/>
                <a:gd name="T36" fmla="*/ 30 w 883"/>
                <a:gd name="T37" fmla="*/ 27 h 612"/>
                <a:gd name="T38" fmla="*/ 26 w 883"/>
                <a:gd name="T39" fmla="*/ 19 h 612"/>
                <a:gd name="T40" fmla="*/ 24 w 883"/>
                <a:gd name="T41" fmla="*/ 17 h 612"/>
                <a:gd name="T42" fmla="*/ 24 w 883"/>
                <a:gd name="T43" fmla="*/ 17 h 612"/>
                <a:gd name="T44" fmla="*/ 23 w 883"/>
                <a:gd name="T45" fmla="*/ 16 h 612"/>
                <a:gd name="T46" fmla="*/ 23 w 883"/>
                <a:gd name="T47" fmla="*/ 16 h 612"/>
                <a:gd name="T48" fmla="*/ 22 w 883"/>
                <a:gd name="T49" fmla="*/ 16 h 612"/>
                <a:gd name="T50" fmla="*/ 21 w 883"/>
                <a:gd name="T51" fmla="*/ 16 h 612"/>
                <a:gd name="T52" fmla="*/ 20 w 883"/>
                <a:gd name="T53" fmla="*/ 17 h 612"/>
                <a:gd name="T54" fmla="*/ 20 w 883"/>
                <a:gd name="T55" fmla="*/ 18 h 612"/>
                <a:gd name="T56" fmla="*/ 19 w 883"/>
                <a:gd name="T57" fmla="*/ 18 h 612"/>
                <a:gd name="T58" fmla="*/ 18 w 883"/>
                <a:gd name="T59" fmla="*/ 20 h 612"/>
                <a:gd name="T60" fmla="*/ 16 w 883"/>
                <a:gd name="T61" fmla="*/ 23 h 612"/>
                <a:gd name="T62" fmla="*/ 9 w 883"/>
                <a:gd name="T63" fmla="*/ 30 h 612"/>
                <a:gd name="T64" fmla="*/ 7 w 883"/>
                <a:gd name="T65" fmla="*/ 33 h 612"/>
                <a:gd name="T66" fmla="*/ 6 w 883"/>
                <a:gd name="T67" fmla="*/ 35 h 612"/>
                <a:gd name="T68" fmla="*/ 5 w 883"/>
                <a:gd name="T69" fmla="*/ 37 h 612"/>
                <a:gd name="T70" fmla="*/ 5 w 883"/>
                <a:gd name="T71" fmla="*/ 39 h 612"/>
                <a:gd name="T72" fmla="*/ 5 w 883"/>
                <a:gd name="T73" fmla="*/ 41 h 612"/>
                <a:gd name="T74" fmla="*/ 5 w 883"/>
                <a:gd name="T75" fmla="*/ 43 h 612"/>
                <a:gd name="T76" fmla="*/ 0 w 883"/>
                <a:gd name="T77" fmla="*/ 39 h 612"/>
                <a:gd name="T78" fmla="*/ 2 w 883"/>
                <a:gd name="T79" fmla="*/ 32 h 612"/>
                <a:gd name="T80" fmla="*/ 5 w 883"/>
                <a:gd name="T81" fmla="*/ 25 h 612"/>
                <a:gd name="T82" fmla="*/ 7 w 883"/>
                <a:gd name="T83" fmla="*/ 21 h 612"/>
                <a:gd name="T84" fmla="*/ 12 w 883"/>
                <a:gd name="T85" fmla="*/ 15 h 612"/>
                <a:gd name="T86" fmla="*/ 14 w 883"/>
                <a:gd name="T87" fmla="*/ 13 h 612"/>
                <a:gd name="T88" fmla="*/ 20 w 883"/>
                <a:gd name="T89" fmla="*/ 8 h 612"/>
                <a:gd name="T90" fmla="*/ 24 w 883"/>
                <a:gd name="T91" fmla="*/ 5 h 612"/>
                <a:gd name="T92" fmla="*/ 30 w 883"/>
                <a:gd name="T93" fmla="*/ 3 h 612"/>
                <a:gd name="T94" fmla="*/ 38 w 883"/>
                <a:gd name="T95" fmla="*/ 0 h 612"/>
                <a:gd name="T96" fmla="*/ 40 w 883"/>
                <a:gd name="T97" fmla="*/ 0 h 612"/>
                <a:gd name="T98" fmla="*/ 54 w 883"/>
                <a:gd name="T99" fmla="*/ 2 h 612"/>
                <a:gd name="T100" fmla="*/ 63 w 883"/>
                <a:gd name="T101" fmla="*/ 4 h 6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83" h="612">
                  <a:moveTo>
                    <a:pt x="877" y="51"/>
                  </a:moveTo>
                  <a:lnTo>
                    <a:pt x="880" y="60"/>
                  </a:lnTo>
                  <a:lnTo>
                    <a:pt x="882" y="68"/>
                  </a:lnTo>
                  <a:lnTo>
                    <a:pt x="883" y="78"/>
                  </a:lnTo>
                  <a:lnTo>
                    <a:pt x="882" y="129"/>
                  </a:lnTo>
                  <a:lnTo>
                    <a:pt x="820" y="105"/>
                  </a:lnTo>
                  <a:lnTo>
                    <a:pt x="757" y="90"/>
                  </a:lnTo>
                  <a:lnTo>
                    <a:pt x="709" y="85"/>
                  </a:lnTo>
                  <a:lnTo>
                    <a:pt x="646" y="87"/>
                  </a:lnTo>
                  <a:lnTo>
                    <a:pt x="568" y="104"/>
                  </a:lnTo>
                  <a:lnTo>
                    <a:pt x="521" y="121"/>
                  </a:lnTo>
                  <a:lnTo>
                    <a:pt x="477" y="143"/>
                  </a:lnTo>
                  <a:lnTo>
                    <a:pt x="421" y="182"/>
                  </a:lnTo>
                  <a:lnTo>
                    <a:pt x="393" y="206"/>
                  </a:lnTo>
                  <a:lnTo>
                    <a:pt x="397" y="253"/>
                  </a:lnTo>
                  <a:lnTo>
                    <a:pt x="405" y="282"/>
                  </a:lnTo>
                  <a:lnTo>
                    <a:pt x="463" y="432"/>
                  </a:lnTo>
                  <a:lnTo>
                    <a:pt x="441" y="412"/>
                  </a:lnTo>
                  <a:lnTo>
                    <a:pt x="422" y="385"/>
                  </a:lnTo>
                  <a:lnTo>
                    <a:pt x="359" y="268"/>
                  </a:lnTo>
                  <a:lnTo>
                    <a:pt x="343" y="247"/>
                  </a:lnTo>
                  <a:lnTo>
                    <a:pt x="332" y="237"/>
                  </a:lnTo>
                  <a:lnTo>
                    <a:pt x="325" y="234"/>
                  </a:lnTo>
                  <a:lnTo>
                    <a:pt x="319" y="232"/>
                  </a:lnTo>
                  <a:lnTo>
                    <a:pt x="305" y="232"/>
                  </a:lnTo>
                  <a:lnTo>
                    <a:pt x="298" y="234"/>
                  </a:lnTo>
                  <a:lnTo>
                    <a:pt x="282" y="244"/>
                  </a:lnTo>
                  <a:lnTo>
                    <a:pt x="274" y="250"/>
                  </a:lnTo>
                  <a:lnTo>
                    <a:pt x="265" y="260"/>
                  </a:lnTo>
                  <a:lnTo>
                    <a:pt x="255" y="283"/>
                  </a:lnTo>
                  <a:lnTo>
                    <a:pt x="226" y="324"/>
                  </a:lnTo>
                  <a:lnTo>
                    <a:pt x="124" y="434"/>
                  </a:lnTo>
                  <a:lnTo>
                    <a:pt x="96" y="475"/>
                  </a:lnTo>
                  <a:lnTo>
                    <a:pt x="85" y="498"/>
                  </a:lnTo>
                  <a:lnTo>
                    <a:pt x="77" y="523"/>
                  </a:lnTo>
                  <a:lnTo>
                    <a:pt x="73" y="549"/>
                  </a:lnTo>
                  <a:lnTo>
                    <a:pt x="72" y="579"/>
                  </a:lnTo>
                  <a:lnTo>
                    <a:pt x="75" y="612"/>
                  </a:lnTo>
                  <a:lnTo>
                    <a:pt x="0" y="550"/>
                  </a:lnTo>
                  <a:lnTo>
                    <a:pt x="23" y="458"/>
                  </a:lnTo>
                  <a:lnTo>
                    <a:pt x="69" y="351"/>
                  </a:lnTo>
                  <a:lnTo>
                    <a:pt x="97" y="302"/>
                  </a:lnTo>
                  <a:lnTo>
                    <a:pt x="162" y="217"/>
                  </a:lnTo>
                  <a:lnTo>
                    <a:pt x="198" y="179"/>
                  </a:lnTo>
                  <a:lnTo>
                    <a:pt x="277" y="116"/>
                  </a:lnTo>
                  <a:lnTo>
                    <a:pt x="339" y="77"/>
                  </a:lnTo>
                  <a:lnTo>
                    <a:pt x="426" y="36"/>
                  </a:lnTo>
                  <a:lnTo>
                    <a:pt x="534" y="5"/>
                  </a:lnTo>
                  <a:lnTo>
                    <a:pt x="555" y="0"/>
                  </a:lnTo>
                  <a:lnTo>
                    <a:pt x="757" y="24"/>
                  </a:lnTo>
                  <a:lnTo>
                    <a:pt x="877" y="51"/>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3" name="Freeform 72"/>
            <p:cNvSpPr>
              <a:spLocks/>
            </p:cNvSpPr>
            <p:nvPr/>
          </p:nvSpPr>
          <p:spPr bwMode="auto">
            <a:xfrm>
              <a:off x="5106" y="1157"/>
              <a:ext cx="35" cy="38"/>
            </a:xfrm>
            <a:custGeom>
              <a:avLst/>
              <a:gdLst>
                <a:gd name="T0" fmla="*/ 13 w 499"/>
                <a:gd name="T1" fmla="*/ 7 h 535"/>
                <a:gd name="T2" fmla="*/ 31 w 499"/>
                <a:gd name="T3" fmla="*/ 27 h 535"/>
                <a:gd name="T4" fmla="*/ 35 w 499"/>
                <a:gd name="T5" fmla="*/ 33 h 535"/>
                <a:gd name="T6" fmla="*/ 34 w 499"/>
                <a:gd name="T7" fmla="*/ 38 h 535"/>
                <a:gd name="T8" fmla="*/ 32 w 499"/>
                <a:gd name="T9" fmla="*/ 34 h 535"/>
                <a:gd name="T10" fmla="*/ 31 w 499"/>
                <a:gd name="T11" fmla="*/ 31 h 535"/>
                <a:gd name="T12" fmla="*/ 29 w 499"/>
                <a:gd name="T13" fmla="*/ 28 h 535"/>
                <a:gd name="T14" fmla="*/ 24 w 499"/>
                <a:gd name="T15" fmla="*/ 22 h 535"/>
                <a:gd name="T16" fmla="*/ 6 w 499"/>
                <a:gd name="T17" fmla="*/ 8 h 535"/>
                <a:gd name="T18" fmla="*/ 3 w 499"/>
                <a:gd name="T19" fmla="*/ 4 h 535"/>
                <a:gd name="T20" fmla="*/ 2 w 499"/>
                <a:gd name="T21" fmla="*/ 3 h 535"/>
                <a:gd name="T22" fmla="*/ 0 w 499"/>
                <a:gd name="T23" fmla="*/ 0 h 535"/>
                <a:gd name="T24" fmla="*/ 13 w 499"/>
                <a:gd name="T25" fmla="*/ 7 h 5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9" h="535">
                  <a:moveTo>
                    <a:pt x="190" y="93"/>
                  </a:moveTo>
                  <a:lnTo>
                    <a:pt x="447" y="385"/>
                  </a:lnTo>
                  <a:lnTo>
                    <a:pt x="499" y="463"/>
                  </a:lnTo>
                  <a:lnTo>
                    <a:pt x="481" y="535"/>
                  </a:lnTo>
                  <a:lnTo>
                    <a:pt x="461" y="483"/>
                  </a:lnTo>
                  <a:lnTo>
                    <a:pt x="437" y="436"/>
                  </a:lnTo>
                  <a:lnTo>
                    <a:pt x="411" y="395"/>
                  </a:lnTo>
                  <a:lnTo>
                    <a:pt x="336" y="310"/>
                  </a:lnTo>
                  <a:lnTo>
                    <a:pt x="85" y="108"/>
                  </a:lnTo>
                  <a:lnTo>
                    <a:pt x="40" y="58"/>
                  </a:lnTo>
                  <a:lnTo>
                    <a:pt x="26" y="40"/>
                  </a:lnTo>
                  <a:lnTo>
                    <a:pt x="0" y="0"/>
                  </a:lnTo>
                  <a:lnTo>
                    <a:pt x="190" y="93"/>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4" name="Freeform 73"/>
            <p:cNvSpPr>
              <a:spLocks/>
            </p:cNvSpPr>
            <p:nvPr/>
          </p:nvSpPr>
          <p:spPr bwMode="auto">
            <a:xfrm>
              <a:off x="4829" y="1158"/>
              <a:ext cx="37" cy="82"/>
            </a:xfrm>
            <a:custGeom>
              <a:avLst/>
              <a:gdLst>
                <a:gd name="T0" fmla="*/ 34 w 520"/>
                <a:gd name="T1" fmla="*/ 5 h 1152"/>
                <a:gd name="T2" fmla="*/ 36 w 520"/>
                <a:gd name="T3" fmla="*/ 10 h 1152"/>
                <a:gd name="T4" fmla="*/ 37 w 520"/>
                <a:gd name="T5" fmla="*/ 18 h 1152"/>
                <a:gd name="T6" fmla="*/ 37 w 520"/>
                <a:gd name="T7" fmla="*/ 33 h 1152"/>
                <a:gd name="T8" fmla="*/ 35 w 520"/>
                <a:gd name="T9" fmla="*/ 46 h 1152"/>
                <a:gd name="T10" fmla="*/ 34 w 520"/>
                <a:gd name="T11" fmla="*/ 47 h 1152"/>
                <a:gd name="T12" fmla="*/ 29 w 520"/>
                <a:gd name="T13" fmla="*/ 49 h 1152"/>
                <a:gd name="T14" fmla="*/ 16 w 520"/>
                <a:gd name="T15" fmla="*/ 57 h 1152"/>
                <a:gd name="T16" fmla="*/ 16 w 520"/>
                <a:gd name="T17" fmla="*/ 56 h 1152"/>
                <a:gd name="T18" fmla="*/ 14 w 520"/>
                <a:gd name="T19" fmla="*/ 50 h 1152"/>
                <a:gd name="T20" fmla="*/ 12 w 520"/>
                <a:gd name="T21" fmla="*/ 32 h 1152"/>
                <a:gd name="T22" fmla="*/ 12 w 520"/>
                <a:gd name="T23" fmla="*/ 31 h 1152"/>
                <a:gd name="T24" fmla="*/ 11 w 520"/>
                <a:gd name="T25" fmla="*/ 31 h 1152"/>
                <a:gd name="T26" fmla="*/ 11 w 520"/>
                <a:gd name="T27" fmla="*/ 30 h 1152"/>
                <a:gd name="T28" fmla="*/ 11 w 520"/>
                <a:gd name="T29" fmla="*/ 30 h 1152"/>
                <a:gd name="T30" fmla="*/ 9 w 520"/>
                <a:gd name="T31" fmla="*/ 31 h 1152"/>
                <a:gd name="T32" fmla="*/ 8 w 520"/>
                <a:gd name="T33" fmla="*/ 31 h 1152"/>
                <a:gd name="T34" fmla="*/ 7 w 520"/>
                <a:gd name="T35" fmla="*/ 41 h 1152"/>
                <a:gd name="T36" fmla="*/ 6 w 520"/>
                <a:gd name="T37" fmla="*/ 50 h 1152"/>
                <a:gd name="T38" fmla="*/ 7 w 520"/>
                <a:gd name="T39" fmla="*/ 57 h 1152"/>
                <a:gd name="T40" fmla="*/ 9 w 520"/>
                <a:gd name="T41" fmla="*/ 62 h 1152"/>
                <a:gd name="T42" fmla="*/ 10 w 520"/>
                <a:gd name="T43" fmla="*/ 66 h 1152"/>
                <a:gd name="T44" fmla="*/ 12 w 520"/>
                <a:gd name="T45" fmla="*/ 69 h 1152"/>
                <a:gd name="T46" fmla="*/ 14 w 520"/>
                <a:gd name="T47" fmla="*/ 71 h 1152"/>
                <a:gd name="T48" fmla="*/ 15 w 520"/>
                <a:gd name="T49" fmla="*/ 73 h 1152"/>
                <a:gd name="T50" fmla="*/ 17 w 520"/>
                <a:gd name="T51" fmla="*/ 74 h 1152"/>
                <a:gd name="T52" fmla="*/ 18 w 520"/>
                <a:gd name="T53" fmla="*/ 74 h 1152"/>
                <a:gd name="T54" fmla="*/ 19 w 520"/>
                <a:gd name="T55" fmla="*/ 75 h 1152"/>
                <a:gd name="T56" fmla="*/ 20 w 520"/>
                <a:gd name="T57" fmla="*/ 75 h 1152"/>
                <a:gd name="T58" fmla="*/ 22 w 520"/>
                <a:gd name="T59" fmla="*/ 75 h 1152"/>
                <a:gd name="T60" fmla="*/ 19 w 520"/>
                <a:gd name="T61" fmla="*/ 80 h 1152"/>
                <a:gd name="T62" fmla="*/ 18 w 520"/>
                <a:gd name="T63" fmla="*/ 81 h 1152"/>
                <a:gd name="T64" fmla="*/ 18 w 520"/>
                <a:gd name="T65" fmla="*/ 81 h 1152"/>
                <a:gd name="T66" fmla="*/ 17 w 520"/>
                <a:gd name="T67" fmla="*/ 82 h 1152"/>
                <a:gd name="T68" fmla="*/ 16 w 520"/>
                <a:gd name="T69" fmla="*/ 82 h 1152"/>
                <a:gd name="T70" fmla="*/ 14 w 520"/>
                <a:gd name="T71" fmla="*/ 82 h 1152"/>
                <a:gd name="T72" fmla="*/ 12 w 520"/>
                <a:gd name="T73" fmla="*/ 81 h 1152"/>
                <a:gd name="T74" fmla="*/ 11 w 520"/>
                <a:gd name="T75" fmla="*/ 80 h 1152"/>
                <a:gd name="T76" fmla="*/ 9 w 520"/>
                <a:gd name="T77" fmla="*/ 79 h 1152"/>
                <a:gd name="T78" fmla="*/ 8 w 520"/>
                <a:gd name="T79" fmla="*/ 77 h 1152"/>
                <a:gd name="T80" fmla="*/ 6 w 520"/>
                <a:gd name="T81" fmla="*/ 73 h 1152"/>
                <a:gd name="T82" fmla="*/ 4 w 520"/>
                <a:gd name="T83" fmla="*/ 69 h 1152"/>
                <a:gd name="T84" fmla="*/ 2 w 520"/>
                <a:gd name="T85" fmla="*/ 61 h 1152"/>
                <a:gd name="T86" fmla="*/ 0 w 520"/>
                <a:gd name="T87" fmla="*/ 36 h 1152"/>
                <a:gd name="T88" fmla="*/ 1 w 520"/>
                <a:gd name="T89" fmla="*/ 14 h 1152"/>
                <a:gd name="T90" fmla="*/ 2 w 520"/>
                <a:gd name="T91" fmla="*/ 8 h 1152"/>
                <a:gd name="T92" fmla="*/ 3 w 520"/>
                <a:gd name="T93" fmla="*/ 7 h 1152"/>
                <a:gd name="T94" fmla="*/ 4 w 520"/>
                <a:gd name="T95" fmla="*/ 6 h 1152"/>
                <a:gd name="T96" fmla="*/ 6 w 520"/>
                <a:gd name="T97" fmla="*/ 4 h 1152"/>
                <a:gd name="T98" fmla="*/ 9 w 520"/>
                <a:gd name="T99" fmla="*/ 2 h 1152"/>
                <a:gd name="T100" fmla="*/ 11 w 520"/>
                <a:gd name="T101" fmla="*/ 1 h 1152"/>
                <a:gd name="T102" fmla="*/ 13 w 520"/>
                <a:gd name="T103" fmla="*/ 1 h 1152"/>
                <a:gd name="T104" fmla="*/ 16 w 520"/>
                <a:gd name="T105" fmla="*/ 0 h 1152"/>
                <a:gd name="T106" fmla="*/ 21 w 520"/>
                <a:gd name="T107" fmla="*/ 0 h 1152"/>
                <a:gd name="T108" fmla="*/ 24 w 520"/>
                <a:gd name="T109" fmla="*/ 0 h 1152"/>
                <a:gd name="T110" fmla="*/ 26 w 520"/>
                <a:gd name="T111" fmla="*/ 1 h 1152"/>
                <a:gd name="T112" fmla="*/ 30 w 520"/>
                <a:gd name="T113" fmla="*/ 3 h 1152"/>
                <a:gd name="T114" fmla="*/ 34 w 520"/>
                <a:gd name="T115" fmla="*/ 5 h 11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20" h="1152">
                  <a:moveTo>
                    <a:pt x="479" y="67"/>
                  </a:moveTo>
                  <a:lnTo>
                    <a:pt x="502" y="139"/>
                  </a:lnTo>
                  <a:lnTo>
                    <a:pt x="520" y="247"/>
                  </a:lnTo>
                  <a:lnTo>
                    <a:pt x="515" y="466"/>
                  </a:lnTo>
                  <a:lnTo>
                    <a:pt x="497" y="653"/>
                  </a:lnTo>
                  <a:lnTo>
                    <a:pt x="480" y="657"/>
                  </a:lnTo>
                  <a:lnTo>
                    <a:pt x="412" y="688"/>
                  </a:lnTo>
                  <a:lnTo>
                    <a:pt x="231" y="807"/>
                  </a:lnTo>
                  <a:lnTo>
                    <a:pt x="222" y="788"/>
                  </a:lnTo>
                  <a:lnTo>
                    <a:pt x="196" y="705"/>
                  </a:lnTo>
                  <a:lnTo>
                    <a:pt x="175" y="444"/>
                  </a:lnTo>
                  <a:lnTo>
                    <a:pt x="168" y="435"/>
                  </a:lnTo>
                  <a:lnTo>
                    <a:pt x="160" y="430"/>
                  </a:lnTo>
                  <a:lnTo>
                    <a:pt x="153" y="428"/>
                  </a:lnTo>
                  <a:lnTo>
                    <a:pt x="149" y="428"/>
                  </a:lnTo>
                  <a:lnTo>
                    <a:pt x="129" y="434"/>
                  </a:lnTo>
                  <a:lnTo>
                    <a:pt x="113" y="437"/>
                  </a:lnTo>
                  <a:lnTo>
                    <a:pt x="92" y="580"/>
                  </a:lnTo>
                  <a:lnTo>
                    <a:pt x="91" y="707"/>
                  </a:lnTo>
                  <a:lnTo>
                    <a:pt x="103" y="805"/>
                  </a:lnTo>
                  <a:lnTo>
                    <a:pt x="120" y="873"/>
                  </a:lnTo>
                  <a:lnTo>
                    <a:pt x="144" y="934"/>
                  </a:lnTo>
                  <a:lnTo>
                    <a:pt x="166" y="969"/>
                  </a:lnTo>
                  <a:lnTo>
                    <a:pt x="190" y="1000"/>
                  </a:lnTo>
                  <a:lnTo>
                    <a:pt x="217" y="1025"/>
                  </a:lnTo>
                  <a:lnTo>
                    <a:pt x="233" y="1036"/>
                  </a:lnTo>
                  <a:lnTo>
                    <a:pt x="250" y="1044"/>
                  </a:lnTo>
                  <a:lnTo>
                    <a:pt x="267" y="1051"/>
                  </a:lnTo>
                  <a:lnTo>
                    <a:pt x="286" y="1056"/>
                  </a:lnTo>
                  <a:lnTo>
                    <a:pt x="306" y="1058"/>
                  </a:lnTo>
                  <a:lnTo>
                    <a:pt x="270" y="1124"/>
                  </a:lnTo>
                  <a:lnTo>
                    <a:pt x="259" y="1140"/>
                  </a:lnTo>
                  <a:lnTo>
                    <a:pt x="254" y="1144"/>
                  </a:lnTo>
                  <a:lnTo>
                    <a:pt x="244" y="1152"/>
                  </a:lnTo>
                  <a:lnTo>
                    <a:pt x="219" y="1151"/>
                  </a:lnTo>
                  <a:lnTo>
                    <a:pt x="195" y="1146"/>
                  </a:lnTo>
                  <a:lnTo>
                    <a:pt x="173" y="1135"/>
                  </a:lnTo>
                  <a:lnTo>
                    <a:pt x="152" y="1122"/>
                  </a:lnTo>
                  <a:lnTo>
                    <a:pt x="133" y="1104"/>
                  </a:lnTo>
                  <a:lnTo>
                    <a:pt x="116" y="1082"/>
                  </a:lnTo>
                  <a:lnTo>
                    <a:pt x="85" y="1030"/>
                  </a:lnTo>
                  <a:lnTo>
                    <a:pt x="60" y="966"/>
                  </a:lnTo>
                  <a:lnTo>
                    <a:pt x="30" y="854"/>
                  </a:lnTo>
                  <a:lnTo>
                    <a:pt x="0" y="507"/>
                  </a:lnTo>
                  <a:lnTo>
                    <a:pt x="14" y="197"/>
                  </a:lnTo>
                  <a:lnTo>
                    <a:pt x="28" y="118"/>
                  </a:lnTo>
                  <a:lnTo>
                    <a:pt x="38" y="104"/>
                  </a:lnTo>
                  <a:lnTo>
                    <a:pt x="60" y="78"/>
                  </a:lnTo>
                  <a:lnTo>
                    <a:pt x="84" y="57"/>
                  </a:lnTo>
                  <a:lnTo>
                    <a:pt x="124" y="32"/>
                  </a:lnTo>
                  <a:lnTo>
                    <a:pt x="154" y="19"/>
                  </a:lnTo>
                  <a:lnTo>
                    <a:pt x="184" y="10"/>
                  </a:lnTo>
                  <a:lnTo>
                    <a:pt x="230" y="1"/>
                  </a:lnTo>
                  <a:lnTo>
                    <a:pt x="294" y="0"/>
                  </a:lnTo>
                  <a:lnTo>
                    <a:pt x="340" y="7"/>
                  </a:lnTo>
                  <a:lnTo>
                    <a:pt x="371" y="14"/>
                  </a:lnTo>
                  <a:lnTo>
                    <a:pt x="428" y="36"/>
                  </a:lnTo>
                  <a:lnTo>
                    <a:pt x="479" y="6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5" name="Freeform 74"/>
            <p:cNvSpPr>
              <a:spLocks/>
            </p:cNvSpPr>
            <p:nvPr/>
          </p:nvSpPr>
          <p:spPr bwMode="auto">
            <a:xfrm>
              <a:off x="5089" y="1163"/>
              <a:ext cx="46" cy="36"/>
            </a:xfrm>
            <a:custGeom>
              <a:avLst/>
              <a:gdLst>
                <a:gd name="T0" fmla="*/ 38 w 656"/>
                <a:gd name="T1" fmla="*/ 20 h 500"/>
                <a:gd name="T2" fmla="*/ 44 w 656"/>
                <a:gd name="T3" fmla="*/ 32 h 500"/>
                <a:gd name="T4" fmla="*/ 46 w 656"/>
                <a:gd name="T5" fmla="*/ 36 h 500"/>
                <a:gd name="T6" fmla="*/ 42 w 656"/>
                <a:gd name="T7" fmla="*/ 36 h 500"/>
                <a:gd name="T8" fmla="*/ 34 w 656"/>
                <a:gd name="T9" fmla="*/ 34 h 500"/>
                <a:gd name="T10" fmla="*/ 15 w 656"/>
                <a:gd name="T11" fmla="*/ 28 h 500"/>
                <a:gd name="T12" fmla="*/ 9 w 656"/>
                <a:gd name="T13" fmla="*/ 28 h 500"/>
                <a:gd name="T14" fmla="*/ 6 w 656"/>
                <a:gd name="T15" fmla="*/ 28 h 500"/>
                <a:gd name="T16" fmla="*/ 3 w 656"/>
                <a:gd name="T17" fmla="*/ 28 h 500"/>
                <a:gd name="T18" fmla="*/ 0 w 656"/>
                <a:gd name="T19" fmla="*/ 29 h 500"/>
                <a:gd name="T20" fmla="*/ 1 w 656"/>
                <a:gd name="T21" fmla="*/ 20 h 500"/>
                <a:gd name="T22" fmla="*/ 3 w 656"/>
                <a:gd name="T23" fmla="*/ 9 h 500"/>
                <a:gd name="T24" fmla="*/ 6 w 656"/>
                <a:gd name="T25" fmla="*/ 0 h 500"/>
                <a:gd name="T26" fmla="*/ 11 w 656"/>
                <a:gd name="T27" fmla="*/ 1 h 500"/>
                <a:gd name="T28" fmla="*/ 17 w 656"/>
                <a:gd name="T29" fmla="*/ 4 h 500"/>
                <a:gd name="T30" fmla="*/ 38 w 656"/>
                <a:gd name="T31" fmla="*/ 20 h 5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56" h="500">
                  <a:moveTo>
                    <a:pt x="538" y="277"/>
                  </a:moveTo>
                  <a:lnTo>
                    <a:pt x="634" y="446"/>
                  </a:lnTo>
                  <a:lnTo>
                    <a:pt x="656" y="500"/>
                  </a:lnTo>
                  <a:lnTo>
                    <a:pt x="593" y="496"/>
                  </a:lnTo>
                  <a:lnTo>
                    <a:pt x="489" y="476"/>
                  </a:lnTo>
                  <a:lnTo>
                    <a:pt x="207" y="395"/>
                  </a:lnTo>
                  <a:lnTo>
                    <a:pt x="125" y="387"/>
                  </a:lnTo>
                  <a:lnTo>
                    <a:pt x="84" y="388"/>
                  </a:lnTo>
                  <a:lnTo>
                    <a:pt x="43" y="395"/>
                  </a:lnTo>
                  <a:lnTo>
                    <a:pt x="0" y="406"/>
                  </a:lnTo>
                  <a:lnTo>
                    <a:pt x="11" y="276"/>
                  </a:lnTo>
                  <a:lnTo>
                    <a:pt x="48" y="119"/>
                  </a:lnTo>
                  <a:lnTo>
                    <a:pt x="92" y="0"/>
                  </a:lnTo>
                  <a:lnTo>
                    <a:pt x="153" y="17"/>
                  </a:lnTo>
                  <a:lnTo>
                    <a:pt x="239" y="57"/>
                  </a:lnTo>
                  <a:lnTo>
                    <a:pt x="538" y="277"/>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6" name="Freeform 75"/>
            <p:cNvSpPr>
              <a:spLocks/>
            </p:cNvSpPr>
            <p:nvPr/>
          </p:nvSpPr>
          <p:spPr bwMode="auto">
            <a:xfrm>
              <a:off x="5076" y="1165"/>
              <a:ext cx="12" cy="28"/>
            </a:xfrm>
            <a:custGeom>
              <a:avLst/>
              <a:gdLst>
                <a:gd name="T0" fmla="*/ 12 w 165"/>
                <a:gd name="T1" fmla="*/ 1 h 387"/>
                <a:gd name="T2" fmla="*/ 10 w 165"/>
                <a:gd name="T3" fmla="*/ 8 h 387"/>
                <a:gd name="T4" fmla="*/ 8 w 165"/>
                <a:gd name="T5" fmla="*/ 15 h 387"/>
                <a:gd name="T6" fmla="*/ 7 w 165"/>
                <a:gd name="T7" fmla="*/ 19 h 387"/>
                <a:gd name="T8" fmla="*/ 7 w 165"/>
                <a:gd name="T9" fmla="*/ 22 h 387"/>
                <a:gd name="T10" fmla="*/ 7 w 165"/>
                <a:gd name="T11" fmla="*/ 23 h 387"/>
                <a:gd name="T12" fmla="*/ 8 w 165"/>
                <a:gd name="T13" fmla="*/ 24 h 387"/>
                <a:gd name="T14" fmla="*/ 8 w 165"/>
                <a:gd name="T15" fmla="*/ 25 h 387"/>
                <a:gd name="T16" fmla="*/ 9 w 165"/>
                <a:gd name="T17" fmla="*/ 27 h 387"/>
                <a:gd name="T18" fmla="*/ 10 w 165"/>
                <a:gd name="T19" fmla="*/ 27 h 387"/>
                <a:gd name="T20" fmla="*/ 11 w 165"/>
                <a:gd name="T21" fmla="*/ 28 h 387"/>
                <a:gd name="T22" fmla="*/ 10 w 165"/>
                <a:gd name="T23" fmla="*/ 27 h 387"/>
                <a:gd name="T24" fmla="*/ 9 w 165"/>
                <a:gd name="T25" fmla="*/ 26 h 387"/>
                <a:gd name="T26" fmla="*/ 7 w 165"/>
                <a:gd name="T27" fmla="*/ 24 h 387"/>
                <a:gd name="T28" fmla="*/ 6 w 165"/>
                <a:gd name="T29" fmla="*/ 23 h 387"/>
                <a:gd name="T30" fmla="*/ 0 w 165"/>
                <a:gd name="T31" fmla="*/ 6 h 387"/>
                <a:gd name="T32" fmla="*/ 0 w 165"/>
                <a:gd name="T33" fmla="*/ 5 h 387"/>
                <a:gd name="T34" fmla="*/ 2 w 165"/>
                <a:gd name="T35" fmla="*/ 3 h 387"/>
                <a:gd name="T36" fmla="*/ 3 w 165"/>
                <a:gd name="T37" fmla="*/ 2 h 387"/>
                <a:gd name="T38" fmla="*/ 4 w 165"/>
                <a:gd name="T39" fmla="*/ 2 h 387"/>
                <a:gd name="T40" fmla="*/ 5 w 165"/>
                <a:gd name="T41" fmla="*/ 1 h 387"/>
                <a:gd name="T42" fmla="*/ 7 w 165"/>
                <a:gd name="T43" fmla="*/ 0 h 387"/>
                <a:gd name="T44" fmla="*/ 8 w 165"/>
                <a:gd name="T45" fmla="*/ 0 h 387"/>
                <a:gd name="T46" fmla="*/ 9 w 165"/>
                <a:gd name="T47" fmla="*/ 0 h 387"/>
                <a:gd name="T48" fmla="*/ 10 w 165"/>
                <a:gd name="T49" fmla="*/ 0 h 387"/>
                <a:gd name="T50" fmla="*/ 11 w 165"/>
                <a:gd name="T51" fmla="*/ 0 h 387"/>
                <a:gd name="T52" fmla="*/ 12 w 165"/>
                <a:gd name="T53" fmla="*/ 1 h 3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5" h="387">
                  <a:moveTo>
                    <a:pt x="165" y="9"/>
                  </a:moveTo>
                  <a:lnTo>
                    <a:pt x="142" y="109"/>
                  </a:lnTo>
                  <a:lnTo>
                    <a:pt x="109" y="212"/>
                  </a:lnTo>
                  <a:lnTo>
                    <a:pt x="99" y="262"/>
                  </a:lnTo>
                  <a:lnTo>
                    <a:pt x="98" y="298"/>
                  </a:lnTo>
                  <a:lnTo>
                    <a:pt x="101" y="320"/>
                  </a:lnTo>
                  <a:lnTo>
                    <a:pt x="104" y="331"/>
                  </a:lnTo>
                  <a:lnTo>
                    <a:pt x="114" y="351"/>
                  </a:lnTo>
                  <a:lnTo>
                    <a:pt x="128" y="370"/>
                  </a:lnTo>
                  <a:lnTo>
                    <a:pt x="136" y="378"/>
                  </a:lnTo>
                  <a:lnTo>
                    <a:pt x="147" y="387"/>
                  </a:lnTo>
                  <a:lnTo>
                    <a:pt x="133" y="377"/>
                  </a:lnTo>
                  <a:lnTo>
                    <a:pt x="120" y="365"/>
                  </a:lnTo>
                  <a:lnTo>
                    <a:pt x="99" y="335"/>
                  </a:lnTo>
                  <a:lnTo>
                    <a:pt x="88" y="317"/>
                  </a:lnTo>
                  <a:lnTo>
                    <a:pt x="0" y="78"/>
                  </a:lnTo>
                  <a:lnTo>
                    <a:pt x="6" y="66"/>
                  </a:lnTo>
                  <a:lnTo>
                    <a:pt x="23" y="46"/>
                  </a:lnTo>
                  <a:lnTo>
                    <a:pt x="42" y="29"/>
                  </a:lnTo>
                  <a:lnTo>
                    <a:pt x="53" y="22"/>
                  </a:lnTo>
                  <a:lnTo>
                    <a:pt x="75" y="10"/>
                  </a:lnTo>
                  <a:lnTo>
                    <a:pt x="98" y="3"/>
                  </a:lnTo>
                  <a:lnTo>
                    <a:pt x="110" y="1"/>
                  </a:lnTo>
                  <a:lnTo>
                    <a:pt x="121" y="0"/>
                  </a:lnTo>
                  <a:lnTo>
                    <a:pt x="143" y="2"/>
                  </a:lnTo>
                  <a:lnTo>
                    <a:pt x="154" y="5"/>
                  </a:lnTo>
                  <a:lnTo>
                    <a:pt x="165" y="9"/>
                  </a:lnTo>
                  <a:close/>
                </a:path>
              </a:pathLst>
            </a:custGeom>
            <a:solidFill>
              <a:srgbClr val="A2B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7" name="Freeform 76"/>
            <p:cNvSpPr>
              <a:spLocks/>
            </p:cNvSpPr>
            <p:nvPr/>
          </p:nvSpPr>
          <p:spPr bwMode="auto">
            <a:xfrm>
              <a:off x="4659" y="1176"/>
              <a:ext cx="150" cy="208"/>
            </a:xfrm>
            <a:custGeom>
              <a:avLst/>
              <a:gdLst>
                <a:gd name="T0" fmla="*/ 95 w 2101"/>
                <a:gd name="T1" fmla="*/ 50 h 2924"/>
                <a:gd name="T2" fmla="*/ 87 w 2101"/>
                <a:gd name="T3" fmla="*/ 58 h 2924"/>
                <a:gd name="T4" fmla="*/ 85 w 2101"/>
                <a:gd name="T5" fmla="*/ 61 h 2924"/>
                <a:gd name="T6" fmla="*/ 85 w 2101"/>
                <a:gd name="T7" fmla="*/ 64 h 2924"/>
                <a:gd name="T8" fmla="*/ 85 w 2101"/>
                <a:gd name="T9" fmla="*/ 66 h 2924"/>
                <a:gd name="T10" fmla="*/ 93 w 2101"/>
                <a:gd name="T11" fmla="*/ 76 h 2924"/>
                <a:gd name="T12" fmla="*/ 99 w 2101"/>
                <a:gd name="T13" fmla="*/ 92 h 2924"/>
                <a:gd name="T14" fmla="*/ 101 w 2101"/>
                <a:gd name="T15" fmla="*/ 93 h 2924"/>
                <a:gd name="T16" fmla="*/ 113 w 2101"/>
                <a:gd name="T17" fmla="*/ 83 h 2924"/>
                <a:gd name="T18" fmla="*/ 118 w 2101"/>
                <a:gd name="T19" fmla="*/ 81 h 2924"/>
                <a:gd name="T20" fmla="*/ 121 w 2101"/>
                <a:gd name="T21" fmla="*/ 81 h 2924"/>
                <a:gd name="T22" fmla="*/ 123 w 2101"/>
                <a:gd name="T23" fmla="*/ 82 h 2924"/>
                <a:gd name="T24" fmla="*/ 127 w 2101"/>
                <a:gd name="T25" fmla="*/ 84 h 2924"/>
                <a:gd name="T26" fmla="*/ 130 w 2101"/>
                <a:gd name="T27" fmla="*/ 87 h 2924"/>
                <a:gd name="T28" fmla="*/ 132 w 2101"/>
                <a:gd name="T29" fmla="*/ 91 h 2924"/>
                <a:gd name="T30" fmla="*/ 132 w 2101"/>
                <a:gd name="T31" fmla="*/ 96 h 2924"/>
                <a:gd name="T32" fmla="*/ 132 w 2101"/>
                <a:gd name="T33" fmla="*/ 100 h 2924"/>
                <a:gd name="T34" fmla="*/ 130 w 2101"/>
                <a:gd name="T35" fmla="*/ 106 h 2924"/>
                <a:gd name="T36" fmla="*/ 128 w 2101"/>
                <a:gd name="T37" fmla="*/ 108 h 2924"/>
                <a:gd name="T38" fmla="*/ 122 w 2101"/>
                <a:gd name="T39" fmla="*/ 113 h 2924"/>
                <a:gd name="T40" fmla="*/ 118 w 2101"/>
                <a:gd name="T41" fmla="*/ 116 h 2924"/>
                <a:gd name="T42" fmla="*/ 118 w 2101"/>
                <a:gd name="T43" fmla="*/ 118 h 2924"/>
                <a:gd name="T44" fmla="*/ 122 w 2101"/>
                <a:gd name="T45" fmla="*/ 123 h 2924"/>
                <a:gd name="T46" fmla="*/ 136 w 2101"/>
                <a:gd name="T47" fmla="*/ 134 h 2924"/>
                <a:gd name="T48" fmla="*/ 137 w 2101"/>
                <a:gd name="T49" fmla="*/ 138 h 2924"/>
                <a:gd name="T50" fmla="*/ 137 w 2101"/>
                <a:gd name="T51" fmla="*/ 140 h 2924"/>
                <a:gd name="T52" fmla="*/ 136 w 2101"/>
                <a:gd name="T53" fmla="*/ 143 h 2924"/>
                <a:gd name="T54" fmla="*/ 132 w 2101"/>
                <a:gd name="T55" fmla="*/ 146 h 2924"/>
                <a:gd name="T56" fmla="*/ 130 w 2101"/>
                <a:gd name="T57" fmla="*/ 148 h 2924"/>
                <a:gd name="T58" fmla="*/ 130 w 2101"/>
                <a:gd name="T59" fmla="*/ 149 h 2924"/>
                <a:gd name="T60" fmla="*/ 130 w 2101"/>
                <a:gd name="T61" fmla="*/ 150 h 2924"/>
                <a:gd name="T62" fmla="*/ 130 w 2101"/>
                <a:gd name="T63" fmla="*/ 152 h 2924"/>
                <a:gd name="T64" fmla="*/ 137 w 2101"/>
                <a:gd name="T65" fmla="*/ 155 h 2924"/>
                <a:gd name="T66" fmla="*/ 142 w 2101"/>
                <a:gd name="T67" fmla="*/ 157 h 2924"/>
                <a:gd name="T68" fmla="*/ 144 w 2101"/>
                <a:gd name="T69" fmla="*/ 158 h 2924"/>
                <a:gd name="T70" fmla="*/ 147 w 2101"/>
                <a:gd name="T71" fmla="*/ 162 h 2924"/>
                <a:gd name="T72" fmla="*/ 147 w 2101"/>
                <a:gd name="T73" fmla="*/ 164 h 2924"/>
                <a:gd name="T74" fmla="*/ 146 w 2101"/>
                <a:gd name="T75" fmla="*/ 166 h 2924"/>
                <a:gd name="T76" fmla="*/ 146 w 2101"/>
                <a:gd name="T77" fmla="*/ 167 h 2924"/>
                <a:gd name="T78" fmla="*/ 146 w 2101"/>
                <a:gd name="T79" fmla="*/ 170 h 2924"/>
                <a:gd name="T80" fmla="*/ 146 w 2101"/>
                <a:gd name="T81" fmla="*/ 172 h 2924"/>
                <a:gd name="T82" fmla="*/ 149 w 2101"/>
                <a:gd name="T83" fmla="*/ 180 h 2924"/>
                <a:gd name="T84" fmla="*/ 150 w 2101"/>
                <a:gd name="T85" fmla="*/ 184 h 2924"/>
                <a:gd name="T86" fmla="*/ 149 w 2101"/>
                <a:gd name="T87" fmla="*/ 188 h 2924"/>
                <a:gd name="T88" fmla="*/ 148 w 2101"/>
                <a:gd name="T89" fmla="*/ 190 h 2924"/>
                <a:gd name="T90" fmla="*/ 0 w 2101"/>
                <a:gd name="T91" fmla="*/ 67 h 2924"/>
                <a:gd name="T92" fmla="*/ 69 w 2101"/>
                <a:gd name="T93" fmla="*/ 44 h 2924"/>
                <a:gd name="T94" fmla="*/ 72 w 2101"/>
                <a:gd name="T95" fmla="*/ 42 h 2924"/>
                <a:gd name="T96" fmla="*/ 74 w 2101"/>
                <a:gd name="T97" fmla="*/ 39 h 2924"/>
                <a:gd name="T98" fmla="*/ 74 w 2101"/>
                <a:gd name="T99" fmla="*/ 38 h 2924"/>
                <a:gd name="T100" fmla="*/ 74 w 2101"/>
                <a:gd name="T101" fmla="*/ 37 h 2924"/>
                <a:gd name="T102" fmla="*/ 73 w 2101"/>
                <a:gd name="T103" fmla="*/ 36 h 2924"/>
                <a:gd name="T104" fmla="*/ 71 w 2101"/>
                <a:gd name="T105" fmla="*/ 35 h 2924"/>
                <a:gd name="T106" fmla="*/ 72 w 2101"/>
                <a:gd name="T107" fmla="*/ 0 h 2924"/>
                <a:gd name="T108" fmla="*/ 73 w 2101"/>
                <a:gd name="T109" fmla="*/ 0 h 2924"/>
                <a:gd name="T110" fmla="*/ 76 w 2101"/>
                <a:gd name="T111" fmla="*/ 1 h 2924"/>
                <a:gd name="T112" fmla="*/ 80 w 2101"/>
                <a:gd name="T113" fmla="*/ 3 h 2924"/>
                <a:gd name="T114" fmla="*/ 83 w 2101"/>
                <a:gd name="T115" fmla="*/ 6 h 2924"/>
                <a:gd name="T116" fmla="*/ 84 w 2101"/>
                <a:gd name="T117" fmla="*/ 18 h 2924"/>
                <a:gd name="T118" fmla="*/ 93 w 2101"/>
                <a:gd name="T119" fmla="*/ 41 h 2924"/>
                <a:gd name="T120" fmla="*/ 96 w 2101"/>
                <a:gd name="T121" fmla="*/ 49 h 29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01" h="2924">
                  <a:moveTo>
                    <a:pt x="1340" y="689"/>
                  </a:moveTo>
                  <a:lnTo>
                    <a:pt x="1329" y="703"/>
                  </a:lnTo>
                  <a:lnTo>
                    <a:pt x="1238" y="791"/>
                  </a:lnTo>
                  <a:lnTo>
                    <a:pt x="1216" y="818"/>
                  </a:lnTo>
                  <a:lnTo>
                    <a:pt x="1207" y="833"/>
                  </a:lnTo>
                  <a:lnTo>
                    <a:pt x="1196" y="857"/>
                  </a:lnTo>
                  <a:lnTo>
                    <a:pt x="1192" y="875"/>
                  </a:lnTo>
                  <a:lnTo>
                    <a:pt x="1190" y="893"/>
                  </a:lnTo>
                  <a:lnTo>
                    <a:pt x="1190" y="913"/>
                  </a:lnTo>
                  <a:lnTo>
                    <a:pt x="1191" y="923"/>
                  </a:lnTo>
                  <a:lnTo>
                    <a:pt x="1246" y="981"/>
                  </a:lnTo>
                  <a:lnTo>
                    <a:pt x="1307" y="1073"/>
                  </a:lnTo>
                  <a:lnTo>
                    <a:pt x="1363" y="1206"/>
                  </a:lnTo>
                  <a:lnTo>
                    <a:pt x="1384" y="1290"/>
                  </a:lnTo>
                  <a:lnTo>
                    <a:pt x="1389" y="1318"/>
                  </a:lnTo>
                  <a:lnTo>
                    <a:pt x="1411" y="1305"/>
                  </a:lnTo>
                  <a:lnTo>
                    <a:pt x="1575" y="1178"/>
                  </a:lnTo>
                  <a:lnTo>
                    <a:pt x="1586" y="1171"/>
                  </a:lnTo>
                  <a:lnTo>
                    <a:pt x="1623" y="1153"/>
                  </a:lnTo>
                  <a:lnTo>
                    <a:pt x="1649" y="1144"/>
                  </a:lnTo>
                  <a:lnTo>
                    <a:pt x="1674" y="1141"/>
                  </a:lnTo>
                  <a:lnTo>
                    <a:pt x="1700" y="1142"/>
                  </a:lnTo>
                  <a:lnTo>
                    <a:pt x="1712" y="1144"/>
                  </a:lnTo>
                  <a:lnTo>
                    <a:pt x="1725" y="1149"/>
                  </a:lnTo>
                  <a:lnTo>
                    <a:pt x="1751" y="1162"/>
                  </a:lnTo>
                  <a:lnTo>
                    <a:pt x="1778" y="1181"/>
                  </a:lnTo>
                  <a:lnTo>
                    <a:pt x="1808" y="1214"/>
                  </a:lnTo>
                  <a:lnTo>
                    <a:pt x="1817" y="1227"/>
                  </a:lnTo>
                  <a:lnTo>
                    <a:pt x="1832" y="1254"/>
                  </a:lnTo>
                  <a:lnTo>
                    <a:pt x="1843" y="1284"/>
                  </a:lnTo>
                  <a:lnTo>
                    <a:pt x="1851" y="1317"/>
                  </a:lnTo>
                  <a:lnTo>
                    <a:pt x="1854" y="1351"/>
                  </a:lnTo>
                  <a:lnTo>
                    <a:pt x="1853" y="1387"/>
                  </a:lnTo>
                  <a:lnTo>
                    <a:pt x="1851" y="1405"/>
                  </a:lnTo>
                  <a:lnTo>
                    <a:pt x="1838" y="1462"/>
                  </a:lnTo>
                  <a:lnTo>
                    <a:pt x="1823" y="1492"/>
                  </a:lnTo>
                  <a:lnTo>
                    <a:pt x="1812" y="1509"/>
                  </a:lnTo>
                  <a:lnTo>
                    <a:pt x="1798" y="1524"/>
                  </a:lnTo>
                  <a:lnTo>
                    <a:pt x="1751" y="1559"/>
                  </a:lnTo>
                  <a:lnTo>
                    <a:pt x="1703" y="1589"/>
                  </a:lnTo>
                  <a:lnTo>
                    <a:pt x="1670" y="1619"/>
                  </a:lnTo>
                  <a:lnTo>
                    <a:pt x="1659" y="1635"/>
                  </a:lnTo>
                  <a:lnTo>
                    <a:pt x="1655" y="1644"/>
                  </a:lnTo>
                  <a:lnTo>
                    <a:pt x="1649" y="1663"/>
                  </a:lnTo>
                  <a:lnTo>
                    <a:pt x="1681" y="1700"/>
                  </a:lnTo>
                  <a:lnTo>
                    <a:pt x="1715" y="1730"/>
                  </a:lnTo>
                  <a:lnTo>
                    <a:pt x="1863" y="1837"/>
                  </a:lnTo>
                  <a:lnTo>
                    <a:pt x="1902" y="1882"/>
                  </a:lnTo>
                  <a:lnTo>
                    <a:pt x="1922" y="1914"/>
                  </a:lnTo>
                  <a:lnTo>
                    <a:pt x="1925" y="1941"/>
                  </a:lnTo>
                  <a:lnTo>
                    <a:pt x="1925" y="1954"/>
                  </a:lnTo>
                  <a:lnTo>
                    <a:pt x="1921" y="1974"/>
                  </a:lnTo>
                  <a:lnTo>
                    <a:pt x="1912" y="1992"/>
                  </a:lnTo>
                  <a:lnTo>
                    <a:pt x="1902" y="2008"/>
                  </a:lnTo>
                  <a:lnTo>
                    <a:pt x="1867" y="2037"/>
                  </a:lnTo>
                  <a:lnTo>
                    <a:pt x="1852" y="2047"/>
                  </a:lnTo>
                  <a:lnTo>
                    <a:pt x="1828" y="2067"/>
                  </a:lnTo>
                  <a:lnTo>
                    <a:pt x="1819" y="2078"/>
                  </a:lnTo>
                  <a:lnTo>
                    <a:pt x="1816" y="2085"/>
                  </a:lnTo>
                  <a:lnTo>
                    <a:pt x="1814" y="2097"/>
                  </a:lnTo>
                  <a:lnTo>
                    <a:pt x="1815" y="2105"/>
                  </a:lnTo>
                  <a:lnTo>
                    <a:pt x="1817" y="2113"/>
                  </a:lnTo>
                  <a:lnTo>
                    <a:pt x="1820" y="2122"/>
                  </a:lnTo>
                  <a:lnTo>
                    <a:pt x="1825" y="2132"/>
                  </a:lnTo>
                  <a:lnTo>
                    <a:pt x="1852" y="2166"/>
                  </a:lnTo>
                  <a:lnTo>
                    <a:pt x="1913" y="2177"/>
                  </a:lnTo>
                  <a:lnTo>
                    <a:pt x="1959" y="2190"/>
                  </a:lnTo>
                  <a:lnTo>
                    <a:pt x="1987" y="2202"/>
                  </a:lnTo>
                  <a:lnTo>
                    <a:pt x="2001" y="2211"/>
                  </a:lnTo>
                  <a:lnTo>
                    <a:pt x="2014" y="2220"/>
                  </a:lnTo>
                  <a:lnTo>
                    <a:pt x="2038" y="2245"/>
                  </a:lnTo>
                  <a:lnTo>
                    <a:pt x="2059" y="2276"/>
                  </a:lnTo>
                  <a:lnTo>
                    <a:pt x="2069" y="2295"/>
                  </a:lnTo>
                  <a:lnTo>
                    <a:pt x="2059" y="2306"/>
                  </a:lnTo>
                  <a:lnTo>
                    <a:pt x="2052" y="2318"/>
                  </a:lnTo>
                  <a:lnTo>
                    <a:pt x="2047" y="2328"/>
                  </a:lnTo>
                  <a:lnTo>
                    <a:pt x="2042" y="2340"/>
                  </a:lnTo>
                  <a:lnTo>
                    <a:pt x="2040" y="2350"/>
                  </a:lnTo>
                  <a:lnTo>
                    <a:pt x="2038" y="2373"/>
                  </a:lnTo>
                  <a:lnTo>
                    <a:pt x="2039" y="2384"/>
                  </a:lnTo>
                  <a:lnTo>
                    <a:pt x="2043" y="2406"/>
                  </a:lnTo>
                  <a:lnTo>
                    <a:pt x="2048" y="2417"/>
                  </a:lnTo>
                  <a:lnTo>
                    <a:pt x="2051" y="2429"/>
                  </a:lnTo>
                  <a:lnTo>
                    <a:pt x="2093" y="2531"/>
                  </a:lnTo>
                  <a:lnTo>
                    <a:pt x="2101" y="2566"/>
                  </a:lnTo>
                  <a:lnTo>
                    <a:pt x="2101" y="2590"/>
                  </a:lnTo>
                  <a:lnTo>
                    <a:pt x="2096" y="2615"/>
                  </a:lnTo>
                  <a:lnTo>
                    <a:pt x="2086" y="2640"/>
                  </a:lnTo>
                  <a:lnTo>
                    <a:pt x="2078" y="2653"/>
                  </a:lnTo>
                  <a:lnTo>
                    <a:pt x="2069" y="2666"/>
                  </a:lnTo>
                  <a:lnTo>
                    <a:pt x="43" y="2924"/>
                  </a:lnTo>
                  <a:lnTo>
                    <a:pt x="0" y="941"/>
                  </a:lnTo>
                  <a:lnTo>
                    <a:pt x="780" y="654"/>
                  </a:lnTo>
                  <a:lnTo>
                    <a:pt x="969" y="617"/>
                  </a:lnTo>
                  <a:lnTo>
                    <a:pt x="1000" y="614"/>
                  </a:lnTo>
                  <a:lnTo>
                    <a:pt x="1013" y="597"/>
                  </a:lnTo>
                  <a:lnTo>
                    <a:pt x="1030" y="567"/>
                  </a:lnTo>
                  <a:lnTo>
                    <a:pt x="1034" y="555"/>
                  </a:lnTo>
                  <a:lnTo>
                    <a:pt x="1036" y="543"/>
                  </a:lnTo>
                  <a:lnTo>
                    <a:pt x="1036" y="533"/>
                  </a:lnTo>
                  <a:lnTo>
                    <a:pt x="1034" y="524"/>
                  </a:lnTo>
                  <a:lnTo>
                    <a:pt x="1031" y="517"/>
                  </a:lnTo>
                  <a:lnTo>
                    <a:pt x="1026" y="511"/>
                  </a:lnTo>
                  <a:lnTo>
                    <a:pt x="1019" y="505"/>
                  </a:lnTo>
                  <a:lnTo>
                    <a:pt x="1004" y="498"/>
                  </a:lnTo>
                  <a:lnTo>
                    <a:pt x="994" y="495"/>
                  </a:lnTo>
                  <a:lnTo>
                    <a:pt x="964" y="492"/>
                  </a:lnTo>
                  <a:lnTo>
                    <a:pt x="1006" y="0"/>
                  </a:lnTo>
                  <a:lnTo>
                    <a:pt x="1016" y="0"/>
                  </a:lnTo>
                  <a:lnTo>
                    <a:pt x="1027" y="1"/>
                  </a:lnTo>
                  <a:lnTo>
                    <a:pt x="1048" y="5"/>
                  </a:lnTo>
                  <a:lnTo>
                    <a:pt x="1059" y="8"/>
                  </a:lnTo>
                  <a:lnTo>
                    <a:pt x="1089" y="22"/>
                  </a:lnTo>
                  <a:lnTo>
                    <a:pt x="1118" y="41"/>
                  </a:lnTo>
                  <a:lnTo>
                    <a:pt x="1153" y="76"/>
                  </a:lnTo>
                  <a:lnTo>
                    <a:pt x="1160" y="86"/>
                  </a:lnTo>
                  <a:lnTo>
                    <a:pt x="1163" y="177"/>
                  </a:lnTo>
                  <a:lnTo>
                    <a:pt x="1178" y="259"/>
                  </a:lnTo>
                  <a:lnTo>
                    <a:pt x="1230" y="401"/>
                  </a:lnTo>
                  <a:lnTo>
                    <a:pt x="1306" y="572"/>
                  </a:lnTo>
                  <a:lnTo>
                    <a:pt x="1336" y="668"/>
                  </a:lnTo>
                  <a:lnTo>
                    <a:pt x="1340" y="689"/>
                  </a:lnTo>
                  <a:close/>
                </a:path>
              </a:pathLst>
            </a:custGeom>
            <a:solidFill>
              <a:srgbClr val="0092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8" name="Freeform 77"/>
            <p:cNvSpPr>
              <a:spLocks/>
            </p:cNvSpPr>
            <p:nvPr/>
          </p:nvSpPr>
          <p:spPr bwMode="auto">
            <a:xfrm>
              <a:off x="5050" y="1176"/>
              <a:ext cx="25" cy="26"/>
            </a:xfrm>
            <a:custGeom>
              <a:avLst/>
              <a:gdLst>
                <a:gd name="T0" fmla="*/ 25 w 357"/>
                <a:gd name="T1" fmla="*/ 18 h 353"/>
                <a:gd name="T2" fmla="*/ 7 w 357"/>
                <a:gd name="T3" fmla="*/ 25 h 353"/>
                <a:gd name="T4" fmla="*/ 4 w 357"/>
                <a:gd name="T5" fmla="*/ 26 h 353"/>
                <a:gd name="T6" fmla="*/ 4 w 357"/>
                <a:gd name="T7" fmla="*/ 26 h 353"/>
                <a:gd name="T8" fmla="*/ 4 w 357"/>
                <a:gd name="T9" fmla="*/ 26 h 353"/>
                <a:gd name="T10" fmla="*/ 3 w 357"/>
                <a:gd name="T11" fmla="*/ 26 h 353"/>
                <a:gd name="T12" fmla="*/ 3 w 357"/>
                <a:gd name="T13" fmla="*/ 24 h 353"/>
                <a:gd name="T14" fmla="*/ 2 w 357"/>
                <a:gd name="T15" fmla="*/ 22 h 353"/>
                <a:gd name="T16" fmla="*/ 1 w 357"/>
                <a:gd name="T17" fmla="*/ 21 h 353"/>
                <a:gd name="T18" fmla="*/ 1 w 357"/>
                <a:gd name="T19" fmla="*/ 21 h 353"/>
                <a:gd name="T20" fmla="*/ 1 w 357"/>
                <a:gd name="T21" fmla="*/ 21 h 353"/>
                <a:gd name="T22" fmla="*/ 0 w 357"/>
                <a:gd name="T23" fmla="*/ 21 h 353"/>
                <a:gd name="T24" fmla="*/ 0 w 357"/>
                <a:gd name="T25" fmla="*/ 21 h 353"/>
                <a:gd name="T26" fmla="*/ 1 w 357"/>
                <a:gd name="T27" fmla="*/ 18 h 353"/>
                <a:gd name="T28" fmla="*/ 2 w 357"/>
                <a:gd name="T29" fmla="*/ 16 h 353"/>
                <a:gd name="T30" fmla="*/ 4 w 357"/>
                <a:gd name="T31" fmla="*/ 13 h 353"/>
                <a:gd name="T32" fmla="*/ 10 w 357"/>
                <a:gd name="T33" fmla="*/ 6 h 353"/>
                <a:gd name="T34" fmla="*/ 12 w 357"/>
                <a:gd name="T35" fmla="*/ 3 h 353"/>
                <a:gd name="T36" fmla="*/ 13 w 357"/>
                <a:gd name="T37" fmla="*/ 0 h 353"/>
                <a:gd name="T38" fmla="*/ 23 w 357"/>
                <a:gd name="T39" fmla="*/ 14 h 353"/>
                <a:gd name="T40" fmla="*/ 24 w 357"/>
                <a:gd name="T41" fmla="*/ 15 h 353"/>
                <a:gd name="T42" fmla="*/ 25 w 357"/>
                <a:gd name="T43" fmla="*/ 18 h 3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7" h="353">
                  <a:moveTo>
                    <a:pt x="357" y="241"/>
                  </a:moveTo>
                  <a:lnTo>
                    <a:pt x="99" y="335"/>
                  </a:lnTo>
                  <a:lnTo>
                    <a:pt x="61" y="353"/>
                  </a:lnTo>
                  <a:lnTo>
                    <a:pt x="55" y="353"/>
                  </a:lnTo>
                  <a:lnTo>
                    <a:pt x="50" y="351"/>
                  </a:lnTo>
                  <a:lnTo>
                    <a:pt x="45" y="348"/>
                  </a:lnTo>
                  <a:lnTo>
                    <a:pt x="36" y="331"/>
                  </a:lnTo>
                  <a:lnTo>
                    <a:pt x="25" y="303"/>
                  </a:lnTo>
                  <a:lnTo>
                    <a:pt x="19" y="291"/>
                  </a:lnTo>
                  <a:lnTo>
                    <a:pt x="14" y="287"/>
                  </a:lnTo>
                  <a:lnTo>
                    <a:pt x="10" y="285"/>
                  </a:lnTo>
                  <a:lnTo>
                    <a:pt x="5" y="284"/>
                  </a:lnTo>
                  <a:lnTo>
                    <a:pt x="0" y="284"/>
                  </a:lnTo>
                  <a:lnTo>
                    <a:pt x="16" y="238"/>
                  </a:lnTo>
                  <a:lnTo>
                    <a:pt x="26" y="217"/>
                  </a:lnTo>
                  <a:lnTo>
                    <a:pt x="50" y="182"/>
                  </a:lnTo>
                  <a:lnTo>
                    <a:pt x="147" y="75"/>
                  </a:lnTo>
                  <a:lnTo>
                    <a:pt x="170" y="41"/>
                  </a:lnTo>
                  <a:lnTo>
                    <a:pt x="190" y="0"/>
                  </a:lnTo>
                  <a:lnTo>
                    <a:pt x="331" y="190"/>
                  </a:lnTo>
                  <a:lnTo>
                    <a:pt x="340" y="205"/>
                  </a:lnTo>
                  <a:lnTo>
                    <a:pt x="357" y="241"/>
                  </a:lnTo>
                  <a:close/>
                </a:path>
              </a:pathLst>
            </a:custGeom>
            <a:solidFill>
              <a:srgbClr val="C5D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9" name="Freeform 78"/>
            <p:cNvSpPr>
              <a:spLocks/>
            </p:cNvSpPr>
            <p:nvPr/>
          </p:nvSpPr>
          <p:spPr bwMode="auto">
            <a:xfrm>
              <a:off x="5350" y="1184"/>
              <a:ext cx="217" cy="29"/>
            </a:xfrm>
            <a:custGeom>
              <a:avLst/>
              <a:gdLst>
                <a:gd name="T0" fmla="*/ 14 w 3039"/>
                <a:gd name="T1" fmla="*/ 21 h 402"/>
                <a:gd name="T2" fmla="*/ 216 w 3039"/>
                <a:gd name="T3" fmla="*/ 7 h 402"/>
                <a:gd name="T4" fmla="*/ 217 w 3039"/>
                <a:gd name="T5" fmla="*/ 9 h 402"/>
                <a:gd name="T6" fmla="*/ 217 w 3039"/>
                <a:gd name="T7" fmla="*/ 11 h 402"/>
                <a:gd name="T8" fmla="*/ 217 w 3039"/>
                <a:gd name="T9" fmla="*/ 13 h 402"/>
                <a:gd name="T10" fmla="*/ 216 w 3039"/>
                <a:gd name="T11" fmla="*/ 14 h 402"/>
                <a:gd name="T12" fmla="*/ 215 w 3039"/>
                <a:gd name="T13" fmla="*/ 17 h 402"/>
                <a:gd name="T14" fmla="*/ 214 w 3039"/>
                <a:gd name="T15" fmla="*/ 20 h 402"/>
                <a:gd name="T16" fmla="*/ 49 w 3039"/>
                <a:gd name="T17" fmla="*/ 24 h 402"/>
                <a:gd name="T18" fmla="*/ 11 w 3039"/>
                <a:gd name="T19" fmla="*/ 29 h 402"/>
                <a:gd name="T20" fmla="*/ 4 w 3039"/>
                <a:gd name="T21" fmla="*/ 23 h 402"/>
                <a:gd name="T22" fmla="*/ 2 w 3039"/>
                <a:gd name="T23" fmla="*/ 20 h 402"/>
                <a:gd name="T24" fmla="*/ 1 w 3039"/>
                <a:gd name="T25" fmla="*/ 18 h 402"/>
                <a:gd name="T26" fmla="*/ 0 w 3039"/>
                <a:gd name="T27" fmla="*/ 16 h 402"/>
                <a:gd name="T28" fmla="*/ 0 w 3039"/>
                <a:gd name="T29" fmla="*/ 12 h 402"/>
                <a:gd name="T30" fmla="*/ 0 w 3039"/>
                <a:gd name="T31" fmla="*/ 9 h 402"/>
                <a:gd name="T32" fmla="*/ 1 w 3039"/>
                <a:gd name="T33" fmla="*/ 5 h 402"/>
                <a:gd name="T34" fmla="*/ 3 w 3039"/>
                <a:gd name="T35" fmla="*/ 1 h 402"/>
                <a:gd name="T36" fmla="*/ 4 w 3039"/>
                <a:gd name="T37" fmla="*/ 0 h 402"/>
                <a:gd name="T38" fmla="*/ 4 w 3039"/>
                <a:gd name="T39" fmla="*/ 0 h 402"/>
                <a:gd name="T40" fmla="*/ 4 w 3039"/>
                <a:gd name="T41" fmla="*/ 0 h 402"/>
                <a:gd name="T42" fmla="*/ 5 w 3039"/>
                <a:gd name="T43" fmla="*/ 0 h 402"/>
                <a:gd name="T44" fmla="*/ 6 w 3039"/>
                <a:gd name="T45" fmla="*/ 1 h 402"/>
                <a:gd name="T46" fmla="*/ 8 w 3039"/>
                <a:gd name="T47" fmla="*/ 5 h 402"/>
                <a:gd name="T48" fmla="*/ 8 w 3039"/>
                <a:gd name="T49" fmla="*/ 5 h 402"/>
                <a:gd name="T50" fmla="*/ 9 w 3039"/>
                <a:gd name="T51" fmla="*/ 5 h 402"/>
                <a:gd name="T52" fmla="*/ 8 w 3039"/>
                <a:gd name="T53" fmla="*/ 7 h 402"/>
                <a:gd name="T54" fmla="*/ 8 w 3039"/>
                <a:gd name="T55" fmla="*/ 8 h 402"/>
                <a:gd name="T56" fmla="*/ 8 w 3039"/>
                <a:gd name="T57" fmla="*/ 12 h 402"/>
                <a:gd name="T58" fmla="*/ 9 w 3039"/>
                <a:gd name="T59" fmla="*/ 15 h 402"/>
                <a:gd name="T60" fmla="*/ 10 w 3039"/>
                <a:gd name="T61" fmla="*/ 17 h 402"/>
                <a:gd name="T62" fmla="*/ 11 w 3039"/>
                <a:gd name="T63" fmla="*/ 18 h 402"/>
                <a:gd name="T64" fmla="*/ 11 w 3039"/>
                <a:gd name="T65" fmla="*/ 20 h 402"/>
                <a:gd name="T66" fmla="*/ 12 w 3039"/>
                <a:gd name="T67" fmla="*/ 20 h 402"/>
                <a:gd name="T68" fmla="*/ 12 w 3039"/>
                <a:gd name="T69" fmla="*/ 20 h 402"/>
                <a:gd name="T70" fmla="*/ 12 w 3039"/>
                <a:gd name="T71" fmla="*/ 21 h 402"/>
                <a:gd name="T72" fmla="*/ 13 w 3039"/>
                <a:gd name="T73" fmla="*/ 21 h 402"/>
                <a:gd name="T74" fmla="*/ 13 w 3039"/>
                <a:gd name="T75" fmla="*/ 21 h 402"/>
                <a:gd name="T76" fmla="*/ 14 w 3039"/>
                <a:gd name="T77" fmla="*/ 21 h 402"/>
                <a:gd name="T78" fmla="*/ 14 w 3039"/>
                <a:gd name="T79" fmla="*/ 21 h 4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039" h="402">
                  <a:moveTo>
                    <a:pt x="197" y="291"/>
                  </a:moveTo>
                  <a:lnTo>
                    <a:pt x="3030" y="100"/>
                  </a:lnTo>
                  <a:lnTo>
                    <a:pt x="3037" y="126"/>
                  </a:lnTo>
                  <a:lnTo>
                    <a:pt x="3039" y="150"/>
                  </a:lnTo>
                  <a:lnTo>
                    <a:pt x="3037" y="175"/>
                  </a:lnTo>
                  <a:lnTo>
                    <a:pt x="3031" y="198"/>
                  </a:lnTo>
                  <a:lnTo>
                    <a:pt x="3015" y="242"/>
                  </a:lnTo>
                  <a:lnTo>
                    <a:pt x="2994" y="283"/>
                  </a:lnTo>
                  <a:lnTo>
                    <a:pt x="681" y="334"/>
                  </a:lnTo>
                  <a:lnTo>
                    <a:pt x="149" y="402"/>
                  </a:lnTo>
                  <a:lnTo>
                    <a:pt x="55" y="316"/>
                  </a:lnTo>
                  <a:lnTo>
                    <a:pt x="28" y="282"/>
                  </a:lnTo>
                  <a:lnTo>
                    <a:pt x="12" y="253"/>
                  </a:lnTo>
                  <a:lnTo>
                    <a:pt x="3" y="219"/>
                  </a:lnTo>
                  <a:lnTo>
                    <a:pt x="0" y="164"/>
                  </a:lnTo>
                  <a:lnTo>
                    <a:pt x="5" y="131"/>
                  </a:lnTo>
                  <a:lnTo>
                    <a:pt x="18" y="75"/>
                  </a:lnTo>
                  <a:lnTo>
                    <a:pt x="43" y="7"/>
                  </a:lnTo>
                  <a:lnTo>
                    <a:pt x="50" y="2"/>
                  </a:lnTo>
                  <a:lnTo>
                    <a:pt x="57" y="0"/>
                  </a:lnTo>
                  <a:lnTo>
                    <a:pt x="63" y="0"/>
                  </a:lnTo>
                  <a:lnTo>
                    <a:pt x="68" y="1"/>
                  </a:lnTo>
                  <a:lnTo>
                    <a:pt x="79" y="9"/>
                  </a:lnTo>
                  <a:lnTo>
                    <a:pt x="113" y="66"/>
                  </a:lnTo>
                  <a:lnTo>
                    <a:pt x="117" y="71"/>
                  </a:lnTo>
                  <a:lnTo>
                    <a:pt x="122" y="75"/>
                  </a:lnTo>
                  <a:lnTo>
                    <a:pt x="116" y="92"/>
                  </a:lnTo>
                  <a:lnTo>
                    <a:pt x="113" y="113"/>
                  </a:lnTo>
                  <a:lnTo>
                    <a:pt x="117" y="165"/>
                  </a:lnTo>
                  <a:lnTo>
                    <a:pt x="126" y="202"/>
                  </a:lnTo>
                  <a:lnTo>
                    <a:pt x="139" y="236"/>
                  </a:lnTo>
                  <a:lnTo>
                    <a:pt x="148" y="252"/>
                  </a:lnTo>
                  <a:lnTo>
                    <a:pt x="160" y="271"/>
                  </a:lnTo>
                  <a:lnTo>
                    <a:pt x="165" y="276"/>
                  </a:lnTo>
                  <a:lnTo>
                    <a:pt x="171" y="280"/>
                  </a:lnTo>
                  <a:lnTo>
                    <a:pt x="175" y="285"/>
                  </a:lnTo>
                  <a:lnTo>
                    <a:pt x="180" y="288"/>
                  </a:lnTo>
                  <a:lnTo>
                    <a:pt x="186" y="289"/>
                  </a:lnTo>
                  <a:lnTo>
                    <a:pt x="191" y="291"/>
                  </a:lnTo>
                  <a:lnTo>
                    <a:pt x="197" y="29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0" name="Freeform 79"/>
            <p:cNvSpPr>
              <a:spLocks/>
            </p:cNvSpPr>
            <p:nvPr/>
          </p:nvSpPr>
          <p:spPr bwMode="auto">
            <a:xfrm>
              <a:off x="5030" y="1187"/>
              <a:ext cx="19" cy="21"/>
            </a:xfrm>
            <a:custGeom>
              <a:avLst/>
              <a:gdLst>
                <a:gd name="T0" fmla="*/ 6 w 270"/>
                <a:gd name="T1" fmla="*/ 9 h 281"/>
                <a:gd name="T2" fmla="*/ 7 w 270"/>
                <a:gd name="T3" fmla="*/ 8 h 281"/>
                <a:gd name="T4" fmla="*/ 7 w 270"/>
                <a:gd name="T5" fmla="*/ 9 h 281"/>
                <a:gd name="T6" fmla="*/ 7 w 270"/>
                <a:gd name="T7" fmla="*/ 10 h 281"/>
                <a:gd name="T8" fmla="*/ 7 w 270"/>
                <a:gd name="T9" fmla="*/ 11 h 281"/>
                <a:gd name="T10" fmla="*/ 8 w 270"/>
                <a:gd name="T11" fmla="*/ 12 h 281"/>
                <a:gd name="T12" fmla="*/ 8 w 270"/>
                <a:gd name="T13" fmla="*/ 12 h 281"/>
                <a:gd name="T14" fmla="*/ 8 w 270"/>
                <a:gd name="T15" fmla="*/ 12 h 281"/>
                <a:gd name="T16" fmla="*/ 9 w 270"/>
                <a:gd name="T17" fmla="*/ 13 h 281"/>
                <a:gd name="T18" fmla="*/ 10 w 270"/>
                <a:gd name="T19" fmla="*/ 13 h 281"/>
                <a:gd name="T20" fmla="*/ 14 w 270"/>
                <a:gd name="T21" fmla="*/ 12 h 281"/>
                <a:gd name="T22" fmla="*/ 14 w 270"/>
                <a:gd name="T23" fmla="*/ 12 h 281"/>
                <a:gd name="T24" fmla="*/ 15 w 270"/>
                <a:gd name="T25" fmla="*/ 13 h 281"/>
                <a:gd name="T26" fmla="*/ 16 w 270"/>
                <a:gd name="T27" fmla="*/ 13 h 281"/>
                <a:gd name="T28" fmla="*/ 17 w 270"/>
                <a:gd name="T29" fmla="*/ 13 h 281"/>
                <a:gd name="T30" fmla="*/ 17 w 270"/>
                <a:gd name="T31" fmla="*/ 14 h 281"/>
                <a:gd name="T32" fmla="*/ 18 w 270"/>
                <a:gd name="T33" fmla="*/ 15 h 281"/>
                <a:gd name="T34" fmla="*/ 19 w 270"/>
                <a:gd name="T35" fmla="*/ 15 h 281"/>
                <a:gd name="T36" fmla="*/ 19 w 270"/>
                <a:gd name="T37" fmla="*/ 16 h 281"/>
                <a:gd name="T38" fmla="*/ 14 w 270"/>
                <a:gd name="T39" fmla="*/ 19 h 281"/>
                <a:gd name="T40" fmla="*/ 11 w 270"/>
                <a:gd name="T41" fmla="*/ 21 h 281"/>
                <a:gd name="T42" fmla="*/ 10 w 270"/>
                <a:gd name="T43" fmla="*/ 21 h 281"/>
                <a:gd name="T44" fmla="*/ 8 w 270"/>
                <a:gd name="T45" fmla="*/ 21 h 281"/>
                <a:gd name="T46" fmla="*/ 7 w 270"/>
                <a:gd name="T47" fmla="*/ 21 h 281"/>
                <a:gd name="T48" fmla="*/ 6 w 270"/>
                <a:gd name="T49" fmla="*/ 20 h 281"/>
                <a:gd name="T50" fmla="*/ 5 w 270"/>
                <a:gd name="T51" fmla="*/ 20 h 281"/>
                <a:gd name="T52" fmla="*/ 5 w 270"/>
                <a:gd name="T53" fmla="*/ 19 h 281"/>
                <a:gd name="T54" fmla="*/ 3 w 270"/>
                <a:gd name="T55" fmla="*/ 17 h 281"/>
                <a:gd name="T56" fmla="*/ 1 w 270"/>
                <a:gd name="T57" fmla="*/ 13 h 281"/>
                <a:gd name="T58" fmla="*/ 0 w 270"/>
                <a:gd name="T59" fmla="*/ 12 h 281"/>
                <a:gd name="T60" fmla="*/ 0 w 270"/>
                <a:gd name="T61" fmla="*/ 10 h 281"/>
                <a:gd name="T62" fmla="*/ 0 w 270"/>
                <a:gd name="T63" fmla="*/ 9 h 281"/>
                <a:gd name="T64" fmla="*/ 0 w 270"/>
                <a:gd name="T65" fmla="*/ 7 h 281"/>
                <a:gd name="T66" fmla="*/ 0 w 270"/>
                <a:gd name="T67" fmla="*/ 6 h 281"/>
                <a:gd name="T68" fmla="*/ 0 w 270"/>
                <a:gd name="T69" fmla="*/ 4 h 281"/>
                <a:gd name="T70" fmla="*/ 1 w 270"/>
                <a:gd name="T71" fmla="*/ 3 h 281"/>
                <a:gd name="T72" fmla="*/ 1 w 270"/>
                <a:gd name="T73" fmla="*/ 2 h 281"/>
                <a:gd name="T74" fmla="*/ 2 w 270"/>
                <a:gd name="T75" fmla="*/ 1 h 281"/>
                <a:gd name="T76" fmla="*/ 3 w 270"/>
                <a:gd name="T77" fmla="*/ 0 h 281"/>
                <a:gd name="T78" fmla="*/ 3 w 270"/>
                <a:gd name="T79" fmla="*/ 4 h 281"/>
                <a:gd name="T80" fmla="*/ 3 w 270"/>
                <a:gd name="T81" fmla="*/ 6 h 281"/>
                <a:gd name="T82" fmla="*/ 4 w 270"/>
                <a:gd name="T83" fmla="*/ 8 h 281"/>
                <a:gd name="T84" fmla="*/ 4 w 270"/>
                <a:gd name="T85" fmla="*/ 8 h 281"/>
                <a:gd name="T86" fmla="*/ 5 w 270"/>
                <a:gd name="T87" fmla="*/ 9 h 281"/>
                <a:gd name="T88" fmla="*/ 6 w 270"/>
                <a:gd name="T89" fmla="*/ 9 h 2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0" h="281">
                  <a:moveTo>
                    <a:pt x="79" y="118"/>
                  </a:moveTo>
                  <a:lnTo>
                    <a:pt x="93" y="104"/>
                  </a:lnTo>
                  <a:lnTo>
                    <a:pt x="93" y="117"/>
                  </a:lnTo>
                  <a:lnTo>
                    <a:pt x="97" y="138"/>
                  </a:lnTo>
                  <a:lnTo>
                    <a:pt x="101" y="147"/>
                  </a:lnTo>
                  <a:lnTo>
                    <a:pt x="107" y="159"/>
                  </a:lnTo>
                  <a:lnTo>
                    <a:pt x="111" y="164"/>
                  </a:lnTo>
                  <a:lnTo>
                    <a:pt x="115" y="167"/>
                  </a:lnTo>
                  <a:lnTo>
                    <a:pt x="121" y="170"/>
                  </a:lnTo>
                  <a:lnTo>
                    <a:pt x="138" y="173"/>
                  </a:lnTo>
                  <a:lnTo>
                    <a:pt x="192" y="167"/>
                  </a:lnTo>
                  <a:lnTo>
                    <a:pt x="205" y="167"/>
                  </a:lnTo>
                  <a:lnTo>
                    <a:pt x="220" y="169"/>
                  </a:lnTo>
                  <a:lnTo>
                    <a:pt x="234" y="174"/>
                  </a:lnTo>
                  <a:lnTo>
                    <a:pt x="240" y="177"/>
                  </a:lnTo>
                  <a:lnTo>
                    <a:pt x="247" y="183"/>
                  </a:lnTo>
                  <a:lnTo>
                    <a:pt x="259" y="196"/>
                  </a:lnTo>
                  <a:lnTo>
                    <a:pt x="265" y="205"/>
                  </a:lnTo>
                  <a:lnTo>
                    <a:pt x="270" y="215"/>
                  </a:lnTo>
                  <a:lnTo>
                    <a:pt x="198" y="259"/>
                  </a:lnTo>
                  <a:lnTo>
                    <a:pt x="163" y="275"/>
                  </a:lnTo>
                  <a:lnTo>
                    <a:pt x="137" y="281"/>
                  </a:lnTo>
                  <a:lnTo>
                    <a:pt x="120" y="281"/>
                  </a:lnTo>
                  <a:lnTo>
                    <a:pt x="104" y="279"/>
                  </a:lnTo>
                  <a:lnTo>
                    <a:pt x="87" y="273"/>
                  </a:lnTo>
                  <a:lnTo>
                    <a:pt x="71" y="262"/>
                  </a:lnTo>
                  <a:lnTo>
                    <a:pt x="64" y="256"/>
                  </a:lnTo>
                  <a:lnTo>
                    <a:pt x="41" y="228"/>
                  </a:lnTo>
                  <a:lnTo>
                    <a:pt x="12" y="172"/>
                  </a:lnTo>
                  <a:lnTo>
                    <a:pt x="5" y="154"/>
                  </a:lnTo>
                  <a:lnTo>
                    <a:pt x="1" y="133"/>
                  </a:lnTo>
                  <a:lnTo>
                    <a:pt x="0" y="121"/>
                  </a:lnTo>
                  <a:lnTo>
                    <a:pt x="0" y="99"/>
                  </a:lnTo>
                  <a:lnTo>
                    <a:pt x="2" y="77"/>
                  </a:lnTo>
                  <a:lnTo>
                    <a:pt x="6" y="56"/>
                  </a:lnTo>
                  <a:lnTo>
                    <a:pt x="13" y="37"/>
                  </a:lnTo>
                  <a:lnTo>
                    <a:pt x="17" y="28"/>
                  </a:lnTo>
                  <a:lnTo>
                    <a:pt x="28" y="12"/>
                  </a:lnTo>
                  <a:lnTo>
                    <a:pt x="41" y="0"/>
                  </a:lnTo>
                  <a:lnTo>
                    <a:pt x="40" y="56"/>
                  </a:lnTo>
                  <a:lnTo>
                    <a:pt x="44" y="81"/>
                  </a:lnTo>
                  <a:lnTo>
                    <a:pt x="53" y="102"/>
                  </a:lnTo>
                  <a:lnTo>
                    <a:pt x="58" y="108"/>
                  </a:lnTo>
                  <a:lnTo>
                    <a:pt x="71" y="116"/>
                  </a:lnTo>
                  <a:lnTo>
                    <a:pt x="79" y="118"/>
                  </a:lnTo>
                  <a:close/>
                </a:path>
              </a:pathLst>
            </a:custGeom>
            <a:solidFill>
              <a:srgbClr val="F1A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1" name="Freeform 80"/>
            <p:cNvSpPr>
              <a:spLocks/>
            </p:cNvSpPr>
            <p:nvPr/>
          </p:nvSpPr>
          <p:spPr bwMode="auto">
            <a:xfrm>
              <a:off x="5020" y="1202"/>
              <a:ext cx="125" cy="30"/>
            </a:xfrm>
            <a:custGeom>
              <a:avLst/>
              <a:gdLst>
                <a:gd name="T0" fmla="*/ 85 w 1760"/>
                <a:gd name="T1" fmla="*/ 2 h 415"/>
                <a:gd name="T2" fmla="*/ 88 w 1760"/>
                <a:gd name="T3" fmla="*/ 2 h 415"/>
                <a:gd name="T4" fmla="*/ 92 w 1760"/>
                <a:gd name="T5" fmla="*/ 2 h 415"/>
                <a:gd name="T6" fmla="*/ 120 w 1760"/>
                <a:gd name="T7" fmla="*/ 10 h 415"/>
                <a:gd name="T8" fmla="*/ 124 w 1760"/>
                <a:gd name="T9" fmla="*/ 10 h 415"/>
                <a:gd name="T10" fmla="*/ 125 w 1760"/>
                <a:gd name="T11" fmla="*/ 10 h 415"/>
                <a:gd name="T12" fmla="*/ 112 w 1760"/>
                <a:gd name="T13" fmla="*/ 16 h 415"/>
                <a:gd name="T14" fmla="*/ 16 w 1760"/>
                <a:gd name="T15" fmla="*/ 29 h 415"/>
                <a:gd name="T16" fmla="*/ 0 w 1760"/>
                <a:gd name="T17" fmla="*/ 30 h 415"/>
                <a:gd name="T18" fmla="*/ 2 w 1760"/>
                <a:gd name="T19" fmla="*/ 21 h 415"/>
                <a:gd name="T20" fmla="*/ 6 w 1760"/>
                <a:gd name="T21" fmla="*/ 21 h 415"/>
                <a:gd name="T22" fmla="*/ 14 w 1760"/>
                <a:gd name="T23" fmla="*/ 19 h 415"/>
                <a:gd name="T24" fmla="*/ 51 w 1760"/>
                <a:gd name="T25" fmla="*/ 4 h 415"/>
                <a:gd name="T26" fmla="*/ 60 w 1760"/>
                <a:gd name="T27" fmla="*/ 2 h 415"/>
                <a:gd name="T28" fmla="*/ 66 w 1760"/>
                <a:gd name="T29" fmla="*/ 1 h 415"/>
                <a:gd name="T30" fmla="*/ 71 w 1760"/>
                <a:gd name="T31" fmla="*/ 1 h 415"/>
                <a:gd name="T32" fmla="*/ 73 w 1760"/>
                <a:gd name="T33" fmla="*/ 0 h 415"/>
                <a:gd name="T34" fmla="*/ 76 w 1760"/>
                <a:gd name="T35" fmla="*/ 0 h 415"/>
                <a:gd name="T36" fmla="*/ 81 w 1760"/>
                <a:gd name="T37" fmla="*/ 1 h 415"/>
                <a:gd name="T38" fmla="*/ 85 w 1760"/>
                <a:gd name="T39" fmla="*/ 2 h 4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60" h="415">
                  <a:moveTo>
                    <a:pt x="1191" y="26"/>
                  </a:moveTo>
                  <a:lnTo>
                    <a:pt x="1246" y="22"/>
                  </a:lnTo>
                  <a:lnTo>
                    <a:pt x="1301" y="25"/>
                  </a:lnTo>
                  <a:lnTo>
                    <a:pt x="1693" y="135"/>
                  </a:lnTo>
                  <a:lnTo>
                    <a:pt x="1743" y="144"/>
                  </a:lnTo>
                  <a:lnTo>
                    <a:pt x="1760" y="145"/>
                  </a:lnTo>
                  <a:lnTo>
                    <a:pt x="1578" y="221"/>
                  </a:lnTo>
                  <a:lnTo>
                    <a:pt x="230" y="408"/>
                  </a:lnTo>
                  <a:lnTo>
                    <a:pt x="0" y="415"/>
                  </a:lnTo>
                  <a:lnTo>
                    <a:pt x="23" y="292"/>
                  </a:lnTo>
                  <a:lnTo>
                    <a:pt x="83" y="290"/>
                  </a:lnTo>
                  <a:lnTo>
                    <a:pt x="204" y="267"/>
                  </a:lnTo>
                  <a:lnTo>
                    <a:pt x="715" y="57"/>
                  </a:lnTo>
                  <a:lnTo>
                    <a:pt x="840" y="22"/>
                  </a:lnTo>
                  <a:lnTo>
                    <a:pt x="936" y="10"/>
                  </a:lnTo>
                  <a:lnTo>
                    <a:pt x="1000" y="8"/>
                  </a:lnTo>
                  <a:lnTo>
                    <a:pt x="1025" y="2"/>
                  </a:lnTo>
                  <a:lnTo>
                    <a:pt x="1073" y="0"/>
                  </a:lnTo>
                  <a:lnTo>
                    <a:pt x="1147" y="13"/>
                  </a:lnTo>
                  <a:lnTo>
                    <a:pt x="119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2" name="Freeform 81"/>
            <p:cNvSpPr>
              <a:spLocks/>
            </p:cNvSpPr>
            <p:nvPr/>
          </p:nvSpPr>
          <p:spPr bwMode="auto">
            <a:xfrm>
              <a:off x="5267" y="1213"/>
              <a:ext cx="42" cy="40"/>
            </a:xfrm>
            <a:custGeom>
              <a:avLst/>
              <a:gdLst>
                <a:gd name="T0" fmla="*/ 42 w 592"/>
                <a:gd name="T1" fmla="*/ 10 h 555"/>
                <a:gd name="T2" fmla="*/ 42 w 592"/>
                <a:gd name="T3" fmla="*/ 16 h 555"/>
                <a:gd name="T4" fmla="*/ 40 w 592"/>
                <a:gd name="T5" fmla="*/ 24 h 555"/>
                <a:gd name="T6" fmla="*/ 30 w 592"/>
                <a:gd name="T7" fmla="*/ 40 h 555"/>
                <a:gd name="T8" fmla="*/ 25 w 592"/>
                <a:gd name="T9" fmla="*/ 39 h 555"/>
                <a:gd name="T10" fmla="*/ 8 w 592"/>
                <a:gd name="T11" fmla="*/ 33 h 555"/>
                <a:gd name="T12" fmla="*/ 4 w 592"/>
                <a:gd name="T13" fmla="*/ 33 h 555"/>
                <a:gd name="T14" fmla="*/ 2 w 592"/>
                <a:gd name="T15" fmla="*/ 27 h 555"/>
                <a:gd name="T16" fmla="*/ 1 w 592"/>
                <a:gd name="T17" fmla="*/ 20 h 555"/>
                <a:gd name="T18" fmla="*/ 2 w 592"/>
                <a:gd name="T19" fmla="*/ 15 h 555"/>
                <a:gd name="T20" fmla="*/ 4 w 592"/>
                <a:gd name="T21" fmla="*/ 14 h 555"/>
                <a:gd name="T22" fmla="*/ 20 w 592"/>
                <a:gd name="T23" fmla="*/ 9 h 555"/>
                <a:gd name="T24" fmla="*/ 27 w 592"/>
                <a:gd name="T25" fmla="*/ 9 h 555"/>
                <a:gd name="T26" fmla="*/ 29 w 592"/>
                <a:gd name="T27" fmla="*/ 10 h 555"/>
                <a:gd name="T28" fmla="*/ 31 w 592"/>
                <a:gd name="T29" fmla="*/ 11 h 555"/>
                <a:gd name="T30" fmla="*/ 32 w 592"/>
                <a:gd name="T31" fmla="*/ 13 h 555"/>
                <a:gd name="T32" fmla="*/ 32 w 592"/>
                <a:gd name="T33" fmla="*/ 14 h 555"/>
                <a:gd name="T34" fmla="*/ 32 w 592"/>
                <a:gd name="T35" fmla="*/ 18 h 555"/>
                <a:gd name="T36" fmla="*/ 32 w 592"/>
                <a:gd name="T37" fmla="*/ 21 h 555"/>
                <a:gd name="T38" fmla="*/ 31 w 592"/>
                <a:gd name="T39" fmla="*/ 22 h 555"/>
                <a:gd name="T40" fmla="*/ 30 w 592"/>
                <a:gd name="T41" fmla="*/ 22 h 555"/>
                <a:gd name="T42" fmla="*/ 29 w 592"/>
                <a:gd name="T43" fmla="*/ 22 h 555"/>
                <a:gd name="T44" fmla="*/ 22 w 592"/>
                <a:gd name="T45" fmla="*/ 23 h 555"/>
                <a:gd name="T46" fmla="*/ 21 w 592"/>
                <a:gd name="T47" fmla="*/ 23 h 555"/>
                <a:gd name="T48" fmla="*/ 20 w 592"/>
                <a:gd name="T49" fmla="*/ 24 h 555"/>
                <a:gd name="T50" fmla="*/ 19 w 592"/>
                <a:gd name="T51" fmla="*/ 23 h 555"/>
                <a:gd name="T52" fmla="*/ 19 w 592"/>
                <a:gd name="T53" fmla="*/ 22 h 555"/>
                <a:gd name="T54" fmla="*/ 19 w 592"/>
                <a:gd name="T55" fmla="*/ 19 h 555"/>
                <a:gd name="T56" fmla="*/ 20 w 592"/>
                <a:gd name="T57" fmla="*/ 18 h 555"/>
                <a:gd name="T58" fmla="*/ 22 w 592"/>
                <a:gd name="T59" fmla="*/ 18 h 555"/>
                <a:gd name="T60" fmla="*/ 27 w 592"/>
                <a:gd name="T61" fmla="*/ 18 h 555"/>
                <a:gd name="T62" fmla="*/ 28 w 592"/>
                <a:gd name="T63" fmla="*/ 17 h 555"/>
                <a:gd name="T64" fmla="*/ 28 w 592"/>
                <a:gd name="T65" fmla="*/ 17 h 555"/>
                <a:gd name="T66" fmla="*/ 28 w 592"/>
                <a:gd name="T67" fmla="*/ 16 h 555"/>
                <a:gd name="T68" fmla="*/ 28 w 592"/>
                <a:gd name="T69" fmla="*/ 14 h 555"/>
                <a:gd name="T70" fmla="*/ 5 w 592"/>
                <a:gd name="T71" fmla="*/ 22 h 555"/>
                <a:gd name="T72" fmla="*/ 5 w 592"/>
                <a:gd name="T73" fmla="*/ 23 h 555"/>
                <a:gd name="T74" fmla="*/ 6 w 592"/>
                <a:gd name="T75" fmla="*/ 25 h 555"/>
                <a:gd name="T76" fmla="*/ 11 w 592"/>
                <a:gd name="T77" fmla="*/ 25 h 555"/>
                <a:gd name="T78" fmla="*/ 24 w 592"/>
                <a:gd name="T79" fmla="*/ 27 h 555"/>
                <a:gd name="T80" fmla="*/ 30 w 592"/>
                <a:gd name="T81" fmla="*/ 26 h 555"/>
                <a:gd name="T82" fmla="*/ 32 w 592"/>
                <a:gd name="T83" fmla="*/ 25 h 555"/>
                <a:gd name="T84" fmla="*/ 36 w 592"/>
                <a:gd name="T85" fmla="*/ 22 h 555"/>
                <a:gd name="T86" fmla="*/ 38 w 592"/>
                <a:gd name="T87" fmla="*/ 18 h 555"/>
                <a:gd name="T88" fmla="*/ 38 w 592"/>
                <a:gd name="T89" fmla="*/ 12 h 555"/>
                <a:gd name="T90" fmla="*/ 37 w 592"/>
                <a:gd name="T91" fmla="*/ 6 h 555"/>
                <a:gd name="T92" fmla="*/ 31 w 592"/>
                <a:gd name="T93" fmla="*/ 4 h 555"/>
                <a:gd name="T94" fmla="*/ 23 w 592"/>
                <a:gd name="T95" fmla="*/ 4 h 555"/>
                <a:gd name="T96" fmla="*/ 0 w 592"/>
                <a:gd name="T97" fmla="*/ 8 h 555"/>
                <a:gd name="T98" fmla="*/ 0 w 592"/>
                <a:gd name="T99" fmla="*/ 7 h 555"/>
                <a:gd name="T100" fmla="*/ 0 w 592"/>
                <a:gd name="T101" fmla="*/ 4 h 555"/>
                <a:gd name="T102" fmla="*/ 33 w 592"/>
                <a:gd name="T103" fmla="*/ 0 h 555"/>
                <a:gd name="T104" fmla="*/ 41 w 592"/>
                <a:gd name="T105" fmla="*/ 5 h 5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92" h="555">
                  <a:moveTo>
                    <a:pt x="580" y="72"/>
                  </a:moveTo>
                  <a:lnTo>
                    <a:pt x="591" y="142"/>
                  </a:lnTo>
                  <a:lnTo>
                    <a:pt x="592" y="176"/>
                  </a:lnTo>
                  <a:lnTo>
                    <a:pt x="588" y="225"/>
                  </a:lnTo>
                  <a:lnTo>
                    <a:pt x="579" y="271"/>
                  </a:lnTo>
                  <a:lnTo>
                    <a:pt x="558" y="330"/>
                  </a:lnTo>
                  <a:lnTo>
                    <a:pt x="451" y="554"/>
                  </a:lnTo>
                  <a:lnTo>
                    <a:pt x="425" y="555"/>
                  </a:lnTo>
                  <a:lnTo>
                    <a:pt x="374" y="548"/>
                  </a:lnTo>
                  <a:lnTo>
                    <a:pt x="349" y="542"/>
                  </a:lnTo>
                  <a:lnTo>
                    <a:pt x="152" y="468"/>
                  </a:lnTo>
                  <a:lnTo>
                    <a:pt x="114" y="460"/>
                  </a:lnTo>
                  <a:lnTo>
                    <a:pt x="75" y="457"/>
                  </a:lnTo>
                  <a:lnTo>
                    <a:pt x="50" y="460"/>
                  </a:lnTo>
                  <a:lnTo>
                    <a:pt x="39" y="432"/>
                  </a:lnTo>
                  <a:lnTo>
                    <a:pt x="23" y="371"/>
                  </a:lnTo>
                  <a:lnTo>
                    <a:pt x="17" y="305"/>
                  </a:lnTo>
                  <a:lnTo>
                    <a:pt x="18" y="272"/>
                  </a:lnTo>
                  <a:lnTo>
                    <a:pt x="22" y="241"/>
                  </a:lnTo>
                  <a:lnTo>
                    <a:pt x="32" y="209"/>
                  </a:lnTo>
                  <a:lnTo>
                    <a:pt x="37" y="203"/>
                  </a:lnTo>
                  <a:lnTo>
                    <a:pt x="62" y="189"/>
                  </a:lnTo>
                  <a:lnTo>
                    <a:pt x="149" y="156"/>
                  </a:lnTo>
                  <a:lnTo>
                    <a:pt x="276" y="129"/>
                  </a:lnTo>
                  <a:lnTo>
                    <a:pt x="345" y="127"/>
                  </a:lnTo>
                  <a:lnTo>
                    <a:pt x="376" y="130"/>
                  </a:lnTo>
                  <a:lnTo>
                    <a:pt x="390" y="134"/>
                  </a:lnTo>
                  <a:lnTo>
                    <a:pt x="415" y="144"/>
                  </a:lnTo>
                  <a:lnTo>
                    <a:pt x="425" y="151"/>
                  </a:lnTo>
                  <a:lnTo>
                    <a:pt x="434" y="158"/>
                  </a:lnTo>
                  <a:lnTo>
                    <a:pt x="440" y="166"/>
                  </a:lnTo>
                  <a:lnTo>
                    <a:pt x="445" y="177"/>
                  </a:lnTo>
                  <a:lnTo>
                    <a:pt x="449" y="189"/>
                  </a:lnTo>
                  <a:lnTo>
                    <a:pt x="451" y="201"/>
                  </a:lnTo>
                  <a:lnTo>
                    <a:pt x="456" y="231"/>
                  </a:lnTo>
                  <a:lnTo>
                    <a:pt x="457" y="255"/>
                  </a:lnTo>
                  <a:lnTo>
                    <a:pt x="454" y="274"/>
                  </a:lnTo>
                  <a:lnTo>
                    <a:pt x="447" y="288"/>
                  </a:lnTo>
                  <a:lnTo>
                    <a:pt x="443" y="293"/>
                  </a:lnTo>
                  <a:lnTo>
                    <a:pt x="438" y="299"/>
                  </a:lnTo>
                  <a:lnTo>
                    <a:pt x="433" y="303"/>
                  </a:lnTo>
                  <a:lnTo>
                    <a:pt x="420" y="308"/>
                  </a:lnTo>
                  <a:lnTo>
                    <a:pt x="413" y="309"/>
                  </a:lnTo>
                  <a:lnTo>
                    <a:pt x="406" y="311"/>
                  </a:lnTo>
                  <a:lnTo>
                    <a:pt x="319" y="314"/>
                  </a:lnTo>
                  <a:lnTo>
                    <a:pt x="306" y="317"/>
                  </a:lnTo>
                  <a:lnTo>
                    <a:pt x="299" y="319"/>
                  </a:lnTo>
                  <a:lnTo>
                    <a:pt x="293" y="322"/>
                  </a:lnTo>
                  <a:lnTo>
                    <a:pt x="288" y="326"/>
                  </a:lnTo>
                  <a:lnTo>
                    <a:pt x="283" y="330"/>
                  </a:lnTo>
                  <a:lnTo>
                    <a:pt x="277" y="326"/>
                  </a:lnTo>
                  <a:lnTo>
                    <a:pt x="273" y="320"/>
                  </a:lnTo>
                  <a:lnTo>
                    <a:pt x="271" y="312"/>
                  </a:lnTo>
                  <a:lnTo>
                    <a:pt x="270" y="304"/>
                  </a:lnTo>
                  <a:lnTo>
                    <a:pt x="271" y="269"/>
                  </a:lnTo>
                  <a:lnTo>
                    <a:pt x="274" y="265"/>
                  </a:lnTo>
                  <a:lnTo>
                    <a:pt x="277" y="262"/>
                  </a:lnTo>
                  <a:lnTo>
                    <a:pt x="285" y="255"/>
                  </a:lnTo>
                  <a:lnTo>
                    <a:pt x="295" y="251"/>
                  </a:lnTo>
                  <a:lnTo>
                    <a:pt x="307" y="249"/>
                  </a:lnTo>
                  <a:lnTo>
                    <a:pt x="367" y="246"/>
                  </a:lnTo>
                  <a:lnTo>
                    <a:pt x="381" y="243"/>
                  </a:lnTo>
                  <a:lnTo>
                    <a:pt x="385" y="241"/>
                  </a:lnTo>
                  <a:lnTo>
                    <a:pt x="388" y="238"/>
                  </a:lnTo>
                  <a:lnTo>
                    <a:pt x="391" y="235"/>
                  </a:lnTo>
                  <a:lnTo>
                    <a:pt x="396" y="229"/>
                  </a:lnTo>
                  <a:lnTo>
                    <a:pt x="397" y="225"/>
                  </a:lnTo>
                  <a:lnTo>
                    <a:pt x="397" y="219"/>
                  </a:lnTo>
                  <a:lnTo>
                    <a:pt x="394" y="207"/>
                  </a:lnTo>
                  <a:lnTo>
                    <a:pt x="389" y="191"/>
                  </a:lnTo>
                  <a:lnTo>
                    <a:pt x="98" y="234"/>
                  </a:lnTo>
                  <a:lnTo>
                    <a:pt x="65" y="304"/>
                  </a:lnTo>
                  <a:lnTo>
                    <a:pt x="64" y="311"/>
                  </a:lnTo>
                  <a:lnTo>
                    <a:pt x="64" y="319"/>
                  </a:lnTo>
                  <a:lnTo>
                    <a:pt x="70" y="333"/>
                  </a:lnTo>
                  <a:lnTo>
                    <a:pt x="82" y="344"/>
                  </a:lnTo>
                  <a:lnTo>
                    <a:pt x="93" y="348"/>
                  </a:lnTo>
                  <a:lnTo>
                    <a:pt x="151" y="351"/>
                  </a:lnTo>
                  <a:lnTo>
                    <a:pt x="310" y="372"/>
                  </a:lnTo>
                  <a:lnTo>
                    <a:pt x="342" y="373"/>
                  </a:lnTo>
                  <a:lnTo>
                    <a:pt x="402" y="366"/>
                  </a:lnTo>
                  <a:lnTo>
                    <a:pt x="417" y="362"/>
                  </a:lnTo>
                  <a:lnTo>
                    <a:pt x="430" y="357"/>
                  </a:lnTo>
                  <a:lnTo>
                    <a:pt x="457" y="343"/>
                  </a:lnTo>
                  <a:lnTo>
                    <a:pt x="481" y="324"/>
                  </a:lnTo>
                  <a:lnTo>
                    <a:pt x="502" y="299"/>
                  </a:lnTo>
                  <a:lnTo>
                    <a:pt x="513" y="283"/>
                  </a:lnTo>
                  <a:lnTo>
                    <a:pt x="531" y="248"/>
                  </a:lnTo>
                  <a:lnTo>
                    <a:pt x="538" y="227"/>
                  </a:lnTo>
                  <a:lnTo>
                    <a:pt x="537" y="164"/>
                  </a:lnTo>
                  <a:lnTo>
                    <a:pt x="533" y="129"/>
                  </a:lnTo>
                  <a:lnTo>
                    <a:pt x="517" y="80"/>
                  </a:lnTo>
                  <a:lnTo>
                    <a:pt x="501" y="73"/>
                  </a:lnTo>
                  <a:lnTo>
                    <a:pt x="438" y="59"/>
                  </a:lnTo>
                  <a:lnTo>
                    <a:pt x="406" y="55"/>
                  </a:lnTo>
                  <a:lnTo>
                    <a:pt x="327" y="58"/>
                  </a:lnTo>
                  <a:lnTo>
                    <a:pt x="38" y="111"/>
                  </a:lnTo>
                  <a:lnTo>
                    <a:pt x="5" y="115"/>
                  </a:lnTo>
                  <a:lnTo>
                    <a:pt x="2" y="109"/>
                  </a:lnTo>
                  <a:lnTo>
                    <a:pt x="0" y="96"/>
                  </a:lnTo>
                  <a:lnTo>
                    <a:pt x="1" y="70"/>
                  </a:lnTo>
                  <a:lnTo>
                    <a:pt x="0" y="54"/>
                  </a:lnTo>
                  <a:lnTo>
                    <a:pt x="234" y="11"/>
                  </a:lnTo>
                  <a:lnTo>
                    <a:pt x="472" y="0"/>
                  </a:lnTo>
                  <a:lnTo>
                    <a:pt x="538" y="4"/>
                  </a:lnTo>
                  <a:lnTo>
                    <a:pt x="580" y="7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3" name="Freeform 82"/>
            <p:cNvSpPr>
              <a:spLocks/>
            </p:cNvSpPr>
            <p:nvPr/>
          </p:nvSpPr>
          <p:spPr bwMode="auto">
            <a:xfrm>
              <a:off x="4893" y="1223"/>
              <a:ext cx="109" cy="9"/>
            </a:xfrm>
            <a:custGeom>
              <a:avLst/>
              <a:gdLst>
                <a:gd name="T0" fmla="*/ 109 w 1536"/>
                <a:gd name="T1" fmla="*/ 0 h 127"/>
                <a:gd name="T2" fmla="*/ 108 w 1536"/>
                <a:gd name="T3" fmla="*/ 6 h 127"/>
                <a:gd name="T4" fmla="*/ 108 w 1536"/>
                <a:gd name="T5" fmla="*/ 7 h 127"/>
                <a:gd name="T6" fmla="*/ 108 w 1536"/>
                <a:gd name="T7" fmla="*/ 8 h 127"/>
                <a:gd name="T8" fmla="*/ 108 w 1536"/>
                <a:gd name="T9" fmla="*/ 8 h 127"/>
                <a:gd name="T10" fmla="*/ 107 w 1536"/>
                <a:gd name="T11" fmla="*/ 8 h 127"/>
                <a:gd name="T12" fmla="*/ 107 w 1536"/>
                <a:gd name="T13" fmla="*/ 9 h 127"/>
                <a:gd name="T14" fmla="*/ 46 w 1536"/>
                <a:gd name="T15" fmla="*/ 9 h 127"/>
                <a:gd name="T16" fmla="*/ 16 w 1536"/>
                <a:gd name="T17" fmla="*/ 5 h 127"/>
                <a:gd name="T18" fmla="*/ 0 w 1536"/>
                <a:gd name="T19" fmla="*/ 0 h 127"/>
                <a:gd name="T20" fmla="*/ 109 w 1536"/>
                <a:gd name="T21" fmla="*/ 0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6" h="127">
                  <a:moveTo>
                    <a:pt x="1536" y="0"/>
                  </a:moveTo>
                  <a:lnTo>
                    <a:pt x="1526" y="85"/>
                  </a:lnTo>
                  <a:lnTo>
                    <a:pt x="1522" y="99"/>
                  </a:lnTo>
                  <a:lnTo>
                    <a:pt x="1518" y="107"/>
                  </a:lnTo>
                  <a:lnTo>
                    <a:pt x="1515" y="112"/>
                  </a:lnTo>
                  <a:lnTo>
                    <a:pt x="1511" y="117"/>
                  </a:lnTo>
                  <a:lnTo>
                    <a:pt x="1506" y="123"/>
                  </a:lnTo>
                  <a:lnTo>
                    <a:pt x="647" y="127"/>
                  </a:lnTo>
                  <a:lnTo>
                    <a:pt x="223" y="69"/>
                  </a:lnTo>
                  <a:lnTo>
                    <a:pt x="0" y="7"/>
                  </a:lnTo>
                  <a:lnTo>
                    <a:pt x="15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4" name="Freeform 83"/>
            <p:cNvSpPr>
              <a:spLocks/>
            </p:cNvSpPr>
            <p:nvPr/>
          </p:nvSpPr>
          <p:spPr bwMode="auto">
            <a:xfrm>
              <a:off x="4905" y="1249"/>
              <a:ext cx="259" cy="28"/>
            </a:xfrm>
            <a:custGeom>
              <a:avLst/>
              <a:gdLst>
                <a:gd name="T0" fmla="*/ 259 w 3630"/>
                <a:gd name="T1" fmla="*/ 0 h 383"/>
                <a:gd name="T2" fmla="*/ 259 w 3630"/>
                <a:gd name="T3" fmla="*/ 1 h 383"/>
                <a:gd name="T4" fmla="*/ 259 w 3630"/>
                <a:gd name="T5" fmla="*/ 1 h 383"/>
                <a:gd name="T6" fmla="*/ 258 w 3630"/>
                <a:gd name="T7" fmla="*/ 2 h 383"/>
                <a:gd name="T8" fmla="*/ 258 w 3630"/>
                <a:gd name="T9" fmla="*/ 2 h 383"/>
                <a:gd name="T10" fmla="*/ 256 w 3630"/>
                <a:gd name="T11" fmla="*/ 4 h 383"/>
                <a:gd name="T12" fmla="*/ 255 w 3630"/>
                <a:gd name="T13" fmla="*/ 5 h 383"/>
                <a:gd name="T14" fmla="*/ 254 w 3630"/>
                <a:gd name="T15" fmla="*/ 6 h 383"/>
                <a:gd name="T16" fmla="*/ 253 w 3630"/>
                <a:gd name="T17" fmla="*/ 7 h 383"/>
                <a:gd name="T18" fmla="*/ 253 w 3630"/>
                <a:gd name="T19" fmla="*/ 8 h 383"/>
                <a:gd name="T20" fmla="*/ 253 w 3630"/>
                <a:gd name="T21" fmla="*/ 10 h 383"/>
                <a:gd name="T22" fmla="*/ 200 w 3630"/>
                <a:gd name="T23" fmla="*/ 28 h 383"/>
                <a:gd name="T24" fmla="*/ 1 w 3630"/>
                <a:gd name="T25" fmla="*/ 14 h 383"/>
                <a:gd name="T26" fmla="*/ 0 w 3630"/>
                <a:gd name="T27" fmla="*/ 8 h 383"/>
                <a:gd name="T28" fmla="*/ 150 w 3630"/>
                <a:gd name="T29" fmla="*/ 15 h 383"/>
                <a:gd name="T30" fmla="*/ 200 w 3630"/>
                <a:gd name="T31" fmla="*/ 11 h 383"/>
                <a:gd name="T32" fmla="*/ 206 w 3630"/>
                <a:gd name="T33" fmla="*/ 11 h 383"/>
                <a:gd name="T34" fmla="*/ 213 w 3630"/>
                <a:gd name="T35" fmla="*/ 10 h 383"/>
                <a:gd name="T36" fmla="*/ 247 w 3630"/>
                <a:gd name="T37" fmla="*/ 1 h 383"/>
                <a:gd name="T38" fmla="*/ 254 w 3630"/>
                <a:gd name="T39" fmla="*/ 0 h 383"/>
                <a:gd name="T40" fmla="*/ 259 w 3630"/>
                <a:gd name="T41" fmla="*/ 0 h 3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30" h="383">
                  <a:moveTo>
                    <a:pt x="3630" y="2"/>
                  </a:moveTo>
                  <a:lnTo>
                    <a:pt x="3627" y="10"/>
                  </a:lnTo>
                  <a:lnTo>
                    <a:pt x="3623" y="17"/>
                  </a:lnTo>
                  <a:lnTo>
                    <a:pt x="3618" y="23"/>
                  </a:lnTo>
                  <a:lnTo>
                    <a:pt x="3611" y="30"/>
                  </a:lnTo>
                  <a:lnTo>
                    <a:pt x="3582" y="53"/>
                  </a:lnTo>
                  <a:lnTo>
                    <a:pt x="3567" y="68"/>
                  </a:lnTo>
                  <a:lnTo>
                    <a:pt x="3556" y="84"/>
                  </a:lnTo>
                  <a:lnTo>
                    <a:pt x="3552" y="94"/>
                  </a:lnTo>
                  <a:lnTo>
                    <a:pt x="3550" y="105"/>
                  </a:lnTo>
                  <a:lnTo>
                    <a:pt x="3551" y="131"/>
                  </a:lnTo>
                  <a:lnTo>
                    <a:pt x="2802" y="383"/>
                  </a:lnTo>
                  <a:lnTo>
                    <a:pt x="13" y="185"/>
                  </a:lnTo>
                  <a:lnTo>
                    <a:pt x="0" y="113"/>
                  </a:lnTo>
                  <a:lnTo>
                    <a:pt x="2102" y="205"/>
                  </a:lnTo>
                  <a:lnTo>
                    <a:pt x="2802" y="149"/>
                  </a:lnTo>
                  <a:lnTo>
                    <a:pt x="2881" y="154"/>
                  </a:lnTo>
                  <a:lnTo>
                    <a:pt x="2988" y="143"/>
                  </a:lnTo>
                  <a:lnTo>
                    <a:pt x="3456" y="13"/>
                  </a:lnTo>
                  <a:lnTo>
                    <a:pt x="3556" y="0"/>
                  </a:lnTo>
                  <a:lnTo>
                    <a:pt x="3630"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5" name="Freeform 84"/>
            <p:cNvSpPr>
              <a:spLocks/>
            </p:cNvSpPr>
            <p:nvPr/>
          </p:nvSpPr>
          <p:spPr bwMode="auto">
            <a:xfrm>
              <a:off x="4632" y="1250"/>
              <a:ext cx="26" cy="240"/>
            </a:xfrm>
            <a:custGeom>
              <a:avLst/>
              <a:gdLst>
                <a:gd name="T0" fmla="*/ 22 w 371"/>
                <a:gd name="T1" fmla="*/ 6 h 3374"/>
                <a:gd name="T2" fmla="*/ 26 w 371"/>
                <a:gd name="T3" fmla="*/ 237 h 3374"/>
                <a:gd name="T4" fmla="*/ 25 w 371"/>
                <a:gd name="T5" fmla="*/ 238 h 3374"/>
                <a:gd name="T6" fmla="*/ 24 w 371"/>
                <a:gd name="T7" fmla="*/ 239 h 3374"/>
                <a:gd name="T8" fmla="*/ 23 w 371"/>
                <a:gd name="T9" fmla="*/ 239 h 3374"/>
                <a:gd name="T10" fmla="*/ 22 w 371"/>
                <a:gd name="T11" fmla="*/ 240 h 3374"/>
                <a:gd name="T12" fmla="*/ 20 w 371"/>
                <a:gd name="T13" fmla="*/ 240 h 3374"/>
                <a:gd name="T14" fmla="*/ 14 w 371"/>
                <a:gd name="T15" fmla="*/ 240 h 3374"/>
                <a:gd name="T16" fmla="*/ 14 w 371"/>
                <a:gd name="T17" fmla="*/ 130 h 3374"/>
                <a:gd name="T18" fmla="*/ 4 w 371"/>
                <a:gd name="T19" fmla="*/ 20 h 3374"/>
                <a:gd name="T20" fmla="*/ 0 w 371"/>
                <a:gd name="T21" fmla="*/ 0 h 3374"/>
                <a:gd name="T22" fmla="*/ 8 w 371"/>
                <a:gd name="T23" fmla="*/ 4 h 3374"/>
                <a:gd name="T24" fmla="*/ 12 w 371"/>
                <a:gd name="T25" fmla="*/ 6 h 3374"/>
                <a:gd name="T26" fmla="*/ 14 w 371"/>
                <a:gd name="T27" fmla="*/ 7 h 3374"/>
                <a:gd name="T28" fmla="*/ 16 w 371"/>
                <a:gd name="T29" fmla="*/ 7 h 3374"/>
                <a:gd name="T30" fmla="*/ 17 w 371"/>
                <a:gd name="T31" fmla="*/ 6 h 3374"/>
                <a:gd name="T32" fmla="*/ 19 w 371"/>
                <a:gd name="T33" fmla="*/ 6 h 3374"/>
                <a:gd name="T34" fmla="*/ 21 w 371"/>
                <a:gd name="T35" fmla="*/ 6 h 3374"/>
                <a:gd name="T36" fmla="*/ 22 w 371"/>
                <a:gd name="T37" fmla="*/ 6 h 33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1" h="3374">
                  <a:moveTo>
                    <a:pt x="308" y="87"/>
                  </a:moveTo>
                  <a:lnTo>
                    <a:pt x="371" y="3338"/>
                  </a:lnTo>
                  <a:lnTo>
                    <a:pt x="353" y="3351"/>
                  </a:lnTo>
                  <a:lnTo>
                    <a:pt x="343" y="3356"/>
                  </a:lnTo>
                  <a:lnTo>
                    <a:pt x="334" y="3360"/>
                  </a:lnTo>
                  <a:lnTo>
                    <a:pt x="313" y="3367"/>
                  </a:lnTo>
                  <a:lnTo>
                    <a:pt x="292" y="3371"/>
                  </a:lnTo>
                  <a:lnTo>
                    <a:pt x="198" y="3374"/>
                  </a:lnTo>
                  <a:lnTo>
                    <a:pt x="198" y="1828"/>
                  </a:lnTo>
                  <a:lnTo>
                    <a:pt x="57" y="277"/>
                  </a:lnTo>
                  <a:lnTo>
                    <a:pt x="0" y="0"/>
                  </a:lnTo>
                  <a:lnTo>
                    <a:pt x="121" y="51"/>
                  </a:lnTo>
                  <a:lnTo>
                    <a:pt x="168" y="80"/>
                  </a:lnTo>
                  <a:lnTo>
                    <a:pt x="198" y="103"/>
                  </a:lnTo>
                  <a:lnTo>
                    <a:pt x="222" y="92"/>
                  </a:lnTo>
                  <a:lnTo>
                    <a:pt x="248" y="84"/>
                  </a:lnTo>
                  <a:lnTo>
                    <a:pt x="278" y="81"/>
                  </a:lnTo>
                  <a:lnTo>
                    <a:pt x="301" y="84"/>
                  </a:lnTo>
                  <a:lnTo>
                    <a:pt x="308" y="87"/>
                  </a:lnTo>
                  <a:close/>
                </a:path>
              </a:pathLst>
            </a:custGeom>
            <a:solidFill>
              <a:srgbClr val="5E69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6" name="Freeform 85"/>
            <p:cNvSpPr>
              <a:spLocks/>
            </p:cNvSpPr>
            <p:nvPr/>
          </p:nvSpPr>
          <p:spPr bwMode="auto">
            <a:xfrm>
              <a:off x="4843" y="1250"/>
              <a:ext cx="332" cy="83"/>
            </a:xfrm>
            <a:custGeom>
              <a:avLst/>
              <a:gdLst>
                <a:gd name="T0" fmla="*/ 332 w 4645"/>
                <a:gd name="T1" fmla="*/ 6 h 1157"/>
                <a:gd name="T2" fmla="*/ 329 w 4645"/>
                <a:gd name="T3" fmla="*/ 45 h 1157"/>
                <a:gd name="T4" fmla="*/ 323 w 4645"/>
                <a:gd name="T5" fmla="*/ 70 h 1157"/>
                <a:gd name="T6" fmla="*/ 321 w 4645"/>
                <a:gd name="T7" fmla="*/ 74 h 1157"/>
                <a:gd name="T8" fmla="*/ 320 w 4645"/>
                <a:gd name="T9" fmla="*/ 75 h 1157"/>
                <a:gd name="T10" fmla="*/ 316 w 4645"/>
                <a:gd name="T11" fmla="*/ 78 h 1157"/>
                <a:gd name="T12" fmla="*/ 312 w 4645"/>
                <a:gd name="T13" fmla="*/ 80 h 1157"/>
                <a:gd name="T14" fmla="*/ 309 w 4645"/>
                <a:gd name="T15" fmla="*/ 82 h 1157"/>
                <a:gd name="T16" fmla="*/ 305 w 4645"/>
                <a:gd name="T17" fmla="*/ 83 h 1157"/>
                <a:gd name="T18" fmla="*/ 302 w 4645"/>
                <a:gd name="T19" fmla="*/ 83 h 1157"/>
                <a:gd name="T20" fmla="*/ 292 w 4645"/>
                <a:gd name="T21" fmla="*/ 82 h 1157"/>
                <a:gd name="T22" fmla="*/ 277 w 4645"/>
                <a:gd name="T23" fmla="*/ 80 h 1157"/>
                <a:gd name="T24" fmla="*/ 272 w 4645"/>
                <a:gd name="T25" fmla="*/ 80 h 1157"/>
                <a:gd name="T26" fmla="*/ 266 w 4645"/>
                <a:gd name="T27" fmla="*/ 81 h 1157"/>
                <a:gd name="T28" fmla="*/ 262 w 4645"/>
                <a:gd name="T29" fmla="*/ 82 h 1157"/>
                <a:gd name="T30" fmla="*/ 14 w 4645"/>
                <a:gd name="T31" fmla="*/ 53 h 1157"/>
                <a:gd name="T32" fmla="*/ 13 w 4645"/>
                <a:gd name="T33" fmla="*/ 53 h 1157"/>
                <a:gd name="T34" fmla="*/ 13 w 4645"/>
                <a:gd name="T35" fmla="*/ 51 h 1157"/>
                <a:gd name="T36" fmla="*/ 12 w 4645"/>
                <a:gd name="T37" fmla="*/ 51 h 1157"/>
                <a:gd name="T38" fmla="*/ 11 w 4645"/>
                <a:gd name="T39" fmla="*/ 50 h 1157"/>
                <a:gd name="T40" fmla="*/ 10 w 4645"/>
                <a:gd name="T41" fmla="*/ 49 h 1157"/>
                <a:gd name="T42" fmla="*/ 9 w 4645"/>
                <a:gd name="T43" fmla="*/ 49 h 1157"/>
                <a:gd name="T44" fmla="*/ 7 w 4645"/>
                <a:gd name="T45" fmla="*/ 48 h 1157"/>
                <a:gd name="T46" fmla="*/ 4 w 4645"/>
                <a:gd name="T47" fmla="*/ 47 h 1157"/>
                <a:gd name="T48" fmla="*/ 3 w 4645"/>
                <a:gd name="T49" fmla="*/ 47 h 1157"/>
                <a:gd name="T50" fmla="*/ 2 w 4645"/>
                <a:gd name="T51" fmla="*/ 46 h 1157"/>
                <a:gd name="T52" fmla="*/ 1 w 4645"/>
                <a:gd name="T53" fmla="*/ 46 h 1157"/>
                <a:gd name="T54" fmla="*/ 1 w 4645"/>
                <a:gd name="T55" fmla="*/ 46 h 1157"/>
                <a:gd name="T56" fmla="*/ 1 w 4645"/>
                <a:gd name="T57" fmla="*/ 45 h 1157"/>
                <a:gd name="T58" fmla="*/ 0 w 4645"/>
                <a:gd name="T59" fmla="*/ 44 h 1157"/>
                <a:gd name="T60" fmla="*/ 0 w 4645"/>
                <a:gd name="T61" fmla="*/ 43 h 1157"/>
                <a:gd name="T62" fmla="*/ 7 w 4645"/>
                <a:gd name="T63" fmla="*/ 44 h 1157"/>
                <a:gd name="T64" fmla="*/ 35 w 4645"/>
                <a:gd name="T65" fmla="*/ 51 h 1157"/>
                <a:gd name="T66" fmla="*/ 272 w 4645"/>
                <a:gd name="T67" fmla="*/ 64 h 1157"/>
                <a:gd name="T68" fmla="*/ 279 w 4645"/>
                <a:gd name="T69" fmla="*/ 64 h 1157"/>
                <a:gd name="T70" fmla="*/ 301 w 4645"/>
                <a:gd name="T71" fmla="*/ 57 h 1157"/>
                <a:gd name="T72" fmla="*/ 306 w 4645"/>
                <a:gd name="T73" fmla="*/ 55 h 1157"/>
                <a:gd name="T74" fmla="*/ 309 w 4645"/>
                <a:gd name="T75" fmla="*/ 53 h 1157"/>
                <a:gd name="T76" fmla="*/ 313 w 4645"/>
                <a:gd name="T77" fmla="*/ 50 h 1157"/>
                <a:gd name="T78" fmla="*/ 315 w 4645"/>
                <a:gd name="T79" fmla="*/ 48 h 1157"/>
                <a:gd name="T80" fmla="*/ 321 w 4645"/>
                <a:gd name="T81" fmla="*/ 39 h 1157"/>
                <a:gd name="T82" fmla="*/ 324 w 4645"/>
                <a:gd name="T83" fmla="*/ 31 h 1157"/>
                <a:gd name="T84" fmla="*/ 329 w 4645"/>
                <a:gd name="T85" fmla="*/ 0 h 1157"/>
                <a:gd name="T86" fmla="*/ 329 w 4645"/>
                <a:gd name="T87" fmla="*/ 0 h 1157"/>
                <a:gd name="T88" fmla="*/ 330 w 4645"/>
                <a:gd name="T89" fmla="*/ 0 h 1157"/>
                <a:gd name="T90" fmla="*/ 330 w 4645"/>
                <a:gd name="T91" fmla="*/ 0 h 1157"/>
                <a:gd name="T92" fmla="*/ 330 w 4645"/>
                <a:gd name="T93" fmla="*/ 0 h 1157"/>
                <a:gd name="T94" fmla="*/ 330 w 4645"/>
                <a:gd name="T95" fmla="*/ 1 h 1157"/>
                <a:gd name="T96" fmla="*/ 331 w 4645"/>
                <a:gd name="T97" fmla="*/ 1 h 1157"/>
                <a:gd name="T98" fmla="*/ 331 w 4645"/>
                <a:gd name="T99" fmla="*/ 4 h 1157"/>
                <a:gd name="T100" fmla="*/ 332 w 4645"/>
                <a:gd name="T101" fmla="*/ 5 h 1157"/>
                <a:gd name="T102" fmla="*/ 332 w 4645"/>
                <a:gd name="T103" fmla="*/ 6 h 11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45" h="1157">
                  <a:moveTo>
                    <a:pt x="4645" y="77"/>
                  </a:moveTo>
                  <a:lnTo>
                    <a:pt x="4601" y="624"/>
                  </a:lnTo>
                  <a:lnTo>
                    <a:pt x="4515" y="971"/>
                  </a:lnTo>
                  <a:lnTo>
                    <a:pt x="4494" y="1025"/>
                  </a:lnTo>
                  <a:lnTo>
                    <a:pt x="4471" y="1049"/>
                  </a:lnTo>
                  <a:lnTo>
                    <a:pt x="4421" y="1090"/>
                  </a:lnTo>
                  <a:lnTo>
                    <a:pt x="4372" y="1120"/>
                  </a:lnTo>
                  <a:lnTo>
                    <a:pt x="4322" y="1140"/>
                  </a:lnTo>
                  <a:lnTo>
                    <a:pt x="4271" y="1152"/>
                  </a:lnTo>
                  <a:lnTo>
                    <a:pt x="4220" y="1157"/>
                  </a:lnTo>
                  <a:lnTo>
                    <a:pt x="4090" y="1150"/>
                  </a:lnTo>
                  <a:lnTo>
                    <a:pt x="3879" y="1120"/>
                  </a:lnTo>
                  <a:lnTo>
                    <a:pt x="3799" y="1119"/>
                  </a:lnTo>
                  <a:lnTo>
                    <a:pt x="3719" y="1131"/>
                  </a:lnTo>
                  <a:lnTo>
                    <a:pt x="3666" y="1147"/>
                  </a:lnTo>
                  <a:lnTo>
                    <a:pt x="190" y="741"/>
                  </a:lnTo>
                  <a:lnTo>
                    <a:pt x="186" y="732"/>
                  </a:lnTo>
                  <a:lnTo>
                    <a:pt x="175" y="715"/>
                  </a:lnTo>
                  <a:lnTo>
                    <a:pt x="170" y="709"/>
                  </a:lnTo>
                  <a:lnTo>
                    <a:pt x="157" y="696"/>
                  </a:lnTo>
                  <a:lnTo>
                    <a:pt x="144" y="687"/>
                  </a:lnTo>
                  <a:lnTo>
                    <a:pt x="130" y="680"/>
                  </a:lnTo>
                  <a:lnTo>
                    <a:pt x="100" y="669"/>
                  </a:lnTo>
                  <a:lnTo>
                    <a:pt x="56" y="659"/>
                  </a:lnTo>
                  <a:lnTo>
                    <a:pt x="43" y="655"/>
                  </a:lnTo>
                  <a:lnTo>
                    <a:pt x="25" y="645"/>
                  </a:lnTo>
                  <a:lnTo>
                    <a:pt x="20" y="641"/>
                  </a:lnTo>
                  <a:lnTo>
                    <a:pt x="15" y="637"/>
                  </a:lnTo>
                  <a:lnTo>
                    <a:pt x="7" y="626"/>
                  </a:lnTo>
                  <a:lnTo>
                    <a:pt x="4" y="620"/>
                  </a:lnTo>
                  <a:lnTo>
                    <a:pt x="0" y="605"/>
                  </a:lnTo>
                  <a:lnTo>
                    <a:pt x="91" y="614"/>
                  </a:lnTo>
                  <a:lnTo>
                    <a:pt x="488" y="705"/>
                  </a:lnTo>
                  <a:lnTo>
                    <a:pt x="3802" y="899"/>
                  </a:lnTo>
                  <a:lnTo>
                    <a:pt x="3908" y="896"/>
                  </a:lnTo>
                  <a:lnTo>
                    <a:pt x="4213" y="801"/>
                  </a:lnTo>
                  <a:lnTo>
                    <a:pt x="4281" y="769"/>
                  </a:lnTo>
                  <a:lnTo>
                    <a:pt x="4329" y="737"/>
                  </a:lnTo>
                  <a:lnTo>
                    <a:pt x="4375" y="697"/>
                  </a:lnTo>
                  <a:lnTo>
                    <a:pt x="4405" y="664"/>
                  </a:lnTo>
                  <a:lnTo>
                    <a:pt x="4487" y="544"/>
                  </a:lnTo>
                  <a:lnTo>
                    <a:pt x="4527" y="439"/>
                  </a:lnTo>
                  <a:lnTo>
                    <a:pt x="4600" y="1"/>
                  </a:lnTo>
                  <a:lnTo>
                    <a:pt x="4607" y="0"/>
                  </a:lnTo>
                  <a:lnTo>
                    <a:pt x="4613" y="0"/>
                  </a:lnTo>
                  <a:lnTo>
                    <a:pt x="4617" y="1"/>
                  </a:lnTo>
                  <a:lnTo>
                    <a:pt x="4620" y="4"/>
                  </a:lnTo>
                  <a:lnTo>
                    <a:pt x="4624" y="8"/>
                  </a:lnTo>
                  <a:lnTo>
                    <a:pt x="4628" y="19"/>
                  </a:lnTo>
                  <a:lnTo>
                    <a:pt x="4634" y="54"/>
                  </a:lnTo>
                  <a:lnTo>
                    <a:pt x="4640" y="72"/>
                  </a:lnTo>
                  <a:lnTo>
                    <a:pt x="4645" y="7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7" name="Freeform 86"/>
            <p:cNvSpPr>
              <a:spLocks/>
            </p:cNvSpPr>
            <p:nvPr/>
          </p:nvSpPr>
          <p:spPr bwMode="auto">
            <a:xfrm>
              <a:off x="5338" y="1279"/>
              <a:ext cx="223" cy="38"/>
            </a:xfrm>
            <a:custGeom>
              <a:avLst/>
              <a:gdLst>
                <a:gd name="T0" fmla="*/ 220 w 3119"/>
                <a:gd name="T1" fmla="*/ 0 h 535"/>
                <a:gd name="T2" fmla="*/ 220 w 3119"/>
                <a:gd name="T3" fmla="*/ 0 h 535"/>
                <a:gd name="T4" fmla="*/ 221 w 3119"/>
                <a:gd name="T5" fmla="*/ 1 h 535"/>
                <a:gd name="T6" fmla="*/ 221 w 3119"/>
                <a:gd name="T7" fmla="*/ 1 h 535"/>
                <a:gd name="T8" fmla="*/ 222 w 3119"/>
                <a:gd name="T9" fmla="*/ 2 h 535"/>
                <a:gd name="T10" fmla="*/ 223 w 3119"/>
                <a:gd name="T11" fmla="*/ 3 h 535"/>
                <a:gd name="T12" fmla="*/ 223 w 3119"/>
                <a:gd name="T13" fmla="*/ 4 h 535"/>
                <a:gd name="T14" fmla="*/ 223 w 3119"/>
                <a:gd name="T15" fmla="*/ 5 h 535"/>
                <a:gd name="T16" fmla="*/ 223 w 3119"/>
                <a:gd name="T17" fmla="*/ 6 h 535"/>
                <a:gd name="T18" fmla="*/ 223 w 3119"/>
                <a:gd name="T19" fmla="*/ 6 h 535"/>
                <a:gd name="T20" fmla="*/ 223 w 3119"/>
                <a:gd name="T21" fmla="*/ 7 h 535"/>
                <a:gd name="T22" fmla="*/ 223 w 3119"/>
                <a:gd name="T23" fmla="*/ 7 h 535"/>
                <a:gd name="T24" fmla="*/ 222 w 3119"/>
                <a:gd name="T25" fmla="*/ 8 h 535"/>
                <a:gd name="T26" fmla="*/ 221 w 3119"/>
                <a:gd name="T27" fmla="*/ 9 h 535"/>
                <a:gd name="T28" fmla="*/ 95 w 3119"/>
                <a:gd name="T29" fmla="*/ 13 h 535"/>
                <a:gd name="T30" fmla="*/ 38 w 3119"/>
                <a:gd name="T31" fmla="*/ 23 h 535"/>
                <a:gd name="T32" fmla="*/ 13 w 3119"/>
                <a:gd name="T33" fmla="*/ 32 h 535"/>
                <a:gd name="T34" fmla="*/ 2 w 3119"/>
                <a:gd name="T35" fmla="*/ 38 h 535"/>
                <a:gd name="T36" fmla="*/ 2 w 3119"/>
                <a:gd name="T37" fmla="*/ 38 h 535"/>
                <a:gd name="T38" fmla="*/ 1 w 3119"/>
                <a:gd name="T39" fmla="*/ 38 h 535"/>
                <a:gd name="T40" fmla="*/ 1 w 3119"/>
                <a:gd name="T41" fmla="*/ 37 h 535"/>
                <a:gd name="T42" fmla="*/ 1 w 3119"/>
                <a:gd name="T43" fmla="*/ 37 h 535"/>
                <a:gd name="T44" fmla="*/ 0 w 3119"/>
                <a:gd name="T45" fmla="*/ 36 h 535"/>
                <a:gd name="T46" fmla="*/ 0 w 3119"/>
                <a:gd name="T47" fmla="*/ 35 h 535"/>
                <a:gd name="T48" fmla="*/ 0 w 3119"/>
                <a:gd name="T49" fmla="*/ 34 h 535"/>
                <a:gd name="T50" fmla="*/ 0 w 3119"/>
                <a:gd name="T51" fmla="*/ 34 h 535"/>
                <a:gd name="T52" fmla="*/ 0 w 3119"/>
                <a:gd name="T53" fmla="*/ 33 h 535"/>
                <a:gd name="T54" fmla="*/ 1 w 3119"/>
                <a:gd name="T55" fmla="*/ 33 h 535"/>
                <a:gd name="T56" fmla="*/ 16 w 3119"/>
                <a:gd name="T57" fmla="*/ 24 h 535"/>
                <a:gd name="T58" fmla="*/ 48 w 3119"/>
                <a:gd name="T59" fmla="*/ 13 h 535"/>
                <a:gd name="T60" fmla="*/ 114 w 3119"/>
                <a:gd name="T61" fmla="*/ 1 h 535"/>
                <a:gd name="T62" fmla="*/ 220 w 3119"/>
                <a:gd name="T63" fmla="*/ 0 h 5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19" h="535">
                  <a:moveTo>
                    <a:pt x="3074" y="0"/>
                  </a:moveTo>
                  <a:lnTo>
                    <a:pt x="3081" y="4"/>
                  </a:lnTo>
                  <a:lnTo>
                    <a:pt x="3087" y="9"/>
                  </a:lnTo>
                  <a:lnTo>
                    <a:pt x="3093" y="16"/>
                  </a:lnTo>
                  <a:lnTo>
                    <a:pt x="3104" y="31"/>
                  </a:lnTo>
                  <a:lnTo>
                    <a:pt x="3113" y="49"/>
                  </a:lnTo>
                  <a:lnTo>
                    <a:pt x="3116" y="59"/>
                  </a:lnTo>
                  <a:lnTo>
                    <a:pt x="3118" y="68"/>
                  </a:lnTo>
                  <a:lnTo>
                    <a:pt x="3119" y="78"/>
                  </a:lnTo>
                  <a:lnTo>
                    <a:pt x="3119" y="87"/>
                  </a:lnTo>
                  <a:lnTo>
                    <a:pt x="3118" y="96"/>
                  </a:lnTo>
                  <a:lnTo>
                    <a:pt x="3115" y="105"/>
                  </a:lnTo>
                  <a:lnTo>
                    <a:pt x="3109" y="114"/>
                  </a:lnTo>
                  <a:lnTo>
                    <a:pt x="3096" y="129"/>
                  </a:lnTo>
                  <a:lnTo>
                    <a:pt x="1335" y="177"/>
                  </a:lnTo>
                  <a:lnTo>
                    <a:pt x="528" y="330"/>
                  </a:lnTo>
                  <a:lnTo>
                    <a:pt x="179" y="457"/>
                  </a:lnTo>
                  <a:lnTo>
                    <a:pt x="26" y="535"/>
                  </a:lnTo>
                  <a:lnTo>
                    <a:pt x="21" y="533"/>
                  </a:lnTo>
                  <a:lnTo>
                    <a:pt x="18" y="531"/>
                  </a:lnTo>
                  <a:lnTo>
                    <a:pt x="12" y="524"/>
                  </a:lnTo>
                  <a:lnTo>
                    <a:pt x="7" y="516"/>
                  </a:lnTo>
                  <a:lnTo>
                    <a:pt x="2" y="506"/>
                  </a:lnTo>
                  <a:lnTo>
                    <a:pt x="0" y="496"/>
                  </a:lnTo>
                  <a:lnTo>
                    <a:pt x="0" y="485"/>
                  </a:lnTo>
                  <a:lnTo>
                    <a:pt x="2" y="476"/>
                  </a:lnTo>
                  <a:lnTo>
                    <a:pt x="4" y="470"/>
                  </a:lnTo>
                  <a:lnTo>
                    <a:pt x="8" y="466"/>
                  </a:lnTo>
                  <a:lnTo>
                    <a:pt x="229" y="339"/>
                  </a:lnTo>
                  <a:lnTo>
                    <a:pt x="668" y="178"/>
                  </a:lnTo>
                  <a:lnTo>
                    <a:pt x="1589" y="21"/>
                  </a:lnTo>
                  <a:lnTo>
                    <a:pt x="307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8" name="Freeform 87"/>
            <p:cNvSpPr>
              <a:spLocks/>
            </p:cNvSpPr>
            <p:nvPr/>
          </p:nvSpPr>
          <p:spPr bwMode="auto">
            <a:xfrm>
              <a:off x="5335" y="1311"/>
              <a:ext cx="225" cy="35"/>
            </a:xfrm>
            <a:custGeom>
              <a:avLst/>
              <a:gdLst>
                <a:gd name="T0" fmla="*/ 225 w 3158"/>
                <a:gd name="T1" fmla="*/ 1 h 493"/>
                <a:gd name="T2" fmla="*/ 225 w 3158"/>
                <a:gd name="T3" fmla="*/ 5 h 493"/>
                <a:gd name="T4" fmla="*/ 225 w 3158"/>
                <a:gd name="T5" fmla="*/ 21 h 493"/>
                <a:gd name="T6" fmla="*/ 224 w 3158"/>
                <a:gd name="T7" fmla="*/ 27 h 493"/>
                <a:gd name="T8" fmla="*/ 223 w 3158"/>
                <a:gd name="T9" fmla="*/ 29 h 493"/>
                <a:gd name="T10" fmla="*/ 222 w 3158"/>
                <a:gd name="T11" fmla="*/ 29 h 493"/>
                <a:gd name="T12" fmla="*/ 222 w 3158"/>
                <a:gd name="T13" fmla="*/ 29 h 493"/>
                <a:gd name="T14" fmla="*/ 221 w 3158"/>
                <a:gd name="T15" fmla="*/ 29 h 493"/>
                <a:gd name="T16" fmla="*/ 221 w 3158"/>
                <a:gd name="T17" fmla="*/ 28 h 493"/>
                <a:gd name="T18" fmla="*/ 221 w 3158"/>
                <a:gd name="T19" fmla="*/ 28 h 493"/>
                <a:gd name="T20" fmla="*/ 221 w 3158"/>
                <a:gd name="T21" fmla="*/ 28 h 493"/>
                <a:gd name="T22" fmla="*/ 220 w 3158"/>
                <a:gd name="T23" fmla="*/ 27 h 493"/>
                <a:gd name="T24" fmla="*/ 220 w 3158"/>
                <a:gd name="T25" fmla="*/ 25 h 493"/>
                <a:gd name="T26" fmla="*/ 219 w 3158"/>
                <a:gd name="T27" fmla="*/ 22 h 493"/>
                <a:gd name="T28" fmla="*/ 219 w 3158"/>
                <a:gd name="T29" fmla="*/ 19 h 493"/>
                <a:gd name="T30" fmla="*/ 218 w 3158"/>
                <a:gd name="T31" fmla="*/ 18 h 493"/>
                <a:gd name="T32" fmla="*/ 217 w 3158"/>
                <a:gd name="T33" fmla="*/ 17 h 493"/>
                <a:gd name="T34" fmla="*/ 217 w 3158"/>
                <a:gd name="T35" fmla="*/ 16 h 493"/>
                <a:gd name="T36" fmla="*/ 217 w 3158"/>
                <a:gd name="T37" fmla="*/ 16 h 493"/>
                <a:gd name="T38" fmla="*/ 0 w 3158"/>
                <a:gd name="T39" fmla="*/ 35 h 493"/>
                <a:gd name="T40" fmla="*/ 111 w 3158"/>
                <a:gd name="T41" fmla="*/ 7 h 493"/>
                <a:gd name="T42" fmla="*/ 191 w 3158"/>
                <a:gd name="T43" fmla="*/ 0 h 493"/>
                <a:gd name="T44" fmla="*/ 225 w 3158"/>
                <a:gd name="T45" fmla="*/ 1 h 49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58" h="493">
                  <a:moveTo>
                    <a:pt x="3158" y="19"/>
                  </a:moveTo>
                  <a:lnTo>
                    <a:pt x="3152" y="68"/>
                  </a:lnTo>
                  <a:lnTo>
                    <a:pt x="3155" y="295"/>
                  </a:lnTo>
                  <a:lnTo>
                    <a:pt x="3141" y="380"/>
                  </a:lnTo>
                  <a:lnTo>
                    <a:pt x="3127" y="415"/>
                  </a:lnTo>
                  <a:lnTo>
                    <a:pt x="3115" y="411"/>
                  </a:lnTo>
                  <a:lnTo>
                    <a:pt x="3111" y="409"/>
                  </a:lnTo>
                  <a:lnTo>
                    <a:pt x="3107" y="406"/>
                  </a:lnTo>
                  <a:lnTo>
                    <a:pt x="3103" y="401"/>
                  </a:lnTo>
                  <a:lnTo>
                    <a:pt x="3099" y="397"/>
                  </a:lnTo>
                  <a:lnTo>
                    <a:pt x="3096" y="392"/>
                  </a:lnTo>
                  <a:lnTo>
                    <a:pt x="3090" y="375"/>
                  </a:lnTo>
                  <a:lnTo>
                    <a:pt x="3084" y="348"/>
                  </a:lnTo>
                  <a:lnTo>
                    <a:pt x="3077" y="303"/>
                  </a:lnTo>
                  <a:lnTo>
                    <a:pt x="3070" y="273"/>
                  </a:lnTo>
                  <a:lnTo>
                    <a:pt x="3058" y="248"/>
                  </a:lnTo>
                  <a:lnTo>
                    <a:pt x="3050" y="237"/>
                  </a:lnTo>
                  <a:lnTo>
                    <a:pt x="3044" y="232"/>
                  </a:lnTo>
                  <a:lnTo>
                    <a:pt x="3039" y="228"/>
                  </a:lnTo>
                  <a:lnTo>
                    <a:pt x="0" y="493"/>
                  </a:lnTo>
                  <a:lnTo>
                    <a:pt x="1563" y="105"/>
                  </a:lnTo>
                  <a:lnTo>
                    <a:pt x="2680" y="0"/>
                  </a:lnTo>
                  <a:lnTo>
                    <a:pt x="3158"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9" name="Freeform 88"/>
            <p:cNvSpPr>
              <a:spLocks/>
            </p:cNvSpPr>
            <p:nvPr/>
          </p:nvSpPr>
          <p:spPr bwMode="auto">
            <a:xfrm>
              <a:off x="5575" y="1314"/>
              <a:ext cx="8" cy="70"/>
            </a:xfrm>
            <a:custGeom>
              <a:avLst/>
              <a:gdLst>
                <a:gd name="T0" fmla="*/ 8 w 118"/>
                <a:gd name="T1" fmla="*/ 3 h 973"/>
                <a:gd name="T2" fmla="*/ 0 w 118"/>
                <a:gd name="T3" fmla="*/ 70 h 973"/>
                <a:gd name="T4" fmla="*/ 2 w 118"/>
                <a:gd name="T5" fmla="*/ 0 h 973"/>
                <a:gd name="T6" fmla="*/ 8 w 118"/>
                <a:gd name="T7" fmla="*/ 3 h 9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973">
                  <a:moveTo>
                    <a:pt x="118" y="36"/>
                  </a:moveTo>
                  <a:lnTo>
                    <a:pt x="0" y="973"/>
                  </a:lnTo>
                  <a:lnTo>
                    <a:pt x="30" y="0"/>
                  </a:lnTo>
                  <a:lnTo>
                    <a:pt x="118" y="36"/>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0" name="Freeform 89"/>
            <p:cNvSpPr>
              <a:spLocks/>
            </p:cNvSpPr>
            <p:nvPr/>
          </p:nvSpPr>
          <p:spPr bwMode="auto">
            <a:xfrm>
              <a:off x="4854" y="1325"/>
              <a:ext cx="52" cy="92"/>
            </a:xfrm>
            <a:custGeom>
              <a:avLst/>
              <a:gdLst>
                <a:gd name="T0" fmla="*/ 49 w 726"/>
                <a:gd name="T1" fmla="*/ 29 h 1291"/>
                <a:gd name="T2" fmla="*/ 51 w 726"/>
                <a:gd name="T3" fmla="*/ 39 h 1291"/>
                <a:gd name="T4" fmla="*/ 52 w 726"/>
                <a:gd name="T5" fmla="*/ 49 h 1291"/>
                <a:gd name="T6" fmla="*/ 51 w 726"/>
                <a:gd name="T7" fmla="*/ 60 h 1291"/>
                <a:gd name="T8" fmla="*/ 50 w 726"/>
                <a:gd name="T9" fmla="*/ 69 h 1291"/>
                <a:gd name="T10" fmla="*/ 47 w 726"/>
                <a:gd name="T11" fmla="*/ 78 h 1291"/>
                <a:gd name="T12" fmla="*/ 45 w 726"/>
                <a:gd name="T13" fmla="*/ 81 h 1291"/>
                <a:gd name="T14" fmla="*/ 41 w 726"/>
                <a:gd name="T15" fmla="*/ 86 h 1291"/>
                <a:gd name="T16" fmla="*/ 38 w 726"/>
                <a:gd name="T17" fmla="*/ 89 h 1291"/>
                <a:gd name="T18" fmla="*/ 35 w 726"/>
                <a:gd name="T19" fmla="*/ 90 h 1291"/>
                <a:gd name="T20" fmla="*/ 33 w 726"/>
                <a:gd name="T21" fmla="*/ 91 h 1291"/>
                <a:gd name="T22" fmla="*/ 31 w 726"/>
                <a:gd name="T23" fmla="*/ 92 h 1291"/>
                <a:gd name="T24" fmla="*/ 29 w 726"/>
                <a:gd name="T25" fmla="*/ 92 h 1291"/>
                <a:gd name="T26" fmla="*/ 28 w 726"/>
                <a:gd name="T27" fmla="*/ 92 h 1291"/>
                <a:gd name="T28" fmla="*/ 27 w 726"/>
                <a:gd name="T29" fmla="*/ 92 h 1291"/>
                <a:gd name="T30" fmla="*/ 26 w 726"/>
                <a:gd name="T31" fmla="*/ 92 h 1291"/>
                <a:gd name="T32" fmla="*/ 20 w 726"/>
                <a:gd name="T33" fmla="*/ 86 h 1291"/>
                <a:gd name="T34" fmla="*/ 17 w 726"/>
                <a:gd name="T35" fmla="*/ 82 h 1291"/>
                <a:gd name="T36" fmla="*/ 10 w 726"/>
                <a:gd name="T37" fmla="*/ 72 h 1291"/>
                <a:gd name="T38" fmla="*/ 6 w 726"/>
                <a:gd name="T39" fmla="*/ 62 h 1291"/>
                <a:gd name="T40" fmla="*/ 4 w 726"/>
                <a:gd name="T41" fmla="*/ 54 h 1291"/>
                <a:gd name="T42" fmla="*/ 3 w 726"/>
                <a:gd name="T43" fmla="*/ 43 h 1291"/>
                <a:gd name="T44" fmla="*/ 3 w 726"/>
                <a:gd name="T45" fmla="*/ 40 h 1291"/>
                <a:gd name="T46" fmla="*/ 2 w 726"/>
                <a:gd name="T47" fmla="*/ 38 h 1291"/>
                <a:gd name="T48" fmla="*/ 1 w 726"/>
                <a:gd name="T49" fmla="*/ 37 h 1291"/>
                <a:gd name="T50" fmla="*/ 1 w 726"/>
                <a:gd name="T51" fmla="*/ 35 h 1291"/>
                <a:gd name="T52" fmla="*/ 0 w 726"/>
                <a:gd name="T53" fmla="*/ 34 h 1291"/>
                <a:gd name="T54" fmla="*/ 0 w 726"/>
                <a:gd name="T55" fmla="*/ 30 h 1291"/>
                <a:gd name="T56" fmla="*/ 1 w 726"/>
                <a:gd name="T57" fmla="*/ 22 h 1291"/>
                <a:gd name="T58" fmla="*/ 3 w 726"/>
                <a:gd name="T59" fmla="*/ 11 h 1291"/>
                <a:gd name="T60" fmla="*/ 5 w 726"/>
                <a:gd name="T61" fmla="*/ 8 h 1291"/>
                <a:gd name="T62" fmla="*/ 7 w 726"/>
                <a:gd name="T63" fmla="*/ 5 h 1291"/>
                <a:gd name="T64" fmla="*/ 10 w 726"/>
                <a:gd name="T65" fmla="*/ 3 h 1291"/>
                <a:gd name="T66" fmla="*/ 11 w 726"/>
                <a:gd name="T67" fmla="*/ 2 h 1291"/>
                <a:gd name="T68" fmla="*/ 13 w 726"/>
                <a:gd name="T69" fmla="*/ 1 h 1291"/>
                <a:gd name="T70" fmla="*/ 16 w 726"/>
                <a:gd name="T71" fmla="*/ 0 h 1291"/>
                <a:gd name="T72" fmla="*/ 17 w 726"/>
                <a:gd name="T73" fmla="*/ 0 h 1291"/>
                <a:gd name="T74" fmla="*/ 19 w 726"/>
                <a:gd name="T75" fmla="*/ 0 h 1291"/>
                <a:gd name="T76" fmla="*/ 22 w 726"/>
                <a:gd name="T77" fmla="*/ 1 h 1291"/>
                <a:gd name="T78" fmla="*/ 28 w 726"/>
                <a:gd name="T79" fmla="*/ 3 h 1291"/>
                <a:gd name="T80" fmla="*/ 31 w 726"/>
                <a:gd name="T81" fmla="*/ 5 h 1291"/>
                <a:gd name="T82" fmla="*/ 36 w 726"/>
                <a:gd name="T83" fmla="*/ 8 h 1291"/>
                <a:gd name="T84" fmla="*/ 41 w 726"/>
                <a:gd name="T85" fmla="*/ 13 h 1291"/>
                <a:gd name="T86" fmla="*/ 44 w 726"/>
                <a:gd name="T87" fmla="*/ 18 h 1291"/>
                <a:gd name="T88" fmla="*/ 47 w 726"/>
                <a:gd name="T89" fmla="*/ 24 h 1291"/>
                <a:gd name="T90" fmla="*/ 49 w 726"/>
                <a:gd name="T91" fmla="*/ 29 h 1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26" h="1291">
                  <a:moveTo>
                    <a:pt x="681" y="412"/>
                  </a:moveTo>
                  <a:lnTo>
                    <a:pt x="713" y="548"/>
                  </a:lnTo>
                  <a:lnTo>
                    <a:pt x="726" y="691"/>
                  </a:lnTo>
                  <a:lnTo>
                    <a:pt x="719" y="835"/>
                  </a:lnTo>
                  <a:lnTo>
                    <a:pt x="694" y="973"/>
                  </a:lnTo>
                  <a:lnTo>
                    <a:pt x="650" y="1100"/>
                  </a:lnTo>
                  <a:lnTo>
                    <a:pt x="632" y="1138"/>
                  </a:lnTo>
                  <a:lnTo>
                    <a:pt x="573" y="1205"/>
                  </a:lnTo>
                  <a:lnTo>
                    <a:pt x="526" y="1246"/>
                  </a:lnTo>
                  <a:lnTo>
                    <a:pt x="493" y="1267"/>
                  </a:lnTo>
                  <a:lnTo>
                    <a:pt x="457" y="1282"/>
                  </a:lnTo>
                  <a:lnTo>
                    <a:pt x="429" y="1288"/>
                  </a:lnTo>
                  <a:lnTo>
                    <a:pt x="410" y="1291"/>
                  </a:lnTo>
                  <a:lnTo>
                    <a:pt x="390" y="1291"/>
                  </a:lnTo>
                  <a:lnTo>
                    <a:pt x="370" y="1288"/>
                  </a:lnTo>
                  <a:lnTo>
                    <a:pt x="360" y="1286"/>
                  </a:lnTo>
                  <a:lnTo>
                    <a:pt x="278" y="1208"/>
                  </a:lnTo>
                  <a:lnTo>
                    <a:pt x="234" y="1154"/>
                  </a:lnTo>
                  <a:lnTo>
                    <a:pt x="144" y="1009"/>
                  </a:lnTo>
                  <a:lnTo>
                    <a:pt x="87" y="866"/>
                  </a:lnTo>
                  <a:lnTo>
                    <a:pt x="61" y="763"/>
                  </a:lnTo>
                  <a:lnTo>
                    <a:pt x="45" y="597"/>
                  </a:lnTo>
                  <a:lnTo>
                    <a:pt x="45" y="568"/>
                  </a:lnTo>
                  <a:lnTo>
                    <a:pt x="25" y="533"/>
                  </a:lnTo>
                  <a:lnTo>
                    <a:pt x="20" y="521"/>
                  </a:lnTo>
                  <a:lnTo>
                    <a:pt x="12" y="497"/>
                  </a:lnTo>
                  <a:lnTo>
                    <a:pt x="5" y="472"/>
                  </a:lnTo>
                  <a:lnTo>
                    <a:pt x="0" y="420"/>
                  </a:lnTo>
                  <a:lnTo>
                    <a:pt x="8" y="312"/>
                  </a:lnTo>
                  <a:lnTo>
                    <a:pt x="38" y="154"/>
                  </a:lnTo>
                  <a:lnTo>
                    <a:pt x="67" y="110"/>
                  </a:lnTo>
                  <a:lnTo>
                    <a:pt x="100" y="72"/>
                  </a:lnTo>
                  <a:lnTo>
                    <a:pt x="138" y="40"/>
                  </a:lnTo>
                  <a:lnTo>
                    <a:pt x="151" y="32"/>
                  </a:lnTo>
                  <a:lnTo>
                    <a:pt x="179" y="17"/>
                  </a:lnTo>
                  <a:lnTo>
                    <a:pt x="222" y="2"/>
                  </a:lnTo>
                  <a:lnTo>
                    <a:pt x="236" y="0"/>
                  </a:lnTo>
                  <a:lnTo>
                    <a:pt x="269" y="4"/>
                  </a:lnTo>
                  <a:lnTo>
                    <a:pt x="302" y="12"/>
                  </a:lnTo>
                  <a:lnTo>
                    <a:pt x="386" y="42"/>
                  </a:lnTo>
                  <a:lnTo>
                    <a:pt x="435" y="69"/>
                  </a:lnTo>
                  <a:lnTo>
                    <a:pt x="497" y="113"/>
                  </a:lnTo>
                  <a:lnTo>
                    <a:pt x="568" y="186"/>
                  </a:lnTo>
                  <a:lnTo>
                    <a:pt x="618" y="258"/>
                  </a:lnTo>
                  <a:lnTo>
                    <a:pt x="658" y="342"/>
                  </a:lnTo>
                  <a:lnTo>
                    <a:pt x="681" y="4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1" name="Freeform 90"/>
            <p:cNvSpPr>
              <a:spLocks/>
            </p:cNvSpPr>
            <p:nvPr/>
          </p:nvSpPr>
          <p:spPr bwMode="auto">
            <a:xfrm>
              <a:off x="4860" y="1332"/>
              <a:ext cx="40" cy="77"/>
            </a:xfrm>
            <a:custGeom>
              <a:avLst/>
              <a:gdLst>
                <a:gd name="T0" fmla="*/ 33 w 558"/>
                <a:gd name="T1" fmla="*/ 14 h 1075"/>
                <a:gd name="T2" fmla="*/ 37 w 558"/>
                <a:gd name="T3" fmla="*/ 22 h 1075"/>
                <a:gd name="T4" fmla="*/ 39 w 558"/>
                <a:gd name="T5" fmla="*/ 35 h 1075"/>
                <a:gd name="T6" fmla="*/ 40 w 558"/>
                <a:gd name="T7" fmla="*/ 46 h 1075"/>
                <a:gd name="T8" fmla="*/ 39 w 558"/>
                <a:gd name="T9" fmla="*/ 56 h 1075"/>
                <a:gd name="T10" fmla="*/ 37 w 558"/>
                <a:gd name="T11" fmla="*/ 62 h 1075"/>
                <a:gd name="T12" fmla="*/ 35 w 558"/>
                <a:gd name="T13" fmla="*/ 68 h 1075"/>
                <a:gd name="T14" fmla="*/ 34 w 558"/>
                <a:gd name="T15" fmla="*/ 71 h 1075"/>
                <a:gd name="T16" fmla="*/ 32 w 558"/>
                <a:gd name="T17" fmla="*/ 73 h 1075"/>
                <a:gd name="T18" fmla="*/ 31 w 558"/>
                <a:gd name="T19" fmla="*/ 75 h 1075"/>
                <a:gd name="T20" fmla="*/ 29 w 558"/>
                <a:gd name="T21" fmla="*/ 76 h 1075"/>
                <a:gd name="T22" fmla="*/ 27 w 558"/>
                <a:gd name="T23" fmla="*/ 77 h 1075"/>
                <a:gd name="T24" fmla="*/ 26 w 558"/>
                <a:gd name="T25" fmla="*/ 77 h 1075"/>
                <a:gd name="T26" fmla="*/ 24 w 558"/>
                <a:gd name="T27" fmla="*/ 77 h 1075"/>
                <a:gd name="T28" fmla="*/ 22 w 558"/>
                <a:gd name="T29" fmla="*/ 76 h 1075"/>
                <a:gd name="T30" fmla="*/ 21 w 558"/>
                <a:gd name="T31" fmla="*/ 75 h 1075"/>
                <a:gd name="T32" fmla="*/ 19 w 558"/>
                <a:gd name="T33" fmla="*/ 74 h 1075"/>
                <a:gd name="T34" fmla="*/ 17 w 558"/>
                <a:gd name="T35" fmla="*/ 73 h 1075"/>
                <a:gd name="T36" fmla="*/ 14 w 558"/>
                <a:gd name="T37" fmla="*/ 69 h 1075"/>
                <a:gd name="T38" fmla="*/ 9 w 558"/>
                <a:gd name="T39" fmla="*/ 62 h 1075"/>
                <a:gd name="T40" fmla="*/ 4 w 558"/>
                <a:gd name="T41" fmla="*/ 50 h 1075"/>
                <a:gd name="T42" fmla="*/ 2 w 558"/>
                <a:gd name="T43" fmla="*/ 40 h 1075"/>
                <a:gd name="T44" fmla="*/ 1 w 558"/>
                <a:gd name="T45" fmla="*/ 30 h 1075"/>
                <a:gd name="T46" fmla="*/ 1 w 558"/>
                <a:gd name="T47" fmla="*/ 27 h 1075"/>
                <a:gd name="T48" fmla="*/ 2 w 558"/>
                <a:gd name="T49" fmla="*/ 21 h 1075"/>
                <a:gd name="T50" fmla="*/ 4 w 558"/>
                <a:gd name="T51" fmla="*/ 15 h 1075"/>
                <a:gd name="T52" fmla="*/ 3 w 558"/>
                <a:gd name="T53" fmla="*/ 14 h 1075"/>
                <a:gd name="T54" fmla="*/ 2 w 558"/>
                <a:gd name="T55" fmla="*/ 12 h 1075"/>
                <a:gd name="T56" fmla="*/ 2 w 558"/>
                <a:gd name="T57" fmla="*/ 12 h 1075"/>
                <a:gd name="T58" fmla="*/ 2 w 558"/>
                <a:gd name="T59" fmla="*/ 11 h 1075"/>
                <a:gd name="T60" fmla="*/ 1 w 558"/>
                <a:gd name="T61" fmla="*/ 11 h 1075"/>
                <a:gd name="T62" fmla="*/ 0 w 558"/>
                <a:gd name="T63" fmla="*/ 10 h 1075"/>
                <a:gd name="T64" fmla="*/ 3 w 558"/>
                <a:gd name="T65" fmla="*/ 7 h 1075"/>
                <a:gd name="T66" fmla="*/ 5 w 558"/>
                <a:gd name="T67" fmla="*/ 5 h 1075"/>
                <a:gd name="T68" fmla="*/ 8 w 558"/>
                <a:gd name="T69" fmla="*/ 3 h 1075"/>
                <a:gd name="T70" fmla="*/ 10 w 558"/>
                <a:gd name="T71" fmla="*/ 2 h 1075"/>
                <a:gd name="T72" fmla="*/ 13 w 558"/>
                <a:gd name="T73" fmla="*/ 0 h 1075"/>
                <a:gd name="T74" fmla="*/ 14 w 558"/>
                <a:gd name="T75" fmla="*/ 0 h 1075"/>
                <a:gd name="T76" fmla="*/ 16 w 558"/>
                <a:gd name="T77" fmla="*/ 0 h 1075"/>
                <a:gd name="T78" fmla="*/ 18 w 558"/>
                <a:gd name="T79" fmla="*/ 0 h 1075"/>
                <a:gd name="T80" fmla="*/ 19 w 558"/>
                <a:gd name="T81" fmla="*/ 0 h 1075"/>
                <a:gd name="T82" fmla="*/ 23 w 558"/>
                <a:gd name="T83" fmla="*/ 2 h 1075"/>
                <a:gd name="T84" fmla="*/ 25 w 558"/>
                <a:gd name="T85" fmla="*/ 3 h 1075"/>
                <a:gd name="T86" fmla="*/ 27 w 558"/>
                <a:gd name="T87" fmla="*/ 5 h 1075"/>
                <a:gd name="T88" fmla="*/ 29 w 558"/>
                <a:gd name="T89" fmla="*/ 8 h 1075"/>
                <a:gd name="T90" fmla="*/ 31 w 558"/>
                <a:gd name="T91" fmla="*/ 11 h 1075"/>
                <a:gd name="T92" fmla="*/ 33 w 558"/>
                <a:gd name="T93" fmla="*/ 14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58" h="1075">
                  <a:moveTo>
                    <a:pt x="464" y="195"/>
                  </a:moveTo>
                  <a:lnTo>
                    <a:pt x="510" y="314"/>
                  </a:lnTo>
                  <a:lnTo>
                    <a:pt x="549" y="494"/>
                  </a:lnTo>
                  <a:lnTo>
                    <a:pt x="558" y="637"/>
                  </a:lnTo>
                  <a:lnTo>
                    <a:pt x="545" y="776"/>
                  </a:lnTo>
                  <a:lnTo>
                    <a:pt x="523" y="863"/>
                  </a:lnTo>
                  <a:lnTo>
                    <a:pt x="489" y="950"/>
                  </a:lnTo>
                  <a:lnTo>
                    <a:pt x="470" y="988"/>
                  </a:lnTo>
                  <a:lnTo>
                    <a:pt x="450" y="1018"/>
                  </a:lnTo>
                  <a:lnTo>
                    <a:pt x="429" y="1042"/>
                  </a:lnTo>
                  <a:lnTo>
                    <a:pt x="407" y="1059"/>
                  </a:lnTo>
                  <a:lnTo>
                    <a:pt x="383" y="1069"/>
                  </a:lnTo>
                  <a:lnTo>
                    <a:pt x="359" y="1075"/>
                  </a:lnTo>
                  <a:lnTo>
                    <a:pt x="336" y="1072"/>
                  </a:lnTo>
                  <a:lnTo>
                    <a:pt x="311" y="1066"/>
                  </a:lnTo>
                  <a:lnTo>
                    <a:pt x="287" y="1054"/>
                  </a:lnTo>
                  <a:lnTo>
                    <a:pt x="263" y="1039"/>
                  </a:lnTo>
                  <a:lnTo>
                    <a:pt x="238" y="1017"/>
                  </a:lnTo>
                  <a:lnTo>
                    <a:pt x="192" y="964"/>
                  </a:lnTo>
                  <a:lnTo>
                    <a:pt x="127" y="861"/>
                  </a:lnTo>
                  <a:lnTo>
                    <a:pt x="60" y="692"/>
                  </a:lnTo>
                  <a:lnTo>
                    <a:pt x="28" y="554"/>
                  </a:lnTo>
                  <a:lnTo>
                    <a:pt x="17" y="416"/>
                  </a:lnTo>
                  <a:lnTo>
                    <a:pt x="18" y="372"/>
                  </a:lnTo>
                  <a:lnTo>
                    <a:pt x="31" y="288"/>
                  </a:lnTo>
                  <a:lnTo>
                    <a:pt x="57" y="213"/>
                  </a:lnTo>
                  <a:lnTo>
                    <a:pt x="46" y="198"/>
                  </a:lnTo>
                  <a:lnTo>
                    <a:pt x="32" y="169"/>
                  </a:lnTo>
                  <a:lnTo>
                    <a:pt x="28" y="163"/>
                  </a:lnTo>
                  <a:lnTo>
                    <a:pt x="23" y="157"/>
                  </a:lnTo>
                  <a:lnTo>
                    <a:pt x="14" y="152"/>
                  </a:lnTo>
                  <a:lnTo>
                    <a:pt x="0" y="146"/>
                  </a:lnTo>
                  <a:lnTo>
                    <a:pt x="37" y="99"/>
                  </a:lnTo>
                  <a:lnTo>
                    <a:pt x="64" y="72"/>
                  </a:lnTo>
                  <a:lnTo>
                    <a:pt x="105" y="39"/>
                  </a:lnTo>
                  <a:lnTo>
                    <a:pt x="134" y="22"/>
                  </a:lnTo>
                  <a:lnTo>
                    <a:pt x="177" y="5"/>
                  </a:lnTo>
                  <a:lnTo>
                    <a:pt x="193" y="2"/>
                  </a:lnTo>
                  <a:lnTo>
                    <a:pt x="222" y="0"/>
                  </a:lnTo>
                  <a:lnTo>
                    <a:pt x="253" y="3"/>
                  </a:lnTo>
                  <a:lnTo>
                    <a:pt x="268" y="6"/>
                  </a:lnTo>
                  <a:lnTo>
                    <a:pt x="315" y="25"/>
                  </a:lnTo>
                  <a:lnTo>
                    <a:pt x="344" y="45"/>
                  </a:lnTo>
                  <a:lnTo>
                    <a:pt x="375" y="73"/>
                  </a:lnTo>
                  <a:lnTo>
                    <a:pt x="405" y="107"/>
                  </a:lnTo>
                  <a:lnTo>
                    <a:pt x="435" y="148"/>
                  </a:lnTo>
                  <a:lnTo>
                    <a:pt x="464" y="195"/>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2" name="Freeform 91"/>
            <p:cNvSpPr>
              <a:spLocks/>
            </p:cNvSpPr>
            <p:nvPr/>
          </p:nvSpPr>
          <p:spPr bwMode="auto">
            <a:xfrm>
              <a:off x="4864" y="1340"/>
              <a:ext cx="32" cy="62"/>
            </a:xfrm>
            <a:custGeom>
              <a:avLst/>
              <a:gdLst>
                <a:gd name="T0" fmla="*/ 24 w 442"/>
                <a:gd name="T1" fmla="*/ 8 h 865"/>
                <a:gd name="T2" fmla="*/ 25 w 442"/>
                <a:gd name="T3" fmla="*/ 7 h 865"/>
                <a:gd name="T4" fmla="*/ 24 w 442"/>
                <a:gd name="T5" fmla="*/ 7 h 865"/>
                <a:gd name="T6" fmla="*/ 24 w 442"/>
                <a:gd name="T7" fmla="*/ 6 h 865"/>
                <a:gd name="T8" fmla="*/ 23 w 442"/>
                <a:gd name="T9" fmla="*/ 5 h 865"/>
                <a:gd name="T10" fmla="*/ 23 w 442"/>
                <a:gd name="T11" fmla="*/ 4 h 865"/>
                <a:gd name="T12" fmla="*/ 29 w 442"/>
                <a:gd name="T13" fmla="*/ 18 h 865"/>
                <a:gd name="T14" fmla="*/ 32 w 442"/>
                <a:gd name="T15" fmla="*/ 41 h 865"/>
                <a:gd name="T16" fmla="*/ 30 w 442"/>
                <a:gd name="T17" fmla="*/ 55 h 865"/>
                <a:gd name="T18" fmla="*/ 30 w 442"/>
                <a:gd name="T19" fmla="*/ 55 h 865"/>
                <a:gd name="T20" fmla="*/ 29 w 442"/>
                <a:gd name="T21" fmla="*/ 57 h 865"/>
                <a:gd name="T22" fmla="*/ 29 w 442"/>
                <a:gd name="T23" fmla="*/ 56 h 865"/>
                <a:gd name="T24" fmla="*/ 29 w 442"/>
                <a:gd name="T25" fmla="*/ 56 h 865"/>
                <a:gd name="T26" fmla="*/ 26 w 442"/>
                <a:gd name="T27" fmla="*/ 58 h 865"/>
                <a:gd name="T28" fmla="*/ 24 w 442"/>
                <a:gd name="T29" fmla="*/ 61 h 865"/>
                <a:gd name="T30" fmla="*/ 22 w 442"/>
                <a:gd name="T31" fmla="*/ 62 h 865"/>
                <a:gd name="T32" fmla="*/ 19 w 442"/>
                <a:gd name="T33" fmla="*/ 62 h 865"/>
                <a:gd name="T34" fmla="*/ 18 w 442"/>
                <a:gd name="T35" fmla="*/ 61 h 865"/>
                <a:gd name="T36" fmla="*/ 21 w 442"/>
                <a:gd name="T37" fmla="*/ 32 h 865"/>
                <a:gd name="T38" fmla="*/ 20 w 442"/>
                <a:gd name="T39" fmla="*/ 19 h 865"/>
                <a:gd name="T40" fmla="*/ 18 w 442"/>
                <a:gd name="T41" fmla="*/ 13 h 865"/>
                <a:gd name="T42" fmla="*/ 19 w 442"/>
                <a:gd name="T43" fmla="*/ 13 h 865"/>
                <a:gd name="T44" fmla="*/ 18 w 442"/>
                <a:gd name="T45" fmla="*/ 11 h 865"/>
                <a:gd name="T46" fmla="*/ 17 w 442"/>
                <a:gd name="T47" fmla="*/ 9 h 865"/>
                <a:gd name="T48" fmla="*/ 14 w 442"/>
                <a:gd name="T49" fmla="*/ 7 h 865"/>
                <a:gd name="T50" fmla="*/ 10 w 442"/>
                <a:gd name="T51" fmla="*/ 5 h 865"/>
                <a:gd name="T52" fmla="*/ 9 w 442"/>
                <a:gd name="T53" fmla="*/ 5 h 865"/>
                <a:gd name="T54" fmla="*/ 4 w 442"/>
                <a:gd name="T55" fmla="*/ 12 h 865"/>
                <a:gd name="T56" fmla="*/ 3 w 442"/>
                <a:gd name="T57" fmla="*/ 13 h 865"/>
                <a:gd name="T58" fmla="*/ 2 w 442"/>
                <a:gd name="T59" fmla="*/ 13 h 865"/>
                <a:gd name="T60" fmla="*/ 1 w 442"/>
                <a:gd name="T61" fmla="*/ 13 h 865"/>
                <a:gd name="T62" fmla="*/ 0 w 442"/>
                <a:gd name="T63" fmla="*/ 12 h 865"/>
                <a:gd name="T64" fmla="*/ 2 w 442"/>
                <a:gd name="T65" fmla="*/ 6 h 865"/>
                <a:gd name="T66" fmla="*/ 3 w 442"/>
                <a:gd name="T67" fmla="*/ 4 h 865"/>
                <a:gd name="T68" fmla="*/ 6 w 442"/>
                <a:gd name="T69" fmla="*/ 1 h 865"/>
                <a:gd name="T70" fmla="*/ 9 w 442"/>
                <a:gd name="T71" fmla="*/ 0 h 865"/>
                <a:gd name="T72" fmla="*/ 12 w 442"/>
                <a:gd name="T73" fmla="*/ 0 h 865"/>
                <a:gd name="T74" fmla="*/ 17 w 442"/>
                <a:gd name="T75" fmla="*/ 3 h 8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865">
                  <a:moveTo>
                    <a:pt x="327" y="113"/>
                  </a:moveTo>
                  <a:lnTo>
                    <a:pt x="332" y="110"/>
                  </a:lnTo>
                  <a:lnTo>
                    <a:pt x="335" y="106"/>
                  </a:lnTo>
                  <a:lnTo>
                    <a:pt x="339" y="100"/>
                  </a:lnTo>
                  <a:lnTo>
                    <a:pt x="339" y="97"/>
                  </a:lnTo>
                  <a:lnTo>
                    <a:pt x="338" y="94"/>
                  </a:lnTo>
                  <a:lnTo>
                    <a:pt x="334" y="87"/>
                  </a:lnTo>
                  <a:lnTo>
                    <a:pt x="329" y="82"/>
                  </a:lnTo>
                  <a:lnTo>
                    <a:pt x="323" y="76"/>
                  </a:lnTo>
                  <a:lnTo>
                    <a:pt x="320" y="73"/>
                  </a:lnTo>
                  <a:lnTo>
                    <a:pt x="318" y="69"/>
                  </a:lnTo>
                  <a:lnTo>
                    <a:pt x="316" y="62"/>
                  </a:lnTo>
                  <a:lnTo>
                    <a:pt x="360" y="140"/>
                  </a:lnTo>
                  <a:lnTo>
                    <a:pt x="402" y="252"/>
                  </a:lnTo>
                  <a:lnTo>
                    <a:pt x="429" y="375"/>
                  </a:lnTo>
                  <a:lnTo>
                    <a:pt x="442" y="573"/>
                  </a:lnTo>
                  <a:lnTo>
                    <a:pt x="432" y="687"/>
                  </a:lnTo>
                  <a:lnTo>
                    <a:pt x="414" y="767"/>
                  </a:lnTo>
                  <a:lnTo>
                    <a:pt x="408" y="785"/>
                  </a:lnTo>
                  <a:lnTo>
                    <a:pt x="419" y="770"/>
                  </a:lnTo>
                  <a:lnTo>
                    <a:pt x="401" y="795"/>
                  </a:lnTo>
                  <a:lnTo>
                    <a:pt x="405" y="792"/>
                  </a:lnTo>
                  <a:lnTo>
                    <a:pt x="406" y="788"/>
                  </a:lnTo>
                  <a:lnTo>
                    <a:pt x="406" y="785"/>
                  </a:lnTo>
                  <a:lnTo>
                    <a:pt x="404" y="781"/>
                  </a:lnTo>
                  <a:lnTo>
                    <a:pt x="399" y="776"/>
                  </a:lnTo>
                  <a:lnTo>
                    <a:pt x="395" y="770"/>
                  </a:lnTo>
                  <a:lnTo>
                    <a:pt x="363" y="811"/>
                  </a:lnTo>
                  <a:lnTo>
                    <a:pt x="345" y="830"/>
                  </a:lnTo>
                  <a:lnTo>
                    <a:pt x="326" y="846"/>
                  </a:lnTo>
                  <a:lnTo>
                    <a:pt x="307" y="858"/>
                  </a:lnTo>
                  <a:lnTo>
                    <a:pt x="297" y="862"/>
                  </a:lnTo>
                  <a:lnTo>
                    <a:pt x="277" y="865"/>
                  </a:lnTo>
                  <a:lnTo>
                    <a:pt x="266" y="864"/>
                  </a:lnTo>
                  <a:lnTo>
                    <a:pt x="257" y="862"/>
                  </a:lnTo>
                  <a:lnTo>
                    <a:pt x="246" y="856"/>
                  </a:lnTo>
                  <a:lnTo>
                    <a:pt x="246" y="809"/>
                  </a:lnTo>
                  <a:lnTo>
                    <a:pt x="294" y="452"/>
                  </a:lnTo>
                  <a:lnTo>
                    <a:pt x="295" y="360"/>
                  </a:lnTo>
                  <a:lnTo>
                    <a:pt x="283" y="268"/>
                  </a:lnTo>
                  <a:lnTo>
                    <a:pt x="263" y="203"/>
                  </a:lnTo>
                  <a:lnTo>
                    <a:pt x="254" y="182"/>
                  </a:lnTo>
                  <a:lnTo>
                    <a:pt x="259" y="192"/>
                  </a:lnTo>
                  <a:lnTo>
                    <a:pt x="258" y="178"/>
                  </a:lnTo>
                  <a:lnTo>
                    <a:pt x="256" y="167"/>
                  </a:lnTo>
                  <a:lnTo>
                    <a:pt x="252" y="155"/>
                  </a:lnTo>
                  <a:lnTo>
                    <a:pt x="246" y="146"/>
                  </a:lnTo>
                  <a:lnTo>
                    <a:pt x="231" y="129"/>
                  </a:lnTo>
                  <a:lnTo>
                    <a:pt x="223" y="121"/>
                  </a:lnTo>
                  <a:lnTo>
                    <a:pt x="194" y="102"/>
                  </a:lnTo>
                  <a:lnTo>
                    <a:pt x="148" y="76"/>
                  </a:lnTo>
                  <a:lnTo>
                    <a:pt x="140" y="69"/>
                  </a:lnTo>
                  <a:lnTo>
                    <a:pt x="131" y="72"/>
                  </a:lnTo>
                  <a:lnTo>
                    <a:pt x="127" y="74"/>
                  </a:lnTo>
                  <a:lnTo>
                    <a:pt x="113" y="85"/>
                  </a:lnTo>
                  <a:lnTo>
                    <a:pt x="53" y="171"/>
                  </a:lnTo>
                  <a:lnTo>
                    <a:pt x="44" y="179"/>
                  </a:lnTo>
                  <a:lnTo>
                    <a:pt x="40" y="183"/>
                  </a:lnTo>
                  <a:lnTo>
                    <a:pt x="31" y="187"/>
                  </a:lnTo>
                  <a:lnTo>
                    <a:pt x="22" y="187"/>
                  </a:lnTo>
                  <a:lnTo>
                    <a:pt x="18" y="186"/>
                  </a:lnTo>
                  <a:lnTo>
                    <a:pt x="13" y="183"/>
                  </a:lnTo>
                  <a:lnTo>
                    <a:pt x="4" y="173"/>
                  </a:lnTo>
                  <a:lnTo>
                    <a:pt x="0" y="167"/>
                  </a:lnTo>
                  <a:lnTo>
                    <a:pt x="10" y="129"/>
                  </a:lnTo>
                  <a:lnTo>
                    <a:pt x="33" y="79"/>
                  </a:lnTo>
                  <a:lnTo>
                    <a:pt x="40" y="68"/>
                  </a:lnTo>
                  <a:lnTo>
                    <a:pt x="46" y="57"/>
                  </a:lnTo>
                  <a:lnTo>
                    <a:pt x="70" y="28"/>
                  </a:lnTo>
                  <a:lnTo>
                    <a:pt x="86" y="13"/>
                  </a:lnTo>
                  <a:lnTo>
                    <a:pt x="104" y="2"/>
                  </a:lnTo>
                  <a:lnTo>
                    <a:pt x="121" y="0"/>
                  </a:lnTo>
                  <a:lnTo>
                    <a:pt x="137" y="0"/>
                  </a:lnTo>
                  <a:lnTo>
                    <a:pt x="168" y="4"/>
                  </a:lnTo>
                  <a:lnTo>
                    <a:pt x="210" y="21"/>
                  </a:lnTo>
                  <a:lnTo>
                    <a:pt x="238" y="38"/>
                  </a:lnTo>
                  <a:lnTo>
                    <a:pt x="327" y="1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3" name="Freeform 92"/>
            <p:cNvSpPr>
              <a:spLocks/>
            </p:cNvSpPr>
            <p:nvPr/>
          </p:nvSpPr>
          <p:spPr bwMode="auto">
            <a:xfrm>
              <a:off x="4912" y="1341"/>
              <a:ext cx="168" cy="119"/>
            </a:xfrm>
            <a:custGeom>
              <a:avLst/>
              <a:gdLst>
                <a:gd name="T0" fmla="*/ 52 w 2359"/>
                <a:gd name="T1" fmla="*/ 3 h 1666"/>
                <a:gd name="T2" fmla="*/ 52 w 2359"/>
                <a:gd name="T3" fmla="*/ 3 h 1666"/>
                <a:gd name="T4" fmla="*/ 159 w 2359"/>
                <a:gd name="T5" fmla="*/ 18 h 1666"/>
                <a:gd name="T6" fmla="*/ 168 w 2359"/>
                <a:gd name="T7" fmla="*/ 119 h 1666"/>
                <a:gd name="T8" fmla="*/ 157 w 2359"/>
                <a:gd name="T9" fmla="*/ 103 h 1666"/>
                <a:gd name="T10" fmla="*/ 152 w 2359"/>
                <a:gd name="T11" fmla="*/ 33 h 1666"/>
                <a:gd name="T12" fmla="*/ 149 w 2359"/>
                <a:gd name="T13" fmla="*/ 27 h 1666"/>
                <a:gd name="T14" fmla="*/ 145 w 2359"/>
                <a:gd name="T15" fmla="*/ 23 h 1666"/>
                <a:gd name="T16" fmla="*/ 26 w 2359"/>
                <a:gd name="T17" fmla="*/ 5 h 1666"/>
                <a:gd name="T18" fmla="*/ 24 w 2359"/>
                <a:gd name="T19" fmla="*/ 6 h 1666"/>
                <a:gd name="T20" fmla="*/ 21 w 2359"/>
                <a:gd name="T21" fmla="*/ 8 h 1666"/>
                <a:gd name="T22" fmla="*/ 17 w 2359"/>
                <a:gd name="T23" fmla="*/ 13 h 1666"/>
                <a:gd name="T24" fmla="*/ 15 w 2359"/>
                <a:gd name="T25" fmla="*/ 17 h 1666"/>
                <a:gd name="T26" fmla="*/ 15 w 2359"/>
                <a:gd name="T27" fmla="*/ 20 h 1666"/>
                <a:gd name="T28" fmla="*/ 15 w 2359"/>
                <a:gd name="T29" fmla="*/ 22 h 1666"/>
                <a:gd name="T30" fmla="*/ 15 w 2359"/>
                <a:gd name="T31" fmla="*/ 23 h 1666"/>
                <a:gd name="T32" fmla="*/ 17 w 2359"/>
                <a:gd name="T33" fmla="*/ 25 h 1666"/>
                <a:gd name="T34" fmla="*/ 18 w 2359"/>
                <a:gd name="T35" fmla="*/ 24 h 1666"/>
                <a:gd name="T36" fmla="*/ 19 w 2359"/>
                <a:gd name="T37" fmla="*/ 23 h 1666"/>
                <a:gd name="T38" fmla="*/ 22 w 2359"/>
                <a:gd name="T39" fmla="*/ 18 h 1666"/>
                <a:gd name="T40" fmla="*/ 23 w 2359"/>
                <a:gd name="T41" fmla="*/ 15 h 1666"/>
                <a:gd name="T42" fmla="*/ 146 w 2359"/>
                <a:gd name="T43" fmla="*/ 46 h 1666"/>
                <a:gd name="T44" fmla="*/ 69 w 2359"/>
                <a:gd name="T45" fmla="*/ 36 h 1666"/>
                <a:gd name="T46" fmla="*/ 69 w 2359"/>
                <a:gd name="T47" fmla="*/ 39 h 1666"/>
                <a:gd name="T48" fmla="*/ 70 w 2359"/>
                <a:gd name="T49" fmla="*/ 42 h 1666"/>
                <a:gd name="T50" fmla="*/ 72 w 2359"/>
                <a:gd name="T51" fmla="*/ 45 h 1666"/>
                <a:gd name="T52" fmla="*/ 74 w 2359"/>
                <a:gd name="T53" fmla="*/ 46 h 1666"/>
                <a:gd name="T54" fmla="*/ 102 w 2359"/>
                <a:gd name="T55" fmla="*/ 56 h 1666"/>
                <a:gd name="T56" fmla="*/ 141 w 2359"/>
                <a:gd name="T57" fmla="*/ 67 h 1666"/>
                <a:gd name="T58" fmla="*/ 116 w 2359"/>
                <a:gd name="T59" fmla="*/ 68 h 1666"/>
                <a:gd name="T60" fmla="*/ 82 w 2359"/>
                <a:gd name="T61" fmla="*/ 66 h 1666"/>
                <a:gd name="T62" fmla="*/ 82 w 2359"/>
                <a:gd name="T63" fmla="*/ 67 h 1666"/>
                <a:gd name="T64" fmla="*/ 88 w 2359"/>
                <a:gd name="T65" fmla="*/ 72 h 1666"/>
                <a:gd name="T66" fmla="*/ 106 w 2359"/>
                <a:gd name="T67" fmla="*/ 79 h 1666"/>
                <a:gd name="T68" fmla="*/ 147 w 2359"/>
                <a:gd name="T69" fmla="*/ 88 h 1666"/>
                <a:gd name="T70" fmla="*/ 107 w 2359"/>
                <a:gd name="T71" fmla="*/ 88 h 1666"/>
                <a:gd name="T72" fmla="*/ 99 w 2359"/>
                <a:gd name="T73" fmla="*/ 89 h 1666"/>
                <a:gd name="T74" fmla="*/ 117 w 2359"/>
                <a:gd name="T75" fmla="*/ 98 h 1666"/>
                <a:gd name="T76" fmla="*/ 143 w 2359"/>
                <a:gd name="T77" fmla="*/ 106 h 1666"/>
                <a:gd name="T78" fmla="*/ 119 w 2359"/>
                <a:gd name="T79" fmla="*/ 110 h 1666"/>
                <a:gd name="T80" fmla="*/ 4 w 2359"/>
                <a:gd name="T81" fmla="*/ 38 h 1666"/>
                <a:gd name="T82" fmla="*/ 11 w 2359"/>
                <a:gd name="T83" fmla="*/ 11 h 1666"/>
                <a:gd name="T84" fmla="*/ 15 w 2359"/>
                <a:gd name="T85" fmla="*/ 5 h 1666"/>
                <a:gd name="T86" fmla="*/ 18 w 2359"/>
                <a:gd name="T87" fmla="*/ 2 h 1666"/>
                <a:gd name="T88" fmla="*/ 22 w 2359"/>
                <a:gd name="T89" fmla="*/ 0 h 1666"/>
                <a:gd name="T90" fmla="*/ 53 w 2359"/>
                <a:gd name="T91" fmla="*/ 3 h 16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59" h="1666">
                  <a:moveTo>
                    <a:pt x="740" y="42"/>
                  </a:moveTo>
                  <a:lnTo>
                    <a:pt x="737" y="45"/>
                  </a:lnTo>
                  <a:lnTo>
                    <a:pt x="734" y="45"/>
                  </a:lnTo>
                  <a:lnTo>
                    <a:pt x="733" y="42"/>
                  </a:lnTo>
                  <a:lnTo>
                    <a:pt x="733" y="29"/>
                  </a:lnTo>
                  <a:lnTo>
                    <a:pt x="2236" y="251"/>
                  </a:lnTo>
                  <a:lnTo>
                    <a:pt x="2316" y="1406"/>
                  </a:lnTo>
                  <a:lnTo>
                    <a:pt x="2359" y="1666"/>
                  </a:lnTo>
                  <a:lnTo>
                    <a:pt x="2246" y="1648"/>
                  </a:lnTo>
                  <a:lnTo>
                    <a:pt x="2202" y="1444"/>
                  </a:lnTo>
                  <a:lnTo>
                    <a:pt x="2145" y="493"/>
                  </a:lnTo>
                  <a:lnTo>
                    <a:pt x="2138" y="461"/>
                  </a:lnTo>
                  <a:lnTo>
                    <a:pt x="2118" y="417"/>
                  </a:lnTo>
                  <a:lnTo>
                    <a:pt x="2091" y="378"/>
                  </a:lnTo>
                  <a:lnTo>
                    <a:pt x="2041" y="327"/>
                  </a:lnTo>
                  <a:lnTo>
                    <a:pt x="2030" y="320"/>
                  </a:lnTo>
                  <a:lnTo>
                    <a:pt x="574" y="121"/>
                  </a:lnTo>
                  <a:lnTo>
                    <a:pt x="370" y="71"/>
                  </a:lnTo>
                  <a:lnTo>
                    <a:pt x="354" y="73"/>
                  </a:lnTo>
                  <a:lnTo>
                    <a:pt x="337" y="79"/>
                  </a:lnTo>
                  <a:lnTo>
                    <a:pt x="311" y="94"/>
                  </a:lnTo>
                  <a:lnTo>
                    <a:pt x="294" y="108"/>
                  </a:lnTo>
                  <a:lnTo>
                    <a:pt x="269" y="133"/>
                  </a:lnTo>
                  <a:lnTo>
                    <a:pt x="234" y="184"/>
                  </a:lnTo>
                  <a:lnTo>
                    <a:pt x="222" y="206"/>
                  </a:lnTo>
                  <a:lnTo>
                    <a:pt x="210" y="240"/>
                  </a:lnTo>
                  <a:lnTo>
                    <a:pt x="206" y="264"/>
                  </a:lnTo>
                  <a:lnTo>
                    <a:pt x="206" y="285"/>
                  </a:lnTo>
                  <a:lnTo>
                    <a:pt x="207" y="296"/>
                  </a:lnTo>
                  <a:lnTo>
                    <a:pt x="209" y="307"/>
                  </a:lnTo>
                  <a:lnTo>
                    <a:pt x="213" y="316"/>
                  </a:lnTo>
                  <a:lnTo>
                    <a:pt x="217" y="326"/>
                  </a:lnTo>
                  <a:lnTo>
                    <a:pt x="228" y="345"/>
                  </a:lnTo>
                  <a:lnTo>
                    <a:pt x="234" y="345"/>
                  </a:lnTo>
                  <a:lnTo>
                    <a:pt x="247" y="342"/>
                  </a:lnTo>
                  <a:lnTo>
                    <a:pt x="256" y="337"/>
                  </a:lnTo>
                  <a:lnTo>
                    <a:pt x="262" y="331"/>
                  </a:lnTo>
                  <a:lnTo>
                    <a:pt x="269" y="324"/>
                  </a:lnTo>
                  <a:lnTo>
                    <a:pt x="286" y="294"/>
                  </a:lnTo>
                  <a:lnTo>
                    <a:pt x="304" y="251"/>
                  </a:lnTo>
                  <a:lnTo>
                    <a:pt x="314" y="231"/>
                  </a:lnTo>
                  <a:lnTo>
                    <a:pt x="327" y="215"/>
                  </a:lnTo>
                  <a:lnTo>
                    <a:pt x="2055" y="588"/>
                  </a:lnTo>
                  <a:lnTo>
                    <a:pt x="2055" y="646"/>
                  </a:lnTo>
                  <a:lnTo>
                    <a:pt x="975" y="492"/>
                  </a:lnTo>
                  <a:lnTo>
                    <a:pt x="970" y="506"/>
                  </a:lnTo>
                  <a:lnTo>
                    <a:pt x="967" y="518"/>
                  </a:lnTo>
                  <a:lnTo>
                    <a:pt x="966" y="545"/>
                  </a:lnTo>
                  <a:lnTo>
                    <a:pt x="971" y="570"/>
                  </a:lnTo>
                  <a:lnTo>
                    <a:pt x="981" y="594"/>
                  </a:lnTo>
                  <a:lnTo>
                    <a:pt x="993" y="614"/>
                  </a:lnTo>
                  <a:lnTo>
                    <a:pt x="1008" y="630"/>
                  </a:lnTo>
                  <a:lnTo>
                    <a:pt x="1017" y="636"/>
                  </a:lnTo>
                  <a:lnTo>
                    <a:pt x="1033" y="644"/>
                  </a:lnTo>
                  <a:lnTo>
                    <a:pt x="1042" y="646"/>
                  </a:lnTo>
                  <a:lnTo>
                    <a:pt x="1428" y="781"/>
                  </a:lnTo>
                  <a:lnTo>
                    <a:pt x="2069" y="915"/>
                  </a:lnTo>
                  <a:lnTo>
                    <a:pt x="1986" y="938"/>
                  </a:lnTo>
                  <a:lnTo>
                    <a:pt x="1846" y="956"/>
                  </a:lnTo>
                  <a:lnTo>
                    <a:pt x="1622" y="948"/>
                  </a:lnTo>
                  <a:lnTo>
                    <a:pt x="1166" y="879"/>
                  </a:lnTo>
                  <a:lnTo>
                    <a:pt x="1150" y="920"/>
                  </a:lnTo>
                  <a:lnTo>
                    <a:pt x="1148" y="929"/>
                  </a:lnTo>
                  <a:lnTo>
                    <a:pt x="1147" y="937"/>
                  </a:lnTo>
                  <a:lnTo>
                    <a:pt x="1148" y="948"/>
                  </a:lnTo>
                  <a:lnTo>
                    <a:pt x="1230" y="1003"/>
                  </a:lnTo>
                  <a:lnTo>
                    <a:pt x="1316" y="1046"/>
                  </a:lnTo>
                  <a:lnTo>
                    <a:pt x="1493" y="1107"/>
                  </a:lnTo>
                  <a:lnTo>
                    <a:pt x="2087" y="1224"/>
                  </a:lnTo>
                  <a:lnTo>
                    <a:pt x="2065" y="1228"/>
                  </a:lnTo>
                  <a:lnTo>
                    <a:pt x="1907" y="1236"/>
                  </a:lnTo>
                  <a:lnTo>
                    <a:pt x="1508" y="1225"/>
                  </a:lnTo>
                  <a:lnTo>
                    <a:pt x="1428" y="1239"/>
                  </a:lnTo>
                  <a:lnTo>
                    <a:pt x="1389" y="1249"/>
                  </a:lnTo>
                  <a:lnTo>
                    <a:pt x="1472" y="1299"/>
                  </a:lnTo>
                  <a:lnTo>
                    <a:pt x="1649" y="1368"/>
                  </a:lnTo>
                  <a:lnTo>
                    <a:pt x="2112" y="1465"/>
                  </a:lnTo>
                  <a:lnTo>
                    <a:pt x="2010" y="1480"/>
                  </a:lnTo>
                  <a:lnTo>
                    <a:pt x="1703" y="1476"/>
                  </a:lnTo>
                  <a:lnTo>
                    <a:pt x="1667" y="1537"/>
                  </a:lnTo>
                  <a:lnTo>
                    <a:pt x="0" y="1293"/>
                  </a:lnTo>
                  <a:lnTo>
                    <a:pt x="52" y="531"/>
                  </a:lnTo>
                  <a:lnTo>
                    <a:pt x="104" y="280"/>
                  </a:lnTo>
                  <a:lnTo>
                    <a:pt x="148" y="157"/>
                  </a:lnTo>
                  <a:lnTo>
                    <a:pt x="185" y="90"/>
                  </a:lnTo>
                  <a:lnTo>
                    <a:pt x="205" y="64"/>
                  </a:lnTo>
                  <a:lnTo>
                    <a:pt x="227" y="40"/>
                  </a:lnTo>
                  <a:lnTo>
                    <a:pt x="252" y="22"/>
                  </a:lnTo>
                  <a:lnTo>
                    <a:pt x="277" y="10"/>
                  </a:lnTo>
                  <a:lnTo>
                    <a:pt x="305" y="2"/>
                  </a:lnTo>
                  <a:lnTo>
                    <a:pt x="334" y="0"/>
                  </a:lnTo>
                  <a:lnTo>
                    <a:pt x="740" y="42"/>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4" name="Freeform 93"/>
            <p:cNvSpPr>
              <a:spLocks/>
            </p:cNvSpPr>
            <p:nvPr/>
          </p:nvSpPr>
          <p:spPr bwMode="auto">
            <a:xfrm>
              <a:off x="5081" y="1354"/>
              <a:ext cx="59" cy="96"/>
            </a:xfrm>
            <a:custGeom>
              <a:avLst/>
              <a:gdLst>
                <a:gd name="T0" fmla="*/ 59 w 828"/>
                <a:gd name="T1" fmla="*/ 50 h 1346"/>
                <a:gd name="T2" fmla="*/ 59 w 828"/>
                <a:gd name="T3" fmla="*/ 58 h 1346"/>
                <a:gd name="T4" fmla="*/ 57 w 828"/>
                <a:gd name="T5" fmla="*/ 68 h 1346"/>
                <a:gd name="T6" fmla="*/ 53 w 828"/>
                <a:gd name="T7" fmla="*/ 77 h 1346"/>
                <a:gd name="T8" fmla="*/ 49 w 828"/>
                <a:gd name="T9" fmla="*/ 83 h 1346"/>
                <a:gd name="T10" fmla="*/ 45 w 828"/>
                <a:gd name="T11" fmla="*/ 88 h 1346"/>
                <a:gd name="T12" fmla="*/ 42 w 828"/>
                <a:gd name="T13" fmla="*/ 91 h 1346"/>
                <a:gd name="T14" fmla="*/ 37 w 828"/>
                <a:gd name="T15" fmla="*/ 94 h 1346"/>
                <a:gd name="T16" fmla="*/ 33 w 828"/>
                <a:gd name="T17" fmla="*/ 96 h 1346"/>
                <a:gd name="T18" fmla="*/ 30 w 828"/>
                <a:gd name="T19" fmla="*/ 96 h 1346"/>
                <a:gd name="T20" fmla="*/ 26 w 828"/>
                <a:gd name="T21" fmla="*/ 96 h 1346"/>
                <a:gd name="T22" fmla="*/ 23 w 828"/>
                <a:gd name="T23" fmla="*/ 95 h 1346"/>
                <a:gd name="T24" fmla="*/ 19 w 828"/>
                <a:gd name="T25" fmla="*/ 92 h 1346"/>
                <a:gd name="T26" fmla="*/ 18 w 828"/>
                <a:gd name="T27" fmla="*/ 92 h 1346"/>
                <a:gd name="T28" fmla="*/ 15 w 828"/>
                <a:gd name="T29" fmla="*/ 90 h 1346"/>
                <a:gd name="T30" fmla="*/ 12 w 828"/>
                <a:gd name="T31" fmla="*/ 88 h 1346"/>
                <a:gd name="T32" fmla="*/ 9 w 828"/>
                <a:gd name="T33" fmla="*/ 84 h 1346"/>
                <a:gd name="T34" fmla="*/ 7 w 828"/>
                <a:gd name="T35" fmla="*/ 81 h 1346"/>
                <a:gd name="T36" fmla="*/ 4 w 828"/>
                <a:gd name="T37" fmla="*/ 74 h 1346"/>
                <a:gd name="T38" fmla="*/ 1 w 828"/>
                <a:gd name="T39" fmla="*/ 60 h 1346"/>
                <a:gd name="T40" fmla="*/ 0 w 828"/>
                <a:gd name="T41" fmla="*/ 45 h 1346"/>
                <a:gd name="T42" fmla="*/ 0 w 828"/>
                <a:gd name="T43" fmla="*/ 36 h 1346"/>
                <a:gd name="T44" fmla="*/ 3 w 828"/>
                <a:gd name="T45" fmla="*/ 26 h 1346"/>
                <a:gd name="T46" fmla="*/ 6 w 828"/>
                <a:gd name="T47" fmla="*/ 18 h 1346"/>
                <a:gd name="T48" fmla="*/ 8 w 828"/>
                <a:gd name="T49" fmla="*/ 14 h 1346"/>
                <a:gd name="T50" fmla="*/ 11 w 828"/>
                <a:gd name="T51" fmla="*/ 10 h 1346"/>
                <a:gd name="T52" fmla="*/ 15 w 828"/>
                <a:gd name="T53" fmla="*/ 6 h 1346"/>
                <a:gd name="T54" fmla="*/ 16 w 828"/>
                <a:gd name="T55" fmla="*/ 6 h 1346"/>
                <a:gd name="T56" fmla="*/ 16 w 828"/>
                <a:gd name="T57" fmla="*/ 6 h 1346"/>
                <a:gd name="T58" fmla="*/ 17 w 828"/>
                <a:gd name="T59" fmla="*/ 6 h 1346"/>
                <a:gd name="T60" fmla="*/ 18 w 828"/>
                <a:gd name="T61" fmla="*/ 6 h 1346"/>
                <a:gd name="T62" fmla="*/ 20 w 828"/>
                <a:gd name="T63" fmla="*/ 6 h 1346"/>
                <a:gd name="T64" fmla="*/ 21 w 828"/>
                <a:gd name="T65" fmla="*/ 5 h 1346"/>
                <a:gd name="T66" fmla="*/ 27 w 828"/>
                <a:gd name="T67" fmla="*/ 2 h 1346"/>
                <a:gd name="T68" fmla="*/ 29 w 828"/>
                <a:gd name="T69" fmla="*/ 1 h 1346"/>
                <a:gd name="T70" fmla="*/ 31 w 828"/>
                <a:gd name="T71" fmla="*/ 0 h 1346"/>
                <a:gd name="T72" fmla="*/ 32 w 828"/>
                <a:gd name="T73" fmla="*/ 0 h 1346"/>
                <a:gd name="T74" fmla="*/ 35 w 828"/>
                <a:gd name="T75" fmla="*/ 2 h 1346"/>
                <a:gd name="T76" fmla="*/ 37 w 828"/>
                <a:gd name="T77" fmla="*/ 2 h 1346"/>
                <a:gd name="T78" fmla="*/ 41 w 828"/>
                <a:gd name="T79" fmla="*/ 5 h 1346"/>
                <a:gd name="T80" fmla="*/ 42 w 828"/>
                <a:gd name="T81" fmla="*/ 6 h 1346"/>
                <a:gd name="T82" fmla="*/ 44 w 828"/>
                <a:gd name="T83" fmla="*/ 9 h 1346"/>
                <a:gd name="T84" fmla="*/ 48 w 828"/>
                <a:gd name="T85" fmla="*/ 15 h 1346"/>
                <a:gd name="T86" fmla="*/ 53 w 828"/>
                <a:gd name="T87" fmla="*/ 26 h 1346"/>
                <a:gd name="T88" fmla="*/ 59 w 828"/>
                <a:gd name="T89" fmla="*/ 50 h 13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28" h="1346">
                  <a:moveTo>
                    <a:pt x="828" y="702"/>
                  </a:moveTo>
                  <a:lnTo>
                    <a:pt x="823" y="810"/>
                  </a:lnTo>
                  <a:lnTo>
                    <a:pt x="793" y="952"/>
                  </a:lnTo>
                  <a:lnTo>
                    <a:pt x="740" y="1082"/>
                  </a:lnTo>
                  <a:lnTo>
                    <a:pt x="689" y="1167"/>
                  </a:lnTo>
                  <a:lnTo>
                    <a:pt x="630" y="1239"/>
                  </a:lnTo>
                  <a:lnTo>
                    <a:pt x="587" y="1279"/>
                  </a:lnTo>
                  <a:lnTo>
                    <a:pt x="517" y="1323"/>
                  </a:lnTo>
                  <a:lnTo>
                    <a:pt x="468" y="1340"/>
                  </a:lnTo>
                  <a:lnTo>
                    <a:pt x="418" y="1346"/>
                  </a:lnTo>
                  <a:lnTo>
                    <a:pt x="368" y="1342"/>
                  </a:lnTo>
                  <a:lnTo>
                    <a:pt x="317" y="1325"/>
                  </a:lnTo>
                  <a:lnTo>
                    <a:pt x="267" y="1294"/>
                  </a:lnTo>
                  <a:lnTo>
                    <a:pt x="252" y="1288"/>
                  </a:lnTo>
                  <a:lnTo>
                    <a:pt x="212" y="1263"/>
                  </a:lnTo>
                  <a:lnTo>
                    <a:pt x="175" y="1230"/>
                  </a:lnTo>
                  <a:lnTo>
                    <a:pt x="133" y="1178"/>
                  </a:lnTo>
                  <a:lnTo>
                    <a:pt x="105" y="1133"/>
                  </a:lnTo>
                  <a:lnTo>
                    <a:pt x="62" y="1032"/>
                  </a:lnTo>
                  <a:lnTo>
                    <a:pt x="18" y="841"/>
                  </a:lnTo>
                  <a:lnTo>
                    <a:pt x="0" y="637"/>
                  </a:lnTo>
                  <a:lnTo>
                    <a:pt x="7" y="508"/>
                  </a:lnTo>
                  <a:lnTo>
                    <a:pt x="38" y="365"/>
                  </a:lnTo>
                  <a:lnTo>
                    <a:pt x="81" y="259"/>
                  </a:lnTo>
                  <a:lnTo>
                    <a:pt x="115" y="199"/>
                  </a:lnTo>
                  <a:lnTo>
                    <a:pt x="154" y="145"/>
                  </a:lnTo>
                  <a:lnTo>
                    <a:pt x="215" y="80"/>
                  </a:lnTo>
                  <a:lnTo>
                    <a:pt x="224" y="82"/>
                  </a:lnTo>
                  <a:lnTo>
                    <a:pt x="231" y="82"/>
                  </a:lnTo>
                  <a:lnTo>
                    <a:pt x="239" y="83"/>
                  </a:lnTo>
                  <a:lnTo>
                    <a:pt x="246" y="83"/>
                  </a:lnTo>
                  <a:lnTo>
                    <a:pt x="274" y="78"/>
                  </a:lnTo>
                  <a:lnTo>
                    <a:pt x="299" y="67"/>
                  </a:lnTo>
                  <a:lnTo>
                    <a:pt x="373" y="22"/>
                  </a:lnTo>
                  <a:lnTo>
                    <a:pt x="400" y="9"/>
                  </a:lnTo>
                  <a:lnTo>
                    <a:pt x="432" y="0"/>
                  </a:lnTo>
                  <a:lnTo>
                    <a:pt x="454" y="6"/>
                  </a:lnTo>
                  <a:lnTo>
                    <a:pt x="496" y="22"/>
                  </a:lnTo>
                  <a:lnTo>
                    <a:pt x="516" y="32"/>
                  </a:lnTo>
                  <a:lnTo>
                    <a:pt x="572" y="73"/>
                  </a:lnTo>
                  <a:lnTo>
                    <a:pt x="589" y="89"/>
                  </a:lnTo>
                  <a:lnTo>
                    <a:pt x="621" y="126"/>
                  </a:lnTo>
                  <a:lnTo>
                    <a:pt x="678" y="214"/>
                  </a:lnTo>
                  <a:lnTo>
                    <a:pt x="745" y="369"/>
                  </a:lnTo>
                  <a:lnTo>
                    <a:pt x="828" y="70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5" name="Freeform 94"/>
            <p:cNvSpPr>
              <a:spLocks/>
            </p:cNvSpPr>
            <p:nvPr/>
          </p:nvSpPr>
          <p:spPr bwMode="auto">
            <a:xfrm>
              <a:off x="5479" y="1358"/>
              <a:ext cx="55" cy="111"/>
            </a:xfrm>
            <a:custGeom>
              <a:avLst/>
              <a:gdLst>
                <a:gd name="T0" fmla="*/ 52 w 781"/>
                <a:gd name="T1" fmla="*/ 22 h 1566"/>
                <a:gd name="T2" fmla="*/ 55 w 781"/>
                <a:gd name="T3" fmla="*/ 39 h 1566"/>
                <a:gd name="T4" fmla="*/ 55 w 781"/>
                <a:gd name="T5" fmla="*/ 57 h 1566"/>
                <a:gd name="T6" fmla="*/ 52 w 781"/>
                <a:gd name="T7" fmla="*/ 75 h 1566"/>
                <a:gd name="T8" fmla="*/ 48 w 781"/>
                <a:gd name="T9" fmla="*/ 88 h 1566"/>
                <a:gd name="T10" fmla="*/ 45 w 781"/>
                <a:gd name="T11" fmla="*/ 93 h 1566"/>
                <a:gd name="T12" fmla="*/ 41 w 781"/>
                <a:gd name="T13" fmla="*/ 98 h 1566"/>
                <a:gd name="T14" fmla="*/ 38 w 781"/>
                <a:gd name="T15" fmla="*/ 103 h 1566"/>
                <a:gd name="T16" fmla="*/ 34 w 781"/>
                <a:gd name="T17" fmla="*/ 106 h 1566"/>
                <a:gd name="T18" fmla="*/ 32 w 781"/>
                <a:gd name="T19" fmla="*/ 108 h 1566"/>
                <a:gd name="T20" fmla="*/ 29 w 781"/>
                <a:gd name="T21" fmla="*/ 109 h 1566"/>
                <a:gd name="T22" fmla="*/ 27 w 781"/>
                <a:gd name="T23" fmla="*/ 110 h 1566"/>
                <a:gd name="T24" fmla="*/ 24 w 781"/>
                <a:gd name="T25" fmla="*/ 111 h 1566"/>
                <a:gd name="T26" fmla="*/ 22 w 781"/>
                <a:gd name="T27" fmla="*/ 111 h 1566"/>
                <a:gd name="T28" fmla="*/ 21 w 781"/>
                <a:gd name="T29" fmla="*/ 111 h 1566"/>
                <a:gd name="T30" fmla="*/ 17 w 781"/>
                <a:gd name="T31" fmla="*/ 110 h 1566"/>
                <a:gd name="T32" fmla="*/ 17 w 781"/>
                <a:gd name="T33" fmla="*/ 110 h 1566"/>
                <a:gd name="T34" fmla="*/ 14 w 781"/>
                <a:gd name="T35" fmla="*/ 107 h 1566"/>
                <a:gd name="T36" fmla="*/ 13 w 781"/>
                <a:gd name="T37" fmla="*/ 107 h 1566"/>
                <a:gd name="T38" fmla="*/ 9 w 781"/>
                <a:gd name="T39" fmla="*/ 103 h 1566"/>
                <a:gd name="T40" fmla="*/ 5 w 781"/>
                <a:gd name="T41" fmla="*/ 96 h 1566"/>
                <a:gd name="T42" fmla="*/ 3 w 781"/>
                <a:gd name="T43" fmla="*/ 92 h 1566"/>
                <a:gd name="T44" fmla="*/ 1 w 781"/>
                <a:gd name="T45" fmla="*/ 88 h 1566"/>
                <a:gd name="T46" fmla="*/ 0 w 781"/>
                <a:gd name="T47" fmla="*/ 75 h 1566"/>
                <a:gd name="T48" fmla="*/ 0 w 781"/>
                <a:gd name="T49" fmla="*/ 63 h 1566"/>
                <a:gd name="T50" fmla="*/ 3 w 781"/>
                <a:gd name="T51" fmla="*/ 46 h 1566"/>
                <a:gd name="T52" fmla="*/ 9 w 781"/>
                <a:gd name="T53" fmla="*/ 29 h 1566"/>
                <a:gd name="T54" fmla="*/ 16 w 781"/>
                <a:gd name="T55" fmla="*/ 15 h 1566"/>
                <a:gd name="T56" fmla="*/ 24 w 781"/>
                <a:gd name="T57" fmla="*/ 5 h 1566"/>
                <a:gd name="T58" fmla="*/ 26 w 781"/>
                <a:gd name="T59" fmla="*/ 3 h 1566"/>
                <a:gd name="T60" fmla="*/ 32 w 781"/>
                <a:gd name="T61" fmla="*/ 1 h 1566"/>
                <a:gd name="T62" fmla="*/ 35 w 781"/>
                <a:gd name="T63" fmla="*/ 0 h 1566"/>
                <a:gd name="T64" fmla="*/ 36 w 781"/>
                <a:gd name="T65" fmla="*/ 0 h 1566"/>
                <a:gd name="T66" fmla="*/ 38 w 781"/>
                <a:gd name="T67" fmla="*/ 0 h 1566"/>
                <a:gd name="T68" fmla="*/ 39 w 781"/>
                <a:gd name="T69" fmla="*/ 0 h 1566"/>
                <a:gd name="T70" fmla="*/ 40 w 781"/>
                <a:gd name="T71" fmla="*/ 1 h 1566"/>
                <a:gd name="T72" fmla="*/ 41 w 781"/>
                <a:gd name="T73" fmla="*/ 1 h 1566"/>
                <a:gd name="T74" fmla="*/ 42 w 781"/>
                <a:gd name="T75" fmla="*/ 3 h 1566"/>
                <a:gd name="T76" fmla="*/ 44 w 781"/>
                <a:gd name="T77" fmla="*/ 6 h 1566"/>
                <a:gd name="T78" fmla="*/ 52 w 781"/>
                <a:gd name="T79" fmla="*/ 22 h 156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81" h="1566">
                  <a:moveTo>
                    <a:pt x="744" y="315"/>
                  </a:moveTo>
                  <a:lnTo>
                    <a:pt x="781" y="555"/>
                  </a:lnTo>
                  <a:lnTo>
                    <a:pt x="779" y="809"/>
                  </a:lnTo>
                  <a:lnTo>
                    <a:pt x="738" y="1056"/>
                  </a:lnTo>
                  <a:lnTo>
                    <a:pt x="676" y="1235"/>
                  </a:lnTo>
                  <a:lnTo>
                    <a:pt x="636" y="1315"/>
                  </a:lnTo>
                  <a:lnTo>
                    <a:pt x="589" y="1386"/>
                  </a:lnTo>
                  <a:lnTo>
                    <a:pt x="538" y="1447"/>
                  </a:lnTo>
                  <a:lnTo>
                    <a:pt x="479" y="1497"/>
                  </a:lnTo>
                  <a:lnTo>
                    <a:pt x="448" y="1518"/>
                  </a:lnTo>
                  <a:lnTo>
                    <a:pt x="415" y="1535"/>
                  </a:lnTo>
                  <a:lnTo>
                    <a:pt x="380" y="1549"/>
                  </a:lnTo>
                  <a:lnTo>
                    <a:pt x="344" y="1559"/>
                  </a:lnTo>
                  <a:lnTo>
                    <a:pt x="307" y="1566"/>
                  </a:lnTo>
                  <a:lnTo>
                    <a:pt x="294" y="1565"/>
                  </a:lnTo>
                  <a:lnTo>
                    <a:pt x="248" y="1550"/>
                  </a:lnTo>
                  <a:lnTo>
                    <a:pt x="236" y="1545"/>
                  </a:lnTo>
                  <a:lnTo>
                    <a:pt x="193" y="1516"/>
                  </a:lnTo>
                  <a:lnTo>
                    <a:pt x="182" y="1508"/>
                  </a:lnTo>
                  <a:lnTo>
                    <a:pt x="133" y="1457"/>
                  </a:lnTo>
                  <a:lnTo>
                    <a:pt x="68" y="1355"/>
                  </a:lnTo>
                  <a:lnTo>
                    <a:pt x="41" y="1298"/>
                  </a:lnTo>
                  <a:lnTo>
                    <a:pt x="21" y="1239"/>
                  </a:lnTo>
                  <a:lnTo>
                    <a:pt x="0" y="1062"/>
                  </a:lnTo>
                  <a:lnTo>
                    <a:pt x="2" y="890"/>
                  </a:lnTo>
                  <a:lnTo>
                    <a:pt x="44" y="642"/>
                  </a:lnTo>
                  <a:lnTo>
                    <a:pt x="123" y="414"/>
                  </a:lnTo>
                  <a:lnTo>
                    <a:pt x="234" y="211"/>
                  </a:lnTo>
                  <a:lnTo>
                    <a:pt x="344" y="66"/>
                  </a:lnTo>
                  <a:lnTo>
                    <a:pt x="368" y="39"/>
                  </a:lnTo>
                  <a:lnTo>
                    <a:pt x="451" y="11"/>
                  </a:lnTo>
                  <a:lnTo>
                    <a:pt x="498" y="1"/>
                  </a:lnTo>
                  <a:lnTo>
                    <a:pt x="512" y="0"/>
                  </a:lnTo>
                  <a:lnTo>
                    <a:pt x="535" y="2"/>
                  </a:lnTo>
                  <a:lnTo>
                    <a:pt x="547" y="5"/>
                  </a:lnTo>
                  <a:lnTo>
                    <a:pt x="566" y="14"/>
                  </a:lnTo>
                  <a:lnTo>
                    <a:pt x="576" y="20"/>
                  </a:lnTo>
                  <a:lnTo>
                    <a:pt x="593" y="36"/>
                  </a:lnTo>
                  <a:lnTo>
                    <a:pt x="623" y="80"/>
                  </a:lnTo>
                  <a:lnTo>
                    <a:pt x="744" y="315"/>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6" name="Freeform 95"/>
            <p:cNvSpPr>
              <a:spLocks/>
            </p:cNvSpPr>
            <p:nvPr/>
          </p:nvSpPr>
          <p:spPr bwMode="auto">
            <a:xfrm>
              <a:off x="5091" y="1361"/>
              <a:ext cx="42" cy="81"/>
            </a:xfrm>
            <a:custGeom>
              <a:avLst/>
              <a:gdLst>
                <a:gd name="T0" fmla="*/ 41 w 592"/>
                <a:gd name="T1" fmla="*/ 38 h 1143"/>
                <a:gd name="T2" fmla="*/ 42 w 592"/>
                <a:gd name="T3" fmla="*/ 43 h 1143"/>
                <a:gd name="T4" fmla="*/ 42 w 592"/>
                <a:gd name="T5" fmla="*/ 50 h 1143"/>
                <a:gd name="T6" fmla="*/ 41 w 592"/>
                <a:gd name="T7" fmla="*/ 58 h 1143"/>
                <a:gd name="T8" fmla="*/ 39 w 592"/>
                <a:gd name="T9" fmla="*/ 65 h 1143"/>
                <a:gd name="T10" fmla="*/ 36 w 592"/>
                <a:gd name="T11" fmla="*/ 70 h 1143"/>
                <a:gd name="T12" fmla="*/ 34 w 592"/>
                <a:gd name="T13" fmla="*/ 75 h 1143"/>
                <a:gd name="T14" fmla="*/ 32 w 592"/>
                <a:gd name="T15" fmla="*/ 77 h 1143"/>
                <a:gd name="T16" fmla="*/ 31 w 592"/>
                <a:gd name="T17" fmla="*/ 78 h 1143"/>
                <a:gd name="T18" fmla="*/ 28 w 592"/>
                <a:gd name="T19" fmla="*/ 80 h 1143"/>
                <a:gd name="T20" fmla="*/ 27 w 592"/>
                <a:gd name="T21" fmla="*/ 80 h 1143"/>
                <a:gd name="T22" fmla="*/ 26 w 592"/>
                <a:gd name="T23" fmla="*/ 81 h 1143"/>
                <a:gd name="T24" fmla="*/ 25 w 592"/>
                <a:gd name="T25" fmla="*/ 81 h 1143"/>
                <a:gd name="T26" fmla="*/ 23 w 592"/>
                <a:gd name="T27" fmla="*/ 81 h 1143"/>
                <a:gd name="T28" fmla="*/ 22 w 592"/>
                <a:gd name="T29" fmla="*/ 81 h 1143"/>
                <a:gd name="T30" fmla="*/ 20 w 592"/>
                <a:gd name="T31" fmla="*/ 81 h 1143"/>
                <a:gd name="T32" fmla="*/ 17 w 592"/>
                <a:gd name="T33" fmla="*/ 79 h 1143"/>
                <a:gd name="T34" fmla="*/ 16 w 592"/>
                <a:gd name="T35" fmla="*/ 78 h 1143"/>
                <a:gd name="T36" fmla="*/ 15 w 592"/>
                <a:gd name="T37" fmla="*/ 77 h 1143"/>
                <a:gd name="T38" fmla="*/ 14 w 592"/>
                <a:gd name="T39" fmla="*/ 77 h 1143"/>
                <a:gd name="T40" fmla="*/ 14 w 592"/>
                <a:gd name="T41" fmla="*/ 76 h 1143"/>
                <a:gd name="T42" fmla="*/ 14 w 592"/>
                <a:gd name="T43" fmla="*/ 75 h 1143"/>
                <a:gd name="T44" fmla="*/ 14 w 592"/>
                <a:gd name="T45" fmla="*/ 75 h 1143"/>
                <a:gd name="T46" fmla="*/ 14 w 592"/>
                <a:gd name="T47" fmla="*/ 73 h 1143"/>
                <a:gd name="T48" fmla="*/ 14 w 592"/>
                <a:gd name="T49" fmla="*/ 72 h 1143"/>
                <a:gd name="T50" fmla="*/ 14 w 592"/>
                <a:gd name="T51" fmla="*/ 72 h 1143"/>
                <a:gd name="T52" fmla="*/ 14 w 592"/>
                <a:gd name="T53" fmla="*/ 74 h 1143"/>
                <a:gd name="T54" fmla="*/ 14 w 592"/>
                <a:gd name="T55" fmla="*/ 77 h 1143"/>
                <a:gd name="T56" fmla="*/ 13 w 592"/>
                <a:gd name="T57" fmla="*/ 76 h 1143"/>
                <a:gd name="T58" fmla="*/ 11 w 592"/>
                <a:gd name="T59" fmla="*/ 74 h 1143"/>
                <a:gd name="T60" fmla="*/ 11 w 592"/>
                <a:gd name="T61" fmla="*/ 73 h 1143"/>
                <a:gd name="T62" fmla="*/ 7 w 592"/>
                <a:gd name="T63" fmla="*/ 65 h 1143"/>
                <a:gd name="T64" fmla="*/ 5 w 592"/>
                <a:gd name="T65" fmla="*/ 63 h 1143"/>
                <a:gd name="T66" fmla="*/ 4 w 592"/>
                <a:gd name="T67" fmla="*/ 62 h 1143"/>
                <a:gd name="T68" fmla="*/ 4 w 592"/>
                <a:gd name="T69" fmla="*/ 61 h 1143"/>
                <a:gd name="T70" fmla="*/ 3 w 592"/>
                <a:gd name="T71" fmla="*/ 61 h 1143"/>
                <a:gd name="T72" fmla="*/ 0 w 592"/>
                <a:gd name="T73" fmla="*/ 41 h 1143"/>
                <a:gd name="T74" fmla="*/ 0 w 592"/>
                <a:gd name="T75" fmla="*/ 30 h 1143"/>
                <a:gd name="T76" fmla="*/ 1 w 592"/>
                <a:gd name="T77" fmla="*/ 21 h 1143"/>
                <a:gd name="T78" fmla="*/ 2 w 592"/>
                <a:gd name="T79" fmla="*/ 16 h 1143"/>
                <a:gd name="T80" fmla="*/ 4 w 592"/>
                <a:gd name="T81" fmla="*/ 10 h 1143"/>
                <a:gd name="T82" fmla="*/ 6 w 592"/>
                <a:gd name="T83" fmla="*/ 7 h 1143"/>
                <a:gd name="T84" fmla="*/ 14 w 592"/>
                <a:gd name="T85" fmla="*/ 2 h 1143"/>
                <a:gd name="T86" fmla="*/ 16 w 592"/>
                <a:gd name="T87" fmla="*/ 1 h 1143"/>
                <a:gd name="T88" fmla="*/ 18 w 592"/>
                <a:gd name="T89" fmla="*/ 0 h 1143"/>
                <a:gd name="T90" fmla="*/ 19 w 592"/>
                <a:gd name="T91" fmla="*/ 0 h 1143"/>
                <a:gd name="T92" fmla="*/ 21 w 592"/>
                <a:gd name="T93" fmla="*/ 0 h 1143"/>
                <a:gd name="T94" fmla="*/ 23 w 592"/>
                <a:gd name="T95" fmla="*/ 0 h 1143"/>
                <a:gd name="T96" fmla="*/ 25 w 592"/>
                <a:gd name="T97" fmla="*/ 1 h 1143"/>
                <a:gd name="T98" fmla="*/ 28 w 592"/>
                <a:gd name="T99" fmla="*/ 5 h 1143"/>
                <a:gd name="T100" fmla="*/ 33 w 592"/>
                <a:gd name="T101" fmla="*/ 13 h 1143"/>
                <a:gd name="T102" fmla="*/ 41 w 592"/>
                <a:gd name="T103" fmla="*/ 38 h 11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92" h="1143">
                  <a:moveTo>
                    <a:pt x="583" y="530"/>
                  </a:moveTo>
                  <a:lnTo>
                    <a:pt x="592" y="605"/>
                  </a:lnTo>
                  <a:lnTo>
                    <a:pt x="589" y="711"/>
                  </a:lnTo>
                  <a:lnTo>
                    <a:pt x="574" y="820"/>
                  </a:lnTo>
                  <a:lnTo>
                    <a:pt x="544" y="923"/>
                  </a:lnTo>
                  <a:lnTo>
                    <a:pt x="513" y="993"/>
                  </a:lnTo>
                  <a:lnTo>
                    <a:pt x="476" y="1052"/>
                  </a:lnTo>
                  <a:lnTo>
                    <a:pt x="448" y="1085"/>
                  </a:lnTo>
                  <a:lnTo>
                    <a:pt x="432" y="1100"/>
                  </a:lnTo>
                  <a:lnTo>
                    <a:pt x="400" y="1122"/>
                  </a:lnTo>
                  <a:lnTo>
                    <a:pt x="382" y="1130"/>
                  </a:lnTo>
                  <a:lnTo>
                    <a:pt x="364" y="1137"/>
                  </a:lnTo>
                  <a:lnTo>
                    <a:pt x="346" y="1141"/>
                  </a:lnTo>
                  <a:lnTo>
                    <a:pt x="327" y="1143"/>
                  </a:lnTo>
                  <a:lnTo>
                    <a:pt x="307" y="1143"/>
                  </a:lnTo>
                  <a:lnTo>
                    <a:pt x="287" y="1140"/>
                  </a:lnTo>
                  <a:lnTo>
                    <a:pt x="244" y="1118"/>
                  </a:lnTo>
                  <a:lnTo>
                    <a:pt x="226" y="1105"/>
                  </a:lnTo>
                  <a:lnTo>
                    <a:pt x="211" y="1091"/>
                  </a:lnTo>
                  <a:lnTo>
                    <a:pt x="204" y="1083"/>
                  </a:lnTo>
                  <a:lnTo>
                    <a:pt x="199" y="1073"/>
                  </a:lnTo>
                  <a:lnTo>
                    <a:pt x="196" y="1063"/>
                  </a:lnTo>
                  <a:lnTo>
                    <a:pt x="194" y="1052"/>
                  </a:lnTo>
                  <a:lnTo>
                    <a:pt x="195" y="1026"/>
                  </a:lnTo>
                  <a:lnTo>
                    <a:pt x="199" y="1011"/>
                  </a:lnTo>
                  <a:lnTo>
                    <a:pt x="196" y="1019"/>
                  </a:lnTo>
                  <a:lnTo>
                    <a:pt x="194" y="1038"/>
                  </a:lnTo>
                  <a:lnTo>
                    <a:pt x="194" y="1090"/>
                  </a:lnTo>
                  <a:lnTo>
                    <a:pt x="180" y="1078"/>
                  </a:lnTo>
                  <a:lnTo>
                    <a:pt x="158" y="1049"/>
                  </a:lnTo>
                  <a:lnTo>
                    <a:pt x="148" y="1033"/>
                  </a:lnTo>
                  <a:lnTo>
                    <a:pt x="95" y="916"/>
                  </a:lnTo>
                  <a:lnTo>
                    <a:pt x="77" y="887"/>
                  </a:lnTo>
                  <a:lnTo>
                    <a:pt x="61" y="870"/>
                  </a:lnTo>
                  <a:lnTo>
                    <a:pt x="54" y="865"/>
                  </a:lnTo>
                  <a:lnTo>
                    <a:pt x="39" y="856"/>
                  </a:lnTo>
                  <a:lnTo>
                    <a:pt x="1" y="574"/>
                  </a:lnTo>
                  <a:lnTo>
                    <a:pt x="0" y="423"/>
                  </a:lnTo>
                  <a:lnTo>
                    <a:pt x="15" y="300"/>
                  </a:lnTo>
                  <a:lnTo>
                    <a:pt x="31" y="230"/>
                  </a:lnTo>
                  <a:lnTo>
                    <a:pt x="63" y="144"/>
                  </a:lnTo>
                  <a:lnTo>
                    <a:pt x="84" y="105"/>
                  </a:lnTo>
                  <a:lnTo>
                    <a:pt x="195" y="27"/>
                  </a:lnTo>
                  <a:lnTo>
                    <a:pt x="227" y="10"/>
                  </a:lnTo>
                  <a:lnTo>
                    <a:pt x="259" y="1"/>
                  </a:lnTo>
                  <a:lnTo>
                    <a:pt x="268" y="0"/>
                  </a:lnTo>
                  <a:lnTo>
                    <a:pt x="293" y="0"/>
                  </a:lnTo>
                  <a:lnTo>
                    <a:pt x="321" y="6"/>
                  </a:lnTo>
                  <a:lnTo>
                    <a:pt x="348" y="20"/>
                  </a:lnTo>
                  <a:lnTo>
                    <a:pt x="390" y="71"/>
                  </a:lnTo>
                  <a:lnTo>
                    <a:pt x="459" y="189"/>
                  </a:lnTo>
                  <a:lnTo>
                    <a:pt x="583" y="530"/>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7" name="Freeform 96"/>
            <p:cNvSpPr>
              <a:spLocks/>
            </p:cNvSpPr>
            <p:nvPr/>
          </p:nvSpPr>
          <p:spPr bwMode="auto">
            <a:xfrm>
              <a:off x="5101" y="1367"/>
              <a:ext cx="27" cy="66"/>
            </a:xfrm>
            <a:custGeom>
              <a:avLst/>
              <a:gdLst>
                <a:gd name="T0" fmla="*/ 27 w 380"/>
                <a:gd name="T1" fmla="*/ 45 h 928"/>
                <a:gd name="T2" fmla="*/ 20 w 380"/>
                <a:gd name="T3" fmla="*/ 61 h 928"/>
                <a:gd name="T4" fmla="*/ 13 w 380"/>
                <a:gd name="T5" fmla="*/ 66 h 928"/>
                <a:gd name="T6" fmla="*/ 11 w 380"/>
                <a:gd name="T7" fmla="*/ 66 h 928"/>
                <a:gd name="T8" fmla="*/ 9 w 380"/>
                <a:gd name="T9" fmla="*/ 66 h 928"/>
                <a:gd name="T10" fmla="*/ 9 w 380"/>
                <a:gd name="T11" fmla="*/ 64 h 928"/>
                <a:gd name="T12" fmla="*/ 9 w 380"/>
                <a:gd name="T13" fmla="*/ 63 h 928"/>
                <a:gd name="T14" fmla="*/ 10 w 380"/>
                <a:gd name="T15" fmla="*/ 62 h 928"/>
                <a:gd name="T16" fmla="*/ 16 w 380"/>
                <a:gd name="T17" fmla="*/ 56 h 928"/>
                <a:gd name="T18" fmla="*/ 19 w 380"/>
                <a:gd name="T19" fmla="*/ 53 h 928"/>
                <a:gd name="T20" fmla="*/ 20 w 380"/>
                <a:gd name="T21" fmla="*/ 50 h 928"/>
                <a:gd name="T22" fmla="*/ 20 w 380"/>
                <a:gd name="T23" fmla="*/ 45 h 928"/>
                <a:gd name="T24" fmla="*/ 20 w 380"/>
                <a:gd name="T25" fmla="*/ 41 h 928"/>
                <a:gd name="T26" fmla="*/ 18 w 380"/>
                <a:gd name="T27" fmla="*/ 34 h 928"/>
                <a:gd name="T28" fmla="*/ 20 w 380"/>
                <a:gd name="T29" fmla="*/ 32 h 928"/>
                <a:gd name="T30" fmla="*/ 17 w 380"/>
                <a:gd name="T31" fmla="*/ 18 h 928"/>
                <a:gd name="T32" fmla="*/ 10 w 380"/>
                <a:gd name="T33" fmla="*/ 6 h 928"/>
                <a:gd name="T34" fmla="*/ 9 w 380"/>
                <a:gd name="T35" fmla="*/ 6 h 928"/>
                <a:gd name="T36" fmla="*/ 7 w 380"/>
                <a:gd name="T37" fmla="*/ 7 h 928"/>
                <a:gd name="T38" fmla="*/ 3 w 380"/>
                <a:gd name="T39" fmla="*/ 10 h 928"/>
                <a:gd name="T40" fmla="*/ 1 w 380"/>
                <a:gd name="T41" fmla="*/ 12 h 928"/>
                <a:gd name="T42" fmla="*/ 0 w 380"/>
                <a:gd name="T43" fmla="*/ 10 h 928"/>
                <a:gd name="T44" fmla="*/ 0 w 380"/>
                <a:gd name="T45" fmla="*/ 9 h 928"/>
                <a:gd name="T46" fmla="*/ 0 w 380"/>
                <a:gd name="T47" fmla="*/ 8 h 928"/>
                <a:gd name="T48" fmla="*/ 1 w 380"/>
                <a:gd name="T49" fmla="*/ 6 h 928"/>
                <a:gd name="T50" fmla="*/ 4 w 380"/>
                <a:gd name="T51" fmla="*/ 2 h 928"/>
                <a:gd name="T52" fmla="*/ 5 w 380"/>
                <a:gd name="T53" fmla="*/ 1 h 928"/>
                <a:gd name="T54" fmla="*/ 7 w 380"/>
                <a:gd name="T55" fmla="*/ 0 h 928"/>
                <a:gd name="T56" fmla="*/ 10 w 380"/>
                <a:gd name="T57" fmla="*/ 0 h 928"/>
                <a:gd name="T58" fmla="*/ 13 w 380"/>
                <a:gd name="T59" fmla="*/ 1 h 928"/>
                <a:gd name="T60" fmla="*/ 14 w 380"/>
                <a:gd name="T61" fmla="*/ 2 h 928"/>
                <a:gd name="T62" fmla="*/ 17 w 380"/>
                <a:gd name="T63" fmla="*/ 7 h 928"/>
                <a:gd name="T64" fmla="*/ 26 w 380"/>
                <a:gd name="T65" fmla="*/ 29 h 928"/>
                <a:gd name="T66" fmla="*/ 27 w 380"/>
                <a:gd name="T67" fmla="*/ 42 h 9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0" h="928">
                  <a:moveTo>
                    <a:pt x="380" y="597"/>
                  </a:moveTo>
                  <a:lnTo>
                    <a:pt x="375" y="637"/>
                  </a:lnTo>
                  <a:lnTo>
                    <a:pt x="356" y="706"/>
                  </a:lnTo>
                  <a:lnTo>
                    <a:pt x="281" y="855"/>
                  </a:lnTo>
                  <a:lnTo>
                    <a:pt x="205" y="910"/>
                  </a:lnTo>
                  <a:lnTo>
                    <a:pt x="185" y="921"/>
                  </a:lnTo>
                  <a:lnTo>
                    <a:pt x="164" y="927"/>
                  </a:lnTo>
                  <a:lnTo>
                    <a:pt x="153" y="928"/>
                  </a:lnTo>
                  <a:lnTo>
                    <a:pt x="142" y="928"/>
                  </a:lnTo>
                  <a:lnTo>
                    <a:pt x="132" y="927"/>
                  </a:lnTo>
                  <a:lnTo>
                    <a:pt x="121" y="924"/>
                  </a:lnTo>
                  <a:lnTo>
                    <a:pt x="123" y="906"/>
                  </a:lnTo>
                  <a:lnTo>
                    <a:pt x="125" y="897"/>
                  </a:lnTo>
                  <a:lnTo>
                    <a:pt x="130" y="890"/>
                  </a:lnTo>
                  <a:lnTo>
                    <a:pt x="133" y="883"/>
                  </a:lnTo>
                  <a:lnTo>
                    <a:pt x="137" y="875"/>
                  </a:lnTo>
                  <a:lnTo>
                    <a:pt x="148" y="862"/>
                  </a:lnTo>
                  <a:lnTo>
                    <a:pt x="231" y="787"/>
                  </a:lnTo>
                  <a:lnTo>
                    <a:pt x="257" y="756"/>
                  </a:lnTo>
                  <a:lnTo>
                    <a:pt x="262" y="746"/>
                  </a:lnTo>
                  <a:lnTo>
                    <a:pt x="270" y="726"/>
                  </a:lnTo>
                  <a:lnTo>
                    <a:pt x="277" y="704"/>
                  </a:lnTo>
                  <a:lnTo>
                    <a:pt x="279" y="692"/>
                  </a:lnTo>
                  <a:lnTo>
                    <a:pt x="285" y="632"/>
                  </a:lnTo>
                  <a:lnTo>
                    <a:pt x="284" y="602"/>
                  </a:lnTo>
                  <a:lnTo>
                    <a:pt x="280" y="576"/>
                  </a:lnTo>
                  <a:lnTo>
                    <a:pt x="261" y="505"/>
                  </a:lnTo>
                  <a:lnTo>
                    <a:pt x="257" y="478"/>
                  </a:lnTo>
                  <a:lnTo>
                    <a:pt x="258" y="450"/>
                  </a:lnTo>
                  <a:lnTo>
                    <a:pt x="276" y="450"/>
                  </a:lnTo>
                  <a:lnTo>
                    <a:pt x="265" y="353"/>
                  </a:lnTo>
                  <a:lnTo>
                    <a:pt x="237" y="259"/>
                  </a:lnTo>
                  <a:lnTo>
                    <a:pt x="157" y="80"/>
                  </a:lnTo>
                  <a:lnTo>
                    <a:pt x="143" y="78"/>
                  </a:lnTo>
                  <a:lnTo>
                    <a:pt x="132" y="78"/>
                  </a:lnTo>
                  <a:lnTo>
                    <a:pt x="120" y="80"/>
                  </a:lnTo>
                  <a:lnTo>
                    <a:pt x="102" y="87"/>
                  </a:lnTo>
                  <a:lnTo>
                    <a:pt x="95" y="92"/>
                  </a:lnTo>
                  <a:lnTo>
                    <a:pt x="81" y="105"/>
                  </a:lnTo>
                  <a:lnTo>
                    <a:pt x="43" y="145"/>
                  </a:lnTo>
                  <a:lnTo>
                    <a:pt x="33" y="153"/>
                  </a:lnTo>
                  <a:lnTo>
                    <a:pt x="10" y="165"/>
                  </a:lnTo>
                  <a:lnTo>
                    <a:pt x="4" y="154"/>
                  </a:lnTo>
                  <a:lnTo>
                    <a:pt x="2" y="147"/>
                  </a:lnTo>
                  <a:lnTo>
                    <a:pt x="0" y="136"/>
                  </a:lnTo>
                  <a:lnTo>
                    <a:pt x="0" y="124"/>
                  </a:lnTo>
                  <a:lnTo>
                    <a:pt x="1" y="119"/>
                  </a:lnTo>
                  <a:lnTo>
                    <a:pt x="4" y="108"/>
                  </a:lnTo>
                  <a:lnTo>
                    <a:pt x="8" y="98"/>
                  </a:lnTo>
                  <a:lnTo>
                    <a:pt x="20" y="79"/>
                  </a:lnTo>
                  <a:lnTo>
                    <a:pt x="48" y="46"/>
                  </a:lnTo>
                  <a:lnTo>
                    <a:pt x="59" y="31"/>
                  </a:lnTo>
                  <a:lnTo>
                    <a:pt x="62" y="25"/>
                  </a:lnTo>
                  <a:lnTo>
                    <a:pt x="64" y="18"/>
                  </a:lnTo>
                  <a:lnTo>
                    <a:pt x="79" y="11"/>
                  </a:lnTo>
                  <a:lnTo>
                    <a:pt x="94" y="6"/>
                  </a:lnTo>
                  <a:lnTo>
                    <a:pt x="122" y="0"/>
                  </a:lnTo>
                  <a:lnTo>
                    <a:pt x="137" y="1"/>
                  </a:lnTo>
                  <a:lnTo>
                    <a:pt x="165" y="9"/>
                  </a:lnTo>
                  <a:lnTo>
                    <a:pt x="177" y="15"/>
                  </a:lnTo>
                  <a:lnTo>
                    <a:pt x="191" y="24"/>
                  </a:lnTo>
                  <a:lnTo>
                    <a:pt x="203" y="34"/>
                  </a:lnTo>
                  <a:lnTo>
                    <a:pt x="226" y="61"/>
                  </a:lnTo>
                  <a:lnTo>
                    <a:pt x="246" y="93"/>
                  </a:lnTo>
                  <a:lnTo>
                    <a:pt x="341" y="324"/>
                  </a:lnTo>
                  <a:lnTo>
                    <a:pt x="365" y="412"/>
                  </a:lnTo>
                  <a:lnTo>
                    <a:pt x="380" y="535"/>
                  </a:lnTo>
                  <a:lnTo>
                    <a:pt x="380" y="59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8" name="Freeform 97"/>
            <p:cNvSpPr>
              <a:spLocks/>
            </p:cNvSpPr>
            <p:nvPr/>
          </p:nvSpPr>
          <p:spPr bwMode="auto">
            <a:xfrm>
              <a:off x="4662" y="1375"/>
              <a:ext cx="167" cy="31"/>
            </a:xfrm>
            <a:custGeom>
              <a:avLst/>
              <a:gdLst>
                <a:gd name="T0" fmla="*/ 167 w 2335"/>
                <a:gd name="T1" fmla="*/ 0 h 441"/>
                <a:gd name="T2" fmla="*/ 0 w 2335"/>
                <a:gd name="T3" fmla="*/ 31 h 441"/>
                <a:gd name="T4" fmla="*/ 0 w 2335"/>
                <a:gd name="T5" fmla="*/ 18 h 441"/>
                <a:gd name="T6" fmla="*/ 167 w 2335"/>
                <a:gd name="T7" fmla="*/ 0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35" h="441">
                  <a:moveTo>
                    <a:pt x="2335" y="0"/>
                  </a:moveTo>
                  <a:lnTo>
                    <a:pt x="0" y="441"/>
                  </a:lnTo>
                  <a:lnTo>
                    <a:pt x="5" y="258"/>
                  </a:lnTo>
                  <a:lnTo>
                    <a:pt x="2335" y="0"/>
                  </a:lnTo>
                  <a:close/>
                </a:path>
              </a:pathLst>
            </a:custGeom>
            <a:solidFill>
              <a:srgbClr val="B5C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9" name="Freeform 98"/>
            <p:cNvSpPr>
              <a:spLocks/>
            </p:cNvSpPr>
            <p:nvPr/>
          </p:nvSpPr>
          <p:spPr bwMode="auto">
            <a:xfrm>
              <a:off x="5493" y="1380"/>
              <a:ext cx="31" cy="70"/>
            </a:xfrm>
            <a:custGeom>
              <a:avLst/>
              <a:gdLst>
                <a:gd name="T0" fmla="*/ 28 w 441"/>
                <a:gd name="T1" fmla="*/ 10 h 985"/>
                <a:gd name="T2" fmla="*/ 29 w 441"/>
                <a:gd name="T3" fmla="*/ 11 h 985"/>
                <a:gd name="T4" fmla="*/ 30 w 441"/>
                <a:gd name="T5" fmla="*/ 16 h 985"/>
                <a:gd name="T6" fmla="*/ 31 w 441"/>
                <a:gd name="T7" fmla="*/ 22 h 985"/>
                <a:gd name="T8" fmla="*/ 30 w 441"/>
                <a:gd name="T9" fmla="*/ 37 h 985"/>
                <a:gd name="T10" fmla="*/ 28 w 441"/>
                <a:gd name="T11" fmla="*/ 52 h 985"/>
                <a:gd name="T12" fmla="*/ 26 w 441"/>
                <a:gd name="T13" fmla="*/ 57 h 985"/>
                <a:gd name="T14" fmla="*/ 23 w 441"/>
                <a:gd name="T15" fmla="*/ 64 h 985"/>
                <a:gd name="T16" fmla="*/ 20 w 441"/>
                <a:gd name="T17" fmla="*/ 68 h 985"/>
                <a:gd name="T18" fmla="*/ 18 w 441"/>
                <a:gd name="T19" fmla="*/ 69 h 985"/>
                <a:gd name="T20" fmla="*/ 16 w 441"/>
                <a:gd name="T21" fmla="*/ 70 h 985"/>
                <a:gd name="T22" fmla="*/ 14 w 441"/>
                <a:gd name="T23" fmla="*/ 70 h 985"/>
                <a:gd name="T24" fmla="*/ 12 w 441"/>
                <a:gd name="T25" fmla="*/ 70 h 985"/>
                <a:gd name="T26" fmla="*/ 11 w 441"/>
                <a:gd name="T27" fmla="*/ 70 h 985"/>
                <a:gd name="T28" fmla="*/ 9 w 441"/>
                <a:gd name="T29" fmla="*/ 69 h 985"/>
                <a:gd name="T30" fmla="*/ 7 w 441"/>
                <a:gd name="T31" fmla="*/ 67 h 985"/>
                <a:gd name="T32" fmla="*/ 6 w 441"/>
                <a:gd name="T33" fmla="*/ 66 h 985"/>
                <a:gd name="T34" fmla="*/ 4 w 441"/>
                <a:gd name="T35" fmla="*/ 63 h 985"/>
                <a:gd name="T36" fmla="*/ 2 w 441"/>
                <a:gd name="T37" fmla="*/ 59 h 985"/>
                <a:gd name="T38" fmla="*/ 1 w 441"/>
                <a:gd name="T39" fmla="*/ 56 h 985"/>
                <a:gd name="T40" fmla="*/ 0 w 441"/>
                <a:gd name="T41" fmla="*/ 53 h 985"/>
                <a:gd name="T42" fmla="*/ 0 w 441"/>
                <a:gd name="T43" fmla="*/ 49 h 985"/>
                <a:gd name="T44" fmla="*/ 0 w 441"/>
                <a:gd name="T45" fmla="*/ 42 h 985"/>
                <a:gd name="T46" fmla="*/ 6 w 441"/>
                <a:gd name="T47" fmla="*/ 11 h 985"/>
                <a:gd name="T48" fmla="*/ 7 w 441"/>
                <a:gd name="T49" fmla="*/ 9 h 985"/>
                <a:gd name="T50" fmla="*/ 9 w 441"/>
                <a:gd name="T51" fmla="*/ 6 h 985"/>
                <a:gd name="T52" fmla="*/ 11 w 441"/>
                <a:gd name="T53" fmla="*/ 5 h 985"/>
                <a:gd name="T54" fmla="*/ 18 w 441"/>
                <a:gd name="T55" fmla="*/ 0 h 985"/>
                <a:gd name="T56" fmla="*/ 19 w 441"/>
                <a:gd name="T57" fmla="*/ 0 h 985"/>
                <a:gd name="T58" fmla="*/ 20 w 441"/>
                <a:gd name="T59" fmla="*/ 0 h 985"/>
                <a:gd name="T60" fmla="*/ 22 w 441"/>
                <a:gd name="T61" fmla="*/ 1 h 985"/>
                <a:gd name="T62" fmla="*/ 23 w 441"/>
                <a:gd name="T63" fmla="*/ 2 h 985"/>
                <a:gd name="T64" fmla="*/ 25 w 441"/>
                <a:gd name="T65" fmla="*/ 4 h 985"/>
                <a:gd name="T66" fmla="*/ 27 w 441"/>
                <a:gd name="T67" fmla="*/ 7 h 985"/>
                <a:gd name="T68" fmla="*/ 28 w 441"/>
                <a:gd name="T69" fmla="*/ 10 h 9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1" h="985">
                  <a:moveTo>
                    <a:pt x="404" y="138"/>
                  </a:moveTo>
                  <a:lnTo>
                    <a:pt x="412" y="154"/>
                  </a:lnTo>
                  <a:lnTo>
                    <a:pt x="431" y="221"/>
                  </a:lnTo>
                  <a:lnTo>
                    <a:pt x="441" y="309"/>
                  </a:lnTo>
                  <a:lnTo>
                    <a:pt x="427" y="522"/>
                  </a:lnTo>
                  <a:lnTo>
                    <a:pt x="399" y="730"/>
                  </a:lnTo>
                  <a:lnTo>
                    <a:pt x="376" y="805"/>
                  </a:lnTo>
                  <a:lnTo>
                    <a:pt x="322" y="903"/>
                  </a:lnTo>
                  <a:lnTo>
                    <a:pt x="281" y="957"/>
                  </a:lnTo>
                  <a:lnTo>
                    <a:pt x="254" y="970"/>
                  </a:lnTo>
                  <a:lnTo>
                    <a:pt x="227" y="980"/>
                  </a:lnTo>
                  <a:lnTo>
                    <a:pt x="202" y="985"/>
                  </a:lnTo>
                  <a:lnTo>
                    <a:pt x="177" y="984"/>
                  </a:lnTo>
                  <a:lnTo>
                    <a:pt x="152" y="979"/>
                  </a:lnTo>
                  <a:lnTo>
                    <a:pt x="129" y="967"/>
                  </a:lnTo>
                  <a:lnTo>
                    <a:pt x="106" y="949"/>
                  </a:lnTo>
                  <a:lnTo>
                    <a:pt x="83" y="924"/>
                  </a:lnTo>
                  <a:lnTo>
                    <a:pt x="55" y="880"/>
                  </a:lnTo>
                  <a:lnTo>
                    <a:pt x="34" y="836"/>
                  </a:lnTo>
                  <a:lnTo>
                    <a:pt x="18" y="790"/>
                  </a:lnTo>
                  <a:lnTo>
                    <a:pt x="7" y="743"/>
                  </a:lnTo>
                  <a:lnTo>
                    <a:pt x="1" y="695"/>
                  </a:lnTo>
                  <a:lnTo>
                    <a:pt x="0" y="598"/>
                  </a:lnTo>
                  <a:lnTo>
                    <a:pt x="91" y="156"/>
                  </a:lnTo>
                  <a:lnTo>
                    <a:pt x="106" y="122"/>
                  </a:lnTo>
                  <a:lnTo>
                    <a:pt x="134" y="84"/>
                  </a:lnTo>
                  <a:lnTo>
                    <a:pt x="156" y="64"/>
                  </a:lnTo>
                  <a:lnTo>
                    <a:pt x="262" y="0"/>
                  </a:lnTo>
                  <a:lnTo>
                    <a:pt x="274" y="1"/>
                  </a:lnTo>
                  <a:lnTo>
                    <a:pt x="285" y="4"/>
                  </a:lnTo>
                  <a:lnTo>
                    <a:pt x="306" y="12"/>
                  </a:lnTo>
                  <a:lnTo>
                    <a:pt x="326" y="25"/>
                  </a:lnTo>
                  <a:lnTo>
                    <a:pt x="354" y="52"/>
                  </a:lnTo>
                  <a:lnTo>
                    <a:pt x="386" y="98"/>
                  </a:lnTo>
                  <a:lnTo>
                    <a:pt x="404" y="1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0" name="Freeform 99"/>
            <p:cNvSpPr>
              <a:spLocks/>
            </p:cNvSpPr>
            <p:nvPr/>
          </p:nvSpPr>
          <p:spPr bwMode="auto">
            <a:xfrm>
              <a:off x="5183" y="1383"/>
              <a:ext cx="88" cy="191"/>
            </a:xfrm>
            <a:custGeom>
              <a:avLst/>
              <a:gdLst>
                <a:gd name="T0" fmla="*/ 80 w 1230"/>
                <a:gd name="T1" fmla="*/ 31 h 2670"/>
                <a:gd name="T2" fmla="*/ 83 w 1230"/>
                <a:gd name="T3" fmla="*/ 37 h 2670"/>
                <a:gd name="T4" fmla="*/ 84 w 1230"/>
                <a:gd name="T5" fmla="*/ 43 h 2670"/>
                <a:gd name="T6" fmla="*/ 87 w 1230"/>
                <a:gd name="T7" fmla="*/ 59 h 2670"/>
                <a:gd name="T8" fmla="*/ 88 w 1230"/>
                <a:gd name="T9" fmla="*/ 83 h 2670"/>
                <a:gd name="T10" fmla="*/ 73 w 1230"/>
                <a:gd name="T11" fmla="*/ 144 h 2670"/>
                <a:gd name="T12" fmla="*/ 65 w 1230"/>
                <a:gd name="T13" fmla="*/ 164 h 2670"/>
                <a:gd name="T14" fmla="*/ 56 w 1230"/>
                <a:gd name="T15" fmla="*/ 178 h 2670"/>
                <a:gd name="T16" fmla="*/ 49 w 1230"/>
                <a:gd name="T17" fmla="*/ 186 h 2670"/>
                <a:gd name="T18" fmla="*/ 47 w 1230"/>
                <a:gd name="T19" fmla="*/ 188 h 2670"/>
                <a:gd name="T20" fmla="*/ 43 w 1230"/>
                <a:gd name="T21" fmla="*/ 190 h 2670"/>
                <a:gd name="T22" fmla="*/ 41 w 1230"/>
                <a:gd name="T23" fmla="*/ 190 h 2670"/>
                <a:gd name="T24" fmla="*/ 37 w 1230"/>
                <a:gd name="T25" fmla="*/ 191 h 2670"/>
                <a:gd name="T26" fmla="*/ 35 w 1230"/>
                <a:gd name="T27" fmla="*/ 191 h 2670"/>
                <a:gd name="T28" fmla="*/ 33 w 1230"/>
                <a:gd name="T29" fmla="*/ 191 h 2670"/>
                <a:gd name="T30" fmla="*/ 32 w 1230"/>
                <a:gd name="T31" fmla="*/ 190 h 2670"/>
                <a:gd name="T32" fmla="*/ 29 w 1230"/>
                <a:gd name="T33" fmla="*/ 189 h 2670"/>
                <a:gd name="T34" fmla="*/ 27 w 1230"/>
                <a:gd name="T35" fmla="*/ 188 h 2670"/>
                <a:gd name="T36" fmla="*/ 25 w 1230"/>
                <a:gd name="T37" fmla="*/ 187 h 2670"/>
                <a:gd name="T38" fmla="*/ 21 w 1230"/>
                <a:gd name="T39" fmla="*/ 184 h 2670"/>
                <a:gd name="T40" fmla="*/ 12 w 1230"/>
                <a:gd name="T41" fmla="*/ 172 h 2670"/>
                <a:gd name="T42" fmla="*/ 0 w 1230"/>
                <a:gd name="T43" fmla="*/ 154 h 2670"/>
                <a:gd name="T44" fmla="*/ 12 w 1230"/>
                <a:gd name="T45" fmla="*/ 133 h 2670"/>
                <a:gd name="T46" fmla="*/ 13 w 1230"/>
                <a:gd name="T47" fmla="*/ 107 h 2670"/>
                <a:gd name="T48" fmla="*/ 10 w 1230"/>
                <a:gd name="T49" fmla="*/ 81 h 2670"/>
                <a:gd name="T50" fmla="*/ 8 w 1230"/>
                <a:gd name="T51" fmla="*/ 75 h 2670"/>
                <a:gd name="T52" fmla="*/ 12 w 1230"/>
                <a:gd name="T53" fmla="*/ 51 h 2670"/>
                <a:gd name="T54" fmla="*/ 17 w 1230"/>
                <a:gd name="T55" fmla="*/ 32 h 2670"/>
                <a:gd name="T56" fmla="*/ 23 w 1230"/>
                <a:gd name="T57" fmla="*/ 20 h 2670"/>
                <a:gd name="T58" fmla="*/ 28 w 1230"/>
                <a:gd name="T59" fmla="*/ 14 h 2670"/>
                <a:gd name="T60" fmla="*/ 32 w 1230"/>
                <a:gd name="T61" fmla="*/ 9 h 2670"/>
                <a:gd name="T62" fmla="*/ 36 w 1230"/>
                <a:gd name="T63" fmla="*/ 6 h 2670"/>
                <a:gd name="T64" fmla="*/ 41 w 1230"/>
                <a:gd name="T65" fmla="*/ 3 h 2670"/>
                <a:gd name="T66" fmla="*/ 45 w 1230"/>
                <a:gd name="T67" fmla="*/ 1 h 2670"/>
                <a:gd name="T68" fmla="*/ 48 w 1230"/>
                <a:gd name="T69" fmla="*/ 0 h 2670"/>
                <a:gd name="T70" fmla="*/ 50 w 1230"/>
                <a:gd name="T71" fmla="*/ 0 h 2670"/>
                <a:gd name="T72" fmla="*/ 51 w 1230"/>
                <a:gd name="T73" fmla="*/ 0 h 2670"/>
                <a:gd name="T74" fmla="*/ 53 w 1230"/>
                <a:gd name="T75" fmla="*/ 0 h 2670"/>
                <a:gd name="T76" fmla="*/ 56 w 1230"/>
                <a:gd name="T77" fmla="*/ 1 h 2670"/>
                <a:gd name="T78" fmla="*/ 59 w 1230"/>
                <a:gd name="T79" fmla="*/ 2 h 2670"/>
                <a:gd name="T80" fmla="*/ 62 w 1230"/>
                <a:gd name="T81" fmla="*/ 5 h 2670"/>
                <a:gd name="T82" fmla="*/ 68 w 1230"/>
                <a:gd name="T83" fmla="*/ 12 h 2670"/>
                <a:gd name="T84" fmla="*/ 80 w 1230"/>
                <a:gd name="T85" fmla="*/ 31 h 26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30" h="2670">
                  <a:moveTo>
                    <a:pt x="1119" y="433"/>
                  </a:moveTo>
                  <a:lnTo>
                    <a:pt x="1154" y="513"/>
                  </a:lnTo>
                  <a:lnTo>
                    <a:pt x="1181" y="598"/>
                  </a:lnTo>
                  <a:lnTo>
                    <a:pt x="1219" y="828"/>
                  </a:lnTo>
                  <a:lnTo>
                    <a:pt x="1230" y="1159"/>
                  </a:lnTo>
                  <a:lnTo>
                    <a:pt x="1022" y="2018"/>
                  </a:lnTo>
                  <a:lnTo>
                    <a:pt x="909" y="2293"/>
                  </a:lnTo>
                  <a:lnTo>
                    <a:pt x="783" y="2494"/>
                  </a:lnTo>
                  <a:lnTo>
                    <a:pt x="691" y="2600"/>
                  </a:lnTo>
                  <a:lnTo>
                    <a:pt x="656" y="2632"/>
                  </a:lnTo>
                  <a:lnTo>
                    <a:pt x="598" y="2656"/>
                  </a:lnTo>
                  <a:lnTo>
                    <a:pt x="570" y="2663"/>
                  </a:lnTo>
                  <a:lnTo>
                    <a:pt x="517" y="2670"/>
                  </a:lnTo>
                  <a:lnTo>
                    <a:pt x="492" y="2669"/>
                  </a:lnTo>
                  <a:lnTo>
                    <a:pt x="468" y="2665"/>
                  </a:lnTo>
                  <a:lnTo>
                    <a:pt x="444" y="2660"/>
                  </a:lnTo>
                  <a:lnTo>
                    <a:pt x="399" y="2642"/>
                  </a:lnTo>
                  <a:lnTo>
                    <a:pt x="377" y="2631"/>
                  </a:lnTo>
                  <a:lnTo>
                    <a:pt x="355" y="2617"/>
                  </a:lnTo>
                  <a:lnTo>
                    <a:pt x="295" y="2566"/>
                  </a:lnTo>
                  <a:lnTo>
                    <a:pt x="168" y="2406"/>
                  </a:lnTo>
                  <a:lnTo>
                    <a:pt x="0" y="2150"/>
                  </a:lnTo>
                  <a:lnTo>
                    <a:pt x="162" y="1855"/>
                  </a:lnTo>
                  <a:lnTo>
                    <a:pt x="180" y="1493"/>
                  </a:lnTo>
                  <a:lnTo>
                    <a:pt x="142" y="1137"/>
                  </a:lnTo>
                  <a:lnTo>
                    <a:pt x="118" y="1044"/>
                  </a:lnTo>
                  <a:lnTo>
                    <a:pt x="168" y="707"/>
                  </a:lnTo>
                  <a:lnTo>
                    <a:pt x="241" y="453"/>
                  </a:lnTo>
                  <a:lnTo>
                    <a:pt x="323" y="285"/>
                  </a:lnTo>
                  <a:lnTo>
                    <a:pt x="392" y="189"/>
                  </a:lnTo>
                  <a:lnTo>
                    <a:pt x="454" y="125"/>
                  </a:lnTo>
                  <a:lnTo>
                    <a:pt x="508" y="82"/>
                  </a:lnTo>
                  <a:lnTo>
                    <a:pt x="568" y="44"/>
                  </a:lnTo>
                  <a:lnTo>
                    <a:pt x="623" y="19"/>
                  </a:lnTo>
                  <a:lnTo>
                    <a:pt x="674" y="4"/>
                  </a:lnTo>
                  <a:lnTo>
                    <a:pt x="697" y="1"/>
                  </a:lnTo>
                  <a:lnTo>
                    <a:pt x="719" y="0"/>
                  </a:lnTo>
                  <a:lnTo>
                    <a:pt x="740" y="1"/>
                  </a:lnTo>
                  <a:lnTo>
                    <a:pt x="782" y="10"/>
                  </a:lnTo>
                  <a:lnTo>
                    <a:pt x="820" y="28"/>
                  </a:lnTo>
                  <a:lnTo>
                    <a:pt x="873" y="69"/>
                  </a:lnTo>
                  <a:lnTo>
                    <a:pt x="953" y="168"/>
                  </a:lnTo>
                  <a:lnTo>
                    <a:pt x="1119" y="433"/>
                  </a:lnTo>
                  <a:close/>
                </a:path>
              </a:pathLst>
            </a:custGeom>
            <a:solidFill>
              <a:srgbClr val="4E4B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1" name="Freeform 100"/>
            <p:cNvSpPr>
              <a:spLocks/>
            </p:cNvSpPr>
            <p:nvPr/>
          </p:nvSpPr>
          <p:spPr bwMode="auto">
            <a:xfrm>
              <a:off x="5498" y="1386"/>
              <a:ext cx="21" cy="47"/>
            </a:xfrm>
            <a:custGeom>
              <a:avLst/>
              <a:gdLst>
                <a:gd name="T0" fmla="*/ 21 w 284"/>
                <a:gd name="T1" fmla="*/ 16 h 652"/>
                <a:gd name="T2" fmla="*/ 17 w 284"/>
                <a:gd name="T3" fmla="*/ 34 h 652"/>
                <a:gd name="T4" fmla="*/ 17 w 284"/>
                <a:gd name="T5" fmla="*/ 36 h 652"/>
                <a:gd name="T6" fmla="*/ 15 w 284"/>
                <a:gd name="T7" fmla="*/ 40 h 652"/>
                <a:gd name="T8" fmla="*/ 15 w 284"/>
                <a:gd name="T9" fmla="*/ 41 h 652"/>
                <a:gd name="T10" fmla="*/ 14 w 284"/>
                <a:gd name="T11" fmla="*/ 42 h 652"/>
                <a:gd name="T12" fmla="*/ 14 w 284"/>
                <a:gd name="T13" fmla="*/ 42 h 652"/>
                <a:gd name="T14" fmla="*/ 12 w 284"/>
                <a:gd name="T15" fmla="*/ 44 h 652"/>
                <a:gd name="T16" fmla="*/ 10 w 284"/>
                <a:gd name="T17" fmla="*/ 46 h 652"/>
                <a:gd name="T18" fmla="*/ 9 w 284"/>
                <a:gd name="T19" fmla="*/ 47 h 652"/>
                <a:gd name="T20" fmla="*/ 7 w 284"/>
                <a:gd name="T21" fmla="*/ 47 h 652"/>
                <a:gd name="T22" fmla="*/ 6 w 284"/>
                <a:gd name="T23" fmla="*/ 47 h 652"/>
                <a:gd name="T24" fmla="*/ 6 w 284"/>
                <a:gd name="T25" fmla="*/ 47 h 652"/>
                <a:gd name="T26" fmla="*/ 5 w 284"/>
                <a:gd name="T27" fmla="*/ 47 h 652"/>
                <a:gd name="T28" fmla="*/ 4 w 284"/>
                <a:gd name="T29" fmla="*/ 46 h 652"/>
                <a:gd name="T30" fmla="*/ 4 w 284"/>
                <a:gd name="T31" fmla="*/ 46 h 652"/>
                <a:gd name="T32" fmla="*/ 3 w 284"/>
                <a:gd name="T33" fmla="*/ 45 h 652"/>
                <a:gd name="T34" fmla="*/ 2 w 284"/>
                <a:gd name="T35" fmla="*/ 45 h 652"/>
                <a:gd name="T36" fmla="*/ 1 w 284"/>
                <a:gd name="T37" fmla="*/ 42 h 652"/>
                <a:gd name="T38" fmla="*/ 0 w 284"/>
                <a:gd name="T39" fmla="*/ 41 h 652"/>
                <a:gd name="T40" fmla="*/ 0 w 284"/>
                <a:gd name="T41" fmla="*/ 40 h 652"/>
                <a:gd name="T42" fmla="*/ 1 w 284"/>
                <a:gd name="T43" fmla="*/ 28 h 652"/>
                <a:gd name="T44" fmla="*/ 3 w 284"/>
                <a:gd name="T45" fmla="*/ 20 h 652"/>
                <a:gd name="T46" fmla="*/ 7 w 284"/>
                <a:gd name="T47" fmla="*/ 11 h 652"/>
                <a:gd name="T48" fmla="*/ 9 w 284"/>
                <a:gd name="T49" fmla="*/ 8 h 652"/>
                <a:gd name="T50" fmla="*/ 12 w 284"/>
                <a:gd name="T51" fmla="*/ 4 h 652"/>
                <a:gd name="T52" fmla="*/ 15 w 284"/>
                <a:gd name="T53" fmla="*/ 0 h 652"/>
                <a:gd name="T54" fmla="*/ 16 w 284"/>
                <a:gd name="T55" fmla="*/ 0 h 652"/>
                <a:gd name="T56" fmla="*/ 16 w 284"/>
                <a:gd name="T57" fmla="*/ 1 h 652"/>
                <a:gd name="T58" fmla="*/ 17 w 284"/>
                <a:gd name="T59" fmla="*/ 1 h 652"/>
                <a:gd name="T60" fmla="*/ 18 w 284"/>
                <a:gd name="T61" fmla="*/ 2 h 652"/>
                <a:gd name="T62" fmla="*/ 18 w 284"/>
                <a:gd name="T63" fmla="*/ 2 h 652"/>
                <a:gd name="T64" fmla="*/ 18 w 284"/>
                <a:gd name="T65" fmla="*/ 2 h 652"/>
                <a:gd name="T66" fmla="*/ 19 w 284"/>
                <a:gd name="T67" fmla="*/ 4 h 652"/>
                <a:gd name="T68" fmla="*/ 19 w 284"/>
                <a:gd name="T69" fmla="*/ 6 h 652"/>
                <a:gd name="T70" fmla="*/ 21 w 284"/>
                <a:gd name="T71" fmla="*/ 15 h 652"/>
                <a:gd name="T72" fmla="*/ 21 w 284"/>
                <a:gd name="T73" fmla="*/ 16 h 6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652">
                  <a:moveTo>
                    <a:pt x="284" y="216"/>
                  </a:moveTo>
                  <a:lnTo>
                    <a:pt x="236" y="467"/>
                  </a:lnTo>
                  <a:lnTo>
                    <a:pt x="228" y="496"/>
                  </a:lnTo>
                  <a:lnTo>
                    <a:pt x="207" y="551"/>
                  </a:lnTo>
                  <a:lnTo>
                    <a:pt x="199" y="563"/>
                  </a:lnTo>
                  <a:lnTo>
                    <a:pt x="193" y="576"/>
                  </a:lnTo>
                  <a:lnTo>
                    <a:pt x="185" y="587"/>
                  </a:lnTo>
                  <a:lnTo>
                    <a:pt x="160" y="617"/>
                  </a:lnTo>
                  <a:lnTo>
                    <a:pt x="140" y="634"/>
                  </a:lnTo>
                  <a:lnTo>
                    <a:pt x="117" y="646"/>
                  </a:lnTo>
                  <a:lnTo>
                    <a:pt x="95" y="652"/>
                  </a:lnTo>
                  <a:lnTo>
                    <a:pt x="85" y="652"/>
                  </a:lnTo>
                  <a:lnTo>
                    <a:pt x="75" y="651"/>
                  </a:lnTo>
                  <a:lnTo>
                    <a:pt x="67" y="649"/>
                  </a:lnTo>
                  <a:lnTo>
                    <a:pt x="57" y="644"/>
                  </a:lnTo>
                  <a:lnTo>
                    <a:pt x="50" y="640"/>
                  </a:lnTo>
                  <a:lnTo>
                    <a:pt x="35" y="626"/>
                  </a:lnTo>
                  <a:lnTo>
                    <a:pt x="29" y="619"/>
                  </a:lnTo>
                  <a:lnTo>
                    <a:pt x="12" y="589"/>
                  </a:lnTo>
                  <a:lnTo>
                    <a:pt x="3" y="566"/>
                  </a:lnTo>
                  <a:lnTo>
                    <a:pt x="0" y="553"/>
                  </a:lnTo>
                  <a:lnTo>
                    <a:pt x="14" y="390"/>
                  </a:lnTo>
                  <a:lnTo>
                    <a:pt x="40" y="275"/>
                  </a:lnTo>
                  <a:lnTo>
                    <a:pt x="88" y="153"/>
                  </a:lnTo>
                  <a:lnTo>
                    <a:pt x="115" y="107"/>
                  </a:lnTo>
                  <a:lnTo>
                    <a:pt x="156" y="50"/>
                  </a:lnTo>
                  <a:lnTo>
                    <a:pt x="204" y="0"/>
                  </a:lnTo>
                  <a:lnTo>
                    <a:pt x="211" y="2"/>
                  </a:lnTo>
                  <a:lnTo>
                    <a:pt x="222" y="9"/>
                  </a:lnTo>
                  <a:lnTo>
                    <a:pt x="228" y="13"/>
                  </a:lnTo>
                  <a:lnTo>
                    <a:pt x="237" y="22"/>
                  </a:lnTo>
                  <a:lnTo>
                    <a:pt x="240" y="28"/>
                  </a:lnTo>
                  <a:lnTo>
                    <a:pt x="245" y="33"/>
                  </a:lnTo>
                  <a:lnTo>
                    <a:pt x="255" y="59"/>
                  </a:lnTo>
                  <a:lnTo>
                    <a:pt x="263" y="90"/>
                  </a:lnTo>
                  <a:lnTo>
                    <a:pt x="280" y="202"/>
                  </a:lnTo>
                  <a:lnTo>
                    <a:pt x="284" y="216"/>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2" name="Freeform 101"/>
            <p:cNvSpPr>
              <a:spLocks/>
            </p:cNvSpPr>
            <p:nvPr/>
          </p:nvSpPr>
          <p:spPr bwMode="auto">
            <a:xfrm>
              <a:off x="5506" y="1401"/>
              <a:ext cx="7" cy="18"/>
            </a:xfrm>
            <a:custGeom>
              <a:avLst/>
              <a:gdLst>
                <a:gd name="T0" fmla="*/ 6 w 106"/>
                <a:gd name="T1" fmla="*/ 8 h 247"/>
                <a:gd name="T2" fmla="*/ 5 w 106"/>
                <a:gd name="T3" fmla="*/ 13 h 247"/>
                <a:gd name="T4" fmla="*/ 4 w 106"/>
                <a:gd name="T5" fmla="*/ 15 h 247"/>
                <a:gd name="T6" fmla="*/ 4 w 106"/>
                <a:gd name="T7" fmla="*/ 17 h 247"/>
                <a:gd name="T8" fmla="*/ 3 w 106"/>
                <a:gd name="T9" fmla="*/ 17 h 247"/>
                <a:gd name="T10" fmla="*/ 3 w 106"/>
                <a:gd name="T11" fmla="*/ 18 h 247"/>
                <a:gd name="T12" fmla="*/ 2 w 106"/>
                <a:gd name="T13" fmla="*/ 18 h 247"/>
                <a:gd name="T14" fmla="*/ 2 w 106"/>
                <a:gd name="T15" fmla="*/ 18 h 247"/>
                <a:gd name="T16" fmla="*/ 2 w 106"/>
                <a:gd name="T17" fmla="*/ 18 h 247"/>
                <a:gd name="T18" fmla="*/ 1 w 106"/>
                <a:gd name="T19" fmla="*/ 18 h 247"/>
                <a:gd name="T20" fmla="*/ 0 w 106"/>
                <a:gd name="T21" fmla="*/ 16 h 247"/>
                <a:gd name="T22" fmla="*/ 0 w 106"/>
                <a:gd name="T23" fmla="*/ 14 h 247"/>
                <a:gd name="T24" fmla="*/ 0 w 106"/>
                <a:gd name="T25" fmla="*/ 11 h 247"/>
                <a:gd name="T26" fmla="*/ 1 w 106"/>
                <a:gd name="T27" fmla="*/ 7 h 247"/>
                <a:gd name="T28" fmla="*/ 2 w 106"/>
                <a:gd name="T29" fmla="*/ 3 h 247"/>
                <a:gd name="T30" fmla="*/ 3 w 106"/>
                <a:gd name="T31" fmla="*/ 1 h 247"/>
                <a:gd name="T32" fmla="*/ 3 w 106"/>
                <a:gd name="T33" fmla="*/ 1 h 247"/>
                <a:gd name="T34" fmla="*/ 3 w 106"/>
                <a:gd name="T35" fmla="*/ 0 h 247"/>
                <a:gd name="T36" fmla="*/ 4 w 106"/>
                <a:gd name="T37" fmla="*/ 0 h 247"/>
                <a:gd name="T38" fmla="*/ 4 w 106"/>
                <a:gd name="T39" fmla="*/ 0 h 247"/>
                <a:gd name="T40" fmla="*/ 5 w 106"/>
                <a:gd name="T41" fmla="*/ 0 h 247"/>
                <a:gd name="T42" fmla="*/ 5 w 106"/>
                <a:gd name="T43" fmla="*/ 0 h 247"/>
                <a:gd name="T44" fmla="*/ 6 w 106"/>
                <a:gd name="T45" fmla="*/ 1 h 247"/>
                <a:gd name="T46" fmla="*/ 6 w 106"/>
                <a:gd name="T47" fmla="*/ 1 h 247"/>
                <a:gd name="T48" fmla="*/ 6 w 106"/>
                <a:gd name="T49" fmla="*/ 2 h 247"/>
                <a:gd name="T50" fmla="*/ 7 w 106"/>
                <a:gd name="T51" fmla="*/ 3 h 247"/>
                <a:gd name="T52" fmla="*/ 7 w 106"/>
                <a:gd name="T53" fmla="*/ 4 h 247"/>
                <a:gd name="T54" fmla="*/ 7 w 106"/>
                <a:gd name="T55" fmla="*/ 5 h 247"/>
                <a:gd name="T56" fmla="*/ 7 w 106"/>
                <a:gd name="T57" fmla="*/ 6 h 247"/>
                <a:gd name="T58" fmla="*/ 7 w 106"/>
                <a:gd name="T59" fmla="*/ 6 h 247"/>
                <a:gd name="T60" fmla="*/ 7 w 106"/>
                <a:gd name="T61" fmla="*/ 7 h 247"/>
                <a:gd name="T62" fmla="*/ 6 w 106"/>
                <a:gd name="T63" fmla="*/ 8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247">
                  <a:moveTo>
                    <a:pt x="94" y="110"/>
                  </a:moveTo>
                  <a:lnTo>
                    <a:pt x="78" y="178"/>
                  </a:lnTo>
                  <a:lnTo>
                    <a:pt x="67" y="211"/>
                  </a:lnTo>
                  <a:lnTo>
                    <a:pt x="56" y="229"/>
                  </a:lnTo>
                  <a:lnTo>
                    <a:pt x="50" y="235"/>
                  </a:lnTo>
                  <a:lnTo>
                    <a:pt x="43" y="241"/>
                  </a:lnTo>
                  <a:lnTo>
                    <a:pt x="36" y="245"/>
                  </a:lnTo>
                  <a:lnTo>
                    <a:pt x="27" y="247"/>
                  </a:lnTo>
                  <a:lnTo>
                    <a:pt x="23" y="247"/>
                  </a:lnTo>
                  <a:lnTo>
                    <a:pt x="19" y="246"/>
                  </a:lnTo>
                  <a:lnTo>
                    <a:pt x="5" y="216"/>
                  </a:lnTo>
                  <a:lnTo>
                    <a:pt x="0" y="187"/>
                  </a:lnTo>
                  <a:lnTo>
                    <a:pt x="1" y="157"/>
                  </a:lnTo>
                  <a:lnTo>
                    <a:pt x="16" y="99"/>
                  </a:lnTo>
                  <a:lnTo>
                    <a:pt x="36" y="41"/>
                  </a:lnTo>
                  <a:lnTo>
                    <a:pt x="42" y="13"/>
                  </a:lnTo>
                  <a:lnTo>
                    <a:pt x="47" y="9"/>
                  </a:lnTo>
                  <a:lnTo>
                    <a:pt x="51" y="6"/>
                  </a:lnTo>
                  <a:lnTo>
                    <a:pt x="54" y="3"/>
                  </a:lnTo>
                  <a:lnTo>
                    <a:pt x="66" y="0"/>
                  </a:lnTo>
                  <a:lnTo>
                    <a:pt x="70" y="0"/>
                  </a:lnTo>
                  <a:lnTo>
                    <a:pt x="80" y="4"/>
                  </a:lnTo>
                  <a:lnTo>
                    <a:pt x="87" y="9"/>
                  </a:lnTo>
                  <a:lnTo>
                    <a:pt x="92" y="15"/>
                  </a:lnTo>
                  <a:lnTo>
                    <a:pt x="97" y="24"/>
                  </a:lnTo>
                  <a:lnTo>
                    <a:pt x="104" y="43"/>
                  </a:lnTo>
                  <a:lnTo>
                    <a:pt x="106" y="55"/>
                  </a:lnTo>
                  <a:lnTo>
                    <a:pt x="106" y="65"/>
                  </a:lnTo>
                  <a:lnTo>
                    <a:pt x="105" y="77"/>
                  </a:lnTo>
                  <a:lnTo>
                    <a:pt x="103" y="88"/>
                  </a:lnTo>
                  <a:lnTo>
                    <a:pt x="99" y="99"/>
                  </a:lnTo>
                  <a:lnTo>
                    <a:pt x="94" y="1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3" name="Freeform 102"/>
            <p:cNvSpPr>
              <a:spLocks/>
            </p:cNvSpPr>
            <p:nvPr/>
          </p:nvSpPr>
          <p:spPr bwMode="auto">
            <a:xfrm>
              <a:off x="5269" y="1414"/>
              <a:ext cx="203" cy="91"/>
            </a:xfrm>
            <a:custGeom>
              <a:avLst/>
              <a:gdLst>
                <a:gd name="T0" fmla="*/ 203 w 2841"/>
                <a:gd name="T1" fmla="*/ 0 h 1275"/>
                <a:gd name="T2" fmla="*/ 200 w 2841"/>
                <a:gd name="T3" fmla="*/ 6 h 1275"/>
                <a:gd name="T4" fmla="*/ 199 w 2841"/>
                <a:gd name="T5" fmla="*/ 9 h 1275"/>
                <a:gd name="T6" fmla="*/ 199 w 2841"/>
                <a:gd name="T7" fmla="*/ 11 h 1275"/>
                <a:gd name="T8" fmla="*/ 199 w 2841"/>
                <a:gd name="T9" fmla="*/ 12 h 1275"/>
                <a:gd name="T10" fmla="*/ 109 w 2841"/>
                <a:gd name="T11" fmla="*/ 38 h 1275"/>
                <a:gd name="T12" fmla="*/ 23 w 2841"/>
                <a:gd name="T13" fmla="*/ 77 h 1275"/>
                <a:gd name="T14" fmla="*/ 0 w 2841"/>
                <a:gd name="T15" fmla="*/ 91 h 1275"/>
                <a:gd name="T16" fmla="*/ 8 w 2841"/>
                <a:gd name="T17" fmla="*/ 57 h 1275"/>
                <a:gd name="T18" fmla="*/ 152 w 2841"/>
                <a:gd name="T19" fmla="*/ 9 h 1275"/>
                <a:gd name="T20" fmla="*/ 193 w 2841"/>
                <a:gd name="T21" fmla="*/ 1 h 1275"/>
                <a:gd name="T22" fmla="*/ 203 w 2841"/>
                <a:gd name="T23" fmla="*/ 0 h 1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1" h="1275">
                  <a:moveTo>
                    <a:pt x="2841" y="0"/>
                  </a:moveTo>
                  <a:lnTo>
                    <a:pt x="2803" y="82"/>
                  </a:lnTo>
                  <a:lnTo>
                    <a:pt x="2788" y="125"/>
                  </a:lnTo>
                  <a:lnTo>
                    <a:pt x="2783" y="148"/>
                  </a:lnTo>
                  <a:lnTo>
                    <a:pt x="2780" y="173"/>
                  </a:lnTo>
                  <a:lnTo>
                    <a:pt x="1521" y="536"/>
                  </a:lnTo>
                  <a:lnTo>
                    <a:pt x="324" y="1079"/>
                  </a:lnTo>
                  <a:lnTo>
                    <a:pt x="0" y="1275"/>
                  </a:lnTo>
                  <a:lnTo>
                    <a:pt x="118" y="801"/>
                  </a:lnTo>
                  <a:lnTo>
                    <a:pt x="2126" y="129"/>
                  </a:lnTo>
                  <a:lnTo>
                    <a:pt x="2705" y="10"/>
                  </a:lnTo>
                  <a:lnTo>
                    <a:pt x="2841" y="0"/>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4" name="Freeform 103"/>
            <p:cNvSpPr>
              <a:spLocks/>
            </p:cNvSpPr>
            <p:nvPr/>
          </p:nvSpPr>
          <p:spPr bwMode="auto">
            <a:xfrm>
              <a:off x="5206" y="1415"/>
              <a:ext cx="46" cy="118"/>
            </a:xfrm>
            <a:custGeom>
              <a:avLst/>
              <a:gdLst>
                <a:gd name="T0" fmla="*/ 42 w 652"/>
                <a:gd name="T1" fmla="*/ 12 h 1645"/>
                <a:gd name="T2" fmla="*/ 45 w 652"/>
                <a:gd name="T3" fmla="*/ 27 h 1645"/>
                <a:gd name="T4" fmla="*/ 46 w 652"/>
                <a:gd name="T5" fmla="*/ 47 h 1645"/>
                <a:gd name="T6" fmla="*/ 43 w 652"/>
                <a:gd name="T7" fmla="*/ 71 h 1645"/>
                <a:gd name="T8" fmla="*/ 37 w 652"/>
                <a:gd name="T9" fmla="*/ 93 h 1645"/>
                <a:gd name="T10" fmla="*/ 33 w 652"/>
                <a:gd name="T11" fmla="*/ 103 h 1645"/>
                <a:gd name="T12" fmla="*/ 28 w 652"/>
                <a:gd name="T13" fmla="*/ 112 h 1645"/>
                <a:gd name="T14" fmla="*/ 27 w 652"/>
                <a:gd name="T15" fmla="*/ 114 h 1645"/>
                <a:gd name="T16" fmla="*/ 25 w 652"/>
                <a:gd name="T17" fmla="*/ 115 h 1645"/>
                <a:gd name="T18" fmla="*/ 24 w 652"/>
                <a:gd name="T19" fmla="*/ 117 h 1645"/>
                <a:gd name="T20" fmla="*/ 22 w 652"/>
                <a:gd name="T21" fmla="*/ 118 h 1645"/>
                <a:gd name="T22" fmla="*/ 21 w 652"/>
                <a:gd name="T23" fmla="*/ 118 h 1645"/>
                <a:gd name="T24" fmla="*/ 21 w 652"/>
                <a:gd name="T25" fmla="*/ 118 h 1645"/>
                <a:gd name="T26" fmla="*/ 19 w 652"/>
                <a:gd name="T27" fmla="*/ 118 h 1645"/>
                <a:gd name="T28" fmla="*/ 19 w 652"/>
                <a:gd name="T29" fmla="*/ 118 h 1645"/>
                <a:gd name="T30" fmla="*/ 17 w 652"/>
                <a:gd name="T31" fmla="*/ 117 h 1645"/>
                <a:gd name="T32" fmla="*/ 16 w 652"/>
                <a:gd name="T33" fmla="*/ 116 h 1645"/>
                <a:gd name="T34" fmla="*/ 15 w 652"/>
                <a:gd name="T35" fmla="*/ 116 h 1645"/>
                <a:gd name="T36" fmla="*/ 11 w 652"/>
                <a:gd name="T37" fmla="*/ 111 h 1645"/>
                <a:gd name="T38" fmla="*/ 7 w 652"/>
                <a:gd name="T39" fmla="*/ 104 h 1645"/>
                <a:gd name="T40" fmla="*/ 3 w 652"/>
                <a:gd name="T41" fmla="*/ 93 h 1645"/>
                <a:gd name="T42" fmla="*/ 1 w 652"/>
                <a:gd name="T43" fmla="*/ 85 h 1645"/>
                <a:gd name="T44" fmla="*/ 0 w 652"/>
                <a:gd name="T45" fmla="*/ 59 h 1645"/>
                <a:gd name="T46" fmla="*/ 4 w 652"/>
                <a:gd name="T47" fmla="*/ 23 h 1645"/>
                <a:gd name="T48" fmla="*/ 9 w 652"/>
                <a:gd name="T49" fmla="*/ 15 h 1645"/>
                <a:gd name="T50" fmla="*/ 22 w 652"/>
                <a:gd name="T51" fmla="*/ 0 h 1645"/>
                <a:gd name="T52" fmla="*/ 31 w 652"/>
                <a:gd name="T53" fmla="*/ 1 h 1645"/>
                <a:gd name="T54" fmla="*/ 33 w 652"/>
                <a:gd name="T55" fmla="*/ 2 h 1645"/>
                <a:gd name="T56" fmla="*/ 35 w 652"/>
                <a:gd name="T57" fmla="*/ 3 h 1645"/>
                <a:gd name="T58" fmla="*/ 36 w 652"/>
                <a:gd name="T59" fmla="*/ 4 h 1645"/>
                <a:gd name="T60" fmla="*/ 38 w 652"/>
                <a:gd name="T61" fmla="*/ 5 h 1645"/>
                <a:gd name="T62" fmla="*/ 38 w 652"/>
                <a:gd name="T63" fmla="*/ 6 h 1645"/>
                <a:gd name="T64" fmla="*/ 39 w 652"/>
                <a:gd name="T65" fmla="*/ 7 h 1645"/>
                <a:gd name="T66" fmla="*/ 41 w 652"/>
                <a:gd name="T67" fmla="*/ 9 h 1645"/>
                <a:gd name="T68" fmla="*/ 41 w 652"/>
                <a:gd name="T69" fmla="*/ 10 h 1645"/>
                <a:gd name="T70" fmla="*/ 42 w 652"/>
                <a:gd name="T71" fmla="*/ 12 h 16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2" h="1645">
                  <a:moveTo>
                    <a:pt x="591" y="173"/>
                  </a:moveTo>
                  <a:lnTo>
                    <a:pt x="636" y="371"/>
                  </a:lnTo>
                  <a:lnTo>
                    <a:pt x="652" y="658"/>
                  </a:lnTo>
                  <a:lnTo>
                    <a:pt x="614" y="987"/>
                  </a:lnTo>
                  <a:lnTo>
                    <a:pt x="529" y="1293"/>
                  </a:lnTo>
                  <a:lnTo>
                    <a:pt x="473" y="1430"/>
                  </a:lnTo>
                  <a:lnTo>
                    <a:pt x="396" y="1564"/>
                  </a:lnTo>
                  <a:lnTo>
                    <a:pt x="381" y="1584"/>
                  </a:lnTo>
                  <a:lnTo>
                    <a:pt x="357" y="1610"/>
                  </a:lnTo>
                  <a:lnTo>
                    <a:pt x="340" y="1625"/>
                  </a:lnTo>
                  <a:lnTo>
                    <a:pt x="313" y="1640"/>
                  </a:lnTo>
                  <a:lnTo>
                    <a:pt x="304" y="1643"/>
                  </a:lnTo>
                  <a:lnTo>
                    <a:pt x="294" y="1645"/>
                  </a:lnTo>
                  <a:lnTo>
                    <a:pt x="275" y="1645"/>
                  </a:lnTo>
                  <a:lnTo>
                    <a:pt x="265" y="1643"/>
                  </a:lnTo>
                  <a:lnTo>
                    <a:pt x="244" y="1636"/>
                  </a:lnTo>
                  <a:lnTo>
                    <a:pt x="223" y="1622"/>
                  </a:lnTo>
                  <a:lnTo>
                    <a:pt x="213" y="1613"/>
                  </a:lnTo>
                  <a:lnTo>
                    <a:pt x="162" y="1553"/>
                  </a:lnTo>
                  <a:lnTo>
                    <a:pt x="101" y="1453"/>
                  </a:lnTo>
                  <a:lnTo>
                    <a:pt x="43" y="1300"/>
                  </a:lnTo>
                  <a:lnTo>
                    <a:pt x="17" y="1178"/>
                  </a:lnTo>
                  <a:lnTo>
                    <a:pt x="0" y="827"/>
                  </a:lnTo>
                  <a:lnTo>
                    <a:pt x="58" y="320"/>
                  </a:lnTo>
                  <a:lnTo>
                    <a:pt x="129" y="204"/>
                  </a:lnTo>
                  <a:lnTo>
                    <a:pt x="313" y="0"/>
                  </a:lnTo>
                  <a:lnTo>
                    <a:pt x="434" y="20"/>
                  </a:lnTo>
                  <a:lnTo>
                    <a:pt x="474" y="32"/>
                  </a:lnTo>
                  <a:lnTo>
                    <a:pt x="492" y="41"/>
                  </a:lnTo>
                  <a:lnTo>
                    <a:pt x="510" y="51"/>
                  </a:lnTo>
                  <a:lnTo>
                    <a:pt x="535" y="71"/>
                  </a:lnTo>
                  <a:lnTo>
                    <a:pt x="543" y="79"/>
                  </a:lnTo>
                  <a:lnTo>
                    <a:pt x="558" y="97"/>
                  </a:lnTo>
                  <a:lnTo>
                    <a:pt x="577" y="130"/>
                  </a:lnTo>
                  <a:lnTo>
                    <a:pt x="582" y="143"/>
                  </a:lnTo>
                  <a:lnTo>
                    <a:pt x="591" y="17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5" name="Freeform 104"/>
            <p:cNvSpPr>
              <a:spLocks/>
            </p:cNvSpPr>
            <p:nvPr/>
          </p:nvSpPr>
          <p:spPr bwMode="auto">
            <a:xfrm>
              <a:off x="5459" y="1425"/>
              <a:ext cx="33" cy="50"/>
            </a:xfrm>
            <a:custGeom>
              <a:avLst/>
              <a:gdLst>
                <a:gd name="T0" fmla="*/ 33 w 464"/>
                <a:gd name="T1" fmla="*/ 50 h 710"/>
                <a:gd name="T2" fmla="*/ 32 w 464"/>
                <a:gd name="T3" fmla="*/ 50 h 710"/>
                <a:gd name="T4" fmla="*/ 29 w 464"/>
                <a:gd name="T5" fmla="*/ 50 h 710"/>
                <a:gd name="T6" fmla="*/ 27 w 464"/>
                <a:gd name="T7" fmla="*/ 50 h 710"/>
                <a:gd name="T8" fmla="*/ 23 w 464"/>
                <a:gd name="T9" fmla="*/ 48 h 710"/>
                <a:gd name="T10" fmla="*/ 18 w 464"/>
                <a:gd name="T11" fmla="*/ 46 h 710"/>
                <a:gd name="T12" fmla="*/ 14 w 464"/>
                <a:gd name="T13" fmla="*/ 43 h 710"/>
                <a:gd name="T14" fmla="*/ 8 w 464"/>
                <a:gd name="T15" fmla="*/ 38 h 710"/>
                <a:gd name="T16" fmla="*/ 6 w 464"/>
                <a:gd name="T17" fmla="*/ 35 h 710"/>
                <a:gd name="T18" fmla="*/ 3 w 464"/>
                <a:gd name="T19" fmla="*/ 30 h 710"/>
                <a:gd name="T20" fmla="*/ 1 w 464"/>
                <a:gd name="T21" fmla="*/ 24 h 710"/>
                <a:gd name="T22" fmla="*/ 0 w 464"/>
                <a:gd name="T23" fmla="*/ 21 h 710"/>
                <a:gd name="T24" fmla="*/ 0 w 464"/>
                <a:gd name="T25" fmla="*/ 17 h 710"/>
                <a:gd name="T26" fmla="*/ 0 w 464"/>
                <a:gd name="T27" fmla="*/ 12 h 710"/>
                <a:gd name="T28" fmla="*/ 1 w 464"/>
                <a:gd name="T29" fmla="*/ 10 h 710"/>
                <a:gd name="T30" fmla="*/ 2 w 464"/>
                <a:gd name="T31" fmla="*/ 10 h 710"/>
                <a:gd name="T32" fmla="*/ 4 w 464"/>
                <a:gd name="T33" fmla="*/ 9 h 710"/>
                <a:gd name="T34" fmla="*/ 10 w 464"/>
                <a:gd name="T35" fmla="*/ 8 h 710"/>
                <a:gd name="T36" fmla="*/ 11 w 464"/>
                <a:gd name="T37" fmla="*/ 8 h 710"/>
                <a:gd name="T38" fmla="*/ 12 w 464"/>
                <a:gd name="T39" fmla="*/ 7 h 710"/>
                <a:gd name="T40" fmla="*/ 12 w 464"/>
                <a:gd name="T41" fmla="*/ 7 h 710"/>
                <a:gd name="T42" fmla="*/ 13 w 464"/>
                <a:gd name="T43" fmla="*/ 6 h 710"/>
                <a:gd name="T44" fmla="*/ 13 w 464"/>
                <a:gd name="T45" fmla="*/ 5 h 710"/>
                <a:gd name="T46" fmla="*/ 14 w 464"/>
                <a:gd name="T47" fmla="*/ 5 h 710"/>
                <a:gd name="T48" fmla="*/ 14 w 464"/>
                <a:gd name="T49" fmla="*/ 2 h 710"/>
                <a:gd name="T50" fmla="*/ 14 w 464"/>
                <a:gd name="T51" fmla="*/ 0 h 710"/>
                <a:gd name="T52" fmla="*/ 15 w 464"/>
                <a:gd name="T53" fmla="*/ 15 h 710"/>
                <a:gd name="T54" fmla="*/ 17 w 464"/>
                <a:gd name="T55" fmla="*/ 24 h 710"/>
                <a:gd name="T56" fmla="*/ 20 w 464"/>
                <a:gd name="T57" fmla="*/ 34 h 710"/>
                <a:gd name="T58" fmla="*/ 23 w 464"/>
                <a:gd name="T59" fmla="*/ 40 h 710"/>
                <a:gd name="T60" fmla="*/ 26 w 464"/>
                <a:gd name="T61" fmla="*/ 43 h 710"/>
                <a:gd name="T62" fmla="*/ 29 w 464"/>
                <a:gd name="T63" fmla="*/ 47 h 710"/>
                <a:gd name="T64" fmla="*/ 32 w 464"/>
                <a:gd name="T65" fmla="*/ 49 h 710"/>
                <a:gd name="T66" fmla="*/ 33 w 464"/>
                <a:gd name="T67" fmla="*/ 50 h 7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64" h="710">
                  <a:moveTo>
                    <a:pt x="464" y="708"/>
                  </a:moveTo>
                  <a:lnTo>
                    <a:pt x="446" y="710"/>
                  </a:lnTo>
                  <a:lnTo>
                    <a:pt x="406" y="709"/>
                  </a:lnTo>
                  <a:lnTo>
                    <a:pt x="386" y="706"/>
                  </a:lnTo>
                  <a:lnTo>
                    <a:pt x="324" y="687"/>
                  </a:lnTo>
                  <a:lnTo>
                    <a:pt x="258" y="655"/>
                  </a:lnTo>
                  <a:lnTo>
                    <a:pt x="195" y="612"/>
                  </a:lnTo>
                  <a:lnTo>
                    <a:pt x="118" y="538"/>
                  </a:lnTo>
                  <a:lnTo>
                    <a:pt x="84" y="495"/>
                  </a:lnTo>
                  <a:lnTo>
                    <a:pt x="42" y="425"/>
                  </a:lnTo>
                  <a:lnTo>
                    <a:pt x="13" y="346"/>
                  </a:lnTo>
                  <a:lnTo>
                    <a:pt x="2" y="292"/>
                  </a:lnTo>
                  <a:lnTo>
                    <a:pt x="0" y="235"/>
                  </a:lnTo>
                  <a:lnTo>
                    <a:pt x="7" y="177"/>
                  </a:lnTo>
                  <a:lnTo>
                    <a:pt x="13" y="147"/>
                  </a:lnTo>
                  <a:lnTo>
                    <a:pt x="27" y="137"/>
                  </a:lnTo>
                  <a:lnTo>
                    <a:pt x="56" y="125"/>
                  </a:lnTo>
                  <a:lnTo>
                    <a:pt x="140" y="116"/>
                  </a:lnTo>
                  <a:lnTo>
                    <a:pt x="159" y="109"/>
                  </a:lnTo>
                  <a:lnTo>
                    <a:pt x="169" y="101"/>
                  </a:lnTo>
                  <a:lnTo>
                    <a:pt x="175" y="96"/>
                  </a:lnTo>
                  <a:lnTo>
                    <a:pt x="179" y="90"/>
                  </a:lnTo>
                  <a:lnTo>
                    <a:pt x="187" y="75"/>
                  </a:lnTo>
                  <a:lnTo>
                    <a:pt x="191" y="66"/>
                  </a:lnTo>
                  <a:lnTo>
                    <a:pt x="197" y="31"/>
                  </a:lnTo>
                  <a:lnTo>
                    <a:pt x="198" y="0"/>
                  </a:lnTo>
                  <a:lnTo>
                    <a:pt x="211" y="210"/>
                  </a:lnTo>
                  <a:lnTo>
                    <a:pt x="236" y="337"/>
                  </a:lnTo>
                  <a:lnTo>
                    <a:pt x="285" y="477"/>
                  </a:lnTo>
                  <a:lnTo>
                    <a:pt x="329" y="561"/>
                  </a:lnTo>
                  <a:lnTo>
                    <a:pt x="368" y="617"/>
                  </a:lnTo>
                  <a:lnTo>
                    <a:pt x="413" y="667"/>
                  </a:lnTo>
                  <a:lnTo>
                    <a:pt x="446" y="695"/>
                  </a:lnTo>
                  <a:lnTo>
                    <a:pt x="464" y="708"/>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6" name="Freeform 105"/>
            <p:cNvSpPr>
              <a:spLocks/>
            </p:cNvSpPr>
            <p:nvPr/>
          </p:nvSpPr>
          <p:spPr bwMode="auto">
            <a:xfrm>
              <a:off x="4849" y="1428"/>
              <a:ext cx="342" cy="96"/>
            </a:xfrm>
            <a:custGeom>
              <a:avLst/>
              <a:gdLst>
                <a:gd name="T0" fmla="*/ 233 w 4787"/>
                <a:gd name="T1" fmla="*/ 38 h 1343"/>
                <a:gd name="T2" fmla="*/ 246 w 4787"/>
                <a:gd name="T3" fmla="*/ 39 h 1343"/>
                <a:gd name="T4" fmla="*/ 304 w 4787"/>
                <a:gd name="T5" fmla="*/ 54 h 1343"/>
                <a:gd name="T6" fmla="*/ 305 w 4787"/>
                <a:gd name="T7" fmla="*/ 55 h 1343"/>
                <a:gd name="T8" fmla="*/ 307 w 4787"/>
                <a:gd name="T9" fmla="*/ 55 h 1343"/>
                <a:gd name="T10" fmla="*/ 310 w 4787"/>
                <a:gd name="T11" fmla="*/ 54 h 1343"/>
                <a:gd name="T12" fmla="*/ 314 w 4787"/>
                <a:gd name="T13" fmla="*/ 53 h 1343"/>
                <a:gd name="T14" fmla="*/ 329 w 4787"/>
                <a:gd name="T15" fmla="*/ 45 h 1343"/>
                <a:gd name="T16" fmla="*/ 331 w 4787"/>
                <a:gd name="T17" fmla="*/ 45 h 1343"/>
                <a:gd name="T18" fmla="*/ 333 w 4787"/>
                <a:gd name="T19" fmla="*/ 44 h 1343"/>
                <a:gd name="T20" fmla="*/ 336 w 4787"/>
                <a:gd name="T21" fmla="*/ 44 h 1343"/>
                <a:gd name="T22" fmla="*/ 338 w 4787"/>
                <a:gd name="T23" fmla="*/ 44 h 1343"/>
                <a:gd name="T24" fmla="*/ 339 w 4787"/>
                <a:gd name="T25" fmla="*/ 44 h 1343"/>
                <a:gd name="T26" fmla="*/ 341 w 4787"/>
                <a:gd name="T27" fmla="*/ 49 h 1343"/>
                <a:gd name="T28" fmla="*/ 342 w 4787"/>
                <a:gd name="T29" fmla="*/ 56 h 1343"/>
                <a:gd name="T30" fmla="*/ 342 w 4787"/>
                <a:gd name="T31" fmla="*/ 72 h 1343"/>
                <a:gd name="T32" fmla="*/ 341 w 4787"/>
                <a:gd name="T33" fmla="*/ 74 h 1343"/>
                <a:gd name="T34" fmla="*/ 340 w 4787"/>
                <a:gd name="T35" fmla="*/ 77 h 1343"/>
                <a:gd name="T36" fmla="*/ 337 w 4787"/>
                <a:gd name="T37" fmla="*/ 82 h 1343"/>
                <a:gd name="T38" fmla="*/ 330 w 4787"/>
                <a:gd name="T39" fmla="*/ 89 h 1343"/>
                <a:gd name="T40" fmla="*/ 328 w 4787"/>
                <a:gd name="T41" fmla="*/ 91 h 1343"/>
                <a:gd name="T42" fmla="*/ 325 w 4787"/>
                <a:gd name="T43" fmla="*/ 93 h 1343"/>
                <a:gd name="T44" fmla="*/ 323 w 4787"/>
                <a:gd name="T45" fmla="*/ 94 h 1343"/>
                <a:gd name="T46" fmla="*/ 319 w 4787"/>
                <a:gd name="T47" fmla="*/ 96 h 1343"/>
                <a:gd name="T48" fmla="*/ 318 w 4787"/>
                <a:gd name="T49" fmla="*/ 96 h 1343"/>
                <a:gd name="T50" fmla="*/ 317 w 4787"/>
                <a:gd name="T51" fmla="*/ 96 h 1343"/>
                <a:gd name="T52" fmla="*/ 315 w 4787"/>
                <a:gd name="T53" fmla="*/ 96 h 1343"/>
                <a:gd name="T54" fmla="*/ 314 w 4787"/>
                <a:gd name="T55" fmla="*/ 96 h 1343"/>
                <a:gd name="T56" fmla="*/ 313 w 4787"/>
                <a:gd name="T57" fmla="*/ 95 h 1343"/>
                <a:gd name="T58" fmla="*/ 313 w 4787"/>
                <a:gd name="T59" fmla="*/ 95 h 1343"/>
                <a:gd name="T60" fmla="*/ 312 w 4787"/>
                <a:gd name="T61" fmla="*/ 94 h 1343"/>
                <a:gd name="T62" fmla="*/ 311 w 4787"/>
                <a:gd name="T63" fmla="*/ 93 h 1343"/>
                <a:gd name="T64" fmla="*/ 310 w 4787"/>
                <a:gd name="T65" fmla="*/ 92 h 1343"/>
                <a:gd name="T66" fmla="*/ 310 w 4787"/>
                <a:gd name="T67" fmla="*/ 91 h 1343"/>
                <a:gd name="T68" fmla="*/ 307 w 4787"/>
                <a:gd name="T69" fmla="*/ 80 h 1343"/>
                <a:gd name="T70" fmla="*/ 306 w 4787"/>
                <a:gd name="T71" fmla="*/ 77 h 1343"/>
                <a:gd name="T72" fmla="*/ 305 w 4787"/>
                <a:gd name="T73" fmla="*/ 76 h 1343"/>
                <a:gd name="T74" fmla="*/ 304 w 4787"/>
                <a:gd name="T75" fmla="*/ 75 h 1343"/>
                <a:gd name="T76" fmla="*/ 304 w 4787"/>
                <a:gd name="T77" fmla="*/ 75 h 1343"/>
                <a:gd name="T78" fmla="*/ 304 w 4787"/>
                <a:gd name="T79" fmla="*/ 75 h 1343"/>
                <a:gd name="T80" fmla="*/ 303 w 4787"/>
                <a:gd name="T81" fmla="*/ 74 h 1343"/>
                <a:gd name="T82" fmla="*/ 301 w 4787"/>
                <a:gd name="T83" fmla="*/ 74 h 1343"/>
                <a:gd name="T84" fmla="*/ 300 w 4787"/>
                <a:gd name="T85" fmla="*/ 76 h 1343"/>
                <a:gd name="T86" fmla="*/ 300 w 4787"/>
                <a:gd name="T87" fmla="*/ 78 h 1343"/>
                <a:gd name="T88" fmla="*/ 300 w 4787"/>
                <a:gd name="T89" fmla="*/ 80 h 1343"/>
                <a:gd name="T90" fmla="*/ 300 w 4787"/>
                <a:gd name="T91" fmla="*/ 91 h 1343"/>
                <a:gd name="T92" fmla="*/ 300 w 4787"/>
                <a:gd name="T93" fmla="*/ 92 h 1343"/>
                <a:gd name="T94" fmla="*/ 0 w 4787"/>
                <a:gd name="T95" fmla="*/ 35 h 1343"/>
                <a:gd name="T96" fmla="*/ 0 w 4787"/>
                <a:gd name="T97" fmla="*/ 2 h 1343"/>
                <a:gd name="T98" fmla="*/ 0 w 4787"/>
                <a:gd name="T99" fmla="*/ 0 h 1343"/>
                <a:gd name="T100" fmla="*/ 233 w 4787"/>
                <a:gd name="T101" fmla="*/ 38 h 1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87" h="1343">
                  <a:moveTo>
                    <a:pt x="3264" y="535"/>
                  </a:moveTo>
                  <a:lnTo>
                    <a:pt x="3450" y="551"/>
                  </a:lnTo>
                  <a:lnTo>
                    <a:pt x="4253" y="762"/>
                  </a:lnTo>
                  <a:lnTo>
                    <a:pt x="4268" y="764"/>
                  </a:lnTo>
                  <a:lnTo>
                    <a:pt x="4298" y="763"/>
                  </a:lnTo>
                  <a:lnTo>
                    <a:pt x="4344" y="753"/>
                  </a:lnTo>
                  <a:lnTo>
                    <a:pt x="4390" y="736"/>
                  </a:lnTo>
                  <a:lnTo>
                    <a:pt x="4599" y="634"/>
                  </a:lnTo>
                  <a:lnTo>
                    <a:pt x="4633" y="623"/>
                  </a:lnTo>
                  <a:lnTo>
                    <a:pt x="4665" y="617"/>
                  </a:lnTo>
                  <a:lnTo>
                    <a:pt x="4699" y="615"/>
                  </a:lnTo>
                  <a:lnTo>
                    <a:pt x="4733" y="618"/>
                  </a:lnTo>
                  <a:lnTo>
                    <a:pt x="4751" y="622"/>
                  </a:lnTo>
                  <a:lnTo>
                    <a:pt x="4772" y="687"/>
                  </a:lnTo>
                  <a:lnTo>
                    <a:pt x="4785" y="782"/>
                  </a:lnTo>
                  <a:lnTo>
                    <a:pt x="4787" y="1010"/>
                  </a:lnTo>
                  <a:lnTo>
                    <a:pt x="4778" y="1041"/>
                  </a:lnTo>
                  <a:lnTo>
                    <a:pt x="4763" y="1074"/>
                  </a:lnTo>
                  <a:lnTo>
                    <a:pt x="4717" y="1144"/>
                  </a:lnTo>
                  <a:lnTo>
                    <a:pt x="4623" y="1245"/>
                  </a:lnTo>
                  <a:lnTo>
                    <a:pt x="4588" y="1274"/>
                  </a:lnTo>
                  <a:lnTo>
                    <a:pt x="4552" y="1299"/>
                  </a:lnTo>
                  <a:lnTo>
                    <a:pt x="4516" y="1319"/>
                  </a:lnTo>
                  <a:lnTo>
                    <a:pt x="4463" y="1338"/>
                  </a:lnTo>
                  <a:lnTo>
                    <a:pt x="4447" y="1342"/>
                  </a:lnTo>
                  <a:lnTo>
                    <a:pt x="4432" y="1343"/>
                  </a:lnTo>
                  <a:lnTo>
                    <a:pt x="4416" y="1342"/>
                  </a:lnTo>
                  <a:lnTo>
                    <a:pt x="4402" y="1338"/>
                  </a:lnTo>
                  <a:lnTo>
                    <a:pt x="4388" y="1333"/>
                  </a:lnTo>
                  <a:lnTo>
                    <a:pt x="4376" y="1326"/>
                  </a:lnTo>
                  <a:lnTo>
                    <a:pt x="4364" y="1315"/>
                  </a:lnTo>
                  <a:lnTo>
                    <a:pt x="4353" y="1302"/>
                  </a:lnTo>
                  <a:lnTo>
                    <a:pt x="4344" y="1286"/>
                  </a:lnTo>
                  <a:lnTo>
                    <a:pt x="4336" y="1271"/>
                  </a:lnTo>
                  <a:lnTo>
                    <a:pt x="4294" y="1115"/>
                  </a:lnTo>
                  <a:lnTo>
                    <a:pt x="4279" y="1081"/>
                  </a:lnTo>
                  <a:lnTo>
                    <a:pt x="4271" y="1068"/>
                  </a:lnTo>
                  <a:lnTo>
                    <a:pt x="4261" y="1056"/>
                  </a:lnTo>
                  <a:lnTo>
                    <a:pt x="4255" y="1051"/>
                  </a:lnTo>
                  <a:lnTo>
                    <a:pt x="4250" y="1045"/>
                  </a:lnTo>
                  <a:lnTo>
                    <a:pt x="4236" y="1039"/>
                  </a:lnTo>
                  <a:lnTo>
                    <a:pt x="4220" y="1035"/>
                  </a:lnTo>
                  <a:lnTo>
                    <a:pt x="4206" y="1062"/>
                  </a:lnTo>
                  <a:lnTo>
                    <a:pt x="4199" y="1093"/>
                  </a:lnTo>
                  <a:lnTo>
                    <a:pt x="4196" y="1125"/>
                  </a:lnTo>
                  <a:lnTo>
                    <a:pt x="4201" y="1278"/>
                  </a:lnTo>
                  <a:lnTo>
                    <a:pt x="4200" y="1294"/>
                  </a:lnTo>
                  <a:lnTo>
                    <a:pt x="3" y="486"/>
                  </a:lnTo>
                  <a:lnTo>
                    <a:pt x="0" y="30"/>
                  </a:lnTo>
                  <a:lnTo>
                    <a:pt x="3" y="0"/>
                  </a:lnTo>
                  <a:lnTo>
                    <a:pt x="3264" y="535"/>
                  </a:lnTo>
                  <a:close/>
                </a:path>
              </a:pathLst>
            </a:custGeom>
            <a:solidFill>
              <a:srgbClr val="605E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7" name="Freeform 106"/>
            <p:cNvSpPr>
              <a:spLocks/>
            </p:cNvSpPr>
            <p:nvPr/>
          </p:nvSpPr>
          <p:spPr bwMode="auto">
            <a:xfrm>
              <a:off x="5211" y="1432"/>
              <a:ext cx="30" cy="87"/>
            </a:xfrm>
            <a:custGeom>
              <a:avLst/>
              <a:gdLst>
                <a:gd name="T0" fmla="*/ 29 w 417"/>
                <a:gd name="T1" fmla="*/ 13 h 1218"/>
                <a:gd name="T2" fmla="*/ 30 w 417"/>
                <a:gd name="T3" fmla="*/ 43 h 1218"/>
                <a:gd name="T4" fmla="*/ 28 w 417"/>
                <a:gd name="T5" fmla="*/ 59 h 1218"/>
                <a:gd name="T6" fmla="*/ 26 w 417"/>
                <a:gd name="T7" fmla="*/ 66 h 1218"/>
                <a:gd name="T8" fmla="*/ 23 w 417"/>
                <a:gd name="T9" fmla="*/ 74 h 1218"/>
                <a:gd name="T10" fmla="*/ 19 w 417"/>
                <a:gd name="T11" fmla="*/ 80 h 1218"/>
                <a:gd name="T12" fmla="*/ 16 w 417"/>
                <a:gd name="T13" fmla="*/ 83 h 1218"/>
                <a:gd name="T14" fmla="*/ 13 w 417"/>
                <a:gd name="T15" fmla="*/ 86 h 1218"/>
                <a:gd name="T16" fmla="*/ 11 w 417"/>
                <a:gd name="T17" fmla="*/ 87 h 1218"/>
                <a:gd name="T18" fmla="*/ 8 w 417"/>
                <a:gd name="T19" fmla="*/ 82 h 1218"/>
                <a:gd name="T20" fmla="*/ 6 w 417"/>
                <a:gd name="T21" fmla="*/ 78 h 1218"/>
                <a:gd name="T22" fmla="*/ 4 w 417"/>
                <a:gd name="T23" fmla="*/ 69 h 1218"/>
                <a:gd name="T24" fmla="*/ 0 w 417"/>
                <a:gd name="T25" fmla="*/ 45 h 1218"/>
                <a:gd name="T26" fmla="*/ 0 w 417"/>
                <a:gd name="T27" fmla="*/ 38 h 1218"/>
                <a:gd name="T28" fmla="*/ 1 w 417"/>
                <a:gd name="T29" fmla="*/ 31 h 1218"/>
                <a:gd name="T30" fmla="*/ 4 w 417"/>
                <a:gd name="T31" fmla="*/ 21 h 1218"/>
                <a:gd name="T32" fmla="*/ 8 w 417"/>
                <a:gd name="T33" fmla="*/ 12 h 1218"/>
                <a:gd name="T34" fmla="*/ 9 w 417"/>
                <a:gd name="T35" fmla="*/ 11 h 1218"/>
                <a:gd name="T36" fmla="*/ 9 w 417"/>
                <a:gd name="T37" fmla="*/ 11 h 1218"/>
                <a:gd name="T38" fmla="*/ 10 w 417"/>
                <a:gd name="T39" fmla="*/ 10 h 1218"/>
                <a:gd name="T40" fmla="*/ 11 w 417"/>
                <a:gd name="T41" fmla="*/ 10 h 1218"/>
                <a:gd name="T42" fmla="*/ 12 w 417"/>
                <a:gd name="T43" fmla="*/ 9 h 1218"/>
                <a:gd name="T44" fmla="*/ 13 w 417"/>
                <a:gd name="T45" fmla="*/ 8 h 1218"/>
                <a:gd name="T46" fmla="*/ 14 w 417"/>
                <a:gd name="T47" fmla="*/ 4 h 1218"/>
                <a:gd name="T48" fmla="*/ 15 w 417"/>
                <a:gd name="T49" fmla="*/ 3 h 1218"/>
                <a:gd name="T50" fmla="*/ 16 w 417"/>
                <a:gd name="T51" fmla="*/ 2 h 1218"/>
                <a:gd name="T52" fmla="*/ 16 w 417"/>
                <a:gd name="T53" fmla="*/ 1 h 1218"/>
                <a:gd name="T54" fmla="*/ 17 w 417"/>
                <a:gd name="T55" fmla="*/ 1 h 1218"/>
                <a:gd name="T56" fmla="*/ 17 w 417"/>
                <a:gd name="T57" fmla="*/ 1 h 1218"/>
                <a:gd name="T58" fmla="*/ 18 w 417"/>
                <a:gd name="T59" fmla="*/ 1 h 1218"/>
                <a:gd name="T60" fmla="*/ 19 w 417"/>
                <a:gd name="T61" fmla="*/ 1 h 1218"/>
                <a:gd name="T62" fmla="*/ 20 w 417"/>
                <a:gd name="T63" fmla="*/ 0 h 1218"/>
                <a:gd name="T64" fmla="*/ 20 w 417"/>
                <a:gd name="T65" fmla="*/ 0 h 1218"/>
                <a:gd name="T66" fmla="*/ 21 w 417"/>
                <a:gd name="T67" fmla="*/ 0 h 1218"/>
                <a:gd name="T68" fmla="*/ 21 w 417"/>
                <a:gd name="T69" fmla="*/ 0 h 1218"/>
                <a:gd name="T70" fmla="*/ 22 w 417"/>
                <a:gd name="T71" fmla="*/ 0 h 1218"/>
                <a:gd name="T72" fmla="*/ 23 w 417"/>
                <a:gd name="T73" fmla="*/ 0 h 1218"/>
                <a:gd name="T74" fmla="*/ 24 w 417"/>
                <a:gd name="T75" fmla="*/ 0 h 1218"/>
                <a:gd name="T76" fmla="*/ 25 w 417"/>
                <a:gd name="T77" fmla="*/ 1 h 1218"/>
                <a:gd name="T78" fmla="*/ 25 w 417"/>
                <a:gd name="T79" fmla="*/ 1 h 1218"/>
                <a:gd name="T80" fmla="*/ 26 w 417"/>
                <a:gd name="T81" fmla="*/ 2 h 1218"/>
                <a:gd name="T82" fmla="*/ 26 w 417"/>
                <a:gd name="T83" fmla="*/ 3 h 1218"/>
                <a:gd name="T84" fmla="*/ 27 w 417"/>
                <a:gd name="T85" fmla="*/ 4 h 1218"/>
                <a:gd name="T86" fmla="*/ 28 w 417"/>
                <a:gd name="T87" fmla="*/ 6 h 1218"/>
                <a:gd name="T88" fmla="*/ 29 w 417"/>
                <a:gd name="T89" fmla="*/ 10 h 1218"/>
                <a:gd name="T90" fmla="*/ 29 w 417"/>
                <a:gd name="T91" fmla="*/ 13 h 1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17" h="1218">
                  <a:moveTo>
                    <a:pt x="405" y="183"/>
                  </a:moveTo>
                  <a:lnTo>
                    <a:pt x="417" y="606"/>
                  </a:lnTo>
                  <a:lnTo>
                    <a:pt x="389" y="824"/>
                  </a:lnTo>
                  <a:lnTo>
                    <a:pt x="364" y="923"/>
                  </a:lnTo>
                  <a:lnTo>
                    <a:pt x="314" y="1042"/>
                  </a:lnTo>
                  <a:lnTo>
                    <a:pt x="263" y="1119"/>
                  </a:lnTo>
                  <a:lnTo>
                    <a:pt x="223" y="1163"/>
                  </a:lnTo>
                  <a:lnTo>
                    <a:pt x="178" y="1202"/>
                  </a:lnTo>
                  <a:lnTo>
                    <a:pt x="152" y="1218"/>
                  </a:lnTo>
                  <a:lnTo>
                    <a:pt x="108" y="1146"/>
                  </a:lnTo>
                  <a:lnTo>
                    <a:pt x="88" y="1098"/>
                  </a:lnTo>
                  <a:lnTo>
                    <a:pt x="51" y="960"/>
                  </a:lnTo>
                  <a:lnTo>
                    <a:pt x="0" y="631"/>
                  </a:lnTo>
                  <a:lnTo>
                    <a:pt x="0" y="531"/>
                  </a:lnTo>
                  <a:lnTo>
                    <a:pt x="13" y="429"/>
                  </a:lnTo>
                  <a:lnTo>
                    <a:pt x="49" y="296"/>
                  </a:lnTo>
                  <a:lnTo>
                    <a:pt x="105" y="174"/>
                  </a:lnTo>
                  <a:lnTo>
                    <a:pt x="122" y="147"/>
                  </a:lnTo>
                  <a:lnTo>
                    <a:pt x="130" y="148"/>
                  </a:lnTo>
                  <a:lnTo>
                    <a:pt x="144" y="146"/>
                  </a:lnTo>
                  <a:lnTo>
                    <a:pt x="156" y="142"/>
                  </a:lnTo>
                  <a:lnTo>
                    <a:pt x="168" y="129"/>
                  </a:lnTo>
                  <a:lnTo>
                    <a:pt x="181" y="106"/>
                  </a:lnTo>
                  <a:lnTo>
                    <a:pt x="199" y="52"/>
                  </a:lnTo>
                  <a:lnTo>
                    <a:pt x="205" y="40"/>
                  </a:lnTo>
                  <a:lnTo>
                    <a:pt x="217" y="24"/>
                  </a:lnTo>
                  <a:lnTo>
                    <a:pt x="222" y="20"/>
                  </a:lnTo>
                  <a:lnTo>
                    <a:pt x="233" y="14"/>
                  </a:lnTo>
                  <a:lnTo>
                    <a:pt x="239" y="12"/>
                  </a:lnTo>
                  <a:lnTo>
                    <a:pt x="247" y="10"/>
                  </a:lnTo>
                  <a:lnTo>
                    <a:pt x="263" y="10"/>
                  </a:lnTo>
                  <a:lnTo>
                    <a:pt x="272" y="6"/>
                  </a:lnTo>
                  <a:lnTo>
                    <a:pt x="281" y="4"/>
                  </a:lnTo>
                  <a:lnTo>
                    <a:pt x="289" y="1"/>
                  </a:lnTo>
                  <a:lnTo>
                    <a:pt x="297" y="0"/>
                  </a:lnTo>
                  <a:lnTo>
                    <a:pt x="312" y="0"/>
                  </a:lnTo>
                  <a:lnTo>
                    <a:pt x="326" y="2"/>
                  </a:lnTo>
                  <a:lnTo>
                    <a:pt x="332" y="4"/>
                  </a:lnTo>
                  <a:lnTo>
                    <a:pt x="344" y="12"/>
                  </a:lnTo>
                  <a:lnTo>
                    <a:pt x="349" y="16"/>
                  </a:lnTo>
                  <a:lnTo>
                    <a:pt x="359" y="25"/>
                  </a:lnTo>
                  <a:lnTo>
                    <a:pt x="368" y="38"/>
                  </a:lnTo>
                  <a:lnTo>
                    <a:pt x="376" y="52"/>
                  </a:lnTo>
                  <a:lnTo>
                    <a:pt x="388" y="85"/>
                  </a:lnTo>
                  <a:lnTo>
                    <a:pt x="401" y="143"/>
                  </a:lnTo>
                  <a:lnTo>
                    <a:pt x="405" y="183"/>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8" name="Freeform 107"/>
            <p:cNvSpPr>
              <a:spLocks/>
            </p:cNvSpPr>
            <p:nvPr/>
          </p:nvSpPr>
          <p:spPr bwMode="auto">
            <a:xfrm>
              <a:off x="5218" y="1447"/>
              <a:ext cx="15" cy="48"/>
            </a:xfrm>
            <a:custGeom>
              <a:avLst/>
              <a:gdLst>
                <a:gd name="T0" fmla="*/ 15 w 211"/>
                <a:gd name="T1" fmla="*/ 7 h 662"/>
                <a:gd name="T2" fmla="*/ 15 w 211"/>
                <a:gd name="T3" fmla="*/ 27 h 662"/>
                <a:gd name="T4" fmla="*/ 14 w 211"/>
                <a:gd name="T5" fmla="*/ 34 h 662"/>
                <a:gd name="T6" fmla="*/ 13 w 211"/>
                <a:gd name="T7" fmla="*/ 38 h 662"/>
                <a:gd name="T8" fmla="*/ 11 w 211"/>
                <a:gd name="T9" fmla="*/ 41 h 662"/>
                <a:gd name="T10" fmla="*/ 10 w 211"/>
                <a:gd name="T11" fmla="*/ 44 h 662"/>
                <a:gd name="T12" fmla="*/ 3 w 211"/>
                <a:gd name="T13" fmla="*/ 48 h 662"/>
                <a:gd name="T14" fmla="*/ 3 w 211"/>
                <a:gd name="T15" fmla="*/ 47 h 662"/>
                <a:gd name="T16" fmla="*/ 2 w 211"/>
                <a:gd name="T17" fmla="*/ 47 h 662"/>
                <a:gd name="T18" fmla="*/ 2 w 211"/>
                <a:gd name="T19" fmla="*/ 46 h 662"/>
                <a:gd name="T20" fmla="*/ 1 w 211"/>
                <a:gd name="T21" fmla="*/ 45 h 662"/>
                <a:gd name="T22" fmla="*/ 0 w 211"/>
                <a:gd name="T23" fmla="*/ 39 h 662"/>
                <a:gd name="T24" fmla="*/ 0 w 211"/>
                <a:gd name="T25" fmla="*/ 38 h 662"/>
                <a:gd name="T26" fmla="*/ 1 w 211"/>
                <a:gd name="T27" fmla="*/ 38 h 662"/>
                <a:gd name="T28" fmla="*/ 1 w 211"/>
                <a:gd name="T29" fmla="*/ 37 h 662"/>
                <a:gd name="T30" fmla="*/ 1 w 211"/>
                <a:gd name="T31" fmla="*/ 37 h 662"/>
                <a:gd name="T32" fmla="*/ 2 w 211"/>
                <a:gd name="T33" fmla="*/ 37 h 662"/>
                <a:gd name="T34" fmla="*/ 3 w 211"/>
                <a:gd name="T35" fmla="*/ 37 h 662"/>
                <a:gd name="T36" fmla="*/ 3 w 211"/>
                <a:gd name="T37" fmla="*/ 37 h 662"/>
                <a:gd name="T38" fmla="*/ 4 w 211"/>
                <a:gd name="T39" fmla="*/ 37 h 662"/>
                <a:gd name="T40" fmla="*/ 4 w 211"/>
                <a:gd name="T41" fmla="*/ 37 h 662"/>
                <a:gd name="T42" fmla="*/ 5 w 211"/>
                <a:gd name="T43" fmla="*/ 36 h 662"/>
                <a:gd name="T44" fmla="*/ 5 w 211"/>
                <a:gd name="T45" fmla="*/ 35 h 662"/>
                <a:gd name="T46" fmla="*/ 8 w 211"/>
                <a:gd name="T47" fmla="*/ 2 h 662"/>
                <a:gd name="T48" fmla="*/ 9 w 211"/>
                <a:gd name="T49" fmla="*/ 1 h 662"/>
                <a:gd name="T50" fmla="*/ 9 w 211"/>
                <a:gd name="T51" fmla="*/ 0 h 662"/>
                <a:gd name="T52" fmla="*/ 10 w 211"/>
                <a:gd name="T53" fmla="*/ 0 h 662"/>
                <a:gd name="T54" fmla="*/ 10 w 211"/>
                <a:gd name="T55" fmla="*/ 0 h 662"/>
                <a:gd name="T56" fmla="*/ 10 w 211"/>
                <a:gd name="T57" fmla="*/ 0 h 662"/>
                <a:gd name="T58" fmla="*/ 11 w 211"/>
                <a:gd name="T59" fmla="*/ 0 h 662"/>
                <a:gd name="T60" fmla="*/ 11 w 211"/>
                <a:gd name="T61" fmla="*/ 0 h 662"/>
                <a:gd name="T62" fmla="*/ 11 w 211"/>
                <a:gd name="T63" fmla="*/ 0 h 662"/>
                <a:gd name="T64" fmla="*/ 12 w 211"/>
                <a:gd name="T65" fmla="*/ 0 h 662"/>
                <a:gd name="T66" fmla="*/ 12 w 211"/>
                <a:gd name="T67" fmla="*/ 1 h 662"/>
                <a:gd name="T68" fmla="*/ 13 w 211"/>
                <a:gd name="T69" fmla="*/ 1 h 662"/>
                <a:gd name="T70" fmla="*/ 13 w 211"/>
                <a:gd name="T71" fmla="*/ 2 h 662"/>
                <a:gd name="T72" fmla="*/ 14 w 211"/>
                <a:gd name="T73" fmla="*/ 3 h 662"/>
                <a:gd name="T74" fmla="*/ 15 w 211"/>
                <a:gd name="T75" fmla="*/ 5 h 662"/>
                <a:gd name="T76" fmla="*/ 15 w 211"/>
                <a:gd name="T77" fmla="*/ 6 h 662"/>
                <a:gd name="T78" fmla="*/ 15 w 211"/>
                <a:gd name="T79" fmla="*/ 7 h 662"/>
                <a:gd name="T80" fmla="*/ 15 w 211"/>
                <a:gd name="T81" fmla="*/ 7 h 6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1" h="662">
                  <a:moveTo>
                    <a:pt x="208" y="101"/>
                  </a:moveTo>
                  <a:lnTo>
                    <a:pt x="211" y="372"/>
                  </a:lnTo>
                  <a:lnTo>
                    <a:pt x="195" y="467"/>
                  </a:lnTo>
                  <a:lnTo>
                    <a:pt x="177" y="526"/>
                  </a:lnTo>
                  <a:lnTo>
                    <a:pt x="159" y="567"/>
                  </a:lnTo>
                  <a:lnTo>
                    <a:pt x="136" y="605"/>
                  </a:lnTo>
                  <a:lnTo>
                    <a:pt x="48" y="662"/>
                  </a:lnTo>
                  <a:lnTo>
                    <a:pt x="38" y="651"/>
                  </a:lnTo>
                  <a:lnTo>
                    <a:pt x="33" y="645"/>
                  </a:lnTo>
                  <a:lnTo>
                    <a:pt x="28" y="639"/>
                  </a:lnTo>
                  <a:lnTo>
                    <a:pt x="21" y="624"/>
                  </a:lnTo>
                  <a:lnTo>
                    <a:pt x="0" y="533"/>
                  </a:lnTo>
                  <a:lnTo>
                    <a:pt x="4" y="525"/>
                  </a:lnTo>
                  <a:lnTo>
                    <a:pt x="9" y="519"/>
                  </a:lnTo>
                  <a:lnTo>
                    <a:pt x="15" y="516"/>
                  </a:lnTo>
                  <a:lnTo>
                    <a:pt x="20" y="514"/>
                  </a:lnTo>
                  <a:lnTo>
                    <a:pt x="31" y="513"/>
                  </a:lnTo>
                  <a:lnTo>
                    <a:pt x="42" y="514"/>
                  </a:lnTo>
                  <a:lnTo>
                    <a:pt x="47" y="513"/>
                  </a:lnTo>
                  <a:lnTo>
                    <a:pt x="53" y="513"/>
                  </a:lnTo>
                  <a:lnTo>
                    <a:pt x="62" y="505"/>
                  </a:lnTo>
                  <a:lnTo>
                    <a:pt x="70" y="492"/>
                  </a:lnTo>
                  <a:lnTo>
                    <a:pt x="73" y="479"/>
                  </a:lnTo>
                  <a:lnTo>
                    <a:pt x="116" y="26"/>
                  </a:lnTo>
                  <a:lnTo>
                    <a:pt x="122" y="15"/>
                  </a:lnTo>
                  <a:lnTo>
                    <a:pt x="131" y="6"/>
                  </a:lnTo>
                  <a:lnTo>
                    <a:pt x="134" y="4"/>
                  </a:lnTo>
                  <a:lnTo>
                    <a:pt x="138" y="2"/>
                  </a:lnTo>
                  <a:lnTo>
                    <a:pt x="147" y="0"/>
                  </a:lnTo>
                  <a:lnTo>
                    <a:pt x="151" y="1"/>
                  </a:lnTo>
                  <a:lnTo>
                    <a:pt x="155" y="1"/>
                  </a:lnTo>
                  <a:lnTo>
                    <a:pt x="159" y="3"/>
                  </a:lnTo>
                  <a:lnTo>
                    <a:pt x="164" y="4"/>
                  </a:lnTo>
                  <a:lnTo>
                    <a:pt x="171" y="9"/>
                  </a:lnTo>
                  <a:lnTo>
                    <a:pt x="180" y="17"/>
                  </a:lnTo>
                  <a:lnTo>
                    <a:pt x="187" y="25"/>
                  </a:lnTo>
                  <a:lnTo>
                    <a:pt x="193" y="35"/>
                  </a:lnTo>
                  <a:lnTo>
                    <a:pt x="207" y="69"/>
                  </a:lnTo>
                  <a:lnTo>
                    <a:pt x="209" y="80"/>
                  </a:lnTo>
                  <a:lnTo>
                    <a:pt x="209" y="91"/>
                  </a:lnTo>
                  <a:lnTo>
                    <a:pt x="208" y="10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9" name="Freeform 108"/>
            <p:cNvSpPr>
              <a:spLocks/>
            </p:cNvSpPr>
            <p:nvPr/>
          </p:nvSpPr>
          <p:spPr bwMode="auto">
            <a:xfrm>
              <a:off x="5487" y="1459"/>
              <a:ext cx="104" cy="46"/>
            </a:xfrm>
            <a:custGeom>
              <a:avLst/>
              <a:gdLst>
                <a:gd name="T0" fmla="*/ 104 w 1459"/>
                <a:gd name="T1" fmla="*/ 4 h 641"/>
                <a:gd name="T2" fmla="*/ 89 w 1459"/>
                <a:gd name="T3" fmla="*/ 12 h 641"/>
                <a:gd name="T4" fmla="*/ 82 w 1459"/>
                <a:gd name="T5" fmla="*/ 18 h 641"/>
                <a:gd name="T6" fmla="*/ 75 w 1459"/>
                <a:gd name="T7" fmla="*/ 24 h 641"/>
                <a:gd name="T8" fmla="*/ 61 w 1459"/>
                <a:gd name="T9" fmla="*/ 25 h 641"/>
                <a:gd name="T10" fmla="*/ 42 w 1459"/>
                <a:gd name="T11" fmla="*/ 29 h 641"/>
                <a:gd name="T12" fmla="*/ 1 w 1459"/>
                <a:gd name="T13" fmla="*/ 46 h 641"/>
                <a:gd name="T14" fmla="*/ 0 w 1459"/>
                <a:gd name="T15" fmla="*/ 45 h 641"/>
                <a:gd name="T16" fmla="*/ 0 w 1459"/>
                <a:gd name="T17" fmla="*/ 44 h 641"/>
                <a:gd name="T18" fmla="*/ 1 w 1459"/>
                <a:gd name="T19" fmla="*/ 43 h 641"/>
                <a:gd name="T20" fmla="*/ 2 w 1459"/>
                <a:gd name="T21" fmla="*/ 42 h 641"/>
                <a:gd name="T22" fmla="*/ 6 w 1459"/>
                <a:gd name="T23" fmla="*/ 38 h 641"/>
                <a:gd name="T24" fmla="*/ 47 w 1459"/>
                <a:gd name="T25" fmla="*/ 15 h 641"/>
                <a:gd name="T26" fmla="*/ 81 w 1459"/>
                <a:gd name="T27" fmla="*/ 2 h 641"/>
                <a:gd name="T28" fmla="*/ 89 w 1459"/>
                <a:gd name="T29" fmla="*/ 1 h 641"/>
                <a:gd name="T30" fmla="*/ 96 w 1459"/>
                <a:gd name="T31" fmla="*/ 0 h 641"/>
                <a:gd name="T32" fmla="*/ 99 w 1459"/>
                <a:gd name="T33" fmla="*/ 0 h 641"/>
                <a:gd name="T34" fmla="*/ 101 w 1459"/>
                <a:gd name="T35" fmla="*/ 1 h 641"/>
                <a:gd name="T36" fmla="*/ 102 w 1459"/>
                <a:gd name="T37" fmla="*/ 2 h 641"/>
                <a:gd name="T38" fmla="*/ 104 w 1459"/>
                <a:gd name="T39" fmla="*/ 3 h 641"/>
                <a:gd name="T40" fmla="*/ 104 w 1459"/>
                <a:gd name="T41" fmla="*/ 4 h 6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9" h="641">
                  <a:moveTo>
                    <a:pt x="1459" y="62"/>
                  </a:moveTo>
                  <a:lnTo>
                    <a:pt x="1249" y="174"/>
                  </a:lnTo>
                  <a:lnTo>
                    <a:pt x="1150" y="244"/>
                  </a:lnTo>
                  <a:lnTo>
                    <a:pt x="1059" y="332"/>
                  </a:lnTo>
                  <a:lnTo>
                    <a:pt x="854" y="346"/>
                  </a:lnTo>
                  <a:lnTo>
                    <a:pt x="587" y="404"/>
                  </a:lnTo>
                  <a:lnTo>
                    <a:pt x="8" y="641"/>
                  </a:lnTo>
                  <a:lnTo>
                    <a:pt x="0" y="631"/>
                  </a:lnTo>
                  <a:lnTo>
                    <a:pt x="0" y="617"/>
                  </a:lnTo>
                  <a:lnTo>
                    <a:pt x="9" y="600"/>
                  </a:lnTo>
                  <a:lnTo>
                    <a:pt x="26" y="579"/>
                  </a:lnTo>
                  <a:lnTo>
                    <a:pt x="83" y="530"/>
                  </a:lnTo>
                  <a:lnTo>
                    <a:pt x="666" y="211"/>
                  </a:lnTo>
                  <a:lnTo>
                    <a:pt x="1140" y="34"/>
                  </a:lnTo>
                  <a:lnTo>
                    <a:pt x="1252" y="8"/>
                  </a:lnTo>
                  <a:lnTo>
                    <a:pt x="1344" y="0"/>
                  </a:lnTo>
                  <a:lnTo>
                    <a:pt x="1382" y="2"/>
                  </a:lnTo>
                  <a:lnTo>
                    <a:pt x="1413" y="8"/>
                  </a:lnTo>
                  <a:lnTo>
                    <a:pt x="1436" y="21"/>
                  </a:lnTo>
                  <a:lnTo>
                    <a:pt x="1452" y="39"/>
                  </a:lnTo>
                  <a:lnTo>
                    <a:pt x="1459" y="6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0" name="Freeform 109"/>
            <p:cNvSpPr>
              <a:spLocks/>
            </p:cNvSpPr>
            <p:nvPr/>
          </p:nvSpPr>
          <p:spPr bwMode="auto">
            <a:xfrm>
              <a:off x="4847" y="1472"/>
              <a:ext cx="298" cy="71"/>
            </a:xfrm>
            <a:custGeom>
              <a:avLst/>
              <a:gdLst>
                <a:gd name="T0" fmla="*/ 258 w 4169"/>
                <a:gd name="T1" fmla="*/ 56 h 998"/>
                <a:gd name="T2" fmla="*/ 258 w 4169"/>
                <a:gd name="T3" fmla="*/ 57 h 998"/>
                <a:gd name="T4" fmla="*/ 258 w 4169"/>
                <a:gd name="T5" fmla="*/ 58 h 998"/>
                <a:gd name="T6" fmla="*/ 258 w 4169"/>
                <a:gd name="T7" fmla="*/ 59 h 998"/>
                <a:gd name="T8" fmla="*/ 259 w 4169"/>
                <a:gd name="T9" fmla="*/ 59 h 998"/>
                <a:gd name="T10" fmla="*/ 261 w 4169"/>
                <a:gd name="T11" fmla="*/ 59 h 998"/>
                <a:gd name="T12" fmla="*/ 262 w 4169"/>
                <a:gd name="T13" fmla="*/ 58 h 998"/>
                <a:gd name="T14" fmla="*/ 265 w 4169"/>
                <a:gd name="T15" fmla="*/ 58 h 998"/>
                <a:gd name="T16" fmla="*/ 270 w 4169"/>
                <a:gd name="T17" fmla="*/ 59 h 998"/>
                <a:gd name="T18" fmla="*/ 283 w 4169"/>
                <a:gd name="T19" fmla="*/ 64 h 998"/>
                <a:gd name="T20" fmla="*/ 298 w 4169"/>
                <a:gd name="T21" fmla="*/ 71 h 998"/>
                <a:gd name="T22" fmla="*/ 0 w 4169"/>
                <a:gd name="T23" fmla="*/ 4 h 998"/>
                <a:gd name="T24" fmla="*/ 1 w 4169"/>
                <a:gd name="T25" fmla="*/ 0 h 998"/>
                <a:gd name="T26" fmla="*/ 258 w 4169"/>
                <a:gd name="T27" fmla="*/ 56 h 9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69" h="998">
                  <a:moveTo>
                    <a:pt x="3613" y="783"/>
                  </a:moveTo>
                  <a:lnTo>
                    <a:pt x="3614" y="797"/>
                  </a:lnTo>
                  <a:lnTo>
                    <a:pt x="3613" y="817"/>
                  </a:lnTo>
                  <a:lnTo>
                    <a:pt x="3615" y="829"/>
                  </a:lnTo>
                  <a:lnTo>
                    <a:pt x="3618" y="833"/>
                  </a:lnTo>
                  <a:lnTo>
                    <a:pt x="3649" y="824"/>
                  </a:lnTo>
                  <a:lnTo>
                    <a:pt x="3665" y="821"/>
                  </a:lnTo>
                  <a:lnTo>
                    <a:pt x="3713" y="819"/>
                  </a:lnTo>
                  <a:lnTo>
                    <a:pt x="3780" y="829"/>
                  </a:lnTo>
                  <a:lnTo>
                    <a:pt x="3958" y="899"/>
                  </a:lnTo>
                  <a:lnTo>
                    <a:pt x="4169" y="998"/>
                  </a:lnTo>
                  <a:lnTo>
                    <a:pt x="0" y="51"/>
                  </a:lnTo>
                  <a:lnTo>
                    <a:pt x="18" y="0"/>
                  </a:lnTo>
                  <a:lnTo>
                    <a:pt x="3613" y="783"/>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1" name="Freeform 110"/>
            <p:cNvSpPr>
              <a:spLocks/>
            </p:cNvSpPr>
            <p:nvPr/>
          </p:nvSpPr>
          <p:spPr bwMode="auto">
            <a:xfrm>
              <a:off x="4632" y="1488"/>
              <a:ext cx="41" cy="16"/>
            </a:xfrm>
            <a:custGeom>
              <a:avLst/>
              <a:gdLst>
                <a:gd name="T0" fmla="*/ 41 w 569"/>
                <a:gd name="T1" fmla="*/ 5 h 227"/>
                <a:gd name="T2" fmla="*/ 40 w 569"/>
                <a:gd name="T3" fmla="*/ 6 h 227"/>
                <a:gd name="T4" fmla="*/ 40 w 569"/>
                <a:gd name="T5" fmla="*/ 8 h 227"/>
                <a:gd name="T6" fmla="*/ 39 w 569"/>
                <a:gd name="T7" fmla="*/ 9 h 227"/>
                <a:gd name="T8" fmla="*/ 37 w 569"/>
                <a:gd name="T9" fmla="*/ 11 h 227"/>
                <a:gd name="T10" fmla="*/ 35 w 569"/>
                <a:gd name="T11" fmla="*/ 13 h 227"/>
                <a:gd name="T12" fmla="*/ 34 w 569"/>
                <a:gd name="T13" fmla="*/ 14 h 227"/>
                <a:gd name="T14" fmla="*/ 31 w 569"/>
                <a:gd name="T15" fmla="*/ 15 h 227"/>
                <a:gd name="T16" fmla="*/ 28 w 569"/>
                <a:gd name="T17" fmla="*/ 16 h 227"/>
                <a:gd name="T18" fmla="*/ 24 w 569"/>
                <a:gd name="T19" fmla="*/ 16 h 227"/>
                <a:gd name="T20" fmla="*/ 20 w 569"/>
                <a:gd name="T21" fmla="*/ 16 h 227"/>
                <a:gd name="T22" fmla="*/ 11 w 569"/>
                <a:gd name="T23" fmla="*/ 15 h 227"/>
                <a:gd name="T24" fmla="*/ 3 w 569"/>
                <a:gd name="T25" fmla="*/ 12 h 227"/>
                <a:gd name="T26" fmla="*/ 0 w 569"/>
                <a:gd name="T27" fmla="*/ 11 h 227"/>
                <a:gd name="T28" fmla="*/ 0 w 569"/>
                <a:gd name="T29" fmla="*/ 10 h 227"/>
                <a:gd name="T30" fmla="*/ 1 w 569"/>
                <a:gd name="T31" fmla="*/ 8 h 227"/>
                <a:gd name="T32" fmla="*/ 1 w 569"/>
                <a:gd name="T33" fmla="*/ 7 h 227"/>
                <a:gd name="T34" fmla="*/ 1 w 569"/>
                <a:gd name="T35" fmla="*/ 6 h 227"/>
                <a:gd name="T36" fmla="*/ 3 w 569"/>
                <a:gd name="T37" fmla="*/ 4 h 227"/>
                <a:gd name="T38" fmla="*/ 5 w 569"/>
                <a:gd name="T39" fmla="*/ 3 h 227"/>
                <a:gd name="T40" fmla="*/ 6 w 569"/>
                <a:gd name="T41" fmla="*/ 2 h 227"/>
                <a:gd name="T42" fmla="*/ 8 w 569"/>
                <a:gd name="T43" fmla="*/ 2 h 227"/>
                <a:gd name="T44" fmla="*/ 10 w 569"/>
                <a:gd name="T45" fmla="*/ 2 h 227"/>
                <a:gd name="T46" fmla="*/ 10 w 569"/>
                <a:gd name="T47" fmla="*/ 3 h 227"/>
                <a:gd name="T48" fmla="*/ 10 w 569"/>
                <a:gd name="T49" fmla="*/ 4 h 227"/>
                <a:gd name="T50" fmla="*/ 10 w 569"/>
                <a:gd name="T51" fmla="*/ 7 h 227"/>
                <a:gd name="T52" fmla="*/ 10 w 569"/>
                <a:gd name="T53" fmla="*/ 7 h 227"/>
                <a:gd name="T54" fmla="*/ 10 w 569"/>
                <a:gd name="T55" fmla="*/ 8 h 227"/>
                <a:gd name="T56" fmla="*/ 10 w 569"/>
                <a:gd name="T57" fmla="*/ 8 h 227"/>
                <a:gd name="T58" fmla="*/ 11 w 569"/>
                <a:gd name="T59" fmla="*/ 8 h 227"/>
                <a:gd name="T60" fmla="*/ 12 w 569"/>
                <a:gd name="T61" fmla="*/ 9 h 227"/>
                <a:gd name="T62" fmla="*/ 14 w 569"/>
                <a:gd name="T63" fmla="*/ 9 h 227"/>
                <a:gd name="T64" fmla="*/ 15 w 569"/>
                <a:gd name="T65" fmla="*/ 9 h 227"/>
                <a:gd name="T66" fmla="*/ 18 w 569"/>
                <a:gd name="T67" fmla="*/ 9 h 227"/>
                <a:gd name="T68" fmla="*/ 25 w 569"/>
                <a:gd name="T69" fmla="*/ 7 h 227"/>
                <a:gd name="T70" fmla="*/ 27 w 569"/>
                <a:gd name="T71" fmla="*/ 7 h 227"/>
                <a:gd name="T72" fmla="*/ 29 w 569"/>
                <a:gd name="T73" fmla="*/ 7 h 227"/>
                <a:gd name="T74" fmla="*/ 30 w 569"/>
                <a:gd name="T75" fmla="*/ 7 h 227"/>
                <a:gd name="T76" fmla="*/ 30 w 569"/>
                <a:gd name="T77" fmla="*/ 6 h 227"/>
                <a:gd name="T78" fmla="*/ 31 w 569"/>
                <a:gd name="T79" fmla="*/ 3 h 227"/>
                <a:gd name="T80" fmla="*/ 31 w 569"/>
                <a:gd name="T81" fmla="*/ 2 h 227"/>
                <a:gd name="T82" fmla="*/ 31 w 569"/>
                <a:gd name="T83" fmla="*/ 0 h 227"/>
                <a:gd name="T84" fmla="*/ 31 w 569"/>
                <a:gd name="T85" fmla="*/ 0 h 227"/>
                <a:gd name="T86" fmla="*/ 31 w 569"/>
                <a:gd name="T87" fmla="*/ 0 h 227"/>
                <a:gd name="T88" fmla="*/ 31 w 569"/>
                <a:gd name="T89" fmla="*/ 0 h 227"/>
                <a:gd name="T90" fmla="*/ 37 w 569"/>
                <a:gd name="T91" fmla="*/ 0 h 227"/>
                <a:gd name="T92" fmla="*/ 37 w 569"/>
                <a:gd name="T93" fmla="*/ 0 h 227"/>
                <a:gd name="T94" fmla="*/ 39 w 569"/>
                <a:gd name="T95" fmla="*/ 1 h 227"/>
                <a:gd name="T96" fmla="*/ 39 w 569"/>
                <a:gd name="T97" fmla="*/ 1 h 227"/>
                <a:gd name="T98" fmla="*/ 40 w 569"/>
                <a:gd name="T99" fmla="*/ 2 h 227"/>
                <a:gd name="T100" fmla="*/ 40 w 569"/>
                <a:gd name="T101" fmla="*/ 3 h 227"/>
                <a:gd name="T102" fmla="*/ 41 w 569"/>
                <a:gd name="T103" fmla="*/ 4 h 227"/>
                <a:gd name="T104" fmla="*/ 41 w 569"/>
                <a:gd name="T105" fmla="*/ 5 h 2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9" h="227">
                  <a:moveTo>
                    <a:pt x="569" y="69"/>
                  </a:moveTo>
                  <a:lnTo>
                    <a:pt x="562" y="91"/>
                  </a:lnTo>
                  <a:lnTo>
                    <a:pt x="554" y="110"/>
                  </a:lnTo>
                  <a:lnTo>
                    <a:pt x="543" y="128"/>
                  </a:lnTo>
                  <a:lnTo>
                    <a:pt x="519" y="159"/>
                  </a:lnTo>
                  <a:lnTo>
                    <a:pt x="488" y="183"/>
                  </a:lnTo>
                  <a:lnTo>
                    <a:pt x="470" y="193"/>
                  </a:lnTo>
                  <a:lnTo>
                    <a:pt x="433" y="209"/>
                  </a:lnTo>
                  <a:lnTo>
                    <a:pt x="392" y="220"/>
                  </a:lnTo>
                  <a:lnTo>
                    <a:pt x="328" y="227"/>
                  </a:lnTo>
                  <a:lnTo>
                    <a:pt x="282" y="227"/>
                  </a:lnTo>
                  <a:lnTo>
                    <a:pt x="149" y="209"/>
                  </a:lnTo>
                  <a:lnTo>
                    <a:pt x="39" y="174"/>
                  </a:lnTo>
                  <a:lnTo>
                    <a:pt x="0" y="155"/>
                  </a:lnTo>
                  <a:lnTo>
                    <a:pt x="1" y="138"/>
                  </a:lnTo>
                  <a:lnTo>
                    <a:pt x="7" y="110"/>
                  </a:lnTo>
                  <a:lnTo>
                    <a:pt x="12" y="97"/>
                  </a:lnTo>
                  <a:lnTo>
                    <a:pt x="19" y="86"/>
                  </a:lnTo>
                  <a:lnTo>
                    <a:pt x="44" y="57"/>
                  </a:lnTo>
                  <a:lnTo>
                    <a:pt x="65" y="43"/>
                  </a:lnTo>
                  <a:lnTo>
                    <a:pt x="86" y="34"/>
                  </a:lnTo>
                  <a:lnTo>
                    <a:pt x="110" y="27"/>
                  </a:lnTo>
                  <a:lnTo>
                    <a:pt x="132" y="25"/>
                  </a:lnTo>
                  <a:lnTo>
                    <a:pt x="135" y="36"/>
                  </a:lnTo>
                  <a:lnTo>
                    <a:pt x="137" y="58"/>
                  </a:lnTo>
                  <a:lnTo>
                    <a:pt x="137" y="93"/>
                  </a:lnTo>
                  <a:lnTo>
                    <a:pt x="139" y="104"/>
                  </a:lnTo>
                  <a:lnTo>
                    <a:pt x="141" y="108"/>
                  </a:lnTo>
                  <a:lnTo>
                    <a:pt x="145" y="112"/>
                  </a:lnTo>
                  <a:lnTo>
                    <a:pt x="153" y="117"/>
                  </a:lnTo>
                  <a:lnTo>
                    <a:pt x="161" y="122"/>
                  </a:lnTo>
                  <a:lnTo>
                    <a:pt x="196" y="131"/>
                  </a:lnTo>
                  <a:lnTo>
                    <a:pt x="205" y="132"/>
                  </a:lnTo>
                  <a:lnTo>
                    <a:pt x="247" y="129"/>
                  </a:lnTo>
                  <a:lnTo>
                    <a:pt x="347" y="100"/>
                  </a:lnTo>
                  <a:lnTo>
                    <a:pt x="380" y="94"/>
                  </a:lnTo>
                  <a:lnTo>
                    <a:pt x="397" y="93"/>
                  </a:lnTo>
                  <a:lnTo>
                    <a:pt x="414" y="94"/>
                  </a:lnTo>
                  <a:lnTo>
                    <a:pt x="420" y="82"/>
                  </a:lnTo>
                  <a:lnTo>
                    <a:pt x="431" y="37"/>
                  </a:lnTo>
                  <a:lnTo>
                    <a:pt x="433" y="22"/>
                  </a:lnTo>
                  <a:lnTo>
                    <a:pt x="433" y="6"/>
                  </a:lnTo>
                  <a:lnTo>
                    <a:pt x="431" y="3"/>
                  </a:lnTo>
                  <a:lnTo>
                    <a:pt x="430" y="1"/>
                  </a:lnTo>
                  <a:lnTo>
                    <a:pt x="427" y="1"/>
                  </a:lnTo>
                  <a:lnTo>
                    <a:pt x="509" y="0"/>
                  </a:lnTo>
                  <a:lnTo>
                    <a:pt x="520" y="2"/>
                  </a:lnTo>
                  <a:lnTo>
                    <a:pt x="538" y="10"/>
                  </a:lnTo>
                  <a:lnTo>
                    <a:pt x="547" y="18"/>
                  </a:lnTo>
                  <a:lnTo>
                    <a:pt x="554" y="27"/>
                  </a:lnTo>
                  <a:lnTo>
                    <a:pt x="560" y="38"/>
                  </a:lnTo>
                  <a:lnTo>
                    <a:pt x="566" y="53"/>
                  </a:lnTo>
                  <a:lnTo>
                    <a:pt x="569" y="69"/>
                  </a:lnTo>
                  <a:close/>
                </a:path>
              </a:pathLst>
            </a:custGeom>
            <a:solidFill>
              <a:srgbClr val="5E69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2" name="Freeform 111"/>
            <p:cNvSpPr>
              <a:spLocks/>
            </p:cNvSpPr>
            <p:nvPr/>
          </p:nvSpPr>
          <p:spPr bwMode="auto">
            <a:xfrm>
              <a:off x="4633" y="1501"/>
              <a:ext cx="44" cy="19"/>
            </a:xfrm>
            <a:custGeom>
              <a:avLst/>
              <a:gdLst>
                <a:gd name="T0" fmla="*/ 44 w 618"/>
                <a:gd name="T1" fmla="*/ 12 h 263"/>
                <a:gd name="T2" fmla="*/ 39 w 618"/>
                <a:gd name="T3" fmla="*/ 15 h 263"/>
                <a:gd name="T4" fmla="*/ 28 w 618"/>
                <a:gd name="T5" fmla="*/ 18 h 263"/>
                <a:gd name="T6" fmla="*/ 17 w 618"/>
                <a:gd name="T7" fmla="*/ 19 h 263"/>
                <a:gd name="T8" fmla="*/ 3 w 618"/>
                <a:gd name="T9" fmla="*/ 18 h 263"/>
                <a:gd name="T10" fmla="*/ 0 w 618"/>
                <a:gd name="T11" fmla="*/ 18 h 263"/>
                <a:gd name="T12" fmla="*/ 0 w 618"/>
                <a:gd name="T13" fmla="*/ 6 h 263"/>
                <a:gd name="T14" fmla="*/ 16 w 618"/>
                <a:gd name="T15" fmla="*/ 9 h 263"/>
                <a:gd name="T16" fmla="*/ 25 w 618"/>
                <a:gd name="T17" fmla="*/ 9 h 263"/>
                <a:gd name="T18" fmla="*/ 27 w 618"/>
                <a:gd name="T19" fmla="*/ 9 h 263"/>
                <a:gd name="T20" fmla="*/ 30 w 618"/>
                <a:gd name="T21" fmla="*/ 8 h 263"/>
                <a:gd name="T22" fmla="*/ 33 w 618"/>
                <a:gd name="T23" fmla="*/ 7 h 263"/>
                <a:gd name="T24" fmla="*/ 36 w 618"/>
                <a:gd name="T25" fmla="*/ 6 h 263"/>
                <a:gd name="T26" fmla="*/ 39 w 618"/>
                <a:gd name="T27" fmla="*/ 3 h 263"/>
                <a:gd name="T28" fmla="*/ 40 w 618"/>
                <a:gd name="T29" fmla="*/ 2 h 263"/>
                <a:gd name="T30" fmla="*/ 43 w 618"/>
                <a:gd name="T31" fmla="*/ 0 h 263"/>
                <a:gd name="T32" fmla="*/ 44 w 618"/>
                <a:gd name="T33" fmla="*/ 11 h 263"/>
                <a:gd name="T34" fmla="*/ 44 w 618"/>
                <a:gd name="T35" fmla="*/ 12 h 2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8" h="263">
                  <a:moveTo>
                    <a:pt x="618" y="172"/>
                  </a:moveTo>
                  <a:lnTo>
                    <a:pt x="543" y="206"/>
                  </a:lnTo>
                  <a:lnTo>
                    <a:pt x="390" y="248"/>
                  </a:lnTo>
                  <a:lnTo>
                    <a:pt x="237" y="263"/>
                  </a:lnTo>
                  <a:lnTo>
                    <a:pt x="43" y="250"/>
                  </a:lnTo>
                  <a:lnTo>
                    <a:pt x="5" y="244"/>
                  </a:lnTo>
                  <a:lnTo>
                    <a:pt x="0" y="86"/>
                  </a:lnTo>
                  <a:lnTo>
                    <a:pt x="225" y="125"/>
                  </a:lnTo>
                  <a:lnTo>
                    <a:pt x="346" y="125"/>
                  </a:lnTo>
                  <a:lnTo>
                    <a:pt x="386" y="119"/>
                  </a:lnTo>
                  <a:lnTo>
                    <a:pt x="424" y="111"/>
                  </a:lnTo>
                  <a:lnTo>
                    <a:pt x="462" y="98"/>
                  </a:lnTo>
                  <a:lnTo>
                    <a:pt x="499" y="81"/>
                  </a:lnTo>
                  <a:lnTo>
                    <a:pt x="551" y="46"/>
                  </a:lnTo>
                  <a:lnTo>
                    <a:pt x="568" y="33"/>
                  </a:lnTo>
                  <a:lnTo>
                    <a:pt x="600" y="0"/>
                  </a:lnTo>
                  <a:lnTo>
                    <a:pt x="618" y="150"/>
                  </a:lnTo>
                  <a:lnTo>
                    <a:pt x="618" y="172"/>
                  </a:lnTo>
                  <a:close/>
                </a:path>
              </a:pathLst>
            </a:custGeom>
            <a:solidFill>
              <a:srgbClr val="4146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3" name="Freeform 112"/>
            <p:cNvSpPr>
              <a:spLocks/>
            </p:cNvSpPr>
            <p:nvPr/>
          </p:nvSpPr>
          <p:spPr bwMode="auto">
            <a:xfrm>
              <a:off x="5261" y="1501"/>
              <a:ext cx="151" cy="40"/>
            </a:xfrm>
            <a:custGeom>
              <a:avLst/>
              <a:gdLst>
                <a:gd name="T0" fmla="*/ 149 w 2116"/>
                <a:gd name="T1" fmla="*/ 0 h 551"/>
                <a:gd name="T2" fmla="*/ 150 w 2116"/>
                <a:gd name="T3" fmla="*/ 1 h 551"/>
                <a:gd name="T4" fmla="*/ 151 w 2116"/>
                <a:gd name="T5" fmla="*/ 3 h 551"/>
                <a:gd name="T6" fmla="*/ 151 w 2116"/>
                <a:gd name="T7" fmla="*/ 4 h 551"/>
                <a:gd name="T8" fmla="*/ 151 w 2116"/>
                <a:gd name="T9" fmla="*/ 4 h 551"/>
                <a:gd name="T10" fmla="*/ 151 w 2116"/>
                <a:gd name="T11" fmla="*/ 5 h 551"/>
                <a:gd name="T12" fmla="*/ 151 w 2116"/>
                <a:gd name="T13" fmla="*/ 5 h 551"/>
                <a:gd name="T14" fmla="*/ 150 w 2116"/>
                <a:gd name="T15" fmla="*/ 6 h 551"/>
                <a:gd name="T16" fmla="*/ 135 w 2116"/>
                <a:gd name="T17" fmla="*/ 14 h 551"/>
                <a:gd name="T18" fmla="*/ 131 w 2116"/>
                <a:gd name="T19" fmla="*/ 17 h 551"/>
                <a:gd name="T20" fmla="*/ 129 w 2116"/>
                <a:gd name="T21" fmla="*/ 19 h 551"/>
                <a:gd name="T22" fmla="*/ 128 w 2116"/>
                <a:gd name="T23" fmla="*/ 21 h 551"/>
                <a:gd name="T24" fmla="*/ 127 w 2116"/>
                <a:gd name="T25" fmla="*/ 21 h 551"/>
                <a:gd name="T26" fmla="*/ 95 w 2116"/>
                <a:gd name="T27" fmla="*/ 21 h 551"/>
                <a:gd name="T28" fmla="*/ 0 w 2116"/>
                <a:gd name="T29" fmla="*/ 40 h 551"/>
                <a:gd name="T30" fmla="*/ 9 w 2116"/>
                <a:gd name="T31" fmla="*/ 32 h 551"/>
                <a:gd name="T32" fmla="*/ 19 w 2116"/>
                <a:gd name="T33" fmla="*/ 26 h 551"/>
                <a:gd name="T34" fmla="*/ 37 w 2116"/>
                <a:gd name="T35" fmla="*/ 18 h 551"/>
                <a:gd name="T36" fmla="*/ 115 w 2116"/>
                <a:gd name="T37" fmla="*/ 2 h 551"/>
                <a:gd name="T38" fmla="*/ 146 w 2116"/>
                <a:gd name="T39" fmla="*/ 0 h 551"/>
                <a:gd name="T40" fmla="*/ 149 w 2116"/>
                <a:gd name="T41" fmla="*/ 0 h 5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6" h="551">
                  <a:moveTo>
                    <a:pt x="2092" y="2"/>
                  </a:moveTo>
                  <a:lnTo>
                    <a:pt x="2095" y="12"/>
                  </a:lnTo>
                  <a:lnTo>
                    <a:pt x="2112" y="39"/>
                  </a:lnTo>
                  <a:lnTo>
                    <a:pt x="2116" y="49"/>
                  </a:lnTo>
                  <a:lnTo>
                    <a:pt x="2116" y="57"/>
                  </a:lnTo>
                  <a:lnTo>
                    <a:pt x="2115" y="63"/>
                  </a:lnTo>
                  <a:lnTo>
                    <a:pt x="2113" y="67"/>
                  </a:lnTo>
                  <a:lnTo>
                    <a:pt x="2105" y="77"/>
                  </a:lnTo>
                  <a:lnTo>
                    <a:pt x="1888" y="195"/>
                  </a:lnTo>
                  <a:lnTo>
                    <a:pt x="1830" y="238"/>
                  </a:lnTo>
                  <a:lnTo>
                    <a:pt x="1804" y="264"/>
                  </a:lnTo>
                  <a:lnTo>
                    <a:pt x="1789" y="283"/>
                  </a:lnTo>
                  <a:lnTo>
                    <a:pt x="1783" y="293"/>
                  </a:lnTo>
                  <a:lnTo>
                    <a:pt x="1330" y="289"/>
                  </a:lnTo>
                  <a:lnTo>
                    <a:pt x="0" y="551"/>
                  </a:lnTo>
                  <a:lnTo>
                    <a:pt x="126" y="447"/>
                  </a:lnTo>
                  <a:lnTo>
                    <a:pt x="264" y="362"/>
                  </a:lnTo>
                  <a:lnTo>
                    <a:pt x="519" y="254"/>
                  </a:lnTo>
                  <a:lnTo>
                    <a:pt x="1609" y="24"/>
                  </a:lnTo>
                  <a:lnTo>
                    <a:pt x="2043" y="0"/>
                  </a:lnTo>
                  <a:lnTo>
                    <a:pt x="2092"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4" name="Freeform 113"/>
            <p:cNvSpPr>
              <a:spLocks/>
            </p:cNvSpPr>
            <p:nvPr/>
          </p:nvSpPr>
          <p:spPr bwMode="auto">
            <a:xfrm>
              <a:off x="4962" y="1504"/>
              <a:ext cx="37" cy="29"/>
            </a:xfrm>
            <a:custGeom>
              <a:avLst/>
              <a:gdLst>
                <a:gd name="T0" fmla="*/ 17 w 512"/>
                <a:gd name="T1" fmla="*/ 4 h 407"/>
                <a:gd name="T2" fmla="*/ 17 w 512"/>
                <a:gd name="T3" fmla="*/ 5 h 407"/>
                <a:gd name="T4" fmla="*/ 18 w 512"/>
                <a:gd name="T5" fmla="*/ 8 h 407"/>
                <a:gd name="T6" fmla="*/ 19 w 512"/>
                <a:gd name="T7" fmla="*/ 11 h 407"/>
                <a:gd name="T8" fmla="*/ 22 w 512"/>
                <a:gd name="T9" fmla="*/ 15 h 407"/>
                <a:gd name="T10" fmla="*/ 29 w 512"/>
                <a:gd name="T11" fmla="*/ 23 h 407"/>
                <a:gd name="T12" fmla="*/ 37 w 512"/>
                <a:gd name="T13" fmla="*/ 29 h 407"/>
                <a:gd name="T14" fmla="*/ 36 w 512"/>
                <a:gd name="T15" fmla="*/ 29 h 407"/>
                <a:gd name="T16" fmla="*/ 33 w 512"/>
                <a:gd name="T17" fmla="*/ 29 h 407"/>
                <a:gd name="T18" fmla="*/ 32 w 512"/>
                <a:gd name="T19" fmla="*/ 29 h 407"/>
                <a:gd name="T20" fmla="*/ 29 w 512"/>
                <a:gd name="T21" fmla="*/ 28 h 407"/>
                <a:gd name="T22" fmla="*/ 26 w 512"/>
                <a:gd name="T23" fmla="*/ 27 h 407"/>
                <a:gd name="T24" fmla="*/ 21 w 512"/>
                <a:gd name="T25" fmla="*/ 24 h 407"/>
                <a:gd name="T26" fmla="*/ 14 w 512"/>
                <a:gd name="T27" fmla="*/ 18 h 407"/>
                <a:gd name="T28" fmla="*/ 0 w 512"/>
                <a:gd name="T29" fmla="*/ 0 h 407"/>
                <a:gd name="T30" fmla="*/ 15 w 512"/>
                <a:gd name="T31" fmla="*/ 4 h 407"/>
                <a:gd name="T32" fmla="*/ 17 w 512"/>
                <a:gd name="T33" fmla="*/ 4 h 4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2" h="407">
                  <a:moveTo>
                    <a:pt x="240" y="61"/>
                  </a:moveTo>
                  <a:lnTo>
                    <a:pt x="242" y="75"/>
                  </a:lnTo>
                  <a:lnTo>
                    <a:pt x="251" y="114"/>
                  </a:lnTo>
                  <a:lnTo>
                    <a:pt x="267" y="154"/>
                  </a:lnTo>
                  <a:lnTo>
                    <a:pt x="304" y="215"/>
                  </a:lnTo>
                  <a:lnTo>
                    <a:pt x="405" y="324"/>
                  </a:lnTo>
                  <a:lnTo>
                    <a:pt x="512" y="406"/>
                  </a:lnTo>
                  <a:lnTo>
                    <a:pt x="493" y="407"/>
                  </a:lnTo>
                  <a:lnTo>
                    <a:pt x="454" y="405"/>
                  </a:lnTo>
                  <a:lnTo>
                    <a:pt x="436" y="402"/>
                  </a:lnTo>
                  <a:lnTo>
                    <a:pt x="399" y="392"/>
                  </a:lnTo>
                  <a:lnTo>
                    <a:pt x="363" y="377"/>
                  </a:lnTo>
                  <a:lnTo>
                    <a:pt x="295" y="334"/>
                  </a:lnTo>
                  <a:lnTo>
                    <a:pt x="198" y="248"/>
                  </a:lnTo>
                  <a:lnTo>
                    <a:pt x="0" y="0"/>
                  </a:lnTo>
                  <a:lnTo>
                    <a:pt x="211" y="51"/>
                  </a:lnTo>
                  <a:lnTo>
                    <a:pt x="240" y="61"/>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5" name="Freeform 114"/>
            <p:cNvSpPr>
              <a:spLocks/>
            </p:cNvSpPr>
            <p:nvPr/>
          </p:nvSpPr>
          <p:spPr bwMode="auto">
            <a:xfrm>
              <a:off x="4802" y="1541"/>
              <a:ext cx="169" cy="26"/>
            </a:xfrm>
            <a:custGeom>
              <a:avLst/>
              <a:gdLst>
                <a:gd name="T0" fmla="*/ 169 w 2366"/>
                <a:gd name="T1" fmla="*/ 9 h 363"/>
                <a:gd name="T2" fmla="*/ 151 w 2366"/>
                <a:gd name="T3" fmla="*/ 6 h 363"/>
                <a:gd name="T4" fmla="*/ 128 w 2366"/>
                <a:gd name="T5" fmla="*/ 5 h 363"/>
                <a:gd name="T6" fmla="*/ 22 w 2366"/>
                <a:gd name="T7" fmla="*/ 26 h 363"/>
                <a:gd name="T8" fmla="*/ 7 w 2366"/>
                <a:gd name="T9" fmla="*/ 23 h 363"/>
                <a:gd name="T10" fmla="*/ 1 w 2366"/>
                <a:gd name="T11" fmla="*/ 21 h 363"/>
                <a:gd name="T12" fmla="*/ 0 w 2366"/>
                <a:gd name="T13" fmla="*/ 21 h 363"/>
                <a:gd name="T14" fmla="*/ 18 w 2366"/>
                <a:gd name="T15" fmla="*/ 13 h 363"/>
                <a:gd name="T16" fmla="*/ 43 w 2366"/>
                <a:gd name="T17" fmla="*/ 7 h 363"/>
                <a:gd name="T18" fmla="*/ 117 w 2366"/>
                <a:gd name="T19" fmla="*/ 1 h 363"/>
                <a:gd name="T20" fmla="*/ 117 w 2366"/>
                <a:gd name="T21" fmla="*/ 2 h 363"/>
                <a:gd name="T22" fmla="*/ 165 w 2366"/>
                <a:gd name="T23" fmla="*/ 0 h 363"/>
                <a:gd name="T24" fmla="*/ 166 w 2366"/>
                <a:gd name="T25" fmla="*/ 1 h 363"/>
                <a:gd name="T26" fmla="*/ 168 w 2366"/>
                <a:gd name="T27" fmla="*/ 4 h 363"/>
                <a:gd name="T28" fmla="*/ 168 w 2366"/>
                <a:gd name="T29" fmla="*/ 5 h 363"/>
                <a:gd name="T30" fmla="*/ 169 w 2366"/>
                <a:gd name="T31" fmla="*/ 8 h 363"/>
                <a:gd name="T32" fmla="*/ 169 w 2366"/>
                <a:gd name="T33" fmla="*/ 9 h 3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66" h="363">
                  <a:moveTo>
                    <a:pt x="2366" y="130"/>
                  </a:moveTo>
                  <a:lnTo>
                    <a:pt x="2108" y="79"/>
                  </a:lnTo>
                  <a:lnTo>
                    <a:pt x="1787" y="73"/>
                  </a:lnTo>
                  <a:lnTo>
                    <a:pt x="314" y="363"/>
                  </a:lnTo>
                  <a:lnTo>
                    <a:pt x="95" y="326"/>
                  </a:lnTo>
                  <a:lnTo>
                    <a:pt x="19" y="300"/>
                  </a:lnTo>
                  <a:lnTo>
                    <a:pt x="0" y="292"/>
                  </a:lnTo>
                  <a:lnTo>
                    <a:pt x="247" y="183"/>
                  </a:lnTo>
                  <a:lnTo>
                    <a:pt x="603" y="91"/>
                  </a:lnTo>
                  <a:lnTo>
                    <a:pt x="1642" y="7"/>
                  </a:lnTo>
                  <a:lnTo>
                    <a:pt x="1642" y="25"/>
                  </a:lnTo>
                  <a:lnTo>
                    <a:pt x="2308" y="0"/>
                  </a:lnTo>
                  <a:lnTo>
                    <a:pt x="2319" y="12"/>
                  </a:lnTo>
                  <a:lnTo>
                    <a:pt x="2346" y="57"/>
                  </a:lnTo>
                  <a:lnTo>
                    <a:pt x="2354" y="75"/>
                  </a:lnTo>
                  <a:lnTo>
                    <a:pt x="2363" y="112"/>
                  </a:lnTo>
                  <a:lnTo>
                    <a:pt x="2366" y="13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6" name="Freeform 115"/>
            <p:cNvSpPr>
              <a:spLocks/>
            </p:cNvSpPr>
            <p:nvPr/>
          </p:nvSpPr>
          <p:spPr bwMode="auto">
            <a:xfrm>
              <a:off x="5159" y="1543"/>
              <a:ext cx="47" cy="35"/>
            </a:xfrm>
            <a:custGeom>
              <a:avLst/>
              <a:gdLst>
                <a:gd name="T0" fmla="*/ 47 w 656"/>
                <a:gd name="T1" fmla="*/ 35 h 489"/>
                <a:gd name="T2" fmla="*/ 41 w 656"/>
                <a:gd name="T3" fmla="*/ 35 h 489"/>
                <a:gd name="T4" fmla="*/ 31 w 656"/>
                <a:gd name="T5" fmla="*/ 33 h 489"/>
                <a:gd name="T6" fmla="*/ 25 w 656"/>
                <a:gd name="T7" fmla="*/ 31 h 489"/>
                <a:gd name="T8" fmla="*/ 16 w 656"/>
                <a:gd name="T9" fmla="*/ 26 h 489"/>
                <a:gd name="T10" fmla="*/ 8 w 656"/>
                <a:gd name="T11" fmla="*/ 20 h 489"/>
                <a:gd name="T12" fmla="*/ 1 w 656"/>
                <a:gd name="T13" fmla="*/ 14 h 489"/>
                <a:gd name="T14" fmla="*/ 0 w 656"/>
                <a:gd name="T15" fmla="*/ 12 h 489"/>
                <a:gd name="T16" fmla="*/ 9 w 656"/>
                <a:gd name="T17" fmla="*/ 15 h 489"/>
                <a:gd name="T18" fmla="*/ 20 w 656"/>
                <a:gd name="T19" fmla="*/ 0 h 489"/>
                <a:gd name="T20" fmla="*/ 24 w 656"/>
                <a:gd name="T21" fmla="*/ 8 h 489"/>
                <a:gd name="T22" fmla="*/ 32 w 656"/>
                <a:gd name="T23" fmla="*/ 20 h 489"/>
                <a:gd name="T24" fmla="*/ 43 w 656"/>
                <a:gd name="T25" fmla="*/ 32 h 489"/>
                <a:gd name="T26" fmla="*/ 47 w 656"/>
                <a:gd name="T27" fmla="*/ 35 h 4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6" h="489">
                  <a:moveTo>
                    <a:pt x="656" y="489"/>
                  </a:moveTo>
                  <a:lnTo>
                    <a:pt x="571" y="485"/>
                  </a:lnTo>
                  <a:lnTo>
                    <a:pt x="438" y="459"/>
                  </a:lnTo>
                  <a:lnTo>
                    <a:pt x="351" y="429"/>
                  </a:lnTo>
                  <a:lnTo>
                    <a:pt x="224" y="367"/>
                  </a:lnTo>
                  <a:lnTo>
                    <a:pt x="105" y="281"/>
                  </a:lnTo>
                  <a:lnTo>
                    <a:pt x="16" y="193"/>
                  </a:lnTo>
                  <a:lnTo>
                    <a:pt x="0" y="172"/>
                  </a:lnTo>
                  <a:lnTo>
                    <a:pt x="132" y="216"/>
                  </a:lnTo>
                  <a:lnTo>
                    <a:pt x="279" y="0"/>
                  </a:lnTo>
                  <a:lnTo>
                    <a:pt x="333" y="111"/>
                  </a:lnTo>
                  <a:lnTo>
                    <a:pt x="446" y="276"/>
                  </a:lnTo>
                  <a:lnTo>
                    <a:pt x="602" y="441"/>
                  </a:lnTo>
                  <a:lnTo>
                    <a:pt x="656" y="489"/>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7" name="Freeform 116"/>
            <p:cNvSpPr>
              <a:spLocks/>
            </p:cNvSpPr>
            <p:nvPr/>
          </p:nvSpPr>
          <p:spPr bwMode="auto">
            <a:xfrm>
              <a:off x="4870" y="1551"/>
              <a:ext cx="165" cy="34"/>
            </a:xfrm>
            <a:custGeom>
              <a:avLst/>
              <a:gdLst>
                <a:gd name="T0" fmla="*/ 165 w 2303"/>
                <a:gd name="T1" fmla="*/ 0 h 468"/>
                <a:gd name="T2" fmla="*/ 148 w 2303"/>
                <a:gd name="T3" fmla="*/ 7 h 468"/>
                <a:gd name="T4" fmla="*/ 127 w 2303"/>
                <a:gd name="T5" fmla="*/ 11 h 468"/>
                <a:gd name="T6" fmla="*/ 76 w 2303"/>
                <a:gd name="T7" fmla="*/ 16 h 468"/>
                <a:gd name="T8" fmla="*/ 59 w 2303"/>
                <a:gd name="T9" fmla="*/ 19 h 468"/>
                <a:gd name="T10" fmla="*/ 47 w 2303"/>
                <a:gd name="T11" fmla="*/ 24 h 468"/>
                <a:gd name="T12" fmla="*/ 35 w 2303"/>
                <a:gd name="T13" fmla="*/ 31 h 468"/>
                <a:gd name="T14" fmla="*/ 31 w 2303"/>
                <a:gd name="T15" fmla="*/ 34 h 468"/>
                <a:gd name="T16" fmla="*/ 0 w 2303"/>
                <a:gd name="T17" fmla="*/ 22 h 468"/>
                <a:gd name="T18" fmla="*/ 25 w 2303"/>
                <a:gd name="T19" fmla="*/ 13 h 468"/>
                <a:gd name="T20" fmla="*/ 81 w 2303"/>
                <a:gd name="T21" fmla="*/ 5 h 468"/>
                <a:gd name="T22" fmla="*/ 165 w 2303"/>
                <a:gd name="T23" fmla="*/ 0 h 4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03" h="468">
                  <a:moveTo>
                    <a:pt x="2303" y="0"/>
                  </a:moveTo>
                  <a:lnTo>
                    <a:pt x="2071" y="94"/>
                  </a:lnTo>
                  <a:lnTo>
                    <a:pt x="1775" y="153"/>
                  </a:lnTo>
                  <a:lnTo>
                    <a:pt x="1058" y="214"/>
                  </a:lnTo>
                  <a:lnTo>
                    <a:pt x="824" y="266"/>
                  </a:lnTo>
                  <a:lnTo>
                    <a:pt x="652" y="332"/>
                  </a:lnTo>
                  <a:lnTo>
                    <a:pt x="482" y="428"/>
                  </a:lnTo>
                  <a:lnTo>
                    <a:pt x="427" y="468"/>
                  </a:lnTo>
                  <a:lnTo>
                    <a:pt x="0" y="296"/>
                  </a:lnTo>
                  <a:lnTo>
                    <a:pt x="344" y="182"/>
                  </a:lnTo>
                  <a:lnTo>
                    <a:pt x="1134" y="72"/>
                  </a:lnTo>
                  <a:lnTo>
                    <a:pt x="2303"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8" name="Freeform 117"/>
            <p:cNvSpPr>
              <a:spLocks/>
            </p:cNvSpPr>
            <p:nvPr/>
          </p:nvSpPr>
          <p:spPr bwMode="auto">
            <a:xfrm>
              <a:off x="4853" y="1264"/>
              <a:ext cx="289" cy="41"/>
            </a:xfrm>
            <a:custGeom>
              <a:avLst/>
              <a:gdLst>
                <a:gd name="T0" fmla="*/ 22 w 4045"/>
                <a:gd name="T1" fmla="*/ 0 h 579"/>
                <a:gd name="T2" fmla="*/ 175 w 4045"/>
                <a:gd name="T3" fmla="*/ 20 h 579"/>
                <a:gd name="T4" fmla="*/ 289 w 4045"/>
                <a:gd name="T5" fmla="*/ 20 h 579"/>
                <a:gd name="T6" fmla="*/ 289 w 4045"/>
                <a:gd name="T7" fmla="*/ 20 h 579"/>
                <a:gd name="T8" fmla="*/ 288 w 4045"/>
                <a:gd name="T9" fmla="*/ 21 h 579"/>
                <a:gd name="T10" fmla="*/ 287 w 4045"/>
                <a:gd name="T11" fmla="*/ 23 h 579"/>
                <a:gd name="T12" fmla="*/ 273 w 4045"/>
                <a:gd name="T13" fmla="*/ 38 h 579"/>
                <a:gd name="T14" fmla="*/ 272 w 4045"/>
                <a:gd name="T15" fmla="*/ 40 h 579"/>
                <a:gd name="T16" fmla="*/ 272 w 4045"/>
                <a:gd name="T17" fmla="*/ 41 h 579"/>
                <a:gd name="T18" fmla="*/ 272 w 4045"/>
                <a:gd name="T19" fmla="*/ 41 h 579"/>
                <a:gd name="T20" fmla="*/ 44 w 4045"/>
                <a:gd name="T21" fmla="*/ 28 h 579"/>
                <a:gd name="T22" fmla="*/ 0 w 4045"/>
                <a:gd name="T23" fmla="*/ 21 h 579"/>
                <a:gd name="T24" fmla="*/ 18 w 4045"/>
                <a:gd name="T25" fmla="*/ 6 h 579"/>
                <a:gd name="T26" fmla="*/ 22 w 4045"/>
                <a:gd name="T27" fmla="*/ 1 h 579"/>
                <a:gd name="T28" fmla="*/ 22 w 4045"/>
                <a:gd name="T29" fmla="*/ 1 h 579"/>
                <a:gd name="T30" fmla="*/ 22 w 4045"/>
                <a:gd name="T31" fmla="*/ 1 h 579"/>
                <a:gd name="T32" fmla="*/ 22 w 4045"/>
                <a:gd name="T33" fmla="*/ 0 h 579"/>
                <a:gd name="T34" fmla="*/ 22 w 4045"/>
                <a:gd name="T35" fmla="*/ 0 h 5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45" h="579">
                  <a:moveTo>
                    <a:pt x="311" y="0"/>
                  </a:moveTo>
                  <a:lnTo>
                    <a:pt x="2453" y="286"/>
                  </a:lnTo>
                  <a:lnTo>
                    <a:pt x="4045" y="276"/>
                  </a:lnTo>
                  <a:lnTo>
                    <a:pt x="4041" y="288"/>
                  </a:lnTo>
                  <a:lnTo>
                    <a:pt x="4038" y="294"/>
                  </a:lnTo>
                  <a:lnTo>
                    <a:pt x="4021" y="320"/>
                  </a:lnTo>
                  <a:lnTo>
                    <a:pt x="3825" y="535"/>
                  </a:lnTo>
                  <a:lnTo>
                    <a:pt x="3807" y="560"/>
                  </a:lnTo>
                  <a:lnTo>
                    <a:pt x="3802" y="574"/>
                  </a:lnTo>
                  <a:lnTo>
                    <a:pt x="3801" y="579"/>
                  </a:lnTo>
                  <a:lnTo>
                    <a:pt x="610" y="400"/>
                  </a:lnTo>
                  <a:lnTo>
                    <a:pt x="0" y="303"/>
                  </a:lnTo>
                  <a:lnTo>
                    <a:pt x="250" y="83"/>
                  </a:lnTo>
                  <a:lnTo>
                    <a:pt x="305" y="21"/>
                  </a:lnTo>
                  <a:lnTo>
                    <a:pt x="310" y="14"/>
                  </a:lnTo>
                  <a:lnTo>
                    <a:pt x="312" y="9"/>
                  </a:lnTo>
                  <a:lnTo>
                    <a:pt x="312" y="3"/>
                  </a:lnTo>
                  <a:lnTo>
                    <a:pt x="311" y="0"/>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9" name="Freeform 118"/>
            <p:cNvSpPr>
              <a:spLocks/>
            </p:cNvSpPr>
            <p:nvPr/>
          </p:nvSpPr>
          <p:spPr bwMode="auto">
            <a:xfrm>
              <a:off x="4939" y="1358"/>
              <a:ext cx="124" cy="92"/>
            </a:xfrm>
            <a:custGeom>
              <a:avLst/>
              <a:gdLst>
                <a:gd name="T0" fmla="*/ 11 w 1728"/>
                <a:gd name="T1" fmla="*/ 0 h 1291"/>
                <a:gd name="T2" fmla="*/ 30 w 1728"/>
                <a:gd name="T3" fmla="*/ 10 h 1291"/>
                <a:gd name="T4" fmla="*/ 3 w 1728"/>
                <a:gd name="T5" fmla="*/ 8 h 1291"/>
                <a:gd name="T6" fmla="*/ 0 w 1728"/>
                <a:gd name="T7" fmla="*/ 9 h 1291"/>
                <a:gd name="T8" fmla="*/ 0 w 1728"/>
                <a:gd name="T9" fmla="*/ 9 h 1291"/>
                <a:gd name="T10" fmla="*/ 2 w 1728"/>
                <a:gd name="T11" fmla="*/ 11 h 1291"/>
                <a:gd name="T12" fmla="*/ 47 w 1728"/>
                <a:gd name="T13" fmla="*/ 34 h 1291"/>
                <a:gd name="T14" fmla="*/ 10 w 1728"/>
                <a:gd name="T15" fmla="*/ 40 h 1291"/>
                <a:gd name="T16" fmla="*/ 31 w 1728"/>
                <a:gd name="T17" fmla="*/ 60 h 1291"/>
                <a:gd name="T18" fmla="*/ 29 w 1728"/>
                <a:gd name="T19" fmla="*/ 62 h 1291"/>
                <a:gd name="T20" fmla="*/ 29 w 1728"/>
                <a:gd name="T21" fmla="*/ 62 h 1291"/>
                <a:gd name="T22" fmla="*/ 74 w 1728"/>
                <a:gd name="T23" fmla="*/ 68 h 1291"/>
                <a:gd name="T24" fmla="*/ 58 w 1728"/>
                <a:gd name="T25" fmla="*/ 76 h 1291"/>
                <a:gd name="T26" fmla="*/ 54 w 1728"/>
                <a:gd name="T27" fmla="*/ 80 h 1291"/>
                <a:gd name="T28" fmla="*/ 52 w 1728"/>
                <a:gd name="T29" fmla="*/ 83 h 1291"/>
                <a:gd name="T30" fmla="*/ 52 w 1728"/>
                <a:gd name="T31" fmla="*/ 84 h 1291"/>
                <a:gd name="T32" fmla="*/ 53 w 1728"/>
                <a:gd name="T33" fmla="*/ 85 h 1291"/>
                <a:gd name="T34" fmla="*/ 53 w 1728"/>
                <a:gd name="T35" fmla="*/ 86 h 1291"/>
                <a:gd name="T36" fmla="*/ 95 w 1728"/>
                <a:gd name="T37" fmla="*/ 88 h 1291"/>
                <a:gd name="T38" fmla="*/ 124 w 1728"/>
                <a:gd name="T39" fmla="*/ 87 h 1291"/>
                <a:gd name="T40" fmla="*/ 78 w 1728"/>
                <a:gd name="T41" fmla="*/ 75 h 1291"/>
                <a:gd name="T42" fmla="*/ 78 w 1728"/>
                <a:gd name="T43" fmla="*/ 70 h 1291"/>
                <a:gd name="T44" fmla="*/ 116 w 1728"/>
                <a:gd name="T45" fmla="*/ 70 h 1291"/>
                <a:gd name="T46" fmla="*/ 122 w 1728"/>
                <a:gd name="T47" fmla="*/ 70 h 1291"/>
                <a:gd name="T48" fmla="*/ 67 w 1728"/>
                <a:gd name="T49" fmla="*/ 57 h 1291"/>
                <a:gd name="T50" fmla="*/ 55 w 1728"/>
                <a:gd name="T51" fmla="*/ 50 h 1291"/>
                <a:gd name="T52" fmla="*/ 55 w 1728"/>
                <a:gd name="T53" fmla="*/ 49 h 1291"/>
                <a:gd name="T54" fmla="*/ 56 w 1728"/>
                <a:gd name="T55" fmla="*/ 45 h 1291"/>
                <a:gd name="T56" fmla="*/ 107 w 1728"/>
                <a:gd name="T57" fmla="*/ 50 h 1291"/>
                <a:gd name="T58" fmla="*/ 121 w 1728"/>
                <a:gd name="T59" fmla="*/ 48 h 1291"/>
                <a:gd name="T60" fmla="*/ 47 w 1728"/>
                <a:gd name="T61" fmla="*/ 29 h 1291"/>
                <a:gd name="T62" fmla="*/ 45 w 1728"/>
                <a:gd name="T63" fmla="*/ 28 h 1291"/>
                <a:gd name="T64" fmla="*/ 44 w 1728"/>
                <a:gd name="T65" fmla="*/ 26 h 1291"/>
                <a:gd name="T66" fmla="*/ 42 w 1728"/>
                <a:gd name="T67" fmla="*/ 23 h 1291"/>
                <a:gd name="T68" fmla="*/ 42 w 1728"/>
                <a:gd name="T69" fmla="*/ 19 h 1291"/>
                <a:gd name="T70" fmla="*/ 42 w 1728"/>
                <a:gd name="T71" fmla="*/ 18 h 1291"/>
                <a:gd name="T72" fmla="*/ 120 w 1728"/>
                <a:gd name="T73" fmla="*/ 29 h 1291"/>
                <a:gd name="T74" fmla="*/ 14 w 1728"/>
                <a:gd name="T75" fmla="*/ 0 h 1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8" h="1291">
                  <a:moveTo>
                    <a:pt x="191" y="0"/>
                  </a:moveTo>
                  <a:lnTo>
                    <a:pt x="153" y="4"/>
                  </a:lnTo>
                  <a:lnTo>
                    <a:pt x="425" y="135"/>
                  </a:lnTo>
                  <a:lnTo>
                    <a:pt x="418" y="135"/>
                  </a:lnTo>
                  <a:lnTo>
                    <a:pt x="92" y="115"/>
                  </a:lnTo>
                  <a:lnTo>
                    <a:pt x="37" y="117"/>
                  </a:lnTo>
                  <a:lnTo>
                    <a:pt x="13" y="121"/>
                  </a:lnTo>
                  <a:lnTo>
                    <a:pt x="5" y="124"/>
                  </a:lnTo>
                  <a:lnTo>
                    <a:pt x="0" y="128"/>
                  </a:lnTo>
                  <a:lnTo>
                    <a:pt x="0" y="132"/>
                  </a:lnTo>
                  <a:lnTo>
                    <a:pt x="2" y="137"/>
                  </a:lnTo>
                  <a:lnTo>
                    <a:pt x="21" y="150"/>
                  </a:lnTo>
                  <a:lnTo>
                    <a:pt x="267" y="247"/>
                  </a:lnTo>
                  <a:lnTo>
                    <a:pt x="657" y="478"/>
                  </a:lnTo>
                  <a:lnTo>
                    <a:pt x="746" y="542"/>
                  </a:lnTo>
                  <a:lnTo>
                    <a:pt x="134" y="555"/>
                  </a:lnTo>
                  <a:lnTo>
                    <a:pt x="698" y="726"/>
                  </a:lnTo>
                  <a:lnTo>
                    <a:pt x="428" y="848"/>
                  </a:lnTo>
                  <a:lnTo>
                    <a:pt x="409" y="861"/>
                  </a:lnTo>
                  <a:lnTo>
                    <a:pt x="407" y="864"/>
                  </a:lnTo>
                  <a:lnTo>
                    <a:pt x="406" y="867"/>
                  </a:lnTo>
                  <a:lnTo>
                    <a:pt x="407" y="869"/>
                  </a:lnTo>
                  <a:lnTo>
                    <a:pt x="410" y="870"/>
                  </a:lnTo>
                  <a:lnTo>
                    <a:pt x="1037" y="950"/>
                  </a:lnTo>
                  <a:lnTo>
                    <a:pt x="893" y="1017"/>
                  </a:lnTo>
                  <a:lnTo>
                    <a:pt x="802" y="1073"/>
                  </a:lnTo>
                  <a:lnTo>
                    <a:pt x="765" y="1105"/>
                  </a:lnTo>
                  <a:lnTo>
                    <a:pt x="747" y="1126"/>
                  </a:lnTo>
                  <a:lnTo>
                    <a:pt x="739" y="1137"/>
                  </a:lnTo>
                  <a:lnTo>
                    <a:pt x="730" y="1158"/>
                  </a:lnTo>
                  <a:lnTo>
                    <a:pt x="728" y="1169"/>
                  </a:lnTo>
                  <a:lnTo>
                    <a:pt x="729" y="1179"/>
                  </a:lnTo>
                  <a:lnTo>
                    <a:pt x="731" y="1189"/>
                  </a:lnTo>
                  <a:lnTo>
                    <a:pt x="736" y="1199"/>
                  </a:lnTo>
                  <a:lnTo>
                    <a:pt x="738" y="1202"/>
                  </a:lnTo>
                  <a:lnTo>
                    <a:pt x="743" y="1207"/>
                  </a:lnTo>
                  <a:lnTo>
                    <a:pt x="1283" y="1291"/>
                  </a:lnTo>
                  <a:lnTo>
                    <a:pt x="1319" y="1230"/>
                  </a:lnTo>
                  <a:lnTo>
                    <a:pt x="1626" y="1234"/>
                  </a:lnTo>
                  <a:lnTo>
                    <a:pt x="1728" y="1219"/>
                  </a:lnTo>
                  <a:lnTo>
                    <a:pt x="1265" y="1122"/>
                  </a:lnTo>
                  <a:lnTo>
                    <a:pt x="1088" y="1053"/>
                  </a:lnTo>
                  <a:lnTo>
                    <a:pt x="1005" y="1003"/>
                  </a:lnTo>
                  <a:lnTo>
                    <a:pt x="1084" y="984"/>
                  </a:lnTo>
                  <a:lnTo>
                    <a:pt x="1253" y="976"/>
                  </a:lnTo>
                  <a:lnTo>
                    <a:pt x="1613" y="989"/>
                  </a:lnTo>
                  <a:lnTo>
                    <a:pt x="1681" y="982"/>
                  </a:lnTo>
                  <a:lnTo>
                    <a:pt x="1703" y="978"/>
                  </a:lnTo>
                  <a:lnTo>
                    <a:pt x="1049" y="844"/>
                  </a:lnTo>
                  <a:lnTo>
                    <a:pt x="932" y="800"/>
                  </a:lnTo>
                  <a:lnTo>
                    <a:pt x="819" y="740"/>
                  </a:lnTo>
                  <a:lnTo>
                    <a:pt x="764" y="702"/>
                  </a:lnTo>
                  <a:lnTo>
                    <a:pt x="763" y="691"/>
                  </a:lnTo>
                  <a:lnTo>
                    <a:pt x="764" y="683"/>
                  </a:lnTo>
                  <a:lnTo>
                    <a:pt x="766" y="674"/>
                  </a:lnTo>
                  <a:lnTo>
                    <a:pt x="782" y="633"/>
                  </a:lnTo>
                  <a:lnTo>
                    <a:pt x="1350" y="710"/>
                  </a:lnTo>
                  <a:lnTo>
                    <a:pt x="1489" y="708"/>
                  </a:lnTo>
                  <a:lnTo>
                    <a:pt x="1629" y="686"/>
                  </a:lnTo>
                  <a:lnTo>
                    <a:pt x="1685" y="669"/>
                  </a:lnTo>
                  <a:lnTo>
                    <a:pt x="913" y="498"/>
                  </a:lnTo>
                  <a:lnTo>
                    <a:pt x="658" y="400"/>
                  </a:lnTo>
                  <a:lnTo>
                    <a:pt x="649" y="398"/>
                  </a:lnTo>
                  <a:lnTo>
                    <a:pt x="633" y="390"/>
                  </a:lnTo>
                  <a:lnTo>
                    <a:pt x="624" y="384"/>
                  </a:lnTo>
                  <a:lnTo>
                    <a:pt x="609" y="368"/>
                  </a:lnTo>
                  <a:lnTo>
                    <a:pt x="597" y="348"/>
                  </a:lnTo>
                  <a:lnTo>
                    <a:pt x="587" y="324"/>
                  </a:lnTo>
                  <a:lnTo>
                    <a:pt x="582" y="299"/>
                  </a:lnTo>
                  <a:lnTo>
                    <a:pt x="583" y="272"/>
                  </a:lnTo>
                  <a:lnTo>
                    <a:pt x="586" y="260"/>
                  </a:lnTo>
                  <a:lnTo>
                    <a:pt x="591" y="246"/>
                  </a:lnTo>
                  <a:lnTo>
                    <a:pt x="1465" y="392"/>
                  </a:lnTo>
                  <a:lnTo>
                    <a:pt x="1671" y="400"/>
                  </a:lnTo>
                  <a:lnTo>
                    <a:pt x="1671" y="342"/>
                  </a:lnTo>
                  <a:lnTo>
                    <a:pt x="191" y="0"/>
                  </a:lnTo>
                  <a:close/>
                </a:path>
              </a:pathLst>
            </a:custGeom>
            <a:solidFill>
              <a:srgbClr val="C2AD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0" name="Freeform 119"/>
            <p:cNvSpPr>
              <a:spLocks/>
            </p:cNvSpPr>
            <p:nvPr/>
          </p:nvSpPr>
          <p:spPr bwMode="auto">
            <a:xfrm>
              <a:off x="4956" y="1343"/>
              <a:ext cx="124" cy="117"/>
            </a:xfrm>
            <a:custGeom>
              <a:avLst/>
              <a:gdLst>
                <a:gd name="T0" fmla="*/ 0 w 1743"/>
                <a:gd name="T1" fmla="*/ 0 h 1637"/>
                <a:gd name="T2" fmla="*/ 18 w 1743"/>
                <a:gd name="T3" fmla="*/ 10 h 1637"/>
                <a:gd name="T4" fmla="*/ 101 w 1743"/>
                <a:gd name="T5" fmla="*/ 21 h 1637"/>
                <a:gd name="T6" fmla="*/ 101 w 1743"/>
                <a:gd name="T7" fmla="*/ 21 h 1637"/>
                <a:gd name="T8" fmla="*/ 104 w 1743"/>
                <a:gd name="T9" fmla="*/ 24 h 1637"/>
                <a:gd name="T10" fmla="*/ 106 w 1743"/>
                <a:gd name="T11" fmla="*/ 27 h 1637"/>
                <a:gd name="T12" fmla="*/ 107 w 1743"/>
                <a:gd name="T13" fmla="*/ 28 h 1637"/>
                <a:gd name="T14" fmla="*/ 108 w 1743"/>
                <a:gd name="T15" fmla="*/ 31 h 1637"/>
                <a:gd name="T16" fmla="*/ 109 w 1743"/>
                <a:gd name="T17" fmla="*/ 33 h 1637"/>
                <a:gd name="T18" fmla="*/ 112 w 1743"/>
                <a:gd name="T19" fmla="*/ 96 h 1637"/>
                <a:gd name="T20" fmla="*/ 116 w 1743"/>
                <a:gd name="T21" fmla="*/ 116 h 1637"/>
                <a:gd name="T22" fmla="*/ 124 w 1743"/>
                <a:gd name="T23" fmla="*/ 117 h 1637"/>
                <a:gd name="T24" fmla="*/ 115 w 1743"/>
                <a:gd name="T25" fmla="*/ 41 h 1637"/>
                <a:gd name="T26" fmla="*/ 115 w 1743"/>
                <a:gd name="T27" fmla="*/ 16 h 1637"/>
                <a:gd name="T28" fmla="*/ 28 w 1743"/>
                <a:gd name="T29" fmla="*/ 5 h 1637"/>
                <a:gd name="T30" fmla="*/ 8 w 1743"/>
                <a:gd name="T31" fmla="*/ 0 h 1637"/>
                <a:gd name="T32" fmla="*/ 8 w 1743"/>
                <a:gd name="T33" fmla="*/ 1 h 1637"/>
                <a:gd name="T34" fmla="*/ 8 w 1743"/>
                <a:gd name="T35" fmla="*/ 1 h 1637"/>
                <a:gd name="T36" fmla="*/ 9 w 1743"/>
                <a:gd name="T37" fmla="*/ 1 h 1637"/>
                <a:gd name="T38" fmla="*/ 9 w 1743"/>
                <a:gd name="T39" fmla="*/ 1 h 1637"/>
                <a:gd name="T40" fmla="*/ 0 w 1743"/>
                <a:gd name="T41" fmla="*/ 0 h 16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3" h="1637">
                  <a:moveTo>
                    <a:pt x="0" y="1"/>
                  </a:moveTo>
                  <a:lnTo>
                    <a:pt x="249" y="144"/>
                  </a:lnTo>
                  <a:lnTo>
                    <a:pt x="1414" y="291"/>
                  </a:lnTo>
                  <a:lnTo>
                    <a:pt x="1425" y="298"/>
                  </a:lnTo>
                  <a:lnTo>
                    <a:pt x="1466" y="337"/>
                  </a:lnTo>
                  <a:lnTo>
                    <a:pt x="1493" y="374"/>
                  </a:lnTo>
                  <a:lnTo>
                    <a:pt x="1502" y="388"/>
                  </a:lnTo>
                  <a:lnTo>
                    <a:pt x="1522" y="432"/>
                  </a:lnTo>
                  <a:lnTo>
                    <a:pt x="1529" y="464"/>
                  </a:lnTo>
                  <a:lnTo>
                    <a:pt x="1577" y="1345"/>
                  </a:lnTo>
                  <a:lnTo>
                    <a:pt x="1630" y="1619"/>
                  </a:lnTo>
                  <a:lnTo>
                    <a:pt x="1743" y="1637"/>
                  </a:lnTo>
                  <a:lnTo>
                    <a:pt x="1622" y="579"/>
                  </a:lnTo>
                  <a:lnTo>
                    <a:pt x="1620" y="222"/>
                  </a:lnTo>
                  <a:lnTo>
                    <a:pt x="390" y="67"/>
                  </a:lnTo>
                  <a:lnTo>
                    <a:pt x="117" y="0"/>
                  </a:lnTo>
                  <a:lnTo>
                    <a:pt x="117" y="13"/>
                  </a:lnTo>
                  <a:lnTo>
                    <a:pt x="118" y="16"/>
                  </a:lnTo>
                  <a:lnTo>
                    <a:pt x="121" y="16"/>
                  </a:lnTo>
                  <a:lnTo>
                    <a:pt x="124" y="13"/>
                  </a:lnTo>
                  <a:lnTo>
                    <a:pt x="0" y="1"/>
                  </a:lnTo>
                  <a:close/>
                </a:path>
              </a:pathLst>
            </a:custGeom>
            <a:solidFill>
              <a:srgbClr val="C2AD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1" name="Freeform 120"/>
            <p:cNvSpPr>
              <a:spLocks/>
            </p:cNvSpPr>
            <p:nvPr/>
          </p:nvSpPr>
          <p:spPr bwMode="auto">
            <a:xfrm>
              <a:off x="4849" y="1428"/>
              <a:ext cx="306" cy="70"/>
            </a:xfrm>
            <a:custGeom>
              <a:avLst/>
              <a:gdLst>
                <a:gd name="T0" fmla="*/ 306 w 4274"/>
                <a:gd name="T1" fmla="*/ 55 h 973"/>
                <a:gd name="T2" fmla="*/ 304 w 4274"/>
                <a:gd name="T3" fmla="*/ 70 h 973"/>
                <a:gd name="T4" fmla="*/ 0 w 4274"/>
                <a:gd name="T5" fmla="*/ 21 h 973"/>
                <a:gd name="T6" fmla="*/ 0 w 4274"/>
                <a:gd name="T7" fmla="*/ 3 h 973"/>
                <a:gd name="T8" fmla="*/ 0 w 4274"/>
                <a:gd name="T9" fmla="*/ 0 h 973"/>
                <a:gd name="T10" fmla="*/ 234 w 4274"/>
                <a:gd name="T11" fmla="*/ 38 h 973"/>
                <a:gd name="T12" fmla="*/ 247 w 4274"/>
                <a:gd name="T13" fmla="*/ 40 h 973"/>
                <a:gd name="T14" fmla="*/ 304 w 4274"/>
                <a:gd name="T15" fmla="*/ 55 h 973"/>
                <a:gd name="T16" fmla="*/ 306 w 4274"/>
                <a:gd name="T17" fmla="*/ 55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74" h="973">
                  <a:moveTo>
                    <a:pt x="4274" y="764"/>
                  </a:moveTo>
                  <a:lnTo>
                    <a:pt x="4243" y="973"/>
                  </a:lnTo>
                  <a:lnTo>
                    <a:pt x="6" y="293"/>
                  </a:lnTo>
                  <a:lnTo>
                    <a:pt x="0" y="36"/>
                  </a:lnTo>
                  <a:lnTo>
                    <a:pt x="4" y="0"/>
                  </a:lnTo>
                  <a:lnTo>
                    <a:pt x="3265" y="535"/>
                  </a:lnTo>
                  <a:lnTo>
                    <a:pt x="3451" y="551"/>
                  </a:lnTo>
                  <a:lnTo>
                    <a:pt x="4247" y="761"/>
                  </a:lnTo>
                  <a:lnTo>
                    <a:pt x="4274" y="764"/>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2" name="Freeform 121"/>
            <p:cNvSpPr>
              <a:spLocks/>
            </p:cNvSpPr>
            <p:nvPr/>
          </p:nvSpPr>
          <p:spPr bwMode="auto">
            <a:xfrm>
              <a:off x="4942" y="1003"/>
              <a:ext cx="17" cy="170"/>
            </a:xfrm>
            <a:custGeom>
              <a:avLst/>
              <a:gdLst>
                <a:gd name="T0" fmla="*/ 0 w 240"/>
                <a:gd name="T1" fmla="*/ 0 h 2372"/>
                <a:gd name="T2" fmla="*/ 9 w 240"/>
                <a:gd name="T3" fmla="*/ 141 h 2372"/>
                <a:gd name="T4" fmla="*/ 8 w 240"/>
                <a:gd name="T5" fmla="*/ 169 h 2372"/>
                <a:gd name="T6" fmla="*/ 16 w 240"/>
                <a:gd name="T7" fmla="*/ 170 h 2372"/>
                <a:gd name="T8" fmla="*/ 17 w 240"/>
                <a:gd name="T9" fmla="*/ 25 h 2372"/>
                <a:gd name="T10" fmla="*/ 15 w 240"/>
                <a:gd name="T11" fmla="*/ 6 h 2372"/>
                <a:gd name="T12" fmla="*/ 0 w 240"/>
                <a:gd name="T13" fmla="*/ 0 h 2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2372">
                  <a:moveTo>
                    <a:pt x="0" y="0"/>
                  </a:moveTo>
                  <a:lnTo>
                    <a:pt x="126" y="1966"/>
                  </a:lnTo>
                  <a:lnTo>
                    <a:pt x="112" y="2360"/>
                  </a:lnTo>
                  <a:lnTo>
                    <a:pt x="223" y="2372"/>
                  </a:lnTo>
                  <a:lnTo>
                    <a:pt x="240" y="344"/>
                  </a:lnTo>
                  <a:lnTo>
                    <a:pt x="214" y="7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3" name="Freeform 122"/>
            <p:cNvSpPr>
              <a:spLocks/>
            </p:cNvSpPr>
            <p:nvPr/>
          </p:nvSpPr>
          <p:spPr bwMode="auto">
            <a:xfrm>
              <a:off x="5077" y="1069"/>
              <a:ext cx="45" cy="77"/>
            </a:xfrm>
            <a:custGeom>
              <a:avLst/>
              <a:gdLst>
                <a:gd name="T0" fmla="*/ 0 w 629"/>
                <a:gd name="T1" fmla="*/ 1 h 1088"/>
                <a:gd name="T2" fmla="*/ 1 w 629"/>
                <a:gd name="T3" fmla="*/ 77 h 1088"/>
                <a:gd name="T4" fmla="*/ 8 w 629"/>
                <a:gd name="T5" fmla="*/ 76 h 1088"/>
                <a:gd name="T6" fmla="*/ 15 w 629"/>
                <a:gd name="T7" fmla="*/ 77 h 1088"/>
                <a:gd name="T8" fmla="*/ 15 w 629"/>
                <a:gd name="T9" fmla="*/ 59 h 1088"/>
                <a:gd name="T10" fmla="*/ 17 w 629"/>
                <a:gd name="T11" fmla="*/ 56 h 1088"/>
                <a:gd name="T12" fmla="*/ 18 w 629"/>
                <a:gd name="T13" fmla="*/ 55 h 1088"/>
                <a:gd name="T14" fmla="*/ 20 w 629"/>
                <a:gd name="T15" fmla="*/ 53 h 1088"/>
                <a:gd name="T16" fmla="*/ 21 w 629"/>
                <a:gd name="T17" fmla="*/ 53 h 1088"/>
                <a:gd name="T18" fmla="*/ 22 w 629"/>
                <a:gd name="T19" fmla="*/ 52 h 1088"/>
                <a:gd name="T20" fmla="*/ 25 w 629"/>
                <a:gd name="T21" fmla="*/ 51 h 1088"/>
                <a:gd name="T22" fmla="*/ 35 w 629"/>
                <a:gd name="T23" fmla="*/ 51 h 1088"/>
                <a:gd name="T24" fmla="*/ 38 w 629"/>
                <a:gd name="T25" fmla="*/ 50 h 1088"/>
                <a:gd name="T26" fmla="*/ 40 w 629"/>
                <a:gd name="T27" fmla="*/ 49 h 1088"/>
                <a:gd name="T28" fmla="*/ 42 w 629"/>
                <a:gd name="T29" fmla="*/ 48 h 1088"/>
                <a:gd name="T30" fmla="*/ 44 w 629"/>
                <a:gd name="T31" fmla="*/ 47 h 1088"/>
                <a:gd name="T32" fmla="*/ 45 w 629"/>
                <a:gd name="T33" fmla="*/ 46 h 1088"/>
                <a:gd name="T34" fmla="*/ 45 w 629"/>
                <a:gd name="T35" fmla="*/ 44 h 1088"/>
                <a:gd name="T36" fmla="*/ 44 w 629"/>
                <a:gd name="T37" fmla="*/ 39 h 1088"/>
                <a:gd name="T38" fmla="*/ 37 w 629"/>
                <a:gd name="T39" fmla="*/ 25 h 1088"/>
                <a:gd name="T40" fmla="*/ 37 w 629"/>
                <a:gd name="T41" fmla="*/ 23 h 1088"/>
                <a:gd name="T42" fmla="*/ 37 w 629"/>
                <a:gd name="T43" fmla="*/ 21 h 1088"/>
                <a:gd name="T44" fmla="*/ 37 w 629"/>
                <a:gd name="T45" fmla="*/ 20 h 1088"/>
                <a:gd name="T46" fmla="*/ 37 w 629"/>
                <a:gd name="T47" fmla="*/ 19 h 1088"/>
                <a:gd name="T48" fmla="*/ 37 w 629"/>
                <a:gd name="T49" fmla="*/ 18 h 1088"/>
                <a:gd name="T50" fmla="*/ 38 w 629"/>
                <a:gd name="T51" fmla="*/ 17 h 1088"/>
                <a:gd name="T52" fmla="*/ 40 w 629"/>
                <a:gd name="T53" fmla="*/ 16 h 1088"/>
                <a:gd name="T54" fmla="*/ 29 w 629"/>
                <a:gd name="T55" fmla="*/ 2 h 1088"/>
                <a:gd name="T56" fmla="*/ 28 w 629"/>
                <a:gd name="T57" fmla="*/ 0 h 1088"/>
                <a:gd name="T58" fmla="*/ 10 w 629"/>
                <a:gd name="T59" fmla="*/ 2 h 1088"/>
                <a:gd name="T60" fmla="*/ 4 w 629"/>
                <a:gd name="T61" fmla="*/ 2 h 1088"/>
                <a:gd name="T62" fmla="*/ 1 w 629"/>
                <a:gd name="T63" fmla="*/ 1 h 1088"/>
                <a:gd name="T64" fmla="*/ 0 w 629"/>
                <a:gd name="T65" fmla="*/ 1 h 10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9" h="1088">
                  <a:moveTo>
                    <a:pt x="0" y="18"/>
                  </a:moveTo>
                  <a:lnTo>
                    <a:pt x="10" y="1088"/>
                  </a:lnTo>
                  <a:lnTo>
                    <a:pt x="112" y="1079"/>
                  </a:lnTo>
                  <a:lnTo>
                    <a:pt x="214" y="1085"/>
                  </a:lnTo>
                  <a:lnTo>
                    <a:pt x="214" y="833"/>
                  </a:lnTo>
                  <a:lnTo>
                    <a:pt x="243" y="785"/>
                  </a:lnTo>
                  <a:lnTo>
                    <a:pt x="254" y="773"/>
                  </a:lnTo>
                  <a:lnTo>
                    <a:pt x="277" y="753"/>
                  </a:lnTo>
                  <a:lnTo>
                    <a:pt x="288" y="745"/>
                  </a:lnTo>
                  <a:lnTo>
                    <a:pt x="314" y="734"/>
                  </a:lnTo>
                  <a:lnTo>
                    <a:pt x="353" y="724"/>
                  </a:lnTo>
                  <a:lnTo>
                    <a:pt x="496" y="717"/>
                  </a:lnTo>
                  <a:lnTo>
                    <a:pt x="538" y="708"/>
                  </a:lnTo>
                  <a:lnTo>
                    <a:pt x="566" y="698"/>
                  </a:lnTo>
                  <a:lnTo>
                    <a:pt x="592" y="682"/>
                  </a:lnTo>
                  <a:lnTo>
                    <a:pt x="617" y="660"/>
                  </a:lnTo>
                  <a:lnTo>
                    <a:pt x="629" y="646"/>
                  </a:lnTo>
                  <a:lnTo>
                    <a:pt x="626" y="617"/>
                  </a:lnTo>
                  <a:lnTo>
                    <a:pt x="609" y="558"/>
                  </a:lnTo>
                  <a:lnTo>
                    <a:pt x="519" y="352"/>
                  </a:lnTo>
                  <a:lnTo>
                    <a:pt x="513" y="327"/>
                  </a:lnTo>
                  <a:lnTo>
                    <a:pt x="511" y="292"/>
                  </a:lnTo>
                  <a:lnTo>
                    <a:pt x="513" y="281"/>
                  </a:lnTo>
                  <a:lnTo>
                    <a:pt x="516" y="270"/>
                  </a:lnTo>
                  <a:lnTo>
                    <a:pt x="520" y="261"/>
                  </a:lnTo>
                  <a:lnTo>
                    <a:pt x="534" y="244"/>
                  </a:lnTo>
                  <a:lnTo>
                    <a:pt x="554" y="229"/>
                  </a:lnTo>
                  <a:lnTo>
                    <a:pt x="407" y="22"/>
                  </a:lnTo>
                  <a:lnTo>
                    <a:pt x="387" y="0"/>
                  </a:lnTo>
                  <a:lnTo>
                    <a:pt x="136" y="28"/>
                  </a:lnTo>
                  <a:lnTo>
                    <a:pt x="50" y="27"/>
                  </a:lnTo>
                  <a:lnTo>
                    <a:pt x="11" y="21"/>
                  </a:lnTo>
                  <a:lnTo>
                    <a:pt x="0" y="18"/>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4" name="Freeform 123"/>
            <p:cNvSpPr>
              <a:spLocks/>
            </p:cNvSpPr>
            <p:nvPr/>
          </p:nvSpPr>
          <p:spPr bwMode="auto">
            <a:xfrm>
              <a:off x="5013" y="892"/>
              <a:ext cx="160" cy="211"/>
            </a:xfrm>
            <a:custGeom>
              <a:avLst/>
              <a:gdLst>
                <a:gd name="T0" fmla="*/ 42 w 2240"/>
                <a:gd name="T1" fmla="*/ 39 h 2962"/>
                <a:gd name="T2" fmla="*/ 64 w 2240"/>
                <a:gd name="T3" fmla="*/ 160 h 2962"/>
                <a:gd name="T4" fmla="*/ 74 w 2240"/>
                <a:gd name="T5" fmla="*/ 153 h 2962"/>
                <a:gd name="T6" fmla="*/ 84 w 2240"/>
                <a:gd name="T7" fmla="*/ 150 h 2962"/>
                <a:gd name="T8" fmla="*/ 88 w 2240"/>
                <a:gd name="T9" fmla="*/ 138 h 2962"/>
                <a:gd name="T10" fmla="*/ 80 w 2240"/>
                <a:gd name="T11" fmla="*/ 139 h 2962"/>
                <a:gd name="T12" fmla="*/ 79 w 2240"/>
                <a:gd name="T13" fmla="*/ 139 h 2962"/>
                <a:gd name="T14" fmla="*/ 77 w 2240"/>
                <a:gd name="T15" fmla="*/ 138 h 2962"/>
                <a:gd name="T16" fmla="*/ 76 w 2240"/>
                <a:gd name="T17" fmla="*/ 136 h 2962"/>
                <a:gd name="T18" fmla="*/ 75 w 2240"/>
                <a:gd name="T19" fmla="*/ 134 h 2962"/>
                <a:gd name="T20" fmla="*/ 76 w 2240"/>
                <a:gd name="T21" fmla="*/ 130 h 2962"/>
                <a:gd name="T22" fmla="*/ 89 w 2240"/>
                <a:gd name="T23" fmla="*/ 109 h 2962"/>
                <a:gd name="T24" fmla="*/ 91 w 2240"/>
                <a:gd name="T25" fmla="*/ 104 h 2962"/>
                <a:gd name="T26" fmla="*/ 92 w 2240"/>
                <a:gd name="T27" fmla="*/ 97 h 2962"/>
                <a:gd name="T28" fmla="*/ 84 w 2240"/>
                <a:gd name="T29" fmla="*/ 69 h 2962"/>
                <a:gd name="T30" fmla="*/ 84 w 2240"/>
                <a:gd name="T31" fmla="*/ 63 h 2962"/>
                <a:gd name="T32" fmla="*/ 85 w 2240"/>
                <a:gd name="T33" fmla="*/ 62 h 2962"/>
                <a:gd name="T34" fmla="*/ 86 w 2240"/>
                <a:gd name="T35" fmla="*/ 62 h 2962"/>
                <a:gd name="T36" fmla="*/ 88 w 2240"/>
                <a:gd name="T37" fmla="*/ 62 h 2962"/>
                <a:gd name="T38" fmla="*/ 91 w 2240"/>
                <a:gd name="T39" fmla="*/ 64 h 2962"/>
                <a:gd name="T40" fmla="*/ 92 w 2240"/>
                <a:gd name="T41" fmla="*/ 64 h 2962"/>
                <a:gd name="T42" fmla="*/ 92 w 2240"/>
                <a:gd name="T43" fmla="*/ 63 h 2962"/>
                <a:gd name="T44" fmla="*/ 105 w 2240"/>
                <a:gd name="T45" fmla="*/ 73 h 2962"/>
                <a:gd name="T46" fmla="*/ 152 w 2240"/>
                <a:gd name="T47" fmla="*/ 130 h 2962"/>
                <a:gd name="T48" fmla="*/ 153 w 2240"/>
                <a:gd name="T49" fmla="*/ 133 h 2962"/>
                <a:gd name="T50" fmla="*/ 152 w 2240"/>
                <a:gd name="T51" fmla="*/ 135 h 2962"/>
                <a:gd name="T52" fmla="*/ 151 w 2240"/>
                <a:gd name="T53" fmla="*/ 136 h 2962"/>
                <a:gd name="T54" fmla="*/ 149 w 2240"/>
                <a:gd name="T55" fmla="*/ 137 h 2962"/>
                <a:gd name="T56" fmla="*/ 143 w 2240"/>
                <a:gd name="T57" fmla="*/ 138 h 2962"/>
                <a:gd name="T58" fmla="*/ 142 w 2240"/>
                <a:gd name="T59" fmla="*/ 139 h 2962"/>
                <a:gd name="T60" fmla="*/ 141 w 2240"/>
                <a:gd name="T61" fmla="*/ 141 h 2962"/>
                <a:gd name="T62" fmla="*/ 140 w 2240"/>
                <a:gd name="T63" fmla="*/ 143 h 2962"/>
                <a:gd name="T64" fmla="*/ 140 w 2240"/>
                <a:gd name="T65" fmla="*/ 146 h 2962"/>
                <a:gd name="T66" fmla="*/ 143 w 2240"/>
                <a:gd name="T67" fmla="*/ 146 h 2962"/>
                <a:gd name="T68" fmla="*/ 145 w 2240"/>
                <a:gd name="T69" fmla="*/ 148 h 2962"/>
                <a:gd name="T70" fmla="*/ 147 w 2240"/>
                <a:gd name="T71" fmla="*/ 151 h 2962"/>
                <a:gd name="T72" fmla="*/ 148 w 2240"/>
                <a:gd name="T73" fmla="*/ 156 h 2962"/>
                <a:gd name="T74" fmla="*/ 147 w 2240"/>
                <a:gd name="T75" fmla="*/ 209 h 2962"/>
                <a:gd name="T76" fmla="*/ 148 w 2240"/>
                <a:gd name="T77" fmla="*/ 211 h 2962"/>
                <a:gd name="T78" fmla="*/ 150 w 2240"/>
                <a:gd name="T79" fmla="*/ 211 h 2962"/>
                <a:gd name="T80" fmla="*/ 153 w 2240"/>
                <a:gd name="T81" fmla="*/ 210 h 2962"/>
                <a:gd name="T82" fmla="*/ 160 w 2240"/>
                <a:gd name="T83" fmla="*/ 206 h 2962"/>
                <a:gd name="T84" fmla="*/ 147 w 2240"/>
                <a:gd name="T85" fmla="*/ 8 h 2962"/>
                <a:gd name="T86" fmla="*/ 143 w 2240"/>
                <a:gd name="T87" fmla="*/ 5 h 2962"/>
                <a:gd name="T88" fmla="*/ 138 w 2240"/>
                <a:gd name="T89" fmla="*/ 2 h 2962"/>
                <a:gd name="T90" fmla="*/ 129 w 2240"/>
                <a:gd name="T91" fmla="*/ 0 h 2962"/>
                <a:gd name="T92" fmla="*/ 19 w 2240"/>
                <a:gd name="T93" fmla="*/ 21 h 29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240" h="2962">
                  <a:moveTo>
                    <a:pt x="0" y="424"/>
                  </a:moveTo>
                  <a:lnTo>
                    <a:pt x="584" y="548"/>
                  </a:lnTo>
                  <a:lnTo>
                    <a:pt x="881" y="988"/>
                  </a:lnTo>
                  <a:lnTo>
                    <a:pt x="894" y="2242"/>
                  </a:lnTo>
                  <a:lnTo>
                    <a:pt x="953" y="2194"/>
                  </a:lnTo>
                  <a:lnTo>
                    <a:pt x="1037" y="2147"/>
                  </a:lnTo>
                  <a:lnTo>
                    <a:pt x="1105" y="2121"/>
                  </a:lnTo>
                  <a:lnTo>
                    <a:pt x="1175" y="2104"/>
                  </a:lnTo>
                  <a:lnTo>
                    <a:pt x="1247" y="2096"/>
                  </a:lnTo>
                  <a:lnTo>
                    <a:pt x="1234" y="1931"/>
                  </a:lnTo>
                  <a:lnTo>
                    <a:pt x="1154" y="1950"/>
                  </a:lnTo>
                  <a:lnTo>
                    <a:pt x="1118" y="1951"/>
                  </a:lnTo>
                  <a:lnTo>
                    <a:pt x="1111" y="1950"/>
                  </a:lnTo>
                  <a:lnTo>
                    <a:pt x="1104" y="1948"/>
                  </a:lnTo>
                  <a:lnTo>
                    <a:pt x="1086" y="1939"/>
                  </a:lnTo>
                  <a:lnTo>
                    <a:pt x="1081" y="1935"/>
                  </a:lnTo>
                  <a:lnTo>
                    <a:pt x="1068" y="1917"/>
                  </a:lnTo>
                  <a:lnTo>
                    <a:pt x="1064" y="1910"/>
                  </a:lnTo>
                  <a:lnTo>
                    <a:pt x="1061" y="1900"/>
                  </a:lnTo>
                  <a:lnTo>
                    <a:pt x="1056" y="1880"/>
                  </a:lnTo>
                  <a:lnTo>
                    <a:pt x="1054" y="1856"/>
                  </a:lnTo>
                  <a:lnTo>
                    <a:pt x="1061" y="1831"/>
                  </a:lnTo>
                  <a:lnTo>
                    <a:pt x="1078" y="1786"/>
                  </a:lnTo>
                  <a:lnTo>
                    <a:pt x="1239" y="1529"/>
                  </a:lnTo>
                  <a:lnTo>
                    <a:pt x="1260" y="1486"/>
                  </a:lnTo>
                  <a:lnTo>
                    <a:pt x="1267" y="1465"/>
                  </a:lnTo>
                  <a:lnTo>
                    <a:pt x="1280" y="1403"/>
                  </a:lnTo>
                  <a:lnTo>
                    <a:pt x="1282" y="1363"/>
                  </a:lnTo>
                  <a:lnTo>
                    <a:pt x="1272" y="1282"/>
                  </a:lnTo>
                  <a:lnTo>
                    <a:pt x="1179" y="963"/>
                  </a:lnTo>
                  <a:lnTo>
                    <a:pt x="1173" y="903"/>
                  </a:lnTo>
                  <a:lnTo>
                    <a:pt x="1173" y="881"/>
                  </a:lnTo>
                  <a:lnTo>
                    <a:pt x="1180" y="876"/>
                  </a:lnTo>
                  <a:lnTo>
                    <a:pt x="1188" y="872"/>
                  </a:lnTo>
                  <a:lnTo>
                    <a:pt x="1195" y="870"/>
                  </a:lnTo>
                  <a:lnTo>
                    <a:pt x="1203" y="870"/>
                  </a:lnTo>
                  <a:lnTo>
                    <a:pt x="1220" y="874"/>
                  </a:lnTo>
                  <a:lnTo>
                    <a:pt x="1229" y="877"/>
                  </a:lnTo>
                  <a:lnTo>
                    <a:pt x="1253" y="889"/>
                  </a:lnTo>
                  <a:lnTo>
                    <a:pt x="1269" y="894"/>
                  </a:lnTo>
                  <a:lnTo>
                    <a:pt x="1276" y="895"/>
                  </a:lnTo>
                  <a:lnTo>
                    <a:pt x="1284" y="895"/>
                  </a:lnTo>
                  <a:lnTo>
                    <a:pt x="1290" y="893"/>
                  </a:lnTo>
                  <a:lnTo>
                    <a:pt x="1293" y="891"/>
                  </a:lnTo>
                  <a:lnTo>
                    <a:pt x="1296" y="889"/>
                  </a:lnTo>
                  <a:lnTo>
                    <a:pt x="1470" y="1026"/>
                  </a:lnTo>
                  <a:lnTo>
                    <a:pt x="2130" y="1812"/>
                  </a:lnTo>
                  <a:lnTo>
                    <a:pt x="2134" y="1828"/>
                  </a:lnTo>
                  <a:lnTo>
                    <a:pt x="2139" y="1855"/>
                  </a:lnTo>
                  <a:lnTo>
                    <a:pt x="2139" y="1866"/>
                  </a:lnTo>
                  <a:lnTo>
                    <a:pt x="2134" y="1883"/>
                  </a:lnTo>
                  <a:lnTo>
                    <a:pt x="2131" y="1891"/>
                  </a:lnTo>
                  <a:lnTo>
                    <a:pt x="2126" y="1897"/>
                  </a:lnTo>
                  <a:lnTo>
                    <a:pt x="2114" y="1905"/>
                  </a:lnTo>
                  <a:lnTo>
                    <a:pt x="2107" y="1910"/>
                  </a:lnTo>
                  <a:lnTo>
                    <a:pt x="2083" y="1917"/>
                  </a:lnTo>
                  <a:lnTo>
                    <a:pt x="2027" y="1930"/>
                  </a:lnTo>
                  <a:lnTo>
                    <a:pt x="2000" y="1942"/>
                  </a:lnTo>
                  <a:lnTo>
                    <a:pt x="1992" y="1949"/>
                  </a:lnTo>
                  <a:lnTo>
                    <a:pt x="1984" y="1956"/>
                  </a:lnTo>
                  <a:lnTo>
                    <a:pt x="1978" y="1965"/>
                  </a:lnTo>
                  <a:lnTo>
                    <a:pt x="1967" y="1985"/>
                  </a:lnTo>
                  <a:lnTo>
                    <a:pt x="1963" y="1997"/>
                  </a:lnTo>
                  <a:lnTo>
                    <a:pt x="1960" y="2011"/>
                  </a:lnTo>
                  <a:lnTo>
                    <a:pt x="1958" y="2028"/>
                  </a:lnTo>
                  <a:lnTo>
                    <a:pt x="1958" y="2045"/>
                  </a:lnTo>
                  <a:lnTo>
                    <a:pt x="1979" y="2048"/>
                  </a:lnTo>
                  <a:lnTo>
                    <a:pt x="1997" y="2054"/>
                  </a:lnTo>
                  <a:lnTo>
                    <a:pt x="2014" y="2064"/>
                  </a:lnTo>
                  <a:lnTo>
                    <a:pt x="2029" y="2077"/>
                  </a:lnTo>
                  <a:lnTo>
                    <a:pt x="2042" y="2094"/>
                  </a:lnTo>
                  <a:lnTo>
                    <a:pt x="2054" y="2114"/>
                  </a:lnTo>
                  <a:lnTo>
                    <a:pt x="2064" y="2136"/>
                  </a:lnTo>
                  <a:lnTo>
                    <a:pt x="2078" y="2189"/>
                  </a:lnTo>
                  <a:lnTo>
                    <a:pt x="2091" y="2284"/>
                  </a:lnTo>
                  <a:lnTo>
                    <a:pt x="2059" y="2939"/>
                  </a:lnTo>
                  <a:lnTo>
                    <a:pt x="2060" y="2958"/>
                  </a:lnTo>
                  <a:lnTo>
                    <a:pt x="2071" y="2961"/>
                  </a:lnTo>
                  <a:lnTo>
                    <a:pt x="2082" y="2962"/>
                  </a:lnTo>
                  <a:lnTo>
                    <a:pt x="2093" y="2962"/>
                  </a:lnTo>
                  <a:lnTo>
                    <a:pt x="2105" y="2961"/>
                  </a:lnTo>
                  <a:lnTo>
                    <a:pt x="2139" y="2953"/>
                  </a:lnTo>
                  <a:lnTo>
                    <a:pt x="2197" y="2924"/>
                  </a:lnTo>
                  <a:lnTo>
                    <a:pt x="2240" y="2897"/>
                  </a:lnTo>
                  <a:lnTo>
                    <a:pt x="2157" y="710"/>
                  </a:lnTo>
                  <a:lnTo>
                    <a:pt x="2055" y="113"/>
                  </a:lnTo>
                  <a:lnTo>
                    <a:pt x="2038" y="94"/>
                  </a:lnTo>
                  <a:lnTo>
                    <a:pt x="2003" y="64"/>
                  </a:lnTo>
                  <a:lnTo>
                    <a:pt x="1967" y="40"/>
                  </a:lnTo>
                  <a:lnTo>
                    <a:pt x="1928" y="22"/>
                  </a:lnTo>
                  <a:lnTo>
                    <a:pt x="1869" y="6"/>
                  </a:lnTo>
                  <a:lnTo>
                    <a:pt x="1808" y="0"/>
                  </a:lnTo>
                  <a:lnTo>
                    <a:pt x="810" y="128"/>
                  </a:lnTo>
                  <a:lnTo>
                    <a:pt x="260" y="298"/>
                  </a:lnTo>
                  <a:lnTo>
                    <a:pt x="0" y="424"/>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5" name="Freeform 124"/>
            <p:cNvSpPr>
              <a:spLocks/>
            </p:cNvSpPr>
            <p:nvPr/>
          </p:nvSpPr>
          <p:spPr bwMode="auto">
            <a:xfrm>
              <a:off x="5230" y="1241"/>
              <a:ext cx="25" cy="85"/>
            </a:xfrm>
            <a:custGeom>
              <a:avLst/>
              <a:gdLst>
                <a:gd name="T0" fmla="*/ 24 w 347"/>
                <a:gd name="T1" fmla="*/ 0 h 1194"/>
                <a:gd name="T2" fmla="*/ 24 w 347"/>
                <a:gd name="T3" fmla="*/ 0 h 1194"/>
                <a:gd name="T4" fmla="*/ 25 w 347"/>
                <a:gd name="T5" fmla="*/ 0 h 1194"/>
                <a:gd name="T6" fmla="*/ 25 w 347"/>
                <a:gd name="T7" fmla="*/ 3 h 1194"/>
                <a:gd name="T8" fmla="*/ 18 w 347"/>
                <a:gd name="T9" fmla="*/ 77 h 1194"/>
                <a:gd name="T10" fmla="*/ 17 w 347"/>
                <a:gd name="T11" fmla="*/ 83 h 1194"/>
                <a:gd name="T12" fmla="*/ 17 w 347"/>
                <a:gd name="T13" fmla="*/ 84 h 1194"/>
                <a:gd name="T14" fmla="*/ 16 w 347"/>
                <a:gd name="T15" fmla="*/ 85 h 1194"/>
                <a:gd name="T16" fmla="*/ 16 w 347"/>
                <a:gd name="T17" fmla="*/ 85 h 1194"/>
                <a:gd name="T18" fmla="*/ 1 w 347"/>
                <a:gd name="T19" fmla="*/ 85 h 1194"/>
                <a:gd name="T20" fmla="*/ 0 w 347"/>
                <a:gd name="T21" fmla="*/ 22 h 1194"/>
                <a:gd name="T22" fmla="*/ 24 w 347"/>
                <a:gd name="T23" fmla="*/ 0 h 1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7" h="1194">
                  <a:moveTo>
                    <a:pt x="334" y="0"/>
                  </a:moveTo>
                  <a:lnTo>
                    <a:pt x="338" y="0"/>
                  </a:lnTo>
                  <a:lnTo>
                    <a:pt x="343" y="5"/>
                  </a:lnTo>
                  <a:lnTo>
                    <a:pt x="347" y="37"/>
                  </a:lnTo>
                  <a:lnTo>
                    <a:pt x="256" y="1080"/>
                  </a:lnTo>
                  <a:lnTo>
                    <a:pt x="238" y="1163"/>
                  </a:lnTo>
                  <a:lnTo>
                    <a:pt x="233" y="1179"/>
                  </a:lnTo>
                  <a:lnTo>
                    <a:pt x="227" y="1190"/>
                  </a:lnTo>
                  <a:lnTo>
                    <a:pt x="223" y="1194"/>
                  </a:lnTo>
                  <a:lnTo>
                    <a:pt x="19" y="1194"/>
                  </a:lnTo>
                  <a:lnTo>
                    <a:pt x="0" y="312"/>
                  </a:lnTo>
                  <a:lnTo>
                    <a:pt x="334" y="0"/>
                  </a:lnTo>
                  <a:close/>
                </a:path>
              </a:pathLst>
            </a:custGeom>
            <a:solidFill>
              <a:srgbClr val="BCCD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6" name="Freeform 125"/>
            <p:cNvSpPr>
              <a:spLocks/>
            </p:cNvSpPr>
            <p:nvPr/>
          </p:nvSpPr>
          <p:spPr bwMode="auto">
            <a:xfrm>
              <a:off x="5205" y="1147"/>
              <a:ext cx="21" cy="70"/>
            </a:xfrm>
            <a:custGeom>
              <a:avLst/>
              <a:gdLst>
                <a:gd name="T0" fmla="*/ 4 w 299"/>
                <a:gd name="T1" fmla="*/ 6 h 976"/>
                <a:gd name="T2" fmla="*/ 0 w 299"/>
                <a:gd name="T3" fmla="*/ 38 h 976"/>
                <a:gd name="T4" fmla="*/ 11 w 299"/>
                <a:gd name="T5" fmla="*/ 27 h 976"/>
                <a:gd name="T6" fmla="*/ 12 w 299"/>
                <a:gd name="T7" fmla="*/ 29 h 976"/>
                <a:gd name="T8" fmla="*/ 13 w 299"/>
                <a:gd name="T9" fmla="*/ 35 h 976"/>
                <a:gd name="T10" fmla="*/ 13 w 299"/>
                <a:gd name="T11" fmla="*/ 70 h 976"/>
                <a:gd name="T12" fmla="*/ 18 w 299"/>
                <a:gd name="T13" fmla="*/ 51 h 976"/>
                <a:gd name="T14" fmla="*/ 21 w 299"/>
                <a:gd name="T15" fmla="*/ 25 h 976"/>
                <a:gd name="T16" fmla="*/ 21 w 299"/>
                <a:gd name="T17" fmla="*/ 4 h 976"/>
                <a:gd name="T18" fmla="*/ 20 w 299"/>
                <a:gd name="T19" fmla="*/ 3 h 976"/>
                <a:gd name="T20" fmla="*/ 18 w 299"/>
                <a:gd name="T21" fmla="*/ 1 h 976"/>
                <a:gd name="T22" fmla="*/ 17 w 299"/>
                <a:gd name="T23" fmla="*/ 1 h 976"/>
                <a:gd name="T24" fmla="*/ 16 w 299"/>
                <a:gd name="T25" fmla="*/ 0 h 976"/>
                <a:gd name="T26" fmla="*/ 16 w 299"/>
                <a:gd name="T27" fmla="*/ 0 h 976"/>
                <a:gd name="T28" fmla="*/ 15 w 299"/>
                <a:gd name="T29" fmla="*/ 0 h 976"/>
                <a:gd name="T30" fmla="*/ 14 w 299"/>
                <a:gd name="T31" fmla="*/ 0 h 976"/>
                <a:gd name="T32" fmla="*/ 12 w 299"/>
                <a:gd name="T33" fmla="*/ 0 h 976"/>
                <a:gd name="T34" fmla="*/ 10 w 299"/>
                <a:gd name="T35" fmla="*/ 1 h 976"/>
                <a:gd name="T36" fmla="*/ 8 w 299"/>
                <a:gd name="T37" fmla="*/ 2 h 976"/>
                <a:gd name="T38" fmla="*/ 4 w 299"/>
                <a:gd name="T39" fmla="*/ 6 h 9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9" h="976">
                  <a:moveTo>
                    <a:pt x="55" y="81"/>
                  </a:moveTo>
                  <a:lnTo>
                    <a:pt x="0" y="523"/>
                  </a:lnTo>
                  <a:lnTo>
                    <a:pt x="158" y="380"/>
                  </a:lnTo>
                  <a:lnTo>
                    <a:pt x="169" y="404"/>
                  </a:lnTo>
                  <a:lnTo>
                    <a:pt x="191" y="493"/>
                  </a:lnTo>
                  <a:lnTo>
                    <a:pt x="186" y="976"/>
                  </a:lnTo>
                  <a:lnTo>
                    <a:pt x="262" y="711"/>
                  </a:lnTo>
                  <a:lnTo>
                    <a:pt x="299" y="343"/>
                  </a:lnTo>
                  <a:lnTo>
                    <a:pt x="298" y="55"/>
                  </a:lnTo>
                  <a:lnTo>
                    <a:pt x="282" y="38"/>
                  </a:lnTo>
                  <a:lnTo>
                    <a:pt x="260" y="19"/>
                  </a:lnTo>
                  <a:lnTo>
                    <a:pt x="245" y="11"/>
                  </a:lnTo>
                  <a:lnTo>
                    <a:pt x="229" y="4"/>
                  </a:lnTo>
                  <a:lnTo>
                    <a:pt x="222" y="2"/>
                  </a:lnTo>
                  <a:lnTo>
                    <a:pt x="207" y="0"/>
                  </a:lnTo>
                  <a:lnTo>
                    <a:pt x="199" y="0"/>
                  </a:lnTo>
                  <a:lnTo>
                    <a:pt x="177" y="3"/>
                  </a:lnTo>
                  <a:lnTo>
                    <a:pt x="146" y="15"/>
                  </a:lnTo>
                  <a:lnTo>
                    <a:pt x="116" y="33"/>
                  </a:lnTo>
                  <a:lnTo>
                    <a:pt x="55" y="81"/>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7" name="Freeform 126"/>
            <p:cNvSpPr>
              <a:spLocks/>
            </p:cNvSpPr>
            <p:nvPr/>
          </p:nvSpPr>
          <p:spPr bwMode="auto">
            <a:xfrm>
              <a:off x="4831" y="1162"/>
              <a:ext cx="25" cy="59"/>
            </a:xfrm>
            <a:custGeom>
              <a:avLst/>
              <a:gdLst>
                <a:gd name="T0" fmla="*/ 25 w 339"/>
                <a:gd name="T1" fmla="*/ 3 h 813"/>
                <a:gd name="T2" fmla="*/ 23 w 339"/>
                <a:gd name="T3" fmla="*/ 39 h 813"/>
                <a:gd name="T4" fmla="*/ 15 w 339"/>
                <a:gd name="T5" fmla="*/ 44 h 813"/>
                <a:gd name="T6" fmla="*/ 13 w 339"/>
                <a:gd name="T7" fmla="*/ 29 h 813"/>
                <a:gd name="T8" fmla="*/ 12 w 339"/>
                <a:gd name="T9" fmla="*/ 25 h 813"/>
                <a:gd name="T10" fmla="*/ 11 w 339"/>
                <a:gd name="T11" fmla="*/ 22 h 813"/>
                <a:gd name="T12" fmla="*/ 11 w 339"/>
                <a:gd name="T13" fmla="*/ 22 h 813"/>
                <a:gd name="T14" fmla="*/ 10 w 339"/>
                <a:gd name="T15" fmla="*/ 21 h 813"/>
                <a:gd name="T16" fmla="*/ 10 w 339"/>
                <a:gd name="T17" fmla="*/ 20 h 813"/>
                <a:gd name="T18" fmla="*/ 9 w 339"/>
                <a:gd name="T19" fmla="*/ 20 h 813"/>
                <a:gd name="T20" fmla="*/ 8 w 339"/>
                <a:gd name="T21" fmla="*/ 20 h 813"/>
                <a:gd name="T22" fmla="*/ 7 w 339"/>
                <a:gd name="T23" fmla="*/ 19 h 813"/>
                <a:gd name="T24" fmla="*/ 6 w 339"/>
                <a:gd name="T25" fmla="*/ 19 h 813"/>
                <a:gd name="T26" fmla="*/ 5 w 339"/>
                <a:gd name="T27" fmla="*/ 19 h 813"/>
                <a:gd name="T28" fmla="*/ 4 w 339"/>
                <a:gd name="T29" fmla="*/ 22 h 813"/>
                <a:gd name="T30" fmla="*/ 2 w 339"/>
                <a:gd name="T31" fmla="*/ 51 h 813"/>
                <a:gd name="T32" fmla="*/ 2 w 339"/>
                <a:gd name="T33" fmla="*/ 59 h 813"/>
                <a:gd name="T34" fmla="*/ 0 w 339"/>
                <a:gd name="T35" fmla="*/ 47 h 813"/>
                <a:gd name="T36" fmla="*/ 0 w 339"/>
                <a:gd name="T37" fmla="*/ 15 h 813"/>
                <a:gd name="T38" fmla="*/ 1 w 339"/>
                <a:gd name="T39" fmla="*/ 7 h 813"/>
                <a:gd name="T40" fmla="*/ 2 w 339"/>
                <a:gd name="T41" fmla="*/ 6 h 813"/>
                <a:gd name="T42" fmla="*/ 3 w 339"/>
                <a:gd name="T43" fmla="*/ 5 h 813"/>
                <a:gd name="T44" fmla="*/ 3 w 339"/>
                <a:gd name="T45" fmla="*/ 4 h 813"/>
                <a:gd name="T46" fmla="*/ 6 w 339"/>
                <a:gd name="T47" fmla="*/ 3 h 813"/>
                <a:gd name="T48" fmla="*/ 8 w 339"/>
                <a:gd name="T49" fmla="*/ 2 h 813"/>
                <a:gd name="T50" fmla="*/ 14 w 339"/>
                <a:gd name="T51" fmla="*/ 0 h 813"/>
                <a:gd name="T52" fmla="*/ 19 w 339"/>
                <a:gd name="T53" fmla="*/ 0 h 813"/>
                <a:gd name="T54" fmla="*/ 21 w 339"/>
                <a:gd name="T55" fmla="*/ 0 h 813"/>
                <a:gd name="T56" fmla="*/ 22 w 339"/>
                <a:gd name="T57" fmla="*/ 0 h 813"/>
                <a:gd name="T58" fmla="*/ 23 w 339"/>
                <a:gd name="T59" fmla="*/ 0 h 813"/>
                <a:gd name="T60" fmla="*/ 24 w 339"/>
                <a:gd name="T61" fmla="*/ 1 h 813"/>
                <a:gd name="T62" fmla="*/ 24 w 339"/>
                <a:gd name="T63" fmla="*/ 1 h 813"/>
                <a:gd name="T64" fmla="*/ 25 w 339"/>
                <a:gd name="T65" fmla="*/ 1 h 813"/>
                <a:gd name="T66" fmla="*/ 25 w 339"/>
                <a:gd name="T67" fmla="*/ 2 h 813"/>
                <a:gd name="T68" fmla="*/ 25 w 339"/>
                <a:gd name="T69" fmla="*/ 2 h 813"/>
                <a:gd name="T70" fmla="*/ 25 w 339"/>
                <a:gd name="T71" fmla="*/ 3 h 8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39" h="813">
                  <a:moveTo>
                    <a:pt x="337" y="37"/>
                  </a:moveTo>
                  <a:lnTo>
                    <a:pt x="317" y="536"/>
                  </a:lnTo>
                  <a:lnTo>
                    <a:pt x="198" y="613"/>
                  </a:lnTo>
                  <a:lnTo>
                    <a:pt x="176" y="397"/>
                  </a:lnTo>
                  <a:lnTo>
                    <a:pt x="163" y="338"/>
                  </a:lnTo>
                  <a:lnTo>
                    <a:pt x="152" y="308"/>
                  </a:lnTo>
                  <a:lnTo>
                    <a:pt x="145" y="297"/>
                  </a:lnTo>
                  <a:lnTo>
                    <a:pt x="138" y="287"/>
                  </a:lnTo>
                  <a:lnTo>
                    <a:pt x="131" y="281"/>
                  </a:lnTo>
                  <a:lnTo>
                    <a:pt x="120" y="281"/>
                  </a:lnTo>
                  <a:lnTo>
                    <a:pt x="113" y="279"/>
                  </a:lnTo>
                  <a:lnTo>
                    <a:pt x="89" y="266"/>
                  </a:lnTo>
                  <a:lnTo>
                    <a:pt x="81" y="264"/>
                  </a:lnTo>
                  <a:lnTo>
                    <a:pt x="71" y="264"/>
                  </a:lnTo>
                  <a:lnTo>
                    <a:pt x="59" y="301"/>
                  </a:lnTo>
                  <a:lnTo>
                    <a:pt x="25" y="702"/>
                  </a:lnTo>
                  <a:lnTo>
                    <a:pt x="27" y="813"/>
                  </a:lnTo>
                  <a:lnTo>
                    <a:pt x="0" y="643"/>
                  </a:lnTo>
                  <a:lnTo>
                    <a:pt x="1" y="202"/>
                  </a:lnTo>
                  <a:lnTo>
                    <a:pt x="15" y="93"/>
                  </a:lnTo>
                  <a:lnTo>
                    <a:pt x="23" y="77"/>
                  </a:lnTo>
                  <a:lnTo>
                    <a:pt x="37" y="63"/>
                  </a:lnTo>
                  <a:lnTo>
                    <a:pt x="46" y="57"/>
                  </a:lnTo>
                  <a:lnTo>
                    <a:pt x="80" y="38"/>
                  </a:lnTo>
                  <a:lnTo>
                    <a:pt x="106" y="27"/>
                  </a:lnTo>
                  <a:lnTo>
                    <a:pt x="195" y="5"/>
                  </a:lnTo>
                  <a:lnTo>
                    <a:pt x="253" y="0"/>
                  </a:lnTo>
                  <a:lnTo>
                    <a:pt x="279" y="0"/>
                  </a:lnTo>
                  <a:lnTo>
                    <a:pt x="301" y="2"/>
                  </a:lnTo>
                  <a:lnTo>
                    <a:pt x="310" y="4"/>
                  </a:lnTo>
                  <a:lnTo>
                    <a:pt x="326" y="10"/>
                  </a:lnTo>
                  <a:lnTo>
                    <a:pt x="332" y="14"/>
                  </a:lnTo>
                  <a:lnTo>
                    <a:pt x="336" y="19"/>
                  </a:lnTo>
                  <a:lnTo>
                    <a:pt x="338" y="24"/>
                  </a:lnTo>
                  <a:lnTo>
                    <a:pt x="339" y="30"/>
                  </a:lnTo>
                  <a:lnTo>
                    <a:pt x="337" y="37"/>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8" name="Freeform 127"/>
            <p:cNvSpPr>
              <a:spLocks/>
            </p:cNvSpPr>
            <p:nvPr/>
          </p:nvSpPr>
          <p:spPr bwMode="auto">
            <a:xfrm>
              <a:off x="4677" y="1110"/>
              <a:ext cx="45" cy="115"/>
            </a:xfrm>
            <a:custGeom>
              <a:avLst/>
              <a:gdLst>
                <a:gd name="T0" fmla="*/ 0 w 641"/>
                <a:gd name="T1" fmla="*/ 2 h 1603"/>
                <a:gd name="T2" fmla="*/ 8 w 641"/>
                <a:gd name="T3" fmla="*/ 18 h 1603"/>
                <a:gd name="T4" fmla="*/ 12 w 641"/>
                <a:gd name="T5" fmla="*/ 34 h 1603"/>
                <a:gd name="T6" fmla="*/ 16 w 641"/>
                <a:gd name="T7" fmla="*/ 59 h 1603"/>
                <a:gd name="T8" fmla="*/ 14 w 641"/>
                <a:gd name="T9" fmla="*/ 91 h 1603"/>
                <a:gd name="T10" fmla="*/ 12 w 641"/>
                <a:gd name="T11" fmla="*/ 115 h 1603"/>
                <a:gd name="T12" fmla="*/ 32 w 641"/>
                <a:gd name="T13" fmla="*/ 106 h 1603"/>
                <a:gd name="T14" fmla="*/ 45 w 641"/>
                <a:gd name="T15" fmla="*/ 103 h 1603"/>
                <a:gd name="T16" fmla="*/ 44 w 641"/>
                <a:gd name="T17" fmla="*/ 56 h 1603"/>
                <a:gd name="T18" fmla="*/ 41 w 641"/>
                <a:gd name="T19" fmla="*/ 34 h 1603"/>
                <a:gd name="T20" fmla="*/ 37 w 641"/>
                <a:gd name="T21" fmla="*/ 21 h 1603"/>
                <a:gd name="T22" fmla="*/ 33 w 641"/>
                <a:gd name="T23" fmla="*/ 15 h 1603"/>
                <a:gd name="T24" fmla="*/ 30 w 641"/>
                <a:gd name="T25" fmla="*/ 10 h 1603"/>
                <a:gd name="T26" fmla="*/ 28 w 641"/>
                <a:gd name="T27" fmla="*/ 8 h 1603"/>
                <a:gd name="T28" fmla="*/ 24 w 641"/>
                <a:gd name="T29" fmla="*/ 5 h 1603"/>
                <a:gd name="T30" fmla="*/ 21 w 641"/>
                <a:gd name="T31" fmla="*/ 3 h 1603"/>
                <a:gd name="T32" fmla="*/ 17 w 641"/>
                <a:gd name="T33" fmla="*/ 1 h 1603"/>
                <a:gd name="T34" fmla="*/ 13 w 641"/>
                <a:gd name="T35" fmla="*/ 0 h 1603"/>
                <a:gd name="T36" fmla="*/ 9 w 641"/>
                <a:gd name="T37" fmla="*/ 0 h 1603"/>
                <a:gd name="T38" fmla="*/ 7 w 641"/>
                <a:gd name="T39" fmla="*/ 0 h 1603"/>
                <a:gd name="T40" fmla="*/ 3 w 641"/>
                <a:gd name="T41" fmla="*/ 1 h 1603"/>
                <a:gd name="T42" fmla="*/ 1 w 641"/>
                <a:gd name="T43" fmla="*/ 1 h 1603"/>
                <a:gd name="T44" fmla="*/ 0 w 641"/>
                <a:gd name="T45" fmla="*/ 2 h 16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1" h="1603">
                  <a:moveTo>
                    <a:pt x="0" y="28"/>
                  </a:moveTo>
                  <a:lnTo>
                    <a:pt x="108" y="251"/>
                  </a:lnTo>
                  <a:lnTo>
                    <a:pt x="176" y="480"/>
                  </a:lnTo>
                  <a:lnTo>
                    <a:pt x="221" y="819"/>
                  </a:lnTo>
                  <a:lnTo>
                    <a:pt x="206" y="1273"/>
                  </a:lnTo>
                  <a:lnTo>
                    <a:pt x="164" y="1603"/>
                  </a:lnTo>
                  <a:lnTo>
                    <a:pt x="458" y="1479"/>
                  </a:lnTo>
                  <a:lnTo>
                    <a:pt x="641" y="1430"/>
                  </a:lnTo>
                  <a:lnTo>
                    <a:pt x="630" y="787"/>
                  </a:lnTo>
                  <a:lnTo>
                    <a:pt x="582" y="479"/>
                  </a:lnTo>
                  <a:lnTo>
                    <a:pt x="521" y="296"/>
                  </a:lnTo>
                  <a:lnTo>
                    <a:pt x="477" y="210"/>
                  </a:lnTo>
                  <a:lnTo>
                    <a:pt x="423" y="139"/>
                  </a:lnTo>
                  <a:lnTo>
                    <a:pt x="393" y="109"/>
                  </a:lnTo>
                  <a:lnTo>
                    <a:pt x="346" y="70"/>
                  </a:lnTo>
                  <a:lnTo>
                    <a:pt x="294" y="39"/>
                  </a:lnTo>
                  <a:lnTo>
                    <a:pt x="241" y="18"/>
                  </a:lnTo>
                  <a:lnTo>
                    <a:pt x="186" y="4"/>
                  </a:lnTo>
                  <a:lnTo>
                    <a:pt x="130" y="0"/>
                  </a:lnTo>
                  <a:lnTo>
                    <a:pt x="93" y="2"/>
                  </a:lnTo>
                  <a:lnTo>
                    <a:pt x="37" y="12"/>
                  </a:lnTo>
                  <a:lnTo>
                    <a:pt x="19" y="18"/>
                  </a:lnTo>
                  <a:lnTo>
                    <a:pt x="0" y="28"/>
                  </a:lnTo>
                  <a:close/>
                </a:path>
              </a:pathLst>
            </a:custGeom>
            <a:solidFill>
              <a:srgbClr val="E562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9" name="Freeform 128"/>
            <p:cNvSpPr>
              <a:spLocks/>
            </p:cNvSpPr>
            <p:nvPr/>
          </p:nvSpPr>
          <p:spPr bwMode="auto">
            <a:xfrm>
              <a:off x="4632" y="1250"/>
              <a:ext cx="18" cy="240"/>
            </a:xfrm>
            <a:custGeom>
              <a:avLst/>
              <a:gdLst>
                <a:gd name="T0" fmla="*/ 15 w 247"/>
                <a:gd name="T1" fmla="*/ 7 h 3374"/>
                <a:gd name="T2" fmla="*/ 18 w 247"/>
                <a:gd name="T3" fmla="*/ 240 h 3374"/>
                <a:gd name="T4" fmla="*/ 14 w 247"/>
                <a:gd name="T5" fmla="*/ 240 h 3374"/>
                <a:gd name="T6" fmla="*/ 14 w 247"/>
                <a:gd name="T7" fmla="*/ 130 h 3374"/>
                <a:gd name="T8" fmla="*/ 4 w 247"/>
                <a:gd name="T9" fmla="*/ 20 h 3374"/>
                <a:gd name="T10" fmla="*/ 0 w 247"/>
                <a:gd name="T11" fmla="*/ 0 h 3374"/>
                <a:gd name="T12" fmla="*/ 9 w 247"/>
                <a:gd name="T13" fmla="*/ 4 h 3374"/>
                <a:gd name="T14" fmla="*/ 12 w 247"/>
                <a:gd name="T15" fmla="*/ 6 h 3374"/>
                <a:gd name="T16" fmla="*/ 14 w 247"/>
                <a:gd name="T17" fmla="*/ 7 h 3374"/>
                <a:gd name="T18" fmla="*/ 15 w 247"/>
                <a:gd name="T19" fmla="*/ 7 h 33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7" h="3374">
                  <a:moveTo>
                    <a:pt x="211" y="97"/>
                  </a:moveTo>
                  <a:lnTo>
                    <a:pt x="247" y="3374"/>
                  </a:lnTo>
                  <a:lnTo>
                    <a:pt x="198" y="3374"/>
                  </a:lnTo>
                  <a:lnTo>
                    <a:pt x="198" y="1828"/>
                  </a:lnTo>
                  <a:lnTo>
                    <a:pt x="57" y="277"/>
                  </a:lnTo>
                  <a:lnTo>
                    <a:pt x="0" y="0"/>
                  </a:lnTo>
                  <a:lnTo>
                    <a:pt x="121" y="51"/>
                  </a:lnTo>
                  <a:lnTo>
                    <a:pt x="168" y="80"/>
                  </a:lnTo>
                  <a:lnTo>
                    <a:pt x="198" y="103"/>
                  </a:lnTo>
                  <a:lnTo>
                    <a:pt x="211" y="97"/>
                  </a:lnTo>
                  <a:close/>
                </a:path>
              </a:pathLst>
            </a:custGeom>
            <a:solidFill>
              <a:srgbClr val="91A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0" name="Freeform 129"/>
            <p:cNvSpPr>
              <a:spLocks/>
            </p:cNvSpPr>
            <p:nvPr/>
          </p:nvSpPr>
          <p:spPr bwMode="auto">
            <a:xfrm>
              <a:off x="4540" y="1253"/>
              <a:ext cx="88" cy="117"/>
            </a:xfrm>
            <a:custGeom>
              <a:avLst/>
              <a:gdLst>
                <a:gd name="T0" fmla="*/ 16 w 1237"/>
                <a:gd name="T1" fmla="*/ 9 h 1636"/>
                <a:gd name="T2" fmla="*/ 19 w 1237"/>
                <a:gd name="T3" fmla="*/ 3 h 1636"/>
                <a:gd name="T4" fmla="*/ 22 w 1237"/>
                <a:gd name="T5" fmla="*/ 0 h 1636"/>
                <a:gd name="T6" fmla="*/ 25 w 1237"/>
                <a:gd name="T7" fmla="*/ 0 h 1636"/>
                <a:gd name="T8" fmla="*/ 27 w 1237"/>
                <a:gd name="T9" fmla="*/ 2 h 1636"/>
                <a:gd name="T10" fmla="*/ 30 w 1237"/>
                <a:gd name="T11" fmla="*/ 10 h 1636"/>
                <a:gd name="T12" fmla="*/ 30 w 1237"/>
                <a:gd name="T13" fmla="*/ 12 h 1636"/>
                <a:gd name="T14" fmla="*/ 32 w 1237"/>
                <a:gd name="T15" fmla="*/ 10 h 1636"/>
                <a:gd name="T16" fmla="*/ 40 w 1237"/>
                <a:gd name="T17" fmla="*/ 7 h 1636"/>
                <a:gd name="T18" fmla="*/ 49 w 1237"/>
                <a:gd name="T19" fmla="*/ 8 h 1636"/>
                <a:gd name="T20" fmla="*/ 52 w 1237"/>
                <a:gd name="T21" fmla="*/ 11 h 1636"/>
                <a:gd name="T22" fmla="*/ 54 w 1237"/>
                <a:gd name="T23" fmla="*/ 14 h 1636"/>
                <a:gd name="T24" fmla="*/ 52 w 1237"/>
                <a:gd name="T25" fmla="*/ 22 h 1636"/>
                <a:gd name="T26" fmla="*/ 48 w 1237"/>
                <a:gd name="T27" fmla="*/ 32 h 1636"/>
                <a:gd name="T28" fmla="*/ 52 w 1237"/>
                <a:gd name="T29" fmla="*/ 31 h 1636"/>
                <a:gd name="T30" fmla="*/ 60 w 1237"/>
                <a:gd name="T31" fmla="*/ 33 h 1636"/>
                <a:gd name="T32" fmla="*/ 67 w 1237"/>
                <a:gd name="T33" fmla="*/ 39 h 1636"/>
                <a:gd name="T34" fmla="*/ 69 w 1237"/>
                <a:gd name="T35" fmla="*/ 45 h 1636"/>
                <a:gd name="T36" fmla="*/ 69 w 1237"/>
                <a:gd name="T37" fmla="*/ 51 h 1636"/>
                <a:gd name="T38" fmla="*/ 67 w 1237"/>
                <a:gd name="T39" fmla="*/ 54 h 1636"/>
                <a:gd name="T40" fmla="*/ 77 w 1237"/>
                <a:gd name="T41" fmla="*/ 58 h 1636"/>
                <a:gd name="T42" fmla="*/ 84 w 1237"/>
                <a:gd name="T43" fmla="*/ 64 h 1636"/>
                <a:gd name="T44" fmla="*/ 88 w 1237"/>
                <a:gd name="T45" fmla="*/ 70 h 1636"/>
                <a:gd name="T46" fmla="*/ 88 w 1237"/>
                <a:gd name="T47" fmla="*/ 77 h 1636"/>
                <a:gd name="T48" fmla="*/ 84 w 1237"/>
                <a:gd name="T49" fmla="*/ 86 h 1636"/>
                <a:gd name="T50" fmla="*/ 75 w 1237"/>
                <a:gd name="T51" fmla="*/ 94 h 1636"/>
                <a:gd name="T52" fmla="*/ 69 w 1237"/>
                <a:gd name="T53" fmla="*/ 95 h 1636"/>
                <a:gd name="T54" fmla="*/ 63 w 1237"/>
                <a:gd name="T55" fmla="*/ 93 h 1636"/>
                <a:gd name="T56" fmla="*/ 59 w 1237"/>
                <a:gd name="T57" fmla="*/ 87 h 1636"/>
                <a:gd name="T58" fmla="*/ 57 w 1237"/>
                <a:gd name="T59" fmla="*/ 86 h 1636"/>
                <a:gd name="T60" fmla="*/ 52 w 1237"/>
                <a:gd name="T61" fmla="*/ 108 h 1636"/>
                <a:gd name="T62" fmla="*/ 46 w 1237"/>
                <a:gd name="T63" fmla="*/ 116 h 1636"/>
                <a:gd name="T64" fmla="*/ 42 w 1237"/>
                <a:gd name="T65" fmla="*/ 117 h 1636"/>
                <a:gd name="T66" fmla="*/ 38 w 1237"/>
                <a:gd name="T67" fmla="*/ 115 h 1636"/>
                <a:gd name="T68" fmla="*/ 34 w 1237"/>
                <a:gd name="T69" fmla="*/ 110 h 1636"/>
                <a:gd name="T70" fmla="*/ 30 w 1237"/>
                <a:gd name="T71" fmla="*/ 76 h 1636"/>
                <a:gd name="T72" fmla="*/ 26 w 1237"/>
                <a:gd name="T73" fmla="*/ 84 h 1636"/>
                <a:gd name="T74" fmla="*/ 22 w 1237"/>
                <a:gd name="T75" fmla="*/ 86 h 1636"/>
                <a:gd name="T76" fmla="*/ 19 w 1237"/>
                <a:gd name="T77" fmla="*/ 85 h 1636"/>
                <a:gd name="T78" fmla="*/ 16 w 1237"/>
                <a:gd name="T79" fmla="*/ 82 h 1636"/>
                <a:gd name="T80" fmla="*/ 12 w 1237"/>
                <a:gd name="T81" fmla="*/ 74 h 1636"/>
                <a:gd name="T82" fmla="*/ 11 w 1237"/>
                <a:gd name="T83" fmla="*/ 60 h 1636"/>
                <a:gd name="T84" fmla="*/ 14 w 1237"/>
                <a:gd name="T85" fmla="*/ 50 h 1636"/>
                <a:gd name="T86" fmla="*/ 21 w 1237"/>
                <a:gd name="T87" fmla="*/ 41 h 1636"/>
                <a:gd name="T88" fmla="*/ 12 w 1237"/>
                <a:gd name="T89" fmla="*/ 40 h 1636"/>
                <a:gd name="T90" fmla="*/ 3 w 1237"/>
                <a:gd name="T91" fmla="*/ 36 h 1636"/>
                <a:gd name="T92" fmla="*/ 0 w 1237"/>
                <a:gd name="T93" fmla="*/ 33 h 1636"/>
                <a:gd name="T94" fmla="*/ 0 w 1237"/>
                <a:gd name="T95" fmla="*/ 29 h 1636"/>
                <a:gd name="T96" fmla="*/ 3 w 1237"/>
                <a:gd name="T97" fmla="*/ 25 h 1636"/>
                <a:gd name="T98" fmla="*/ 14 w 1237"/>
                <a:gd name="T99" fmla="*/ 18 h 16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37" h="1636">
                  <a:moveTo>
                    <a:pt x="197" y="256"/>
                  </a:moveTo>
                  <a:lnTo>
                    <a:pt x="204" y="184"/>
                  </a:lnTo>
                  <a:lnTo>
                    <a:pt x="221" y="122"/>
                  </a:lnTo>
                  <a:lnTo>
                    <a:pt x="236" y="87"/>
                  </a:lnTo>
                  <a:lnTo>
                    <a:pt x="253" y="57"/>
                  </a:lnTo>
                  <a:lnTo>
                    <a:pt x="263" y="45"/>
                  </a:lnTo>
                  <a:lnTo>
                    <a:pt x="282" y="25"/>
                  </a:lnTo>
                  <a:lnTo>
                    <a:pt x="302" y="10"/>
                  </a:lnTo>
                  <a:lnTo>
                    <a:pt x="312" y="4"/>
                  </a:lnTo>
                  <a:lnTo>
                    <a:pt x="322" y="1"/>
                  </a:lnTo>
                  <a:lnTo>
                    <a:pt x="332" y="0"/>
                  </a:lnTo>
                  <a:lnTo>
                    <a:pt x="352" y="3"/>
                  </a:lnTo>
                  <a:lnTo>
                    <a:pt x="361" y="8"/>
                  </a:lnTo>
                  <a:lnTo>
                    <a:pt x="370" y="14"/>
                  </a:lnTo>
                  <a:lnTo>
                    <a:pt x="379" y="21"/>
                  </a:lnTo>
                  <a:lnTo>
                    <a:pt x="394" y="44"/>
                  </a:lnTo>
                  <a:lnTo>
                    <a:pt x="406" y="74"/>
                  </a:lnTo>
                  <a:lnTo>
                    <a:pt x="418" y="138"/>
                  </a:lnTo>
                  <a:lnTo>
                    <a:pt x="420" y="191"/>
                  </a:lnTo>
                  <a:lnTo>
                    <a:pt x="421" y="180"/>
                  </a:lnTo>
                  <a:lnTo>
                    <a:pt x="426" y="169"/>
                  </a:lnTo>
                  <a:lnTo>
                    <a:pt x="434" y="159"/>
                  </a:lnTo>
                  <a:lnTo>
                    <a:pt x="443" y="148"/>
                  </a:lnTo>
                  <a:lnTo>
                    <a:pt x="456" y="139"/>
                  </a:lnTo>
                  <a:lnTo>
                    <a:pt x="486" y="122"/>
                  </a:lnTo>
                  <a:lnTo>
                    <a:pt x="541" y="104"/>
                  </a:lnTo>
                  <a:lnTo>
                    <a:pt x="561" y="100"/>
                  </a:lnTo>
                  <a:lnTo>
                    <a:pt x="622" y="97"/>
                  </a:lnTo>
                  <a:lnTo>
                    <a:pt x="661" y="102"/>
                  </a:lnTo>
                  <a:lnTo>
                    <a:pt x="695" y="113"/>
                  </a:lnTo>
                  <a:lnTo>
                    <a:pt x="711" y="123"/>
                  </a:lnTo>
                  <a:lnTo>
                    <a:pt x="724" y="134"/>
                  </a:lnTo>
                  <a:lnTo>
                    <a:pt x="735" y="147"/>
                  </a:lnTo>
                  <a:lnTo>
                    <a:pt x="744" y="163"/>
                  </a:lnTo>
                  <a:lnTo>
                    <a:pt x="750" y="180"/>
                  </a:lnTo>
                  <a:lnTo>
                    <a:pt x="753" y="201"/>
                  </a:lnTo>
                  <a:lnTo>
                    <a:pt x="753" y="223"/>
                  </a:lnTo>
                  <a:lnTo>
                    <a:pt x="750" y="249"/>
                  </a:lnTo>
                  <a:lnTo>
                    <a:pt x="732" y="308"/>
                  </a:lnTo>
                  <a:lnTo>
                    <a:pt x="717" y="343"/>
                  </a:lnTo>
                  <a:lnTo>
                    <a:pt x="643" y="464"/>
                  </a:lnTo>
                  <a:lnTo>
                    <a:pt x="678" y="446"/>
                  </a:lnTo>
                  <a:lnTo>
                    <a:pt x="697" y="440"/>
                  </a:lnTo>
                  <a:lnTo>
                    <a:pt x="715" y="437"/>
                  </a:lnTo>
                  <a:lnTo>
                    <a:pt x="734" y="436"/>
                  </a:lnTo>
                  <a:lnTo>
                    <a:pt x="771" y="439"/>
                  </a:lnTo>
                  <a:lnTo>
                    <a:pt x="807" y="449"/>
                  </a:lnTo>
                  <a:lnTo>
                    <a:pt x="842" y="465"/>
                  </a:lnTo>
                  <a:lnTo>
                    <a:pt x="890" y="496"/>
                  </a:lnTo>
                  <a:lnTo>
                    <a:pt x="917" y="523"/>
                  </a:lnTo>
                  <a:lnTo>
                    <a:pt x="941" y="552"/>
                  </a:lnTo>
                  <a:lnTo>
                    <a:pt x="959" y="583"/>
                  </a:lnTo>
                  <a:lnTo>
                    <a:pt x="966" y="599"/>
                  </a:lnTo>
                  <a:lnTo>
                    <a:pt x="976" y="632"/>
                  </a:lnTo>
                  <a:lnTo>
                    <a:pt x="978" y="648"/>
                  </a:lnTo>
                  <a:lnTo>
                    <a:pt x="977" y="679"/>
                  </a:lnTo>
                  <a:lnTo>
                    <a:pt x="967" y="709"/>
                  </a:lnTo>
                  <a:lnTo>
                    <a:pt x="960" y="724"/>
                  </a:lnTo>
                  <a:lnTo>
                    <a:pt x="949" y="738"/>
                  </a:lnTo>
                  <a:lnTo>
                    <a:pt x="936" y="750"/>
                  </a:lnTo>
                  <a:lnTo>
                    <a:pt x="922" y="762"/>
                  </a:lnTo>
                  <a:lnTo>
                    <a:pt x="1039" y="793"/>
                  </a:lnTo>
                  <a:lnTo>
                    <a:pt x="1087" y="813"/>
                  </a:lnTo>
                  <a:lnTo>
                    <a:pt x="1127" y="837"/>
                  </a:lnTo>
                  <a:lnTo>
                    <a:pt x="1161" y="862"/>
                  </a:lnTo>
                  <a:lnTo>
                    <a:pt x="1187" y="891"/>
                  </a:lnTo>
                  <a:lnTo>
                    <a:pt x="1208" y="921"/>
                  </a:lnTo>
                  <a:lnTo>
                    <a:pt x="1223" y="951"/>
                  </a:lnTo>
                  <a:lnTo>
                    <a:pt x="1233" y="984"/>
                  </a:lnTo>
                  <a:lnTo>
                    <a:pt x="1237" y="1017"/>
                  </a:lnTo>
                  <a:lnTo>
                    <a:pt x="1237" y="1050"/>
                  </a:lnTo>
                  <a:lnTo>
                    <a:pt x="1233" y="1082"/>
                  </a:lnTo>
                  <a:lnTo>
                    <a:pt x="1224" y="1115"/>
                  </a:lnTo>
                  <a:lnTo>
                    <a:pt x="1197" y="1177"/>
                  </a:lnTo>
                  <a:lnTo>
                    <a:pt x="1179" y="1205"/>
                  </a:lnTo>
                  <a:lnTo>
                    <a:pt x="1157" y="1233"/>
                  </a:lnTo>
                  <a:lnTo>
                    <a:pt x="1110" y="1277"/>
                  </a:lnTo>
                  <a:lnTo>
                    <a:pt x="1057" y="1310"/>
                  </a:lnTo>
                  <a:lnTo>
                    <a:pt x="1028" y="1320"/>
                  </a:lnTo>
                  <a:lnTo>
                    <a:pt x="1001" y="1327"/>
                  </a:lnTo>
                  <a:lnTo>
                    <a:pt x="972" y="1328"/>
                  </a:lnTo>
                  <a:lnTo>
                    <a:pt x="945" y="1325"/>
                  </a:lnTo>
                  <a:lnTo>
                    <a:pt x="917" y="1315"/>
                  </a:lnTo>
                  <a:lnTo>
                    <a:pt x="892" y="1300"/>
                  </a:lnTo>
                  <a:lnTo>
                    <a:pt x="868" y="1279"/>
                  </a:lnTo>
                  <a:lnTo>
                    <a:pt x="844" y="1252"/>
                  </a:lnTo>
                  <a:lnTo>
                    <a:pt x="824" y="1217"/>
                  </a:lnTo>
                  <a:lnTo>
                    <a:pt x="806" y="1175"/>
                  </a:lnTo>
                  <a:lnTo>
                    <a:pt x="791" y="1125"/>
                  </a:lnTo>
                  <a:lnTo>
                    <a:pt x="800" y="1209"/>
                  </a:lnTo>
                  <a:lnTo>
                    <a:pt x="790" y="1332"/>
                  </a:lnTo>
                  <a:lnTo>
                    <a:pt x="773" y="1407"/>
                  </a:lnTo>
                  <a:lnTo>
                    <a:pt x="734" y="1506"/>
                  </a:lnTo>
                  <a:lnTo>
                    <a:pt x="700" y="1560"/>
                  </a:lnTo>
                  <a:lnTo>
                    <a:pt x="682" y="1582"/>
                  </a:lnTo>
                  <a:lnTo>
                    <a:pt x="644" y="1616"/>
                  </a:lnTo>
                  <a:lnTo>
                    <a:pt x="625" y="1626"/>
                  </a:lnTo>
                  <a:lnTo>
                    <a:pt x="605" y="1634"/>
                  </a:lnTo>
                  <a:lnTo>
                    <a:pt x="585" y="1636"/>
                  </a:lnTo>
                  <a:lnTo>
                    <a:pt x="566" y="1634"/>
                  </a:lnTo>
                  <a:lnTo>
                    <a:pt x="547" y="1627"/>
                  </a:lnTo>
                  <a:lnTo>
                    <a:pt x="528" y="1615"/>
                  </a:lnTo>
                  <a:lnTo>
                    <a:pt x="510" y="1597"/>
                  </a:lnTo>
                  <a:lnTo>
                    <a:pt x="494" y="1573"/>
                  </a:lnTo>
                  <a:lnTo>
                    <a:pt x="478" y="1544"/>
                  </a:lnTo>
                  <a:lnTo>
                    <a:pt x="452" y="1465"/>
                  </a:lnTo>
                  <a:lnTo>
                    <a:pt x="432" y="1361"/>
                  </a:lnTo>
                  <a:lnTo>
                    <a:pt x="420" y="1060"/>
                  </a:lnTo>
                  <a:lnTo>
                    <a:pt x="394" y="1127"/>
                  </a:lnTo>
                  <a:lnTo>
                    <a:pt x="379" y="1152"/>
                  </a:lnTo>
                  <a:lnTo>
                    <a:pt x="364" y="1172"/>
                  </a:lnTo>
                  <a:lnTo>
                    <a:pt x="348" y="1187"/>
                  </a:lnTo>
                  <a:lnTo>
                    <a:pt x="331" y="1197"/>
                  </a:lnTo>
                  <a:lnTo>
                    <a:pt x="315" y="1202"/>
                  </a:lnTo>
                  <a:lnTo>
                    <a:pt x="298" y="1203"/>
                  </a:lnTo>
                  <a:lnTo>
                    <a:pt x="283" y="1200"/>
                  </a:lnTo>
                  <a:lnTo>
                    <a:pt x="267" y="1192"/>
                  </a:lnTo>
                  <a:lnTo>
                    <a:pt x="251" y="1182"/>
                  </a:lnTo>
                  <a:lnTo>
                    <a:pt x="236" y="1168"/>
                  </a:lnTo>
                  <a:lnTo>
                    <a:pt x="221" y="1151"/>
                  </a:lnTo>
                  <a:lnTo>
                    <a:pt x="208" y="1131"/>
                  </a:lnTo>
                  <a:lnTo>
                    <a:pt x="184" y="1085"/>
                  </a:lnTo>
                  <a:lnTo>
                    <a:pt x="166" y="1030"/>
                  </a:lnTo>
                  <a:lnTo>
                    <a:pt x="155" y="967"/>
                  </a:lnTo>
                  <a:lnTo>
                    <a:pt x="151" y="902"/>
                  </a:lnTo>
                  <a:lnTo>
                    <a:pt x="158" y="834"/>
                  </a:lnTo>
                  <a:lnTo>
                    <a:pt x="164" y="800"/>
                  </a:lnTo>
                  <a:lnTo>
                    <a:pt x="186" y="732"/>
                  </a:lnTo>
                  <a:lnTo>
                    <a:pt x="202" y="700"/>
                  </a:lnTo>
                  <a:lnTo>
                    <a:pt x="243" y="637"/>
                  </a:lnTo>
                  <a:lnTo>
                    <a:pt x="270" y="607"/>
                  </a:lnTo>
                  <a:lnTo>
                    <a:pt x="300" y="580"/>
                  </a:lnTo>
                  <a:lnTo>
                    <a:pt x="278" y="580"/>
                  </a:lnTo>
                  <a:lnTo>
                    <a:pt x="216" y="574"/>
                  </a:lnTo>
                  <a:lnTo>
                    <a:pt x="175" y="565"/>
                  </a:lnTo>
                  <a:lnTo>
                    <a:pt x="117" y="546"/>
                  </a:lnTo>
                  <a:lnTo>
                    <a:pt x="67" y="522"/>
                  </a:lnTo>
                  <a:lnTo>
                    <a:pt x="40" y="503"/>
                  </a:lnTo>
                  <a:lnTo>
                    <a:pt x="29" y="492"/>
                  </a:lnTo>
                  <a:lnTo>
                    <a:pt x="12" y="470"/>
                  </a:lnTo>
                  <a:lnTo>
                    <a:pt x="5" y="457"/>
                  </a:lnTo>
                  <a:lnTo>
                    <a:pt x="1" y="446"/>
                  </a:lnTo>
                  <a:lnTo>
                    <a:pt x="0" y="419"/>
                  </a:lnTo>
                  <a:lnTo>
                    <a:pt x="3" y="405"/>
                  </a:lnTo>
                  <a:lnTo>
                    <a:pt x="9" y="392"/>
                  </a:lnTo>
                  <a:lnTo>
                    <a:pt x="17" y="378"/>
                  </a:lnTo>
                  <a:lnTo>
                    <a:pt x="42" y="348"/>
                  </a:lnTo>
                  <a:lnTo>
                    <a:pt x="81" y="318"/>
                  </a:lnTo>
                  <a:lnTo>
                    <a:pt x="131" y="287"/>
                  </a:lnTo>
                  <a:lnTo>
                    <a:pt x="197" y="256"/>
                  </a:lnTo>
                  <a:close/>
                </a:path>
              </a:pathLst>
            </a:custGeom>
            <a:solidFill>
              <a:srgbClr val="52B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1" name="Freeform 130"/>
            <p:cNvSpPr>
              <a:spLocks/>
            </p:cNvSpPr>
            <p:nvPr/>
          </p:nvSpPr>
          <p:spPr bwMode="auto">
            <a:xfrm>
              <a:off x="4555" y="1135"/>
              <a:ext cx="80" cy="26"/>
            </a:xfrm>
            <a:custGeom>
              <a:avLst/>
              <a:gdLst>
                <a:gd name="T0" fmla="*/ 0 w 1119"/>
                <a:gd name="T1" fmla="*/ 26 h 369"/>
                <a:gd name="T2" fmla="*/ 77 w 1119"/>
                <a:gd name="T3" fmla="*/ 19 h 369"/>
                <a:gd name="T4" fmla="*/ 80 w 1119"/>
                <a:gd name="T5" fmla="*/ 4 h 369"/>
                <a:gd name="T6" fmla="*/ 78 w 1119"/>
                <a:gd name="T7" fmla="*/ 4 h 369"/>
                <a:gd name="T8" fmla="*/ 39 w 1119"/>
                <a:gd name="T9" fmla="*/ 0 h 369"/>
                <a:gd name="T10" fmla="*/ 27 w 1119"/>
                <a:gd name="T11" fmla="*/ 1 h 369"/>
                <a:gd name="T12" fmla="*/ 22 w 1119"/>
                <a:gd name="T13" fmla="*/ 2 h 369"/>
                <a:gd name="T14" fmla="*/ 19 w 1119"/>
                <a:gd name="T15" fmla="*/ 2 h 369"/>
                <a:gd name="T16" fmla="*/ 16 w 1119"/>
                <a:gd name="T17" fmla="*/ 3 h 369"/>
                <a:gd name="T18" fmla="*/ 12 w 1119"/>
                <a:gd name="T19" fmla="*/ 6 h 369"/>
                <a:gd name="T20" fmla="*/ 10 w 1119"/>
                <a:gd name="T21" fmla="*/ 7 h 369"/>
                <a:gd name="T22" fmla="*/ 7 w 1119"/>
                <a:gd name="T23" fmla="*/ 11 h 369"/>
                <a:gd name="T24" fmla="*/ 4 w 1119"/>
                <a:gd name="T25" fmla="*/ 16 h 369"/>
                <a:gd name="T26" fmla="*/ 3 w 1119"/>
                <a:gd name="T27" fmla="*/ 18 h 369"/>
                <a:gd name="T28" fmla="*/ 0 w 1119"/>
                <a:gd name="T29" fmla="*/ 26 h 3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19" h="369">
                  <a:moveTo>
                    <a:pt x="0" y="369"/>
                  </a:moveTo>
                  <a:lnTo>
                    <a:pt x="1077" y="265"/>
                  </a:lnTo>
                  <a:lnTo>
                    <a:pt x="1119" y="51"/>
                  </a:lnTo>
                  <a:lnTo>
                    <a:pt x="1097" y="52"/>
                  </a:lnTo>
                  <a:lnTo>
                    <a:pt x="542" y="0"/>
                  </a:lnTo>
                  <a:lnTo>
                    <a:pt x="377" y="8"/>
                  </a:lnTo>
                  <a:lnTo>
                    <a:pt x="301" y="23"/>
                  </a:lnTo>
                  <a:lnTo>
                    <a:pt x="265" y="33"/>
                  </a:lnTo>
                  <a:lnTo>
                    <a:pt x="230" y="47"/>
                  </a:lnTo>
                  <a:lnTo>
                    <a:pt x="168" y="81"/>
                  </a:lnTo>
                  <a:lnTo>
                    <a:pt x="140" y="102"/>
                  </a:lnTo>
                  <a:lnTo>
                    <a:pt x="92" y="155"/>
                  </a:lnTo>
                  <a:lnTo>
                    <a:pt x="56" y="221"/>
                  </a:lnTo>
                  <a:lnTo>
                    <a:pt x="43" y="260"/>
                  </a:lnTo>
                  <a:lnTo>
                    <a:pt x="0" y="369"/>
                  </a:lnTo>
                  <a:close/>
                </a:path>
              </a:pathLst>
            </a:custGeom>
            <a:solidFill>
              <a:srgbClr val="EB89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2" name="Freeform 131"/>
            <p:cNvSpPr>
              <a:spLocks/>
            </p:cNvSpPr>
            <p:nvPr/>
          </p:nvSpPr>
          <p:spPr bwMode="auto">
            <a:xfrm>
              <a:off x="4639" y="1112"/>
              <a:ext cx="27" cy="41"/>
            </a:xfrm>
            <a:custGeom>
              <a:avLst/>
              <a:gdLst>
                <a:gd name="T0" fmla="*/ 0 w 374"/>
                <a:gd name="T1" fmla="*/ 41 h 577"/>
                <a:gd name="T2" fmla="*/ 12 w 374"/>
                <a:gd name="T3" fmla="*/ 37 h 577"/>
                <a:gd name="T4" fmla="*/ 21 w 374"/>
                <a:gd name="T5" fmla="*/ 12 h 577"/>
                <a:gd name="T6" fmla="*/ 27 w 374"/>
                <a:gd name="T7" fmla="*/ 0 h 577"/>
                <a:gd name="T8" fmla="*/ 23 w 374"/>
                <a:gd name="T9" fmla="*/ 2 h 577"/>
                <a:gd name="T10" fmla="*/ 19 w 374"/>
                <a:gd name="T11" fmla="*/ 4 h 577"/>
                <a:gd name="T12" fmla="*/ 15 w 374"/>
                <a:gd name="T13" fmla="*/ 7 h 577"/>
                <a:gd name="T14" fmla="*/ 10 w 374"/>
                <a:gd name="T15" fmla="*/ 13 h 577"/>
                <a:gd name="T16" fmla="*/ 9 w 374"/>
                <a:gd name="T17" fmla="*/ 15 h 577"/>
                <a:gd name="T18" fmla="*/ 4 w 374"/>
                <a:gd name="T19" fmla="*/ 24 h 577"/>
                <a:gd name="T20" fmla="*/ 1 w 374"/>
                <a:gd name="T21" fmla="*/ 37 h 577"/>
                <a:gd name="T22" fmla="*/ 0 w 374"/>
                <a:gd name="T23" fmla="*/ 41 h 5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4" h="577">
                  <a:moveTo>
                    <a:pt x="0" y="577"/>
                  </a:moveTo>
                  <a:lnTo>
                    <a:pt x="173" y="518"/>
                  </a:lnTo>
                  <a:lnTo>
                    <a:pt x="289" y="173"/>
                  </a:lnTo>
                  <a:lnTo>
                    <a:pt x="374" y="0"/>
                  </a:lnTo>
                  <a:lnTo>
                    <a:pt x="313" y="24"/>
                  </a:lnTo>
                  <a:lnTo>
                    <a:pt x="259" y="56"/>
                  </a:lnTo>
                  <a:lnTo>
                    <a:pt x="210" y="95"/>
                  </a:lnTo>
                  <a:lnTo>
                    <a:pt x="142" y="176"/>
                  </a:lnTo>
                  <a:lnTo>
                    <a:pt x="118" y="212"/>
                  </a:lnTo>
                  <a:lnTo>
                    <a:pt x="60" y="335"/>
                  </a:lnTo>
                  <a:lnTo>
                    <a:pt x="8" y="526"/>
                  </a:lnTo>
                  <a:lnTo>
                    <a:pt x="0" y="577"/>
                  </a:lnTo>
                  <a:close/>
                </a:path>
              </a:pathLst>
            </a:custGeom>
            <a:solidFill>
              <a:srgbClr val="F6CE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3" name="Freeform 132"/>
            <p:cNvSpPr>
              <a:spLocks/>
            </p:cNvSpPr>
            <p:nvPr/>
          </p:nvSpPr>
          <p:spPr bwMode="auto">
            <a:xfrm>
              <a:off x="4578" y="878"/>
              <a:ext cx="252" cy="88"/>
            </a:xfrm>
            <a:custGeom>
              <a:avLst/>
              <a:gdLst>
                <a:gd name="T0" fmla="*/ 4 w 3539"/>
                <a:gd name="T1" fmla="*/ 88 h 1234"/>
                <a:gd name="T2" fmla="*/ 15 w 3539"/>
                <a:gd name="T3" fmla="*/ 86 h 1234"/>
                <a:gd name="T4" fmla="*/ 21 w 3539"/>
                <a:gd name="T5" fmla="*/ 83 h 1234"/>
                <a:gd name="T6" fmla="*/ 22 w 3539"/>
                <a:gd name="T7" fmla="*/ 83 h 1234"/>
                <a:gd name="T8" fmla="*/ 28 w 3539"/>
                <a:gd name="T9" fmla="*/ 80 h 1234"/>
                <a:gd name="T10" fmla="*/ 46 w 3539"/>
                <a:gd name="T11" fmla="*/ 60 h 1234"/>
                <a:gd name="T12" fmla="*/ 49 w 3539"/>
                <a:gd name="T13" fmla="*/ 54 h 1234"/>
                <a:gd name="T14" fmla="*/ 49 w 3539"/>
                <a:gd name="T15" fmla="*/ 53 h 1234"/>
                <a:gd name="T16" fmla="*/ 48 w 3539"/>
                <a:gd name="T17" fmla="*/ 53 h 1234"/>
                <a:gd name="T18" fmla="*/ 64 w 3539"/>
                <a:gd name="T19" fmla="*/ 53 h 1234"/>
                <a:gd name="T20" fmla="*/ 63 w 3539"/>
                <a:gd name="T21" fmla="*/ 59 h 1234"/>
                <a:gd name="T22" fmla="*/ 60 w 3539"/>
                <a:gd name="T23" fmla="*/ 65 h 1234"/>
                <a:gd name="T24" fmla="*/ 55 w 3539"/>
                <a:gd name="T25" fmla="*/ 72 h 1234"/>
                <a:gd name="T26" fmla="*/ 46 w 3539"/>
                <a:gd name="T27" fmla="*/ 77 h 1234"/>
                <a:gd name="T28" fmla="*/ 48 w 3539"/>
                <a:gd name="T29" fmla="*/ 79 h 1234"/>
                <a:gd name="T30" fmla="*/ 50 w 3539"/>
                <a:gd name="T31" fmla="*/ 80 h 1234"/>
                <a:gd name="T32" fmla="*/ 52 w 3539"/>
                <a:gd name="T33" fmla="*/ 81 h 1234"/>
                <a:gd name="T34" fmla="*/ 56 w 3539"/>
                <a:gd name="T35" fmla="*/ 81 h 1234"/>
                <a:gd name="T36" fmla="*/ 60 w 3539"/>
                <a:gd name="T37" fmla="*/ 80 h 1234"/>
                <a:gd name="T38" fmla="*/ 67 w 3539"/>
                <a:gd name="T39" fmla="*/ 77 h 1234"/>
                <a:gd name="T40" fmla="*/ 72 w 3539"/>
                <a:gd name="T41" fmla="*/ 74 h 1234"/>
                <a:gd name="T42" fmla="*/ 79 w 3539"/>
                <a:gd name="T43" fmla="*/ 68 h 1234"/>
                <a:gd name="T44" fmla="*/ 87 w 3539"/>
                <a:gd name="T45" fmla="*/ 56 h 1234"/>
                <a:gd name="T46" fmla="*/ 89 w 3539"/>
                <a:gd name="T47" fmla="*/ 50 h 1234"/>
                <a:gd name="T48" fmla="*/ 90 w 3539"/>
                <a:gd name="T49" fmla="*/ 48 h 1234"/>
                <a:gd name="T50" fmla="*/ 121 w 3539"/>
                <a:gd name="T51" fmla="*/ 45 h 1234"/>
                <a:gd name="T52" fmla="*/ 121 w 3539"/>
                <a:gd name="T53" fmla="*/ 46 h 1234"/>
                <a:gd name="T54" fmla="*/ 117 w 3539"/>
                <a:gd name="T55" fmla="*/ 54 h 1234"/>
                <a:gd name="T56" fmla="*/ 108 w 3539"/>
                <a:gd name="T57" fmla="*/ 67 h 1234"/>
                <a:gd name="T58" fmla="*/ 104 w 3539"/>
                <a:gd name="T59" fmla="*/ 70 h 1234"/>
                <a:gd name="T60" fmla="*/ 103 w 3539"/>
                <a:gd name="T61" fmla="*/ 73 h 1234"/>
                <a:gd name="T62" fmla="*/ 104 w 3539"/>
                <a:gd name="T63" fmla="*/ 74 h 1234"/>
                <a:gd name="T64" fmla="*/ 107 w 3539"/>
                <a:gd name="T65" fmla="*/ 76 h 1234"/>
                <a:gd name="T66" fmla="*/ 110 w 3539"/>
                <a:gd name="T67" fmla="*/ 76 h 1234"/>
                <a:gd name="T68" fmla="*/ 111 w 3539"/>
                <a:gd name="T69" fmla="*/ 76 h 1234"/>
                <a:gd name="T70" fmla="*/ 118 w 3539"/>
                <a:gd name="T71" fmla="*/ 74 h 1234"/>
                <a:gd name="T72" fmla="*/ 133 w 3539"/>
                <a:gd name="T73" fmla="*/ 66 h 1234"/>
                <a:gd name="T74" fmla="*/ 144 w 3539"/>
                <a:gd name="T75" fmla="*/ 51 h 1234"/>
                <a:gd name="T76" fmla="*/ 150 w 3539"/>
                <a:gd name="T77" fmla="*/ 41 h 1234"/>
                <a:gd name="T78" fmla="*/ 174 w 3539"/>
                <a:gd name="T79" fmla="*/ 41 h 1234"/>
                <a:gd name="T80" fmla="*/ 173 w 3539"/>
                <a:gd name="T81" fmla="*/ 45 h 1234"/>
                <a:gd name="T82" fmla="*/ 172 w 3539"/>
                <a:gd name="T83" fmla="*/ 47 h 1234"/>
                <a:gd name="T84" fmla="*/ 155 w 3539"/>
                <a:gd name="T85" fmla="*/ 65 h 1234"/>
                <a:gd name="T86" fmla="*/ 156 w 3539"/>
                <a:gd name="T87" fmla="*/ 67 h 1234"/>
                <a:gd name="T88" fmla="*/ 157 w 3539"/>
                <a:gd name="T89" fmla="*/ 69 h 1234"/>
                <a:gd name="T90" fmla="*/ 159 w 3539"/>
                <a:gd name="T91" fmla="*/ 70 h 1234"/>
                <a:gd name="T92" fmla="*/ 164 w 3539"/>
                <a:gd name="T93" fmla="*/ 71 h 1234"/>
                <a:gd name="T94" fmla="*/ 173 w 3539"/>
                <a:gd name="T95" fmla="*/ 70 h 1234"/>
                <a:gd name="T96" fmla="*/ 42 w 3539"/>
                <a:gd name="T97" fmla="*/ 44 h 12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39" h="1234">
                  <a:moveTo>
                    <a:pt x="0" y="1233"/>
                  </a:moveTo>
                  <a:lnTo>
                    <a:pt x="57" y="1234"/>
                  </a:lnTo>
                  <a:lnTo>
                    <a:pt x="159" y="1222"/>
                  </a:lnTo>
                  <a:lnTo>
                    <a:pt x="217" y="1206"/>
                  </a:lnTo>
                  <a:lnTo>
                    <a:pt x="266" y="1184"/>
                  </a:lnTo>
                  <a:lnTo>
                    <a:pt x="290" y="1165"/>
                  </a:lnTo>
                  <a:lnTo>
                    <a:pt x="302" y="1163"/>
                  </a:lnTo>
                  <a:lnTo>
                    <a:pt x="315" y="1160"/>
                  </a:lnTo>
                  <a:lnTo>
                    <a:pt x="344" y="1149"/>
                  </a:lnTo>
                  <a:lnTo>
                    <a:pt x="393" y="1116"/>
                  </a:lnTo>
                  <a:lnTo>
                    <a:pt x="517" y="998"/>
                  </a:lnTo>
                  <a:lnTo>
                    <a:pt x="641" y="845"/>
                  </a:lnTo>
                  <a:lnTo>
                    <a:pt x="671" y="796"/>
                  </a:lnTo>
                  <a:lnTo>
                    <a:pt x="687" y="760"/>
                  </a:lnTo>
                  <a:lnTo>
                    <a:pt x="688" y="752"/>
                  </a:lnTo>
                  <a:lnTo>
                    <a:pt x="688" y="745"/>
                  </a:lnTo>
                  <a:lnTo>
                    <a:pt x="686" y="739"/>
                  </a:lnTo>
                  <a:lnTo>
                    <a:pt x="680" y="737"/>
                  </a:lnTo>
                  <a:lnTo>
                    <a:pt x="894" y="737"/>
                  </a:lnTo>
                  <a:lnTo>
                    <a:pt x="896" y="749"/>
                  </a:lnTo>
                  <a:lnTo>
                    <a:pt x="895" y="786"/>
                  </a:lnTo>
                  <a:lnTo>
                    <a:pt x="888" y="824"/>
                  </a:lnTo>
                  <a:lnTo>
                    <a:pt x="874" y="862"/>
                  </a:lnTo>
                  <a:lnTo>
                    <a:pt x="846" y="913"/>
                  </a:lnTo>
                  <a:lnTo>
                    <a:pt x="829" y="938"/>
                  </a:lnTo>
                  <a:lnTo>
                    <a:pt x="769" y="1006"/>
                  </a:lnTo>
                  <a:lnTo>
                    <a:pt x="700" y="1061"/>
                  </a:lnTo>
                  <a:lnTo>
                    <a:pt x="653" y="1086"/>
                  </a:lnTo>
                  <a:lnTo>
                    <a:pt x="664" y="1098"/>
                  </a:lnTo>
                  <a:lnTo>
                    <a:pt x="676" y="1107"/>
                  </a:lnTo>
                  <a:lnTo>
                    <a:pt x="690" y="1116"/>
                  </a:lnTo>
                  <a:lnTo>
                    <a:pt x="704" y="1122"/>
                  </a:lnTo>
                  <a:lnTo>
                    <a:pt x="718" y="1127"/>
                  </a:lnTo>
                  <a:lnTo>
                    <a:pt x="734" y="1131"/>
                  </a:lnTo>
                  <a:lnTo>
                    <a:pt x="769" y="1132"/>
                  </a:lnTo>
                  <a:lnTo>
                    <a:pt x="787" y="1131"/>
                  </a:lnTo>
                  <a:lnTo>
                    <a:pt x="806" y="1127"/>
                  </a:lnTo>
                  <a:lnTo>
                    <a:pt x="847" y="1116"/>
                  </a:lnTo>
                  <a:lnTo>
                    <a:pt x="916" y="1087"/>
                  </a:lnTo>
                  <a:lnTo>
                    <a:pt x="941" y="1074"/>
                  </a:lnTo>
                  <a:lnTo>
                    <a:pt x="970" y="1062"/>
                  </a:lnTo>
                  <a:lnTo>
                    <a:pt x="1015" y="1037"/>
                  </a:lnTo>
                  <a:lnTo>
                    <a:pt x="1059" y="1003"/>
                  </a:lnTo>
                  <a:lnTo>
                    <a:pt x="1114" y="948"/>
                  </a:lnTo>
                  <a:lnTo>
                    <a:pt x="1164" y="886"/>
                  </a:lnTo>
                  <a:lnTo>
                    <a:pt x="1222" y="792"/>
                  </a:lnTo>
                  <a:lnTo>
                    <a:pt x="1251" y="722"/>
                  </a:lnTo>
                  <a:lnTo>
                    <a:pt x="1256" y="700"/>
                  </a:lnTo>
                  <a:lnTo>
                    <a:pt x="1257" y="690"/>
                  </a:lnTo>
                  <a:lnTo>
                    <a:pt x="1257" y="672"/>
                  </a:lnTo>
                  <a:lnTo>
                    <a:pt x="1693" y="620"/>
                  </a:lnTo>
                  <a:lnTo>
                    <a:pt x="1694" y="627"/>
                  </a:lnTo>
                  <a:lnTo>
                    <a:pt x="1694" y="635"/>
                  </a:lnTo>
                  <a:lnTo>
                    <a:pt x="1693" y="644"/>
                  </a:lnTo>
                  <a:lnTo>
                    <a:pt x="1684" y="676"/>
                  </a:lnTo>
                  <a:lnTo>
                    <a:pt x="1646" y="759"/>
                  </a:lnTo>
                  <a:lnTo>
                    <a:pt x="1589" y="851"/>
                  </a:lnTo>
                  <a:lnTo>
                    <a:pt x="1521" y="934"/>
                  </a:lnTo>
                  <a:lnTo>
                    <a:pt x="1476" y="974"/>
                  </a:lnTo>
                  <a:lnTo>
                    <a:pt x="1454" y="988"/>
                  </a:lnTo>
                  <a:lnTo>
                    <a:pt x="1432" y="996"/>
                  </a:lnTo>
                  <a:lnTo>
                    <a:pt x="1444" y="1017"/>
                  </a:lnTo>
                  <a:lnTo>
                    <a:pt x="1458" y="1034"/>
                  </a:lnTo>
                  <a:lnTo>
                    <a:pt x="1465" y="1042"/>
                  </a:lnTo>
                  <a:lnTo>
                    <a:pt x="1491" y="1059"/>
                  </a:lnTo>
                  <a:lnTo>
                    <a:pt x="1500" y="1063"/>
                  </a:lnTo>
                  <a:lnTo>
                    <a:pt x="1520" y="1068"/>
                  </a:lnTo>
                  <a:lnTo>
                    <a:pt x="1541" y="1070"/>
                  </a:lnTo>
                  <a:lnTo>
                    <a:pt x="1553" y="1069"/>
                  </a:lnTo>
                  <a:lnTo>
                    <a:pt x="1565" y="1069"/>
                  </a:lnTo>
                  <a:lnTo>
                    <a:pt x="1615" y="1059"/>
                  </a:lnTo>
                  <a:lnTo>
                    <a:pt x="1657" y="1044"/>
                  </a:lnTo>
                  <a:lnTo>
                    <a:pt x="1813" y="957"/>
                  </a:lnTo>
                  <a:lnTo>
                    <a:pt x="1862" y="919"/>
                  </a:lnTo>
                  <a:lnTo>
                    <a:pt x="1929" y="852"/>
                  </a:lnTo>
                  <a:lnTo>
                    <a:pt x="2027" y="722"/>
                  </a:lnTo>
                  <a:lnTo>
                    <a:pt x="2100" y="592"/>
                  </a:lnTo>
                  <a:lnTo>
                    <a:pt x="2111" y="568"/>
                  </a:lnTo>
                  <a:lnTo>
                    <a:pt x="2445" y="568"/>
                  </a:lnTo>
                  <a:lnTo>
                    <a:pt x="2445" y="579"/>
                  </a:lnTo>
                  <a:lnTo>
                    <a:pt x="2437" y="613"/>
                  </a:lnTo>
                  <a:lnTo>
                    <a:pt x="2429" y="637"/>
                  </a:lnTo>
                  <a:lnTo>
                    <a:pt x="2423" y="648"/>
                  </a:lnTo>
                  <a:lnTo>
                    <a:pt x="2417" y="661"/>
                  </a:lnTo>
                  <a:lnTo>
                    <a:pt x="2368" y="733"/>
                  </a:lnTo>
                  <a:lnTo>
                    <a:pt x="2176" y="918"/>
                  </a:lnTo>
                  <a:lnTo>
                    <a:pt x="2182" y="932"/>
                  </a:lnTo>
                  <a:lnTo>
                    <a:pt x="2191" y="944"/>
                  </a:lnTo>
                  <a:lnTo>
                    <a:pt x="2200" y="955"/>
                  </a:lnTo>
                  <a:lnTo>
                    <a:pt x="2211" y="965"/>
                  </a:lnTo>
                  <a:lnTo>
                    <a:pt x="2223" y="973"/>
                  </a:lnTo>
                  <a:lnTo>
                    <a:pt x="2236" y="979"/>
                  </a:lnTo>
                  <a:lnTo>
                    <a:pt x="2266" y="988"/>
                  </a:lnTo>
                  <a:lnTo>
                    <a:pt x="2300" y="992"/>
                  </a:lnTo>
                  <a:lnTo>
                    <a:pt x="2378" y="987"/>
                  </a:lnTo>
                  <a:lnTo>
                    <a:pt x="2423" y="978"/>
                  </a:lnTo>
                  <a:lnTo>
                    <a:pt x="3539" y="0"/>
                  </a:lnTo>
                  <a:lnTo>
                    <a:pt x="595" y="614"/>
                  </a:lnTo>
                  <a:lnTo>
                    <a:pt x="0" y="1233"/>
                  </a:lnTo>
                  <a:close/>
                </a:path>
              </a:pathLst>
            </a:custGeom>
            <a:solidFill>
              <a:srgbClr val="E982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502190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3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31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3107">
                                            <p:txEl>
                                              <p:pRg st="3" end="3"/>
                                            </p:txEl>
                                          </p:spTgt>
                                        </p:tgtEl>
                                        <p:attrNameLst>
                                          <p:attrName>style.visibility</p:attrName>
                                        </p:attrNameLst>
                                      </p:cBhvr>
                                      <p:to>
                                        <p:strVal val="visible"/>
                                      </p:to>
                                    </p:set>
                                  </p:childTnLst>
                                </p:cTn>
                              </p:par>
                              <p:par>
                                <p:cTn id="17" presetID="2" presetClass="entr" presetSubtype="2" fill="hold" nodeType="withEffect">
                                  <p:stCondLst>
                                    <p:cond delay="0"/>
                                  </p:stCondLst>
                                  <p:childTnLst>
                                    <p:set>
                                      <p:cBhvr>
                                        <p:cTn id="18" dur="1" fill="hold">
                                          <p:stCondLst>
                                            <p:cond delay="0"/>
                                          </p:stCondLst>
                                        </p:cTn>
                                        <p:tgtEl>
                                          <p:spTgt spid="943238"/>
                                        </p:tgtEl>
                                        <p:attrNameLst>
                                          <p:attrName>style.visibility</p:attrName>
                                        </p:attrNameLst>
                                      </p:cBhvr>
                                      <p:to>
                                        <p:strVal val="visible"/>
                                      </p:to>
                                    </p:set>
                                    <p:anim calcmode="lin" valueType="num">
                                      <p:cBhvr additive="base">
                                        <p:cTn id="19" dur="500" fill="hold"/>
                                        <p:tgtEl>
                                          <p:spTgt spid="943238"/>
                                        </p:tgtEl>
                                        <p:attrNameLst>
                                          <p:attrName>ppt_x</p:attrName>
                                        </p:attrNameLst>
                                      </p:cBhvr>
                                      <p:tavLst>
                                        <p:tav tm="0">
                                          <p:val>
                                            <p:strVal val="1+#ppt_w/2"/>
                                          </p:val>
                                        </p:tav>
                                        <p:tav tm="100000">
                                          <p:val>
                                            <p:strVal val="#ppt_x"/>
                                          </p:val>
                                        </p:tav>
                                      </p:tavLst>
                                    </p:anim>
                                    <p:anim calcmode="lin" valueType="num">
                                      <p:cBhvr additive="base">
                                        <p:cTn id="20" dur="500" fill="hold"/>
                                        <p:tgtEl>
                                          <p:spTgt spid="943238"/>
                                        </p:tgtEl>
                                        <p:attrNameLst>
                                          <p:attrName>ppt_y</p:attrName>
                                        </p:attrNameLst>
                                      </p:cBhvr>
                                      <p:tavLst>
                                        <p:tav tm="0">
                                          <p:val>
                                            <p:strVal val="#ppt_y"/>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94310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310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310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310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31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310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310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310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431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ea typeface="굴림" panose="020B0600000101010101" pitchFamily="34" charset="-127"/>
              </a:rPr>
              <a:t>Setting up Routing Tables</a:t>
            </a:r>
          </a:p>
        </p:txBody>
      </p:sp>
      <p:sp>
        <p:nvSpPr>
          <p:cNvPr id="32771" name="Rectangle 3"/>
          <p:cNvSpPr>
            <a:spLocks noGrp="1" noChangeArrowheads="1"/>
          </p:cNvSpPr>
          <p:nvPr>
            <p:ph type="body" idx="1"/>
          </p:nvPr>
        </p:nvSpPr>
        <p:spPr>
          <a:xfrm>
            <a:off x="152400" y="762000"/>
            <a:ext cx="8839200" cy="5867400"/>
          </a:xfrm>
        </p:spPr>
        <p:txBody>
          <a:bodyPr/>
          <a:lstStyle/>
          <a:p>
            <a:pPr>
              <a:lnSpc>
                <a:spcPct val="80000"/>
              </a:lnSpc>
              <a:spcBef>
                <a:spcPct val="20000"/>
              </a:spcBef>
            </a:pPr>
            <a:r>
              <a:rPr lang="en-US" altLang="ko-KR" dirty="0" smtClean="0">
                <a:ea typeface="굴림" panose="020B0600000101010101" pitchFamily="34" charset="-127"/>
              </a:rPr>
              <a:t>How do you set up routing tables?</a:t>
            </a:r>
          </a:p>
          <a:p>
            <a:pPr lvl="1">
              <a:lnSpc>
                <a:spcPct val="80000"/>
              </a:lnSpc>
              <a:spcBef>
                <a:spcPct val="20000"/>
              </a:spcBef>
            </a:pPr>
            <a:r>
              <a:rPr lang="en-US" altLang="ko-KR" dirty="0" smtClean="0">
                <a:ea typeface="굴림" panose="020B0600000101010101" pitchFamily="34" charset="-127"/>
              </a:rPr>
              <a:t>Internet has no centralized state!</a:t>
            </a:r>
          </a:p>
          <a:p>
            <a:pPr lvl="2">
              <a:lnSpc>
                <a:spcPct val="80000"/>
              </a:lnSpc>
              <a:spcBef>
                <a:spcPct val="20000"/>
              </a:spcBef>
            </a:pPr>
            <a:r>
              <a:rPr lang="en-US" altLang="ko-KR" dirty="0" smtClean="0">
                <a:ea typeface="굴림" panose="020B0600000101010101" pitchFamily="34" charset="-127"/>
              </a:rPr>
              <a:t>No single machine knows entire topology</a:t>
            </a:r>
          </a:p>
          <a:p>
            <a:pPr lvl="2">
              <a:lnSpc>
                <a:spcPct val="80000"/>
              </a:lnSpc>
              <a:spcBef>
                <a:spcPct val="20000"/>
              </a:spcBef>
            </a:pPr>
            <a:r>
              <a:rPr lang="en-US" altLang="ko-KR" dirty="0" smtClean="0">
                <a:ea typeface="굴림" panose="020B0600000101010101" pitchFamily="34" charset="-127"/>
              </a:rPr>
              <a:t>Topology constantly changing (faults, reconfiguration, </a:t>
            </a:r>
            <a:r>
              <a:rPr lang="en-US" altLang="ko-KR" dirty="0" smtClean="0">
                <a:ea typeface="굴림" panose="020B0600000101010101" pitchFamily="34" charset="-127"/>
              </a:rPr>
              <a:t>etc.)</a:t>
            </a: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Need dynamic algorithm that acquires routing tables</a:t>
            </a:r>
          </a:p>
          <a:p>
            <a:pPr lvl="2">
              <a:lnSpc>
                <a:spcPct val="80000"/>
              </a:lnSpc>
              <a:spcBef>
                <a:spcPct val="20000"/>
              </a:spcBef>
            </a:pPr>
            <a:r>
              <a:rPr lang="en-US" altLang="ko-KR" dirty="0" smtClean="0">
                <a:ea typeface="굴림" panose="020B0600000101010101" pitchFamily="34" charset="-127"/>
              </a:rPr>
              <a:t>Ideally, have one entry per subnet or portion of address</a:t>
            </a:r>
          </a:p>
          <a:p>
            <a:pPr lvl="2">
              <a:lnSpc>
                <a:spcPct val="80000"/>
              </a:lnSpc>
              <a:spcBef>
                <a:spcPct val="20000"/>
              </a:spcBef>
            </a:pPr>
            <a:r>
              <a:rPr lang="en-US" altLang="ko-KR" dirty="0" smtClean="0">
                <a:ea typeface="굴림" panose="020B0600000101010101" pitchFamily="34" charset="-127"/>
              </a:rPr>
              <a:t>Could have “default” routes that send packets for unknown subnets to a different router that has more information</a:t>
            </a:r>
          </a:p>
          <a:p>
            <a:pPr>
              <a:lnSpc>
                <a:spcPct val="80000"/>
              </a:lnSpc>
              <a:spcBef>
                <a:spcPct val="20000"/>
              </a:spcBef>
            </a:pPr>
            <a:r>
              <a:rPr lang="en-US" altLang="ko-KR" dirty="0" smtClean="0">
                <a:ea typeface="굴림" panose="020B0600000101010101" pitchFamily="34" charset="-127"/>
              </a:rPr>
              <a:t>Possible algorithm for acquiring routing table</a:t>
            </a:r>
          </a:p>
          <a:p>
            <a:pPr lvl="1">
              <a:lnSpc>
                <a:spcPct val="80000"/>
              </a:lnSpc>
              <a:spcBef>
                <a:spcPct val="20000"/>
              </a:spcBef>
            </a:pPr>
            <a:r>
              <a:rPr lang="en-US" altLang="ko-KR" dirty="0" smtClean="0">
                <a:ea typeface="굴림" panose="020B0600000101010101" pitchFamily="34" charset="-127"/>
              </a:rPr>
              <a:t>Routing table has “cost” for each entry</a:t>
            </a:r>
          </a:p>
          <a:p>
            <a:pPr lvl="2">
              <a:lnSpc>
                <a:spcPct val="80000"/>
              </a:lnSpc>
              <a:spcBef>
                <a:spcPct val="20000"/>
              </a:spcBef>
            </a:pPr>
            <a:r>
              <a:rPr lang="en-US" altLang="ko-KR" dirty="0" smtClean="0">
                <a:ea typeface="굴림" panose="020B0600000101010101" pitchFamily="34" charset="-127"/>
              </a:rPr>
              <a:t>Includes number of hops to destination, congestion, etc.</a:t>
            </a:r>
          </a:p>
          <a:p>
            <a:pPr lvl="2">
              <a:lnSpc>
                <a:spcPct val="80000"/>
              </a:lnSpc>
              <a:spcBef>
                <a:spcPct val="20000"/>
              </a:spcBef>
            </a:pPr>
            <a:r>
              <a:rPr lang="en-US" altLang="ko-KR" dirty="0" smtClean="0">
                <a:ea typeface="굴림" panose="020B0600000101010101" pitchFamily="34" charset="-127"/>
              </a:rPr>
              <a:t>Entries for unknown subnets have infinite cost</a:t>
            </a:r>
          </a:p>
          <a:p>
            <a:pPr lvl="1">
              <a:lnSpc>
                <a:spcPct val="80000"/>
              </a:lnSpc>
              <a:spcBef>
                <a:spcPct val="20000"/>
              </a:spcBef>
            </a:pPr>
            <a:r>
              <a:rPr lang="en-US" altLang="ko-KR" dirty="0" smtClean="0">
                <a:ea typeface="굴림" panose="020B0600000101010101" pitchFamily="34" charset="-127"/>
              </a:rPr>
              <a:t>Neighbors periodically exchange routing tables</a:t>
            </a:r>
          </a:p>
          <a:p>
            <a:pPr lvl="2">
              <a:lnSpc>
                <a:spcPct val="80000"/>
              </a:lnSpc>
              <a:spcBef>
                <a:spcPct val="20000"/>
              </a:spcBef>
            </a:pPr>
            <a:r>
              <a:rPr lang="en-US" altLang="ko-KR" dirty="0" smtClean="0">
                <a:ea typeface="굴림" panose="020B0600000101010101" pitchFamily="34" charset="-127"/>
              </a:rPr>
              <a:t>If neighbor knows cheaper route to a subnet, replace your entry with neighbors entry (+1 for hop to neighbor)</a:t>
            </a:r>
          </a:p>
          <a:p>
            <a:pPr>
              <a:lnSpc>
                <a:spcPct val="80000"/>
              </a:lnSpc>
              <a:spcBef>
                <a:spcPct val="20000"/>
              </a:spcBef>
            </a:pPr>
            <a:r>
              <a:rPr lang="en-US" altLang="ko-KR" dirty="0" smtClean="0">
                <a:ea typeface="굴림" panose="020B0600000101010101" pitchFamily="34" charset="-127"/>
              </a:rPr>
              <a:t>In reality:</a:t>
            </a:r>
          </a:p>
          <a:p>
            <a:pPr lvl="1">
              <a:lnSpc>
                <a:spcPct val="80000"/>
              </a:lnSpc>
              <a:spcBef>
                <a:spcPct val="20000"/>
              </a:spcBef>
            </a:pPr>
            <a:r>
              <a:rPr lang="en-US" altLang="ko-KR" dirty="0" smtClean="0">
                <a:ea typeface="굴림" panose="020B0600000101010101" pitchFamily="34" charset="-127"/>
              </a:rPr>
              <a:t>Internet has networks of many different scales</a:t>
            </a:r>
          </a:p>
          <a:p>
            <a:pPr lvl="1">
              <a:lnSpc>
                <a:spcPct val="80000"/>
              </a:lnSpc>
              <a:spcBef>
                <a:spcPct val="20000"/>
              </a:spcBef>
            </a:pPr>
            <a:r>
              <a:rPr lang="en-US" altLang="ko-KR" dirty="0" smtClean="0">
                <a:ea typeface="굴림" panose="020B0600000101010101" pitchFamily="34" charset="-127"/>
              </a:rPr>
              <a:t>Different algorithms run at different scales</a:t>
            </a:r>
          </a:p>
        </p:txBody>
      </p:sp>
    </p:spTree>
    <p:extLst>
      <p:ext uri="{BB962C8B-B14F-4D97-AF65-F5344CB8AC3E}">
        <p14:creationId xmlns:p14="http://schemas.microsoft.com/office/powerpoint/2010/main" val="128281106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771">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71">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Naming in the Internet</a:t>
            </a:r>
          </a:p>
        </p:txBody>
      </p:sp>
      <p:sp>
        <p:nvSpPr>
          <p:cNvPr id="33795" name="Rectangle 3"/>
          <p:cNvSpPr>
            <a:spLocks noGrp="1" noChangeArrowheads="1"/>
          </p:cNvSpPr>
          <p:nvPr>
            <p:ph type="body" idx="1"/>
          </p:nvPr>
        </p:nvSpPr>
        <p:spPr>
          <a:xfrm>
            <a:off x="90488" y="2286000"/>
            <a:ext cx="8977312" cy="4495800"/>
          </a:xfrm>
        </p:spPr>
        <p:txBody>
          <a:bodyPr/>
          <a:lstStyle/>
          <a:p>
            <a:r>
              <a:rPr lang="en-US" altLang="ko-KR" dirty="0" smtClean="0">
                <a:ea typeface="굴림" panose="020B0600000101010101" pitchFamily="34" charset="-127"/>
              </a:rPr>
              <a:t>How to map human-readable names</a:t>
            </a:r>
            <a:r>
              <a:rPr lang="en-US" altLang="ko-KR" dirty="0" smtClean="0">
                <a:ea typeface="굴림" panose="020B0600000101010101" pitchFamily="34" charset="-127"/>
                <a:sym typeface="Symbol" panose="05050102010706020507" pitchFamily="18" charset="2"/>
              </a:rPr>
              <a:t> to IP addresses?</a:t>
            </a:r>
          </a:p>
          <a:p>
            <a:pPr lvl="1"/>
            <a:r>
              <a:rPr lang="en-US" altLang="ko-KR" dirty="0" smtClean="0">
                <a:ea typeface="굴림" panose="020B0600000101010101" pitchFamily="34" charset="-127"/>
                <a:sym typeface="Symbol" panose="05050102010706020507" pitchFamily="18" charset="2"/>
              </a:rPr>
              <a:t>E.g</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www.berkeley.edu</a:t>
            </a:r>
            <a:r>
              <a:rPr lang="en-US" altLang="ko-KR" dirty="0" smtClean="0">
                <a:ea typeface="굴림" panose="020B0600000101010101" pitchFamily="34" charset="-127"/>
                <a:sym typeface="Symbol" panose="05050102010706020507" pitchFamily="18" charset="2"/>
              </a:rPr>
              <a:t>  128.32.139.48</a:t>
            </a:r>
          </a:p>
          <a:p>
            <a:pPr lvl="1"/>
            <a:r>
              <a:rPr lang="en-US" altLang="ko-KR" dirty="0" smtClean="0">
                <a:ea typeface="굴림" panose="020B0600000101010101" pitchFamily="34" charset="-127"/>
                <a:sym typeface="Symbol" panose="05050102010706020507" pitchFamily="18" charset="2"/>
              </a:rPr>
              <a:t>E.g</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www.google.com</a:t>
            </a:r>
            <a:r>
              <a:rPr lang="en-US" altLang="ko-KR" dirty="0" smtClean="0">
                <a:ea typeface="굴림" panose="020B0600000101010101" pitchFamily="34" charset="-127"/>
                <a:sym typeface="Symbol" panose="05050102010706020507" pitchFamily="18" charset="2"/>
              </a:rPr>
              <a:t>  different addresses depending on location, load</a:t>
            </a:r>
          </a:p>
          <a:p>
            <a:pPr lvl="2"/>
            <a:endParaRPr lang="en-US" altLang="ko-KR" dirty="0" smtClean="0">
              <a:ea typeface="굴림" panose="020B0600000101010101" pitchFamily="34" charset="-127"/>
              <a:sym typeface="Symbol" panose="05050102010706020507" pitchFamily="18" charset="2"/>
            </a:endParaRPr>
          </a:p>
          <a:p>
            <a:r>
              <a:rPr lang="en-US" altLang="ko-KR" dirty="0" smtClean="0">
                <a:ea typeface="굴림" panose="020B0600000101010101" pitchFamily="34" charset="-127"/>
                <a:sym typeface="Symbol" panose="05050102010706020507" pitchFamily="18" charset="2"/>
              </a:rPr>
              <a:t>Why is this necessary?</a:t>
            </a:r>
          </a:p>
          <a:p>
            <a:pPr lvl="1"/>
            <a:r>
              <a:rPr lang="en-US" altLang="ko-KR" dirty="0" smtClean="0">
                <a:ea typeface="굴림" panose="020B0600000101010101" pitchFamily="34" charset="-127"/>
                <a:sym typeface="Symbol" panose="05050102010706020507" pitchFamily="18" charset="2"/>
              </a:rPr>
              <a:t>IP addresses are hard to remember</a:t>
            </a:r>
          </a:p>
          <a:p>
            <a:pPr lvl="1"/>
            <a:r>
              <a:rPr lang="en-US" altLang="ko-KR" dirty="0" smtClean="0">
                <a:ea typeface="굴림" panose="020B0600000101010101" pitchFamily="34" charset="-127"/>
                <a:sym typeface="Symbol" panose="05050102010706020507" pitchFamily="18" charset="2"/>
              </a:rPr>
              <a:t>IP addresses change:</a:t>
            </a:r>
          </a:p>
          <a:p>
            <a:pPr lvl="2"/>
            <a:r>
              <a:rPr lang="en-US" altLang="ko-KR" dirty="0" smtClean="0">
                <a:ea typeface="굴림" panose="020B0600000101010101" pitchFamily="34" charset="-127"/>
                <a:sym typeface="Symbol" panose="05050102010706020507" pitchFamily="18" charset="2"/>
              </a:rPr>
              <a:t>Say, Server 1 crashes and gets replaced by Server 2</a:t>
            </a:r>
          </a:p>
          <a:p>
            <a:pPr lvl="2"/>
            <a:r>
              <a:rPr lang="en-US" altLang="ko-KR" dirty="0" smtClean="0">
                <a:ea typeface="굴림" panose="020B0600000101010101" pitchFamily="34" charset="-127"/>
                <a:sym typeface="Symbol" panose="05050102010706020507" pitchFamily="18" charset="2"/>
              </a:rPr>
              <a:t>Or – </a:t>
            </a:r>
            <a:r>
              <a:rPr lang="en-US" altLang="ko-KR" dirty="0" err="1" smtClean="0">
                <a:ea typeface="굴림" panose="020B0600000101010101" pitchFamily="34" charset="-127"/>
                <a:sym typeface="Symbol" panose="05050102010706020507" pitchFamily="18" charset="2"/>
              </a:rPr>
              <a:t>www.google.com</a:t>
            </a:r>
            <a:r>
              <a:rPr lang="en-US" altLang="ko-KR" dirty="0" smtClean="0">
                <a:ea typeface="굴림" panose="020B0600000101010101" pitchFamily="34" charset="-127"/>
                <a:sym typeface="Symbol" panose="05050102010706020507" pitchFamily="18" charset="2"/>
              </a:rPr>
              <a:t> handled by different servers</a:t>
            </a:r>
          </a:p>
          <a:p>
            <a:pPr lvl="2"/>
            <a:endParaRPr lang="en-US" altLang="ko-KR" dirty="0" smtClean="0">
              <a:ea typeface="굴림" panose="020B0600000101010101" pitchFamily="34" charset="-127"/>
              <a:sym typeface="Symbol" panose="05050102010706020507" pitchFamily="18" charset="2"/>
            </a:endParaRPr>
          </a:p>
          <a:p>
            <a:r>
              <a:rPr lang="en-US" altLang="ko-KR" dirty="0" smtClean="0">
                <a:ea typeface="굴림" panose="020B0600000101010101" pitchFamily="34" charset="-127"/>
                <a:sym typeface="Symbol" panose="05050102010706020507" pitchFamily="18" charset="2"/>
              </a:rPr>
              <a:t>Mechanism: Domain Naming System (DNS)</a:t>
            </a:r>
          </a:p>
          <a:p>
            <a:pPr lvl="1"/>
            <a:endParaRPr lang="ko-KR" altLang="en-US" dirty="0" smtClean="0">
              <a:ea typeface="굴림" panose="020B0600000101010101" pitchFamily="34" charset="-127"/>
              <a:sym typeface="Symbol" panose="05050102010706020507" pitchFamily="18" charset="2"/>
            </a:endParaRPr>
          </a:p>
        </p:txBody>
      </p:sp>
      <p:grpSp>
        <p:nvGrpSpPr>
          <p:cNvPr id="2" name="Group 1"/>
          <p:cNvGrpSpPr/>
          <p:nvPr/>
        </p:nvGrpSpPr>
        <p:grpSpPr>
          <a:xfrm>
            <a:off x="762000" y="790575"/>
            <a:ext cx="7450138" cy="1289050"/>
            <a:chOff x="762000" y="790575"/>
            <a:chExt cx="7450138" cy="1289050"/>
          </a:xfrm>
        </p:grpSpPr>
        <p:grpSp>
          <p:nvGrpSpPr>
            <p:cNvPr id="33796" name="Group 4"/>
            <p:cNvGrpSpPr>
              <a:grpSpLocks/>
            </p:cNvGrpSpPr>
            <p:nvPr/>
          </p:nvGrpSpPr>
          <p:grpSpPr bwMode="auto">
            <a:xfrm>
              <a:off x="2667000" y="990600"/>
              <a:ext cx="3733800" cy="990600"/>
              <a:chOff x="1680" y="624"/>
              <a:chExt cx="2352" cy="624"/>
            </a:xfrm>
          </p:grpSpPr>
          <p:sp>
            <p:nvSpPr>
              <p:cNvPr id="34010" name="Rectangle 5"/>
              <p:cNvSpPr>
                <a:spLocks noChangeArrowheads="1"/>
              </p:cNvSpPr>
              <p:nvPr/>
            </p:nvSpPr>
            <p:spPr bwMode="auto">
              <a:xfrm>
                <a:off x="1680"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eaLnBrk="1" hangingPunct="1">
                  <a:lnSpc>
                    <a:spcPct val="100000"/>
                  </a:lnSpc>
                  <a:spcBef>
                    <a:spcPct val="0"/>
                  </a:spcBef>
                  <a:buSzTx/>
                </a:pPr>
                <a:r>
                  <a:rPr lang="en-US" altLang="ko-KR" sz="3200" dirty="0">
                    <a:latin typeface="Gill Sans Light"/>
                    <a:ea typeface="굴림" panose="020B0600000101010101" pitchFamily="34" charset="-127"/>
                    <a:cs typeface="Gill Sans Light"/>
                  </a:rPr>
                  <a:t>Name</a:t>
                </a:r>
              </a:p>
            </p:txBody>
          </p:sp>
          <p:sp>
            <p:nvSpPr>
              <p:cNvPr id="34011" name="Rectangle 6"/>
              <p:cNvSpPr>
                <a:spLocks noChangeArrowheads="1"/>
              </p:cNvSpPr>
              <p:nvPr/>
            </p:nvSpPr>
            <p:spPr bwMode="auto">
              <a:xfrm>
                <a:off x="3168"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eaLnBrk="1" hangingPunct="1">
                  <a:lnSpc>
                    <a:spcPct val="100000"/>
                  </a:lnSpc>
                  <a:spcBef>
                    <a:spcPct val="0"/>
                  </a:spcBef>
                  <a:buSzTx/>
                </a:pPr>
                <a:r>
                  <a:rPr lang="en-US" altLang="ko-KR" sz="3200">
                    <a:latin typeface="Gill Sans Light"/>
                    <a:ea typeface="굴림" panose="020B0600000101010101" pitchFamily="34" charset="-127"/>
                    <a:cs typeface="Gill Sans Light"/>
                  </a:rPr>
                  <a:t>Address</a:t>
                </a:r>
              </a:p>
            </p:txBody>
          </p:sp>
          <p:sp>
            <p:nvSpPr>
              <p:cNvPr id="34012" name="Text Box 7"/>
              <p:cNvSpPr txBox="1">
                <a:spLocks noChangeArrowheads="1"/>
              </p:cNvSpPr>
              <p:nvPr/>
            </p:nvSpPr>
            <p:spPr bwMode="auto">
              <a:xfrm>
                <a:off x="2726" y="839"/>
                <a:ext cx="197" cy="23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endParaRPr lang="ko-KR" altLang="en-US" sz="1800" b="0">
                  <a:latin typeface="Gill Sans Light"/>
                  <a:ea typeface="굴림" panose="020B0600000101010101" pitchFamily="34" charset="-127"/>
                  <a:cs typeface="Gill Sans Light"/>
                </a:endParaRPr>
              </a:p>
            </p:txBody>
          </p:sp>
          <p:sp>
            <p:nvSpPr>
              <p:cNvPr id="34013" name="Text Box 8"/>
              <p:cNvSpPr txBox="1">
                <a:spLocks noChangeArrowheads="1"/>
              </p:cNvSpPr>
              <p:nvPr/>
            </p:nvSpPr>
            <p:spPr bwMode="auto">
              <a:xfrm>
                <a:off x="2656" y="670"/>
                <a:ext cx="435" cy="44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r>
                  <a:rPr lang="ko-KR" altLang="en-US" sz="4000" dirty="0" smtClean="0">
                    <a:latin typeface="Gill Sans Light"/>
                    <a:ea typeface="굴림" panose="020B0600000101010101" pitchFamily="34" charset="-127"/>
                    <a:cs typeface="Gill Sans Light"/>
                    <a:sym typeface="Symbol" panose="05050102010706020507" pitchFamily="18" charset="2"/>
                  </a:rPr>
                  <a:t></a:t>
                </a:r>
                <a:endParaRPr lang="en-US" altLang="ko-KR" sz="4000" dirty="0" smtClean="0">
                  <a:latin typeface="Gill Sans Light"/>
                  <a:ea typeface="굴림" panose="020B0600000101010101" pitchFamily="34" charset="-127"/>
                  <a:cs typeface="Gill Sans Light"/>
                  <a:sym typeface="Symbol" panose="05050102010706020507" pitchFamily="18" charset="2"/>
                </a:endParaRPr>
              </a:p>
            </p:txBody>
          </p:sp>
        </p:grpSp>
        <p:pic>
          <p:nvPicPr>
            <p:cNvPr id="33797"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90575"/>
              <a:ext cx="1828800" cy="12890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8" name="Group 10"/>
            <p:cNvGrpSpPr>
              <a:grpSpLocks/>
            </p:cNvGrpSpPr>
            <p:nvPr/>
          </p:nvGrpSpPr>
          <p:grpSpPr bwMode="auto">
            <a:xfrm>
              <a:off x="6705600" y="828675"/>
              <a:ext cx="1506538" cy="1228725"/>
              <a:chOff x="4237" y="549"/>
              <a:chExt cx="949" cy="774"/>
            </a:xfrm>
          </p:grpSpPr>
          <p:sp>
            <p:nvSpPr>
              <p:cNvPr id="33799" name="Freeform 11"/>
              <p:cNvSpPr>
                <a:spLocks/>
              </p:cNvSpPr>
              <p:nvPr/>
            </p:nvSpPr>
            <p:spPr bwMode="auto">
              <a:xfrm>
                <a:off x="4466" y="549"/>
                <a:ext cx="35" cy="102"/>
              </a:xfrm>
              <a:custGeom>
                <a:avLst/>
                <a:gdLst>
                  <a:gd name="T0" fmla="*/ 35 w 174"/>
                  <a:gd name="T1" fmla="*/ 4 h 510"/>
                  <a:gd name="T2" fmla="*/ 25 w 174"/>
                  <a:gd name="T3" fmla="*/ 0 h 510"/>
                  <a:gd name="T4" fmla="*/ 0 w 174"/>
                  <a:gd name="T5" fmla="*/ 97 h 510"/>
                  <a:gd name="T6" fmla="*/ 12 w 174"/>
                  <a:gd name="T7" fmla="*/ 102 h 510"/>
                  <a:gd name="T8" fmla="*/ 35 w 174"/>
                  <a:gd name="T9" fmla="*/ 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10">
                    <a:moveTo>
                      <a:pt x="174" y="22"/>
                    </a:moveTo>
                    <a:lnTo>
                      <a:pt x="125" y="0"/>
                    </a:lnTo>
                    <a:lnTo>
                      <a:pt x="0" y="486"/>
                    </a:lnTo>
                    <a:lnTo>
                      <a:pt x="58" y="510"/>
                    </a:lnTo>
                    <a:lnTo>
                      <a:pt x="1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0" name="Freeform 12"/>
              <p:cNvSpPr>
                <a:spLocks/>
              </p:cNvSpPr>
              <p:nvPr/>
            </p:nvSpPr>
            <p:spPr bwMode="auto">
              <a:xfrm>
                <a:off x="4237" y="556"/>
                <a:ext cx="949" cy="767"/>
              </a:xfrm>
              <a:custGeom>
                <a:avLst/>
                <a:gdLst>
                  <a:gd name="T0" fmla="*/ 544 w 4746"/>
                  <a:gd name="T1" fmla="*/ 584 h 3835"/>
                  <a:gd name="T2" fmla="*/ 581 w 4746"/>
                  <a:gd name="T3" fmla="*/ 573 h 3835"/>
                  <a:gd name="T4" fmla="*/ 626 w 4746"/>
                  <a:gd name="T5" fmla="*/ 558 h 3835"/>
                  <a:gd name="T6" fmla="*/ 678 w 4746"/>
                  <a:gd name="T7" fmla="*/ 543 h 3835"/>
                  <a:gd name="T8" fmla="*/ 731 w 4746"/>
                  <a:gd name="T9" fmla="*/ 526 h 3835"/>
                  <a:gd name="T10" fmla="*/ 786 w 4746"/>
                  <a:gd name="T11" fmla="*/ 510 h 3835"/>
                  <a:gd name="T12" fmla="*/ 837 w 4746"/>
                  <a:gd name="T13" fmla="*/ 495 h 3835"/>
                  <a:gd name="T14" fmla="*/ 881 w 4746"/>
                  <a:gd name="T15" fmla="*/ 482 h 3835"/>
                  <a:gd name="T16" fmla="*/ 917 w 4746"/>
                  <a:gd name="T17" fmla="*/ 472 h 3835"/>
                  <a:gd name="T18" fmla="*/ 941 w 4746"/>
                  <a:gd name="T19" fmla="*/ 465 h 3835"/>
                  <a:gd name="T20" fmla="*/ 949 w 4746"/>
                  <a:gd name="T21" fmla="*/ 462 h 3835"/>
                  <a:gd name="T22" fmla="*/ 900 w 4746"/>
                  <a:gd name="T23" fmla="*/ 0 h 3835"/>
                  <a:gd name="T24" fmla="*/ 887 w 4746"/>
                  <a:gd name="T25" fmla="*/ 1 h 3835"/>
                  <a:gd name="T26" fmla="*/ 864 w 4746"/>
                  <a:gd name="T27" fmla="*/ 3 h 3835"/>
                  <a:gd name="T28" fmla="*/ 831 w 4746"/>
                  <a:gd name="T29" fmla="*/ 6 h 3835"/>
                  <a:gd name="T30" fmla="*/ 791 w 4746"/>
                  <a:gd name="T31" fmla="*/ 10 h 3835"/>
                  <a:gd name="T32" fmla="*/ 742 w 4746"/>
                  <a:gd name="T33" fmla="*/ 15 h 3835"/>
                  <a:gd name="T34" fmla="*/ 689 w 4746"/>
                  <a:gd name="T35" fmla="*/ 22 h 3835"/>
                  <a:gd name="T36" fmla="*/ 629 w 4746"/>
                  <a:gd name="T37" fmla="*/ 31 h 3835"/>
                  <a:gd name="T38" fmla="*/ 566 w 4746"/>
                  <a:gd name="T39" fmla="*/ 41 h 3835"/>
                  <a:gd name="T40" fmla="*/ 500 w 4746"/>
                  <a:gd name="T41" fmla="*/ 53 h 3835"/>
                  <a:gd name="T42" fmla="*/ 432 w 4746"/>
                  <a:gd name="T43" fmla="*/ 67 h 3835"/>
                  <a:gd name="T44" fmla="*/ 361 w 4746"/>
                  <a:gd name="T45" fmla="*/ 84 h 3835"/>
                  <a:gd name="T46" fmla="*/ 295 w 4746"/>
                  <a:gd name="T47" fmla="*/ 100 h 3835"/>
                  <a:gd name="T48" fmla="*/ 235 w 4746"/>
                  <a:gd name="T49" fmla="*/ 117 h 3835"/>
                  <a:gd name="T50" fmla="*/ 181 w 4746"/>
                  <a:gd name="T51" fmla="*/ 133 h 3835"/>
                  <a:gd name="T52" fmla="*/ 133 w 4746"/>
                  <a:gd name="T53" fmla="*/ 149 h 3835"/>
                  <a:gd name="T54" fmla="*/ 92 w 4746"/>
                  <a:gd name="T55" fmla="*/ 163 h 3835"/>
                  <a:gd name="T56" fmla="*/ 58 w 4746"/>
                  <a:gd name="T57" fmla="*/ 176 h 3835"/>
                  <a:gd name="T58" fmla="*/ 31 w 4746"/>
                  <a:gd name="T59" fmla="*/ 186 h 3835"/>
                  <a:gd name="T60" fmla="*/ 12 w 4746"/>
                  <a:gd name="T61" fmla="*/ 193 h 3835"/>
                  <a:gd name="T62" fmla="*/ 2 w 4746"/>
                  <a:gd name="T63" fmla="*/ 197 h 3835"/>
                  <a:gd name="T64" fmla="*/ 137 w 4746"/>
                  <a:gd name="T65" fmla="*/ 767 h 3835"/>
                  <a:gd name="T66" fmla="*/ 145 w 4746"/>
                  <a:gd name="T67" fmla="*/ 763 h 3835"/>
                  <a:gd name="T68" fmla="*/ 166 w 4746"/>
                  <a:gd name="T69" fmla="*/ 753 h 3835"/>
                  <a:gd name="T70" fmla="*/ 199 w 4746"/>
                  <a:gd name="T71" fmla="*/ 738 h 3835"/>
                  <a:gd name="T72" fmla="*/ 239 w 4746"/>
                  <a:gd name="T73" fmla="*/ 719 h 3835"/>
                  <a:gd name="T74" fmla="*/ 285 w 4746"/>
                  <a:gd name="T75" fmla="*/ 697 h 3835"/>
                  <a:gd name="T76" fmla="*/ 334 w 4746"/>
                  <a:gd name="T77" fmla="*/ 675 h 3835"/>
                  <a:gd name="T78" fmla="*/ 384 w 4746"/>
                  <a:gd name="T79" fmla="*/ 652 h 3835"/>
                  <a:gd name="T80" fmla="*/ 431 w 4746"/>
                  <a:gd name="T81" fmla="*/ 630 h 3835"/>
                  <a:gd name="T82" fmla="*/ 474 w 4746"/>
                  <a:gd name="T83" fmla="*/ 612 h 3835"/>
                  <a:gd name="T84" fmla="*/ 508 w 4746"/>
                  <a:gd name="T85" fmla="*/ 598 h 38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46" h="3835">
                    <a:moveTo>
                      <a:pt x="2631" y="2954"/>
                    </a:moveTo>
                    <a:lnTo>
                      <a:pt x="2672" y="2938"/>
                    </a:lnTo>
                    <a:lnTo>
                      <a:pt x="2720" y="2921"/>
                    </a:lnTo>
                    <a:lnTo>
                      <a:pt x="2775" y="2904"/>
                    </a:lnTo>
                    <a:lnTo>
                      <a:pt x="2837" y="2885"/>
                    </a:lnTo>
                    <a:lnTo>
                      <a:pt x="2905" y="2864"/>
                    </a:lnTo>
                    <a:lnTo>
                      <a:pt x="2976" y="2840"/>
                    </a:lnTo>
                    <a:lnTo>
                      <a:pt x="3053" y="2816"/>
                    </a:lnTo>
                    <a:lnTo>
                      <a:pt x="3132" y="2792"/>
                    </a:lnTo>
                    <a:lnTo>
                      <a:pt x="3214" y="2766"/>
                    </a:lnTo>
                    <a:lnTo>
                      <a:pt x="3302" y="2739"/>
                    </a:lnTo>
                    <a:lnTo>
                      <a:pt x="3389" y="2713"/>
                    </a:lnTo>
                    <a:lnTo>
                      <a:pt x="3478" y="2686"/>
                    </a:lnTo>
                    <a:lnTo>
                      <a:pt x="3568" y="2660"/>
                    </a:lnTo>
                    <a:lnTo>
                      <a:pt x="3658" y="2631"/>
                    </a:lnTo>
                    <a:lnTo>
                      <a:pt x="3751" y="2605"/>
                    </a:lnTo>
                    <a:lnTo>
                      <a:pt x="3840" y="2578"/>
                    </a:lnTo>
                    <a:lnTo>
                      <a:pt x="3930" y="2552"/>
                    </a:lnTo>
                    <a:lnTo>
                      <a:pt x="4017" y="2525"/>
                    </a:lnTo>
                    <a:lnTo>
                      <a:pt x="4101" y="2502"/>
                    </a:lnTo>
                    <a:lnTo>
                      <a:pt x="4184" y="2475"/>
                    </a:lnTo>
                    <a:lnTo>
                      <a:pt x="4263" y="2454"/>
                    </a:lnTo>
                    <a:lnTo>
                      <a:pt x="4336" y="2430"/>
                    </a:lnTo>
                    <a:lnTo>
                      <a:pt x="4408" y="2410"/>
                    </a:lnTo>
                    <a:lnTo>
                      <a:pt x="4472" y="2391"/>
                    </a:lnTo>
                    <a:lnTo>
                      <a:pt x="4532" y="2375"/>
                    </a:lnTo>
                    <a:lnTo>
                      <a:pt x="4585" y="2359"/>
                    </a:lnTo>
                    <a:lnTo>
                      <a:pt x="4633" y="2346"/>
                    </a:lnTo>
                    <a:lnTo>
                      <a:pt x="4672" y="2333"/>
                    </a:lnTo>
                    <a:lnTo>
                      <a:pt x="4704" y="2324"/>
                    </a:lnTo>
                    <a:lnTo>
                      <a:pt x="4727" y="2317"/>
                    </a:lnTo>
                    <a:lnTo>
                      <a:pt x="4741" y="2314"/>
                    </a:lnTo>
                    <a:lnTo>
                      <a:pt x="4746" y="2312"/>
                    </a:lnTo>
                    <a:lnTo>
                      <a:pt x="4516" y="0"/>
                    </a:lnTo>
                    <a:lnTo>
                      <a:pt x="4514" y="0"/>
                    </a:lnTo>
                    <a:lnTo>
                      <a:pt x="4503" y="0"/>
                    </a:lnTo>
                    <a:lnTo>
                      <a:pt x="4487" y="3"/>
                    </a:lnTo>
                    <a:lnTo>
                      <a:pt x="4466" y="3"/>
                    </a:lnTo>
                    <a:lnTo>
                      <a:pt x="4437" y="6"/>
                    </a:lnTo>
                    <a:lnTo>
                      <a:pt x="4403" y="8"/>
                    </a:lnTo>
                    <a:lnTo>
                      <a:pt x="4366" y="11"/>
                    </a:lnTo>
                    <a:lnTo>
                      <a:pt x="4321" y="14"/>
                    </a:lnTo>
                    <a:lnTo>
                      <a:pt x="4271" y="19"/>
                    </a:lnTo>
                    <a:lnTo>
                      <a:pt x="4218" y="24"/>
                    </a:lnTo>
                    <a:lnTo>
                      <a:pt x="4158" y="29"/>
                    </a:lnTo>
                    <a:lnTo>
                      <a:pt x="4094" y="34"/>
                    </a:lnTo>
                    <a:lnTo>
                      <a:pt x="4025" y="43"/>
                    </a:lnTo>
                    <a:lnTo>
                      <a:pt x="3954" y="51"/>
                    </a:lnTo>
                    <a:lnTo>
                      <a:pt x="3877" y="58"/>
                    </a:lnTo>
                    <a:lnTo>
                      <a:pt x="3798" y="67"/>
                    </a:lnTo>
                    <a:lnTo>
                      <a:pt x="3713" y="77"/>
                    </a:lnTo>
                    <a:lnTo>
                      <a:pt x="3626" y="87"/>
                    </a:lnTo>
                    <a:lnTo>
                      <a:pt x="3537" y="98"/>
                    </a:lnTo>
                    <a:lnTo>
                      <a:pt x="3444" y="111"/>
                    </a:lnTo>
                    <a:lnTo>
                      <a:pt x="3349" y="125"/>
                    </a:lnTo>
                    <a:lnTo>
                      <a:pt x="3249" y="137"/>
                    </a:lnTo>
                    <a:lnTo>
                      <a:pt x="3148" y="154"/>
                    </a:lnTo>
                    <a:lnTo>
                      <a:pt x="3045" y="170"/>
                    </a:lnTo>
                    <a:lnTo>
                      <a:pt x="2940" y="188"/>
                    </a:lnTo>
                    <a:lnTo>
                      <a:pt x="2832" y="204"/>
                    </a:lnTo>
                    <a:lnTo>
                      <a:pt x="2723" y="225"/>
                    </a:lnTo>
                    <a:lnTo>
                      <a:pt x="2612" y="243"/>
                    </a:lnTo>
                    <a:lnTo>
                      <a:pt x="2499" y="264"/>
                    </a:lnTo>
                    <a:lnTo>
                      <a:pt x="2387" y="288"/>
                    </a:lnTo>
                    <a:lnTo>
                      <a:pt x="2271" y="312"/>
                    </a:lnTo>
                    <a:lnTo>
                      <a:pt x="2158" y="336"/>
                    </a:lnTo>
                    <a:lnTo>
                      <a:pt x="2036" y="362"/>
                    </a:lnTo>
                    <a:lnTo>
                      <a:pt x="1919" y="389"/>
                    </a:lnTo>
                    <a:lnTo>
                      <a:pt x="1804" y="418"/>
                    </a:lnTo>
                    <a:lnTo>
                      <a:pt x="1693" y="444"/>
                    </a:lnTo>
                    <a:lnTo>
                      <a:pt x="1585" y="473"/>
                    </a:lnTo>
                    <a:lnTo>
                      <a:pt x="1476" y="502"/>
                    </a:lnTo>
                    <a:lnTo>
                      <a:pt x="1373" y="528"/>
                    </a:lnTo>
                    <a:lnTo>
                      <a:pt x="1273" y="557"/>
                    </a:lnTo>
                    <a:lnTo>
                      <a:pt x="1175" y="584"/>
                    </a:lnTo>
                    <a:lnTo>
                      <a:pt x="1082" y="614"/>
                    </a:lnTo>
                    <a:lnTo>
                      <a:pt x="993" y="640"/>
                    </a:lnTo>
                    <a:lnTo>
                      <a:pt x="906" y="666"/>
                    </a:lnTo>
                    <a:lnTo>
                      <a:pt x="821" y="695"/>
                    </a:lnTo>
                    <a:lnTo>
                      <a:pt x="742" y="719"/>
                    </a:lnTo>
                    <a:lnTo>
                      <a:pt x="665" y="746"/>
                    </a:lnTo>
                    <a:lnTo>
                      <a:pt x="591" y="769"/>
                    </a:lnTo>
                    <a:lnTo>
                      <a:pt x="523" y="792"/>
                    </a:lnTo>
                    <a:lnTo>
                      <a:pt x="459" y="816"/>
                    </a:lnTo>
                    <a:lnTo>
                      <a:pt x="399" y="838"/>
                    </a:lnTo>
                    <a:lnTo>
                      <a:pt x="341" y="859"/>
                    </a:lnTo>
                    <a:lnTo>
                      <a:pt x="288" y="878"/>
                    </a:lnTo>
                    <a:lnTo>
                      <a:pt x="240" y="895"/>
                    </a:lnTo>
                    <a:lnTo>
                      <a:pt x="195" y="912"/>
                    </a:lnTo>
                    <a:lnTo>
                      <a:pt x="156" y="928"/>
                    </a:lnTo>
                    <a:lnTo>
                      <a:pt x="118" y="943"/>
                    </a:lnTo>
                    <a:lnTo>
                      <a:pt x="87" y="954"/>
                    </a:lnTo>
                    <a:lnTo>
                      <a:pt x="60" y="964"/>
                    </a:lnTo>
                    <a:lnTo>
                      <a:pt x="39" y="975"/>
                    </a:lnTo>
                    <a:lnTo>
                      <a:pt x="20" y="981"/>
                    </a:lnTo>
                    <a:lnTo>
                      <a:pt x="10" y="986"/>
                    </a:lnTo>
                    <a:lnTo>
                      <a:pt x="3" y="991"/>
                    </a:lnTo>
                    <a:lnTo>
                      <a:pt x="0" y="991"/>
                    </a:lnTo>
                    <a:lnTo>
                      <a:pt x="686" y="3835"/>
                    </a:lnTo>
                    <a:lnTo>
                      <a:pt x="691" y="3833"/>
                    </a:lnTo>
                    <a:lnTo>
                      <a:pt x="705" y="3828"/>
                    </a:lnTo>
                    <a:lnTo>
                      <a:pt x="727" y="3817"/>
                    </a:lnTo>
                    <a:lnTo>
                      <a:pt x="753" y="3804"/>
                    </a:lnTo>
                    <a:lnTo>
                      <a:pt x="789" y="3786"/>
                    </a:lnTo>
                    <a:lnTo>
                      <a:pt x="832" y="3767"/>
                    </a:lnTo>
                    <a:lnTo>
                      <a:pt x="880" y="3743"/>
                    </a:lnTo>
                    <a:lnTo>
                      <a:pt x="933" y="3719"/>
                    </a:lnTo>
                    <a:lnTo>
                      <a:pt x="993" y="3690"/>
                    </a:lnTo>
                    <a:lnTo>
                      <a:pt x="1056" y="3662"/>
                    </a:lnTo>
                    <a:lnTo>
                      <a:pt x="1125" y="3630"/>
                    </a:lnTo>
                    <a:lnTo>
                      <a:pt x="1197" y="3595"/>
                    </a:lnTo>
                    <a:lnTo>
                      <a:pt x="1271" y="3561"/>
                    </a:lnTo>
                    <a:lnTo>
                      <a:pt x="1346" y="3523"/>
                    </a:lnTo>
                    <a:lnTo>
                      <a:pt x="1427" y="3487"/>
                    </a:lnTo>
                    <a:lnTo>
                      <a:pt x="1508" y="3450"/>
                    </a:lnTo>
                    <a:lnTo>
                      <a:pt x="1590" y="3410"/>
                    </a:lnTo>
                    <a:lnTo>
                      <a:pt x="1672" y="3374"/>
                    </a:lnTo>
                    <a:lnTo>
                      <a:pt x="1756" y="3334"/>
                    </a:lnTo>
                    <a:lnTo>
                      <a:pt x="1838" y="3297"/>
                    </a:lnTo>
                    <a:lnTo>
                      <a:pt x="1919" y="3260"/>
                    </a:lnTo>
                    <a:lnTo>
                      <a:pt x="2002" y="3223"/>
                    </a:lnTo>
                    <a:lnTo>
                      <a:pt x="2079" y="3185"/>
                    </a:lnTo>
                    <a:lnTo>
                      <a:pt x="2156" y="3151"/>
                    </a:lnTo>
                    <a:lnTo>
                      <a:pt x="2229" y="3120"/>
                    </a:lnTo>
                    <a:lnTo>
                      <a:pt x="2300" y="3088"/>
                    </a:lnTo>
                    <a:lnTo>
                      <a:pt x="2369" y="3059"/>
                    </a:lnTo>
                    <a:lnTo>
                      <a:pt x="2430" y="3033"/>
                    </a:lnTo>
                    <a:lnTo>
                      <a:pt x="2488" y="3009"/>
                    </a:lnTo>
                    <a:lnTo>
                      <a:pt x="2543" y="2988"/>
                    </a:lnTo>
                    <a:lnTo>
                      <a:pt x="2588" y="2969"/>
                    </a:lnTo>
                    <a:lnTo>
                      <a:pt x="2631" y="29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1" name="Freeform 13"/>
              <p:cNvSpPr>
                <a:spLocks/>
              </p:cNvSpPr>
              <p:nvPr/>
            </p:nvSpPr>
            <p:spPr bwMode="auto">
              <a:xfrm>
                <a:off x="4260" y="575"/>
                <a:ext cx="910" cy="722"/>
              </a:xfrm>
              <a:custGeom>
                <a:avLst/>
                <a:gdLst>
                  <a:gd name="T0" fmla="*/ 812 w 4548"/>
                  <a:gd name="T1" fmla="*/ 224 h 3610"/>
                  <a:gd name="T2" fmla="*/ 809 w 4548"/>
                  <a:gd name="T3" fmla="*/ 210 h 3610"/>
                  <a:gd name="T4" fmla="*/ 877 w 4548"/>
                  <a:gd name="T5" fmla="*/ 110 h 3610"/>
                  <a:gd name="T6" fmla="*/ 800 w 4548"/>
                  <a:gd name="T7" fmla="*/ 131 h 3610"/>
                  <a:gd name="T8" fmla="*/ 870 w 4548"/>
                  <a:gd name="T9" fmla="*/ 33 h 3610"/>
                  <a:gd name="T10" fmla="*/ 752 w 4548"/>
                  <a:gd name="T11" fmla="*/ 86 h 3610"/>
                  <a:gd name="T12" fmla="*/ 709 w 4548"/>
                  <a:gd name="T13" fmla="*/ 96 h 3610"/>
                  <a:gd name="T14" fmla="*/ 556 w 4548"/>
                  <a:gd name="T15" fmla="*/ 119 h 3610"/>
                  <a:gd name="T16" fmla="*/ 514 w 4548"/>
                  <a:gd name="T17" fmla="*/ 133 h 3610"/>
                  <a:gd name="T18" fmla="*/ 467 w 4548"/>
                  <a:gd name="T19" fmla="*/ 139 h 3610"/>
                  <a:gd name="T20" fmla="*/ 494 w 4548"/>
                  <a:gd name="T21" fmla="*/ 55 h 3610"/>
                  <a:gd name="T22" fmla="*/ 449 w 4548"/>
                  <a:gd name="T23" fmla="*/ 64 h 3610"/>
                  <a:gd name="T24" fmla="*/ 424 w 4548"/>
                  <a:gd name="T25" fmla="*/ 142 h 3610"/>
                  <a:gd name="T26" fmla="*/ 408 w 4548"/>
                  <a:gd name="T27" fmla="*/ 147 h 3610"/>
                  <a:gd name="T28" fmla="*/ 301 w 4548"/>
                  <a:gd name="T29" fmla="*/ 98 h 3610"/>
                  <a:gd name="T30" fmla="*/ 323 w 4548"/>
                  <a:gd name="T31" fmla="*/ 169 h 3610"/>
                  <a:gd name="T32" fmla="*/ 216 w 4548"/>
                  <a:gd name="T33" fmla="*/ 120 h 3610"/>
                  <a:gd name="T34" fmla="*/ 144 w 4548"/>
                  <a:gd name="T35" fmla="*/ 224 h 3610"/>
                  <a:gd name="T36" fmla="*/ 36 w 4548"/>
                  <a:gd name="T37" fmla="*/ 176 h 3610"/>
                  <a:gd name="T38" fmla="*/ 98 w 4548"/>
                  <a:gd name="T39" fmla="*/ 285 h 3610"/>
                  <a:gd name="T40" fmla="*/ 114 w 4548"/>
                  <a:gd name="T41" fmla="*/ 329 h 3610"/>
                  <a:gd name="T42" fmla="*/ 121 w 4548"/>
                  <a:gd name="T43" fmla="*/ 380 h 3610"/>
                  <a:gd name="T44" fmla="*/ 41 w 4548"/>
                  <a:gd name="T45" fmla="*/ 365 h 3610"/>
                  <a:gd name="T46" fmla="*/ 52 w 4548"/>
                  <a:gd name="T47" fmla="*/ 415 h 3610"/>
                  <a:gd name="T48" fmla="*/ 125 w 4548"/>
                  <a:gd name="T49" fmla="*/ 429 h 3610"/>
                  <a:gd name="T50" fmla="*/ 129 w 4548"/>
                  <a:gd name="T51" fmla="*/ 446 h 3610"/>
                  <a:gd name="T52" fmla="*/ 92 w 4548"/>
                  <a:gd name="T53" fmla="*/ 580 h 3610"/>
                  <a:gd name="T54" fmla="*/ 152 w 4548"/>
                  <a:gd name="T55" fmla="*/ 541 h 3610"/>
                  <a:gd name="T56" fmla="*/ 116 w 4548"/>
                  <a:gd name="T57" fmla="*/ 678 h 3610"/>
                  <a:gd name="T58" fmla="*/ 203 w 4548"/>
                  <a:gd name="T59" fmla="*/ 594 h 3610"/>
                  <a:gd name="T60" fmla="*/ 238 w 4548"/>
                  <a:gd name="T61" fmla="*/ 575 h 3610"/>
                  <a:gd name="T62" fmla="*/ 370 w 4548"/>
                  <a:gd name="T63" fmla="*/ 525 h 3610"/>
                  <a:gd name="T64" fmla="*/ 407 w 4548"/>
                  <a:gd name="T65" fmla="*/ 505 h 3610"/>
                  <a:gd name="T66" fmla="*/ 450 w 4548"/>
                  <a:gd name="T67" fmla="*/ 494 h 3610"/>
                  <a:gd name="T68" fmla="*/ 433 w 4548"/>
                  <a:gd name="T69" fmla="*/ 580 h 3610"/>
                  <a:gd name="T70" fmla="*/ 475 w 4548"/>
                  <a:gd name="T71" fmla="*/ 564 h 3610"/>
                  <a:gd name="T72" fmla="*/ 489 w 4548"/>
                  <a:gd name="T73" fmla="*/ 480 h 3610"/>
                  <a:gd name="T74" fmla="*/ 504 w 4548"/>
                  <a:gd name="T75" fmla="*/ 474 h 3610"/>
                  <a:gd name="T76" fmla="*/ 606 w 4548"/>
                  <a:gd name="T77" fmla="*/ 518 h 3610"/>
                  <a:gd name="T78" fmla="*/ 583 w 4548"/>
                  <a:gd name="T79" fmla="*/ 447 h 3610"/>
                  <a:gd name="T80" fmla="*/ 688 w 4548"/>
                  <a:gd name="T81" fmla="*/ 492 h 3610"/>
                  <a:gd name="T82" fmla="*/ 766 w 4548"/>
                  <a:gd name="T83" fmla="*/ 395 h 3610"/>
                  <a:gd name="T84" fmla="*/ 873 w 4548"/>
                  <a:gd name="T85" fmla="*/ 442 h 3610"/>
                  <a:gd name="T86" fmla="*/ 827 w 4548"/>
                  <a:gd name="T87" fmla="*/ 344 h 3610"/>
                  <a:gd name="T88" fmla="*/ 818 w 4548"/>
                  <a:gd name="T89" fmla="*/ 306 h 3610"/>
                  <a:gd name="T90" fmla="*/ 817 w 4548"/>
                  <a:gd name="T91" fmla="*/ 263 h 3610"/>
                  <a:gd name="T92" fmla="*/ 894 w 4548"/>
                  <a:gd name="T93" fmla="*/ 280 h 3610"/>
                  <a:gd name="T94" fmla="*/ 889 w 4548"/>
                  <a:gd name="T95" fmla="*/ 238 h 36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48" h="3610">
                    <a:moveTo>
                      <a:pt x="4282" y="1082"/>
                    </a:moveTo>
                    <a:lnTo>
                      <a:pt x="4419" y="931"/>
                    </a:lnTo>
                    <a:lnTo>
                      <a:pt x="4406" y="797"/>
                    </a:lnTo>
                    <a:lnTo>
                      <a:pt x="4057" y="1120"/>
                    </a:lnTo>
                    <a:lnTo>
                      <a:pt x="4049" y="1053"/>
                    </a:lnTo>
                    <a:lnTo>
                      <a:pt x="4400" y="729"/>
                    </a:lnTo>
                    <a:lnTo>
                      <a:pt x="4400" y="723"/>
                    </a:lnTo>
                    <a:lnTo>
                      <a:pt x="4044" y="1048"/>
                    </a:lnTo>
                    <a:lnTo>
                      <a:pt x="4033" y="945"/>
                    </a:lnTo>
                    <a:lnTo>
                      <a:pt x="4020" y="959"/>
                    </a:lnTo>
                    <a:lnTo>
                      <a:pt x="4012" y="887"/>
                    </a:lnTo>
                    <a:lnTo>
                      <a:pt x="4385" y="552"/>
                    </a:lnTo>
                    <a:lnTo>
                      <a:pt x="4369" y="403"/>
                    </a:lnTo>
                    <a:lnTo>
                      <a:pt x="3975" y="753"/>
                    </a:lnTo>
                    <a:lnTo>
                      <a:pt x="3970" y="681"/>
                    </a:lnTo>
                    <a:lnTo>
                      <a:pt x="3999" y="655"/>
                    </a:lnTo>
                    <a:lnTo>
                      <a:pt x="3985" y="549"/>
                    </a:lnTo>
                    <a:lnTo>
                      <a:pt x="3983" y="552"/>
                    </a:lnTo>
                    <a:lnTo>
                      <a:pt x="3975" y="483"/>
                    </a:lnTo>
                    <a:lnTo>
                      <a:pt x="4347" y="163"/>
                    </a:lnTo>
                    <a:lnTo>
                      <a:pt x="4335" y="0"/>
                    </a:lnTo>
                    <a:lnTo>
                      <a:pt x="4136" y="20"/>
                    </a:lnTo>
                    <a:lnTo>
                      <a:pt x="3838" y="417"/>
                    </a:lnTo>
                    <a:lnTo>
                      <a:pt x="3756" y="430"/>
                    </a:lnTo>
                    <a:lnTo>
                      <a:pt x="3759" y="425"/>
                    </a:lnTo>
                    <a:lnTo>
                      <a:pt x="3640" y="444"/>
                    </a:lnTo>
                    <a:lnTo>
                      <a:pt x="3623" y="465"/>
                    </a:lnTo>
                    <a:lnTo>
                      <a:pt x="3544" y="478"/>
                    </a:lnTo>
                    <a:lnTo>
                      <a:pt x="3846" y="55"/>
                    </a:lnTo>
                    <a:lnTo>
                      <a:pt x="3122" y="158"/>
                    </a:lnTo>
                    <a:lnTo>
                      <a:pt x="2858" y="581"/>
                    </a:lnTo>
                    <a:lnTo>
                      <a:pt x="2779" y="597"/>
                    </a:lnTo>
                    <a:lnTo>
                      <a:pt x="2781" y="591"/>
                    </a:lnTo>
                    <a:lnTo>
                      <a:pt x="2665" y="615"/>
                    </a:lnTo>
                    <a:lnTo>
                      <a:pt x="2644" y="650"/>
                    </a:lnTo>
                    <a:lnTo>
                      <a:pt x="2567" y="665"/>
                    </a:lnTo>
                    <a:lnTo>
                      <a:pt x="2842" y="206"/>
                    </a:lnTo>
                    <a:lnTo>
                      <a:pt x="2671" y="237"/>
                    </a:lnTo>
                    <a:lnTo>
                      <a:pt x="2412" y="681"/>
                    </a:lnTo>
                    <a:lnTo>
                      <a:pt x="2335" y="696"/>
                    </a:lnTo>
                    <a:lnTo>
                      <a:pt x="2343" y="681"/>
                    </a:lnTo>
                    <a:lnTo>
                      <a:pt x="2232" y="708"/>
                    </a:lnTo>
                    <a:lnTo>
                      <a:pt x="2475" y="274"/>
                    </a:lnTo>
                    <a:lnTo>
                      <a:pt x="2470" y="274"/>
                    </a:lnTo>
                    <a:lnTo>
                      <a:pt x="2227" y="705"/>
                    </a:lnTo>
                    <a:lnTo>
                      <a:pt x="2150" y="723"/>
                    </a:lnTo>
                    <a:lnTo>
                      <a:pt x="2390" y="290"/>
                    </a:lnTo>
                    <a:lnTo>
                      <a:pt x="2242" y="319"/>
                    </a:lnTo>
                    <a:lnTo>
                      <a:pt x="2110" y="506"/>
                    </a:lnTo>
                    <a:lnTo>
                      <a:pt x="1930" y="388"/>
                    </a:lnTo>
                    <a:lnTo>
                      <a:pt x="1777" y="422"/>
                    </a:lnTo>
                    <a:lnTo>
                      <a:pt x="2119" y="710"/>
                    </a:lnTo>
                    <a:lnTo>
                      <a:pt x="2042" y="729"/>
                    </a:lnTo>
                    <a:lnTo>
                      <a:pt x="1701" y="441"/>
                    </a:lnTo>
                    <a:lnTo>
                      <a:pt x="1693" y="444"/>
                    </a:lnTo>
                    <a:lnTo>
                      <a:pt x="2040" y="734"/>
                    </a:lnTo>
                    <a:lnTo>
                      <a:pt x="1925" y="760"/>
                    </a:lnTo>
                    <a:lnTo>
                      <a:pt x="1942" y="773"/>
                    </a:lnTo>
                    <a:lnTo>
                      <a:pt x="1865" y="792"/>
                    </a:lnTo>
                    <a:lnTo>
                      <a:pt x="1505" y="488"/>
                    </a:lnTo>
                    <a:lnTo>
                      <a:pt x="1342" y="530"/>
                    </a:lnTo>
                    <a:lnTo>
                      <a:pt x="1719" y="850"/>
                    </a:lnTo>
                    <a:lnTo>
                      <a:pt x="1645" y="868"/>
                    </a:lnTo>
                    <a:lnTo>
                      <a:pt x="1616" y="845"/>
                    </a:lnTo>
                    <a:lnTo>
                      <a:pt x="1503" y="876"/>
                    </a:lnTo>
                    <a:lnTo>
                      <a:pt x="1508" y="879"/>
                    </a:lnTo>
                    <a:lnTo>
                      <a:pt x="1434" y="900"/>
                    </a:lnTo>
                    <a:lnTo>
                      <a:pt x="1081" y="602"/>
                    </a:lnTo>
                    <a:lnTo>
                      <a:pt x="431" y="797"/>
                    </a:lnTo>
                    <a:lnTo>
                      <a:pt x="808" y="1115"/>
                    </a:lnTo>
                    <a:lnTo>
                      <a:pt x="736" y="1137"/>
                    </a:lnTo>
                    <a:lnTo>
                      <a:pt x="719" y="1122"/>
                    </a:lnTo>
                    <a:lnTo>
                      <a:pt x="613" y="1156"/>
                    </a:lnTo>
                    <a:lnTo>
                      <a:pt x="616" y="1161"/>
                    </a:lnTo>
                    <a:lnTo>
                      <a:pt x="544" y="1185"/>
                    </a:lnTo>
                    <a:lnTo>
                      <a:pt x="182" y="879"/>
                    </a:lnTo>
                    <a:lnTo>
                      <a:pt x="0" y="943"/>
                    </a:lnTo>
                    <a:lnTo>
                      <a:pt x="42" y="1130"/>
                    </a:lnTo>
                    <a:lnTo>
                      <a:pt x="472" y="1339"/>
                    </a:lnTo>
                    <a:lnTo>
                      <a:pt x="491" y="1423"/>
                    </a:lnTo>
                    <a:lnTo>
                      <a:pt x="486" y="1420"/>
                    </a:lnTo>
                    <a:lnTo>
                      <a:pt x="515" y="1547"/>
                    </a:lnTo>
                    <a:lnTo>
                      <a:pt x="549" y="1563"/>
                    </a:lnTo>
                    <a:lnTo>
                      <a:pt x="568" y="1645"/>
                    </a:lnTo>
                    <a:lnTo>
                      <a:pt x="110" y="1425"/>
                    </a:lnTo>
                    <a:lnTo>
                      <a:pt x="153" y="1611"/>
                    </a:lnTo>
                    <a:lnTo>
                      <a:pt x="587" y="1817"/>
                    </a:lnTo>
                    <a:lnTo>
                      <a:pt x="604" y="1901"/>
                    </a:lnTo>
                    <a:lnTo>
                      <a:pt x="589" y="1893"/>
                    </a:lnTo>
                    <a:lnTo>
                      <a:pt x="618" y="2017"/>
                    </a:lnTo>
                    <a:lnTo>
                      <a:pt x="203" y="1820"/>
                    </a:lnTo>
                    <a:lnTo>
                      <a:pt x="206" y="1827"/>
                    </a:lnTo>
                    <a:lnTo>
                      <a:pt x="616" y="2022"/>
                    </a:lnTo>
                    <a:lnTo>
                      <a:pt x="634" y="2108"/>
                    </a:lnTo>
                    <a:lnTo>
                      <a:pt x="225" y="1912"/>
                    </a:lnTo>
                    <a:lnTo>
                      <a:pt x="261" y="2073"/>
                    </a:lnTo>
                    <a:lnTo>
                      <a:pt x="444" y="2189"/>
                    </a:lnTo>
                    <a:lnTo>
                      <a:pt x="346" y="2427"/>
                    </a:lnTo>
                    <a:lnTo>
                      <a:pt x="386" y="2599"/>
                    </a:lnTo>
                    <a:lnTo>
                      <a:pt x="626" y="2144"/>
                    </a:lnTo>
                    <a:lnTo>
                      <a:pt x="645" y="2228"/>
                    </a:lnTo>
                    <a:lnTo>
                      <a:pt x="407" y="2683"/>
                    </a:lnTo>
                    <a:lnTo>
                      <a:pt x="409" y="2691"/>
                    </a:lnTo>
                    <a:lnTo>
                      <a:pt x="647" y="2231"/>
                    </a:lnTo>
                    <a:lnTo>
                      <a:pt x="676" y="2355"/>
                    </a:lnTo>
                    <a:lnTo>
                      <a:pt x="684" y="2340"/>
                    </a:lnTo>
                    <a:lnTo>
                      <a:pt x="705" y="2422"/>
                    </a:lnTo>
                    <a:lnTo>
                      <a:pt x="460" y="2902"/>
                    </a:lnTo>
                    <a:lnTo>
                      <a:pt x="505" y="3089"/>
                    </a:lnTo>
                    <a:lnTo>
                      <a:pt x="758" y="2580"/>
                    </a:lnTo>
                    <a:lnTo>
                      <a:pt x="779" y="2664"/>
                    </a:lnTo>
                    <a:lnTo>
                      <a:pt x="758" y="2705"/>
                    </a:lnTo>
                    <a:lnTo>
                      <a:pt x="787" y="2831"/>
                    </a:lnTo>
                    <a:lnTo>
                      <a:pt x="793" y="2825"/>
                    </a:lnTo>
                    <a:lnTo>
                      <a:pt x="811" y="2911"/>
                    </a:lnTo>
                    <a:lnTo>
                      <a:pt x="578" y="3391"/>
                    </a:lnTo>
                    <a:lnTo>
                      <a:pt x="631" y="3610"/>
                    </a:lnTo>
                    <a:lnTo>
                      <a:pt x="800" y="3520"/>
                    </a:lnTo>
                    <a:lnTo>
                      <a:pt x="951" y="3000"/>
                    </a:lnTo>
                    <a:lnTo>
                      <a:pt x="1017" y="2971"/>
                    </a:lnTo>
                    <a:lnTo>
                      <a:pt x="1014" y="2976"/>
                    </a:lnTo>
                    <a:lnTo>
                      <a:pt x="1115" y="2931"/>
                    </a:lnTo>
                    <a:lnTo>
                      <a:pt x="1122" y="2905"/>
                    </a:lnTo>
                    <a:lnTo>
                      <a:pt x="1189" y="2873"/>
                    </a:lnTo>
                    <a:lnTo>
                      <a:pt x="1025" y="3407"/>
                    </a:lnTo>
                    <a:lnTo>
                      <a:pt x="1606" y="3132"/>
                    </a:lnTo>
                    <a:lnTo>
                      <a:pt x="1781" y="2654"/>
                    </a:lnTo>
                    <a:lnTo>
                      <a:pt x="1849" y="2625"/>
                    </a:lnTo>
                    <a:lnTo>
                      <a:pt x="1846" y="2633"/>
                    </a:lnTo>
                    <a:lnTo>
                      <a:pt x="1952" y="2590"/>
                    </a:lnTo>
                    <a:lnTo>
                      <a:pt x="1965" y="2551"/>
                    </a:lnTo>
                    <a:lnTo>
                      <a:pt x="2036" y="2525"/>
                    </a:lnTo>
                    <a:lnTo>
                      <a:pt x="1844" y="3032"/>
                    </a:lnTo>
                    <a:lnTo>
                      <a:pt x="1992" y="2969"/>
                    </a:lnTo>
                    <a:lnTo>
                      <a:pt x="2177" y="2496"/>
                    </a:lnTo>
                    <a:lnTo>
                      <a:pt x="2248" y="2470"/>
                    </a:lnTo>
                    <a:lnTo>
                      <a:pt x="2240" y="2487"/>
                    </a:lnTo>
                    <a:lnTo>
                      <a:pt x="2343" y="2451"/>
                    </a:lnTo>
                    <a:lnTo>
                      <a:pt x="2160" y="2902"/>
                    </a:lnTo>
                    <a:lnTo>
                      <a:pt x="2165" y="2900"/>
                    </a:lnTo>
                    <a:lnTo>
                      <a:pt x="2348" y="2453"/>
                    </a:lnTo>
                    <a:lnTo>
                      <a:pt x="2419" y="2427"/>
                    </a:lnTo>
                    <a:lnTo>
                      <a:pt x="2234" y="2873"/>
                    </a:lnTo>
                    <a:lnTo>
                      <a:pt x="2374" y="2818"/>
                    </a:lnTo>
                    <a:lnTo>
                      <a:pt x="2481" y="2623"/>
                    </a:lnTo>
                    <a:lnTo>
                      <a:pt x="2639" y="2720"/>
                    </a:lnTo>
                    <a:lnTo>
                      <a:pt x="2776" y="2672"/>
                    </a:lnTo>
                    <a:lnTo>
                      <a:pt x="2443" y="2398"/>
                    </a:lnTo>
                    <a:lnTo>
                      <a:pt x="2515" y="2374"/>
                    </a:lnTo>
                    <a:lnTo>
                      <a:pt x="2845" y="2649"/>
                    </a:lnTo>
                    <a:lnTo>
                      <a:pt x="2853" y="2646"/>
                    </a:lnTo>
                    <a:lnTo>
                      <a:pt x="2517" y="2372"/>
                    </a:lnTo>
                    <a:lnTo>
                      <a:pt x="2623" y="2334"/>
                    </a:lnTo>
                    <a:lnTo>
                      <a:pt x="2609" y="2324"/>
                    </a:lnTo>
                    <a:lnTo>
                      <a:pt x="2681" y="2300"/>
                    </a:lnTo>
                    <a:lnTo>
                      <a:pt x="3027" y="2588"/>
                    </a:lnTo>
                    <a:lnTo>
                      <a:pt x="3183" y="2538"/>
                    </a:lnTo>
                    <a:lnTo>
                      <a:pt x="2819" y="2237"/>
                    </a:lnTo>
                    <a:lnTo>
                      <a:pt x="2889" y="2213"/>
                    </a:lnTo>
                    <a:lnTo>
                      <a:pt x="2916" y="2237"/>
                    </a:lnTo>
                    <a:lnTo>
                      <a:pt x="3027" y="2202"/>
                    </a:lnTo>
                    <a:lnTo>
                      <a:pt x="3024" y="2199"/>
                    </a:lnTo>
                    <a:lnTo>
                      <a:pt x="3095" y="2178"/>
                    </a:lnTo>
                    <a:lnTo>
                      <a:pt x="3439" y="2458"/>
                    </a:lnTo>
                    <a:lnTo>
                      <a:pt x="4097" y="2274"/>
                    </a:lnTo>
                    <a:lnTo>
                      <a:pt x="3738" y="1981"/>
                    </a:lnTo>
                    <a:lnTo>
                      <a:pt x="3812" y="1959"/>
                    </a:lnTo>
                    <a:lnTo>
                      <a:pt x="3829" y="1976"/>
                    </a:lnTo>
                    <a:lnTo>
                      <a:pt x="3944" y="1947"/>
                    </a:lnTo>
                    <a:lnTo>
                      <a:pt x="3939" y="1943"/>
                    </a:lnTo>
                    <a:lnTo>
                      <a:pt x="4014" y="1925"/>
                    </a:lnTo>
                    <a:lnTo>
                      <a:pt x="4361" y="2208"/>
                    </a:lnTo>
                    <a:lnTo>
                      <a:pt x="4548" y="2165"/>
                    </a:lnTo>
                    <a:lnTo>
                      <a:pt x="4527" y="1976"/>
                    </a:lnTo>
                    <a:lnTo>
                      <a:pt x="4141" y="1793"/>
                    </a:lnTo>
                    <a:lnTo>
                      <a:pt x="4134" y="1722"/>
                    </a:lnTo>
                    <a:lnTo>
                      <a:pt x="4139" y="1724"/>
                    </a:lnTo>
                    <a:lnTo>
                      <a:pt x="4126" y="1616"/>
                    </a:lnTo>
                    <a:lnTo>
                      <a:pt x="4094" y="1600"/>
                    </a:lnTo>
                    <a:lnTo>
                      <a:pt x="4086" y="1528"/>
                    </a:lnTo>
                    <a:lnTo>
                      <a:pt x="4501" y="1727"/>
                    </a:lnTo>
                    <a:lnTo>
                      <a:pt x="4485" y="1576"/>
                    </a:lnTo>
                    <a:lnTo>
                      <a:pt x="4088" y="1386"/>
                    </a:lnTo>
                    <a:lnTo>
                      <a:pt x="4081" y="1315"/>
                    </a:lnTo>
                    <a:lnTo>
                      <a:pt x="4097" y="1323"/>
                    </a:lnTo>
                    <a:lnTo>
                      <a:pt x="4083" y="1217"/>
                    </a:lnTo>
                    <a:lnTo>
                      <a:pt x="4467" y="1405"/>
                    </a:lnTo>
                    <a:lnTo>
                      <a:pt x="4467" y="1399"/>
                    </a:lnTo>
                    <a:lnTo>
                      <a:pt x="4086" y="1214"/>
                    </a:lnTo>
                    <a:lnTo>
                      <a:pt x="4078" y="1144"/>
                    </a:lnTo>
                    <a:lnTo>
                      <a:pt x="4459" y="1328"/>
                    </a:lnTo>
                    <a:lnTo>
                      <a:pt x="4445" y="1188"/>
                    </a:lnTo>
                    <a:lnTo>
                      <a:pt x="4282" y="108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2" name="Freeform 14"/>
              <p:cNvSpPr>
                <a:spLocks/>
              </p:cNvSpPr>
              <p:nvPr/>
            </p:nvSpPr>
            <p:spPr bwMode="auto">
              <a:xfrm>
                <a:off x="4296" y="746"/>
                <a:ext cx="87" cy="66"/>
              </a:xfrm>
              <a:custGeom>
                <a:avLst/>
                <a:gdLst>
                  <a:gd name="T0" fmla="*/ 87 w 434"/>
                  <a:gd name="T1" fmla="*/ 61 h 327"/>
                  <a:gd name="T2" fmla="*/ 86 w 434"/>
                  <a:gd name="T3" fmla="*/ 60 h 327"/>
                  <a:gd name="T4" fmla="*/ 86 w 434"/>
                  <a:gd name="T5" fmla="*/ 61 h 327"/>
                  <a:gd name="T6" fmla="*/ 14 w 434"/>
                  <a:gd name="T7" fmla="*/ 0 h 327"/>
                  <a:gd name="T8" fmla="*/ 0 w 434"/>
                  <a:gd name="T9" fmla="*/ 4 h 327"/>
                  <a:gd name="T10" fmla="*/ 73 w 434"/>
                  <a:gd name="T11" fmla="*/ 66 h 327"/>
                  <a:gd name="T12" fmla="*/ 87 w 434"/>
                  <a:gd name="T13" fmla="*/ 61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4" h="327">
                    <a:moveTo>
                      <a:pt x="434" y="303"/>
                    </a:moveTo>
                    <a:lnTo>
                      <a:pt x="431" y="298"/>
                    </a:lnTo>
                    <a:lnTo>
                      <a:pt x="429" y="301"/>
                    </a:lnTo>
                    <a:lnTo>
                      <a:pt x="69" y="0"/>
                    </a:lnTo>
                    <a:lnTo>
                      <a:pt x="0" y="21"/>
                    </a:lnTo>
                    <a:lnTo>
                      <a:pt x="362" y="327"/>
                    </a:lnTo>
                    <a:lnTo>
                      <a:pt x="434" y="3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3" name="Freeform 15"/>
              <p:cNvSpPr>
                <a:spLocks/>
              </p:cNvSpPr>
              <p:nvPr/>
            </p:nvSpPr>
            <p:spPr bwMode="auto">
              <a:xfrm>
                <a:off x="4311" y="739"/>
                <a:ext cx="93" cy="67"/>
              </a:xfrm>
              <a:custGeom>
                <a:avLst/>
                <a:gdLst>
                  <a:gd name="T0" fmla="*/ 0 w 465"/>
                  <a:gd name="T1" fmla="*/ 7 h 335"/>
                  <a:gd name="T2" fmla="*/ 72 w 465"/>
                  <a:gd name="T3" fmla="*/ 67 h 335"/>
                  <a:gd name="T4" fmla="*/ 93 w 465"/>
                  <a:gd name="T5" fmla="*/ 60 h 335"/>
                  <a:gd name="T6" fmla="*/ 21 w 465"/>
                  <a:gd name="T7" fmla="*/ 0 h 335"/>
                  <a:gd name="T8" fmla="*/ 0 w 465"/>
                  <a:gd name="T9" fmla="*/ 7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335">
                    <a:moveTo>
                      <a:pt x="0" y="35"/>
                    </a:moveTo>
                    <a:lnTo>
                      <a:pt x="359" y="335"/>
                    </a:lnTo>
                    <a:lnTo>
                      <a:pt x="465" y="301"/>
                    </a:lnTo>
                    <a:lnTo>
                      <a:pt x="105" y="0"/>
                    </a:lnTo>
                    <a:lnTo>
                      <a:pt x="0"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4" name="Freeform 16"/>
              <p:cNvSpPr>
                <a:spLocks/>
              </p:cNvSpPr>
              <p:nvPr/>
            </p:nvSpPr>
            <p:spPr bwMode="auto">
              <a:xfrm>
                <a:off x="4310" y="746"/>
                <a:ext cx="73" cy="61"/>
              </a:xfrm>
              <a:custGeom>
                <a:avLst/>
                <a:gdLst>
                  <a:gd name="T0" fmla="*/ 0 w 362"/>
                  <a:gd name="T1" fmla="*/ 0 h 303"/>
                  <a:gd name="T2" fmla="*/ 73 w 362"/>
                  <a:gd name="T3" fmla="*/ 61 h 303"/>
                  <a:gd name="T4" fmla="*/ 73 w 362"/>
                  <a:gd name="T5" fmla="*/ 60 h 303"/>
                  <a:gd name="T6" fmla="*/ 1 w 362"/>
                  <a:gd name="T7" fmla="*/ 0 h 303"/>
                  <a:gd name="T8" fmla="*/ 0 w 36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03">
                    <a:moveTo>
                      <a:pt x="0" y="2"/>
                    </a:moveTo>
                    <a:lnTo>
                      <a:pt x="360" y="303"/>
                    </a:lnTo>
                    <a:lnTo>
                      <a:pt x="362" y="300"/>
                    </a:lnTo>
                    <a:lnTo>
                      <a:pt x="3"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5" name="Freeform 17"/>
              <p:cNvSpPr>
                <a:spLocks/>
              </p:cNvSpPr>
              <p:nvPr/>
            </p:nvSpPr>
            <p:spPr bwMode="auto">
              <a:xfrm>
                <a:off x="4336" y="734"/>
                <a:ext cx="86" cy="68"/>
              </a:xfrm>
              <a:custGeom>
                <a:avLst/>
                <a:gdLst>
                  <a:gd name="T0" fmla="*/ 72 w 430"/>
                  <a:gd name="T1" fmla="*/ 64 h 340"/>
                  <a:gd name="T2" fmla="*/ 68 w 430"/>
                  <a:gd name="T3" fmla="*/ 65 h 340"/>
                  <a:gd name="T4" fmla="*/ 72 w 430"/>
                  <a:gd name="T5" fmla="*/ 68 h 340"/>
                  <a:gd name="T6" fmla="*/ 86 w 430"/>
                  <a:gd name="T7" fmla="*/ 64 h 340"/>
                  <a:gd name="T8" fmla="*/ 11 w 430"/>
                  <a:gd name="T9" fmla="*/ 0 h 340"/>
                  <a:gd name="T10" fmla="*/ 0 w 430"/>
                  <a:gd name="T11" fmla="*/ 4 h 340"/>
                  <a:gd name="T12" fmla="*/ 72 w 430"/>
                  <a:gd name="T13" fmla="*/ 64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340">
                    <a:moveTo>
                      <a:pt x="358" y="320"/>
                    </a:moveTo>
                    <a:lnTo>
                      <a:pt x="341" y="325"/>
                    </a:lnTo>
                    <a:lnTo>
                      <a:pt x="358" y="340"/>
                    </a:lnTo>
                    <a:lnTo>
                      <a:pt x="430" y="318"/>
                    </a:lnTo>
                    <a:lnTo>
                      <a:pt x="53" y="0"/>
                    </a:lnTo>
                    <a:lnTo>
                      <a:pt x="0" y="19"/>
                    </a:lnTo>
                    <a:lnTo>
                      <a:pt x="358"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6" name="Freeform 18"/>
              <p:cNvSpPr>
                <a:spLocks/>
              </p:cNvSpPr>
              <p:nvPr/>
            </p:nvSpPr>
            <p:spPr bwMode="auto">
              <a:xfrm>
                <a:off x="4332" y="738"/>
                <a:ext cx="75" cy="61"/>
              </a:xfrm>
              <a:custGeom>
                <a:avLst/>
                <a:gdLst>
                  <a:gd name="T0" fmla="*/ 4 w 377"/>
                  <a:gd name="T1" fmla="*/ 0 h 306"/>
                  <a:gd name="T2" fmla="*/ 0 w 377"/>
                  <a:gd name="T3" fmla="*/ 1 h 306"/>
                  <a:gd name="T4" fmla="*/ 72 w 377"/>
                  <a:gd name="T5" fmla="*/ 61 h 306"/>
                  <a:gd name="T6" fmla="*/ 75 w 377"/>
                  <a:gd name="T7" fmla="*/ 60 h 306"/>
                  <a:gd name="T8" fmla="*/ 4 w 377"/>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06">
                    <a:moveTo>
                      <a:pt x="19" y="0"/>
                    </a:moveTo>
                    <a:lnTo>
                      <a:pt x="0" y="5"/>
                    </a:lnTo>
                    <a:lnTo>
                      <a:pt x="360" y="306"/>
                    </a:lnTo>
                    <a:lnTo>
                      <a:pt x="377" y="30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7" name="Freeform 19"/>
              <p:cNvSpPr>
                <a:spLocks/>
              </p:cNvSpPr>
              <p:nvPr/>
            </p:nvSpPr>
            <p:spPr bwMode="auto">
              <a:xfrm>
                <a:off x="4476" y="691"/>
                <a:ext cx="86" cy="64"/>
              </a:xfrm>
              <a:custGeom>
                <a:avLst/>
                <a:gdLst>
                  <a:gd name="T0" fmla="*/ 86 w 427"/>
                  <a:gd name="T1" fmla="*/ 60 h 317"/>
                  <a:gd name="T2" fmla="*/ 85 w 427"/>
                  <a:gd name="T3" fmla="*/ 59 h 317"/>
                  <a:gd name="T4" fmla="*/ 83 w 427"/>
                  <a:gd name="T5" fmla="*/ 60 h 317"/>
                  <a:gd name="T6" fmla="*/ 13 w 427"/>
                  <a:gd name="T7" fmla="*/ 0 h 317"/>
                  <a:gd name="T8" fmla="*/ 0 w 427"/>
                  <a:gd name="T9" fmla="*/ 4 h 317"/>
                  <a:gd name="T10" fmla="*/ 71 w 427"/>
                  <a:gd name="T11" fmla="*/ 64 h 317"/>
                  <a:gd name="T12" fmla="*/ 86 w 427"/>
                  <a:gd name="T13" fmla="*/ 60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17">
                    <a:moveTo>
                      <a:pt x="427" y="296"/>
                    </a:moveTo>
                    <a:lnTo>
                      <a:pt x="422" y="293"/>
                    </a:lnTo>
                    <a:lnTo>
                      <a:pt x="414" y="296"/>
                    </a:lnTo>
                    <a:lnTo>
                      <a:pt x="63" y="0"/>
                    </a:lnTo>
                    <a:lnTo>
                      <a:pt x="0" y="19"/>
                    </a:lnTo>
                    <a:lnTo>
                      <a:pt x="353" y="317"/>
                    </a:lnTo>
                    <a:lnTo>
                      <a:pt x="427"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8" name="Freeform 20"/>
              <p:cNvSpPr>
                <a:spLocks/>
              </p:cNvSpPr>
              <p:nvPr/>
            </p:nvSpPr>
            <p:spPr bwMode="auto">
              <a:xfrm>
                <a:off x="4516" y="681"/>
                <a:ext cx="88" cy="67"/>
              </a:xfrm>
              <a:custGeom>
                <a:avLst/>
                <a:gdLst>
                  <a:gd name="T0" fmla="*/ 70 w 441"/>
                  <a:gd name="T1" fmla="*/ 62 h 338"/>
                  <a:gd name="T2" fmla="*/ 67 w 441"/>
                  <a:gd name="T3" fmla="*/ 62 h 338"/>
                  <a:gd name="T4" fmla="*/ 73 w 441"/>
                  <a:gd name="T5" fmla="*/ 67 h 338"/>
                  <a:gd name="T6" fmla="*/ 88 w 441"/>
                  <a:gd name="T7" fmla="*/ 63 h 338"/>
                  <a:gd name="T8" fmla="*/ 13 w 441"/>
                  <a:gd name="T9" fmla="*/ 0 h 338"/>
                  <a:gd name="T10" fmla="*/ 0 w 441"/>
                  <a:gd name="T11" fmla="*/ 4 h 338"/>
                  <a:gd name="T12" fmla="*/ 70 w 441"/>
                  <a:gd name="T13" fmla="*/ 62 h 3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338">
                    <a:moveTo>
                      <a:pt x="349" y="312"/>
                    </a:moveTo>
                    <a:lnTo>
                      <a:pt x="338" y="315"/>
                    </a:lnTo>
                    <a:lnTo>
                      <a:pt x="367" y="338"/>
                    </a:lnTo>
                    <a:lnTo>
                      <a:pt x="441" y="320"/>
                    </a:lnTo>
                    <a:lnTo>
                      <a:pt x="64" y="0"/>
                    </a:lnTo>
                    <a:lnTo>
                      <a:pt x="0" y="19"/>
                    </a:lnTo>
                    <a:lnTo>
                      <a:pt x="349"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09" name="Freeform 21"/>
              <p:cNvSpPr>
                <a:spLocks/>
              </p:cNvSpPr>
              <p:nvPr/>
            </p:nvSpPr>
            <p:spPr bwMode="auto">
              <a:xfrm>
                <a:off x="4561" y="670"/>
                <a:ext cx="87" cy="63"/>
              </a:xfrm>
              <a:custGeom>
                <a:avLst/>
                <a:gdLst>
                  <a:gd name="T0" fmla="*/ 87 w 437"/>
                  <a:gd name="T1" fmla="*/ 59 h 317"/>
                  <a:gd name="T2" fmla="*/ 84 w 437"/>
                  <a:gd name="T3" fmla="*/ 57 h 317"/>
                  <a:gd name="T4" fmla="*/ 79 w 437"/>
                  <a:gd name="T5" fmla="*/ 58 h 317"/>
                  <a:gd name="T6" fmla="*/ 11 w 437"/>
                  <a:gd name="T7" fmla="*/ 0 h 317"/>
                  <a:gd name="T8" fmla="*/ 0 w 437"/>
                  <a:gd name="T9" fmla="*/ 3 h 317"/>
                  <a:gd name="T10" fmla="*/ 72 w 437"/>
                  <a:gd name="T11" fmla="*/ 63 h 317"/>
                  <a:gd name="T12" fmla="*/ 87 w 437"/>
                  <a:gd name="T13" fmla="*/ 59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7" h="317">
                    <a:moveTo>
                      <a:pt x="437" y="298"/>
                    </a:moveTo>
                    <a:lnTo>
                      <a:pt x="420" y="285"/>
                    </a:lnTo>
                    <a:lnTo>
                      <a:pt x="399" y="290"/>
                    </a:lnTo>
                    <a:lnTo>
                      <a:pt x="53" y="0"/>
                    </a:lnTo>
                    <a:lnTo>
                      <a:pt x="0" y="13"/>
                    </a:lnTo>
                    <a:lnTo>
                      <a:pt x="360" y="317"/>
                    </a:lnTo>
                    <a:lnTo>
                      <a:pt x="437" y="2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0" name="Freeform 22"/>
              <p:cNvSpPr>
                <a:spLocks/>
              </p:cNvSpPr>
              <p:nvPr/>
            </p:nvSpPr>
            <p:spPr bwMode="auto">
              <a:xfrm>
                <a:off x="4600" y="659"/>
                <a:ext cx="84" cy="62"/>
              </a:xfrm>
              <a:custGeom>
                <a:avLst/>
                <a:gdLst>
                  <a:gd name="T0" fmla="*/ 84 w 418"/>
                  <a:gd name="T1" fmla="*/ 58 h 307"/>
                  <a:gd name="T2" fmla="*/ 15 w 418"/>
                  <a:gd name="T3" fmla="*/ 0 h 307"/>
                  <a:gd name="T4" fmla="*/ 0 w 418"/>
                  <a:gd name="T5" fmla="*/ 4 h 307"/>
                  <a:gd name="T6" fmla="*/ 69 w 418"/>
                  <a:gd name="T7" fmla="*/ 62 h 307"/>
                  <a:gd name="T8" fmla="*/ 84 w 418"/>
                  <a:gd name="T9" fmla="*/ 58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307">
                    <a:moveTo>
                      <a:pt x="418" y="288"/>
                    </a:moveTo>
                    <a:lnTo>
                      <a:pt x="76" y="0"/>
                    </a:lnTo>
                    <a:lnTo>
                      <a:pt x="0" y="19"/>
                    </a:lnTo>
                    <a:lnTo>
                      <a:pt x="341" y="307"/>
                    </a:lnTo>
                    <a:lnTo>
                      <a:pt x="418"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1" name="Freeform 23"/>
              <p:cNvSpPr>
                <a:spLocks/>
              </p:cNvSpPr>
              <p:nvPr/>
            </p:nvSpPr>
            <p:spPr bwMode="auto">
              <a:xfrm>
                <a:off x="4491" y="685"/>
                <a:ext cx="92" cy="65"/>
              </a:xfrm>
              <a:custGeom>
                <a:avLst/>
                <a:gdLst>
                  <a:gd name="T0" fmla="*/ 0 w 461"/>
                  <a:gd name="T1" fmla="*/ 6 h 324"/>
                  <a:gd name="T2" fmla="*/ 69 w 461"/>
                  <a:gd name="T3" fmla="*/ 65 h 324"/>
                  <a:gd name="T4" fmla="*/ 92 w 461"/>
                  <a:gd name="T5" fmla="*/ 59 h 324"/>
                  <a:gd name="T6" fmla="*/ 23 w 461"/>
                  <a:gd name="T7" fmla="*/ 0 h 324"/>
                  <a:gd name="T8" fmla="*/ 0 w 461"/>
                  <a:gd name="T9" fmla="*/ 6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324">
                    <a:moveTo>
                      <a:pt x="0" y="29"/>
                    </a:moveTo>
                    <a:lnTo>
                      <a:pt x="348" y="324"/>
                    </a:lnTo>
                    <a:lnTo>
                      <a:pt x="461" y="293"/>
                    </a:lnTo>
                    <a:lnTo>
                      <a:pt x="113" y="0"/>
                    </a:lnTo>
                    <a:lnTo>
                      <a:pt x="0"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2" name="Freeform 24"/>
              <p:cNvSpPr>
                <a:spLocks/>
              </p:cNvSpPr>
              <p:nvPr/>
            </p:nvSpPr>
            <p:spPr bwMode="auto">
              <a:xfrm>
                <a:off x="4489" y="691"/>
                <a:ext cx="72" cy="60"/>
              </a:xfrm>
              <a:custGeom>
                <a:avLst/>
                <a:gdLst>
                  <a:gd name="T0" fmla="*/ 0 w 359"/>
                  <a:gd name="T1" fmla="*/ 0 h 298"/>
                  <a:gd name="T2" fmla="*/ 70 w 359"/>
                  <a:gd name="T3" fmla="*/ 60 h 298"/>
                  <a:gd name="T4" fmla="*/ 72 w 359"/>
                  <a:gd name="T5" fmla="*/ 59 h 298"/>
                  <a:gd name="T6" fmla="*/ 2 w 359"/>
                  <a:gd name="T7" fmla="*/ 0 h 298"/>
                  <a:gd name="T8" fmla="*/ 0 w 359"/>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8">
                    <a:moveTo>
                      <a:pt x="0" y="2"/>
                    </a:moveTo>
                    <a:lnTo>
                      <a:pt x="351" y="298"/>
                    </a:lnTo>
                    <a:lnTo>
                      <a:pt x="359" y="295"/>
                    </a:lnTo>
                    <a:lnTo>
                      <a:pt x="11"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3" name="Freeform 25"/>
              <p:cNvSpPr>
                <a:spLocks/>
              </p:cNvSpPr>
              <p:nvPr/>
            </p:nvSpPr>
            <p:spPr bwMode="auto">
              <a:xfrm>
                <a:off x="4514" y="685"/>
                <a:ext cx="71" cy="59"/>
              </a:xfrm>
              <a:custGeom>
                <a:avLst/>
                <a:gdLst>
                  <a:gd name="T0" fmla="*/ 2 w 359"/>
                  <a:gd name="T1" fmla="*/ 0 h 296"/>
                  <a:gd name="T2" fmla="*/ 0 w 359"/>
                  <a:gd name="T3" fmla="*/ 1 h 296"/>
                  <a:gd name="T4" fmla="*/ 69 w 359"/>
                  <a:gd name="T5" fmla="*/ 59 h 296"/>
                  <a:gd name="T6" fmla="*/ 71 w 359"/>
                  <a:gd name="T7" fmla="*/ 58 h 296"/>
                  <a:gd name="T8" fmla="*/ 2 w 359"/>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6">
                    <a:moveTo>
                      <a:pt x="10" y="0"/>
                    </a:moveTo>
                    <a:lnTo>
                      <a:pt x="0" y="3"/>
                    </a:lnTo>
                    <a:lnTo>
                      <a:pt x="348" y="296"/>
                    </a:lnTo>
                    <a:lnTo>
                      <a:pt x="359" y="293"/>
                    </a:lnTo>
                    <a:lnTo>
                      <a:pt x="1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4" name="Freeform 26"/>
              <p:cNvSpPr>
                <a:spLocks/>
              </p:cNvSpPr>
              <p:nvPr/>
            </p:nvSpPr>
            <p:spPr bwMode="auto">
              <a:xfrm>
                <a:off x="4576" y="664"/>
                <a:ext cx="92" cy="63"/>
              </a:xfrm>
              <a:custGeom>
                <a:avLst/>
                <a:gdLst>
                  <a:gd name="T0" fmla="*/ 69 w 458"/>
                  <a:gd name="T1" fmla="*/ 63 h 316"/>
                  <a:gd name="T2" fmla="*/ 92 w 458"/>
                  <a:gd name="T3" fmla="*/ 58 h 316"/>
                  <a:gd name="T4" fmla="*/ 22 w 458"/>
                  <a:gd name="T5" fmla="*/ 0 h 316"/>
                  <a:gd name="T6" fmla="*/ 0 w 458"/>
                  <a:gd name="T7" fmla="*/ 5 h 316"/>
                  <a:gd name="T8" fmla="*/ 69 w 458"/>
                  <a:gd name="T9" fmla="*/ 63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16">
                    <a:moveTo>
                      <a:pt x="343" y="316"/>
                    </a:moveTo>
                    <a:lnTo>
                      <a:pt x="458" y="290"/>
                    </a:lnTo>
                    <a:lnTo>
                      <a:pt x="111" y="0"/>
                    </a:lnTo>
                    <a:lnTo>
                      <a:pt x="0" y="26"/>
                    </a:lnTo>
                    <a:lnTo>
                      <a:pt x="343" y="3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5" name="Freeform 27"/>
              <p:cNvSpPr>
                <a:spLocks/>
              </p:cNvSpPr>
              <p:nvPr/>
            </p:nvSpPr>
            <p:spPr bwMode="auto">
              <a:xfrm>
                <a:off x="4572" y="669"/>
                <a:ext cx="73" cy="59"/>
              </a:xfrm>
              <a:custGeom>
                <a:avLst/>
                <a:gdLst>
                  <a:gd name="T0" fmla="*/ 0 w 367"/>
                  <a:gd name="T1" fmla="*/ 1 h 295"/>
                  <a:gd name="T2" fmla="*/ 69 w 367"/>
                  <a:gd name="T3" fmla="*/ 59 h 295"/>
                  <a:gd name="T4" fmla="*/ 73 w 367"/>
                  <a:gd name="T5" fmla="*/ 58 h 295"/>
                  <a:gd name="T6" fmla="*/ 5 w 367"/>
                  <a:gd name="T7" fmla="*/ 0 h 295"/>
                  <a:gd name="T8" fmla="*/ 0 w 367"/>
                  <a:gd name="T9" fmla="*/ 1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295">
                    <a:moveTo>
                      <a:pt x="0" y="5"/>
                    </a:moveTo>
                    <a:lnTo>
                      <a:pt x="346" y="295"/>
                    </a:lnTo>
                    <a:lnTo>
                      <a:pt x="367" y="290"/>
                    </a:lnTo>
                    <a:lnTo>
                      <a:pt x="24" y="0"/>
                    </a:lnTo>
                    <a:lnTo>
                      <a:pt x="0" y="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6" name="Freeform 28"/>
              <p:cNvSpPr>
                <a:spLocks/>
              </p:cNvSpPr>
              <p:nvPr/>
            </p:nvSpPr>
            <p:spPr bwMode="auto">
              <a:xfrm>
                <a:off x="5011" y="579"/>
                <a:ext cx="76" cy="82"/>
              </a:xfrm>
              <a:custGeom>
                <a:avLst/>
                <a:gdLst>
                  <a:gd name="T0" fmla="*/ 2 w 380"/>
                  <a:gd name="T1" fmla="*/ 81 h 410"/>
                  <a:gd name="T2" fmla="*/ 1 w 380"/>
                  <a:gd name="T3" fmla="*/ 81 h 410"/>
                  <a:gd name="T4" fmla="*/ 0 w 380"/>
                  <a:gd name="T5" fmla="*/ 82 h 410"/>
                  <a:gd name="T6" fmla="*/ 16 w 380"/>
                  <a:gd name="T7" fmla="*/ 79 h 410"/>
                  <a:gd name="T8" fmla="*/ 76 w 380"/>
                  <a:gd name="T9" fmla="*/ 0 h 410"/>
                  <a:gd name="T10" fmla="*/ 60 w 380"/>
                  <a:gd name="T11" fmla="*/ 2 h 410"/>
                  <a:gd name="T12" fmla="*/ 2 w 380"/>
                  <a:gd name="T13" fmla="*/ 81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0" h="410">
                    <a:moveTo>
                      <a:pt x="8" y="405"/>
                    </a:moveTo>
                    <a:lnTo>
                      <a:pt x="3" y="405"/>
                    </a:lnTo>
                    <a:lnTo>
                      <a:pt x="0" y="410"/>
                    </a:lnTo>
                    <a:lnTo>
                      <a:pt x="82" y="397"/>
                    </a:lnTo>
                    <a:lnTo>
                      <a:pt x="380" y="0"/>
                    </a:lnTo>
                    <a:lnTo>
                      <a:pt x="301" y="9"/>
                    </a:lnTo>
                    <a:lnTo>
                      <a:pt x="8"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7" name="Freeform 29"/>
              <p:cNvSpPr>
                <a:spLocks/>
              </p:cNvSpPr>
              <p:nvPr/>
            </p:nvSpPr>
            <p:spPr bwMode="auto">
              <a:xfrm>
                <a:off x="4988" y="581"/>
                <a:ext cx="83" cy="83"/>
              </a:xfrm>
              <a:custGeom>
                <a:avLst/>
                <a:gdLst>
                  <a:gd name="T0" fmla="*/ 58 w 414"/>
                  <a:gd name="T1" fmla="*/ 3 h 415"/>
                  <a:gd name="T2" fmla="*/ 0 w 414"/>
                  <a:gd name="T3" fmla="*/ 83 h 415"/>
                  <a:gd name="T4" fmla="*/ 24 w 414"/>
                  <a:gd name="T5" fmla="*/ 79 h 415"/>
                  <a:gd name="T6" fmla="*/ 83 w 414"/>
                  <a:gd name="T7" fmla="*/ 0 h 415"/>
                  <a:gd name="T8" fmla="*/ 58 w 414"/>
                  <a:gd name="T9" fmla="*/ 3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415">
                    <a:moveTo>
                      <a:pt x="290" y="15"/>
                    </a:moveTo>
                    <a:lnTo>
                      <a:pt x="0" y="415"/>
                    </a:lnTo>
                    <a:lnTo>
                      <a:pt x="119" y="396"/>
                    </a:lnTo>
                    <a:lnTo>
                      <a:pt x="414" y="0"/>
                    </a:lnTo>
                    <a:lnTo>
                      <a:pt x="290" y="1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8" name="Freeform 30"/>
              <p:cNvSpPr>
                <a:spLocks/>
              </p:cNvSpPr>
              <p:nvPr/>
            </p:nvSpPr>
            <p:spPr bwMode="auto">
              <a:xfrm>
                <a:off x="5012" y="581"/>
                <a:ext cx="59" cy="79"/>
              </a:xfrm>
              <a:custGeom>
                <a:avLst/>
                <a:gdLst>
                  <a:gd name="T0" fmla="*/ 59 w 298"/>
                  <a:gd name="T1" fmla="*/ 0 h 396"/>
                  <a:gd name="T2" fmla="*/ 58 w 298"/>
                  <a:gd name="T3" fmla="*/ 0 h 396"/>
                  <a:gd name="T4" fmla="*/ 0 w 298"/>
                  <a:gd name="T5" fmla="*/ 79 h 396"/>
                  <a:gd name="T6" fmla="*/ 1 w 298"/>
                  <a:gd name="T7" fmla="*/ 79 h 396"/>
                  <a:gd name="T8" fmla="*/ 59 w 298"/>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 h="396">
                    <a:moveTo>
                      <a:pt x="298" y="0"/>
                    </a:moveTo>
                    <a:lnTo>
                      <a:pt x="295" y="0"/>
                    </a:lnTo>
                    <a:lnTo>
                      <a:pt x="0" y="396"/>
                    </a:lnTo>
                    <a:lnTo>
                      <a:pt x="5" y="396"/>
                    </a:lnTo>
                    <a:lnTo>
                      <a:pt x="29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19" name="Freeform 31"/>
              <p:cNvSpPr>
                <a:spLocks/>
              </p:cNvSpPr>
              <p:nvPr/>
            </p:nvSpPr>
            <p:spPr bwMode="auto">
              <a:xfrm>
                <a:off x="4969" y="584"/>
                <a:ext cx="73" cy="86"/>
              </a:xfrm>
              <a:custGeom>
                <a:avLst/>
                <a:gdLst>
                  <a:gd name="T0" fmla="*/ 16 w 365"/>
                  <a:gd name="T1" fmla="*/ 83 h 430"/>
                  <a:gd name="T2" fmla="*/ 19 w 365"/>
                  <a:gd name="T3" fmla="*/ 79 h 430"/>
                  <a:gd name="T4" fmla="*/ 15 w 365"/>
                  <a:gd name="T5" fmla="*/ 80 h 430"/>
                  <a:gd name="T6" fmla="*/ 73 w 365"/>
                  <a:gd name="T7" fmla="*/ 0 h 430"/>
                  <a:gd name="T8" fmla="*/ 60 w 365"/>
                  <a:gd name="T9" fmla="*/ 1 h 430"/>
                  <a:gd name="T10" fmla="*/ 0 w 365"/>
                  <a:gd name="T11" fmla="*/ 86 h 430"/>
                  <a:gd name="T12" fmla="*/ 16 w 365"/>
                  <a:gd name="T13" fmla="*/ 83 h 4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5" h="430">
                    <a:moveTo>
                      <a:pt x="79" y="417"/>
                    </a:moveTo>
                    <a:lnTo>
                      <a:pt x="96" y="396"/>
                    </a:lnTo>
                    <a:lnTo>
                      <a:pt x="74" y="401"/>
                    </a:lnTo>
                    <a:lnTo>
                      <a:pt x="365" y="0"/>
                    </a:lnTo>
                    <a:lnTo>
                      <a:pt x="302" y="7"/>
                    </a:lnTo>
                    <a:lnTo>
                      <a:pt x="0" y="430"/>
                    </a:lnTo>
                    <a:lnTo>
                      <a:pt x="79"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0" name="Freeform 32"/>
              <p:cNvSpPr>
                <a:spLocks/>
              </p:cNvSpPr>
              <p:nvPr/>
            </p:nvSpPr>
            <p:spPr bwMode="auto">
              <a:xfrm>
                <a:off x="4984" y="584"/>
                <a:ext cx="62" cy="81"/>
              </a:xfrm>
              <a:custGeom>
                <a:avLst/>
                <a:gdLst>
                  <a:gd name="T0" fmla="*/ 58 w 312"/>
                  <a:gd name="T1" fmla="*/ 1 h 405"/>
                  <a:gd name="T2" fmla="*/ 0 w 312"/>
                  <a:gd name="T3" fmla="*/ 81 h 405"/>
                  <a:gd name="T4" fmla="*/ 4 w 312"/>
                  <a:gd name="T5" fmla="*/ 80 h 405"/>
                  <a:gd name="T6" fmla="*/ 62 w 312"/>
                  <a:gd name="T7" fmla="*/ 0 h 405"/>
                  <a:gd name="T8" fmla="*/ 58 w 312"/>
                  <a:gd name="T9" fmla="*/ 1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405">
                    <a:moveTo>
                      <a:pt x="291" y="4"/>
                    </a:moveTo>
                    <a:lnTo>
                      <a:pt x="0" y="405"/>
                    </a:lnTo>
                    <a:lnTo>
                      <a:pt x="22" y="400"/>
                    </a:lnTo>
                    <a:lnTo>
                      <a:pt x="312" y="0"/>
                    </a:lnTo>
                    <a:lnTo>
                      <a:pt x="29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1" name="Freeform 33"/>
              <p:cNvSpPr>
                <a:spLocks/>
              </p:cNvSpPr>
              <p:nvPr/>
            </p:nvSpPr>
            <p:spPr bwMode="auto">
              <a:xfrm>
                <a:off x="4816" y="606"/>
                <a:ext cx="68" cy="88"/>
              </a:xfrm>
              <a:custGeom>
                <a:avLst/>
                <a:gdLst>
                  <a:gd name="T0" fmla="*/ 2 w 343"/>
                  <a:gd name="T1" fmla="*/ 86 h 439"/>
                  <a:gd name="T2" fmla="*/ 0 w 343"/>
                  <a:gd name="T3" fmla="*/ 87 h 439"/>
                  <a:gd name="T4" fmla="*/ 0 w 343"/>
                  <a:gd name="T5" fmla="*/ 88 h 439"/>
                  <a:gd name="T6" fmla="*/ 16 w 343"/>
                  <a:gd name="T7" fmla="*/ 85 h 439"/>
                  <a:gd name="T8" fmla="*/ 68 w 343"/>
                  <a:gd name="T9" fmla="*/ 0 h 439"/>
                  <a:gd name="T10" fmla="*/ 55 w 343"/>
                  <a:gd name="T11" fmla="*/ 2 h 439"/>
                  <a:gd name="T12" fmla="*/ 2 w 343"/>
                  <a:gd name="T13" fmla="*/ 86 h 4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3" h="439">
                    <a:moveTo>
                      <a:pt x="12" y="430"/>
                    </a:moveTo>
                    <a:lnTo>
                      <a:pt x="2" y="433"/>
                    </a:lnTo>
                    <a:lnTo>
                      <a:pt x="0" y="439"/>
                    </a:lnTo>
                    <a:lnTo>
                      <a:pt x="79" y="423"/>
                    </a:lnTo>
                    <a:lnTo>
                      <a:pt x="343" y="0"/>
                    </a:lnTo>
                    <a:lnTo>
                      <a:pt x="275" y="10"/>
                    </a:lnTo>
                    <a:lnTo>
                      <a:pt x="12" y="4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2" name="Freeform 34"/>
              <p:cNvSpPr>
                <a:spLocks/>
              </p:cNvSpPr>
              <p:nvPr/>
            </p:nvSpPr>
            <p:spPr bwMode="auto">
              <a:xfrm>
                <a:off x="4773" y="613"/>
                <a:ext cx="69" cy="95"/>
              </a:xfrm>
              <a:custGeom>
                <a:avLst/>
                <a:gdLst>
                  <a:gd name="T0" fmla="*/ 15 w 344"/>
                  <a:gd name="T1" fmla="*/ 92 h 473"/>
                  <a:gd name="T2" fmla="*/ 20 w 344"/>
                  <a:gd name="T3" fmla="*/ 85 h 473"/>
                  <a:gd name="T4" fmla="*/ 17 w 344"/>
                  <a:gd name="T5" fmla="*/ 85 h 473"/>
                  <a:gd name="T6" fmla="*/ 69 w 344"/>
                  <a:gd name="T7" fmla="*/ 0 h 473"/>
                  <a:gd name="T8" fmla="*/ 55 w 344"/>
                  <a:gd name="T9" fmla="*/ 3 h 473"/>
                  <a:gd name="T10" fmla="*/ 0 w 344"/>
                  <a:gd name="T11" fmla="*/ 95 h 473"/>
                  <a:gd name="T12" fmla="*/ 15 w 344"/>
                  <a:gd name="T13" fmla="*/ 92 h 4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473">
                    <a:moveTo>
                      <a:pt x="77" y="458"/>
                    </a:moveTo>
                    <a:lnTo>
                      <a:pt x="98" y="423"/>
                    </a:lnTo>
                    <a:lnTo>
                      <a:pt x="87" y="425"/>
                    </a:lnTo>
                    <a:lnTo>
                      <a:pt x="344" y="0"/>
                    </a:lnTo>
                    <a:lnTo>
                      <a:pt x="275" y="14"/>
                    </a:lnTo>
                    <a:lnTo>
                      <a:pt x="0" y="473"/>
                    </a:lnTo>
                    <a:lnTo>
                      <a:pt x="77" y="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3" name="Freeform 35"/>
              <p:cNvSpPr>
                <a:spLocks/>
              </p:cNvSpPr>
              <p:nvPr/>
            </p:nvSpPr>
            <p:spPr bwMode="auto">
              <a:xfrm>
                <a:off x="4727" y="622"/>
                <a:ext cx="67" cy="92"/>
              </a:xfrm>
              <a:custGeom>
                <a:avLst/>
                <a:gdLst>
                  <a:gd name="T0" fmla="*/ 6 w 336"/>
                  <a:gd name="T1" fmla="*/ 88 h 459"/>
                  <a:gd name="T2" fmla="*/ 2 w 336"/>
                  <a:gd name="T3" fmla="*/ 89 h 459"/>
                  <a:gd name="T4" fmla="*/ 0 w 336"/>
                  <a:gd name="T5" fmla="*/ 92 h 459"/>
                  <a:gd name="T6" fmla="*/ 15 w 336"/>
                  <a:gd name="T7" fmla="*/ 89 h 459"/>
                  <a:gd name="T8" fmla="*/ 67 w 336"/>
                  <a:gd name="T9" fmla="*/ 0 h 459"/>
                  <a:gd name="T10" fmla="*/ 56 w 336"/>
                  <a:gd name="T11" fmla="*/ 2 h 459"/>
                  <a:gd name="T12" fmla="*/ 6 w 336"/>
                  <a:gd name="T13" fmla="*/ 88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459">
                    <a:moveTo>
                      <a:pt x="31" y="439"/>
                    </a:moveTo>
                    <a:lnTo>
                      <a:pt x="8" y="444"/>
                    </a:lnTo>
                    <a:lnTo>
                      <a:pt x="0" y="459"/>
                    </a:lnTo>
                    <a:lnTo>
                      <a:pt x="77" y="444"/>
                    </a:lnTo>
                    <a:lnTo>
                      <a:pt x="336" y="0"/>
                    </a:lnTo>
                    <a:lnTo>
                      <a:pt x="280" y="8"/>
                    </a:lnTo>
                    <a:lnTo>
                      <a:pt x="31"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4" name="Freeform 36"/>
              <p:cNvSpPr>
                <a:spLocks/>
              </p:cNvSpPr>
              <p:nvPr/>
            </p:nvSpPr>
            <p:spPr bwMode="auto">
              <a:xfrm>
                <a:off x="4690" y="630"/>
                <a:ext cx="64" cy="89"/>
              </a:xfrm>
              <a:custGeom>
                <a:avLst/>
                <a:gdLst>
                  <a:gd name="T0" fmla="*/ 15 w 320"/>
                  <a:gd name="T1" fmla="*/ 85 h 449"/>
                  <a:gd name="T2" fmla="*/ 64 w 320"/>
                  <a:gd name="T3" fmla="*/ 0 h 449"/>
                  <a:gd name="T4" fmla="*/ 48 w 320"/>
                  <a:gd name="T5" fmla="*/ 3 h 449"/>
                  <a:gd name="T6" fmla="*/ 0 w 320"/>
                  <a:gd name="T7" fmla="*/ 89 h 449"/>
                  <a:gd name="T8" fmla="*/ 15 w 320"/>
                  <a:gd name="T9" fmla="*/ 85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449">
                    <a:moveTo>
                      <a:pt x="77" y="431"/>
                    </a:moveTo>
                    <a:lnTo>
                      <a:pt x="320" y="0"/>
                    </a:lnTo>
                    <a:lnTo>
                      <a:pt x="240" y="16"/>
                    </a:lnTo>
                    <a:lnTo>
                      <a:pt x="0" y="449"/>
                    </a:lnTo>
                    <a:lnTo>
                      <a:pt x="77" y="4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5" name="Freeform 37"/>
              <p:cNvSpPr>
                <a:spLocks/>
              </p:cNvSpPr>
              <p:nvPr/>
            </p:nvSpPr>
            <p:spPr bwMode="auto">
              <a:xfrm>
                <a:off x="4793" y="609"/>
                <a:ext cx="76" cy="89"/>
              </a:xfrm>
              <a:custGeom>
                <a:avLst/>
                <a:gdLst>
                  <a:gd name="T0" fmla="*/ 51 w 378"/>
                  <a:gd name="T1" fmla="*/ 4 h 444"/>
                  <a:gd name="T2" fmla="*/ 0 w 378"/>
                  <a:gd name="T3" fmla="*/ 89 h 444"/>
                  <a:gd name="T4" fmla="*/ 23 w 378"/>
                  <a:gd name="T5" fmla="*/ 84 h 444"/>
                  <a:gd name="T6" fmla="*/ 76 w 378"/>
                  <a:gd name="T7" fmla="*/ 0 h 444"/>
                  <a:gd name="T8" fmla="*/ 51 w 378"/>
                  <a:gd name="T9" fmla="*/ 4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44">
                    <a:moveTo>
                      <a:pt x="253" y="21"/>
                    </a:moveTo>
                    <a:lnTo>
                      <a:pt x="0" y="444"/>
                    </a:lnTo>
                    <a:lnTo>
                      <a:pt x="116" y="420"/>
                    </a:lnTo>
                    <a:lnTo>
                      <a:pt x="378" y="0"/>
                    </a:lnTo>
                    <a:lnTo>
                      <a:pt x="253"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6" name="Freeform 38"/>
              <p:cNvSpPr>
                <a:spLocks/>
              </p:cNvSpPr>
              <p:nvPr/>
            </p:nvSpPr>
            <p:spPr bwMode="auto">
              <a:xfrm>
                <a:off x="4816" y="608"/>
                <a:ext cx="55" cy="85"/>
              </a:xfrm>
              <a:custGeom>
                <a:avLst/>
                <a:gdLst>
                  <a:gd name="T0" fmla="*/ 55 w 273"/>
                  <a:gd name="T1" fmla="*/ 0 h 423"/>
                  <a:gd name="T2" fmla="*/ 53 w 273"/>
                  <a:gd name="T3" fmla="*/ 1 h 423"/>
                  <a:gd name="T4" fmla="*/ 0 w 273"/>
                  <a:gd name="T5" fmla="*/ 85 h 423"/>
                  <a:gd name="T6" fmla="*/ 2 w 273"/>
                  <a:gd name="T7" fmla="*/ 84 h 423"/>
                  <a:gd name="T8" fmla="*/ 55 w 273"/>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423">
                    <a:moveTo>
                      <a:pt x="273" y="0"/>
                    </a:moveTo>
                    <a:lnTo>
                      <a:pt x="262" y="3"/>
                    </a:lnTo>
                    <a:lnTo>
                      <a:pt x="0" y="423"/>
                    </a:lnTo>
                    <a:lnTo>
                      <a:pt x="10" y="420"/>
                    </a:lnTo>
                    <a:lnTo>
                      <a:pt x="27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7" name="Freeform 39"/>
              <p:cNvSpPr>
                <a:spLocks/>
              </p:cNvSpPr>
              <p:nvPr/>
            </p:nvSpPr>
            <p:spPr bwMode="auto">
              <a:xfrm>
                <a:off x="4791" y="613"/>
                <a:ext cx="53" cy="85"/>
              </a:xfrm>
              <a:custGeom>
                <a:avLst/>
                <a:gdLst>
                  <a:gd name="T0" fmla="*/ 52 w 264"/>
                  <a:gd name="T1" fmla="*/ 0 h 425"/>
                  <a:gd name="T2" fmla="*/ 0 w 264"/>
                  <a:gd name="T3" fmla="*/ 85 h 425"/>
                  <a:gd name="T4" fmla="*/ 2 w 264"/>
                  <a:gd name="T5" fmla="*/ 85 h 425"/>
                  <a:gd name="T6" fmla="*/ 53 w 264"/>
                  <a:gd name="T7" fmla="*/ 0 h 425"/>
                  <a:gd name="T8" fmla="*/ 52 w 264"/>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425">
                    <a:moveTo>
                      <a:pt x="257" y="0"/>
                    </a:moveTo>
                    <a:lnTo>
                      <a:pt x="0" y="425"/>
                    </a:lnTo>
                    <a:lnTo>
                      <a:pt x="11" y="423"/>
                    </a:lnTo>
                    <a:lnTo>
                      <a:pt x="264" y="0"/>
                    </a:lnTo>
                    <a:lnTo>
                      <a:pt x="25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8" name="Freeform 40"/>
              <p:cNvSpPr>
                <a:spLocks/>
              </p:cNvSpPr>
              <p:nvPr/>
            </p:nvSpPr>
            <p:spPr bwMode="auto">
              <a:xfrm>
                <a:off x="4706" y="625"/>
                <a:ext cx="72" cy="91"/>
              </a:xfrm>
              <a:custGeom>
                <a:avLst/>
                <a:gdLst>
                  <a:gd name="T0" fmla="*/ 22 w 359"/>
                  <a:gd name="T1" fmla="*/ 86 h 458"/>
                  <a:gd name="T2" fmla="*/ 72 w 359"/>
                  <a:gd name="T3" fmla="*/ 0 h 458"/>
                  <a:gd name="T4" fmla="*/ 49 w 359"/>
                  <a:gd name="T5" fmla="*/ 5 h 458"/>
                  <a:gd name="T6" fmla="*/ 0 w 359"/>
                  <a:gd name="T7" fmla="*/ 91 h 458"/>
                  <a:gd name="T8" fmla="*/ 22 w 359"/>
                  <a:gd name="T9" fmla="*/ 86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458">
                    <a:moveTo>
                      <a:pt x="111" y="431"/>
                    </a:moveTo>
                    <a:lnTo>
                      <a:pt x="359" y="0"/>
                    </a:lnTo>
                    <a:lnTo>
                      <a:pt x="243" y="24"/>
                    </a:lnTo>
                    <a:lnTo>
                      <a:pt x="0" y="458"/>
                    </a:lnTo>
                    <a:lnTo>
                      <a:pt x="111" y="4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29" name="Freeform 41"/>
              <p:cNvSpPr>
                <a:spLocks/>
              </p:cNvSpPr>
              <p:nvPr/>
            </p:nvSpPr>
            <p:spPr bwMode="auto">
              <a:xfrm>
                <a:off x="4729" y="624"/>
                <a:ext cx="54" cy="87"/>
              </a:xfrm>
              <a:custGeom>
                <a:avLst/>
                <a:gdLst>
                  <a:gd name="T0" fmla="*/ 54 w 272"/>
                  <a:gd name="T1" fmla="*/ 0 h 436"/>
                  <a:gd name="T2" fmla="*/ 49 w 272"/>
                  <a:gd name="T3" fmla="*/ 1 h 436"/>
                  <a:gd name="T4" fmla="*/ 0 w 272"/>
                  <a:gd name="T5" fmla="*/ 87 h 436"/>
                  <a:gd name="T6" fmla="*/ 5 w 272"/>
                  <a:gd name="T7" fmla="*/ 86 h 436"/>
                  <a:gd name="T8" fmla="*/ 54 w 272"/>
                  <a:gd name="T9" fmla="*/ 0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436">
                    <a:moveTo>
                      <a:pt x="272" y="0"/>
                    </a:moveTo>
                    <a:lnTo>
                      <a:pt x="248" y="5"/>
                    </a:lnTo>
                    <a:lnTo>
                      <a:pt x="0" y="436"/>
                    </a:lnTo>
                    <a:lnTo>
                      <a:pt x="23" y="431"/>
                    </a:lnTo>
                    <a:lnTo>
                      <a:pt x="2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0" name="Freeform 42"/>
              <p:cNvSpPr>
                <a:spLocks/>
              </p:cNvSpPr>
              <p:nvPr/>
            </p:nvSpPr>
            <p:spPr bwMode="auto">
              <a:xfrm>
                <a:off x="4646" y="639"/>
                <a:ext cx="62" cy="37"/>
              </a:xfrm>
              <a:custGeom>
                <a:avLst/>
                <a:gdLst>
                  <a:gd name="T0" fmla="*/ 62 w 312"/>
                  <a:gd name="T1" fmla="*/ 0 h 187"/>
                  <a:gd name="T2" fmla="*/ 50 w 312"/>
                  <a:gd name="T3" fmla="*/ 3 h 187"/>
                  <a:gd name="T4" fmla="*/ 35 w 312"/>
                  <a:gd name="T5" fmla="*/ 23 h 187"/>
                  <a:gd name="T6" fmla="*/ 15 w 312"/>
                  <a:gd name="T7" fmla="*/ 10 h 187"/>
                  <a:gd name="T8" fmla="*/ 0 w 312"/>
                  <a:gd name="T9" fmla="*/ 14 h 187"/>
                  <a:gd name="T10" fmla="*/ 36 w 312"/>
                  <a:gd name="T11" fmla="*/ 37 h 187"/>
                  <a:gd name="T12" fmla="*/ 62 w 312"/>
                  <a:gd name="T13" fmla="*/ 0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87">
                    <a:moveTo>
                      <a:pt x="312" y="0"/>
                    </a:moveTo>
                    <a:lnTo>
                      <a:pt x="252" y="13"/>
                    </a:lnTo>
                    <a:lnTo>
                      <a:pt x="178" y="118"/>
                    </a:lnTo>
                    <a:lnTo>
                      <a:pt x="75" y="53"/>
                    </a:lnTo>
                    <a:lnTo>
                      <a:pt x="0" y="69"/>
                    </a:lnTo>
                    <a:lnTo>
                      <a:pt x="180" y="187"/>
                    </a:lnTo>
                    <a:lnTo>
                      <a:pt x="3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1" name="Freeform 43"/>
              <p:cNvSpPr>
                <a:spLocks/>
              </p:cNvSpPr>
              <p:nvPr/>
            </p:nvSpPr>
            <p:spPr bwMode="auto">
              <a:xfrm>
                <a:off x="4661" y="641"/>
                <a:ext cx="35" cy="21"/>
              </a:xfrm>
              <a:custGeom>
                <a:avLst/>
                <a:gdLst>
                  <a:gd name="T0" fmla="*/ 20 w 177"/>
                  <a:gd name="T1" fmla="*/ 21 h 105"/>
                  <a:gd name="T2" fmla="*/ 35 w 177"/>
                  <a:gd name="T3" fmla="*/ 0 h 105"/>
                  <a:gd name="T4" fmla="*/ 0 w 177"/>
                  <a:gd name="T5" fmla="*/ 8 h 105"/>
                  <a:gd name="T6" fmla="*/ 20 w 177"/>
                  <a:gd name="T7" fmla="*/ 21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 h="105">
                    <a:moveTo>
                      <a:pt x="103" y="105"/>
                    </a:moveTo>
                    <a:lnTo>
                      <a:pt x="177" y="0"/>
                    </a:lnTo>
                    <a:lnTo>
                      <a:pt x="0" y="40"/>
                    </a:lnTo>
                    <a:lnTo>
                      <a:pt x="103" y="1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2" name="Freeform 44"/>
              <p:cNvSpPr>
                <a:spLocks/>
              </p:cNvSpPr>
              <p:nvPr/>
            </p:nvSpPr>
            <p:spPr bwMode="auto">
              <a:xfrm>
                <a:off x="4372" y="1140"/>
                <a:ext cx="50" cy="113"/>
              </a:xfrm>
              <a:custGeom>
                <a:avLst/>
                <a:gdLst>
                  <a:gd name="T0" fmla="*/ 46 w 251"/>
                  <a:gd name="T1" fmla="*/ 0 h 566"/>
                  <a:gd name="T2" fmla="*/ 45 w 251"/>
                  <a:gd name="T3" fmla="*/ 1 h 566"/>
                  <a:gd name="T4" fmla="*/ 46 w 251"/>
                  <a:gd name="T5" fmla="*/ 4 h 566"/>
                  <a:gd name="T6" fmla="*/ 0 w 251"/>
                  <a:gd name="T7" fmla="*/ 98 h 566"/>
                  <a:gd name="T8" fmla="*/ 4 w 251"/>
                  <a:gd name="T9" fmla="*/ 113 h 566"/>
                  <a:gd name="T10" fmla="*/ 50 w 251"/>
                  <a:gd name="T11" fmla="*/ 17 h 566"/>
                  <a:gd name="T12" fmla="*/ 46 w 251"/>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66">
                    <a:moveTo>
                      <a:pt x="233" y="0"/>
                    </a:moveTo>
                    <a:lnTo>
                      <a:pt x="227" y="6"/>
                    </a:lnTo>
                    <a:lnTo>
                      <a:pt x="230" y="19"/>
                    </a:lnTo>
                    <a:lnTo>
                      <a:pt x="0" y="492"/>
                    </a:lnTo>
                    <a:lnTo>
                      <a:pt x="18" y="566"/>
                    </a:lnTo>
                    <a:lnTo>
                      <a:pt x="251" y="86"/>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3" name="Freeform 45"/>
              <p:cNvSpPr>
                <a:spLocks/>
              </p:cNvSpPr>
              <p:nvPr/>
            </p:nvSpPr>
            <p:spPr bwMode="auto">
              <a:xfrm>
                <a:off x="4361" y="1091"/>
                <a:ext cx="55" cy="117"/>
              </a:xfrm>
              <a:custGeom>
                <a:avLst/>
                <a:gdLst>
                  <a:gd name="T0" fmla="*/ 50 w 274"/>
                  <a:gd name="T1" fmla="*/ 23 h 584"/>
                  <a:gd name="T2" fmla="*/ 51 w 274"/>
                  <a:gd name="T3" fmla="*/ 25 h 584"/>
                  <a:gd name="T4" fmla="*/ 55 w 274"/>
                  <a:gd name="T5" fmla="*/ 17 h 584"/>
                  <a:gd name="T6" fmla="*/ 51 w 274"/>
                  <a:gd name="T7" fmla="*/ 0 h 584"/>
                  <a:gd name="T8" fmla="*/ 0 w 274"/>
                  <a:gd name="T9" fmla="*/ 102 h 584"/>
                  <a:gd name="T10" fmla="*/ 4 w 274"/>
                  <a:gd name="T11" fmla="*/ 117 h 584"/>
                  <a:gd name="T12" fmla="*/ 50 w 274"/>
                  <a:gd name="T13" fmla="*/ 23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584">
                    <a:moveTo>
                      <a:pt x="250" y="113"/>
                    </a:moveTo>
                    <a:lnTo>
                      <a:pt x="253" y="125"/>
                    </a:lnTo>
                    <a:lnTo>
                      <a:pt x="274" y="84"/>
                    </a:lnTo>
                    <a:lnTo>
                      <a:pt x="253" y="0"/>
                    </a:lnTo>
                    <a:lnTo>
                      <a:pt x="0" y="509"/>
                    </a:lnTo>
                    <a:lnTo>
                      <a:pt x="18" y="584"/>
                    </a:lnTo>
                    <a:lnTo>
                      <a:pt x="25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4" name="Freeform 46"/>
              <p:cNvSpPr>
                <a:spLocks/>
              </p:cNvSpPr>
              <p:nvPr/>
            </p:nvSpPr>
            <p:spPr bwMode="auto">
              <a:xfrm>
                <a:off x="4349" y="1043"/>
                <a:ext cx="52" cy="112"/>
              </a:xfrm>
              <a:custGeom>
                <a:avLst/>
                <a:gdLst>
                  <a:gd name="T0" fmla="*/ 48 w 259"/>
                  <a:gd name="T1" fmla="*/ 0 h 562"/>
                  <a:gd name="T2" fmla="*/ 46 w 259"/>
                  <a:gd name="T3" fmla="*/ 3 h 562"/>
                  <a:gd name="T4" fmla="*/ 47 w 259"/>
                  <a:gd name="T5" fmla="*/ 8 h 562"/>
                  <a:gd name="T6" fmla="*/ 0 w 259"/>
                  <a:gd name="T7" fmla="*/ 100 h 562"/>
                  <a:gd name="T8" fmla="*/ 3 w 259"/>
                  <a:gd name="T9" fmla="*/ 112 h 562"/>
                  <a:gd name="T10" fmla="*/ 52 w 259"/>
                  <a:gd name="T11" fmla="*/ 16 h 562"/>
                  <a:gd name="T12" fmla="*/ 48 w 259"/>
                  <a:gd name="T13" fmla="*/ 0 h 5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562">
                    <a:moveTo>
                      <a:pt x="238" y="0"/>
                    </a:moveTo>
                    <a:lnTo>
                      <a:pt x="230" y="15"/>
                    </a:lnTo>
                    <a:lnTo>
                      <a:pt x="235" y="42"/>
                    </a:lnTo>
                    <a:lnTo>
                      <a:pt x="0" y="504"/>
                    </a:lnTo>
                    <a:lnTo>
                      <a:pt x="14" y="562"/>
                    </a:lnTo>
                    <a:lnTo>
                      <a:pt x="259" y="82"/>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5" name="Freeform 47"/>
              <p:cNvSpPr>
                <a:spLocks/>
              </p:cNvSpPr>
              <p:nvPr/>
            </p:nvSpPr>
            <p:spPr bwMode="auto">
              <a:xfrm>
                <a:off x="4337" y="1004"/>
                <a:ext cx="52" cy="107"/>
              </a:xfrm>
              <a:custGeom>
                <a:avLst/>
                <a:gdLst>
                  <a:gd name="T0" fmla="*/ 48 w 259"/>
                  <a:gd name="T1" fmla="*/ 0 h 539"/>
                  <a:gd name="T2" fmla="*/ 0 w 259"/>
                  <a:gd name="T3" fmla="*/ 90 h 539"/>
                  <a:gd name="T4" fmla="*/ 4 w 259"/>
                  <a:gd name="T5" fmla="*/ 107 h 539"/>
                  <a:gd name="T6" fmla="*/ 52 w 259"/>
                  <a:gd name="T7" fmla="*/ 17 h 539"/>
                  <a:gd name="T8" fmla="*/ 48 w 259"/>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539">
                    <a:moveTo>
                      <a:pt x="240" y="0"/>
                    </a:moveTo>
                    <a:lnTo>
                      <a:pt x="0" y="455"/>
                    </a:lnTo>
                    <a:lnTo>
                      <a:pt x="21" y="539"/>
                    </a:lnTo>
                    <a:lnTo>
                      <a:pt x="259" y="84"/>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6" name="Freeform 48"/>
              <p:cNvSpPr>
                <a:spLocks/>
              </p:cNvSpPr>
              <p:nvPr/>
            </p:nvSpPr>
            <p:spPr bwMode="auto">
              <a:xfrm>
                <a:off x="4365" y="1116"/>
                <a:ext cx="52" cy="120"/>
              </a:xfrm>
              <a:custGeom>
                <a:avLst/>
                <a:gdLst>
                  <a:gd name="T0" fmla="*/ 7 w 262"/>
                  <a:gd name="T1" fmla="*/ 120 h 602"/>
                  <a:gd name="T2" fmla="*/ 52 w 262"/>
                  <a:gd name="T3" fmla="*/ 25 h 602"/>
                  <a:gd name="T4" fmla="*/ 46 w 262"/>
                  <a:gd name="T5" fmla="*/ 0 h 602"/>
                  <a:gd name="T6" fmla="*/ 0 w 262"/>
                  <a:gd name="T7" fmla="*/ 94 h 602"/>
                  <a:gd name="T8" fmla="*/ 7 w 262"/>
                  <a:gd name="T9" fmla="*/ 1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02">
                    <a:moveTo>
                      <a:pt x="33" y="602"/>
                    </a:moveTo>
                    <a:lnTo>
                      <a:pt x="262" y="126"/>
                    </a:lnTo>
                    <a:lnTo>
                      <a:pt x="233" y="0"/>
                    </a:lnTo>
                    <a:lnTo>
                      <a:pt x="0" y="470"/>
                    </a:lnTo>
                    <a:lnTo>
                      <a:pt x="33" y="60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7" name="Freeform 49"/>
              <p:cNvSpPr>
                <a:spLocks/>
              </p:cNvSpPr>
              <p:nvPr/>
            </p:nvSpPr>
            <p:spPr bwMode="auto">
              <a:xfrm>
                <a:off x="4372" y="1141"/>
                <a:ext cx="46" cy="97"/>
              </a:xfrm>
              <a:custGeom>
                <a:avLst/>
                <a:gdLst>
                  <a:gd name="T0" fmla="*/ 0 w 232"/>
                  <a:gd name="T1" fmla="*/ 97 h 486"/>
                  <a:gd name="T2" fmla="*/ 46 w 232"/>
                  <a:gd name="T3" fmla="*/ 3 h 486"/>
                  <a:gd name="T4" fmla="*/ 45 w 232"/>
                  <a:gd name="T5" fmla="*/ 0 h 486"/>
                  <a:gd name="T6" fmla="*/ 0 w 232"/>
                  <a:gd name="T7" fmla="*/ 95 h 486"/>
                  <a:gd name="T8" fmla="*/ 0 w 232"/>
                  <a:gd name="T9" fmla="*/ 97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486">
                    <a:moveTo>
                      <a:pt x="2" y="486"/>
                    </a:moveTo>
                    <a:lnTo>
                      <a:pt x="232" y="13"/>
                    </a:lnTo>
                    <a:lnTo>
                      <a:pt x="229" y="0"/>
                    </a:lnTo>
                    <a:lnTo>
                      <a:pt x="0" y="476"/>
                    </a:lnTo>
                    <a:lnTo>
                      <a:pt x="2" y="48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8" name="Freeform 50"/>
              <p:cNvSpPr>
                <a:spLocks/>
              </p:cNvSpPr>
              <p:nvPr/>
            </p:nvSpPr>
            <p:spPr bwMode="auto">
              <a:xfrm>
                <a:off x="4365" y="1113"/>
                <a:ext cx="47" cy="97"/>
              </a:xfrm>
              <a:custGeom>
                <a:avLst/>
                <a:gdLst>
                  <a:gd name="T0" fmla="*/ 0 w 235"/>
                  <a:gd name="T1" fmla="*/ 95 h 482"/>
                  <a:gd name="T2" fmla="*/ 0 w 235"/>
                  <a:gd name="T3" fmla="*/ 97 h 482"/>
                  <a:gd name="T4" fmla="*/ 47 w 235"/>
                  <a:gd name="T5" fmla="*/ 2 h 482"/>
                  <a:gd name="T6" fmla="*/ 46 w 235"/>
                  <a:gd name="T7" fmla="*/ 0 h 482"/>
                  <a:gd name="T8" fmla="*/ 0 w 235"/>
                  <a:gd name="T9" fmla="*/ 95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482">
                    <a:moveTo>
                      <a:pt x="0" y="471"/>
                    </a:moveTo>
                    <a:lnTo>
                      <a:pt x="2" y="482"/>
                    </a:lnTo>
                    <a:lnTo>
                      <a:pt x="235" y="12"/>
                    </a:lnTo>
                    <a:lnTo>
                      <a:pt x="232" y="0"/>
                    </a:lnTo>
                    <a:lnTo>
                      <a:pt x="0" y="47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39" name="Freeform 51"/>
              <p:cNvSpPr>
                <a:spLocks/>
              </p:cNvSpPr>
              <p:nvPr/>
            </p:nvSpPr>
            <p:spPr bwMode="auto">
              <a:xfrm>
                <a:off x="4342" y="1021"/>
                <a:ext cx="53" cy="117"/>
              </a:xfrm>
              <a:custGeom>
                <a:avLst/>
                <a:gdLst>
                  <a:gd name="T0" fmla="*/ 53 w 267"/>
                  <a:gd name="T1" fmla="*/ 25 h 587"/>
                  <a:gd name="T2" fmla="*/ 47 w 267"/>
                  <a:gd name="T3" fmla="*/ 0 h 587"/>
                  <a:gd name="T4" fmla="*/ 0 w 267"/>
                  <a:gd name="T5" fmla="*/ 92 h 587"/>
                  <a:gd name="T6" fmla="*/ 6 w 267"/>
                  <a:gd name="T7" fmla="*/ 117 h 587"/>
                  <a:gd name="T8" fmla="*/ 53 w 267"/>
                  <a:gd name="T9" fmla="*/ 25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87">
                    <a:moveTo>
                      <a:pt x="267" y="124"/>
                    </a:moveTo>
                    <a:lnTo>
                      <a:pt x="238" y="0"/>
                    </a:lnTo>
                    <a:lnTo>
                      <a:pt x="0" y="460"/>
                    </a:lnTo>
                    <a:lnTo>
                      <a:pt x="29" y="587"/>
                    </a:lnTo>
                    <a:lnTo>
                      <a:pt x="267" y="1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0" name="Freeform 52"/>
              <p:cNvSpPr>
                <a:spLocks/>
              </p:cNvSpPr>
              <p:nvPr/>
            </p:nvSpPr>
            <p:spPr bwMode="auto">
              <a:xfrm>
                <a:off x="4348" y="1046"/>
                <a:ext cx="48" cy="98"/>
              </a:xfrm>
              <a:custGeom>
                <a:avLst/>
                <a:gdLst>
                  <a:gd name="T0" fmla="*/ 2 w 243"/>
                  <a:gd name="T1" fmla="*/ 98 h 489"/>
                  <a:gd name="T2" fmla="*/ 48 w 243"/>
                  <a:gd name="T3" fmla="*/ 5 h 489"/>
                  <a:gd name="T4" fmla="*/ 47 w 243"/>
                  <a:gd name="T5" fmla="*/ 0 h 489"/>
                  <a:gd name="T6" fmla="*/ 0 w 243"/>
                  <a:gd name="T7" fmla="*/ 93 h 489"/>
                  <a:gd name="T8" fmla="*/ 2 w 243"/>
                  <a:gd name="T9" fmla="*/ 98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489">
                    <a:moveTo>
                      <a:pt x="8" y="489"/>
                    </a:moveTo>
                    <a:lnTo>
                      <a:pt x="243" y="27"/>
                    </a:lnTo>
                    <a:lnTo>
                      <a:pt x="238" y="0"/>
                    </a:lnTo>
                    <a:lnTo>
                      <a:pt x="0" y="463"/>
                    </a:lnTo>
                    <a:lnTo>
                      <a:pt x="8" y="48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1" name="Freeform 53"/>
              <p:cNvSpPr>
                <a:spLocks/>
              </p:cNvSpPr>
              <p:nvPr/>
            </p:nvSpPr>
            <p:spPr bwMode="auto">
              <a:xfrm>
                <a:off x="4268" y="801"/>
                <a:ext cx="90" cy="58"/>
              </a:xfrm>
              <a:custGeom>
                <a:avLst/>
                <a:gdLst>
                  <a:gd name="T0" fmla="*/ 89 w 449"/>
                  <a:gd name="T1" fmla="*/ 55 h 293"/>
                  <a:gd name="T2" fmla="*/ 89 w 449"/>
                  <a:gd name="T3" fmla="*/ 57 h 293"/>
                  <a:gd name="T4" fmla="*/ 90 w 449"/>
                  <a:gd name="T5" fmla="*/ 58 h 293"/>
                  <a:gd name="T6" fmla="*/ 86 w 449"/>
                  <a:gd name="T7" fmla="*/ 41 h 293"/>
                  <a:gd name="T8" fmla="*/ 0 w 449"/>
                  <a:gd name="T9" fmla="*/ 0 h 293"/>
                  <a:gd name="T10" fmla="*/ 4 w 449"/>
                  <a:gd name="T11" fmla="*/ 15 h 293"/>
                  <a:gd name="T12" fmla="*/ 89 w 449"/>
                  <a:gd name="T13" fmla="*/ 55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9" h="293">
                    <a:moveTo>
                      <a:pt x="442" y="280"/>
                    </a:moveTo>
                    <a:lnTo>
                      <a:pt x="444" y="290"/>
                    </a:lnTo>
                    <a:lnTo>
                      <a:pt x="449" y="293"/>
                    </a:lnTo>
                    <a:lnTo>
                      <a:pt x="430" y="209"/>
                    </a:lnTo>
                    <a:lnTo>
                      <a:pt x="0" y="0"/>
                    </a:lnTo>
                    <a:lnTo>
                      <a:pt x="18" y="74"/>
                    </a:lnTo>
                    <a:lnTo>
                      <a:pt x="44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2" name="Freeform 54"/>
              <p:cNvSpPr>
                <a:spLocks/>
              </p:cNvSpPr>
              <p:nvPr/>
            </p:nvSpPr>
            <p:spPr bwMode="auto">
              <a:xfrm>
                <a:off x="4279" y="846"/>
                <a:ext cx="95" cy="58"/>
              </a:xfrm>
              <a:custGeom>
                <a:avLst/>
                <a:gdLst>
                  <a:gd name="T0" fmla="*/ 91 w 473"/>
                  <a:gd name="T1" fmla="*/ 42 h 290"/>
                  <a:gd name="T2" fmla="*/ 84 w 473"/>
                  <a:gd name="T3" fmla="*/ 38 h 290"/>
                  <a:gd name="T4" fmla="*/ 85 w 473"/>
                  <a:gd name="T5" fmla="*/ 41 h 290"/>
                  <a:gd name="T6" fmla="*/ 0 w 473"/>
                  <a:gd name="T7" fmla="*/ 0 h 290"/>
                  <a:gd name="T8" fmla="*/ 3 w 473"/>
                  <a:gd name="T9" fmla="*/ 14 h 290"/>
                  <a:gd name="T10" fmla="*/ 95 w 473"/>
                  <a:gd name="T11" fmla="*/ 58 h 290"/>
                  <a:gd name="T12" fmla="*/ 91 w 473"/>
                  <a:gd name="T13" fmla="*/ 42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90">
                    <a:moveTo>
                      <a:pt x="454" y="208"/>
                    </a:moveTo>
                    <a:lnTo>
                      <a:pt x="420" y="192"/>
                    </a:lnTo>
                    <a:lnTo>
                      <a:pt x="423" y="203"/>
                    </a:lnTo>
                    <a:lnTo>
                      <a:pt x="0" y="0"/>
                    </a:lnTo>
                    <a:lnTo>
                      <a:pt x="15" y="70"/>
                    </a:lnTo>
                    <a:lnTo>
                      <a:pt x="473" y="290"/>
                    </a:lnTo>
                    <a:lnTo>
                      <a:pt x="454"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3" name="Freeform 55"/>
              <p:cNvSpPr>
                <a:spLocks/>
              </p:cNvSpPr>
              <p:nvPr/>
            </p:nvSpPr>
            <p:spPr bwMode="auto">
              <a:xfrm>
                <a:off x="4291" y="897"/>
                <a:ext cx="90" cy="58"/>
              </a:xfrm>
              <a:custGeom>
                <a:avLst/>
                <a:gdLst>
                  <a:gd name="T0" fmla="*/ 86 w 451"/>
                  <a:gd name="T1" fmla="*/ 51 h 290"/>
                  <a:gd name="T2" fmla="*/ 87 w 451"/>
                  <a:gd name="T3" fmla="*/ 56 h 290"/>
                  <a:gd name="T4" fmla="*/ 90 w 451"/>
                  <a:gd name="T5" fmla="*/ 58 h 290"/>
                  <a:gd name="T6" fmla="*/ 87 w 451"/>
                  <a:gd name="T7" fmla="*/ 41 h 290"/>
                  <a:gd name="T8" fmla="*/ 0 w 451"/>
                  <a:gd name="T9" fmla="*/ 0 h 290"/>
                  <a:gd name="T10" fmla="*/ 3 w 451"/>
                  <a:gd name="T11" fmla="*/ 12 h 290"/>
                  <a:gd name="T12" fmla="*/ 86 w 451"/>
                  <a:gd name="T13" fmla="*/ 51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90">
                    <a:moveTo>
                      <a:pt x="431" y="255"/>
                    </a:moveTo>
                    <a:lnTo>
                      <a:pt x="436" y="282"/>
                    </a:lnTo>
                    <a:lnTo>
                      <a:pt x="451" y="290"/>
                    </a:lnTo>
                    <a:lnTo>
                      <a:pt x="434" y="206"/>
                    </a:lnTo>
                    <a:lnTo>
                      <a:pt x="0" y="0"/>
                    </a:lnTo>
                    <a:lnTo>
                      <a:pt x="16" y="58"/>
                    </a:lnTo>
                    <a:lnTo>
                      <a:pt x="431"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4" name="Freeform 56"/>
              <p:cNvSpPr>
                <a:spLocks/>
              </p:cNvSpPr>
              <p:nvPr/>
            </p:nvSpPr>
            <p:spPr bwMode="auto">
              <a:xfrm>
                <a:off x="4301" y="940"/>
                <a:ext cx="86" cy="56"/>
              </a:xfrm>
              <a:custGeom>
                <a:avLst/>
                <a:gdLst>
                  <a:gd name="T0" fmla="*/ 82 w 428"/>
                  <a:gd name="T1" fmla="*/ 39 h 281"/>
                  <a:gd name="T2" fmla="*/ 0 w 428"/>
                  <a:gd name="T3" fmla="*/ 0 h 281"/>
                  <a:gd name="T4" fmla="*/ 4 w 428"/>
                  <a:gd name="T5" fmla="*/ 17 h 281"/>
                  <a:gd name="T6" fmla="*/ 86 w 428"/>
                  <a:gd name="T7" fmla="*/ 56 h 281"/>
                  <a:gd name="T8" fmla="*/ 82 w 428"/>
                  <a:gd name="T9" fmla="*/ 39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281">
                    <a:moveTo>
                      <a:pt x="410" y="195"/>
                    </a:moveTo>
                    <a:lnTo>
                      <a:pt x="0" y="0"/>
                    </a:lnTo>
                    <a:lnTo>
                      <a:pt x="19" y="85"/>
                    </a:lnTo>
                    <a:lnTo>
                      <a:pt x="428" y="281"/>
                    </a:lnTo>
                    <a:lnTo>
                      <a:pt x="41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5" name="Freeform 57"/>
              <p:cNvSpPr>
                <a:spLocks/>
              </p:cNvSpPr>
              <p:nvPr/>
            </p:nvSpPr>
            <p:spPr bwMode="auto">
              <a:xfrm>
                <a:off x="4273" y="818"/>
                <a:ext cx="90" cy="66"/>
              </a:xfrm>
              <a:custGeom>
                <a:avLst/>
                <a:gdLst>
                  <a:gd name="T0" fmla="*/ 6 w 451"/>
                  <a:gd name="T1" fmla="*/ 25 h 333"/>
                  <a:gd name="T2" fmla="*/ 90 w 451"/>
                  <a:gd name="T3" fmla="*/ 66 h 333"/>
                  <a:gd name="T4" fmla="*/ 84 w 451"/>
                  <a:gd name="T5" fmla="*/ 41 h 333"/>
                  <a:gd name="T6" fmla="*/ 0 w 451"/>
                  <a:gd name="T7" fmla="*/ 0 h 333"/>
                  <a:gd name="T8" fmla="*/ 6 w 451"/>
                  <a:gd name="T9" fmla="*/ 25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333">
                    <a:moveTo>
                      <a:pt x="29" y="127"/>
                    </a:moveTo>
                    <a:lnTo>
                      <a:pt x="451" y="333"/>
                    </a:lnTo>
                    <a:lnTo>
                      <a:pt x="422" y="206"/>
                    </a:lnTo>
                    <a:lnTo>
                      <a:pt x="0" y="0"/>
                    </a:lnTo>
                    <a:lnTo>
                      <a:pt x="29" y="1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6" name="Freeform 58"/>
              <p:cNvSpPr>
                <a:spLocks/>
              </p:cNvSpPr>
              <p:nvPr/>
            </p:nvSpPr>
            <p:spPr bwMode="auto">
              <a:xfrm>
                <a:off x="4272" y="816"/>
                <a:ext cx="85" cy="43"/>
              </a:xfrm>
              <a:custGeom>
                <a:avLst/>
                <a:gdLst>
                  <a:gd name="T0" fmla="*/ 0 w 426"/>
                  <a:gd name="T1" fmla="*/ 0 h 216"/>
                  <a:gd name="T2" fmla="*/ 1 w 426"/>
                  <a:gd name="T3" fmla="*/ 2 h 216"/>
                  <a:gd name="T4" fmla="*/ 85 w 426"/>
                  <a:gd name="T5" fmla="*/ 43 h 216"/>
                  <a:gd name="T6" fmla="*/ 85 w 426"/>
                  <a:gd name="T7" fmla="*/ 41 h 216"/>
                  <a:gd name="T8" fmla="*/ 0 w 426"/>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216">
                    <a:moveTo>
                      <a:pt x="0" y="0"/>
                    </a:moveTo>
                    <a:lnTo>
                      <a:pt x="4" y="10"/>
                    </a:lnTo>
                    <a:lnTo>
                      <a:pt x="426" y="216"/>
                    </a:lnTo>
                    <a:lnTo>
                      <a:pt x="424" y="2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7" name="Freeform 59"/>
              <p:cNvSpPr>
                <a:spLocks/>
              </p:cNvSpPr>
              <p:nvPr/>
            </p:nvSpPr>
            <p:spPr bwMode="auto">
              <a:xfrm>
                <a:off x="4279" y="843"/>
                <a:ext cx="85" cy="43"/>
              </a:xfrm>
              <a:custGeom>
                <a:avLst/>
                <a:gdLst>
                  <a:gd name="T0" fmla="*/ 0 w 425"/>
                  <a:gd name="T1" fmla="*/ 3 h 217"/>
                  <a:gd name="T2" fmla="*/ 85 w 425"/>
                  <a:gd name="T3" fmla="*/ 43 h 217"/>
                  <a:gd name="T4" fmla="*/ 84 w 425"/>
                  <a:gd name="T5" fmla="*/ 41 h 217"/>
                  <a:gd name="T6" fmla="*/ 0 w 425"/>
                  <a:gd name="T7" fmla="*/ 0 h 217"/>
                  <a:gd name="T8" fmla="*/ 0 w 425"/>
                  <a:gd name="T9" fmla="*/ 3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5" h="217">
                    <a:moveTo>
                      <a:pt x="2" y="14"/>
                    </a:moveTo>
                    <a:lnTo>
                      <a:pt x="425" y="217"/>
                    </a:lnTo>
                    <a:lnTo>
                      <a:pt x="422" y="206"/>
                    </a:lnTo>
                    <a:lnTo>
                      <a:pt x="0" y="0"/>
                    </a:lnTo>
                    <a:lnTo>
                      <a:pt x="2"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8" name="Freeform 60"/>
              <p:cNvSpPr>
                <a:spLocks/>
              </p:cNvSpPr>
              <p:nvPr/>
            </p:nvSpPr>
            <p:spPr bwMode="auto">
              <a:xfrm>
                <a:off x="4295" y="914"/>
                <a:ext cx="89" cy="64"/>
              </a:xfrm>
              <a:custGeom>
                <a:avLst/>
                <a:gdLst>
                  <a:gd name="T0" fmla="*/ 83 w 444"/>
                  <a:gd name="T1" fmla="*/ 39 h 322"/>
                  <a:gd name="T2" fmla="*/ 0 w 444"/>
                  <a:gd name="T3" fmla="*/ 0 h 322"/>
                  <a:gd name="T4" fmla="*/ 6 w 444"/>
                  <a:gd name="T5" fmla="*/ 25 h 322"/>
                  <a:gd name="T6" fmla="*/ 89 w 444"/>
                  <a:gd name="T7" fmla="*/ 64 h 322"/>
                  <a:gd name="T8" fmla="*/ 83 w 444"/>
                  <a:gd name="T9" fmla="*/ 39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22">
                    <a:moveTo>
                      <a:pt x="415" y="198"/>
                    </a:moveTo>
                    <a:lnTo>
                      <a:pt x="0" y="0"/>
                    </a:lnTo>
                    <a:lnTo>
                      <a:pt x="29" y="125"/>
                    </a:lnTo>
                    <a:lnTo>
                      <a:pt x="444" y="322"/>
                    </a:lnTo>
                    <a:lnTo>
                      <a:pt x="415" y="1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49" name="Freeform 61"/>
              <p:cNvSpPr>
                <a:spLocks/>
              </p:cNvSpPr>
              <p:nvPr/>
            </p:nvSpPr>
            <p:spPr bwMode="auto">
              <a:xfrm>
                <a:off x="4294" y="909"/>
                <a:ext cx="84" cy="44"/>
              </a:xfrm>
              <a:custGeom>
                <a:avLst/>
                <a:gdLst>
                  <a:gd name="T0" fmla="*/ 0 w 420"/>
                  <a:gd name="T1" fmla="*/ 0 h 224"/>
                  <a:gd name="T2" fmla="*/ 1 w 420"/>
                  <a:gd name="T3" fmla="*/ 5 h 224"/>
                  <a:gd name="T4" fmla="*/ 84 w 420"/>
                  <a:gd name="T5" fmla="*/ 44 h 224"/>
                  <a:gd name="T6" fmla="*/ 83 w 420"/>
                  <a:gd name="T7" fmla="*/ 39 h 224"/>
                  <a:gd name="T8" fmla="*/ 0 w 420"/>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224">
                    <a:moveTo>
                      <a:pt x="0" y="0"/>
                    </a:moveTo>
                    <a:lnTo>
                      <a:pt x="5" y="26"/>
                    </a:lnTo>
                    <a:lnTo>
                      <a:pt x="420" y="224"/>
                    </a:lnTo>
                    <a:lnTo>
                      <a:pt x="415" y="197"/>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0" name="Freeform 62"/>
              <p:cNvSpPr>
                <a:spLocks/>
              </p:cNvSpPr>
              <p:nvPr/>
            </p:nvSpPr>
            <p:spPr bwMode="auto">
              <a:xfrm>
                <a:off x="4312" y="989"/>
                <a:ext cx="37" cy="71"/>
              </a:xfrm>
              <a:custGeom>
                <a:avLst/>
                <a:gdLst>
                  <a:gd name="T0" fmla="*/ 0 w 183"/>
                  <a:gd name="T1" fmla="*/ 0 h 354"/>
                  <a:gd name="T2" fmla="*/ 3 w 183"/>
                  <a:gd name="T3" fmla="*/ 13 h 354"/>
                  <a:gd name="T4" fmla="*/ 25 w 183"/>
                  <a:gd name="T5" fmla="*/ 26 h 354"/>
                  <a:gd name="T6" fmla="*/ 14 w 183"/>
                  <a:gd name="T7" fmla="*/ 54 h 354"/>
                  <a:gd name="T8" fmla="*/ 17 w 183"/>
                  <a:gd name="T9" fmla="*/ 71 h 354"/>
                  <a:gd name="T10" fmla="*/ 37 w 183"/>
                  <a:gd name="T11" fmla="*/ 23 h 354"/>
                  <a:gd name="T12" fmla="*/ 0 w 183"/>
                  <a:gd name="T13" fmla="*/ 0 h 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 h="354">
                    <a:moveTo>
                      <a:pt x="0" y="0"/>
                    </a:moveTo>
                    <a:lnTo>
                      <a:pt x="16" y="66"/>
                    </a:lnTo>
                    <a:lnTo>
                      <a:pt x="122" y="132"/>
                    </a:lnTo>
                    <a:lnTo>
                      <a:pt x="67" y="270"/>
                    </a:lnTo>
                    <a:lnTo>
                      <a:pt x="85" y="354"/>
                    </a:lnTo>
                    <a:lnTo>
                      <a:pt x="183" y="1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1" name="Freeform 63"/>
              <p:cNvSpPr>
                <a:spLocks/>
              </p:cNvSpPr>
              <p:nvPr/>
            </p:nvSpPr>
            <p:spPr bwMode="auto">
              <a:xfrm>
                <a:off x="4315" y="1003"/>
                <a:ext cx="22" cy="40"/>
              </a:xfrm>
              <a:custGeom>
                <a:avLst/>
                <a:gdLst>
                  <a:gd name="T0" fmla="*/ 22 w 106"/>
                  <a:gd name="T1" fmla="*/ 13 h 204"/>
                  <a:gd name="T2" fmla="*/ 0 w 106"/>
                  <a:gd name="T3" fmla="*/ 0 h 204"/>
                  <a:gd name="T4" fmla="*/ 11 w 106"/>
                  <a:gd name="T5" fmla="*/ 40 h 204"/>
                  <a:gd name="T6" fmla="*/ 22 w 106"/>
                  <a:gd name="T7" fmla="*/ 13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04">
                    <a:moveTo>
                      <a:pt x="106" y="66"/>
                    </a:moveTo>
                    <a:lnTo>
                      <a:pt x="0" y="0"/>
                    </a:lnTo>
                    <a:lnTo>
                      <a:pt x="51" y="204"/>
                    </a:lnTo>
                    <a:lnTo>
                      <a:pt x="106" y="6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2" name="Freeform 64"/>
              <p:cNvSpPr>
                <a:spLocks/>
              </p:cNvSpPr>
              <p:nvPr/>
            </p:nvSpPr>
            <p:spPr bwMode="auto">
              <a:xfrm>
                <a:off x="5087" y="919"/>
                <a:ext cx="78" cy="51"/>
              </a:xfrm>
              <a:custGeom>
                <a:avLst/>
                <a:gdLst>
                  <a:gd name="T0" fmla="*/ 1 w 393"/>
                  <a:gd name="T1" fmla="*/ 2 h 254"/>
                  <a:gd name="T2" fmla="*/ 1 w 393"/>
                  <a:gd name="T3" fmla="*/ 0 h 254"/>
                  <a:gd name="T4" fmla="*/ 0 w 393"/>
                  <a:gd name="T5" fmla="*/ 0 h 254"/>
                  <a:gd name="T6" fmla="*/ 1 w 393"/>
                  <a:gd name="T7" fmla="*/ 14 h 254"/>
                  <a:gd name="T8" fmla="*/ 78 w 393"/>
                  <a:gd name="T9" fmla="*/ 51 h 254"/>
                  <a:gd name="T10" fmla="*/ 76 w 393"/>
                  <a:gd name="T11" fmla="*/ 39 h 254"/>
                  <a:gd name="T12" fmla="*/ 1 w 393"/>
                  <a:gd name="T13" fmla="*/ 2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4">
                    <a:moveTo>
                      <a:pt x="7" y="10"/>
                    </a:moveTo>
                    <a:lnTo>
                      <a:pt x="5" y="2"/>
                    </a:lnTo>
                    <a:lnTo>
                      <a:pt x="0" y="0"/>
                    </a:lnTo>
                    <a:lnTo>
                      <a:pt x="7" y="71"/>
                    </a:lnTo>
                    <a:lnTo>
                      <a:pt x="393" y="254"/>
                    </a:lnTo>
                    <a:lnTo>
                      <a:pt x="385" y="192"/>
                    </a:lnTo>
                    <a:lnTo>
                      <a:pt x="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3" name="Freeform 65"/>
              <p:cNvSpPr>
                <a:spLocks/>
              </p:cNvSpPr>
              <p:nvPr/>
            </p:nvSpPr>
            <p:spPr bwMode="auto">
              <a:xfrm>
                <a:off x="5077" y="880"/>
                <a:ext cx="84" cy="52"/>
              </a:xfrm>
              <a:custGeom>
                <a:avLst/>
                <a:gdLst>
                  <a:gd name="T0" fmla="*/ 2 w 420"/>
                  <a:gd name="T1" fmla="*/ 14 h 259"/>
                  <a:gd name="T2" fmla="*/ 8 w 420"/>
                  <a:gd name="T3" fmla="*/ 18 h 259"/>
                  <a:gd name="T4" fmla="*/ 8 w 420"/>
                  <a:gd name="T5" fmla="*/ 15 h 259"/>
                  <a:gd name="T6" fmla="*/ 84 w 420"/>
                  <a:gd name="T7" fmla="*/ 52 h 259"/>
                  <a:gd name="T8" fmla="*/ 83 w 420"/>
                  <a:gd name="T9" fmla="*/ 40 h 259"/>
                  <a:gd name="T10" fmla="*/ 0 w 420"/>
                  <a:gd name="T11" fmla="*/ 0 h 259"/>
                  <a:gd name="T12" fmla="*/ 2 w 420"/>
                  <a:gd name="T13" fmla="*/ 14 h 2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0" h="259">
                    <a:moveTo>
                      <a:pt x="8" y="72"/>
                    </a:moveTo>
                    <a:lnTo>
                      <a:pt x="40" y="88"/>
                    </a:lnTo>
                    <a:lnTo>
                      <a:pt x="40" y="77"/>
                    </a:lnTo>
                    <a:lnTo>
                      <a:pt x="420" y="259"/>
                    </a:lnTo>
                    <a:lnTo>
                      <a:pt x="415" y="199"/>
                    </a:lnTo>
                    <a:lnTo>
                      <a:pt x="0" y="0"/>
                    </a:lnTo>
                    <a:lnTo>
                      <a:pt x="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4" name="Freeform 66"/>
              <p:cNvSpPr>
                <a:spLocks/>
              </p:cNvSpPr>
              <p:nvPr/>
            </p:nvSpPr>
            <p:spPr bwMode="auto">
              <a:xfrm>
                <a:off x="5076" y="838"/>
                <a:ext cx="81" cy="52"/>
              </a:xfrm>
              <a:custGeom>
                <a:avLst/>
                <a:gdLst>
                  <a:gd name="T0" fmla="*/ 4 w 404"/>
                  <a:gd name="T1" fmla="*/ 6 h 261"/>
                  <a:gd name="T2" fmla="*/ 3 w 404"/>
                  <a:gd name="T3" fmla="*/ 2 h 261"/>
                  <a:gd name="T4" fmla="*/ 0 w 404"/>
                  <a:gd name="T5" fmla="*/ 0 h 261"/>
                  <a:gd name="T6" fmla="*/ 1 w 404"/>
                  <a:gd name="T7" fmla="*/ 14 h 261"/>
                  <a:gd name="T8" fmla="*/ 81 w 404"/>
                  <a:gd name="T9" fmla="*/ 52 h 261"/>
                  <a:gd name="T10" fmla="*/ 80 w 404"/>
                  <a:gd name="T11" fmla="*/ 42 h 261"/>
                  <a:gd name="T12" fmla="*/ 4 w 404"/>
                  <a:gd name="T13" fmla="*/ 6 h 2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4" h="261">
                    <a:moveTo>
                      <a:pt x="19" y="29"/>
                    </a:moveTo>
                    <a:lnTo>
                      <a:pt x="16" y="8"/>
                    </a:lnTo>
                    <a:lnTo>
                      <a:pt x="0" y="0"/>
                    </a:lnTo>
                    <a:lnTo>
                      <a:pt x="7" y="71"/>
                    </a:lnTo>
                    <a:lnTo>
                      <a:pt x="404" y="261"/>
                    </a:lnTo>
                    <a:lnTo>
                      <a:pt x="398" y="213"/>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5" name="Freeform 67"/>
              <p:cNvSpPr>
                <a:spLocks/>
              </p:cNvSpPr>
              <p:nvPr/>
            </p:nvSpPr>
            <p:spPr bwMode="auto">
              <a:xfrm>
                <a:off x="5076" y="804"/>
                <a:ext cx="77" cy="51"/>
              </a:xfrm>
              <a:custGeom>
                <a:avLst/>
                <a:gdLst>
                  <a:gd name="T0" fmla="*/ 2 w 389"/>
                  <a:gd name="T1" fmla="*/ 14 h 255"/>
                  <a:gd name="T2" fmla="*/ 77 w 389"/>
                  <a:gd name="T3" fmla="*/ 51 h 255"/>
                  <a:gd name="T4" fmla="*/ 75 w 389"/>
                  <a:gd name="T5" fmla="*/ 37 h 255"/>
                  <a:gd name="T6" fmla="*/ 0 w 389"/>
                  <a:gd name="T7" fmla="*/ 0 h 255"/>
                  <a:gd name="T8" fmla="*/ 2 w 389"/>
                  <a:gd name="T9" fmla="*/ 1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255">
                    <a:moveTo>
                      <a:pt x="8" y="70"/>
                    </a:moveTo>
                    <a:lnTo>
                      <a:pt x="389" y="255"/>
                    </a:lnTo>
                    <a:lnTo>
                      <a:pt x="381" y="184"/>
                    </a:lnTo>
                    <a:lnTo>
                      <a:pt x="0" y="0"/>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6" name="Freeform 68"/>
              <p:cNvSpPr>
                <a:spLocks/>
              </p:cNvSpPr>
              <p:nvPr/>
            </p:nvSpPr>
            <p:spPr bwMode="auto">
              <a:xfrm>
                <a:off x="5085" y="898"/>
                <a:ext cx="79" cy="58"/>
              </a:xfrm>
              <a:custGeom>
                <a:avLst/>
                <a:gdLst>
                  <a:gd name="T0" fmla="*/ 77 w 393"/>
                  <a:gd name="T1" fmla="*/ 37 h 288"/>
                  <a:gd name="T2" fmla="*/ 0 w 393"/>
                  <a:gd name="T3" fmla="*/ 0 h 288"/>
                  <a:gd name="T4" fmla="*/ 3 w 393"/>
                  <a:gd name="T5" fmla="*/ 22 h 288"/>
                  <a:gd name="T6" fmla="*/ 79 w 393"/>
                  <a:gd name="T7" fmla="*/ 58 h 288"/>
                  <a:gd name="T8" fmla="*/ 77 w 393"/>
                  <a:gd name="T9" fmla="*/ 3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 h="288">
                    <a:moveTo>
                      <a:pt x="382" y="182"/>
                    </a:moveTo>
                    <a:lnTo>
                      <a:pt x="0" y="0"/>
                    </a:lnTo>
                    <a:lnTo>
                      <a:pt x="13" y="108"/>
                    </a:lnTo>
                    <a:lnTo>
                      <a:pt x="393" y="288"/>
                    </a:lnTo>
                    <a:lnTo>
                      <a:pt x="382"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7" name="Freeform 69"/>
              <p:cNvSpPr>
                <a:spLocks/>
              </p:cNvSpPr>
              <p:nvPr/>
            </p:nvSpPr>
            <p:spPr bwMode="auto">
              <a:xfrm>
                <a:off x="5088" y="920"/>
                <a:ext cx="76" cy="38"/>
              </a:xfrm>
              <a:custGeom>
                <a:avLst/>
                <a:gdLst>
                  <a:gd name="T0" fmla="*/ 76 w 380"/>
                  <a:gd name="T1" fmla="*/ 38 h 190"/>
                  <a:gd name="T2" fmla="*/ 76 w 380"/>
                  <a:gd name="T3" fmla="*/ 36 h 190"/>
                  <a:gd name="T4" fmla="*/ 0 w 380"/>
                  <a:gd name="T5" fmla="*/ 0 h 190"/>
                  <a:gd name="T6" fmla="*/ 0 w 380"/>
                  <a:gd name="T7" fmla="*/ 2 h 190"/>
                  <a:gd name="T8" fmla="*/ 76 w 380"/>
                  <a:gd name="T9" fmla="*/ 38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190">
                    <a:moveTo>
                      <a:pt x="380" y="190"/>
                    </a:moveTo>
                    <a:lnTo>
                      <a:pt x="380" y="180"/>
                    </a:lnTo>
                    <a:lnTo>
                      <a:pt x="0" y="0"/>
                    </a:lnTo>
                    <a:lnTo>
                      <a:pt x="2" y="8"/>
                    </a:lnTo>
                    <a:lnTo>
                      <a:pt x="380" y="19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8" name="Freeform 70"/>
              <p:cNvSpPr>
                <a:spLocks/>
              </p:cNvSpPr>
              <p:nvPr/>
            </p:nvSpPr>
            <p:spPr bwMode="auto">
              <a:xfrm>
                <a:off x="5085" y="896"/>
                <a:ext cx="77" cy="38"/>
              </a:xfrm>
              <a:custGeom>
                <a:avLst/>
                <a:gdLst>
                  <a:gd name="T0" fmla="*/ 77 w 382"/>
                  <a:gd name="T1" fmla="*/ 36 h 193"/>
                  <a:gd name="T2" fmla="*/ 0 w 382"/>
                  <a:gd name="T3" fmla="*/ 0 h 193"/>
                  <a:gd name="T4" fmla="*/ 0 w 382"/>
                  <a:gd name="T5" fmla="*/ 2 h 193"/>
                  <a:gd name="T6" fmla="*/ 77 w 382"/>
                  <a:gd name="T7" fmla="*/ 38 h 193"/>
                  <a:gd name="T8" fmla="*/ 77 w 382"/>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193">
                    <a:moveTo>
                      <a:pt x="380" y="182"/>
                    </a:moveTo>
                    <a:lnTo>
                      <a:pt x="0" y="0"/>
                    </a:lnTo>
                    <a:lnTo>
                      <a:pt x="0" y="11"/>
                    </a:lnTo>
                    <a:lnTo>
                      <a:pt x="382" y="193"/>
                    </a:lnTo>
                    <a:lnTo>
                      <a:pt x="380"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59" name="Freeform 71"/>
              <p:cNvSpPr>
                <a:spLocks/>
              </p:cNvSpPr>
              <p:nvPr/>
            </p:nvSpPr>
            <p:spPr bwMode="auto">
              <a:xfrm>
                <a:off x="5077" y="818"/>
                <a:ext cx="78" cy="58"/>
              </a:xfrm>
              <a:custGeom>
                <a:avLst/>
                <a:gdLst>
                  <a:gd name="T0" fmla="*/ 3 w 394"/>
                  <a:gd name="T1" fmla="*/ 21 h 291"/>
                  <a:gd name="T2" fmla="*/ 78 w 394"/>
                  <a:gd name="T3" fmla="*/ 58 h 291"/>
                  <a:gd name="T4" fmla="*/ 76 w 394"/>
                  <a:gd name="T5" fmla="*/ 37 h 291"/>
                  <a:gd name="T6" fmla="*/ 0 w 394"/>
                  <a:gd name="T7" fmla="*/ 0 h 291"/>
                  <a:gd name="T8" fmla="*/ 3 w 394"/>
                  <a:gd name="T9" fmla="*/ 2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91">
                    <a:moveTo>
                      <a:pt x="14" y="106"/>
                    </a:moveTo>
                    <a:lnTo>
                      <a:pt x="394" y="291"/>
                    </a:lnTo>
                    <a:lnTo>
                      <a:pt x="384" y="188"/>
                    </a:lnTo>
                    <a:lnTo>
                      <a:pt x="0" y="0"/>
                    </a:lnTo>
                    <a:lnTo>
                      <a:pt x="14" y="10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0" name="Freeform 72"/>
              <p:cNvSpPr>
                <a:spLocks/>
              </p:cNvSpPr>
              <p:nvPr/>
            </p:nvSpPr>
            <p:spPr bwMode="auto">
              <a:xfrm>
                <a:off x="5079" y="839"/>
                <a:ext cx="77" cy="41"/>
              </a:xfrm>
              <a:custGeom>
                <a:avLst/>
                <a:gdLst>
                  <a:gd name="T0" fmla="*/ 77 w 382"/>
                  <a:gd name="T1" fmla="*/ 41 h 205"/>
                  <a:gd name="T2" fmla="*/ 77 w 382"/>
                  <a:gd name="T3" fmla="*/ 37 h 205"/>
                  <a:gd name="T4" fmla="*/ 0 w 382"/>
                  <a:gd name="T5" fmla="*/ 0 h 205"/>
                  <a:gd name="T6" fmla="*/ 1 w 382"/>
                  <a:gd name="T7" fmla="*/ 4 h 205"/>
                  <a:gd name="T8" fmla="*/ 77 w 382"/>
                  <a:gd name="T9" fmla="*/ 41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05">
                    <a:moveTo>
                      <a:pt x="382" y="205"/>
                    </a:moveTo>
                    <a:lnTo>
                      <a:pt x="380" y="185"/>
                    </a:lnTo>
                    <a:lnTo>
                      <a:pt x="0" y="0"/>
                    </a:lnTo>
                    <a:lnTo>
                      <a:pt x="3" y="21"/>
                    </a:lnTo>
                    <a:lnTo>
                      <a:pt x="382" y="2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1" name="Freeform 73"/>
              <p:cNvSpPr>
                <a:spLocks/>
              </p:cNvSpPr>
              <p:nvPr/>
            </p:nvSpPr>
            <p:spPr bwMode="auto">
              <a:xfrm>
                <a:off x="5055" y="607"/>
                <a:ext cx="75" cy="78"/>
              </a:xfrm>
              <a:custGeom>
                <a:avLst/>
                <a:gdLst>
                  <a:gd name="T0" fmla="*/ 2 w 377"/>
                  <a:gd name="T1" fmla="*/ 78 h 389"/>
                  <a:gd name="T2" fmla="*/ 2 w 377"/>
                  <a:gd name="T3" fmla="*/ 77 h 389"/>
                  <a:gd name="T4" fmla="*/ 2 w 377"/>
                  <a:gd name="T5" fmla="*/ 75 h 389"/>
                  <a:gd name="T6" fmla="*/ 75 w 377"/>
                  <a:gd name="T7" fmla="*/ 12 h 389"/>
                  <a:gd name="T8" fmla="*/ 74 w 377"/>
                  <a:gd name="T9" fmla="*/ 0 h 389"/>
                  <a:gd name="T10" fmla="*/ 0 w 377"/>
                  <a:gd name="T11" fmla="*/ 64 h 389"/>
                  <a:gd name="T12" fmla="*/ 2 w 377"/>
                  <a:gd name="T13" fmla="*/ 78 h 3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389">
                    <a:moveTo>
                      <a:pt x="8" y="389"/>
                    </a:moveTo>
                    <a:lnTo>
                      <a:pt x="10" y="386"/>
                    </a:lnTo>
                    <a:lnTo>
                      <a:pt x="10" y="375"/>
                    </a:lnTo>
                    <a:lnTo>
                      <a:pt x="377" y="58"/>
                    </a:lnTo>
                    <a:lnTo>
                      <a:pt x="372" y="0"/>
                    </a:lnTo>
                    <a:lnTo>
                      <a:pt x="0" y="320"/>
                    </a:lnTo>
                    <a:lnTo>
                      <a:pt x="8" y="3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2" name="Freeform 74"/>
              <p:cNvSpPr>
                <a:spLocks/>
              </p:cNvSpPr>
              <p:nvPr/>
            </p:nvSpPr>
            <p:spPr bwMode="auto">
              <a:xfrm>
                <a:off x="5054" y="643"/>
                <a:ext cx="80" cy="82"/>
              </a:xfrm>
              <a:custGeom>
                <a:avLst/>
                <a:gdLst>
                  <a:gd name="T0" fmla="*/ 6 w 399"/>
                  <a:gd name="T1" fmla="*/ 64 h 410"/>
                  <a:gd name="T2" fmla="*/ 6 w 399"/>
                  <a:gd name="T3" fmla="*/ 62 h 410"/>
                  <a:gd name="T4" fmla="*/ 0 w 399"/>
                  <a:gd name="T5" fmla="*/ 68 h 410"/>
                  <a:gd name="T6" fmla="*/ 1 w 399"/>
                  <a:gd name="T7" fmla="*/ 82 h 410"/>
                  <a:gd name="T8" fmla="*/ 80 w 399"/>
                  <a:gd name="T9" fmla="*/ 12 h 410"/>
                  <a:gd name="T10" fmla="*/ 79 w 399"/>
                  <a:gd name="T11" fmla="*/ 0 h 410"/>
                  <a:gd name="T12" fmla="*/ 6 w 399"/>
                  <a:gd name="T13" fmla="*/ 64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410">
                    <a:moveTo>
                      <a:pt x="29" y="322"/>
                    </a:moveTo>
                    <a:lnTo>
                      <a:pt x="29" y="312"/>
                    </a:lnTo>
                    <a:lnTo>
                      <a:pt x="0" y="338"/>
                    </a:lnTo>
                    <a:lnTo>
                      <a:pt x="5" y="410"/>
                    </a:lnTo>
                    <a:lnTo>
                      <a:pt x="399" y="60"/>
                    </a:lnTo>
                    <a:lnTo>
                      <a:pt x="394" y="0"/>
                    </a:lnTo>
                    <a:lnTo>
                      <a:pt x="2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3" name="Freeform 75"/>
              <p:cNvSpPr>
                <a:spLocks/>
              </p:cNvSpPr>
              <p:nvPr/>
            </p:nvSpPr>
            <p:spPr bwMode="auto">
              <a:xfrm>
                <a:off x="5062" y="685"/>
                <a:ext cx="75" cy="82"/>
              </a:xfrm>
              <a:custGeom>
                <a:avLst/>
                <a:gdLst>
                  <a:gd name="T0" fmla="*/ 2 w 375"/>
                  <a:gd name="T1" fmla="*/ 82 h 407"/>
                  <a:gd name="T2" fmla="*/ 4 w 375"/>
                  <a:gd name="T3" fmla="*/ 79 h 407"/>
                  <a:gd name="T4" fmla="*/ 4 w 375"/>
                  <a:gd name="T5" fmla="*/ 75 h 407"/>
                  <a:gd name="T6" fmla="*/ 75 w 375"/>
                  <a:gd name="T7" fmla="*/ 9 h 407"/>
                  <a:gd name="T8" fmla="*/ 75 w 375"/>
                  <a:gd name="T9" fmla="*/ 0 h 407"/>
                  <a:gd name="T10" fmla="*/ 0 w 375"/>
                  <a:gd name="T11" fmla="*/ 67 h 407"/>
                  <a:gd name="T12" fmla="*/ 2 w 375"/>
                  <a:gd name="T13" fmla="*/ 82 h 4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 h="407">
                    <a:moveTo>
                      <a:pt x="8" y="407"/>
                    </a:moveTo>
                    <a:lnTo>
                      <a:pt x="21" y="393"/>
                    </a:lnTo>
                    <a:lnTo>
                      <a:pt x="19" y="372"/>
                    </a:lnTo>
                    <a:lnTo>
                      <a:pt x="375" y="47"/>
                    </a:lnTo>
                    <a:lnTo>
                      <a:pt x="373" y="0"/>
                    </a:lnTo>
                    <a:lnTo>
                      <a:pt x="0" y="335"/>
                    </a:lnTo>
                    <a:lnTo>
                      <a:pt x="8"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4" name="Freeform 76"/>
              <p:cNvSpPr>
                <a:spLocks/>
              </p:cNvSpPr>
              <p:nvPr/>
            </p:nvSpPr>
            <p:spPr bwMode="auto">
              <a:xfrm>
                <a:off x="5070" y="721"/>
                <a:ext cx="71" cy="78"/>
              </a:xfrm>
              <a:custGeom>
                <a:avLst/>
                <a:gdLst>
                  <a:gd name="T0" fmla="*/ 2 w 357"/>
                  <a:gd name="T1" fmla="*/ 78 h 391"/>
                  <a:gd name="T2" fmla="*/ 71 w 357"/>
                  <a:gd name="T3" fmla="*/ 14 h 391"/>
                  <a:gd name="T4" fmla="*/ 70 w 357"/>
                  <a:gd name="T5" fmla="*/ 0 h 391"/>
                  <a:gd name="T6" fmla="*/ 0 w 357"/>
                  <a:gd name="T7" fmla="*/ 65 h 391"/>
                  <a:gd name="T8" fmla="*/ 2 w 357"/>
                  <a:gd name="T9" fmla="*/ 78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 h="391">
                    <a:moveTo>
                      <a:pt x="8" y="391"/>
                    </a:moveTo>
                    <a:lnTo>
                      <a:pt x="357" y="68"/>
                    </a:lnTo>
                    <a:lnTo>
                      <a:pt x="351" y="0"/>
                    </a:lnTo>
                    <a:lnTo>
                      <a:pt x="0" y="324"/>
                    </a:lnTo>
                    <a:lnTo>
                      <a:pt x="8" y="3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5" name="Freeform 77"/>
              <p:cNvSpPr>
                <a:spLocks/>
              </p:cNvSpPr>
              <p:nvPr/>
            </p:nvSpPr>
            <p:spPr bwMode="auto">
              <a:xfrm>
                <a:off x="5057" y="621"/>
                <a:ext cx="76" cy="85"/>
              </a:xfrm>
              <a:custGeom>
                <a:avLst/>
                <a:gdLst>
                  <a:gd name="T0" fmla="*/ 74 w 379"/>
                  <a:gd name="T1" fmla="*/ 0 h 423"/>
                  <a:gd name="T2" fmla="*/ 0 w 379"/>
                  <a:gd name="T3" fmla="*/ 64 h 423"/>
                  <a:gd name="T4" fmla="*/ 3 w 379"/>
                  <a:gd name="T5" fmla="*/ 85 h 423"/>
                  <a:gd name="T6" fmla="*/ 76 w 379"/>
                  <a:gd name="T7" fmla="*/ 21 h 423"/>
                  <a:gd name="T8" fmla="*/ 74 w 379"/>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423">
                    <a:moveTo>
                      <a:pt x="367" y="0"/>
                    </a:moveTo>
                    <a:lnTo>
                      <a:pt x="0" y="317"/>
                    </a:lnTo>
                    <a:lnTo>
                      <a:pt x="14" y="423"/>
                    </a:lnTo>
                    <a:lnTo>
                      <a:pt x="379" y="103"/>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6" name="Freeform 78"/>
              <p:cNvSpPr>
                <a:spLocks/>
              </p:cNvSpPr>
              <p:nvPr/>
            </p:nvSpPr>
            <p:spPr bwMode="auto">
              <a:xfrm>
                <a:off x="5057" y="619"/>
                <a:ext cx="73" cy="66"/>
              </a:xfrm>
              <a:custGeom>
                <a:avLst/>
                <a:gdLst>
                  <a:gd name="T0" fmla="*/ 73 w 367"/>
                  <a:gd name="T1" fmla="*/ 0 h 328"/>
                  <a:gd name="T2" fmla="*/ 0 w 367"/>
                  <a:gd name="T3" fmla="*/ 64 h 328"/>
                  <a:gd name="T4" fmla="*/ 0 w 367"/>
                  <a:gd name="T5" fmla="*/ 66 h 328"/>
                  <a:gd name="T6" fmla="*/ 73 w 367"/>
                  <a:gd name="T7" fmla="*/ 2 h 328"/>
                  <a:gd name="T8" fmla="*/ 73 w 36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28">
                    <a:moveTo>
                      <a:pt x="367" y="0"/>
                    </a:moveTo>
                    <a:lnTo>
                      <a:pt x="0" y="317"/>
                    </a:lnTo>
                    <a:lnTo>
                      <a:pt x="0" y="328"/>
                    </a:lnTo>
                    <a:lnTo>
                      <a:pt x="367" y="11"/>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7" name="Freeform 79"/>
              <p:cNvSpPr>
                <a:spLocks/>
              </p:cNvSpPr>
              <p:nvPr/>
            </p:nvSpPr>
            <p:spPr bwMode="auto">
              <a:xfrm>
                <a:off x="5060" y="642"/>
                <a:ext cx="73" cy="66"/>
              </a:xfrm>
              <a:custGeom>
                <a:avLst/>
                <a:gdLst>
                  <a:gd name="T0" fmla="*/ 73 w 365"/>
                  <a:gd name="T1" fmla="*/ 2 h 330"/>
                  <a:gd name="T2" fmla="*/ 73 w 365"/>
                  <a:gd name="T3" fmla="*/ 0 h 330"/>
                  <a:gd name="T4" fmla="*/ 0 w 365"/>
                  <a:gd name="T5" fmla="*/ 64 h 330"/>
                  <a:gd name="T6" fmla="*/ 0 w 365"/>
                  <a:gd name="T7" fmla="*/ 66 h 330"/>
                  <a:gd name="T8" fmla="*/ 73 w 365"/>
                  <a:gd name="T9" fmla="*/ 2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330">
                    <a:moveTo>
                      <a:pt x="365" y="8"/>
                    </a:moveTo>
                    <a:lnTo>
                      <a:pt x="365" y="0"/>
                    </a:lnTo>
                    <a:lnTo>
                      <a:pt x="0" y="320"/>
                    </a:lnTo>
                    <a:lnTo>
                      <a:pt x="0" y="330"/>
                    </a:lnTo>
                    <a:lnTo>
                      <a:pt x="365"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8" name="Freeform 80"/>
              <p:cNvSpPr>
                <a:spLocks/>
              </p:cNvSpPr>
              <p:nvPr/>
            </p:nvSpPr>
            <p:spPr bwMode="auto">
              <a:xfrm>
                <a:off x="5067" y="699"/>
                <a:ext cx="73" cy="85"/>
              </a:xfrm>
              <a:custGeom>
                <a:avLst/>
                <a:gdLst>
                  <a:gd name="T0" fmla="*/ 0 w 367"/>
                  <a:gd name="T1" fmla="*/ 64 h 427"/>
                  <a:gd name="T2" fmla="*/ 2 w 367"/>
                  <a:gd name="T3" fmla="*/ 85 h 427"/>
                  <a:gd name="T4" fmla="*/ 73 w 367"/>
                  <a:gd name="T5" fmla="*/ 20 h 427"/>
                  <a:gd name="T6" fmla="*/ 71 w 367"/>
                  <a:gd name="T7" fmla="*/ 0 h 427"/>
                  <a:gd name="T8" fmla="*/ 0 w 367"/>
                  <a:gd name="T9" fmla="*/ 64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27">
                    <a:moveTo>
                      <a:pt x="0" y="324"/>
                    </a:moveTo>
                    <a:lnTo>
                      <a:pt x="11" y="427"/>
                    </a:lnTo>
                    <a:lnTo>
                      <a:pt x="367" y="102"/>
                    </a:lnTo>
                    <a:lnTo>
                      <a:pt x="357" y="0"/>
                    </a:lnTo>
                    <a:lnTo>
                      <a:pt x="0" y="3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69" name="Freeform 81"/>
              <p:cNvSpPr>
                <a:spLocks/>
              </p:cNvSpPr>
              <p:nvPr/>
            </p:nvSpPr>
            <p:spPr bwMode="auto">
              <a:xfrm>
                <a:off x="5066" y="695"/>
                <a:ext cx="72" cy="69"/>
              </a:xfrm>
              <a:custGeom>
                <a:avLst/>
                <a:gdLst>
                  <a:gd name="T0" fmla="*/ 71 w 359"/>
                  <a:gd name="T1" fmla="*/ 0 h 346"/>
                  <a:gd name="T2" fmla="*/ 0 w 359"/>
                  <a:gd name="T3" fmla="*/ 65 h 346"/>
                  <a:gd name="T4" fmla="*/ 0 w 359"/>
                  <a:gd name="T5" fmla="*/ 69 h 346"/>
                  <a:gd name="T6" fmla="*/ 72 w 359"/>
                  <a:gd name="T7" fmla="*/ 4 h 346"/>
                  <a:gd name="T8" fmla="*/ 71 w 359"/>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346">
                    <a:moveTo>
                      <a:pt x="356" y="0"/>
                    </a:moveTo>
                    <a:lnTo>
                      <a:pt x="0" y="325"/>
                    </a:lnTo>
                    <a:lnTo>
                      <a:pt x="2" y="346"/>
                    </a:lnTo>
                    <a:lnTo>
                      <a:pt x="359" y="22"/>
                    </a:lnTo>
                    <a:lnTo>
                      <a:pt x="35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0" name="Freeform 82"/>
              <p:cNvSpPr>
                <a:spLocks/>
              </p:cNvSpPr>
              <p:nvPr/>
            </p:nvSpPr>
            <p:spPr bwMode="auto">
              <a:xfrm>
                <a:off x="5116" y="761"/>
                <a:ext cx="33" cy="51"/>
              </a:xfrm>
              <a:custGeom>
                <a:avLst/>
                <a:gdLst>
                  <a:gd name="T0" fmla="*/ 33 w 163"/>
                  <a:gd name="T1" fmla="*/ 51 h 257"/>
                  <a:gd name="T2" fmla="*/ 32 w 163"/>
                  <a:gd name="T3" fmla="*/ 38 h 257"/>
                  <a:gd name="T4" fmla="*/ 14 w 163"/>
                  <a:gd name="T5" fmla="*/ 26 h 257"/>
                  <a:gd name="T6" fmla="*/ 29 w 163"/>
                  <a:gd name="T7" fmla="*/ 11 h 257"/>
                  <a:gd name="T8" fmla="*/ 28 w 163"/>
                  <a:gd name="T9" fmla="*/ 0 h 257"/>
                  <a:gd name="T10" fmla="*/ 0 w 163"/>
                  <a:gd name="T11" fmla="*/ 30 h 257"/>
                  <a:gd name="T12" fmla="*/ 33 w 163"/>
                  <a:gd name="T13" fmla="*/ 51 h 2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57">
                    <a:moveTo>
                      <a:pt x="163" y="257"/>
                    </a:moveTo>
                    <a:lnTo>
                      <a:pt x="156" y="189"/>
                    </a:lnTo>
                    <a:lnTo>
                      <a:pt x="68" y="133"/>
                    </a:lnTo>
                    <a:lnTo>
                      <a:pt x="142" y="54"/>
                    </a:lnTo>
                    <a:lnTo>
                      <a:pt x="137" y="0"/>
                    </a:lnTo>
                    <a:lnTo>
                      <a:pt x="0" y="151"/>
                    </a:lnTo>
                    <a:lnTo>
                      <a:pt x="163"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1" name="Freeform 83"/>
              <p:cNvSpPr>
                <a:spLocks/>
              </p:cNvSpPr>
              <p:nvPr/>
            </p:nvSpPr>
            <p:spPr bwMode="auto">
              <a:xfrm>
                <a:off x="5130" y="772"/>
                <a:ext cx="18" cy="27"/>
              </a:xfrm>
              <a:custGeom>
                <a:avLst/>
                <a:gdLst>
                  <a:gd name="T0" fmla="*/ 0 w 88"/>
                  <a:gd name="T1" fmla="*/ 16 h 135"/>
                  <a:gd name="T2" fmla="*/ 18 w 88"/>
                  <a:gd name="T3" fmla="*/ 27 h 135"/>
                  <a:gd name="T4" fmla="*/ 15 w 88"/>
                  <a:gd name="T5" fmla="*/ 0 h 135"/>
                  <a:gd name="T6" fmla="*/ 0 w 88"/>
                  <a:gd name="T7" fmla="*/ 16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135">
                    <a:moveTo>
                      <a:pt x="0" y="79"/>
                    </a:moveTo>
                    <a:lnTo>
                      <a:pt x="88" y="135"/>
                    </a:lnTo>
                    <a:lnTo>
                      <a:pt x="74" y="0"/>
                    </a:lnTo>
                    <a:lnTo>
                      <a:pt x="0" y="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2" name="Freeform 84"/>
              <p:cNvSpPr>
                <a:spLocks/>
              </p:cNvSpPr>
              <p:nvPr/>
            </p:nvSpPr>
            <p:spPr bwMode="auto">
              <a:xfrm>
                <a:off x="4420" y="1169"/>
                <a:ext cx="43" cy="110"/>
              </a:xfrm>
              <a:custGeom>
                <a:avLst/>
                <a:gdLst>
                  <a:gd name="T0" fmla="*/ 42 w 217"/>
                  <a:gd name="T1" fmla="*/ 1 h 549"/>
                  <a:gd name="T2" fmla="*/ 42 w 217"/>
                  <a:gd name="T3" fmla="*/ 1 h 549"/>
                  <a:gd name="T4" fmla="*/ 43 w 217"/>
                  <a:gd name="T5" fmla="*/ 0 h 549"/>
                  <a:gd name="T6" fmla="*/ 30 w 217"/>
                  <a:gd name="T7" fmla="*/ 6 h 549"/>
                  <a:gd name="T8" fmla="*/ 0 w 217"/>
                  <a:gd name="T9" fmla="*/ 110 h 549"/>
                  <a:gd name="T10" fmla="*/ 12 w 217"/>
                  <a:gd name="T11" fmla="*/ 104 h 549"/>
                  <a:gd name="T12" fmla="*/ 42 w 217"/>
                  <a:gd name="T13" fmla="*/ 1 h 5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 h="549">
                    <a:moveTo>
                      <a:pt x="212" y="5"/>
                    </a:moveTo>
                    <a:lnTo>
                      <a:pt x="214" y="5"/>
                    </a:lnTo>
                    <a:lnTo>
                      <a:pt x="217" y="0"/>
                    </a:lnTo>
                    <a:lnTo>
                      <a:pt x="151" y="29"/>
                    </a:lnTo>
                    <a:lnTo>
                      <a:pt x="0" y="549"/>
                    </a:lnTo>
                    <a:lnTo>
                      <a:pt x="61" y="518"/>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3" name="Freeform 85"/>
              <p:cNvSpPr>
                <a:spLocks/>
              </p:cNvSpPr>
              <p:nvPr/>
            </p:nvSpPr>
            <p:spPr bwMode="auto">
              <a:xfrm>
                <a:off x="4433" y="1161"/>
                <a:ext cx="50" cy="112"/>
              </a:xfrm>
              <a:custGeom>
                <a:avLst/>
                <a:gdLst>
                  <a:gd name="T0" fmla="*/ 19 w 252"/>
                  <a:gd name="T1" fmla="*/ 102 h 558"/>
                  <a:gd name="T2" fmla="*/ 50 w 252"/>
                  <a:gd name="T3" fmla="*/ 0 h 558"/>
                  <a:gd name="T4" fmla="*/ 30 w 252"/>
                  <a:gd name="T5" fmla="*/ 9 h 558"/>
                  <a:gd name="T6" fmla="*/ 0 w 252"/>
                  <a:gd name="T7" fmla="*/ 112 h 558"/>
                  <a:gd name="T8" fmla="*/ 19 w 252"/>
                  <a:gd name="T9" fmla="*/ 102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558">
                    <a:moveTo>
                      <a:pt x="96" y="508"/>
                    </a:moveTo>
                    <a:lnTo>
                      <a:pt x="252" y="0"/>
                    </a:lnTo>
                    <a:lnTo>
                      <a:pt x="151" y="45"/>
                    </a:lnTo>
                    <a:lnTo>
                      <a:pt x="0" y="558"/>
                    </a:lnTo>
                    <a:lnTo>
                      <a:pt x="96" y="50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4" name="Freeform 86"/>
              <p:cNvSpPr>
                <a:spLocks/>
              </p:cNvSpPr>
              <p:nvPr/>
            </p:nvSpPr>
            <p:spPr bwMode="auto">
              <a:xfrm>
                <a:off x="4432" y="1170"/>
                <a:ext cx="31" cy="103"/>
              </a:xfrm>
              <a:custGeom>
                <a:avLst/>
                <a:gdLst>
                  <a:gd name="T0" fmla="*/ 0 w 153"/>
                  <a:gd name="T1" fmla="*/ 103 h 513"/>
                  <a:gd name="T2" fmla="*/ 0 w 153"/>
                  <a:gd name="T3" fmla="*/ 103 h 513"/>
                  <a:gd name="T4" fmla="*/ 31 w 153"/>
                  <a:gd name="T5" fmla="*/ 0 h 513"/>
                  <a:gd name="T6" fmla="*/ 31 w 153"/>
                  <a:gd name="T7" fmla="*/ 0 h 513"/>
                  <a:gd name="T8" fmla="*/ 0 w 153"/>
                  <a:gd name="T9" fmla="*/ 10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513">
                    <a:moveTo>
                      <a:pt x="0" y="513"/>
                    </a:moveTo>
                    <a:lnTo>
                      <a:pt x="2" y="513"/>
                    </a:lnTo>
                    <a:lnTo>
                      <a:pt x="153" y="0"/>
                    </a:lnTo>
                    <a:lnTo>
                      <a:pt x="151" y="0"/>
                    </a:lnTo>
                    <a:lnTo>
                      <a:pt x="0" y="5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5" name="Freeform 87"/>
              <p:cNvSpPr>
                <a:spLocks/>
              </p:cNvSpPr>
              <p:nvPr/>
            </p:nvSpPr>
            <p:spPr bwMode="auto">
              <a:xfrm>
                <a:off x="4455" y="1149"/>
                <a:ext cx="43" cy="112"/>
              </a:xfrm>
              <a:custGeom>
                <a:avLst/>
                <a:gdLst>
                  <a:gd name="T0" fmla="*/ 30 w 214"/>
                  <a:gd name="T1" fmla="*/ 6 h 558"/>
                  <a:gd name="T2" fmla="*/ 28 w 214"/>
                  <a:gd name="T3" fmla="*/ 12 h 558"/>
                  <a:gd name="T4" fmla="*/ 31 w 214"/>
                  <a:gd name="T5" fmla="*/ 10 h 558"/>
                  <a:gd name="T6" fmla="*/ 0 w 214"/>
                  <a:gd name="T7" fmla="*/ 112 h 558"/>
                  <a:gd name="T8" fmla="*/ 10 w 214"/>
                  <a:gd name="T9" fmla="*/ 107 h 558"/>
                  <a:gd name="T10" fmla="*/ 43 w 214"/>
                  <a:gd name="T11" fmla="*/ 0 h 558"/>
                  <a:gd name="T12" fmla="*/ 30 w 214"/>
                  <a:gd name="T13" fmla="*/ 6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558">
                    <a:moveTo>
                      <a:pt x="147" y="32"/>
                    </a:moveTo>
                    <a:lnTo>
                      <a:pt x="140" y="58"/>
                    </a:lnTo>
                    <a:lnTo>
                      <a:pt x="156" y="50"/>
                    </a:lnTo>
                    <a:lnTo>
                      <a:pt x="0" y="558"/>
                    </a:lnTo>
                    <a:lnTo>
                      <a:pt x="50" y="534"/>
                    </a:lnTo>
                    <a:lnTo>
                      <a:pt x="214" y="0"/>
                    </a:lnTo>
                    <a:lnTo>
                      <a:pt x="14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6" name="Freeform 88"/>
              <p:cNvSpPr>
                <a:spLocks/>
              </p:cNvSpPr>
              <p:nvPr/>
            </p:nvSpPr>
            <p:spPr bwMode="auto">
              <a:xfrm>
                <a:off x="4452" y="1159"/>
                <a:ext cx="34" cy="104"/>
              </a:xfrm>
              <a:custGeom>
                <a:avLst/>
                <a:gdLst>
                  <a:gd name="T0" fmla="*/ 3 w 172"/>
                  <a:gd name="T1" fmla="*/ 102 h 516"/>
                  <a:gd name="T2" fmla="*/ 34 w 172"/>
                  <a:gd name="T3" fmla="*/ 0 h 516"/>
                  <a:gd name="T4" fmla="*/ 31 w 172"/>
                  <a:gd name="T5" fmla="*/ 2 h 516"/>
                  <a:gd name="T6" fmla="*/ 0 w 172"/>
                  <a:gd name="T7" fmla="*/ 104 h 516"/>
                  <a:gd name="T8" fmla="*/ 3 w 172"/>
                  <a:gd name="T9" fmla="*/ 102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516">
                    <a:moveTo>
                      <a:pt x="16" y="508"/>
                    </a:moveTo>
                    <a:lnTo>
                      <a:pt x="172" y="0"/>
                    </a:lnTo>
                    <a:lnTo>
                      <a:pt x="156" y="8"/>
                    </a:lnTo>
                    <a:lnTo>
                      <a:pt x="0" y="516"/>
                    </a:lnTo>
                    <a:lnTo>
                      <a:pt x="16"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7" name="Freeform 89"/>
              <p:cNvSpPr>
                <a:spLocks/>
              </p:cNvSpPr>
              <p:nvPr/>
            </p:nvSpPr>
            <p:spPr bwMode="auto">
              <a:xfrm>
                <a:off x="4581" y="1100"/>
                <a:ext cx="49" cy="101"/>
              </a:xfrm>
              <a:custGeom>
                <a:avLst/>
                <a:gdLst>
                  <a:gd name="T0" fmla="*/ 46 w 243"/>
                  <a:gd name="T1" fmla="*/ 2 h 507"/>
                  <a:gd name="T2" fmla="*/ 48 w 243"/>
                  <a:gd name="T3" fmla="*/ 2 h 507"/>
                  <a:gd name="T4" fmla="*/ 49 w 243"/>
                  <a:gd name="T5" fmla="*/ 0 h 507"/>
                  <a:gd name="T6" fmla="*/ 35 w 243"/>
                  <a:gd name="T7" fmla="*/ 6 h 507"/>
                  <a:gd name="T8" fmla="*/ 0 w 243"/>
                  <a:gd name="T9" fmla="*/ 101 h 507"/>
                  <a:gd name="T10" fmla="*/ 12 w 243"/>
                  <a:gd name="T11" fmla="*/ 96 h 507"/>
                  <a:gd name="T12" fmla="*/ 46 w 243"/>
                  <a:gd name="T13" fmla="*/ 2 h 5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 h="507">
                    <a:moveTo>
                      <a:pt x="230" y="11"/>
                    </a:moveTo>
                    <a:lnTo>
                      <a:pt x="240" y="8"/>
                    </a:lnTo>
                    <a:lnTo>
                      <a:pt x="243" y="0"/>
                    </a:lnTo>
                    <a:lnTo>
                      <a:pt x="175" y="29"/>
                    </a:lnTo>
                    <a:lnTo>
                      <a:pt x="0" y="507"/>
                    </a:lnTo>
                    <a:lnTo>
                      <a:pt x="58" y="483"/>
                    </a:lnTo>
                    <a:lnTo>
                      <a:pt x="23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8" name="Freeform 90"/>
              <p:cNvSpPr>
                <a:spLocks/>
              </p:cNvSpPr>
              <p:nvPr/>
            </p:nvSpPr>
            <p:spPr bwMode="auto">
              <a:xfrm>
                <a:off x="4617" y="1080"/>
                <a:ext cx="50" cy="106"/>
              </a:xfrm>
              <a:custGeom>
                <a:avLst/>
                <a:gdLst>
                  <a:gd name="T0" fmla="*/ 36 w 250"/>
                  <a:gd name="T1" fmla="*/ 5 h 530"/>
                  <a:gd name="T2" fmla="*/ 33 w 250"/>
                  <a:gd name="T3" fmla="*/ 13 h 530"/>
                  <a:gd name="T4" fmla="*/ 35 w 250"/>
                  <a:gd name="T5" fmla="*/ 13 h 530"/>
                  <a:gd name="T6" fmla="*/ 0 w 250"/>
                  <a:gd name="T7" fmla="*/ 106 h 530"/>
                  <a:gd name="T8" fmla="*/ 12 w 250"/>
                  <a:gd name="T9" fmla="*/ 101 h 530"/>
                  <a:gd name="T10" fmla="*/ 50 w 250"/>
                  <a:gd name="T11" fmla="*/ 0 h 530"/>
                  <a:gd name="T12" fmla="*/ 36 w 250"/>
                  <a:gd name="T13" fmla="*/ 5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30">
                    <a:moveTo>
                      <a:pt x="179" y="26"/>
                    </a:moveTo>
                    <a:lnTo>
                      <a:pt x="166" y="65"/>
                    </a:lnTo>
                    <a:lnTo>
                      <a:pt x="173" y="63"/>
                    </a:lnTo>
                    <a:lnTo>
                      <a:pt x="0" y="530"/>
                    </a:lnTo>
                    <a:lnTo>
                      <a:pt x="58" y="507"/>
                    </a:lnTo>
                    <a:lnTo>
                      <a:pt x="250" y="0"/>
                    </a:lnTo>
                    <a:lnTo>
                      <a:pt x="17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79" name="Freeform 91"/>
              <p:cNvSpPr>
                <a:spLocks/>
              </p:cNvSpPr>
              <p:nvPr/>
            </p:nvSpPr>
            <p:spPr bwMode="auto">
              <a:xfrm>
                <a:off x="4658" y="1069"/>
                <a:ext cx="52" cy="100"/>
              </a:xfrm>
              <a:custGeom>
                <a:avLst/>
                <a:gdLst>
                  <a:gd name="T0" fmla="*/ 46 w 256"/>
                  <a:gd name="T1" fmla="*/ 5 h 499"/>
                  <a:gd name="T2" fmla="*/ 50 w 256"/>
                  <a:gd name="T3" fmla="*/ 3 h 499"/>
                  <a:gd name="T4" fmla="*/ 52 w 256"/>
                  <a:gd name="T5" fmla="*/ 0 h 499"/>
                  <a:gd name="T6" fmla="*/ 38 w 256"/>
                  <a:gd name="T7" fmla="*/ 5 h 499"/>
                  <a:gd name="T8" fmla="*/ 0 w 256"/>
                  <a:gd name="T9" fmla="*/ 100 h 499"/>
                  <a:gd name="T10" fmla="*/ 9 w 256"/>
                  <a:gd name="T11" fmla="*/ 96 h 499"/>
                  <a:gd name="T12" fmla="*/ 46 w 256"/>
                  <a:gd name="T13" fmla="*/ 5 h 4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499">
                    <a:moveTo>
                      <a:pt x="226" y="26"/>
                    </a:moveTo>
                    <a:lnTo>
                      <a:pt x="248" y="17"/>
                    </a:lnTo>
                    <a:lnTo>
                      <a:pt x="256" y="0"/>
                    </a:lnTo>
                    <a:lnTo>
                      <a:pt x="185" y="26"/>
                    </a:lnTo>
                    <a:lnTo>
                      <a:pt x="0" y="499"/>
                    </a:lnTo>
                    <a:lnTo>
                      <a:pt x="44" y="480"/>
                    </a:lnTo>
                    <a:lnTo>
                      <a:pt x="22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0" name="Freeform 92"/>
              <p:cNvSpPr>
                <a:spLocks/>
              </p:cNvSpPr>
              <p:nvPr/>
            </p:nvSpPr>
            <p:spPr bwMode="auto">
              <a:xfrm>
                <a:off x="4693" y="1060"/>
                <a:ext cx="51" cy="95"/>
              </a:xfrm>
              <a:custGeom>
                <a:avLst/>
                <a:gdLst>
                  <a:gd name="T0" fmla="*/ 37 w 254"/>
                  <a:gd name="T1" fmla="*/ 5 h 473"/>
                  <a:gd name="T2" fmla="*/ 0 w 254"/>
                  <a:gd name="T3" fmla="*/ 95 h 473"/>
                  <a:gd name="T4" fmla="*/ 14 w 254"/>
                  <a:gd name="T5" fmla="*/ 90 h 473"/>
                  <a:gd name="T6" fmla="*/ 51 w 254"/>
                  <a:gd name="T7" fmla="*/ 0 h 473"/>
                  <a:gd name="T8" fmla="*/ 37 w 254"/>
                  <a:gd name="T9" fmla="*/ 5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473">
                    <a:moveTo>
                      <a:pt x="183" y="26"/>
                    </a:moveTo>
                    <a:lnTo>
                      <a:pt x="0" y="473"/>
                    </a:lnTo>
                    <a:lnTo>
                      <a:pt x="69" y="446"/>
                    </a:lnTo>
                    <a:lnTo>
                      <a:pt x="254" y="0"/>
                    </a:lnTo>
                    <a:lnTo>
                      <a:pt x="18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1" name="Freeform 93"/>
              <p:cNvSpPr>
                <a:spLocks/>
              </p:cNvSpPr>
              <p:nvPr/>
            </p:nvSpPr>
            <p:spPr bwMode="auto">
              <a:xfrm>
                <a:off x="4595" y="1093"/>
                <a:ext cx="55" cy="102"/>
              </a:xfrm>
              <a:custGeom>
                <a:avLst/>
                <a:gdLst>
                  <a:gd name="T0" fmla="*/ 20 w 277"/>
                  <a:gd name="T1" fmla="*/ 93 h 513"/>
                  <a:gd name="T2" fmla="*/ 55 w 277"/>
                  <a:gd name="T3" fmla="*/ 0 h 513"/>
                  <a:gd name="T4" fmla="*/ 34 w 277"/>
                  <a:gd name="T5" fmla="*/ 9 h 513"/>
                  <a:gd name="T6" fmla="*/ 0 w 277"/>
                  <a:gd name="T7" fmla="*/ 102 h 513"/>
                  <a:gd name="T8" fmla="*/ 20 w 277"/>
                  <a:gd name="T9" fmla="*/ 9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13">
                    <a:moveTo>
                      <a:pt x="100" y="470"/>
                    </a:moveTo>
                    <a:lnTo>
                      <a:pt x="277" y="0"/>
                    </a:lnTo>
                    <a:lnTo>
                      <a:pt x="171" y="43"/>
                    </a:lnTo>
                    <a:lnTo>
                      <a:pt x="0" y="513"/>
                    </a:lnTo>
                    <a:lnTo>
                      <a:pt x="100" y="47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2" name="Freeform 94"/>
              <p:cNvSpPr>
                <a:spLocks/>
              </p:cNvSpPr>
              <p:nvPr/>
            </p:nvSpPr>
            <p:spPr bwMode="auto">
              <a:xfrm>
                <a:off x="4593" y="1101"/>
                <a:ext cx="36" cy="95"/>
              </a:xfrm>
              <a:custGeom>
                <a:avLst/>
                <a:gdLst>
                  <a:gd name="T0" fmla="*/ 0 w 182"/>
                  <a:gd name="T1" fmla="*/ 95 h 475"/>
                  <a:gd name="T2" fmla="*/ 2 w 182"/>
                  <a:gd name="T3" fmla="*/ 94 h 475"/>
                  <a:gd name="T4" fmla="*/ 36 w 182"/>
                  <a:gd name="T5" fmla="*/ 0 h 475"/>
                  <a:gd name="T6" fmla="*/ 34 w 182"/>
                  <a:gd name="T7" fmla="*/ 1 h 475"/>
                  <a:gd name="T8" fmla="*/ 0 w 182"/>
                  <a:gd name="T9" fmla="*/ 9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475">
                    <a:moveTo>
                      <a:pt x="0" y="475"/>
                    </a:moveTo>
                    <a:lnTo>
                      <a:pt x="11" y="470"/>
                    </a:lnTo>
                    <a:lnTo>
                      <a:pt x="182" y="0"/>
                    </a:lnTo>
                    <a:lnTo>
                      <a:pt x="172" y="3"/>
                    </a:lnTo>
                    <a:lnTo>
                      <a:pt x="0" y="4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3" name="Freeform 95"/>
              <p:cNvSpPr>
                <a:spLocks/>
              </p:cNvSpPr>
              <p:nvPr/>
            </p:nvSpPr>
            <p:spPr bwMode="auto">
              <a:xfrm>
                <a:off x="4615" y="1092"/>
                <a:ext cx="37" cy="95"/>
              </a:xfrm>
              <a:custGeom>
                <a:avLst/>
                <a:gdLst>
                  <a:gd name="T0" fmla="*/ 2 w 184"/>
                  <a:gd name="T1" fmla="*/ 94 h 472"/>
                  <a:gd name="T2" fmla="*/ 37 w 184"/>
                  <a:gd name="T3" fmla="*/ 0 h 472"/>
                  <a:gd name="T4" fmla="*/ 36 w 184"/>
                  <a:gd name="T5" fmla="*/ 0 h 472"/>
                  <a:gd name="T6" fmla="*/ 0 w 184"/>
                  <a:gd name="T7" fmla="*/ 95 h 472"/>
                  <a:gd name="T8" fmla="*/ 2 w 184"/>
                  <a:gd name="T9" fmla="*/ 9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72">
                    <a:moveTo>
                      <a:pt x="11" y="467"/>
                    </a:moveTo>
                    <a:lnTo>
                      <a:pt x="184" y="0"/>
                    </a:lnTo>
                    <a:lnTo>
                      <a:pt x="177" y="2"/>
                    </a:lnTo>
                    <a:lnTo>
                      <a:pt x="0" y="472"/>
                    </a:lnTo>
                    <a:lnTo>
                      <a:pt x="11" y="46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4" name="Freeform 96"/>
              <p:cNvSpPr>
                <a:spLocks/>
              </p:cNvSpPr>
              <p:nvPr/>
            </p:nvSpPr>
            <p:spPr bwMode="auto">
              <a:xfrm>
                <a:off x="4672" y="1065"/>
                <a:ext cx="57" cy="98"/>
              </a:xfrm>
              <a:custGeom>
                <a:avLst/>
                <a:gdLst>
                  <a:gd name="T0" fmla="*/ 36 w 283"/>
                  <a:gd name="T1" fmla="*/ 7 h 491"/>
                  <a:gd name="T2" fmla="*/ 0 w 283"/>
                  <a:gd name="T3" fmla="*/ 98 h 491"/>
                  <a:gd name="T4" fmla="*/ 20 w 283"/>
                  <a:gd name="T5" fmla="*/ 90 h 491"/>
                  <a:gd name="T6" fmla="*/ 57 w 283"/>
                  <a:gd name="T7" fmla="*/ 0 h 491"/>
                  <a:gd name="T8" fmla="*/ 36 w 283"/>
                  <a:gd name="T9" fmla="*/ 7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491">
                    <a:moveTo>
                      <a:pt x="180" y="36"/>
                    </a:moveTo>
                    <a:lnTo>
                      <a:pt x="0" y="491"/>
                    </a:lnTo>
                    <a:lnTo>
                      <a:pt x="100" y="451"/>
                    </a:lnTo>
                    <a:lnTo>
                      <a:pt x="283" y="0"/>
                    </a:lnTo>
                    <a:lnTo>
                      <a:pt x="180"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5" name="Freeform 97"/>
              <p:cNvSpPr>
                <a:spLocks/>
              </p:cNvSpPr>
              <p:nvPr/>
            </p:nvSpPr>
            <p:spPr bwMode="auto">
              <a:xfrm>
                <a:off x="4667" y="1072"/>
                <a:ext cx="41" cy="93"/>
              </a:xfrm>
              <a:custGeom>
                <a:avLst/>
                <a:gdLst>
                  <a:gd name="T0" fmla="*/ 0 w 204"/>
                  <a:gd name="T1" fmla="*/ 93 h 463"/>
                  <a:gd name="T2" fmla="*/ 5 w 204"/>
                  <a:gd name="T3" fmla="*/ 91 h 463"/>
                  <a:gd name="T4" fmla="*/ 41 w 204"/>
                  <a:gd name="T5" fmla="*/ 0 h 463"/>
                  <a:gd name="T6" fmla="*/ 37 w 204"/>
                  <a:gd name="T7" fmla="*/ 2 h 463"/>
                  <a:gd name="T8" fmla="*/ 0 w 204"/>
                  <a:gd name="T9" fmla="*/ 9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463">
                    <a:moveTo>
                      <a:pt x="0" y="463"/>
                    </a:moveTo>
                    <a:lnTo>
                      <a:pt x="24" y="455"/>
                    </a:lnTo>
                    <a:lnTo>
                      <a:pt x="204" y="0"/>
                    </a:lnTo>
                    <a:lnTo>
                      <a:pt x="182" y="9"/>
                    </a:lnTo>
                    <a:lnTo>
                      <a:pt x="0" y="46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6" name="Freeform 98"/>
              <p:cNvSpPr>
                <a:spLocks/>
              </p:cNvSpPr>
              <p:nvPr/>
            </p:nvSpPr>
            <p:spPr bwMode="auto">
              <a:xfrm>
                <a:off x="5048" y="960"/>
                <a:ext cx="84" cy="60"/>
              </a:xfrm>
              <a:custGeom>
                <a:avLst/>
                <a:gdLst>
                  <a:gd name="T0" fmla="*/ 0 w 422"/>
                  <a:gd name="T1" fmla="*/ 4 h 301"/>
                  <a:gd name="T2" fmla="*/ 1 w 422"/>
                  <a:gd name="T3" fmla="*/ 4 h 301"/>
                  <a:gd name="T4" fmla="*/ 1 w 422"/>
                  <a:gd name="T5" fmla="*/ 4 h 301"/>
                  <a:gd name="T6" fmla="*/ 69 w 422"/>
                  <a:gd name="T7" fmla="*/ 60 h 301"/>
                  <a:gd name="T8" fmla="*/ 84 w 422"/>
                  <a:gd name="T9" fmla="*/ 56 h 301"/>
                  <a:gd name="T10" fmla="*/ 15 w 422"/>
                  <a:gd name="T11" fmla="*/ 0 h 301"/>
                  <a:gd name="T12" fmla="*/ 0 w 422"/>
                  <a:gd name="T13" fmla="*/ 4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301">
                    <a:moveTo>
                      <a:pt x="0" y="18"/>
                    </a:moveTo>
                    <a:lnTo>
                      <a:pt x="5" y="22"/>
                    </a:lnTo>
                    <a:lnTo>
                      <a:pt x="7" y="22"/>
                    </a:lnTo>
                    <a:lnTo>
                      <a:pt x="348" y="301"/>
                    </a:lnTo>
                    <a:lnTo>
                      <a:pt x="422" y="283"/>
                    </a:lnTo>
                    <a:lnTo>
                      <a:pt x="75"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7" name="Freeform 99"/>
              <p:cNvSpPr>
                <a:spLocks/>
              </p:cNvSpPr>
              <p:nvPr/>
            </p:nvSpPr>
            <p:spPr bwMode="auto">
              <a:xfrm>
                <a:off x="5026" y="964"/>
                <a:ext cx="91" cy="62"/>
              </a:xfrm>
              <a:custGeom>
                <a:avLst/>
                <a:gdLst>
                  <a:gd name="T0" fmla="*/ 91 w 455"/>
                  <a:gd name="T1" fmla="*/ 56 h 308"/>
                  <a:gd name="T2" fmla="*/ 23 w 455"/>
                  <a:gd name="T3" fmla="*/ 0 h 308"/>
                  <a:gd name="T4" fmla="*/ 0 w 455"/>
                  <a:gd name="T5" fmla="*/ 6 h 308"/>
                  <a:gd name="T6" fmla="*/ 68 w 455"/>
                  <a:gd name="T7" fmla="*/ 62 h 308"/>
                  <a:gd name="T8" fmla="*/ 91 w 455"/>
                  <a:gd name="T9" fmla="*/ 56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 h="308">
                    <a:moveTo>
                      <a:pt x="455" y="279"/>
                    </a:moveTo>
                    <a:lnTo>
                      <a:pt x="115" y="0"/>
                    </a:lnTo>
                    <a:lnTo>
                      <a:pt x="0" y="29"/>
                    </a:lnTo>
                    <a:lnTo>
                      <a:pt x="341" y="308"/>
                    </a:lnTo>
                    <a:lnTo>
                      <a:pt x="455"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8" name="Freeform 100"/>
              <p:cNvSpPr>
                <a:spLocks/>
              </p:cNvSpPr>
              <p:nvPr/>
            </p:nvSpPr>
            <p:spPr bwMode="auto">
              <a:xfrm>
                <a:off x="5049" y="964"/>
                <a:ext cx="68" cy="56"/>
              </a:xfrm>
              <a:custGeom>
                <a:avLst/>
                <a:gdLst>
                  <a:gd name="T0" fmla="*/ 68 w 343"/>
                  <a:gd name="T1" fmla="*/ 56 h 279"/>
                  <a:gd name="T2" fmla="*/ 0 w 343"/>
                  <a:gd name="T3" fmla="*/ 0 h 279"/>
                  <a:gd name="T4" fmla="*/ 0 w 343"/>
                  <a:gd name="T5" fmla="*/ 0 h 279"/>
                  <a:gd name="T6" fmla="*/ 67 w 343"/>
                  <a:gd name="T7" fmla="*/ 56 h 279"/>
                  <a:gd name="T8" fmla="*/ 68 w 343"/>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279">
                    <a:moveTo>
                      <a:pt x="343" y="279"/>
                    </a:moveTo>
                    <a:lnTo>
                      <a:pt x="2" y="0"/>
                    </a:lnTo>
                    <a:lnTo>
                      <a:pt x="0" y="0"/>
                    </a:lnTo>
                    <a:lnTo>
                      <a:pt x="340" y="279"/>
                    </a:lnTo>
                    <a:lnTo>
                      <a:pt x="343"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89" name="Freeform 101"/>
              <p:cNvSpPr>
                <a:spLocks/>
              </p:cNvSpPr>
              <p:nvPr/>
            </p:nvSpPr>
            <p:spPr bwMode="auto">
              <a:xfrm>
                <a:off x="5008" y="967"/>
                <a:ext cx="82" cy="63"/>
              </a:xfrm>
              <a:custGeom>
                <a:avLst/>
                <a:gdLst>
                  <a:gd name="T0" fmla="*/ 15 w 414"/>
                  <a:gd name="T1" fmla="*/ 4 h 315"/>
                  <a:gd name="T2" fmla="*/ 18 w 414"/>
                  <a:gd name="T3" fmla="*/ 3 h 315"/>
                  <a:gd name="T4" fmla="*/ 15 w 414"/>
                  <a:gd name="T5" fmla="*/ 0 h 315"/>
                  <a:gd name="T6" fmla="*/ 0 w 414"/>
                  <a:gd name="T7" fmla="*/ 4 h 315"/>
                  <a:gd name="T8" fmla="*/ 71 w 414"/>
                  <a:gd name="T9" fmla="*/ 63 h 315"/>
                  <a:gd name="T10" fmla="*/ 82 w 414"/>
                  <a:gd name="T11" fmla="*/ 60 h 315"/>
                  <a:gd name="T12" fmla="*/ 15 w 414"/>
                  <a:gd name="T13" fmla="*/ 4 h 3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4" h="315">
                    <a:moveTo>
                      <a:pt x="74" y="22"/>
                    </a:moveTo>
                    <a:lnTo>
                      <a:pt x="91" y="17"/>
                    </a:lnTo>
                    <a:lnTo>
                      <a:pt x="74" y="0"/>
                    </a:lnTo>
                    <a:lnTo>
                      <a:pt x="0" y="22"/>
                    </a:lnTo>
                    <a:lnTo>
                      <a:pt x="359" y="315"/>
                    </a:lnTo>
                    <a:lnTo>
                      <a:pt x="414" y="302"/>
                    </a:lnTo>
                    <a:lnTo>
                      <a:pt x="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0" name="Freeform 102"/>
              <p:cNvSpPr>
                <a:spLocks/>
              </p:cNvSpPr>
              <p:nvPr/>
            </p:nvSpPr>
            <p:spPr bwMode="auto">
              <a:xfrm>
                <a:off x="5022" y="970"/>
                <a:ext cx="72" cy="57"/>
              </a:xfrm>
              <a:custGeom>
                <a:avLst/>
                <a:gdLst>
                  <a:gd name="T0" fmla="*/ 68 w 358"/>
                  <a:gd name="T1" fmla="*/ 57 h 285"/>
                  <a:gd name="T2" fmla="*/ 72 w 358"/>
                  <a:gd name="T3" fmla="*/ 56 h 285"/>
                  <a:gd name="T4" fmla="*/ 3 w 358"/>
                  <a:gd name="T5" fmla="*/ 0 h 285"/>
                  <a:gd name="T6" fmla="*/ 0 w 358"/>
                  <a:gd name="T7" fmla="*/ 1 h 285"/>
                  <a:gd name="T8" fmla="*/ 68 w 358"/>
                  <a:gd name="T9" fmla="*/ 57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285">
                    <a:moveTo>
                      <a:pt x="340" y="285"/>
                    </a:moveTo>
                    <a:lnTo>
                      <a:pt x="358" y="279"/>
                    </a:lnTo>
                    <a:lnTo>
                      <a:pt x="17" y="0"/>
                    </a:lnTo>
                    <a:lnTo>
                      <a:pt x="0" y="5"/>
                    </a:lnTo>
                    <a:lnTo>
                      <a:pt x="34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1" name="Freeform 103"/>
              <p:cNvSpPr>
                <a:spLocks/>
              </p:cNvSpPr>
              <p:nvPr/>
            </p:nvSpPr>
            <p:spPr bwMode="auto">
              <a:xfrm>
                <a:off x="4865" y="1010"/>
                <a:ext cx="83" cy="60"/>
              </a:xfrm>
              <a:custGeom>
                <a:avLst/>
                <a:gdLst>
                  <a:gd name="T0" fmla="*/ 0 w 415"/>
                  <a:gd name="T1" fmla="*/ 4 h 299"/>
                  <a:gd name="T2" fmla="*/ 1 w 415"/>
                  <a:gd name="T3" fmla="*/ 5 h 299"/>
                  <a:gd name="T4" fmla="*/ 3 w 415"/>
                  <a:gd name="T5" fmla="*/ 4 h 299"/>
                  <a:gd name="T6" fmla="*/ 70 w 415"/>
                  <a:gd name="T7" fmla="*/ 60 h 299"/>
                  <a:gd name="T8" fmla="*/ 83 w 415"/>
                  <a:gd name="T9" fmla="*/ 56 h 299"/>
                  <a:gd name="T10" fmla="*/ 14 w 415"/>
                  <a:gd name="T11" fmla="*/ 0 h 299"/>
                  <a:gd name="T12" fmla="*/ 0 w 415"/>
                  <a:gd name="T13" fmla="*/ 4 h 2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 h="299">
                    <a:moveTo>
                      <a:pt x="0" y="21"/>
                    </a:moveTo>
                    <a:lnTo>
                      <a:pt x="3" y="24"/>
                    </a:lnTo>
                    <a:lnTo>
                      <a:pt x="14" y="21"/>
                    </a:lnTo>
                    <a:lnTo>
                      <a:pt x="352" y="299"/>
                    </a:lnTo>
                    <a:lnTo>
                      <a:pt x="415" y="280"/>
                    </a:lnTo>
                    <a:lnTo>
                      <a:pt x="7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2" name="Freeform 104"/>
              <p:cNvSpPr>
                <a:spLocks/>
              </p:cNvSpPr>
              <p:nvPr/>
            </p:nvSpPr>
            <p:spPr bwMode="auto">
              <a:xfrm>
                <a:off x="4824" y="1017"/>
                <a:ext cx="85" cy="65"/>
              </a:xfrm>
              <a:custGeom>
                <a:avLst/>
                <a:gdLst>
                  <a:gd name="T0" fmla="*/ 18 w 427"/>
                  <a:gd name="T1" fmla="*/ 5 h 325"/>
                  <a:gd name="T2" fmla="*/ 19 w 427"/>
                  <a:gd name="T3" fmla="*/ 5 h 325"/>
                  <a:gd name="T4" fmla="*/ 14 w 427"/>
                  <a:gd name="T5" fmla="*/ 0 h 325"/>
                  <a:gd name="T6" fmla="*/ 0 w 427"/>
                  <a:gd name="T7" fmla="*/ 5 h 325"/>
                  <a:gd name="T8" fmla="*/ 72 w 427"/>
                  <a:gd name="T9" fmla="*/ 65 h 325"/>
                  <a:gd name="T10" fmla="*/ 85 w 427"/>
                  <a:gd name="T11" fmla="*/ 61 h 325"/>
                  <a:gd name="T12" fmla="*/ 18 w 427"/>
                  <a:gd name="T13" fmla="*/ 5 h 3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25">
                    <a:moveTo>
                      <a:pt x="89" y="27"/>
                    </a:moveTo>
                    <a:lnTo>
                      <a:pt x="97" y="24"/>
                    </a:lnTo>
                    <a:lnTo>
                      <a:pt x="70" y="0"/>
                    </a:lnTo>
                    <a:lnTo>
                      <a:pt x="0" y="24"/>
                    </a:lnTo>
                    <a:lnTo>
                      <a:pt x="364" y="325"/>
                    </a:lnTo>
                    <a:lnTo>
                      <a:pt x="427" y="303"/>
                    </a:lnTo>
                    <a:lnTo>
                      <a:pt x="8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3" name="Freeform 105"/>
              <p:cNvSpPr>
                <a:spLocks/>
              </p:cNvSpPr>
              <p:nvPr/>
            </p:nvSpPr>
            <p:spPr bwMode="auto">
              <a:xfrm>
                <a:off x="4782" y="1035"/>
                <a:ext cx="83" cy="61"/>
              </a:xfrm>
              <a:custGeom>
                <a:avLst/>
                <a:gdLst>
                  <a:gd name="T0" fmla="*/ 0 w 418"/>
                  <a:gd name="T1" fmla="*/ 5 h 304"/>
                  <a:gd name="T2" fmla="*/ 3 w 418"/>
                  <a:gd name="T3" fmla="*/ 7 h 304"/>
                  <a:gd name="T4" fmla="*/ 7 w 418"/>
                  <a:gd name="T5" fmla="*/ 6 h 304"/>
                  <a:gd name="T6" fmla="*/ 73 w 418"/>
                  <a:gd name="T7" fmla="*/ 61 h 304"/>
                  <a:gd name="T8" fmla="*/ 83 w 418"/>
                  <a:gd name="T9" fmla="*/ 58 h 304"/>
                  <a:gd name="T10" fmla="*/ 14 w 418"/>
                  <a:gd name="T11" fmla="*/ 0 h 304"/>
                  <a:gd name="T12" fmla="*/ 0 w 418"/>
                  <a:gd name="T13" fmla="*/ 5 h 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4">
                    <a:moveTo>
                      <a:pt x="0" y="24"/>
                    </a:moveTo>
                    <a:lnTo>
                      <a:pt x="14" y="34"/>
                    </a:lnTo>
                    <a:lnTo>
                      <a:pt x="35" y="29"/>
                    </a:lnTo>
                    <a:lnTo>
                      <a:pt x="368" y="304"/>
                    </a:lnTo>
                    <a:lnTo>
                      <a:pt x="418" y="288"/>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4" name="Freeform 106"/>
              <p:cNvSpPr>
                <a:spLocks/>
              </p:cNvSpPr>
              <p:nvPr/>
            </p:nvSpPr>
            <p:spPr bwMode="auto">
              <a:xfrm>
                <a:off x="4749" y="1050"/>
                <a:ext cx="80" cy="59"/>
              </a:xfrm>
              <a:custGeom>
                <a:avLst/>
                <a:gdLst>
                  <a:gd name="T0" fmla="*/ 0 w 402"/>
                  <a:gd name="T1" fmla="*/ 5 h 298"/>
                  <a:gd name="T2" fmla="*/ 66 w 402"/>
                  <a:gd name="T3" fmla="*/ 59 h 298"/>
                  <a:gd name="T4" fmla="*/ 80 w 402"/>
                  <a:gd name="T5" fmla="*/ 54 h 298"/>
                  <a:gd name="T6" fmla="*/ 14 w 402"/>
                  <a:gd name="T7" fmla="*/ 0 h 298"/>
                  <a:gd name="T8" fmla="*/ 0 w 402"/>
                  <a:gd name="T9" fmla="*/ 5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298">
                    <a:moveTo>
                      <a:pt x="0" y="24"/>
                    </a:moveTo>
                    <a:lnTo>
                      <a:pt x="333" y="298"/>
                    </a:lnTo>
                    <a:lnTo>
                      <a:pt x="402" y="275"/>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5" name="Freeform 107"/>
              <p:cNvSpPr>
                <a:spLocks/>
              </p:cNvSpPr>
              <p:nvPr/>
            </p:nvSpPr>
            <p:spPr bwMode="auto">
              <a:xfrm>
                <a:off x="4843" y="1015"/>
                <a:ext cx="90" cy="63"/>
              </a:xfrm>
              <a:custGeom>
                <a:avLst/>
                <a:gdLst>
                  <a:gd name="T0" fmla="*/ 90 w 449"/>
                  <a:gd name="T1" fmla="*/ 56 h 312"/>
                  <a:gd name="T2" fmla="*/ 22 w 449"/>
                  <a:gd name="T3" fmla="*/ 0 h 312"/>
                  <a:gd name="T4" fmla="*/ 0 w 449"/>
                  <a:gd name="T5" fmla="*/ 7 h 312"/>
                  <a:gd name="T6" fmla="*/ 68 w 449"/>
                  <a:gd name="T7" fmla="*/ 63 h 312"/>
                  <a:gd name="T8" fmla="*/ 90 w 449"/>
                  <a:gd name="T9" fmla="*/ 5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312">
                    <a:moveTo>
                      <a:pt x="449" y="278"/>
                    </a:moveTo>
                    <a:lnTo>
                      <a:pt x="111" y="0"/>
                    </a:lnTo>
                    <a:lnTo>
                      <a:pt x="0" y="35"/>
                    </a:lnTo>
                    <a:lnTo>
                      <a:pt x="338" y="312"/>
                    </a:lnTo>
                    <a:lnTo>
                      <a:pt x="4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6" name="Freeform 108"/>
              <p:cNvSpPr>
                <a:spLocks/>
              </p:cNvSpPr>
              <p:nvPr/>
            </p:nvSpPr>
            <p:spPr bwMode="auto">
              <a:xfrm>
                <a:off x="4865" y="1015"/>
                <a:ext cx="70" cy="56"/>
              </a:xfrm>
              <a:custGeom>
                <a:avLst/>
                <a:gdLst>
                  <a:gd name="T0" fmla="*/ 70 w 349"/>
                  <a:gd name="T1" fmla="*/ 55 h 281"/>
                  <a:gd name="T2" fmla="*/ 2 w 349"/>
                  <a:gd name="T3" fmla="*/ 0 h 281"/>
                  <a:gd name="T4" fmla="*/ 0 w 349"/>
                  <a:gd name="T5" fmla="*/ 1 h 281"/>
                  <a:gd name="T6" fmla="*/ 68 w 349"/>
                  <a:gd name="T7" fmla="*/ 56 h 281"/>
                  <a:gd name="T8" fmla="*/ 70 w 349"/>
                  <a:gd name="T9" fmla="*/ 55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281">
                    <a:moveTo>
                      <a:pt x="349" y="278"/>
                    </a:moveTo>
                    <a:lnTo>
                      <a:pt x="11" y="0"/>
                    </a:lnTo>
                    <a:lnTo>
                      <a:pt x="0" y="3"/>
                    </a:lnTo>
                    <a:lnTo>
                      <a:pt x="338" y="281"/>
                    </a:lnTo>
                    <a:lnTo>
                      <a:pt x="3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7" name="Freeform 109"/>
              <p:cNvSpPr>
                <a:spLocks/>
              </p:cNvSpPr>
              <p:nvPr/>
            </p:nvSpPr>
            <p:spPr bwMode="auto">
              <a:xfrm>
                <a:off x="4842" y="1022"/>
                <a:ext cx="69" cy="56"/>
              </a:xfrm>
              <a:custGeom>
                <a:avLst/>
                <a:gdLst>
                  <a:gd name="T0" fmla="*/ 67 w 346"/>
                  <a:gd name="T1" fmla="*/ 56 h 279"/>
                  <a:gd name="T2" fmla="*/ 69 w 346"/>
                  <a:gd name="T3" fmla="*/ 56 h 279"/>
                  <a:gd name="T4" fmla="*/ 2 w 346"/>
                  <a:gd name="T5" fmla="*/ 0 h 279"/>
                  <a:gd name="T6" fmla="*/ 0 w 346"/>
                  <a:gd name="T7" fmla="*/ 1 h 279"/>
                  <a:gd name="T8" fmla="*/ 67 w 346"/>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9">
                    <a:moveTo>
                      <a:pt x="338" y="279"/>
                    </a:moveTo>
                    <a:lnTo>
                      <a:pt x="346" y="277"/>
                    </a:lnTo>
                    <a:lnTo>
                      <a:pt x="8" y="0"/>
                    </a:lnTo>
                    <a:lnTo>
                      <a:pt x="0" y="3"/>
                    </a:lnTo>
                    <a:lnTo>
                      <a:pt x="338"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8" name="Freeform 110"/>
              <p:cNvSpPr>
                <a:spLocks/>
              </p:cNvSpPr>
              <p:nvPr/>
            </p:nvSpPr>
            <p:spPr bwMode="auto">
              <a:xfrm>
                <a:off x="4763" y="1042"/>
                <a:ext cx="88" cy="62"/>
              </a:xfrm>
              <a:custGeom>
                <a:avLst/>
                <a:gdLst>
                  <a:gd name="T0" fmla="*/ 21 w 439"/>
                  <a:gd name="T1" fmla="*/ 0 h 312"/>
                  <a:gd name="T2" fmla="*/ 0 w 439"/>
                  <a:gd name="T3" fmla="*/ 8 h 312"/>
                  <a:gd name="T4" fmla="*/ 67 w 439"/>
                  <a:gd name="T5" fmla="*/ 62 h 312"/>
                  <a:gd name="T6" fmla="*/ 88 w 439"/>
                  <a:gd name="T7" fmla="*/ 55 h 312"/>
                  <a:gd name="T8" fmla="*/ 21 w 439"/>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12">
                    <a:moveTo>
                      <a:pt x="106" y="0"/>
                    </a:moveTo>
                    <a:lnTo>
                      <a:pt x="0" y="38"/>
                    </a:lnTo>
                    <a:lnTo>
                      <a:pt x="336" y="312"/>
                    </a:lnTo>
                    <a:lnTo>
                      <a:pt x="439" y="278"/>
                    </a:lnTo>
                    <a:lnTo>
                      <a:pt x="10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899" name="Freeform 111"/>
              <p:cNvSpPr>
                <a:spLocks/>
              </p:cNvSpPr>
              <p:nvPr/>
            </p:nvSpPr>
            <p:spPr bwMode="auto">
              <a:xfrm>
                <a:off x="4785" y="1041"/>
                <a:ext cx="70" cy="56"/>
              </a:xfrm>
              <a:custGeom>
                <a:avLst/>
                <a:gdLst>
                  <a:gd name="T0" fmla="*/ 70 w 354"/>
                  <a:gd name="T1" fmla="*/ 54 h 283"/>
                  <a:gd name="T2" fmla="*/ 4 w 354"/>
                  <a:gd name="T3" fmla="*/ 0 h 283"/>
                  <a:gd name="T4" fmla="*/ 0 w 354"/>
                  <a:gd name="T5" fmla="*/ 1 h 283"/>
                  <a:gd name="T6" fmla="*/ 66 w 354"/>
                  <a:gd name="T7" fmla="*/ 56 h 283"/>
                  <a:gd name="T8" fmla="*/ 70 w 354"/>
                  <a:gd name="T9" fmla="*/ 54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83">
                    <a:moveTo>
                      <a:pt x="354" y="275"/>
                    </a:moveTo>
                    <a:lnTo>
                      <a:pt x="21" y="0"/>
                    </a:lnTo>
                    <a:lnTo>
                      <a:pt x="0" y="5"/>
                    </a:lnTo>
                    <a:lnTo>
                      <a:pt x="333" y="283"/>
                    </a:lnTo>
                    <a:lnTo>
                      <a:pt x="354" y="2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0" name="Freeform 112"/>
              <p:cNvSpPr>
                <a:spLocks/>
              </p:cNvSpPr>
              <p:nvPr/>
            </p:nvSpPr>
            <p:spPr bwMode="auto">
              <a:xfrm>
                <a:off x="4735" y="1099"/>
                <a:ext cx="53" cy="39"/>
              </a:xfrm>
              <a:custGeom>
                <a:avLst/>
                <a:gdLst>
                  <a:gd name="T0" fmla="*/ 0 w 265"/>
                  <a:gd name="T1" fmla="*/ 39 h 195"/>
                  <a:gd name="T2" fmla="*/ 14 w 265"/>
                  <a:gd name="T3" fmla="*/ 34 h 195"/>
                  <a:gd name="T4" fmla="*/ 25 w 265"/>
                  <a:gd name="T5" fmla="*/ 13 h 195"/>
                  <a:gd name="T6" fmla="*/ 42 w 265"/>
                  <a:gd name="T7" fmla="*/ 24 h 195"/>
                  <a:gd name="T8" fmla="*/ 53 w 265"/>
                  <a:gd name="T9" fmla="*/ 19 h 195"/>
                  <a:gd name="T10" fmla="*/ 21 w 265"/>
                  <a:gd name="T11" fmla="*/ 0 h 195"/>
                  <a:gd name="T12" fmla="*/ 0 w 265"/>
                  <a:gd name="T13" fmla="*/ 39 h 1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195">
                    <a:moveTo>
                      <a:pt x="0" y="195"/>
                    </a:moveTo>
                    <a:lnTo>
                      <a:pt x="69" y="168"/>
                    </a:lnTo>
                    <a:lnTo>
                      <a:pt x="124" y="63"/>
                    </a:lnTo>
                    <a:lnTo>
                      <a:pt x="212" y="118"/>
                    </a:lnTo>
                    <a:lnTo>
                      <a:pt x="265" y="97"/>
                    </a:lnTo>
                    <a:lnTo>
                      <a:pt x="107" y="0"/>
                    </a:lnTo>
                    <a:lnTo>
                      <a:pt x="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1" name="Freeform 113"/>
              <p:cNvSpPr>
                <a:spLocks/>
              </p:cNvSpPr>
              <p:nvPr/>
            </p:nvSpPr>
            <p:spPr bwMode="auto">
              <a:xfrm>
                <a:off x="4749" y="1112"/>
                <a:ext cx="28" cy="21"/>
              </a:xfrm>
              <a:custGeom>
                <a:avLst/>
                <a:gdLst>
                  <a:gd name="T0" fmla="*/ 11 w 143"/>
                  <a:gd name="T1" fmla="*/ 0 h 105"/>
                  <a:gd name="T2" fmla="*/ 0 w 143"/>
                  <a:gd name="T3" fmla="*/ 21 h 105"/>
                  <a:gd name="T4" fmla="*/ 28 w 143"/>
                  <a:gd name="T5" fmla="*/ 11 h 105"/>
                  <a:gd name="T6" fmla="*/ 11 w 14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05">
                    <a:moveTo>
                      <a:pt x="55" y="0"/>
                    </a:moveTo>
                    <a:lnTo>
                      <a:pt x="0" y="105"/>
                    </a:lnTo>
                    <a:lnTo>
                      <a:pt x="143" y="55"/>
                    </a:lnTo>
                    <a:lnTo>
                      <a:pt x="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2" name="Freeform 114"/>
              <p:cNvSpPr>
                <a:spLocks/>
              </p:cNvSpPr>
              <p:nvPr/>
            </p:nvSpPr>
            <p:spPr bwMode="auto">
              <a:xfrm>
                <a:off x="4330" y="634"/>
                <a:ext cx="773" cy="572"/>
              </a:xfrm>
              <a:custGeom>
                <a:avLst/>
                <a:gdLst>
                  <a:gd name="T0" fmla="*/ 773 w 3861"/>
                  <a:gd name="T1" fmla="*/ 334 h 2858"/>
                  <a:gd name="T2" fmla="*/ 736 w 3861"/>
                  <a:gd name="T3" fmla="*/ 0 h 2858"/>
                  <a:gd name="T4" fmla="*/ 0 w 3861"/>
                  <a:gd name="T5" fmla="*/ 172 h 2858"/>
                  <a:gd name="T6" fmla="*/ 91 w 3861"/>
                  <a:gd name="T7" fmla="*/ 572 h 2858"/>
                  <a:gd name="T8" fmla="*/ 773 w 3861"/>
                  <a:gd name="T9" fmla="*/ 334 h 2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1" h="2858">
                    <a:moveTo>
                      <a:pt x="3861" y="1669"/>
                    </a:moveTo>
                    <a:lnTo>
                      <a:pt x="3676" y="0"/>
                    </a:lnTo>
                    <a:lnTo>
                      <a:pt x="0" y="861"/>
                    </a:lnTo>
                    <a:lnTo>
                      <a:pt x="456" y="2858"/>
                    </a:lnTo>
                    <a:lnTo>
                      <a:pt x="3861" y="16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3" name="Freeform 115"/>
              <p:cNvSpPr>
                <a:spLocks/>
              </p:cNvSpPr>
              <p:nvPr/>
            </p:nvSpPr>
            <p:spPr bwMode="auto">
              <a:xfrm>
                <a:off x="4400" y="738"/>
                <a:ext cx="16" cy="23"/>
              </a:xfrm>
              <a:custGeom>
                <a:avLst/>
                <a:gdLst>
                  <a:gd name="T0" fmla="*/ 2 w 80"/>
                  <a:gd name="T1" fmla="*/ 10 h 113"/>
                  <a:gd name="T2" fmla="*/ 4 w 80"/>
                  <a:gd name="T3" fmla="*/ 10 h 113"/>
                  <a:gd name="T4" fmla="*/ 5 w 80"/>
                  <a:gd name="T5" fmla="*/ 5 h 113"/>
                  <a:gd name="T6" fmla="*/ 10 w 80"/>
                  <a:gd name="T7" fmla="*/ 12 h 113"/>
                  <a:gd name="T8" fmla="*/ 4 w 80"/>
                  <a:gd name="T9" fmla="*/ 14 h 113"/>
                  <a:gd name="T10" fmla="*/ 4 w 80"/>
                  <a:gd name="T11" fmla="*/ 11 h 113"/>
                  <a:gd name="T12" fmla="*/ 2 w 80"/>
                  <a:gd name="T13" fmla="*/ 11 h 113"/>
                  <a:gd name="T14" fmla="*/ 0 w 80"/>
                  <a:gd name="T15" fmla="*/ 23 h 113"/>
                  <a:gd name="T16" fmla="*/ 2 w 80"/>
                  <a:gd name="T17" fmla="*/ 22 h 113"/>
                  <a:gd name="T18" fmla="*/ 3 w 80"/>
                  <a:gd name="T19" fmla="*/ 16 h 113"/>
                  <a:gd name="T20" fmla="*/ 11 w 80"/>
                  <a:gd name="T21" fmla="*/ 14 h 113"/>
                  <a:gd name="T22" fmla="*/ 14 w 80"/>
                  <a:gd name="T23" fmla="*/ 19 h 113"/>
                  <a:gd name="T24" fmla="*/ 16 w 80"/>
                  <a:gd name="T25" fmla="*/ 18 h 113"/>
                  <a:gd name="T26" fmla="*/ 4 w 80"/>
                  <a:gd name="T27" fmla="*/ 0 h 113"/>
                  <a:gd name="T28" fmla="*/ 2 w 80"/>
                  <a:gd name="T29" fmla="*/ 1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113">
                    <a:moveTo>
                      <a:pt x="12" y="47"/>
                    </a:moveTo>
                    <a:lnTo>
                      <a:pt x="22" y="50"/>
                    </a:lnTo>
                    <a:lnTo>
                      <a:pt x="24" y="26"/>
                    </a:lnTo>
                    <a:lnTo>
                      <a:pt x="48" y="58"/>
                    </a:lnTo>
                    <a:lnTo>
                      <a:pt x="19" y="69"/>
                    </a:lnTo>
                    <a:lnTo>
                      <a:pt x="22" y="52"/>
                    </a:lnTo>
                    <a:lnTo>
                      <a:pt x="12" y="55"/>
                    </a:lnTo>
                    <a:lnTo>
                      <a:pt x="0" y="113"/>
                    </a:lnTo>
                    <a:lnTo>
                      <a:pt x="12" y="110"/>
                    </a:lnTo>
                    <a:lnTo>
                      <a:pt x="17" y="79"/>
                    </a:lnTo>
                    <a:lnTo>
                      <a:pt x="53" y="69"/>
                    </a:lnTo>
                    <a:lnTo>
                      <a:pt x="69" y="93"/>
                    </a:lnTo>
                    <a:lnTo>
                      <a:pt x="80" y="89"/>
                    </a:lnTo>
                    <a:lnTo>
                      <a:pt x="19" y="0"/>
                    </a:lnTo>
                    <a:lnTo>
                      <a:pt x="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4" name="Freeform 116"/>
              <p:cNvSpPr>
                <a:spLocks/>
              </p:cNvSpPr>
              <p:nvPr/>
            </p:nvSpPr>
            <p:spPr bwMode="auto">
              <a:xfrm>
                <a:off x="4403" y="747"/>
                <a:ext cx="2" cy="2"/>
              </a:xfrm>
              <a:custGeom>
                <a:avLst/>
                <a:gdLst>
                  <a:gd name="T0" fmla="*/ 2 w 10"/>
                  <a:gd name="T1" fmla="*/ 1 h 8"/>
                  <a:gd name="T2" fmla="*/ 0 w 10"/>
                  <a:gd name="T3" fmla="*/ 0 h 8"/>
                  <a:gd name="T4" fmla="*/ 0 w 10"/>
                  <a:gd name="T5" fmla="*/ 2 h 8"/>
                  <a:gd name="T6" fmla="*/ 2 w 10"/>
                  <a:gd name="T7" fmla="*/ 1 h 8"/>
                  <a:gd name="T8" fmla="*/ 2 w 10"/>
                  <a:gd name="T9" fmla="*/ 1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10" y="5"/>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5" name="Freeform 117"/>
              <p:cNvSpPr>
                <a:spLocks/>
              </p:cNvSpPr>
              <p:nvPr/>
            </p:nvSpPr>
            <p:spPr bwMode="auto">
              <a:xfrm>
                <a:off x="4414" y="735"/>
                <a:ext cx="6" cy="20"/>
              </a:xfrm>
              <a:custGeom>
                <a:avLst/>
                <a:gdLst>
                  <a:gd name="T0" fmla="*/ 4 w 29"/>
                  <a:gd name="T1" fmla="*/ 20 h 97"/>
                  <a:gd name="T2" fmla="*/ 6 w 29"/>
                  <a:gd name="T3" fmla="*/ 19 h 97"/>
                  <a:gd name="T4" fmla="*/ 2 w 29"/>
                  <a:gd name="T5" fmla="*/ 0 h 97"/>
                  <a:gd name="T6" fmla="*/ 0 w 29"/>
                  <a:gd name="T7" fmla="*/ 0 h 97"/>
                  <a:gd name="T8" fmla="*/ 4 w 29"/>
                  <a:gd name="T9" fmla="*/ 2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7">
                    <a:moveTo>
                      <a:pt x="19" y="97"/>
                    </a:moveTo>
                    <a:lnTo>
                      <a:pt x="29" y="94"/>
                    </a:lnTo>
                    <a:lnTo>
                      <a:pt x="11" y="0"/>
                    </a:lnTo>
                    <a:lnTo>
                      <a:pt x="0" y="2"/>
                    </a:lnTo>
                    <a:lnTo>
                      <a:pt x="1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6" name="Freeform 118"/>
              <p:cNvSpPr>
                <a:spLocks/>
              </p:cNvSpPr>
              <p:nvPr/>
            </p:nvSpPr>
            <p:spPr bwMode="auto">
              <a:xfrm>
                <a:off x="4424" y="733"/>
                <a:ext cx="3" cy="2"/>
              </a:xfrm>
              <a:custGeom>
                <a:avLst/>
                <a:gdLst>
                  <a:gd name="T0" fmla="*/ 2 w 15"/>
                  <a:gd name="T1" fmla="*/ 2 h 11"/>
                  <a:gd name="T2" fmla="*/ 3 w 15"/>
                  <a:gd name="T3" fmla="*/ 0 h 11"/>
                  <a:gd name="T4" fmla="*/ 3 w 15"/>
                  <a:gd name="T5" fmla="*/ 0 h 11"/>
                  <a:gd name="T6" fmla="*/ 2 w 15"/>
                  <a:gd name="T7" fmla="*/ 0 h 11"/>
                  <a:gd name="T8" fmla="*/ 1 w 15"/>
                  <a:gd name="T9" fmla="*/ 0 h 11"/>
                  <a:gd name="T10" fmla="*/ 0 w 15"/>
                  <a:gd name="T11" fmla="*/ 0 h 11"/>
                  <a:gd name="T12" fmla="*/ 1 w 15"/>
                  <a:gd name="T13" fmla="*/ 2 h 11"/>
                  <a:gd name="T14" fmla="*/ 1 w 15"/>
                  <a:gd name="T15" fmla="*/ 2 h 11"/>
                  <a:gd name="T16" fmla="*/ 2 w 15"/>
                  <a:gd name="T17" fmla="*/ 2 h 11"/>
                  <a:gd name="T18" fmla="*/ 2 w 15"/>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
                    <a:moveTo>
                      <a:pt x="10" y="11"/>
                    </a:moveTo>
                    <a:lnTo>
                      <a:pt x="15" y="0"/>
                    </a:lnTo>
                    <a:lnTo>
                      <a:pt x="13" y="0"/>
                    </a:lnTo>
                    <a:lnTo>
                      <a:pt x="8" y="0"/>
                    </a:lnTo>
                    <a:lnTo>
                      <a:pt x="5" y="0"/>
                    </a:lnTo>
                    <a:lnTo>
                      <a:pt x="0" y="0"/>
                    </a:lnTo>
                    <a:lnTo>
                      <a:pt x="3" y="11"/>
                    </a:lnTo>
                    <a:lnTo>
                      <a:pt x="5" y="11"/>
                    </a:lnTo>
                    <a:lnTo>
                      <a:pt x="8"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7" name="Freeform 119"/>
              <p:cNvSpPr>
                <a:spLocks/>
              </p:cNvSpPr>
              <p:nvPr/>
            </p:nvSpPr>
            <p:spPr bwMode="auto">
              <a:xfrm>
                <a:off x="4420" y="733"/>
                <a:ext cx="13" cy="20"/>
              </a:xfrm>
              <a:custGeom>
                <a:avLst/>
                <a:gdLst>
                  <a:gd name="T0" fmla="*/ 10 w 68"/>
                  <a:gd name="T1" fmla="*/ 4 h 100"/>
                  <a:gd name="T2" fmla="*/ 9 w 68"/>
                  <a:gd name="T3" fmla="*/ 2 h 100"/>
                  <a:gd name="T4" fmla="*/ 9 w 68"/>
                  <a:gd name="T5" fmla="*/ 1 h 100"/>
                  <a:gd name="T6" fmla="*/ 7 w 68"/>
                  <a:gd name="T7" fmla="*/ 0 h 100"/>
                  <a:gd name="T8" fmla="*/ 7 w 68"/>
                  <a:gd name="T9" fmla="*/ 0 h 100"/>
                  <a:gd name="T10" fmla="*/ 6 w 68"/>
                  <a:gd name="T11" fmla="*/ 2 h 100"/>
                  <a:gd name="T12" fmla="*/ 7 w 68"/>
                  <a:gd name="T13" fmla="*/ 3 h 100"/>
                  <a:gd name="T14" fmla="*/ 7 w 68"/>
                  <a:gd name="T15" fmla="*/ 3 h 100"/>
                  <a:gd name="T16" fmla="*/ 7 w 68"/>
                  <a:gd name="T17" fmla="*/ 4 h 100"/>
                  <a:gd name="T18" fmla="*/ 7 w 68"/>
                  <a:gd name="T19" fmla="*/ 4 h 100"/>
                  <a:gd name="T20" fmla="*/ 7 w 68"/>
                  <a:gd name="T21" fmla="*/ 6 h 100"/>
                  <a:gd name="T22" fmla="*/ 7 w 68"/>
                  <a:gd name="T23" fmla="*/ 7 h 100"/>
                  <a:gd name="T24" fmla="*/ 6 w 68"/>
                  <a:gd name="T25" fmla="*/ 8 h 100"/>
                  <a:gd name="T26" fmla="*/ 4 w 68"/>
                  <a:gd name="T27" fmla="*/ 9 h 100"/>
                  <a:gd name="T28" fmla="*/ 4 w 68"/>
                  <a:gd name="T29" fmla="*/ 10 h 100"/>
                  <a:gd name="T30" fmla="*/ 2 w 68"/>
                  <a:gd name="T31" fmla="*/ 3 h 100"/>
                  <a:gd name="T32" fmla="*/ 3 w 68"/>
                  <a:gd name="T33" fmla="*/ 2 h 100"/>
                  <a:gd name="T34" fmla="*/ 4 w 68"/>
                  <a:gd name="T35" fmla="*/ 2 h 100"/>
                  <a:gd name="T36" fmla="*/ 4 w 68"/>
                  <a:gd name="T37" fmla="*/ 2 h 100"/>
                  <a:gd name="T38" fmla="*/ 5 w 68"/>
                  <a:gd name="T39" fmla="*/ 2 h 100"/>
                  <a:gd name="T40" fmla="*/ 4 w 68"/>
                  <a:gd name="T41" fmla="*/ 0 h 100"/>
                  <a:gd name="T42" fmla="*/ 4 w 68"/>
                  <a:gd name="T43" fmla="*/ 0 h 100"/>
                  <a:gd name="T44" fmla="*/ 3 w 68"/>
                  <a:gd name="T45" fmla="*/ 0 h 100"/>
                  <a:gd name="T46" fmla="*/ 2 w 68"/>
                  <a:gd name="T47" fmla="*/ 0 h 100"/>
                  <a:gd name="T48" fmla="*/ 0 w 68"/>
                  <a:gd name="T49" fmla="*/ 1 h 100"/>
                  <a:gd name="T50" fmla="*/ 4 w 68"/>
                  <a:gd name="T51" fmla="*/ 20 h 100"/>
                  <a:gd name="T52" fmla="*/ 6 w 68"/>
                  <a:gd name="T53" fmla="*/ 20 h 100"/>
                  <a:gd name="T54" fmla="*/ 4 w 68"/>
                  <a:gd name="T55" fmla="*/ 11 h 100"/>
                  <a:gd name="T56" fmla="*/ 5 w 68"/>
                  <a:gd name="T57" fmla="*/ 11 h 100"/>
                  <a:gd name="T58" fmla="*/ 11 w 68"/>
                  <a:gd name="T59" fmla="*/ 18 h 100"/>
                  <a:gd name="T60" fmla="*/ 13 w 68"/>
                  <a:gd name="T61" fmla="*/ 17 h 100"/>
                  <a:gd name="T62" fmla="*/ 7 w 68"/>
                  <a:gd name="T63" fmla="*/ 10 h 100"/>
                  <a:gd name="T64" fmla="*/ 8 w 68"/>
                  <a:gd name="T65" fmla="*/ 9 h 100"/>
                  <a:gd name="T66" fmla="*/ 9 w 68"/>
                  <a:gd name="T67" fmla="*/ 7 h 100"/>
                  <a:gd name="T68" fmla="*/ 10 w 68"/>
                  <a:gd name="T69" fmla="*/ 6 h 100"/>
                  <a:gd name="T70" fmla="*/ 10 w 68"/>
                  <a:gd name="T71" fmla="*/ 4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0">
                    <a:moveTo>
                      <a:pt x="50" y="19"/>
                    </a:moveTo>
                    <a:lnTo>
                      <a:pt x="48" y="11"/>
                    </a:lnTo>
                    <a:lnTo>
                      <a:pt x="45" y="5"/>
                    </a:lnTo>
                    <a:lnTo>
                      <a:pt x="39" y="2"/>
                    </a:lnTo>
                    <a:lnTo>
                      <a:pt x="36" y="0"/>
                    </a:lnTo>
                    <a:lnTo>
                      <a:pt x="31" y="11"/>
                    </a:lnTo>
                    <a:lnTo>
                      <a:pt x="34" y="13"/>
                    </a:lnTo>
                    <a:lnTo>
                      <a:pt x="36" y="16"/>
                    </a:lnTo>
                    <a:lnTo>
                      <a:pt x="39" y="19"/>
                    </a:lnTo>
                    <a:lnTo>
                      <a:pt x="39" y="21"/>
                    </a:lnTo>
                    <a:lnTo>
                      <a:pt x="39" y="31"/>
                    </a:lnTo>
                    <a:lnTo>
                      <a:pt x="34" y="37"/>
                    </a:lnTo>
                    <a:lnTo>
                      <a:pt x="29" y="42"/>
                    </a:lnTo>
                    <a:lnTo>
                      <a:pt x="21" y="45"/>
                    </a:lnTo>
                    <a:lnTo>
                      <a:pt x="19" y="48"/>
                    </a:lnTo>
                    <a:lnTo>
                      <a:pt x="13" y="13"/>
                    </a:lnTo>
                    <a:lnTo>
                      <a:pt x="15" y="11"/>
                    </a:lnTo>
                    <a:lnTo>
                      <a:pt x="19" y="11"/>
                    </a:lnTo>
                    <a:lnTo>
                      <a:pt x="21" y="11"/>
                    </a:lnTo>
                    <a:lnTo>
                      <a:pt x="24" y="11"/>
                    </a:lnTo>
                    <a:lnTo>
                      <a:pt x="21" y="0"/>
                    </a:lnTo>
                    <a:lnTo>
                      <a:pt x="19" y="0"/>
                    </a:lnTo>
                    <a:lnTo>
                      <a:pt x="15" y="0"/>
                    </a:lnTo>
                    <a:lnTo>
                      <a:pt x="13" y="2"/>
                    </a:lnTo>
                    <a:lnTo>
                      <a:pt x="0" y="5"/>
                    </a:lnTo>
                    <a:lnTo>
                      <a:pt x="21" y="100"/>
                    </a:lnTo>
                    <a:lnTo>
                      <a:pt x="29" y="98"/>
                    </a:lnTo>
                    <a:lnTo>
                      <a:pt x="21" y="55"/>
                    </a:lnTo>
                    <a:lnTo>
                      <a:pt x="24" y="55"/>
                    </a:lnTo>
                    <a:lnTo>
                      <a:pt x="58" y="90"/>
                    </a:lnTo>
                    <a:lnTo>
                      <a:pt x="68" y="84"/>
                    </a:lnTo>
                    <a:lnTo>
                      <a:pt x="34" y="50"/>
                    </a:lnTo>
                    <a:lnTo>
                      <a:pt x="41" y="45"/>
                    </a:lnTo>
                    <a:lnTo>
                      <a:pt x="48" y="37"/>
                    </a:lnTo>
                    <a:lnTo>
                      <a:pt x="50" y="29"/>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8" name="Freeform 120"/>
              <p:cNvSpPr>
                <a:spLocks/>
              </p:cNvSpPr>
              <p:nvPr/>
            </p:nvSpPr>
            <p:spPr bwMode="auto">
              <a:xfrm>
                <a:off x="4441" y="723"/>
                <a:ext cx="20" cy="25"/>
              </a:xfrm>
              <a:custGeom>
                <a:avLst/>
                <a:gdLst>
                  <a:gd name="T0" fmla="*/ 10 w 100"/>
                  <a:gd name="T1" fmla="*/ 18 h 124"/>
                  <a:gd name="T2" fmla="*/ 0 w 100"/>
                  <a:gd name="T3" fmla="*/ 4 h 124"/>
                  <a:gd name="T4" fmla="*/ 1 w 100"/>
                  <a:gd name="T5" fmla="*/ 25 h 124"/>
                  <a:gd name="T6" fmla="*/ 3 w 100"/>
                  <a:gd name="T7" fmla="*/ 24 h 124"/>
                  <a:gd name="T8" fmla="*/ 2 w 100"/>
                  <a:gd name="T9" fmla="*/ 10 h 124"/>
                  <a:gd name="T10" fmla="*/ 11 w 100"/>
                  <a:gd name="T11" fmla="*/ 23 h 124"/>
                  <a:gd name="T12" fmla="*/ 13 w 100"/>
                  <a:gd name="T13" fmla="*/ 7 h 124"/>
                  <a:gd name="T14" fmla="*/ 18 w 100"/>
                  <a:gd name="T15" fmla="*/ 20 h 124"/>
                  <a:gd name="T16" fmla="*/ 20 w 100"/>
                  <a:gd name="T17" fmla="*/ 19 h 124"/>
                  <a:gd name="T18" fmla="*/ 13 w 100"/>
                  <a:gd name="T19" fmla="*/ 0 h 124"/>
                  <a:gd name="T20" fmla="*/ 10 w 100"/>
                  <a:gd name="T21" fmla="*/ 18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24">
                    <a:moveTo>
                      <a:pt x="48" y="87"/>
                    </a:moveTo>
                    <a:lnTo>
                      <a:pt x="0" y="18"/>
                    </a:lnTo>
                    <a:lnTo>
                      <a:pt x="3" y="124"/>
                    </a:lnTo>
                    <a:lnTo>
                      <a:pt x="13" y="121"/>
                    </a:lnTo>
                    <a:lnTo>
                      <a:pt x="10" y="52"/>
                    </a:lnTo>
                    <a:lnTo>
                      <a:pt x="53" y="114"/>
                    </a:lnTo>
                    <a:lnTo>
                      <a:pt x="65" y="37"/>
                    </a:lnTo>
                    <a:lnTo>
                      <a:pt x="89" y="98"/>
                    </a:lnTo>
                    <a:lnTo>
                      <a:pt x="100" y="95"/>
                    </a:lnTo>
                    <a:lnTo>
                      <a:pt x="63" y="0"/>
                    </a:lnTo>
                    <a:lnTo>
                      <a:pt x="48"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09" name="Freeform 121"/>
              <p:cNvSpPr>
                <a:spLocks/>
              </p:cNvSpPr>
              <p:nvPr/>
            </p:nvSpPr>
            <p:spPr bwMode="auto">
              <a:xfrm>
                <a:off x="4462" y="719"/>
                <a:ext cx="16" cy="23"/>
              </a:xfrm>
              <a:custGeom>
                <a:avLst/>
                <a:gdLst>
                  <a:gd name="T0" fmla="*/ 3 w 79"/>
                  <a:gd name="T1" fmla="*/ 9 h 111"/>
                  <a:gd name="T2" fmla="*/ 4 w 79"/>
                  <a:gd name="T3" fmla="*/ 10 h 111"/>
                  <a:gd name="T4" fmla="*/ 5 w 79"/>
                  <a:gd name="T5" fmla="*/ 5 h 111"/>
                  <a:gd name="T6" fmla="*/ 10 w 79"/>
                  <a:gd name="T7" fmla="*/ 12 h 111"/>
                  <a:gd name="T8" fmla="*/ 4 w 79"/>
                  <a:gd name="T9" fmla="*/ 14 h 111"/>
                  <a:gd name="T10" fmla="*/ 4 w 79"/>
                  <a:gd name="T11" fmla="*/ 11 h 111"/>
                  <a:gd name="T12" fmla="*/ 2 w 79"/>
                  <a:gd name="T13" fmla="*/ 12 h 111"/>
                  <a:gd name="T14" fmla="*/ 0 w 79"/>
                  <a:gd name="T15" fmla="*/ 23 h 111"/>
                  <a:gd name="T16" fmla="*/ 2 w 79"/>
                  <a:gd name="T17" fmla="*/ 23 h 111"/>
                  <a:gd name="T18" fmla="*/ 3 w 79"/>
                  <a:gd name="T19" fmla="*/ 17 h 111"/>
                  <a:gd name="T20" fmla="*/ 11 w 79"/>
                  <a:gd name="T21" fmla="*/ 14 h 111"/>
                  <a:gd name="T22" fmla="*/ 14 w 79"/>
                  <a:gd name="T23" fmla="*/ 19 h 111"/>
                  <a:gd name="T24" fmla="*/ 16 w 79"/>
                  <a:gd name="T25" fmla="*/ 18 h 111"/>
                  <a:gd name="T26" fmla="*/ 4 w 79"/>
                  <a:gd name="T27" fmla="*/ 0 h 111"/>
                  <a:gd name="T28" fmla="*/ 3 w 79"/>
                  <a:gd name="T29" fmla="*/ 9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11">
                    <a:moveTo>
                      <a:pt x="13" y="45"/>
                    </a:moveTo>
                    <a:lnTo>
                      <a:pt x="21" y="47"/>
                    </a:lnTo>
                    <a:lnTo>
                      <a:pt x="24" y="26"/>
                    </a:lnTo>
                    <a:lnTo>
                      <a:pt x="48" y="59"/>
                    </a:lnTo>
                    <a:lnTo>
                      <a:pt x="19" y="69"/>
                    </a:lnTo>
                    <a:lnTo>
                      <a:pt x="21" y="54"/>
                    </a:lnTo>
                    <a:lnTo>
                      <a:pt x="10" y="56"/>
                    </a:lnTo>
                    <a:lnTo>
                      <a:pt x="0" y="111"/>
                    </a:lnTo>
                    <a:lnTo>
                      <a:pt x="10" y="109"/>
                    </a:lnTo>
                    <a:lnTo>
                      <a:pt x="16" y="80"/>
                    </a:lnTo>
                    <a:lnTo>
                      <a:pt x="53" y="69"/>
                    </a:lnTo>
                    <a:lnTo>
                      <a:pt x="69" y="93"/>
                    </a:lnTo>
                    <a:lnTo>
                      <a:pt x="79" y="88"/>
                    </a:lnTo>
                    <a:lnTo>
                      <a:pt x="21" y="0"/>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0" name="Freeform 122"/>
              <p:cNvSpPr>
                <a:spLocks/>
              </p:cNvSpPr>
              <p:nvPr/>
            </p:nvSpPr>
            <p:spPr bwMode="auto">
              <a:xfrm>
                <a:off x="4464" y="728"/>
                <a:ext cx="2" cy="3"/>
              </a:xfrm>
              <a:custGeom>
                <a:avLst/>
                <a:gdLst>
                  <a:gd name="T0" fmla="*/ 2 w 11"/>
                  <a:gd name="T1" fmla="*/ 1 h 11"/>
                  <a:gd name="T2" fmla="*/ 1 w 11"/>
                  <a:gd name="T3" fmla="*/ 0 h 11"/>
                  <a:gd name="T4" fmla="*/ 0 w 11"/>
                  <a:gd name="T5" fmla="*/ 3 h 11"/>
                  <a:gd name="T6" fmla="*/ 2 w 11"/>
                  <a:gd name="T7" fmla="*/ 2 h 11"/>
                  <a:gd name="T8" fmla="*/ 2 w 11"/>
                  <a:gd name="T9" fmla="*/ 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11" y="2"/>
                    </a:moveTo>
                    <a:lnTo>
                      <a:pt x="3" y="0"/>
                    </a:lnTo>
                    <a:lnTo>
                      <a:pt x="0" y="11"/>
                    </a:lnTo>
                    <a:lnTo>
                      <a:pt x="11" y="9"/>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1" name="Freeform 123"/>
              <p:cNvSpPr>
                <a:spLocks/>
              </p:cNvSpPr>
              <p:nvPr/>
            </p:nvSpPr>
            <p:spPr bwMode="auto">
              <a:xfrm>
                <a:off x="4476" y="717"/>
                <a:ext cx="5" cy="19"/>
              </a:xfrm>
              <a:custGeom>
                <a:avLst/>
                <a:gdLst>
                  <a:gd name="T0" fmla="*/ 3 w 29"/>
                  <a:gd name="T1" fmla="*/ 19 h 95"/>
                  <a:gd name="T2" fmla="*/ 5 w 29"/>
                  <a:gd name="T3" fmla="*/ 18 h 95"/>
                  <a:gd name="T4" fmla="*/ 2 w 29"/>
                  <a:gd name="T5" fmla="*/ 0 h 95"/>
                  <a:gd name="T6" fmla="*/ 0 w 29"/>
                  <a:gd name="T7" fmla="*/ 0 h 95"/>
                  <a:gd name="T8" fmla="*/ 3 w 29"/>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5">
                    <a:moveTo>
                      <a:pt x="20" y="95"/>
                    </a:moveTo>
                    <a:lnTo>
                      <a:pt x="29" y="92"/>
                    </a:lnTo>
                    <a:lnTo>
                      <a:pt x="10" y="0"/>
                    </a:lnTo>
                    <a:lnTo>
                      <a:pt x="0" y="2"/>
                    </a:lnTo>
                    <a:lnTo>
                      <a:pt x="20"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2" name="Freeform 124"/>
              <p:cNvSpPr>
                <a:spLocks/>
              </p:cNvSpPr>
              <p:nvPr/>
            </p:nvSpPr>
            <p:spPr bwMode="auto">
              <a:xfrm>
                <a:off x="4481" y="716"/>
                <a:ext cx="11" cy="19"/>
              </a:xfrm>
              <a:custGeom>
                <a:avLst/>
                <a:gdLst>
                  <a:gd name="T0" fmla="*/ 5 w 53"/>
                  <a:gd name="T1" fmla="*/ 17 h 94"/>
                  <a:gd name="T2" fmla="*/ 2 w 53"/>
                  <a:gd name="T3" fmla="*/ 0 h 94"/>
                  <a:gd name="T4" fmla="*/ 0 w 53"/>
                  <a:gd name="T5" fmla="*/ 1 h 94"/>
                  <a:gd name="T6" fmla="*/ 4 w 53"/>
                  <a:gd name="T7" fmla="*/ 19 h 94"/>
                  <a:gd name="T8" fmla="*/ 11 w 53"/>
                  <a:gd name="T9" fmla="*/ 18 h 94"/>
                  <a:gd name="T10" fmla="*/ 10 w 53"/>
                  <a:gd name="T11" fmla="*/ 16 h 94"/>
                  <a:gd name="T12" fmla="*/ 5 w 53"/>
                  <a:gd name="T13" fmla="*/ 17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4">
                    <a:moveTo>
                      <a:pt x="26" y="84"/>
                    </a:moveTo>
                    <a:lnTo>
                      <a:pt x="8" y="0"/>
                    </a:lnTo>
                    <a:lnTo>
                      <a:pt x="0" y="3"/>
                    </a:lnTo>
                    <a:lnTo>
                      <a:pt x="18" y="94"/>
                    </a:lnTo>
                    <a:lnTo>
                      <a:pt x="53" y="87"/>
                    </a:lnTo>
                    <a:lnTo>
                      <a:pt x="50" y="77"/>
                    </a:lnTo>
                    <a:lnTo>
                      <a:pt x="2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3" name="Freeform 125"/>
              <p:cNvSpPr>
                <a:spLocks/>
              </p:cNvSpPr>
              <p:nvPr/>
            </p:nvSpPr>
            <p:spPr bwMode="auto">
              <a:xfrm>
                <a:off x="4880" y="625"/>
                <a:ext cx="17" cy="19"/>
              </a:xfrm>
              <a:custGeom>
                <a:avLst/>
                <a:gdLst>
                  <a:gd name="T0" fmla="*/ 4 w 85"/>
                  <a:gd name="T1" fmla="*/ 8 h 96"/>
                  <a:gd name="T2" fmla="*/ 5 w 85"/>
                  <a:gd name="T3" fmla="*/ 9 h 96"/>
                  <a:gd name="T4" fmla="*/ 7 w 85"/>
                  <a:gd name="T5" fmla="*/ 4 h 96"/>
                  <a:gd name="T6" fmla="*/ 10 w 85"/>
                  <a:gd name="T7" fmla="*/ 10 h 96"/>
                  <a:gd name="T8" fmla="*/ 4 w 85"/>
                  <a:gd name="T9" fmla="*/ 12 h 96"/>
                  <a:gd name="T10" fmla="*/ 5 w 85"/>
                  <a:gd name="T11" fmla="*/ 10 h 96"/>
                  <a:gd name="T12" fmla="*/ 3 w 85"/>
                  <a:gd name="T13" fmla="*/ 10 h 96"/>
                  <a:gd name="T14" fmla="*/ 0 w 85"/>
                  <a:gd name="T15" fmla="*/ 19 h 96"/>
                  <a:gd name="T16" fmla="*/ 2 w 85"/>
                  <a:gd name="T17" fmla="*/ 19 h 96"/>
                  <a:gd name="T18" fmla="*/ 4 w 85"/>
                  <a:gd name="T19" fmla="*/ 14 h 96"/>
                  <a:gd name="T20" fmla="*/ 12 w 85"/>
                  <a:gd name="T21" fmla="*/ 12 h 96"/>
                  <a:gd name="T22" fmla="*/ 15 w 85"/>
                  <a:gd name="T23" fmla="*/ 17 h 96"/>
                  <a:gd name="T24" fmla="*/ 17 w 85"/>
                  <a:gd name="T25" fmla="*/ 16 h 96"/>
                  <a:gd name="T26" fmla="*/ 6 w 85"/>
                  <a:gd name="T27" fmla="*/ 0 h 96"/>
                  <a:gd name="T28" fmla="*/ 4 w 85"/>
                  <a:gd name="T29" fmla="*/ 8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6">
                    <a:moveTo>
                      <a:pt x="18" y="40"/>
                    </a:moveTo>
                    <a:lnTo>
                      <a:pt x="26" y="43"/>
                    </a:lnTo>
                    <a:lnTo>
                      <a:pt x="35" y="21"/>
                    </a:lnTo>
                    <a:lnTo>
                      <a:pt x="52" y="53"/>
                    </a:lnTo>
                    <a:lnTo>
                      <a:pt x="21" y="59"/>
                    </a:lnTo>
                    <a:lnTo>
                      <a:pt x="26" y="48"/>
                    </a:lnTo>
                    <a:lnTo>
                      <a:pt x="13" y="50"/>
                    </a:lnTo>
                    <a:lnTo>
                      <a:pt x="0" y="96"/>
                    </a:lnTo>
                    <a:lnTo>
                      <a:pt x="11" y="96"/>
                    </a:lnTo>
                    <a:lnTo>
                      <a:pt x="18" y="69"/>
                    </a:lnTo>
                    <a:lnTo>
                      <a:pt x="58" y="62"/>
                    </a:lnTo>
                    <a:lnTo>
                      <a:pt x="74" y="85"/>
                    </a:lnTo>
                    <a:lnTo>
                      <a:pt x="85" y="82"/>
                    </a:lnTo>
                    <a:lnTo>
                      <a:pt x="32" y="0"/>
                    </a:lnTo>
                    <a:lnTo>
                      <a:pt x="1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4" name="Freeform 126"/>
              <p:cNvSpPr>
                <a:spLocks/>
              </p:cNvSpPr>
              <p:nvPr/>
            </p:nvSpPr>
            <p:spPr bwMode="auto">
              <a:xfrm>
                <a:off x="4883" y="633"/>
                <a:ext cx="2" cy="2"/>
              </a:xfrm>
              <a:custGeom>
                <a:avLst/>
                <a:gdLst>
                  <a:gd name="T0" fmla="*/ 2 w 13"/>
                  <a:gd name="T1" fmla="*/ 1 h 10"/>
                  <a:gd name="T2" fmla="*/ 1 w 13"/>
                  <a:gd name="T3" fmla="*/ 0 h 10"/>
                  <a:gd name="T4" fmla="*/ 0 w 13"/>
                  <a:gd name="T5" fmla="*/ 2 h 10"/>
                  <a:gd name="T6" fmla="*/ 2 w 13"/>
                  <a:gd name="T7" fmla="*/ 2 h 10"/>
                  <a:gd name="T8" fmla="*/ 2 w 13"/>
                  <a:gd name="T9" fmla="*/ 1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3"/>
                    </a:moveTo>
                    <a:lnTo>
                      <a:pt x="5" y="0"/>
                    </a:lnTo>
                    <a:lnTo>
                      <a:pt x="0" y="10"/>
                    </a:lnTo>
                    <a:lnTo>
                      <a:pt x="13" y="8"/>
                    </a:lnTo>
                    <a:lnTo>
                      <a:pt x="1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5" name="Freeform 127"/>
              <p:cNvSpPr>
                <a:spLocks/>
              </p:cNvSpPr>
              <p:nvPr/>
            </p:nvSpPr>
            <p:spPr bwMode="auto">
              <a:xfrm>
                <a:off x="4897" y="623"/>
                <a:ext cx="4" cy="18"/>
              </a:xfrm>
              <a:custGeom>
                <a:avLst/>
                <a:gdLst>
                  <a:gd name="T0" fmla="*/ 2 w 20"/>
                  <a:gd name="T1" fmla="*/ 18 h 86"/>
                  <a:gd name="T2" fmla="*/ 4 w 20"/>
                  <a:gd name="T3" fmla="*/ 18 h 86"/>
                  <a:gd name="T4" fmla="*/ 2 w 20"/>
                  <a:gd name="T5" fmla="*/ 0 h 86"/>
                  <a:gd name="T6" fmla="*/ 0 w 20"/>
                  <a:gd name="T7" fmla="*/ 0 h 86"/>
                  <a:gd name="T8" fmla="*/ 2 w 20"/>
                  <a:gd name="T9" fmla="*/ 18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6">
                    <a:moveTo>
                      <a:pt x="10" y="86"/>
                    </a:moveTo>
                    <a:lnTo>
                      <a:pt x="20" y="86"/>
                    </a:lnTo>
                    <a:lnTo>
                      <a:pt x="10" y="0"/>
                    </a:lnTo>
                    <a:lnTo>
                      <a:pt x="0" y="2"/>
                    </a:lnTo>
                    <a:lnTo>
                      <a:pt x="1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6" name="Freeform 128"/>
              <p:cNvSpPr>
                <a:spLocks/>
              </p:cNvSpPr>
              <p:nvPr/>
            </p:nvSpPr>
            <p:spPr bwMode="auto">
              <a:xfrm>
                <a:off x="4903" y="622"/>
                <a:ext cx="13" cy="18"/>
              </a:xfrm>
              <a:custGeom>
                <a:avLst/>
                <a:gdLst>
                  <a:gd name="T0" fmla="*/ 11 w 65"/>
                  <a:gd name="T1" fmla="*/ 4 h 87"/>
                  <a:gd name="T2" fmla="*/ 10 w 65"/>
                  <a:gd name="T3" fmla="*/ 3 h 87"/>
                  <a:gd name="T4" fmla="*/ 10 w 65"/>
                  <a:gd name="T5" fmla="*/ 2 h 87"/>
                  <a:gd name="T6" fmla="*/ 9 w 65"/>
                  <a:gd name="T7" fmla="*/ 2 h 87"/>
                  <a:gd name="T8" fmla="*/ 9 w 65"/>
                  <a:gd name="T9" fmla="*/ 1 h 87"/>
                  <a:gd name="T10" fmla="*/ 7 w 65"/>
                  <a:gd name="T11" fmla="*/ 3 h 87"/>
                  <a:gd name="T12" fmla="*/ 8 w 65"/>
                  <a:gd name="T13" fmla="*/ 3 h 87"/>
                  <a:gd name="T14" fmla="*/ 8 w 65"/>
                  <a:gd name="T15" fmla="*/ 4 h 87"/>
                  <a:gd name="T16" fmla="*/ 8 w 65"/>
                  <a:gd name="T17" fmla="*/ 5 h 87"/>
                  <a:gd name="T18" fmla="*/ 8 w 65"/>
                  <a:gd name="T19" fmla="*/ 6 h 87"/>
                  <a:gd name="T20" fmla="*/ 7 w 65"/>
                  <a:gd name="T21" fmla="*/ 7 h 87"/>
                  <a:gd name="T22" fmla="*/ 6 w 65"/>
                  <a:gd name="T23" fmla="*/ 8 h 87"/>
                  <a:gd name="T24" fmla="*/ 4 w 65"/>
                  <a:gd name="T25" fmla="*/ 8 h 87"/>
                  <a:gd name="T26" fmla="*/ 3 w 65"/>
                  <a:gd name="T27" fmla="*/ 8 h 87"/>
                  <a:gd name="T28" fmla="*/ 2 w 65"/>
                  <a:gd name="T29" fmla="*/ 2 h 87"/>
                  <a:gd name="T30" fmla="*/ 3 w 65"/>
                  <a:gd name="T31" fmla="*/ 2 h 87"/>
                  <a:gd name="T32" fmla="*/ 4 w 65"/>
                  <a:gd name="T33" fmla="*/ 2 h 87"/>
                  <a:gd name="T34" fmla="*/ 4 w 65"/>
                  <a:gd name="T35" fmla="*/ 2 h 87"/>
                  <a:gd name="T36" fmla="*/ 5 w 65"/>
                  <a:gd name="T37" fmla="*/ 2 h 87"/>
                  <a:gd name="T38" fmla="*/ 5 w 65"/>
                  <a:gd name="T39" fmla="*/ 0 h 87"/>
                  <a:gd name="T40" fmla="*/ 5 w 65"/>
                  <a:gd name="T41" fmla="*/ 0 h 87"/>
                  <a:gd name="T42" fmla="*/ 4 w 65"/>
                  <a:gd name="T43" fmla="*/ 0 h 87"/>
                  <a:gd name="T44" fmla="*/ 3 w 65"/>
                  <a:gd name="T45" fmla="*/ 0 h 87"/>
                  <a:gd name="T46" fmla="*/ 2 w 65"/>
                  <a:gd name="T47" fmla="*/ 0 h 87"/>
                  <a:gd name="T48" fmla="*/ 0 w 65"/>
                  <a:gd name="T49" fmla="*/ 1 h 87"/>
                  <a:gd name="T50" fmla="*/ 2 w 65"/>
                  <a:gd name="T51" fmla="*/ 18 h 87"/>
                  <a:gd name="T52" fmla="*/ 4 w 65"/>
                  <a:gd name="T53" fmla="*/ 18 h 87"/>
                  <a:gd name="T54" fmla="*/ 3 w 65"/>
                  <a:gd name="T55" fmla="*/ 11 h 87"/>
                  <a:gd name="T56" fmla="*/ 4 w 65"/>
                  <a:gd name="T57" fmla="*/ 10 h 87"/>
                  <a:gd name="T58" fmla="*/ 11 w 65"/>
                  <a:gd name="T59" fmla="*/ 17 h 87"/>
                  <a:gd name="T60" fmla="*/ 13 w 65"/>
                  <a:gd name="T61" fmla="*/ 17 h 87"/>
                  <a:gd name="T62" fmla="*/ 6 w 65"/>
                  <a:gd name="T63" fmla="*/ 10 h 87"/>
                  <a:gd name="T64" fmla="*/ 8 w 65"/>
                  <a:gd name="T65" fmla="*/ 9 h 87"/>
                  <a:gd name="T66" fmla="*/ 9 w 65"/>
                  <a:gd name="T67" fmla="*/ 7 h 87"/>
                  <a:gd name="T68" fmla="*/ 10 w 65"/>
                  <a:gd name="T69" fmla="*/ 6 h 87"/>
                  <a:gd name="T70" fmla="*/ 11 w 65"/>
                  <a:gd name="T71" fmla="*/ 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 h="87">
                    <a:moveTo>
                      <a:pt x="53" y="19"/>
                    </a:moveTo>
                    <a:lnTo>
                      <a:pt x="50" y="16"/>
                    </a:lnTo>
                    <a:lnTo>
                      <a:pt x="50" y="11"/>
                    </a:lnTo>
                    <a:lnTo>
                      <a:pt x="47" y="8"/>
                    </a:lnTo>
                    <a:lnTo>
                      <a:pt x="44" y="6"/>
                    </a:lnTo>
                    <a:lnTo>
                      <a:pt x="36" y="13"/>
                    </a:lnTo>
                    <a:lnTo>
                      <a:pt x="39" y="16"/>
                    </a:lnTo>
                    <a:lnTo>
                      <a:pt x="39" y="19"/>
                    </a:lnTo>
                    <a:lnTo>
                      <a:pt x="41" y="22"/>
                    </a:lnTo>
                    <a:lnTo>
                      <a:pt x="39" y="29"/>
                    </a:lnTo>
                    <a:lnTo>
                      <a:pt x="34" y="34"/>
                    </a:lnTo>
                    <a:lnTo>
                      <a:pt x="29" y="37"/>
                    </a:lnTo>
                    <a:lnTo>
                      <a:pt x="18" y="40"/>
                    </a:lnTo>
                    <a:lnTo>
                      <a:pt x="15" y="40"/>
                    </a:lnTo>
                    <a:lnTo>
                      <a:pt x="12" y="11"/>
                    </a:lnTo>
                    <a:lnTo>
                      <a:pt x="15" y="11"/>
                    </a:lnTo>
                    <a:lnTo>
                      <a:pt x="18" y="8"/>
                    </a:lnTo>
                    <a:lnTo>
                      <a:pt x="21" y="8"/>
                    </a:lnTo>
                    <a:lnTo>
                      <a:pt x="24" y="8"/>
                    </a:lnTo>
                    <a:lnTo>
                      <a:pt x="26" y="0"/>
                    </a:lnTo>
                    <a:lnTo>
                      <a:pt x="24" y="0"/>
                    </a:lnTo>
                    <a:lnTo>
                      <a:pt x="21" y="0"/>
                    </a:lnTo>
                    <a:lnTo>
                      <a:pt x="15" y="0"/>
                    </a:lnTo>
                    <a:lnTo>
                      <a:pt x="12" y="0"/>
                    </a:lnTo>
                    <a:lnTo>
                      <a:pt x="0" y="3"/>
                    </a:lnTo>
                    <a:lnTo>
                      <a:pt x="10" y="87"/>
                    </a:lnTo>
                    <a:lnTo>
                      <a:pt x="21" y="87"/>
                    </a:lnTo>
                    <a:lnTo>
                      <a:pt x="15" y="51"/>
                    </a:lnTo>
                    <a:lnTo>
                      <a:pt x="18" y="48"/>
                    </a:lnTo>
                    <a:lnTo>
                      <a:pt x="53" y="82"/>
                    </a:lnTo>
                    <a:lnTo>
                      <a:pt x="65" y="80"/>
                    </a:lnTo>
                    <a:lnTo>
                      <a:pt x="31" y="46"/>
                    </a:lnTo>
                    <a:lnTo>
                      <a:pt x="39" y="42"/>
                    </a:lnTo>
                    <a:lnTo>
                      <a:pt x="47" y="34"/>
                    </a:lnTo>
                    <a:lnTo>
                      <a:pt x="50" y="29"/>
                    </a:lnTo>
                    <a:lnTo>
                      <a:pt x="5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7" name="Freeform 129"/>
              <p:cNvSpPr>
                <a:spLocks/>
              </p:cNvSpPr>
              <p:nvPr/>
            </p:nvSpPr>
            <p:spPr bwMode="auto">
              <a:xfrm>
                <a:off x="4908" y="622"/>
                <a:ext cx="4" cy="3"/>
              </a:xfrm>
              <a:custGeom>
                <a:avLst/>
                <a:gdLst>
                  <a:gd name="T0" fmla="*/ 2 w 20"/>
                  <a:gd name="T1" fmla="*/ 3 h 13"/>
                  <a:gd name="T2" fmla="*/ 4 w 20"/>
                  <a:gd name="T3" fmla="*/ 1 h 13"/>
                  <a:gd name="T4" fmla="*/ 3 w 20"/>
                  <a:gd name="T5" fmla="*/ 1 h 13"/>
                  <a:gd name="T6" fmla="*/ 2 w 20"/>
                  <a:gd name="T7" fmla="*/ 0 h 13"/>
                  <a:gd name="T8" fmla="*/ 1 w 20"/>
                  <a:gd name="T9" fmla="*/ 0 h 13"/>
                  <a:gd name="T10" fmla="*/ 0 w 20"/>
                  <a:gd name="T11" fmla="*/ 0 h 13"/>
                  <a:gd name="T12" fmla="*/ 0 w 20"/>
                  <a:gd name="T13" fmla="*/ 2 h 13"/>
                  <a:gd name="T14" fmla="*/ 0 w 20"/>
                  <a:gd name="T15" fmla="*/ 2 h 13"/>
                  <a:gd name="T16" fmla="*/ 1 w 20"/>
                  <a:gd name="T17" fmla="*/ 3 h 13"/>
                  <a:gd name="T18" fmla="*/ 2 w 20"/>
                  <a:gd name="T19" fmla="*/ 3 h 13"/>
                  <a:gd name="T20" fmla="*/ 2 w 20"/>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3">
                    <a:moveTo>
                      <a:pt x="12" y="13"/>
                    </a:moveTo>
                    <a:lnTo>
                      <a:pt x="20" y="6"/>
                    </a:lnTo>
                    <a:lnTo>
                      <a:pt x="15" y="3"/>
                    </a:lnTo>
                    <a:lnTo>
                      <a:pt x="12" y="0"/>
                    </a:lnTo>
                    <a:lnTo>
                      <a:pt x="7" y="0"/>
                    </a:lnTo>
                    <a:lnTo>
                      <a:pt x="2" y="0"/>
                    </a:lnTo>
                    <a:lnTo>
                      <a:pt x="0" y="8"/>
                    </a:lnTo>
                    <a:lnTo>
                      <a:pt x="2" y="8"/>
                    </a:lnTo>
                    <a:lnTo>
                      <a:pt x="7" y="11"/>
                    </a:lnTo>
                    <a:lnTo>
                      <a:pt x="10" y="11"/>
                    </a:lnTo>
                    <a:lnTo>
                      <a:pt x="1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8" name="Freeform 130"/>
              <p:cNvSpPr>
                <a:spLocks/>
              </p:cNvSpPr>
              <p:nvPr/>
            </p:nvSpPr>
            <p:spPr bwMode="auto">
              <a:xfrm>
                <a:off x="4925" y="616"/>
                <a:ext cx="22" cy="21"/>
              </a:xfrm>
              <a:custGeom>
                <a:avLst/>
                <a:gdLst>
                  <a:gd name="T0" fmla="*/ 11 w 109"/>
                  <a:gd name="T1" fmla="*/ 16 h 103"/>
                  <a:gd name="T2" fmla="*/ 2 w 109"/>
                  <a:gd name="T3" fmla="*/ 2 h 103"/>
                  <a:gd name="T4" fmla="*/ 0 w 109"/>
                  <a:gd name="T5" fmla="*/ 21 h 103"/>
                  <a:gd name="T6" fmla="*/ 2 w 109"/>
                  <a:gd name="T7" fmla="*/ 20 h 103"/>
                  <a:gd name="T8" fmla="*/ 3 w 109"/>
                  <a:gd name="T9" fmla="*/ 9 h 103"/>
                  <a:gd name="T10" fmla="*/ 11 w 109"/>
                  <a:gd name="T11" fmla="*/ 20 h 103"/>
                  <a:gd name="T12" fmla="*/ 16 w 109"/>
                  <a:gd name="T13" fmla="*/ 6 h 103"/>
                  <a:gd name="T14" fmla="*/ 16 w 109"/>
                  <a:gd name="T15" fmla="*/ 6 h 103"/>
                  <a:gd name="T16" fmla="*/ 20 w 109"/>
                  <a:gd name="T17" fmla="*/ 18 h 103"/>
                  <a:gd name="T18" fmla="*/ 22 w 109"/>
                  <a:gd name="T19" fmla="*/ 18 h 103"/>
                  <a:gd name="T20" fmla="*/ 16 w 109"/>
                  <a:gd name="T21" fmla="*/ 0 h 103"/>
                  <a:gd name="T22" fmla="*/ 11 w 109"/>
                  <a:gd name="T23" fmla="*/ 16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9" h="103">
                    <a:moveTo>
                      <a:pt x="53" y="77"/>
                    </a:moveTo>
                    <a:lnTo>
                      <a:pt x="8" y="10"/>
                    </a:lnTo>
                    <a:lnTo>
                      <a:pt x="0" y="103"/>
                    </a:lnTo>
                    <a:lnTo>
                      <a:pt x="11" y="99"/>
                    </a:lnTo>
                    <a:lnTo>
                      <a:pt x="17" y="42"/>
                    </a:lnTo>
                    <a:lnTo>
                      <a:pt x="56" y="97"/>
                    </a:lnTo>
                    <a:lnTo>
                      <a:pt x="77" y="31"/>
                    </a:lnTo>
                    <a:lnTo>
                      <a:pt x="80" y="31"/>
                    </a:lnTo>
                    <a:lnTo>
                      <a:pt x="98" y="87"/>
                    </a:lnTo>
                    <a:lnTo>
                      <a:pt x="109" y="87"/>
                    </a:lnTo>
                    <a:lnTo>
                      <a:pt x="77" y="0"/>
                    </a:lnTo>
                    <a:lnTo>
                      <a:pt x="5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19" name="Freeform 131"/>
              <p:cNvSpPr>
                <a:spLocks/>
              </p:cNvSpPr>
              <p:nvPr/>
            </p:nvSpPr>
            <p:spPr bwMode="auto">
              <a:xfrm>
                <a:off x="4950" y="621"/>
                <a:ext cx="4" cy="3"/>
              </a:xfrm>
              <a:custGeom>
                <a:avLst/>
                <a:gdLst>
                  <a:gd name="T0" fmla="*/ 4 w 17"/>
                  <a:gd name="T1" fmla="*/ 1 h 13"/>
                  <a:gd name="T2" fmla="*/ 1 w 17"/>
                  <a:gd name="T3" fmla="*/ 0 h 13"/>
                  <a:gd name="T4" fmla="*/ 0 w 17"/>
                  <a:gd name="T5" fmla="*/ 3 h 13"/>
                  <a:gd name="T6" fmla="*/ 2 w 17"/>
                  <a:gd name="T7" fmla="*/ 3 h 13"/>
                  <a:gd name="T8" fmla="*/ 4 w 17"/>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3">
                    <a:moveTo>
                      <a:pt x="17" y="3"/>
                    </a:moveTo>
                    <a:lnTo>
                      <a:pt x="5" y="0"/>
                    </a:lnTo>
                    <a:lnTo>
                      <a:pt x="0" y="13"/>
                    </a:lnTo>
                    <a:lnTo>
                      <a:pt x="10" y="13"/>
                    </a:lnTo>
                    <a:lnTo>
                      <a:pt x="1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0" name="Freeform 132"/>
              <p:cNvSpPr>
                <a:spLocks/>
              </p:cNvSpPr>
              <p:nvPr/>
            </p:nvSpPr>
            <p:spPr bwMode="auto">
              <a:xfrm>
                <a:off x="4947" y="614"/>
                <a:ext cx="18" cy="19"/>
              </a:xfrm>
              <a:custGeom>
                <a:avLst/>
                <a:gdLst>
                  <a:gd name="T0" fmla="*/ 4 w 88"/>
                  <a:gd name="T1" fmla="*/ 7 h 93"/>
                  <a:gd name="T2" fmla="*/ 7 w 88"/>
                  <a:gd name="T3" fmla="*/ 8 h 93"/>
                  <a:gd name="T4" fmla="*/ 8 w 88"/>
                  <a:gd name="T5" fmla="*/ 4 h 93"/>
                  <a:gd name="T6" fmla="*/ 11 w 88"/>
                  <a:gd name="T7" fmla="*/ 11 h 93"/>
                  <a:gd name="T8" fmla="*/ 5 w 88"/>
                  <a:gd name="T9" fmla="*/ 11 h 93"/>
                  <a:gd name="T10" fmla="*/ 5 w 88"/>
                  <a:gd name="T11" fmla="*/ 10 h 93"/>
                  <a:gd name="T12" fmla="*/ 3 w 88"/>
                  <a:gd name="T13" fmla="*/ 10 h 93"/>
                  <a:gd name="T14" fmla="*/ 0 w 88"/>
                  <a:gd name="T15" fmla="*/ 19 h 93"/>
                  <a:gd name="T16" fmla="*/ 3 w 88"/>
                  <a:gd name="T17" fmla="*/ 19 h 93"/>
                  <a:gd name="T18" fmla="*/ 4 w 88"/>
                  <a:gd name="T19" fmla="*/ 14 h 93"/>
                  <a:gd name="T20" fmla="*/ 12 w 88"/>
                  <a:gd name="T21" fmla="*/ 13 h 93"/>
                  <a:gd name="T22" fmla="*/ 16 w 88"/>
                  <a:gd name="T23" fmla="*/ 17 h 93"/>
                  <a:gd name="T24" fmla="*/ 18 w 88"/>
                  <a:gd name="T25" fmla="*/ 16 h 93"/>
                  <a:gd name="T26" fmla="*/ 7 w 88"/>
                  <a:gd name="T27" fmla="*/ 0 h 93"/>
                  <a:gd name="T28" fmla="*/ 4 w 88"/>
                  <a:gd name="T29" fmla="*/ 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3">
                    <a:moveTo>
                      <a:pt x="21" y="35"/>
                    </a:moveTo>
                    <a:lnTo>
                      <a:pt x="33" y="38"/>
                    </a:lnTo>
                    <a:lnTo>
                      <a:pt x="38" y="22"/>
                    </a:lnTo>
                    <a:lnTo>
                      <a:pt x="55" y="53"/>
                    </a:lnTo>
                    <a:lnTo>
                      <a:pt x="24" y="56"/>
                    </a:lnTo>
                    <a:lnTo>
                      <a:pt x="26" y="48"/>
                    </a:lnTo>
                    <a:lnTo>
                      <a:pt x="16" y="48"/>
                    </a:lnTo>
                    <a:lnTo>
                      <a:pt x="0" y="93"/>
                    </a:lnTo>
                    <a:lnTo>
                      <a:pt x="14" y="93"/>
                    </a:lnTo>
                    <a:lnTo>
                      <a:pt x="21" y="67"/>
                    </a:lnTo>
                    <a:lnTo>
                      <a:pt x="61" y="62"/>
                    </a:lnTo>
                    <a:lnTo>
                      <a:pt x="77" y="82"/>
                    </a:lnTo>
                    <a:lnTo>
                      <a:pt x="88" y="80"/>
                    </a:lnTo>
                    <a:lnTo>
                      <a:pt x="35" y="0"/>
                    </a:lnTo>
                    <a:lnTo>
                      <a:pt x="2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1" name="Freeform 133"/>
              <p:cNvSpPr>
                <a:spLocks/>
              </p:cNvSpPr>
              <p:nvPr/>
            </p:nvSpPr>
            <p:spPr bwMode="auto">
              <a:xfrm>
                <a:off x="4965" y="613"/>
                <a:ext cx="4" cy="17"/>
              </a:xfrm>
              <a:custGeom>
                <a:avLst/>
                <a:gdLst>
                  <a:gd name="T0" fmla="*/ 2 w 20"/>
                  <a:gd name="T1" fmla="*/ 17 h 87"/>
                  <a:gd name="T2" fmla="*/ 4 w 20"/>
                  <a:gd name="T3" fmla="*/ 16 h 87"/>
                  <a:gd name="T4" fmla="*/ 3 w 20"/>
                  <a:gd name="T5" fmla="*/ 0 h 87"/>
                  <a:gd name="T6" fmla="*/ 0 w 20"/>
                  <a:gd name="T7" fmla="*/ 0 h 87"/>
                  <a:gd name="T8" fmla="*/ 2 w 20"/>
                  <a:gd name="T9" fmla="*/ 1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7">
                    <a:moveTo>
                      <a:pt x="10" y="87"/>
                    </a:moveTo>
                    <a:lnTo>
                      <a:pt x="20" y="84"/>
                    </a:lnTo>
                    <a:lnTo>
                      <a:pt x="13" y="0"/>
                    </a:lnTo>
                    <a:lnTo>
                      <a:pt x="0" y="2"/>
                    </a:lnTo>
                    <a:lnTo>
                      <a:pt x="1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2" name="Freeform 134"/>
              <p:cNvSpPr>
                <a:spLocks/>
              </p:cNvSpPr>
              <p:nvPr/>
            </p:nvSpPr>
            <p:spPr bwMode="auto">
              <a:xfrm>
                <a:off x="4971" y="612"/>
                <a:ext cx="10" cy="17"/>
              </a:xfrm>
              <a:custGeom>
                <a:avLst/>
                <a:gdLst>
                  <a:gd name="T0" fmla="*/ 4 w 48"/>
                  <a:gd name="T1" fmla="*/ 15 h 84"/>
                  <a:gd name="T2" fmla="*/ 2 w 48"/>
                  <a:gd name="T3" fmla="*/ 0 h 84"/>
                  <a:gd name="T4" fmla="*/ 0 w 48"/>
                  <a:gd name="T5" fmla="*/ 0 h 84"/>
                  <a:gd name="T6" fmla="*/ 2 w 48"/>
                  <a:gd name="T7" fmla="*/ 17 h 84"/>
                  <a:gd name="T8" fmla="*/ 10 w 48"/>
                  <a:gd name="T9" fmla="*/ 16 h 84"/>
                  <a:gd name="T10" fmla="*/ 10 w 48"/>
                  <a:gd name="T11" fmla="*/ 15 h 84"/>
                  <a:gd name="T12" fmla="*/ 4 w 48"/>
                  <a:gd name="T13" fmla="*/ 15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84">
                    <a:moveTo>
                      <a:pt x="19" y="74"/>
                    </a:moveTo>
                    <a:lnTo>
                      <a:pt x="11" y="0"/>
                    </a:lnTo>
                    <a:lnTo>
                      <a:pt x="0" y="0"/>
                    </a:lnTo>
                    <a:lnTo>
                      <a:pt x="11" y="84"/>
                    </a:lnTo>
                    <a:lnTo>
                      <a:pt x="48" y="79"/>
                    </a:lnTo>
                    <a:lnTo>
                      <a:pt x="46" y="72"/>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3" name="Freeform 135"/>
              <p:cNvSpPr>
                <a:spLocks/>
              </p:cNvSpPr>
              <p:nvPr/>
            </p:nvSpPr>
            <p:spPr bwMode="auto">
              <a:xfrm>
                <a:off x="4499" y="1189"/>
                <a:ext cx="15" cy="24"/>
              </a:xfrm>
              <a:custGeom>
                <a:avLst/>
                <a:gdLst>
                  <a:gd name="T0" fmla="*/ 2 w 72"/>
                  <a:gd name="T1" fmla="*/ 10 h 120"/>
                  <a:gd name="T2" fmla="*/ 4 w 72"/>
                  <a:gd name="T3" fmla="*/ 10 h 120"/>
                  <a:gd name="T4" fmla="*/ 4 w 72"/>
                  <a:gd name="T5" fmla="*/ 5 h 120"/>
                  <a:gd name="T6" fmla="*/ 8 w 72"/>
                  <a:gd name="T7" fmla="*/ 12 h 120"/>
                  <a:gd name="T8" fmla="*/ 3 w 72"/>
                  <a:gd name="T9" fmla="*/ 14 h 120"/>
                  <a:gd name="T10" fmla="*/ 4 w 72"/>
                  <a:gd name="T11" fmla="*/ 11 h 120"/>
                  <a:gd name="T12" fmla="*/ 1 w 72"/>
                  <a:gd name="T13" fmla="*/ 12 h 120"/>
                  <a:gd name="T14" fmla="*/ 0 w 72"/>
                  <a:gd name="T15" fmla="*/ 24 h 120"/>
                  <a:gd name="T16" fmla="*/ 2 w 72"/>
                  <a:gd name="T17" fmla="*/ 23 h 120"/>
                  <a:gd name="T18" fmla="*/ 3 w 72"/>
                  <a:gd name="T19" fmla="*/ 17 h 120"/>
                  <a:gd name="T20" fmla="*/ 10 w 72"/>
                  <a:gd name="T21" fmla="*/ 14 h 120"/>
                  <a:gd name="T22" fmla="*/ 13 w 72"/>
                  <a:gd name="T23" fmla="*/ 18 h 120"/>
                  <a:gd name="T24" fmla="*/ 15 w 72"/>
                  <a:gd name="T25" fmla="*/ 17 h 120"/>
                  <a:gd name="T26" fmla="*/ 3 w 72"/>
                  <a:gd name="T27" fmla="*/ 0 h 120"/>
                  <a:gd name="T28" fmla="*/ 2 w 72"/>
                  <a:gd name="T29" fmla="*/ 1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8" y="50"/>
                    </a:moveTo>
                    <a:lnTo>
                      <a:pt x="17" y="50"/>
                    </a:lnTo>
                    <a:lnTo>
                      <a:pt x="19" y="26"/>
                    </a:lnTo>
                    <a:lnTo>
                      <a:pt x="40" y="60"/>
                    </a:lnTo>
                    <a:lnTo>
                      <a:pt x="14" y="70"/>
                    </a:lnTo>
                    <a:lnTo>
                      <a:pt x="17" y="55"/>
                    </a:lnTo>
                    <a:lnTo>
                      <a:pt x="5" y="60"/>
                    </a:lnTo>
                    <a:lnTo>
                      <a:pt x="0" y="120"/>
                    </a:lnTo>
                    <a:lnTo>
                      <a:pt x="11" y="115"/>
                    </a:lnTo>
                    <a:lnTo>
                      <a:pt x="14" y="84"/>
                    </a:lnTo>
                    <a:lnTo>
                      <a:pt x="46" y="68"/>
                    </a:lnTo>
                    <a:lnTo>
                      <a:pt x="61" y="92"/>
                    </a:lnTo>
                    <a:lnTo>
                      <a:pt x="72" y="86"/>
                    </a:lnTo>
                    <a:lnTo>
                      <a:pt x="14" y="0"/>
                    </a:lnTo>
                    <a:lnTo>
                      <a:pt x="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4" name="Freeform 136"/>
              <p:cNvSpPr>
                <a:spLocks/>
              </p:cNvSpPr>
              <p:nvPr/>
            </p:nvSpPr>
            <p:spPr bwMode="auto">
              <a:xfrm>
                <a:off x="4500" y="1199"/>
                <a:ext cx="3" cy="2"/>
              </a:xfrm>
              <a:custGeom>
                <a:avLst/>
                <a:gdLst>
                  <a:gd name="T0" fmla="*/ 3 w 12"/>
                  <a:gd name="T1" fmla="*/ 0 h 10"/>
                  <a:gd name="T2" fmla="*/ 1 w 12"/>
                  <a:gd name="T3" fmla="*/ 0 h 10"/>
                  <a:gd name="T4" fmla="*/ 0 w 12"/>
                  <a:gd name="T5" fmla="*/ 2 h 10"/>
                  <a:gd name="T6" fmla="*/ 3 w 12"/>
                  <a:gd name="T7" fmla="*/ 1 h 10"/>
                  <a:gd name="T8" fmla="*/ 3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12" y="0"/>
                    </a:moveTo>
                    <a:lnTo>
                      <a:pt x="3" y="0"/>
                    </a:lnTo>
                    <a:lnTo>
                      <a:pt x="0" y="10"/>
                    </a:lnTo>
                    <a:lnTo>
                      <a:pt x="12" y="5"/>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5" name="Freeform 137"/>
              <p:cNvSpPr>
                <a:spLocks/>
              </p:cNvSpPr>
              <p:nvPr/>
            </p:nvSpPr>
            <p:spPr bwMode="auto">
              <a:xfrm>
                <a:off x="4511" y="1185"/>
                <a:ext cx="6" cy="21"/>
              </a:xfrm>
              <a:custGeom>
                <a:avLst/>
                <a:gdLst>
                  <a:gd name="T0" fmla="*/ 5 w 29"/>
                  <a:gd name="T1" fmla="*/ 21 h 103"/>
                  <a:gd name="T2" fmla="*/ 6 w 29"/>
                  <a:gd name="T3" fmla="*/ 20 h 103"/>
                  <a:gd name="T4" fmla="*/ 2 w 29"/>
                  <a:gd name="T5" fmla="*/ 0 h 103"/>
                  <a:gd name="T6" fmla="*/ 0 w 29"/>
                  <a:gd name="T7" fmla="*/ 0 h 103"/>
                  <a:gd name="T8" fmla="*/ 5 w 29"/>
                  <a:gd name="T9" fmla="*/ 21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3">
                    <a:moveTo>
                      <a:pt x="22" y="103"/>
                    </a:moveTo>
                    <a:lnTo>
                      <a:pt x="29" y="98"/>
                    </a:lnTo>
                    <a:lnTo>
                      <a:pt x="9" y="0"/>
                    </a:lnTo>
                    <a:lnTo>
                      <a:pt x="0" y="2"/>
                    </a:lnTo>
                    <a:lnTo>
                      <a:pt x="2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6" name="Freeform 138"/>
              <p:cNvSpPr>
                <a:spLocks/>
              </p:cNvSpPr>
              <p:nvPr/>
            </p:nvSpPr>
            <p:spPr bwMode="auto">
              <a:xfrm>
                <a:off x="4520" y="1182"/>
                <a:ext cx="3" cy="2"/>
              </a:xfrm>
              <a:custGeom>
                <a:avLst/>
                <a:gdLst>
                  <a:gd name="T0" fmla="*/ 2 w 17"/>
                  <a:gd name="T1" fmla="*/ 2 h 11"/>
                  <a:gd name="T2" fmla="*/ 3 w 17"/>
                  <a:gd name="T3" fmla="*/ 1 h 11"/>
                  <a:gd name="T4" fmla="*/ 2 w 17"/>
                  <a:gd name="T5" fmla="*/ 0 h 11"/>
                  <a:gd name="T6" fmla="*/ 2 w 17"/>
                  <a:gd name="T7" fmla="*/ 0 h 11"/>
                  <a:gd name="T8" fmla="*/ 1 w 17"/>
                  <a:gd name="T9" fmla="*/ 0 h 11"/>
                  <a:gd name="T10" fmla="*/ 0 w 17"/>
                  <a:gd name="T11" fmla="*/ 0 h 11"/>
                  <a:gd name="T12" fmla="*/ 0 w 17"/>
                  <a:gd name="T13" fmla="*/ 2 h 11"/>
                  <a:gd name="T14" fmla="*/ 1 w 17"/>
                  <a:gd name="T15" fmla="*/ 2 h 11"/>
                  <a:gd name="T16" fmla="*/ 1 w 17"/>
                  <a:gd name="T17" fmla="*/ 2 h 11"/>
                  <a:gd name="T18" fmla="*/ 1 w 17"/>
                  <a:gd name="T19" fmla="*/ 2 h 11"/>
                  <a:gd name="T20" fmla="*/ 2 w 17"/>
                  <a:gd name="T21" fmla="*/ 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11">
                    <a:moveTo>
                      <a:pt x="12" y="11"/>
                    </a:moveTo>
                    <a:lnTo>
                      <a:pt x="17" y="3"/>
                    </a:lnTo>
                    <a:lnTo>
                      <a:pt x="14" y="0"/>
                    </a:lnTo>
                    <a:lnTo>
                      <a:pt x="12" y="0"/>
                    </a:lnTo>
                    <a:lnTo>
                      <a:pt x="5" y="0"/>
                    </a:lnTo>
                    <a:lnTo>
                      <a:pt x="0" y="0"/>
                    </a:lnTo>
                    <a:lnTo>
                      <a:pt x="0" y="11"/>
                    </a:lnTo>
                    <a:lnTo>
                      <a:pt x="3" y="11"/>
                    </a:lnTo>
                    <a:lnTo>
                      <a:pt x="5" y="11"/>
                    </a:lnTo>
                    <a:lnTo>
                      <a:pt x="8"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7" name="Freeform 139"/>
              <p:cNvSpPr>
                <a:spLocks/>
              </p:cNvSpPr>
              <p:nvPr/>
            </p:nvSpPr>
            <p:spPr bwMode="auto">
              <a:xfrm>
                <a:off x="4516" y="1182"/>
                <a:ext cx="13" cy="21"/>
              </a:xfrm>
              <a:custGeom>
                <a:avLst/>
                <a:gdLst>
                  <a:gd name="T0" fmla="*/ 9 w 67"/>
                  <a:gd name="T1" fmla="*/ 4 h 105"/>
                  <a:gd name="T2" fmla="*/ 9 w 67"/>
                  <a:gd name="T3" fmla="*/ 3 h 105"/>
                  <a:gd name="T4" fmla="*/ 8 w 67"/>
                  <a:gd name="T5" fmla="*/ 2 h 105"/>
                  <a:gd name="T6" fmla="*/ 8 w 67"/>
                  <a:gd name="T7" fmla="*/ 1 h 105"/>
                  <a:gd name="T8" fmla="*/ 7 w 67"/>
                  <a:gd name="T9" fmla="*/ 1 h 105"/>
                  <a:gd name="T10" fmla="*/ 6 w 67"/>
                  <a:gd name="T11" fmla="*/ 2 h 105"/>
                  <a:gd name="T12" fmla="*/ 7 w 67"/>
                  <a:gd name="T13" fmla="*/ 3 h 105"/>
                  <a:gd name="T14" fmla="*/ 7 w 67"/>
                  <a:gd name="T15" fmla="*/ 3 h 105"/>
                  <a:gd name="T16" fmla="*/ 7 w 67"/>
                  <a:gd name="T17" fmla="*/ 4 h 105"/>
                  <a:gd name="T18" fmla="*/ 7 w 67"/>
                  <a:gd name="T19" fmla="*/ 4 h 105"/>
                  <a:gd name="T20" fmla="*/ 7 w 67"/>
                  <a:gd name="T21" fmla="*/ 6 h 105"/>
                  <a:gd name="T22" fmla="*/ 7 w 67"/>
                  <a:gd name="T23" fmla="*/ 8 h 105"/>
                  <a:gd name="T24" fmla="*/ 6 w 67"/>
                  <a:gd name="T25" fmla="*/ 9 h 105"/>
                  <a:gd name="T26" fmla="*/ 4 w 67"/>
                  <a:gd name="T27" fmla="*/ 9 h 105"/>
                  <a:gd name="T28" fmla="*/ 4 w 67"/>
                  <a:gd name="T29" fmla="*/ 10 h 105"/>
                  <a:gd name="T30" fmla="*/ 2 w 67"/>
                  <a:gd name="T31" fmla="*/ 3 h 105"/>
                  <a:gd name="T32" fmla="*/ 3 w 67"/>
                  <a:gd name="T33" fmla="*/ 3 h 105"/>
                  <a:gd name="T34" fmla="*/ 3 w 67"/>
                  <a:gd name="T35" fmla="*/ 3 h 105"/>
                  <a:gd name="T36" fmla="*/ 4 w 67"/>
                  <a:gd name="T37" fmla="*/ 2 h 105"/>
                  <a:gd name="T38" fmla="*/ 4 w 67"/>
                  <a:gd name="T39" fmla="*/ 2 h 105"/>
                  <a:gd name="T40" fmla="*/ 4 w 67"/>
                  <a:gd name="T41" fmla="*/ 0 h 105"/>
                  <a:gd name="T42" fmla="*/ 4 w 67"/>
                  <a:gd name="T43" fmla="*/ 0 h 105"/>
                  <a:gd name="T44" fmla="*/ 3 w 67"/>
                  <a:gd name="T45" fmla="*/ 0 h 105"/>
                  <a:gd name="T46" fmla="*/ 3 w 67"/>
                  <a:gd name="T47" fmla="*/ 1 h 105"/>
                  <a:gd name="T48" fmla="*/ 2 w 67"/>
                  <a:gd name="T49" fmla="*/ 1 h 105"/>
                  <a:gd name="T50" fmla="*/ 0 w 67"/>
                  <a:gd name="T51" fmla="*/ 2 h 105"/>
                  <a:gd name="T52" fmla="*/ 4 w 67"/>
                  <a:gd name="T53" fmla="*/ 21 h 105"/>
                  <a:gd name="T54" fmla="*/ 6 w 67"/>
                  <a:gd name="T55" fmla="*/ 21 h 105"/>
                  <a:gd name="T56" fmla="*/ 4 w 67"/>
                  <a:gd name="T57" fmla="*/ 12 h 105"/>
                  <a:gd name="T58" fmla="*/ 5 w 67"/>
                  <a:gd name="T59" fmla="*/ 12 h 105"/>
                  <a:gd name="T60" fmla="*/ 11 w 67"/>
                  <a:gd name="T61" fmla="*/ 18 h 105"/>
                  <a:gd name="T62" fmla="*/ 13 w 67"/>
                  <a:gd name="T63" fmla="*/ 17 h 105"/>
                  <a:gd name="T64" fmla="*/ 6 w 67"/>
                  <a:gd name="T65" fmla="*/ 10 h 105"/>
                  <a:gd name="T66" fmla="*/ 8 w 67"/>
                  <a:gd name="T67" fmla="*/ 9 h 105"/>
                  <a:gd name="T68" fmla="*/ 9 w 67"/>
                  <a:gd name="T69" fmla="*/ 8 h 105"/>
                  <a:gd name="T70" fmla="*/ 9 w 67"/>
                  <a:gd name="T71" fmla="*/ 6 h 105"/>
                  <a:gd name="T72" fmla="*/ 9 w 67"/>
                  <a:gd name="T73" fmla="*/ 4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5">
                    <a:moveTo>
                      <a:pt x="48" y="18"/>
                    </a:moveTo>
                    <a:lnTo>
                      <a:pt x="45" y="13"/>
                    </a:lnTo>
                    <a:lnTo>
                      <a:pt x="43" y="8"/>
                    </a:lnTo>
                    <a:lnTo>
                      <a:pt x="40" y="6"/>
                    </a:lnTo>
                    <a:lnTo>
                      <a:pt x="38" y="3"/>
                    </a:lnTo>
                    <a:lnTo>
                      <a:pt x="33" y="11"/>
                    </a:lnTo>
                    <a:lnTo>
                      <a:pt x="35" y="13"/>
                    </a:lnTo>
                    <a:lnTo>
                      <a:pt x="35" y="16"/>
                    </a:lnTo>
                    <a:lnTo>
                      <a:pt x="38" y="18"/>
                    </a:lnTo>
                    <a:lnTo>
                      <a:pt x="38" y="21"/>
                    </a:lnTo>
                    <a:lnTo>
                      <a:pt x="38" y="32"/>
                    </a:lnTo>
                    <a:lnTo>
                      <a:pt x="35" y="40"/>
                    </a:lnTo>
                    <a:lnTo>
                      <a:pt x="29" y="45"/>
                    </a:lnTo>
                    <a:lnTo>
                      <a:pt x="21" y="47"/>
                    </a:lnTo>
                    <a:lnTo>
                      <a:pt x="19" y="50"/>
                    </a:lnTo>
                    <a:lnTo>
                      <a:pt x="11" y="16"/>
                    </a:lnTo>
                    <a:lnTo>
                      <a:pt x="14" y="13"/>
                    </a:lnTo>
                    <a:lnTo>
                      <a:pt x="16" y="13"/>
                    </a:lnTo>
                    <a:lnTo>
                      <a:pt x="19" y="11"/>
                    </a:lnTo>
                    <a:lnTo>
                      <a:pt x="21" y="11"/>
                    </a:lnTo>
                    <a:lnTo>
                      <a:pt x="21" y="0"/>
                    </a:lnTo>
                    <a:lnTo>
                      <a:pt x="19" y="0"/>
                    </a:lnTo>
                    <a:lnTo>
                      <a:pt x="16" y="0"/>
                    </a:lnTo>
                    <a:lnTo>
                      <a:pt x="14" y="3"/>
                    </a:lnTo>
                    <a:lnTo>
                      <a:pt x="11" y="3"/>
                    </a:lnTo>
                    <a:lnTo>
                      <a:pt x="0" y="8"/>
                    </a:lnTo>
                    <a:lnTo>
                      <a:pt x="21" y="105"/>
                    </a:lnTo>
                    <a:lnTo>
                      <a:pt x="33" y="103"/>
                    </a:lnTo>
                    <a:lnTo>
                      <a:pt x="21" y="61"/>
                    </a:lnTo>
                    <a:lnTo>
                      <a:pt x="24" y="58"/>
                    </a:lnTo>
                    <a:lnTo>
                      <a:pt x="55" y="90"/>
                    </a:lnTo>
                    <a:lnTo>
                      <a:pt x="67" y="87"/>
                    </a:lnTo>
                    <a:lnTo>
                      <a:pt x="33" y="52"/>
                    </a:lnTo>
                    <a:lnTo>
                      <a:pt x="40" y="47"/>
                    </a:lnTo>
                    <a:lnTo>
                      <a:pt x="45" y="40"/>
                    </a:lnTo>
                    <a:lnTo>
                      <a:pt x="48" y="30"/>
                    </a:lnTo>
                    <a:lnTo>
                      <a:pt x="4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8" name="Freeform 140"/>
              <p:cNvSpPr>
                <a:spLocks/>
              </p:cNvSpPr>
              <p:nvPr/>
            </p:nvSpPr>
            <p:spPr bwMode="auto">
              <a:xfrm>
                <a:off x="4535" y="1169"/>
                <a:ext cx="19" cy="27"/>
              </a:xfrm>
              <a:custGeom>
                <a:avLst/>
                <a:gdLst>
                  <a:gd name="T0" fmla="*/ 10 w 95"/>
                  <a:gd name="T1" fmla="*/ 19 h 135"/>
                  <a:gd name="T2" fmla="*/ 0 w 95"/>
                  <a:gd name="T3" fmla="*/ 5 h 135"/>
                  <a:gd name="T4" fmla="*/ 2 w 95"/>
                  <a:gd name="T5" fmla="*/ 27 h 135"/>
                  <a:gd name="T6" fmla="*/ 3 w 95"/>
                  <a:gd name="T7" fmla="*/ 26 h 135"/>
                  <a:gd name="T8" fmla="*/ 2 w 95"/>
                  <a:gd name="T9" fmla="*/ 12 h 135"/>
                  <a:gd name="T10" fmla="*/ 11 w 95"/>
                  <a:gd name="T11" fmla="*/ 24 h 135"/>
                  <a:gd name="T12" fmla="*/ 12 w 95"/>
                  <a:gd name="T13" fmla="*/ 7 h 135"/>
                  <a:gd name="T14" fmla="*/ 13 w 95"/>
                  <a:gd name="T15" fmla="*/ 7 h 135"/>
                  <a:gd name="T16" fmla="*/ 17 w 95"/>
                  <a:gd name="T17" fmla="*/ 20 h 135"/>
                  <a:gd name="T18" fmla="*/ 19 w 95"/>
                  <a:gd name="T19" fmla="*/ 19 h 135"/>
                  <a:gd name="T20" fmla="*/ 12 w 95"/>
                  <a:gd name="T21" fmla="*/ 0 h 135"/>
                  <a:gd name="T22" fmla="*/ 10 w 95"/>
                  <a:gd name="T23" fmla="*/ 19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35">
                    <a:moveTo>
                      <a:pt x="48" y="96"/>
                    </a:moveTo>
                    <a:lnTo>
                      <a:pt x="0" y="24"/>
                    </a:lnTo>
                    <a:lnTo>
                      <a:pt x="8" y="135"/>
                    </a:lnTo>
                    <a:lnTo>
                      <a:pt x="16" y="132"/>
                    </a:lnTo>
                    <a:lnTo>
                      <a:pt x="10" y="61"/>
                    </a:lnTo>
                    <a:lnTo>
                      <a:pt x="53" y="118"/>
                    </a:lnTo>
                    <a:lnTo>
                      <a:pt x="60" y="37"/>
                    </a:lnTo>
                    <a:lnTo>
                      <a:pt x="63" y="37"/>
                    </a:lnTo>
                    <a:lnTo>
                      <a:pt x="87" y="101"/>
                    </a:lnTo>
                    <a:lnTo>
                      <a:pt x="95" y="96"/>
                    </a:lnTo>
                    <a:lnTo>
                      <a:pt x="58" y="0"/>
                    </a:lnTo>
                    <a:lnTo>
                      <a:pt x="48"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29" name="Freeform 141"/>
              <p:cNvSpPr>
                <a:spLocks/>
              </p:cNvSpPr>
              <p:nvPr/>
            </p:nvSpPr>
            <p:spPr bwMode="auto">
              <a:xfrm>
                <a:off x="4555" y="1164"/>
                <a:ext cx="14" cy="24"/>
              </a:xfrm>
              <a:custGeom>
                <a:avLst/>
                <a:gdLst>
                  <a:gd name="T0" fmla="*/ 2 w 72"/>
                  <a:gd name="T1" fmla="*/ 9 h 120"/>
                  <a:gd name="T2" fmla="*/ 4 w 72"/>
                  <a:gd name="T3" fmla="*/ 9 h 120"/>
                  <a:gd name="T4" fmla="*/ 4 w 72"/>
                  <a:gd name="T5" fmla="*/ 5 h 120"/>
                  <a:gd name="T6" fmla="*/ 8 w 72"/>
                  <a:gd name="T7" fmla="*/ 12 h 120"/>
                  <a:gd name="T8" fmla="*/ 3 w 72"/>
                  <a:gd name="T9" fmla="*/ 14 h 120"/>
                  <a:gd name="T10" fmla="*/ 3 w 72"/>
                  <a:gd name="T11" fmla="*/ 11 h 120"/>
                  <a:gd name="T12" fmla="*/ 2 w 72"/>
                  <a:gd name="T13" fmla="*/ 12 h 120"/>
                  <a:gd name="T14" fmla="*/ 0 w 72"/>
                  <a:gd name="T15" fmla="*/ 24 h 120"/>
                  <a:gd name="T16" fmla="*/ 2 w 72"/>
                  <a:gd name="T17" fmla="*/ 23 h 120"/>
                  <a:gd name="T18" fmla="*/ 3 w 72"/>
                  <a:gd name="T19" fmla="*/ 16 h 120"/>
                  <a:gd name="T20" fmla="*/ 9 w 72"/>
                  <a:gd name="T21" fmla="*/ 13 h 120"/>
                  <a:gd name="T22" fmla="*/ 12 w 72"/>
                  <a:gd name="T23" fmla="*/ 18 h 120"/>
                  <a:gd name="T24" fmla="*/ 14 w 72"/>
                  <a:gd name="T25" fmla="*/ 17 h 120"/>
                  <a:gd name="T26" fmla="*/ 3 w 72"/>
                  <a:gd name="T27" fmla="*/ 0 h 120"/>
                  <a:gd name="T28" fmla="*/ 2 w 72"/>
                  <a:gd name="T29" fmla="*/ 9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10" y="43"/>
                    </a:moveTo>
                    <a:lnTo>
                      <a:pt x="19" y="45"/>
                    </a:lnTo>
                    <a:lnTo>
                      <a:pt x="21" y="27"/>
                    </a:lnTo>
                    <a:lnTo>
                      <a:pt x="42" y="58"/>
                    </a:lnTo>
                    <a:lnTo>
                      <a:pt x="15" y="69"/>
                    </a:lnTo>
                    <a:lnTo>
                      <a:pt x="15" y="56"/>
                    </a:lnTo>
                    <a:lnTo>
                      <a:pt x="8" y="61"/>
                    </a:lnTo>
                    <a:lnTo>
                      <a:pt x="0" y="120"/>
                    </a:lnTo>
                    <a:lnTo>
                      <a:pt x="10" y="113"/>
                    </a:lnTo>
                    <a:lnTo>
                      <a:pt x="13" y="82"/>
                    </a:lnTo>
                    <a:lnTo>
                      <a:pt x="48" y="67"/>
                    </a:lnTo>
                    <a:lnTo>
                      <a:pt x="63" y="90"/>
                    </a:lnTo>
                    <a:lnTo>
                      <a:pt x="72" y="87"/>
                    </a:lnTo>
                    <a:lnTo>
                      <a:pt x="15"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0" name="Freeform 142"/>
              <p:cNvSpPr>
                <a:spLocks/>
              </p:cNvSpPr>
              <p:nvPr/>
            </p:nvSpPr>
            <p:spPr bwMode="auto">
              <a:xfrm>
                <a:off x="4556" y="1173"/>
                <a:ext cx="3" cy="3"/>
              </a:xfrm>
              <a:custGeom>
                <a:avLst/>
                <a:gdLst>
                  <a:gd name="T0" fmla="*/ 3 w 11"/>
                  <a:gd name="T1" fmla="*/ 0 h 18"/>
                  <a:gd name="T2" fmla="*/ 1 w 11"/>
                  <a:gd name="T3" fmla="*/ 0 h 18"/>
                  <a:gd name="T4" fmla="*/ 0 w 11"/>
                  <a:gd name="T5" fmla="*/ 3 h 18"/>
                  <a:gd name="T6" fmla="*/ 2 w 11"/>
                  <a:gd name="T7" fmla="*/ 2 h 18"/>
                  <a:gd name="T8" fmla="*/ 3 w 11"/>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8">
                    <a:moveTo>
                      <a:pt x="11" y="2"/>
                    </a:moveTo>
                    <a:lnTo>
                      <a:pt x="2" y="0"/>
                    </a:lnTo>
                    <a:lnTo>
                      <a:pt x="0" y="18"/>
                    </a:lnTo>
                    <a:lnTo>
                      <a:pt x="7" y="13"/>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1" name="Freeform 143"/>
              <p:cNvSpPr>
                <a:spLocks/>
              </p:cNvSpPr>
              <p:nvPr/>
            </p:nvSpPr>
            <p:spPr bwMode="auto">
              <a:xfrm>
                <a:off x="4567" y="1160"/>
                <a:ext cx="6" cy="21"/>
              </a:xfrm>
              <a:custGeom>
                <a:avLst/>
                <a:gdLst>
                  <a:gd name="T0" fmla="*/ 5 w 29"/>
                  <a:gd name="T1" fmla="*/ 21 h 101"/>
                  <a:gd name="T2" fmla="*/ 6 w 29"/>
                  <a:gd name="T3" fmla="*/ 20 h 101"/>
                  <a:gd name="T4" fmla="*/ 2 w 29"/>
                  <a:gd name="T5" fmla="*/ 0 h 101"/>
                  <a:gd name="T6" fmla="*/ 0 w 29"/>
                  <a:gd name="T7" fmla="*/ 1 h 101"/>
                  <a:gd name="T8" fmla="*/ 5 w 29"/>
                  <a:gd name="T9" fmla="*/ 2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1">
                    <a:moveTo>
                      <a:pt x="22" y="101"/>
                    </a:moveTo>
                    <a:lnTo>
                      <a:pt x="29" y="98"/>
                    </a:lnTo>
                    <a:lnTo>
                      <a:pt x="8" y="0"/>
                    </a:lnTo>
                    <a:lnTo>
                      <a:pt x="0" y="3"/>
                    </a:lnTo>
                    <a:lnTo>
                      <a:pt x="22"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2" name="Freeform 144"/>
              <p:cNvSpPr>
                <a:spLocks/>
              </p:cNvSpPr>
              <p:nvPr/>
            </p:nvSpPr>
            <p:spPr bwMode="auto">
              <a:xfrm>
                <a:off x="4572" y="1158"/>
                <a:ext cx="10" cy="21"/>
              </a:xfrm>
              <a:custGeom>
                <a:avLst/>
                <a:gdLst>
                  <a:gd name="T0" fmla="*/ 5 w 53"/>
                  <a:gd name="T1" fmla="*/ 18 h 101"/>
                  <a:gd name="T2" fmla="*/ 2 w 53"/>
                  <a:gd name="T3" fmla="*/ 0 h 101"/>
                  <a:gd name="T4" fmla="*/ 0 w 53"/>
                  <a:gd name="T5" fmla="*/ 1 h 101"/>
                  <a:gd name="T6" fmla="*/ 4 w 53"/>
                  <a:gd name="T7" fmla="*/ 21 h 101"/>
                  <a:gd name="T8" fmla="*/ 10 w 53"/>
                  <a:gd name="T9" fmla="*/ 18 h 101"/>
                  <a:gd name="T10" fmla="*/ 10 w 53"/>
                  <a:gd name="T11" fmla="*/ 16 h 101"/>
                  <a:gd name="T12" fmla="*/ 5 w 53"/>
                  <a:gd name="T13" fmla="*/ 18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1">
                    <a:moveTo>
                      <a:pt x="29" y="87"/>
                    </a:moveTo>
                    <a:lnTo>
                      <a:pt x="10" y="0"/>
                    </a:lnTo>
                    <a:lnTo>
                      <a:pt x="0" y="3"/>
                    </a:lnTo>
                    <a:lnTo>
                      <a:pt x="22" y="101"/>
                    </a:lnTo>
                    <a:lnTo>
                      <a:pt x="53" y="87"/>
                    </a:lnTo>
                    <a:lnTo>
                      <a:pt x="51" y="77"/>
                    </a:lnTo>
                    <a:lnTo>
                      <a:pt x="2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3" name="Freeform 145"/>
              <p:cNvSpPr>
                <a:spLocks/>
              </p:cNvSpPr>
              <p:nvPr/>
            </p:nvSpPr>
            <p:spPr bwMode="auto">
              <a:xfrm>
                <a:off x="4937" y="1026"/>
                <a:ext cx="16" cy="22"/>
              </a:xfrm>
              <a:custGeom>
                <a:avLst/>
                <a:gdLst>
                  <a:gd name="T0" fmla="*/ 3 w 79"/>
                  <a:gd name="T1" fmla="*/ 9 h 107"/>
                  <a:gd name="T2" fmla="*/ 5 w 79"/>
                  <a:gd name="T3" fmla="*/ 9 h 107"/>
                  <a:gd name="T4" fmla="*/ 6 w 79"/>
                  <a:gd name="T5" fmla="*/ 5 h 107"/>
                  <a:gd name="T6" fmla="*/ 10 w 79"/>
                  <a:gd name="T7" fmla="*/ 12 h 107"/>
                  <a:gd name="T8" fmla="*/ 4 w 79"/>
                  <a:gd name="T9" fmla="*/ 13 h 107"/>
                  <a:gd name="T10" fmla="*/ 5 w 79"/>
                  <a:gd name="T11" fmla="*/ 10 h 107"/>
                  <a:gd name="T12" fmla="*/ 3 w 79"/>
                  <a:gd name="T13" fmla="*/ 10 h 107"/>
                  <a:gd name="T14" fmla="*/ 0 w 79"/>
                  <a:gd name="T15" fmla="*/ 22 h 107"/>
                  <a:gd name="T16" fmla="*/ 2 w 79"/>
                  <a:gd name="T17" fmla="*/ 21 h 107"/>
                  <a:gd name="T18" fmla="*/ 4 w 79"/>
                  <a:gd name="T19" fmla="*/ 15 h 107"/>
                  <a:gd name="T20" fmla="*/ 11 w 79"/>
                  <a:gd name="T21" fmla="*/ 13 h 107"/>
                  <a:gd name="T22" fmla="*/ 14 w 79"/>
                  <a:gd name="T23" fmla="*/ 18 h 107"/>
                  <a:gd name="T24" fmla="*/ 16 w 79"/>
                  <a:gd name="T25" fmla="*/ 17 h 107"/>
                  <a:gd name="T26" fmla="*/ 5 w 79"/>
                  <a:gd name="T27" fmla="*/ 0 h 107"/>
                  <a:gd name="T28" fmla="*/ 3 w 79"/>
                  <a:gd name="T29" fmla="*/ 9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7">
                    <a:moveTo>
                      <a:pt x="16" y="43"/>
                    </a:moveTo>
                    <a:lnTo>
                      <a:pt x="26" y="46"/>
                    </a:lnTo>
                    <a:lnTo>
                      <a:pt x="32" y="24"/>
                    </a:lnTo>
                    <a:lnTo>
                      <a:pt x="50" y="57"/>
                    </a:lnTo>
                    <a:lnTo>
                      <a:pt x="21" y="64"/>
                    </a:lnTo>
                    <a:lnTo>
                      <a:pt x="24" y="51"/>
                    </a:lnTo>
                    <a:lnTo>
                      <a:pt x="16" y="51"/>
                    </a:lnTo>
                    <a:lnTo>
                      <a:pt x="0" y="107"/>
                    </a:lnTo>
                    <a:lnTo>
                      <a:pt x="11" y="101"/>
                    </a:lnTo>
                    <a:lnTo>
                      <a:pt x="19" y="74"/>
                    </a:lnTo>
                    <a:lnTo>
                      <a:pt x="55" y="64"/>
                    </a:lnTo>
                    <a:lnTo>
                      <a:pt x="69" y="86"/>
                    </a:lnTo>
                    <a:lnTo>
                      <a:pt x="79" y="83"/>
                    </a:lnTo>
                    <a:lnTo>
                      <a:pt x="26" y="0"/>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4" name="Freeform 146"/>
              <p:cNvSpPr>
                <a:spLocks/>
              </p:cNvSpPr>
              <p:nvPr/>
            </p:nvSpPr>
            <p:spPr bwMode="auto">
              <a:xfrm>
                <a:off x="4940" y="1035"/>
                <a:ext cx="2" cy="1"/>
              </a:xfrm>
              <a:custGeom>
                <a:avLst/>
                <a:gdLst>
                  <a:gd name="T0" fmla="*/ 2 w 10"/>
                  <a:gd name="T1" fmla="*/ 0 h 8"/>
                  <a:gd name="T2" fmla="*/ 0 w 10"/>
                  <a:gd name="T3" fmla="*/ 0 h 8"/>
                  <a:gd name="T4" fmla="*/ 0 w 10"/>
                  <a:gd name="T5" fmla="*/ 1 h 8"/>
                  <a:gd name="T6" fmla="*/ 2 w 10"/>
                  <a:gd name="T7" fmla="*/ 1 h 8"/>
                  <a:gd name="T8" fmla="*/ 2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8" y="8"/>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5" name="Freeform 147"/>
              <p:cNvSpPr>
                <a:spLocks/>
              </p:cNvSpPr>
              <p:nvPr/>
            </p:nvSpPr>
            <p:spPr bwMode="auto">
              <a:xfrm>
                <a:off x="4952" y="1024"/>
                <a:ext cx="5" cy="18"/>
              </a:xfrm>
              <a:custGeom>
                <a:avLst/>
                <a:gdLst>
                  <a:gd name="T0" fmla="*/ 3 w 24"/>
                  <a:gd name="T1" fmla="*/ 18 h 91"/>
                  <a:gd name="T2" fmla="*/ 5 w 24"/>
                  <a:gd name="T3" fmla="*/ 17 h 91"/>
                  <a:gd name="T4" fmla="*/ 3 w 24"/>
                  <a:gd name="T5" fmla="*/ 0 h 91"/>
                  <a:gd name="T6" fmla="*/ 0 w 24"/>
                  <a:gd name="T7" fmla="*/ 1 h 91"/>
                  <a:gd name="T8" fmla="*/ 3 w 24"/>
                  <a:gd name="T9" fmla="*/ 1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1">
                    <a:moveTo>
                      <a:pt x="14" y="91"/>
                    </a:moveTo>
                    <a:lnTo>
                      <a:pt x="24" y="87"/>
                    </a:lnTo>
                    <a:lnTo>
                      <a:pt x="12" y="0"/>
                    </a:lnTo>
                    <a:lnTo>
                      <a:pt x="0" y="3"/>
                    </a:lnTo>
                    <a:lnTo>
                      <a:pt x="1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6" name="Freeform 148"/>
              <p:cNvSpPr>
                <a:spLocks/>
              </p:cNvSpPr>
              <p:nvPr/>
            </p:nvSpPr>
            <p:spPr bwMode="auto">
              <a:xfrm>
                <a:off x="4963" y="1022"/>
                <a:ext cx="3" cy="2"/>
              </a:xfrm>
              <a:custGeom>
                <a:avLst/>
                <a:gdLst>
                  <a:gd name="T0" fmla="*/ 2 w 16"/>
                  <a:gd name="T1" fmla="*/ 2 h 12"/>
                  <a:gd name="T2" fmla="*/ 3 w 16"/>
                  <a:gd name="T3" fmla="*/ 0 h 12"/>
                  <a:gd name="T4" fmla="*/ 2 w 16"/>
                  <a:gd name="T5" fmla="*/ 0 h 12"/>
                  <a:gd name="T6" fmla="*/ 2 w 16"/>
                  <a:gd name="T7" fmla="*/ 0 h 12"/>
                  <a:gd name="T8" fmla="*/ 1 w 16"/>
                  <a:gd name="T9" fmla="*/ 0 h 12"/>
                  <a:gd name="T10" fmla="*/ 0 w 16"/>
                  <a:gd name="T11" fmla="*/ 0 h 12"/>
                  <a:gd name="T12" fmla="*/ 0 w 16"/>
                  <a:gd name="T13" fmla="*/ 2 h 12"/>
                  <a:gd name="T14" fmla="*/ 0 w 16"/>
                  <a:gd name="T15" fmla="*/ 2 h 12"/>
                  <a:gd name="T16" fmla="*/ 1 w 16"/>
                  <a:gd name="T17" fmla="*/ 2 h 12"/>
                  <a:gd name="T18" fmla="*/ 2 w 16"/>
                  <a:gd name="T19" fmla="*/ 2 h 12"/>
                  <a:gd name="T20" fmla="*/ 2 w 16"/>
                  <a:gd name="T21" fmla="*/ 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2">
                    <a:moveTo>
                      <a:pt x="11" y="12"/>
                    </a:moveTo>
                    <a:lnTo>
                      <a:pt x="16" y="2"/>
                    </a:lnTo>
                    <a:lnTo>
                      <a:pt x="13" y="0"/>
                    </a:lnTo>
                    <a:lnTo>
                      <a:pt x="8" y="0"/>
                    </a:lnTo>
                    <a:lnTo>
                      <a:pt x="5" y="0"/>
                    </a:lnTo>
                    <a:lnTo>
                      <a:pt x="0" y="2"/>
                    </a:lnTo>
                    <a:lnTo>
                      <a:pt x="0" y="10"/>
                    </a:lnTo>
                    <a:lnTo>
                      <a:pt x="2" y="10"/>
                    </a:lnTo>
                    <a:lnTo>
                      <a:pt x="5" y="10"/>
                    </a:lnTo>
                    <a:lnTo>
                      <a:pt x="8" y="10"/>
                    </a:lnTo>
                    <a:lnTo>
                      <a:pt x="1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7" name="Freeform 149"/>
              <p:cNvSpPr>
                <a:spLocks/>
              </p:cNvSpPr>
              <p:nvPr/>
            </p:nvSpPr>
            <p:spPr bwMode="auto">
              <a:xfrm>
                <a:off x="4958" y="1022"/>
                <a:ext cx="13" cy="19"/>
              </a:xfrm>
              <a:custGeom>
                <a:avLst/>
                <a:gdLst>
                  <a:gd name="T0" fmla="*/ 10 w 64"/>
                  <a:gd name="T1" fmla="*/ 3 h 92"/>
                  <a:gd name="T2" fmla="*/ 10 w 64"/>
                  <a:gd name="T3" fmla="*/ 2 h 92"/>
                  <a:gd name="T4" fmla="*/ 9 w 64"/>
                  <a:gd name="T5" fmla="*/ 1 h 92"/>
                  <a:gd name="T6" fmla="*/ 9 w 64"/>
                  <a:gd name="T7" fmla="*/ 1 h 92"/>
                  <a:gd name="T8" fmla="*/ 8 w 64"/>
                  <a:gd name="T9" fmla="*/ 0 h 92"/>
                  <a:gd name="T10" fmla="*/ 7 w 64"/>
                  <a:gd name="T11" fmla="*/ 2 h 92"/>
                  <a:gd name="T12" fmla="*/ 8 w 64"/>
                  <a:gd name="T13" fmla="*/ 3 h 92"/>
                  <a:gd name="T14" fmla="*/ 8 w 64"/>
                  <a:gd name="T15" fmla="*/ 3 h 92"/>
                  <a:gd name="T16" fmla="*/ 8 w 64"/>
                  <a:gd name="T17" fmla="*/ 4 h 92"/>
                  <a:gd name="T18" fmla="*/ 8 w 64"/>
                  <a:gd name="T19" fmla="*/ 6 h 92"/>
                  <a:gd name="T20" fmla="*/ 7 w 64"/>
                  <a:gd name="T21" fmla="*/ 7 h 92"/>
                  <a:gd name="T22" fmla="*/ 6 w 64"/>
                  <a:gd name="T23" fmla="*/ 8 h 92"/>
                  <a:gd name="T24" fmla="*/ 4 w 64"/>
                  <a:gd name="T25" fmla="*/ 9 h 92"/>
                  <a:gd name="T26" fmla="*/ 3 w 64"/>
                  <a:gd name="T27" fmla="*/ 9 h 92"/>
                  <a:gd name="T28" fmla="*/ 3 w 64"/>
                  <a:gd name="T29" fmla="*/ 2 h 92"/>
                  <a:gd name="T30" fmla="*/ 3 w 64"/>
                  <a:gd name="T31" fmla="*/ 2 h 92"/>
                  <a:gd name="T32" fmla="*/ 4 w 64"/>
                  <a:gd name="T33" fmla="*/ 2 h 92"/>
                  <a:gd name="T34" fmla="*/ 4 w 64"/>
                  <a:gd name="T35" fmla="*/ 2 h 92"/>
                  <a:gd name="T36" fmla="*/ 5 w 64"/>
                  <a:gd name="T37" fmla="*/ 2 h 92"/>
                  <a:gd name="T38" fmla="*/ 5 w 64"/>
                  <a:gd name="T39" fmla="*/ 0 h 92"/>
                  <a:gd name="T40" fmla="*/ 4 w 64"/>
                  <a:gd name="T41" fmla="*/ 0 h 92"/>
                  <a:gd name="T42" fmla="*/ 4 w 64"/>
                  <a:gd name="T43" fmla="*/ 0 h 92"/>
                  <a:gd name="T44" fmla="*/ 3 w 64"/>
                  <a:gd name="T45" fmla="*/ 0 h 92"/>
                  <a:gd name="T46" fmla="*/ 3 w 64"/>
                  <a:gd name="T47" fmla="*/ 0 h 92"/>
                  <a:gd name="T48" fmla="*/ 0 w 64"/>
                  <a:gd name="T49" fmla="*/ 1 h 92"/>
                  <a:gd name="T50" fmla="*/ 3 w 64"/>
                  <a:gd name="T51" fmla="*/ 19 h 92"/>
                  <a:gd name="T52" fmla="*/ 5 w 64"/>
                  <a:gd name="T53" fmla="*/ 18 h 92"/>
                  <a:gd name="T54" fmla="*/ 4 w 64"/>
                  <a:gd name="T55" fmla="*/ 10 h 92"/>
                  <a:gd name="T56" fmla="*/ 4 w 64"/>
                  <a:gd name="T57" fmla="*/ 10 h 92"/>
                  <a:gd name="T58" fmla="*/ 11 w 64"/>
                  <a:gd name="T59" fmla="*/ 17 h 92"/>
                  <a:gd name="T60" fmla="*/ 13 w 64"/>
                  <a:gd name="T61" fmla="*/ 16 h 92"/>
                  <a:gd name="T62" fmla="*/ 7 w 64"/>
                  <a:gd name="T63" fmla="*/ 10 h 92"/>
                  <a:gd name="T64" fmla="*/ 8 w 64"/>
                  <a:gd name="T65" fmla="*/ 9 h 92"/>
                  <a:gd name="T66" fmla="*/ 9 w 64"/>
                  <a:gd name="T67" fmla="*/ 7 h 92"/>
                  <a:gd name="T68" fmla="*/ 10 w 64"/>
                  <a:gd name="T69" fmla="*/ 5 h 92"/>
                  <a:gd name="T70" fmla="*/ 10 w 64"/>
                  <a:gd name="T71" fmla="*/ 3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92">
                    <a:moveTo>
                      <a:pt x="50" y="15"/>
                    </a:moveTo>
                    <a:lnTo>
                      <a:pt x="48" y="10"/>
                    </a:lnTo>
                    <a:lnTo>
                      <a:pt x="45" y="5"/>
                    </a:lnTo>
                    <a:lnTo>
                      <a:pt x="42" y="3"/>
                    </a:lnTo>
                    <a:lnTo>
                      <a:pt x="40" y="0"/>
                    </a:lnTo>
                    <a:lnTo>
                      <a:pt x="35" y="10"/>
                    </a:lnTo>
                    <a:lnTo>
                      <a:pt x="37" y="13"/>
                    </a:lnTo>
                    <a:lnTo>
                      <a:pt x="40" y="15"/>
                    </a:lnTo>
                    <a:lnTo>
                      <a:pt x="40" y="18"/>
                    </a:lnTo>
                    <a:lnTo>
                      <a:pt x="40" y="29"/>
                    </a:lnTo>
                    <a:lnTo>
                      <a:pt x="35" y="34"/>
                    </a:lnTo>
                    <a:lnTo>
                      <a:pt x="29" y="39"/>
                    </a:lnTo>
                    <a:lnTo>
                      <a:pt x="19" y="42"/>
                    </a:lnTo>
                    <a:lnTo>
                      <a:pt x="16" y="42"/>
                    </a:lnTo>
                    <a:lnTo>
                      <a:pt x="14" y="10"/>
                    </a:lnTo>
                    <a:lnTo>
                      <a:pt x="16" y="10"/>
                    </a:lnTo>
                    <a:lnTo>
                      <a:pt x="19" y="10"/>
                    </a:lnTo>
                    <a:lnTo>
                      <a:pt x="21" y="8"/>
                    </a:lnTo>
                    <a:lnTo>
                      <a:pt x="24" y="8"/>
                    </a:lnTo>
                    <a:lnTo>
                      <a:pt x="24" y="0"/>
                    </a:lnTo>
                    <a:lnTo>
                      <a:pt x="21" y="0"/>
                    </a:lnTo>
                    <a:lnTo>
                      <a:pt x="19" y="0"/>
                    </a:lnTo>
                    <a:lnTo>
                      <a:pt x="16" y="0"/>
                    </a:lnTo>
                    <a:lnTo>
                      <a:pt x="14" y="0"/>
                    </a:lnTo>
                    <a:lnTo>
                      <a:pt x="0" y="5"/>
                    </a:lnTo>
                    <a:lnTo>
                      <a:pt x="14" y="92"/>
                    </a:lnTo>
                    <a:lnTo>
                      <a:pt x="24" y="89"/>
                    </a:lnTo>
                    <a:lnTo>
                      <a:pt x="19" y="50"/>
                    </a:lnTo>
                    <a:lnTo>
                      <a:pt x="21" y="50"/>
                    </a:lnTo>
                    <a:lnTo>
                      <a:pt x="53" y="82"/>
                    </a:lnTo>
                    <a:lnTo>
                      <a:pt x="64" y="77"/>
                    </a:lnTo>
                    <a:lnTo>
                      <a:pt x="32" y="48"/>
                    </a:lnTo>
                    <a:lnTo>
                      <a:pt x="40" y="42"/>
                    </a:lnTo>
                    <a:lnTo>
                      <a:pt x="45" y="34"/>
                    </a:lnTo>
                    <a:lnTo>
                      <a:pt x="50" y="26"/>
                    </a:lnTo>
                    <a:lnTo>
                      <a:pt x="5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8" name="Freeform 150"/>
              <p:cNvSpPr>
                <a:spLocks/>
              </p:cNvSpPr>
              <p:nvPr/>
            </p:nvSpPr>
            <p:spPr bwMode="auto">
              <a:xfrm>
                <a:off x="4979" y="1013"/>
                <a:ext cx="20" cy="22"/>
              </a:xfrm>
              <a:custGeom>
                <a:avLst/>
                <a:gdLst>
                  <a:gd name="T0" fmla="*/ 10 w 101"/>
                  <a:gd name="T1" fmla="*/ 16 h 114"/>
                  <a:gd name="T2" fmla="*/ 1 w 101"/>
                  <a:gd name="T3" fmla="*/ 3 h 114"/>
                  <a:gd name="T4" fmla="*/ 0 w 101"/>
                  <a:gd name="T5" fmla="*/ 22 h 114"/>
                  <a:gd name="T6" fmla="*/ 2 w 101"/>
                  <a:gd name="T7" fmla="*/ 21 h 114"/>
                  <a:gd name="T8" fmla="*/ 3 w 101"/>
                  <a:gd name="T9" fmla="*/ 9 h 114"/>
                  <a:gd name="T10" fmla="*/ 10 w 101"/>
                  <a:gd name="T11" fmla="*/ 20 h 114"/>
                  <a:gd name="T12" fmla="*/ 14 w 101"/>
                  <a:gd name="T13" fmla="*/ 7 h 114"/>
                  <a:gd name="T14" fmla="*/ 18 w 101"/>
                  <a:gd name="T15" fmla="*/ 17 h 114"/>
                  <a:gd name="T16" fmla="*/ 20 w 101"/>
                  <a:gd name="T17" fmla="*/ 16 h 114"/>
                  <a:gd name="T18" fmla="*/ 14 w 101"/>
                  <a:gd name="T19" fmla="*/ 0 h 114"/>
                  <a:gd name="T20" fmla="*/ 10 w 101"/>
                  <a:gd name="T21" fmla="*/ 16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14">
                    <a:moveTo>
                      <a:pt x="48" y="82"/>
                    </a:moveTo>
                    <a:lnTo>
                      <a:pt x="7" y="16"/>
                    </a:lnTo>
                    <a:lnTo>
                      <a:pt x="0" y="114"/>
                    </a:lnTo>
                    <a:lnTo>
                      <a:pt x="12" y="111"/>
                    </a:lnTo>
                    <a:lnTo>
                      <a:pt x="14" y="48"/>
                    </a:lnTo>
                    <a:lnTo>
                      <a:pt x="51" y="103"/>
                    </a:lnTo>
                    <a:lnTo>
                      <a:pt x="69" y="34"/>
                    </a:lnTo>
                    <a:lnTo>
                      <a:pt x="91" y="90"/>
                    </a:lnTo>
                    <a:lnTo>
                      <a:pt x="101" y="85"/>
                    </a:lnTo>
                    <a:lnTo>
                      <a:pt x="69" y="0"/>
                    </a:lnTo>
                    <a:lnTo>
                      <a:pt x="4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39" name="Freeform 151"/>
              <p:cNvSpPr>
                <a:spLocks/>
              </p:cNvSpPr>
              <p:nvPr/>
            </p:nvSpPr>
            <p:spPr bwMode="auto">
              <a:xfrm>
                <a:off x="5000" y="1009"/>
                <a:ext cx="15" cy="21"/>
              </a:xfrm>
              <a:custGeom>
                <a:avLst/>
                <a:gdLst>
                  <a:gd name="T0" fmla="*/ 3 w 79"/>
                  <a:gd name="T1" fmla="*/ 8 h 101"/>
                  <a:gd name="T2" fmla="*/ 4 w 79"/>
                  <a:gd name="T3" fmla="*/ 9 h 101"/>
                  <a:gd name="T4" fmla="*/ 5 w 79"/>
                  <a:gd name="T5" fmla="*/ 4 h 101"/>
                  <a:gd name="T6" fmla="*/ 9 w 79"/>
                  <a:gd name="T7" fmla="*/ 11 h 101"/>
                  <a:gd name="T8" fmla="*/ 4 w 79"/>
                  <a:gd name="T9" fmla="*/ 13 h 101"/>
                  <a:gd name="T10" fmla="*/ 4 w 79"/>
                  <a:gd name="T11" fmla="*/ 10 h 101"/>
                  <a:gd name="T12" fmla="*/ 2 w 79"/>
                  <a:gd name="T13" fmla="*/ 10 h 101"/>
                  <a:gd name="T14" fmla="*/ 0 w 79"/>
                  <a:gd name="T15" fmla="*/ 21 h 101"/>
                  <a:gd name="T16" fmla="*/ 2 w 79"/>
                  <a:gd name="T17" fmla="*/ 20 h 101"/>
                  <a:gd name="T18" fmla="*/ 3 w 79"/>
                  <a:gd name="T19" fmla="*/ 15 h 101"/>
                  <a:gd name="T20" fmla="*/ 10 w 79"/>
                  <a:gd name="T21" fmla="*/ 13 h 101"/>
                  <a:gd name="T22" fmla="*/ 13 w 79"/>
                  <a:gd name="T23" fmla="*/ 17 h 101"/>
                  <a:gd name="T24" fmla="*/ 15 w 79"/>
                  <a:gd name="T25" fmla="*/ 16 h 101"/>
                  <a:gd name="T26" fmla="*/ 5 w 79"/>
                  <a:gd name="T27" fmla="*/ 0 h 101"/>
                  <a:gd name="T28" fmla="*/ 3 w 79"/>
                  <a:gd name="T29" fmla="*/ 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1">
                    <a:moveTo>
                      <a:pt x="16" y="38"/>
                    </a:moveTo>
                    <a:lnTo>
                      <a:pt x="23" y="43"/>
                    </a:lnTo>
                    <a:lnTo>
                      <a:pt x="28" y="21"/>
                    </a:lnTo>
                    <a:lnTo>
                      <a:pt x="50" y="53"/>
                    </a:lnTo>
                    <a:lnTo>
                      <a:pt x="21" y="62"/>
                    </a:lnTo>
                    <a:lnTo>
                      <a:pt x="23" y="48"/>
                    </a:lnTo>
                    <a:lnTo>
                      <a:pt x="13" y="50"/>
                    </a:lnTo>
                    <a:lnTo>
                      <a:pt x="0" y="101"/>
                    </a:lnTo>
                    <a:lnTo>
                      <a:pt x="11" y="98"/>
                    </a:lnTo>
                    <a:lnTo>
                      <a:pt x="18" y="72"/>
                    </a:lnTo>
                    <a:lnTo>
                      <a:pt x="55" y="62"/>
                    </a:lnTo>
                    <a:lnTo>
                      <a:pt x="69" y="82"/>
                    </a:lnTo>
                    <a:lnTo>
                      <a:pt x="79" y="79"/>
                    </a:lnTo>
                    <a:lnTo>
                      <a:pt x="26" y="0"/>
                    </a:lnTo>
                    <a:lnTo>
                      <a:pt x="1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0" name="Freeform 152"/>
              <p:cNvSpPr>
                <a:spLocks/>
              </p:cNvSpPr>
              <p:nvPr/>
            </p:nvSpPr>
            <p:spPr bwMode="auto">
              <a:xfrm>
                <a:off x="5002" y="1017"/>
                <a:ext cx="2" cy="2"/>
              </a:xfrm>
              <a:custGeom>
                <a:avLst/>
                <a:gdLst>
                  <a:gd name="T0" fmla="*/ 2 w 10"/>
                  <a:gd name="T1" fmla="*/ 1 h 12"/>
                  <a:gd name="T2" fmla="*/ 1 w 10"/>
                  <a:gd name="T3" fmla="*/ 0 h 12"/>
                  <a:gd name="T4" fmla="*/ 0 w 10"/>
                  <a:gd name="T5" fmla="*/ 2 h 12"/>
                  <a:gd name="T6" fmla="*/ 2 w 10"/>
                  <a:gd name="T7" fmla="*/ 2 h 12"/>
                  <a:gd name="T8" fmla="*/ 2 w 10"/>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10" y="5"/>
                    </a:moveTo>
                    <a:lnTo>
                      <a:pt x="3" y="0"/>
                    </a:lnTo>
                    <a:lnTo>
                      <a:pt x="0" y="12"/>
                    </a:lnTo>
                    <a:lnTo>
                      <a:pt x="10" y="1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1" name="Freeform 153"/>
              <p:cNvSpPr>
                <a:spLocks/>
              </p:cNvSpPr>
              <p:nvPr/>
            </p:nvSpPr>
            <p:spPr bwMode="auto">
              <a:xfrm>
                <a:off x="5015" y="1007"/>
                <a:ext cx="5" cy="18"/>
              </a:xfrm>
              <a:custGeom>
                <a:avLst/>
                <a:gdLst>
                  <a:gd name="T0" fmla="*/ 3 w 24"/>
                  <a:gd name="T1" fmla="*/ 18 h 90"/>
                  <a:gd name="T2" fmla="*/ 5 w 24"/>
                  <a:gd name="T3" fmla="*/ 17 h 90"/>
                  <a:gd name="T4" fmla="*/ 2 w 24"/>
                  <a:gd name="T5" fmla="*/ 0 h 90"/>
                  <a:gd name="T6" fmla="*/ 0 w 24"/>
                  <a:gd name="T7" fmla="*/ 1 h 90"/>
                  <a:gd name="T8" fmla="*/ 3 w 24"/>
                  <a:gd name="T9" fmla="*/ 1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0">
                    <a:moveTo>
                      <a:pt x="14" y="90"/>
                    </a:moveTo>
                    <a:lnTo>
                      <a:pt x="24" y="87"/>
                    </a:lnTo>
                    <a:lnTo>
                      <a:pt x="11" y="0"/>
                    </a:lnTo>
                    <a:lnTo>
                      <a:pt x="0" y="3"/>
                    </a:lnTo>
                    <a:lnTo>
                      <a:pt x="1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2" name="Freeform 154"/>
              <p:cNvSpPr>
                <a:spLocks/>
              </p:cNvSpPr>
              <p:nvPr/>
            </p:nvSpPr>
            <p:spPr bwMode="auto">
              <a:xfrm>
                <a:off x="5021" y="1006"/>
                <a:ext cx="9" cy="17"/>
              </a:xfrm>
              <a:custGeom>
                <a:avLst/>
                <a:gdLst>
                  <a:gd name="T0" fmla="*/ 4 w 45"/>
                  <a:gd name="T1" fmla="*/ 15 h 87"/>
                  <a:gd name="T2" fmla="*/ 2 w 45"/>
                  <a:gd name="T3" fmla="*/ 0 h 87"/>
                  <a:gd name="T4" fmla="*/ 0 w 45"/>
                  <a:gd name="T5" fmla="*/ 1 h 87"/>
                  <a:gd name="T6" fmla="*/ 2 w 45"/>
                  <a:gd name="T7" fmla="*/ 17 h 87"/>
                  <a:gd name="T8" fmla="*/ 9 w 45"/>
                  <a:gd name="T9" fmla="*/ 16 h 87"/>
                  <a:gd name="T10" fmla="*/ 9 w 45"/>
                  <a:gd name="T11" fmla="*/ 13 h 87"/>
                  <a:gd name="T12" fmla="*/ 4 w 45"/>
                  <a:gd name="T13" fmla="*/ 15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7">
                    <a:moveTo>
                      <a:pt x="21" y="76"/>
                    </a:moveTo>
                    <a:lnTo>
                      <a:pt x="11" y="0"/>
                    </a:lnTo>
                    <a:lnTo>
                      <a:pt x="0" y="3"/>
                    </a:lnTo>
                    <a:lnTo>
                      <a:pt x="11" y="87"/>
                    </a:lnTo>
                    <a:lnTo>
                      <a:pt x="45" y="80"/>
                    </a:lnTo>
                    <a:lnTo>
                      <a:pt x="45" y="68"/>
                    </a:lnTo>
                    <a:lnTo>
                      <a:pt x="2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3" name="Freeform 155"/>
              <p:cNvSpPr>
                <a:spLocks/>
              </p:cNvSpPr>
              <p:nvPr/>
            </p:nvSpPr>
            <p:spPr bwMode="auto">
              <a:xfrm>
                <a:off x="4926" y="646"/>
                <a:ext cx="119" cy="142"/>
              </a:xfrm>
              <a:custGeom>
                <a:avLst/>
                <a:gdLst>
                  <a:gd name="T0" fmla="*/ 119 w 595"/>
                  <a:gd name="T1" fmla="*/ 123 h 709"/>
                  <a:gd name="T2" fmla="*/ 105 w 595"/>
                  <a:gd name="T3" fmla="*/ 0 h 709"/>
                  <a:gd name="T4" fmla="*/ 0 w 595"/>
                  <a:gd name="T5" fmla="*/ 17 h 709"/>
                  <a:gd name="T6" fmla="*/ 16 w 595"/>
                  <a:gd name="T7" fmla="*/ 142 h 709"/>
                  <a:gd name="T8" fmla="*/ 119 w 595"/>
                  <a:gd name="T9" fmla="*/ 123 h 7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709">
                    <a:moveTo>
                      <a:pt x="595" y="613"/>
                    </a:moveTo>
                    <a:lnTo>
                      <a:pt x="526" y="0"/>
                    </a:lnTo>
                    <a:lnTo>
                      <a:pt x="0" y="83"/>
                    </a:lnTo>
                    <a:lnTo>
                      <a:pt x="82" y="709"/>
                    </a:lnTo>
                    <a:lnTo>
                      <a:pt x="595" y="613"/>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4" name="Freeform 156"/>
              <p:cNvSpPr>
                <a:spLocks/>
              </p:cNvSpPr>
              <p:nvPr/>
            </p:nvSpPr>
            <p:spPr bwMode="auto">
              <a:xfrm>
                <a:off x="4931" y="653"/>
                <a:ext cx="109" cy="129"/>
              </a:xfrm>
              <a:custGeom>
                <a:avLst/>
                <a:gdLst>
                  <a:gd name="T0" fmla="*/ 109 w 542"/>
                  <a:gd name="T1" fmla="*/ 111 h 647"/>
                  <a:gd name="T2" fmla="*/ 96 w 542"/>
                  <a:gd name="T3" fmla="*/ 0 h 647"/>
                  <a:gd name="T4" fmla="*/ 0 w 542"/>
                  <a:gd name="T5" fmla="*/ 15 h 647"/>
                  <a:gd name="T6" fmla="*/ 15 w 542"/>
                  <a:gd name="T7" fmla="*/ 129 h 647"/>
                  <a:gd name="T8" fmla="*/ 109 w 542"/>
                  <a:gd name="T9" fmla="*/ 111 h 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647">
                    <a:moveTo>
                      <a:pt x="542" y="557"/>
                    </a:moveTo>
                    <a:lnTo>
                      <a:pt x="479" y="0"/>
                    </a:lnTo>
                    <a:lnTo>
                      <a:pt x="0" y="76"/>
                    </a:lnTo>
                    <a:lnTo>
                      <a:pt x="74" y="647"/>
                    </a:lnTo>
                    <a:lnTo>
                      <a:pt x="542" y="5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5" name="Freeform 157"/>
              <p:cNvSpPr>
                <a:spLocks/>
              </p:cNvSpPr>
              <p:nvPr/>
            </p:nvSpPr>
            <p:spPr bwMode="auto">
              <a:xfrm>
                <a:off x="4942" y="666"/>
                <a:ext cx="87" cy="103"/>
              </a:xfrm>
              <a:custGeom>
                <a:avLst/>
                <a:gdLst>
                  <a:gd name="T0" fmla="*/ 87 w 434"/>
                  <a:gd name="T1" fmla="*/ 89 h 515"/>
                  <a:gd name="T2" fmla="*/ 76 w 434"/>
                  <a:gd name="T3" fmla="*/ 0 h 515"/>
                  <a:gd name="T4" fmla="*/ 0 w 434"/>
                  <a:gd name="T5" fmla="*/ 12 h 515"/>
                  <a:gd name="T6" fmla="*/ 12 w 434"/>
                  <a:gd name="T7" fmla="*/ 103 h 515"/>
                  <a:gd name="T8" fmla="*/ 87 w 434"/>
                  <a:gd name="T9" fmla="*/ 89 h 5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515">
                    <a:moveTo>
                      <a:pt x="434" y="446"/>
                    </a:moveTo>
                    <a:lnTo>
                      <a:pt x="381" y="0"/>
                    </a:lnTo>
                    <a:lnTo>
                      <a:pt x="0" y="60"/>
                    </a:lnTo>
                    <a:lnTo>
                      <a:pt x="59" y="515"/>
                    </a:lnTo>
                    <a:lnTo>
                      <a:pt x="434" y="446"/>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6" name="Freeform 158"/>
              <p:cNvSpPr>
                <a:spLocks/>
              </p:cNvSpPr>
              <p:nvPr/>
            </p:nvSpPr>
            <p:spPr bwMode="auto">
              <a:xfrm>
                <a:off x="4955" y="688"/>
                <a:ext cx="65" cy="67"/>
              </a:xfrm>
              <a:custGeom>
                <a:avLst/>
                <a:gdLst>
                  <a:gd name="T0" fmla="*/ 0 w 322"/>
                  <a:gd name="T1" fmla="*/ 30 h 335"/>
                  <a:gd name="T2" fmla="*/ 5 w 322"/>
                  <a:gd name="T3" fmla="*/ 67 h 335"/>
                  <a:gd name="T4" fmla="*/ 65 w 322"/>
                  <a:gd name="T5" fmla="*/ 56 h 335"/>
                  <a:gd name="T6" fmla="*/ 59 w 322"/>
                  <a:gd name="T7" fmla="*/ 0 h 335"/>
                  <a:gd name="T8" fmla="*/ 49 w 322"/>
                  <a:gd name="T9" fmla="*/ 0 h 335"/>
                  <a:gd name="T10" fmla="*/ 41 w 322"/>
                  <a:gd name="T11" fmla="*/ 2 h 335"/>
                  <a:gd name="T12" fmla="*/ 33 w 322"/>
                  <a:gd name="T13" fmla="*/ 5 h 335"/>
                  <a:gd name="T14" fmla="*/ 25 w 322"/>
                  <a:gd name="T15" fmla="*/ 9 h 335"/>
                  <a:gd name="T16" fmla="*/ 18 w 322"/>
                  <a:gd name="T17" fmla="*/ 14 h 335"/>
                  <a:gd name="T18" fmla="*/ 11 w 322"/>
                  <a:gd name="T19" fmla="*/ 19 h 335"/>
                  <a:gd name="T20" fmla="*/ 5 w 322"/>
                  <a:gd name="T21" fmla="*/ 25 h 335"/>
                  <a:gd name="T22" fmla="*/ 0 w 322"/>
                  <a:gd name="T23" fmla="*/ 30 h 3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2" h="335">
                    <a:moveTo>
                      <a:pt x="0" y="151"/>
                    </a:moveTo>
                    <a:lnTo>
                      <a:pt x="24" y="335"/>
                    </a:lnTo>
                    <a:lnTo>
                      <a:pt x="322" y="280"/>
                    </a:lnTo>
                    <a:lnTo>
                      <a:pt x="291" y="0"/>
                    </a:lnTo>
                    <a:lnTo>
                      <a:pt x="245" y="0"/>
                    </a:lnTo>
                    <a:lnTo>
                      <a:pt x="204" y="9"/>
                    </a:lnTo>
                    <a:lnTo>
                      <a:pt x="164" y="24"/>
                    </a:lnTo>
                    <a:lnTo>
                      <a:pt x="125" y="45"/>
                    </a:lnTo>
                    <a:lnTo>
                      <a:pt x="87" y="69"/>
                    </a:lnTo>
                    <a:lnTo>
                      <a:pt x="55" y="95"/>
                    </a:lnTo>
                    <a:lnTo>
                      <a:pt x="27" y="124"/>
                    </a:lnTo>
                    <a:lnTo>
                      <a:pt x="0" y="15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7" name="Freeform 159"/>
              <p:cNvSpPr>
                <a:spLocks/>
              </p:cNvSpPr>
              <p:nvPr/>
            </p:nvSpPr>
            <p:spPr bwMode="auto">
              <a:xfrm>
                <a:off x="4953" y="702"/>
                <a:ext cx="13" cy="16"/>
              </a:xfrm>
              <a:custGeom>
                <a:avLst/>
                <a:gdLst>
                  <a:gd name="T0" fmla="*/ 2 w 66"/>
                  <a:gd name="T1" fmla="*/ 16 h 82"/>
                  <a:gd name="T2" fmla="*/ 5 w 66"/>
                  <a:gd name="T3" fmla="*/ 13 h 82"/>
                  <a:gd name="T4" fmla="*/ 7 w 66"/>
                  <a:gd name="T5" fmla="*/ 11 h 82"/>
                  <a:gd name="T6" fmla="*/ 10 w 66"/>
                  <a:gd name="T7" fmla="*/ 8 h 82"/>
                  <a:gd name="T8" fmla="*/ 13 w 66"/>
                  <a:gd name="T9" fmla="*/ 5 h 82"/>
                  <a:gd name="T10" fmla="*/ 0 w 66"/>
                  <a:gd name="T11" fmla="*/ 0 h 82"/>
                  <a:gd name="T12" fmla="*/ 2 w 66"/>
                  <a:gd name="T13" fmla="*/ 16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82">
                    <a:moveTo>
                      <a:pt x="11" y="82"/>
                    </a:moveTo>
                    <a:lnTo>
                      <a:pt x="24" y="69"/>
                    </a:lnTo>
                    <a:lnTo>
                      <a:pt x="38" y="55"/>
                    </a:lnTo>
                    <a:lnTo>
                      <a:pt x="50" y="40"/>
                    </a:lnTo>
                    <a:lnTo>
                      <a:pt x="66" y="26"/>
                    </a:lnTo>
                    <a:lnTo>
                      <a:pt x="0" y="0"/>
                    </a:lnTo>
                    <a:lnTo>
                      <a:pt x="11"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8" name="Freeform 160"/>
              <p:cNvSpPr>
                <a:spLocks/>
              </p:cNvSpPr>
              <p:nvPr/>
            </p:nvSpPr>
            <p:spPr bwMode="auto">
              <a:xfrm>
                <a:off x="4950" y="680"/>
                <a:ext cx="24" cy="27"/>
              </a:xfrm>
              <a:custGeom>
                <a:avLst/>
                <a:gdLst>
                  <a:gd name="T0" fmla="*/ 0 w 119"/>
                  <a:gd name="T1" fmla="*/ 3 h 134"/>
                  <a:gd name="T2" fmla="*/ 3 w 119"/>
                  <a:gd name="T3" fmla="*/ 22 h 134"/>
                  <a:gd name="T4" fmla="*/ 16 w 119"/>
                  <a:gd name="T5" fmla="*/ 27 h 134"/>
                  <a:gd name="T6" fmla="*/ 18 w 119"/>
                  <a:gd name="T7" fmla="*/ 26 h 134"/>
                  <a:gd name="T8" fmla="*/ 20 w 119"/>
                  <a:gd name="T9" fmla="*/ 24 h 134"/>
                  <a:gd name="T10" fmla="*/ 22 w 119"/>
                  <a:gd name="T11" fmla="*/ 22 h 134"/>
                  <a:gd name="T12" fmla="*/ 24 w 119"/>
                  <a:gd name="T13" fmla="*/ 21 h 134"/>
                  <a:gd name="T14" fmla="*/ 15 w 119"/>
                  <a:gd name="T15" fmla="*/ 0 h 134"/>
                  <a:gd name="T16" fmla="*/ 0 w 119"/>
                  <a:gd name="T17" fmla="*/ 3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 h="134">
                    <a:moveTo>
                      <a:pt x="0" y="13"/>
                    </a:moveTo>
                    <a:lnTo>
                      <a:pt x="13" y="108"/>
                    </a:lnTo>
                    <a:lnTo>
                      <a:pt x="79" y="134"/>
                    </a:lnTo>
                    <a:lnTo>
                      <a:pt x="87" y="127"/>
                    </a:lnTo>
                    <a:lnTo>
                      <a:pt x="98" y="119"/>
                    </a:lnTo>
                    <a:lnTo>
                      <a:pt x="108" y="110"/>
                    </a:lnTo>
                    <a:lnTo>
                      <a:pt x="119" y="103"/>
                    </a:lnTo>
                    <a:lnTo>
                      <a:pt x="74"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49" name="Freeform 161"/>
              <p:cNvSpPr>
                <a:spLocks/>
              </p:cNvSpPr>
              <p:nvPr/>
            </p:nvSpPr>
            <p:spPr bwMode="auto">
              <a:xfrm>
                <a:off x="4989" y="674"/>
                <a:ext cx="17" cy="18"/>
              </a:xfrm>
              <a:custGeom>
                <a:avLst/>
                <a:gdLst>
                  <a:gd name="T0" fmla="*/ 0 w 83"/>
                  <a:gd name="T1" fmla="*/ 2 h 90"/>
                  <a:gd name="T2" fmla="*/ 1 w 83"/>
                  <a:gd name="T3" fmla="*/ 18 h 90"/>
                  <a:gd name="T4" fmla="*/ 5 w 83"/>
                  <a:gd name="T5" fmla="*/ 16 h 90"/>
                  <a:gd name="T6" fmla="*/ 9 w 83"/>
                  <a:gd name="T7" fmla="*/ 15 h 90"/>
                  <a:gd name="T8" fmla="*/ 13 w 83"/>
                  <a:gd name="T9" fmla="*/ 15 h 90"/>
                  <a:gd name="T10" fmla="*/ 17 w 83"/>
                  <a:gd name="T11" fmla="*/ 14 h 90"/>
                  <a:gd name="T12" fmla="*/ 15 w 83"/>
                  <a:gd name="T13" fmla="*/ 0 h 90"/>
                  <a:gd name="T14" fmla="*/ 0 w 83"/>
                  <a:gd name="T15" fmla="*/ 2 h 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90">
                    <a:moveTo>
                      <a:pt x="0" y="10"/>
                    </a:moveTo>
                    <a:lnTo>
                      <a:pt x="6" y="90"/>
                    </a:lnTo>
                    <a:lnTo>
                      <a:pt x="24" y="82"/>
                    </a:lnTo>
                    <a:lnTo>
                      <a:pt x="43" y="77"/>
                    </a:lnTo>
                    <a:lnTo>
                      <a:pt x="64" y="74"/>
                    </a:lnTo>
                    <a:lnTo>
                      <a:pt x="83" y="71"/>
                    </a:lnTo>
                    <a:lnTo>
                      <a:pt x="74"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0" name="Freeform 162"/>
              <p:cNvSpPr>
                <a:spLocks/>
              </p:cNvSpPr>
              <p:nvPr/>
            </p:nvSpPr>
            <p:spPr bwMode="auto">
              <a:xfrm>
                <a:off x="5004" y="673"/>
                <a:ext cx="9" cy="15"/>
              </a:xfrm>
              <a:custGeom>
                <a:avLst/>
                <a:gdLst>
                  <a:gd name="T0" fmla="*/ 7 w 46"/>
                  <a:gd name="T1" fmla="*/ 0 h 76"/>
                  <a:gd name="T2" fmla="*/ 0 w 46"/>
                  <a:gd name="T3" fmla="*/ 1 h 76"/>
                  <a:gd name="T4" fmla="*/ 2 w 46"/>
                  <a:gd name="T5" fmla="*/ 15 h 76"/>
                  <a:gd name="T6" fmla="*/ 4 w 46"/>
                  <a:gd name="T7" fmla="*/ 15 h 76"/>
                  <a:gd name="T8" fmla="*/ 5 w 46"/>
                  <a:gd name="T9" fmla="*/ 15 h 76"/>
                  <a:gd name="T10" fmla="*/ 7 w 46"/>
                  <a:gd name="T11" fmla="*/ 15 h 76"/>
                  <a:gd name="T12" fmla="*/ 9 w 46"/>
                  <a:gd name="T13" fmla="*/ 15 h 76"/>
                  <a:gd name="T14" fmla="*/ 7 w 46"/>
                  <a:gd name="T15" fmla="*/ 0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76">
                    <a:moveTo>
                      <a:pt x="38" y="0"/>
                    </a:moveTo>
                    <a:lnTo>
                      <a:pt x="0" y="5"/>
                    </a:lnTo>
                    <a:lnTo>
                      <a:pt x="9" y="76"/>
                    </a:lnTo>
                    <a:lnTo>
                      <a:pt x="19" y="76"/>
                    </a:lnTo>
                    <a:lnTo>
                      <a:pt x="27" y="76"/>
                    </a:lnTo>
                    <a:lnTo>
                      <a:pt x="35" y="76"/>
                    </a:lnTo>
                    <a:lnTo>
                      <a:pt x="46" y="76"/>
                    </a:lnTo>
                    <a:lnTo>
                      <a:pt x="38"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1" name="Freeform 163"/>
              <p:cNvSpPr>
                <a:spLocks/>
              </p:cNvSpPr>
              <p:nvPr/>
            </p:nvSpPr>
            <p:spPr bwMode="auto">
              <a:xfrm>
                <a:off x="4965" y="676"/>
                <a:ext cx="26" cy="25"/>
              </a:xfrm>
              <a:custGeom>
                <a:avLst/>
                <a:gdLst>
                  <a:gd name="T0" fmla="*/ 0 w 127"/>
                  <a:gd name="T1" fmla="*/ 4 h 125"/>
                  <a:gd name="T2" fmla="*/ 9 w 127"/>
                  <a:gd name="T3" fmla="*/ 25 h 125"/>
                  <a:gd name="T4" fmla="*/ 11 w 127"/>
                  <a:gd name="T5" fmla="*/ 23 h 125"/>
                  <a:gd name="T6" fmla="*/ 14 w 127"/>
                  <a:gd name="T7" fmla="*/ 22 h 125"/>
                  <a:gd name="T8" fmla="*/ 15 w 127"/>
                  <a:gd name="T9" fmla="*/ 21 h 125"/>
                  <a:gd name="T10" fmla="*/ 17 w 127"/>
                  <a:gd name="T11" fmla="*/ 20 h 125"/>
                  <a:gd name="T12" fmla="*/ 19 w 127"/>
                  <a:gd name="T13" fmla="*/ 19 h 125"/>
                  <a:gd name="T14" fmla="*/ 22 w 127"/>
                  <a:gd name="T15" fmla="*/ 17 h 125"/>
                  <a:gd name="T16" fmla="*/ 24 w 127"/>
                  <a:gd name="T17" fmla="*/ 17 h 125"/>
                  <a:gd name="T18" fmla="*/ 26 w 127"/>
                  <a:gd name="T19" fmla="*/ 16 h 125"/>
                  <a:gd name="T20" fmla="*/ 25 w 127"/>
                  <a:gd name="T21" fmla="*/ 0 h 125"/>
                  <a:gd name="T22" fmla="*/ 0 w 127"/>
                  <a:gd name="T23" fmla="*/ 4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7" h="125">
                    <a:moveTo>
                      <a:pt x="0" y="22"/>
                    </a:moveTo>
                    <a:lnTo>
                      <a:pt x="45" y="125"/>
                    </a:lnTo>
                    <a:lnTo>
                      <a:pt x="56" y="117"/>
                    </a:lnTo>
                    <a:lnTo>
                      <a:pt x="66" y="111"/>
                    </a:lnTo>
                    <a:lnTo>
                      <a:pt x="75" y="106"/>
                    </a:lnTo>
                    <a:lnTo>
                      <a:pt x="85" y="98"/>
                    </a:lnTo>
                    <a:lnTo>
                      <a:pt x="95" y="93"/>
                    </a:lnTo>
                    <a:lnTo>
                      <a:pt x="106" y="87"/>
                    </a:lnTo>
                    <a:lnTo>
                      <a:pt x="116" y="85"/>
                    </a:lnTo>
                    <a:lnTo>
                      <a:pt x="127" y="80"/>
                    </a:lnTo>
                    <a:lnTo>
                      <a:pt x="121" y="0"/>
                    </a:lnTo>
                    <a:lnTo>
                      <a:pt x="0" y="2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2" name="Freeform 164"/>
              <p:cNvSpPr>
                <a:spLocks/>
              </p:cNvSpPr>
              <p:nvPr/>
            </p:nvSpPr>
            <p:spPr bwMode="auto">
              <a:xfrm>
                <a:off x="4965" y="729"/>
                <a:ext cx="51" cy="25"/>
              </a:xfrm>
              <a:custGeom>
                <a:avLst/>
                <a:gdLst>
                  <a:gd name="T0" fmla="*/ 30 w 253"/>
                  <a:gd name="T1" fmla="*/ 19 h 122"/>
                  <a:gd name="T2" fmla="*/ 24 w 253"/>
                  <a:gd name="T3" fmla="*/ 20 h 122"/>
                  <a:gd name="T4" fmla="*/ 19 w 253"/>
                  <a:gd name="T5" fmla="*/ 21 h 122"/>
                  <a:gd name="T6" fmla="*/ 14 w 253"/>
                  <a:gd name="T7" fmla="*/ 22 h 122"/>
                  <a:gd name="T8" fmla="*/ 10 w 253"/>
                  <a:gd name="T9" fmla="*/ 23 h 122"/>
                  <a:gd name="T10" fmla="*/ 6 w 253"/>
                  <a:gd name="T11" fmla="*/ 24 h 122"/>
                  <a:gd name="T12" fmla="*/ 3 w 253"/>
                  <a:gd name="T13" fmla="*/ 24 h 122"/>
                  <a:gd name="T14" fmla="*/ 1 w 253"/>
                  <a:gd name="T15" fmla="*/ 25 h 122"/>
                  <a:gd name="T16" fmla="*/ 0 w 253"/>
                  <a:gd name="T17" fmla="*/ 25 h 122"/>
                  <a:gd name="T18" fmla="*/ 1 w 253"/>
                  <a:gd name="T19" fmla="*/ 24 h 122"/>
                  <a:gd name="T20" fmla="*/ 2 w 253"/>
                  <a:gd name="T21" fmla="*/ 22 h 122"/>
                  <a:gd name="T22" fmla="*/ 4 w 253"/>
                  <a:gd name="T23" fmla="*/ 19 h 122"/>
                  <a:gd name="T24" fmla="*/ 7 w 253"/>
                  <a:gd name="T25" fmla="*/ 15 h 122"/>
                  <a:gd name="T26" fmla="*/ 11 w 253"/>
                  <a:gd name="T27" fmla="*/ 11 h 122"/>
                  <a:gd name="T28" fmla="*/ 16 w 253"/>
                  <a:gd name="T29" fmla="*/ 8 h 122"/>
                  <a:gd name="T30" fmla="*/ 20 w 253"/>
                  <a:gd name="T31" fmla="*/ 5 h 122"/>
                  <a:gd name="T32" fmla="*/ 24 w 253"/>
                  <a:gd name="T33" fmla="*/ 4 h 122"/>
                  <a:gd name="T34" fmla="*/ 29 w 253"/>
                  <a:gd name="T35" fmla="*/ 3 h 122"/>
                  <a:gd name="T36" fmla="*/ 33 w 253"/>
                  <a:gd name="T37" fmla="*/ 2 h 122"/>
                  <a:gd name="T38" fmla="*/ 38 w 253"/>
                  <a:gd name="T39" fmla="*/ 1 h 122"/>
                  <a:gd name="T40" fmla="*/ 42 w 253"/>
                  <a:gd name="T41" fmla="*/ 0 h 122"/>
                  <a:gd name="T42" fmla="*/ 45 w 253"/>
                  <a:gd name="T43" fmla="*/ 0 h 122"/>
                  <a:gd name="T44" fmla="*/ 47 w 253"/>
                  <a:gd name="T45" fmla="*/ 1 h 122"/>
                  <a:gd name="T46" fmla="*/ 50 w 253"/>
                  <a:gd name="T47" fmla="*/ 4 h 122"/>
                  <a:gd name="T48" fmla="*/ 51 w 253"/>
                  <a:gd name="T49" fmla="*/ 8 h 122"/>
                  <a:gd name="T50" fmla="*/ 51 w 253"/>
                  <a:gd name="T51" fmla="*/ 11 h 122"/>
                  <a:gd name="T52" fmla="*/ 50 w 253"/>
                  <a:gd name="T53" fmla="*/ 14 h 122"/>
                  <a:gd name="T54" fmla="*/ 48 w 253"/>
                  <a:gd name="T55" fmla="*/ 15 h 122"/>
                  <a:gd name="T56" fmla="*/ 45 w 253"/>
                  <a:gd name="T57" fmla="*/ 16 h 122"/>
                  <a:gd name="T58" fmla="*/ 42 w 253"/>
                  <a:gd name="T59" fmla="*/ 17 h 122"/>
                  <a:gd name="T60" fmla="*/ 38 w 253"/>
                  <a:gd name="T61" fmla="*/ 18 h 122"/>
                  <a:gd name="T62" fmla="*/ 34 w 253"/>
                  <a:gd name="T63" fmla="*/ 18 h 122"/>
                  <a:gd name="T64" fmla="*/ 30 w 253"/>
                  <a:gd name="T65" fmla="*/ 19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122">
                    <a:moveTo>
                      <a:pt x="148" y="93"/>
                    </a:moveTo>
                    <a:lnTo>
                      <a:pt x="121" y="98"/>
                    </a:lnTo>
                    <a:lnTo>
                      <a:pt x="95" y="101"/>
                    </a:lnTo>
                    <a:lnTo>
                      <a:pt x="71" y="106"/>
                    </a:lnTo>
                    <a:lnTo>
                      <a:pt x="48" y="112"/>
                    </a:lnTo>
                    <a:lnTo>
                      <a:pt x="29" y="117"/>
                    </a:lnTo>
                    <a:lnTo>
                      <a:pt x="13" y="119"/>
                    </a:lnTo>
                    <a:lnTo>
                      <a:pt x="3" y="122"/>
                    </a:lnTo>
                    <a:lnTo>
                      <a:pt x="0" y="122"/>
                    </a:lnTo>
                    <a:lnTo>
                      <a:pt x="3" y="117"/>
                    </a:lnTo>
                    <a:lnTo>
                      <a:pt x="11" y="106"/>
                    </a:lnTo>
                    <a:lnTo>
                      <a:pt x="22" y="93"/>
                    </a:lnTo>
                    <a:lnTo>
                      <a:pt x="37" y="74"/>
                    </a:lnTo>
                    <a:lnTo>
                      <a:pt x="56" y="56"/>
                    </a:lnTo>
                    <a:lnTo>
                      <a:pt x="77" y="40"/>
                    </a:lnTo>
                    <a:lnTo>
                      <a:pt x="97" y="26"/>
                    </a:lnTo>
                    <a:lnTo>
                      <a:pt x="121" y="19"/>
                    </a:lnTo>
                    <a:lnTo>
                      <a:pt x="145" y="14"/>
                    </a:lnTo>
                    <a:lnTo>
                      <a:pt x="166" y="9"/>
                    </a:lnTo>
                    <a:lnTo>
                      <a:pt x="188" y="4"/>
                    </a:lnTo>
                    <a:lnTo>
                      <a:pt x="207" y="0"/>
                    </a:lnTo>
                    <a:lnTo>
                      <a:pt x="222" y="0"/>
                    </a:lnTo>
                    <a:lnTo>
                      <a:pt x="235" y="6"/>
                    </a:lnTo>
                    <a:lnTo>
                      <a:pt x="246" y="19"/>
                    </a:lnTo>
                    <a:lnTo>
                      <a:pt x="253" y="40"/>
                    </a:lnTo>
                    <a:lnTo>
                      <a:pt x="253" y="56"/>
                    </a:lnTo>
                    <a:lnTo>
                      <a:pt x="248" y="67"/>
                    </a:lnTo>
                    <a:lnTo>
                      <a:pt x="238" y="74"/>
                    </a:lnTo>
                    <a:lnTo>
                      <a:pt x="224" y="79"/>
                    </a:lnTo>
                    <a:lnTo>
                      <a:pt x="209" y="83"/>
                    </a:lnTo>
                    <a:lnTo>
                      <a:pt x="190" y="88"/>
                    </a:lnTo>
                    <a:lnTo>
                      <a:pt x="169" y="90"/>
                    </a:lnTo>
                    <a:lnTo>
                      <a:pt x="148" y="93"/>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3" name="Freeform 165"/>
              <p:cNvSpPr>
                <a:spLocks/>
              </p:cNvSpPr>
              <p:nvPr/>
            </p:nvSpPr>
            <p:spPr bwMode="auto">
              <a:xfrm>
                <a:off x="4971" y="688"/>
                <a:ext cx="36" cy="42"/>
              </a:xfrm>
              <a:custGeom>
                <a:avLst/>
                <a:gdLst>
                  <a:gd name="T0" fmla="*/ 10 w 180"/>
                  <a:gd name="T1" fmla="*/ 5 h 213"/>
                  <a:gd name="T2" fmla="*/ 7 w 180"/>
                  <a:gd name="T3" fmla="*/ 9 h 213"/>
                  <a:gd name="T4" fmla="*/ 4 w 180"/>
                  <a:gd name="T5" fmla="*/ 15 h 213"/>
                  <a:gd name="T6" fmla="*/ 1 w 180"/>
                  <a:gd name="T7" fmla="*/ 20 h 213"/>
                  <a:gd name="T8" fmla="*/ 0 w 180"/>
                  <a:gd name="T9" fmla="*/ 22 h 213"/>
                  <a:gd name="T10" fmla="*/ 4 w 180"/>
                  <a:gd name="T11" fmla="*/ 33 h 213"/>
                  <a:gd name="T12" fmla="*/ 6 w 180"/>
                  <a:gd name="T13" fmla="*/ 35 h 213"/>
                  <a:gd name="T14" fmla="*/ 10 w 180"/>
                  <a:gd name="T15" fmla="*/ 39 h 213"/>
                  <a:gd name="T16" fmla="*/ 14 w 180"/>
                  <a:gd name="T17" fmla="*/ 42 h 213"/>
                  <a:gd name="T18" fmla="*/ 18 w 180"/>
                  <a:gd name="T19" fmla="*/ 42 h 213"/>
                  <a:gd name="T20" fmla="*/ 20 w 180"/>
                  <a:gd name="T21" fmla="*/ 40 h 213"/>
                  <a:gd name="T22" fmla="*/ 23 w 180"/>
                  <a:gd name="T23" fmla="*/ 38 h 213"/>
                  <a:gd name="T24" fmla="*/ 26 w 180"/>
                  <a:gd name="T25" fmla="*/ 35 h 213"/>
                  <a:gd name="T26" fmla="*/ 29 w 180"/>
                  <a:gd name="T27" fmla="*/ 31 h 213"/>
                  <a:gd name="T28" fmla="*/ 32 w 180"/>
                  <a:gd name="T29" fmla="*/ 27 h 213"/>
                  <a:gd name="T30" fmla="*/ 34 w 180"/>
                  <a:gd name="T31" fmla="*/ 24 h 213"/>
                  <a:gd name="T32" fmla="*/ 35 w 180"/>
                  <a:gd name="T33" fmla="*/ 21 h 213"/>
                  <a:gd name="T34" fmla="*/ 36 w 180"/>
                  <a:gd name="T35" fmla="*/ 18 h 213"/>
                  <a:gd name="T36" fmla="*/ 35 w 180"/>
                  <a:gd name="T37" fmla="*/ 13 h 213"/>
                  <a:gd name="T38" fmla="*/ 33 w 180"/>
                  <a:gd name="T39" fmla="*/ 7 h 213"/>
                  <a:gd name="T40" fmla="*/ 31 w 180"/>
                  <a:gd name="T41" fmla="*/ 2 h 213"/>
                  <a:gd name="T42" fmla="*/ 29 w 180"/>
                  <a:gd name="T43" fmla="*/ 0 h 213"/>
                  <a:gd name="T44" fmla="*/ 29 w 180"/>
                  <a:gd name="T45" fmla="*/ 0 h 213"/>
                  <a:gd name="T46" fmla="*/ 27 w 180"/>
                  <a:gd name="T47" fmla="*/ 0 h 213"/>
                  <a:gd name="T48" fmla="*/ 24 w 180"/>
                  <a:gd name="T49" fmla="*/ 0 h 213"/>
                  <a:gd name="T50" fmla="*/ 21 w 180"/>
                  <a:gd name="T51" fmla="*/ 0 h 213"/>
                  <a:gd name="T52" fmla="*/ 17 w 180"/>
                  <a:gd name="T53" fmla="*/ 1 h 213"/>
                  <a:gd name="T54" fmla="*/ 14 w 180"/>
                  <a:gd name="T55" fmla="*/ 2 h 213"/>
                  <a:gd name="T56" fmla="*/ 12 w 180"/>
                  <a:gd name="T57" fmla="*/ 3 h 213"/>
                  <a:gd name="T58" fmla="*/ 10 w 180"/>
                  <a:gd name="T59" fmla="*/ 5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0" h="213">
                    <a:moveTo>
                      <a:pt x="48" y="24"/>
                    </a:moveTo>
                    <a:lnTo>
                      <a:pt x="36" y="46"/>
                    </a:lnTo>
                    <a:lnTo>
                      <a:pt x="21" y="74"/>
                    </a:lnTo>
                    <a:lnTo>
                      <a:pt x="5" y="101"/>
                    </a:lnTo>
                    <a:lnTo>
                      <a:pt x="0" y="112"/>
                    </a:lnTo>
                    <a:lnTo>
                      <a:pt x="21" y="167"/>
                    </a:lnTo>
                    <a:lnTo>
                      <a:pt x="29" y="178"/>
                    </a:lnTo>
                    <a:lnTo>
                      <a:pt x="50" y="196"/>
                    </a:lnTo>
                    <a:lnTo>
                      <a:pt x="70" y="213"/>
                    </a:lnTo>
                    <a:lnTo>
                      <a:pt x="92" y="213"/>
                    </a:lnTo>
                    <a:lnTo>
                      <a:pt x="100" y="204"/>
                    </a:lnTo>
                    <a:lnTo>
                      <a:pt x="113" y="191"/>
                    </a:lnTo>
                    <a:lnTo>
                      <a:pt x="129" y="175"/>
                    </a:lnTo>
                    <a:lnTo>
                      <a:pt x="145" y="156"/>
                    </a:lnTo>
                    <a:lnTo>
                      <a:pt x="158" y="138"/>
                    </a:lnTo>
                    <a:lnTo>
                      <a:pt x="168" y="120"/>
                    </a:lnTo>
                    <a:lnTo>
                      <a:pt x="177" y="106"/>
                    </a:lnTo>
                    <a:lnTo>
                      <a:pt x="180" y="93"/>
                    </a:lnTo>
                    <a:lnTo>
                      <a:pt x="173" y="67"/>
                    </a:lnTo>
                    <a:lnTo>
                      <a:pt x="163" y="38"/>
                    </a:lnTo>
                    <a:lnTo>
                      <a:pt x="153" y="12"/>
                    </a:lnTo>
                    <a:lnTo>
                      <a:pt x="147" y="0"/>
                    </a:lnTo>
                    <a:lnTo>
                      <a:pt x="145" y="0"/>
                    </a:lnTo>
                    <a:lnTo>
                      <a:pt x="134" y="0"/>
                    </a:lnTo>
                    <a:lnTo>
                      <a:pt x="121" y="0"/>
                    </a:lnTo>
                    <a:lnTo>
                      <a:pt x="105" y="0"/>
                    </a:lnTo>
                    <a:lnTo>
                      <a:pt x="87" y="3"/>
                    </a:lnTo>
                    <a:lnTo>
                      <a:pt x="70" y="9"/>
                    </a:lnTo>
                    <a:lnTo>
                      <a:pt x="58" y="14"/>
                    </a:lnTo>
                    <a:lnTo>
                      <a:pt x="48" y="2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4" name="Freeform 166"/>
              <p:cNvSpPr>
                <a:spLocks/>
              </p:cNvSpPr>
              <p:nvPr/>
            </p:nvSpPr>
            <p:spPr bwMode="auto">
              <a:xfrm>
                <a:off x="4982" y="712"/>
                <a:ext cx="20" cy="31"/>
              </a:xfrm>
              <a:custGeom>
                <a:avLst/>
                <a:gdLst>
                  <a:gd name="T0" fmla="*/ 3 w 103"/>
                  <a:gd name="T1" fmla="*/ 12 h 156"/>
                  <a:gd name="T2" fmla="*/ 0 w 103"/>
                  <a:gd name="T3" fmla="*/ 29 h 156"/>
                  <a:gd name="T4" fmla="*/ 10 w 103"/>
                  <a:gd name="T5" fmla="*/ 31 h 156"/>
                  <a:gd name="T6" fmla="*/ 20 w 103"/>
                  <a:gd name="T7" fmla="*/ 20 h 156"/>
                  <a:gd name="T8" fmla="*/ 15 w 103"/>
                  <a:gd name="T9" fmla="*/ 0 h 156"/>
                  <a:gd name="T10" fmla="*/ 3 w 103"/>
                  <a:gd name="T11" fmla="*/ 12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 h="156">
                    <a:moveTo>
                      <a:pt x="15" y="58"/>
                    </a:moveTo>
                    <a:lnTo>
                      <a:pt x="0" y="145"/>
                    </a:lnTo>
                    <a:lnTo>
                      <a:pt x="50" y="156"/>
                    </a:lnTo>
                    <a:lnTo>
                      <a:pt x="103" y="100"/>
                    </a:lnTo>
                    <a:lnTo>
                      <a:pt x="77" y="0"/>
                    </a:lnTo>
                    <a:lnTo>
                      <a:pt x="15" y="58"/>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5" name="Freeform 167"/>
              <p:cNvSpPr>
                <a:spLocks/>
              </p:cNvSpPr>
              <p:nvPr/>
            </p:nvSpPr>
            <p:spPr bwMode="auto">
              <a:xfrm>
                <a:off x="4971" y="685"/>
                <a:ext cx="37" cy="25"/>
              </a:xfrm>
              <a:custGeom>
                <a:avLst/>
                <a:gdLst>
                  <a:gd name="T0" fmla="*/ 0 w 185"/>
                  <a:gd name="T1" fmla="*/ 25 h 124"/>
                  <a:gd name="T2" fmla="*/ 0 w 185"/>
                  <a:gd name="T3" fmla="*/ 22 h 124"/>
                  <a:gd name="T4" fmla="*/ 1 w 185"/>
                  <a:gd name="T5" fmla="*/ 15 h 124"/>
                  <a:gd name="T6" fmla="*/ 4 w 185"/>
                  <a:gd name="T7" fmla="*/ 8 h 124"/>
                  <a:gd name="T8" fmla="*/ 10 w 185"/>
                  <a:gd name="T9" fmla="*/ 2 h 124"/>
                  <a:gd name="T10" fmla="*/ 16 w 185"/>
                  <a:gd name="T11" fmla="*/ 0 h 124"/>
                  <a:gd name="T12" fmla="*/ 20 w 185"/>
                  <a:gd name="T13" fmla="*/ 0 h 124"/>
                  <a:gd name="T14" fmla="*/ 22 w 185"/>
                  <a:gd name="T15" fmla="*/ 2 h 124"/>
                  <a:gd name="T16" fmla="*/ 22 w 185"/>
                  <a:gd name="T17" fmla="*/ 2 h 124"/>
                  <a:gd name="T18" fmla="*/ 24 w 185"/>
                  <a:gd name="T19" fmla="*/ 1 h 124"/>
                  <a:gd name="T20" fmla="*/ 27 w 185"/>
                  <a:gd name="T21" fmla="*/ 0 h 124"/>
                  <a:gd name="T22" fmla="*/ 32 w 185"/>
                  <a:gd name="T23" fmla="*/ 0 h 124"/>
                  <a:gd name="T24" fmla="*/ 35 w 185"/>
                  <a:gd name="T25" fmla="*/ 3 h 124"/>
                  <a:gd name="T26" fmla="*/ 37 w 185"/>
                  <a:gd name="T27" fmla="*/ 9 h 124"/>
                  <a:gd name="T28" fmla="*/ 37 w 185"/>
                  <a:gd name="T29" fmla="*/ 16 h 124"/>
                  <a:gd name="T30" fmla="*/ 36 w 185"/>
                  <a:gd name="T31" fmla="*/ 22 h 124"/>
                  <a:gd name="T32" fmla="*/ 35 w 185"/>
                  <a:gd name="T33" fmla="*/ 24 h 124"/>
                  <a:gd name="T34" fmla="*/ 35 w 185"/>
                  <a:gd name="T35" fmla="*/ 22 h 124"/>
                  <a:gd name="T36" fmla="*/ 33 w 185"/>
                  <a:gd name="T37" fmla="*/ 17 h 124"/>
                  <a:gd name="T38" fmla="*/ 31 w 185"/>
                  <a:gd name="T39" fmla="*/ 14 h 124"/>
                  <a:gd name="T40" fmla="*/ 27 w 185"/>
                  <a:gd name="T41" fmla="*/ 12 h 124"/>
                  <a:gd name="T42" fmla="*/ 24 w 185"/>
                  <a:gd name="T43" fmla="*/ 12 h 124"/>
                  <a:gd name="T44" fmla="*/ 22 w 185"/>
                  <a:gd name="T45" fmla="*/ 12 h 124"/>
                  <a:gd name="T46" fmla="*/ 18 w 185"/>
                  <a:gd name="T47" fmla="*/ 10 h 124"/>
                  <a:gd name="T48" fmla="*/ 14 w 185"/>
                  <a:gd name="T49" fmla="*/ 10 h 124"/>
                  <a:gd name="T50" fmla="*/ 9 w 185"/>
                  <a:gd name="T51" fmla="*/ 13 h 124"/>
                  <a:gd name="T52" fmla="*/ 5 w 185"/>
                  <a:gd name="T53" fmla="*/ 18 h 124"/>
                  <a:gd name="T54" fmla="*/ 1 w 185"/>
                  <a:gd name="T55" fmla="*/ 23 h 124"/>
                  <a:gd name="T56" fmla="*/ 0 w 185"/>
                  <a:gd name="T57" fmla="*/ 25 h 1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5" h="124">
                    <a:moveTo>
                      <a:pt x="0" y="124"/>
                    </a:moveTo>
                    <a:lnTo>
                      <a:pt x="0" y="110"/>
                    </a:lnTo>
                    <a:lnTo>
                      <a:pt x="5" y="76"/>
                    </a:lnTo>
                    <a:lnTo>
                      <a:pt x="21" y="39"/>
                    </a:lnTo>
                    <a:lnTo>
                      <a:pt x="50" y="10"/>
                    </a:lnTo>
                    <a:lnTo>
                      <a:pt x="82" y="0"/>
                    </a:lnTo>
                    <a:lnTo>
                      <a:pt x="100" y="2"/>
                    </a:lnTo>
                    <a:lnTo>
                      <a:pt x="108" y="10"/>
                    </a:lnTo>
                    <a:lnTo>
                      <a:pt x="110" y="12"/>
                    </a:lnTo>
                    <a:lnTo>
                      <a:pt x="118" y="7"/>
                    </a:lnTo>
                    <a:lnTo>
                      <a:pt x="137" y="0"/>
                    </a:lnTo>
                    <a:lnTo>
                      <a:pt x="158" y="0"/>
                    </a:lnTo>
                    <a:lnTo>
                      <a:pt x="177" y="15"/>
                    </a:lnTo>
                    <a:lnTo>
                      <a:pt x="185" y="47"/>
                    </a:lnTo>
                    <a:lnTo>
                      <a:pt x="185" y="81"/>
                    </a:lnTo>
                    <a:lnTo>
                      <a:pt x="180" y="108"/>
                    </a:lnTo>
                    <a:lnTo>
                      <a:pt x="177" y="118"/>
                    </a:lnTo>
                    <a:lnTo>
                      <a:pt x="173" y="108"/>
                    </a:lnTo>
                    <a:lnTo>
                      <a:pt x="166" y="86"/>
                    </a:lnTo>
                    <a:lnTo>
                      <a:pt x="156" y="69"/>
                    </a:lnTo>
                    <a:lnTo>
                      <a:pt x="137" y="60"/>
                    </a:lnTo>
                    <a:lnTo>
                      <a:pt x="121" y="60"/>
                    </a:lnTo>
                    <a:lnTo>
                      <a:pt x="108" y="58"/>
                    </a:lnTo>
                    <a:lnTo>
                      <a:pt x="92" y="52"/>
                    </a:lnTo>
                    <a:lnTo>
                      <a:pt x="70" y="52"/>
                    </a:lnTo>
                    <a:lnTo>
                      <a:pt x="44" y="65"/>
                    </a:lnTo>
                    <a:lnTo>
                      <a:pt x="24" y="89"/>
                    </a:lnTo>
                    <a:lnTo>
                      <a:pt x="5" y="113"/>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6" name="Freeform 168"/>
              <p:cNvSpPr>
                <a:spLocks/>
              </p:cNvSpPr>
              <p:nvPr/>
            </p:nvSpPr>
            <p:spPr bwMode="auto">
              <a:xfrm>
                <a:off x="4976" y="705"/>
                <a:ext cx="9" cy="3"/>
              </a:xfrm>
              <a:custGeom>
                <a:avLst/>
                <a:gdLst>
                  <a:gd name="T0" fmla="*/ 0 w 44"/>
                  <a:gd name="T1" fmla="*/ 2 h 13"/>
                  <a:gd name="T2" fmla="*/ 6 w 44"/>
                  <a:gd name="T3" fmla="*/ 0 h 13"/>
                  <a:gd name="T4" fmla="*/ 9 w 44"/>
                  <a:gd name="T5" fmla="*/ 1 h 13"/>
                  <a:gd name="T6" fmla="*/ 3 w 44"/>
                  <a:gd name="T7" fmla="*/ 3 h 13"/>
                  <a:gd name="T8" fmla="*/ 0 w 44"/>
                  <a:gd name="T9" fmla="*/ 2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3">
                    <a:moveTo>
                      <a:pt x="0" y="8"/>
                    </a:moveTo>
                    <a:lnTo>
                      <a:pt x="27" y="0"/>
                    </a:lnTo>
                    <a:lnTo>
                      <a:pt x="44" y="3"/>
                    </a:lnTo>
                    <a:lnTo>
                      <a:pt x="1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7" name="Freeform 169"/>
              <p:cNvSpPr>
                <a:spLocks/>
              </p:cNvSpPr>
              <p:nvPr/>
            </p:nvSpPr>
            <p:spPr bwMode="auto">
              <a:xfrm>
                <a:off x="4989" y="703"/>
                <a:ext cx="9" cy="3"/>
              </a:xfrm>
              <a:custGeom>
                <a:avLst/>
                <a:gdLst>
                  <a:gd name="T0" fmla="*/ 0 w 45"/>
                  <a:gd name="T1" fmla="*/ 2 h 14"/>
                  <a:gd name="T2" fmla="*/ 5 w 45"/>
                  <a:gd name="T3" fmla="*/ 0 h 14"/>
                  <a:gd name="T4" fmla="*/ 9 w 45"/>
                  <a:gd name="T5" fmla="*/ 1 h 14"/>
                  <a:gd name="T6" fmla="*/ 3 w 45"/>
                  <a:gd name="T7" fmla="*/ 3 h 14"/>
                  <a:gd name="T8" fmla="*/ 0 w 45"/>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4">
                    <a:moveTo>
                      <a:pt x="0" y="9"/>
                    </a:moveTo>
                    <a:lnTo>
                      <a:pt x="27" y="0"/>
                    </a:lnTo>
                    <a:lnTo>
                      <a:pt x="45" y="3"/>
                    </a:lnTo>
                    <a:lnTo>
                      <a:pt x="16"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8" name="Freeform 170"/>
              <p:cNvSpPr>
                <a:spLocks/>
              </p:cNvSpPr>
              <p:nvPr/>
            </p:nvSpPr>
            <p:spPr bwMode="auto">
              <a:xfrm>
                <a:off x="4983" y="709"/>
                <a:ext cx="5" cy="7"/>
              </a:xfrm>
              <a:custGeom>
                <a:avLst/>
                <a:gdLst>
                  <a:gd name="T0" fmla="*/ 3 w 24"/>
                  <a:gd name="T1" fmla="*/ 0 h 35"/>
                  <a:gd name="T2" fmla="*/ 0 w 24"/>
                  <a:gd name="T3" fmla="*/ 6 h 35"/>
                  <a:gd name="T4" fmla="*/ 5 w 24"/>
                  <a:gd name="T5" fmla="*/ 7 h 35"/>
                  <a:gd name="T6" fmla="*/ 2 w 24"/>
                  <a:gd name="T7" fmla="*/ 5 h 35"/>
                  <a:gd name="T8" fmla="*/ 3 w 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5">
                    <a:moveTo>
                      <a:pt x="13" y="0"/>
                    </a:moveTo>
                    <a:lnTo>
                      <a:pt x="0" y="32"/>
                    </a:lnTo>
                    <a:lnTo>
                      <a:pt x="24" y="35"/>
                    </a:lnTo>
                    <a:lnTo>
                      <a:pt x="11" y="2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59" name="Freeform 171"/>
              <p:cNvSpPr>
                <a:spLocks/>
              </p:cNvSpPr>
              <p:nvPr/>
            </p:nvSpPr>
            <p:spPr bwMode="auto">
              <a:xfrm>
                <a:off x="4979" y="721"/>
                <a:ext cx="10" cy="2"/>
              </a:xfrm>
              <a:custGeom>
                <a:avLst/>
                <a:gdLst>
                  <a:gd name="T0" fmla="*/ 0 w 51"/>
                  <a:gd name="T1" fmla="*/ 1 h 11"/>
                  <a:gd name="T2" fmla="*/ 6 w 51"/>
                  <a:gd name="T3" fmla="*/ 2 h 11"/>
                  <a:gd name="T4" fmla="*/ 10 w 51"/>
                  <a:gd name="T5" fmla="*/ 0 h 11"/>
                  <a:gd name="T6" fmla="*/ 9 w 51"/>
                  <a:gd name="T7" fmla="*/ 0 h 11"/>
                  <a:gd name="T8" fmla="*/ 6 w 51"/>
                  <a:gd name="T9" fmla="*/ 0 h 11"/>
                  <a:gd name="T10" fmla="*/ 3 w 51"/>
                  <a:gd name="T11" fmla="*/ 0 h 11"/>
                  <a:gd name="T12" fmla="*/ 0 w 51"/>
                  <a:gd name="T13" fmla="*/ 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1">
                    <a:moveTo>
                      <a:pt x="0" y="8"/>
                    </a:moveTo>
                    <a:lnTo>
                      <a:pt x="29" y="11"/>
                    </a:lnTo>
                    <a:lnTo>
                      <a:pt x="51" y="0"/>
                    </a:lnTo>
                    <a:lnTo>
                      <a:pt x="46" y="0"/>
                    </a:lnTo>
                    <a:lnTo>
                      <a:pt x="29" y="0"/>
                    </a:lnTo>
                    <a:lnTo>
                      <a:pt x="1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0" name="Freeform 172"/>
              <p:cNvSpPr>
                <a:spLocks/>
              </p:cNvSpPr>
              <p:nvPr/>
            </p:nvSpPr>
            <p:spPr bwMode="auto">
              <a:xfrm>
                <a:off x="4995" y="738"/>
                <a:ext cx="14" cy="20"/>
              </a:xfrm>
              <a:custGeom>
                <a:avLst/>
                <a:gdLst>
                  <a:gd name="T0" fmla="*/ 6 w 69"/>
                  <a:gd name="T1" fmla="*/ 3 h 100"/>
                  <a:gd name="T2" fmla="*/ 5 w 69"/>
                  <a:gd name="T3" fmla="*/ 7 h 100"/>
                  <a:gd name="T4" fmla="*/ 6 w 69"/>
                  <a:gd name="T5" fmla="*/ 7 h 100"/>
                  <a:gd name="T6" fmla="*/ 9 w 69"/>
                  <a:gd name="T7" fmla="*/ 7 h 100"/>
                  <a:gd name="T8" fmla="*/ 11 w 69"/>
                  <a:gd name="T9" fmla="*/ 8 h 100"/>
                  <a:gd name="T10" fmla="*/ 13 w 69"/>
                  <a:gd name="T11" fmla="*/ 9 h 100"/>
                  <a:gd name="T12" fmla="*/ 14 w 69"/>
                  <a:gd name="T13" fmla="*/ 12 h 100"/>
                  <a:gd name="T14" fmla="*/ 14 w 69"/>
                  <a:gd name="T15" fmla="*/ 15 h 100"/>
                  <a:gd name="T16" fmla="*/ 12 w 69"/>
                  <a:gd name="T17" fmla="*/ 17 h 100"/>
                  <a:gd name="T18" fmla="*/ 10 w 69"/>
                  <a:gd name="T19" fmla="*/ 19 h 100"/>
                  <a:gd name="T20" fmla="*/ 7 w 69"/>
                  <a:gd name="T21" fmla="*/ 20 h 100"/>
                  <a:gd name="T22" fmla="*/ 5 w 69"/>
                  <a:gd name="T23" fmla="*/ 20 h 100"/>
                  <a:gd name="T24" fmla="*/ 3 w 69"/>
                  <a:gd name="T25" fmla="*/ 20 h 100"/>
                  <a:gd name="T26" fmla="*/ 2 w 69"/>
                  <a:gd name="T27" fmla="*/ 19 h 100"/>
                  <a:gd name="T28" fmla="*/ 0 w 69"/>
                  <a:gd name="T29" fmla="*/ 18 h 100"/>
                  <a:gd name="T30" fmla="*/ 2 w 69"/>
                  <a:gd name="T31" fmla="*/ 16 h 100"/>
                  <a:gd name="T32" fmla="*/ 3 w 69"/>
                  <a:gd name="T33" fmla="*/ 17 h 100"/>
                  <a:gd name="T34" fmla="*/ 4 w 69"/>
                  <a:gd name="T35" fmla="*/ 18 h 100"/>
                  <a:gd name="T36" fmla="*/ 5 w 69"/>
                  <a:gd name="T37" fmla="*/ 19 h 100"/>
                  <a:gd name="T38" fmla="*/ 7 w 69"/>
                  <a:gd name="T39" fmla="*/ 19 h 100"/>
                  <a:gd name="T40" fmla="*/ 9 w 69"/>
                  <a:gd name="T41" fmla="*/ 18 h 100"/>
                  <a:gd name="T42" fmla="*/ 11 w 69"/>
                  <a:gd name="T43" fmla="*/ 16 h 100"/>
                  <a:gd name="T44" fmla="*/ 11 w 69"/>
                  <a:gd name="T45" fmla="*/ 15 h 100"/>
                  <a:gd name="T46" fmla="*/ 12 w 69"/>
                  <a:gd name="T47" fmla="*/ 13 h 100"/>
                  <a:gd name="T48" fmla="*/ 11 w 69"/>
                  <a:gd name="T49" fmla="*/ 11 h 100"/>
                  <a:gd name="T50" fmla="*/ 10 w 69"/>
                  <a:gd name="T51" fmla="*/ 9 h 100"/>
                  <a:gd name="T52" fmla="*/ 8 w 69"/>
                  <a:gd name="T53" fmla="*/ 9 h 100"/>
                  <a:gd name="T54" fmla="*/ 6 w 69"/>
                  <a:gd name="T55" fmla="*/ 9 h 100"/>
                  <a:gd name="T56" fmla="*/ 5 w 69"/>
                  <a:gd name="T57" fmla="*/ 9 h 100"/>
                  <a:gd name="T58" fmla="*/ 4 w 69"/>
                  <a:gd name="T59" fmla="*/ 10 h 100"/>
                  <a:gd name="T60" fmla="*/ 3 w 69"/>
                  <a:gd name="T61" fmla="*/ 10 h 100"/>
                  <a:gd name="T62" fmla="*/ 2 w 69"/>
                  <a:gd name="T63" fmla="*/ 11 h 100"/>
                  <a:gd name="T64" fmla="*/ 4 w 69"/>
                  <a:gd name="T65" fmla="*/ 1 h 100"/>
                  <a:gd name="T66" fmla="*/ 12 w 69"/>
                  <a:gd name="T67" fmla="*/ 0 h 100"/>
                  <a:gd name="T68" fmla="*/ 12 w 69"/>
                  <a:gd name="T69" fmla="*/ 2 h 100"/>
                  <a:gd name="T70" fmla="*/ 6 w 69"/>
                  <a:gd name="T71" fmla="*/ 3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 h="100">
                    <a:moveTo>
                      <a:pt x="30" y="16"/>
                    </a:moveTo>
                    <a:lnTo>
                      <a:pt x="24" y="36"/>
                    </a:lnTo>
                    <a:lnTo>
                      <a:pt x="30" y="34"/>
                    </a:lnTo>
                    <a:lnTo>
                      <a:pt x="45" y="34"/>
                    </a:lnTo>
                    <a:lnTo>
                      <a:pt x="56" y="40"/>
                    </a:lnTo>
                    <a:lnTo>
                      <a:pt x="64" y="47"/>
                    </a:lnTo>
                    <a:lnTo>
                      <a:pt x="69" y="60"/>
                    </a:lnTo>
                    <a:lnTo>
                      <a:pt x="69" y="74"/>
                    </a:lnTo>
                    <a:lnTo>
                      <a:pt x="61" y="86"/>
                    </a:lnTo>
                    <a:lnTo>
                      <a:pt x="50" y="95"/>
                    </a:lnTo>
                    <a:lnTo>
                      <a:pt x="35" y="100"/>
                    </a:lnTo>
                    <a:lnTo>
                      <a:pt x="24" y="100"/>
                    </a:lnTo>
                    <a:lnTo>
                      <a:pt x="16" y="100"/>
                    </a:lnTo>
                    <a:lnTo>
                      <a:pt x="8" y="95"/>
                    </a:lnTo>
                    <a:lnTo>
                      <a:pt x="0" y="89"/>
                    </a:lnTo>
                    <a:lnTo>
                      <a:pt x="11" y="81"/>
                    </a:lnTo>
                    <a:lnTo>
                      <a:pt x="16" y="86"/>
                    </a:lnTo>
                    <a:lnTo>
                      <a:pt x="21" y="89"/>
                    </a:lnTo>
                    <a:lnTo>
                      <a:pt x="26" y="93"/>
                    </a:lnTo>
                    <a:lnTo>
                      <a:pt x="35" y="93"/>
                    </a:lnTo>
                    <a:lnTo>
                      <a:pt x="45" y="89"/>
                    </a:lnTo>
                    <a:lnTo>
                      <a:pt x="52" y="81"/>
                    </a:lnTo>
                    <a:lnTo>
                      <a:pt x="56" y="74"/>
                    </a:lnTo>
                    <a:lnTo>
                      <a:pt x="59" y="63"/>
                    </a:lnTo>
                    <a:lnTo>
                      <a:pt x="56" y="55"/>
                    </a:lnTo>
                    <a:lnTo>
                      <a:pt x="47" y="47"/>
                    </a:lnTo>
                    <a:lnTo>
                      <a:pt x="40" y="45"/>
                    </a:lnTo>
                    <a:lnTo>
                      <a:pt x="30" y="45"/>
                    </a:lnTo>
                    <a:lnTo>
                      <a:pt x="24" y="47"/>
                    </a:lnTo>
                    <a:lnTo>
                      <a:pt x="18" y="50"/>
                    </a:lnTo>
                    <a:lnTo>
                      <a:pt x="16" y="52"/>
                    </a:lnTo>
                    <a:lnTo>
                      <a:pt x="11" y="55"/>
                    </a:lnTo>
                    <a:lnTo>
                      <a:pt x="18" y="7"/>
                    </a:lnTo>
                    <a:lnTo>
                      <a:pt x="61" y="0"/>
                    </a:lnTo>
                    <a:lnTo>
                      <a:pt x="61" y="1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1" name="Freeform 173"/>
              <p:cNvSpPr>
                <a:spLocks/>
              </p:cNvSpPr>
              <p:nvPr/>
            </p:nvSpPr>
            <p:spPr bwMode="auto">
              <a:xfrm>
                <a:off x="5012" y="735"/>
                <a:ext cx="13" cy="20"/>
              </a:xfrm>
              <a:custGeom>
                <a:avLst/>
                <a:gdLst>
                  <a:gd name="T0" fmla="*/ 6 w 68"/>
                  <a:gd name="T1" fmla="*/ 3 h 101"/>
                  <a:gd name="T2" fmla="*/ 5 w 68"/>
                  <a:gd name="T3" fmla="*/ 8 h 101"/>
                  <a:gd name="T4" fmla="*/ 6 w 68"/>
                  <a:gd name="T5" fmla="*/ 8 h 101"/>
                  <a:gd name="T6" fmla="*/ 8 w 68"/>
                  <a:gd name="T7" fmla="*/ 8 h 101"/>
                  <a:gd name="T8" fmla="*/ 11 w 68"/>
                  <a:gd name="T9" fmla="*/ 8 h 101"/>
                  <a:gd name="T10" fmla="*/ 12 w 68"/>
                  <a:gd name="T11" fmla="*/ 10 h 101"/>
                  <a:gd name="T12" fmla="*/ 13 w 68"/>
                  <a:gd name="T13" fmla="*/ 12 h 101"/>
                  <a:gd name="T14" fmla="*/ 13 w 68"/>
                  <a:gd name="T15" fmla="*/ 15 h 101"/>
                  <a:gd name="T16" fmla="*/ 11 w 68"/>
                  <a:gd name="T17" fmla="*/ 17 h 101"/>
                  <a:gd name="T18" fmla="*/ 10 w 68"/>
                  <a:gd name="T19" fmla="*/ 19 h 101"/>
                  <a:gd name="T20" fmla="*/ 7 w 68"/>
                  <a:gd name="T21" fmla="*/ 20 h 101"/>
                  <a:gd name="T22" fmla="*/ 5 w 68"/>
                  <a:gd name="T23" fmla="*/ 20 h 101"/>
                  <a:gd name="T24" fmla="*/ 3 w 68"/>
                  <a:gd name="T25" fmla="*/ 20 h 101"/>
                  <a:gd name="T26" fmla="*/ 2 w 68"/>
                  <a:gd name="T27" fmla="*/ 19 h 101"/>
                  <a:gd name="T28" fmla="*/ 0 w 68"/>
                  <a:gd name="T29" fmla="*/ 18 h 101"/>
                  <a:gd name="T30" fmla="*/ 2 w 68"/>
                  <a:gd name="T31" fmla="*/ 16 h 101"/>
                  <a:gd name="T32" fmla="*/ 2 w 68"/>
                  <a:gd name="T33" fmla="*/ 17 h 101"/>
                  <a:gd name="T34" fmla="*/ 4 w 68"/>
                  <a:gd name="T35" fmla="*/ 18 h 101"/>
                  <a:gd name="T36" fmla="*/ 5 w 68"/>
                  <a:gd name="T37" fmla="*/ 18 h 101"/>
                  <a:gd name="T38" fmla="*/ 7 w 68"/>
                  <a:gd name="T39" fmla="*/ 18 h 101"/>
                  <a:gd name="T40" fmla="*/ 8 w 68"/>
                  <a:gd name="T41" fmla="*/ 18 h 101"/>
                  <a:gd name="T42" fmla="*/ 10 w 68"/>
                  <a:gd name="T43" fmla="*/ 16 h 101"/>
                  <a:gd name="T44" fmla="*/ 11 w 68"/>
                  <a:gd name="T45" fmla="*/ 15 h 101"/>
                  <a:gd name="T46" fmla="*/ 11 w 68"/>
                  <a:gd name="T47" fmla="*/ 13 h 101"/>
                  <a:gd name="T48" fmla="*/ 10 w 68"/>
                  <a:gd name="T49" fmla="*/ 11 h 101"/>
                  <a:gd name="T50" fmla="*/ 9 w 68"/>
                  <a:gd name="T51" fmla="*/ 10 h 101"/>
                  <a:gd name="T52" fmla="*/ 7 w 68"/>
                  <a:gd name="T53" fmla="*/ 9 h 101"/>
                  <a:gd name="T54" fmla="*/ 6 w 68"/>
                  <a:gd name="T55" fmla="*/ 9 h 101"/>
                  <a:gd name="T56" fmla="*/ 5 w 68"/>
                  <a:gd name="T57" fmla="*/ 10 h 101"/>
                  <a:gd name="T58" fmla="*/ 3 w 68"/>
                  <a:gd name="T59" fmla="*/ 10 h 101"/>
                  <a:gd name="T60" fmla="*/ 3 w 68"/>
                  <a:gd name="T61" fmla="*/ 10 h 101"/>
                  <a:gd name="T62" fmla="*/ 2 w 68"/>
                  <a:gd name="T63" fmla="*/ 11 h 101"/>
                  <a:gd name="T64" fmla="*/ 3 w 68"/>
                  <a:gd name="T65" fmla="*/ 2 h 101"/>
                  <a:gd name="T66" fmla="*/ 11 w 68"/>
                  <a:gd name="T67" fmla="*/ 0 h 101"/>
                  <a:gd name="T68" fmla="*/ 11 w 68"/>
                  <a:gd name="T69" fmla="*/ 2 h 101"/>
                  <a:gd name="T70" fmla="*/ 6 w 68"/>
                  <a:gd name="T71" fmla="*/ 3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1">
                    <a:moveTo>
                      <a:pt x="29" y="17"/>
                    </a:moveTo>
                    <a:lnTo>
                      <a:pt x="24" y="38"/>
                    </a:lnTo>
                    <a:lnTo>
                      <a:pt x="29" y="38"/>
                    </a:lnTo>
                    <a:lnTo>
                      <a:pt x="44" y="38"/>
                    </a:lnTo>
                    <a:lnTo>
                      <a:pt x="55" y="41"/>
                    </a:lnTo>
                    <a:lnTo>
                      <a:pt x="63" y="51"/>
                    </a:lnTo>
                    <a:lnTo>
                      <a:pt x="68" y="62"/>
                    </a:lnTo>
                    <a:lnTo>
                      <a:pt x="68" y="77"/>
                    </a:lnTo>
                    <a:lnTo>
                      <a:pt x="60" y="88"/>
                    </a:lnTo>
                    <a:lnTo>
                      <a:pt x="50" y="96"/>
                    </a:lnTo>
                    <a:lnTo>
                      <a:pt x="34" y="101"/>
                    </a:lnTo>
                    <a:lnTo>
                      <a:pt x="24" y="101"/>
                    </a:lnTo>
                    <a:lnTo>
                      <a:pt x="15" y="101"/>
                    </a:lnTo>
                    <a:lnTo>
                      <a:pt x="8" y="96"/>
                    </a:lnTo>
                    <a:lnTo>
                      <a:pt x="0" y="91"/>
                    </a:lnTo>
                    <a:lnTo>
                      <a:pt x="8" y="83"/>
                    </a:lnTo>
                    <a:lnTo>
                      <a:pt x="13" y="88"/>
                    </a:lnTo>
                    <a:lnTo>
                      <a:pt x="20" y="91"/>
                    </a:lnTo>
                    <a:lnTo>
                      <a:pt x="26" y="93"/>
                    </a:lnTo>
                    <a:lnTo>
                      <a:pt x="34" y="93"/>
                    </a:lnTo>
                    <a:lnTo>
                      <a:pt x="44" y="91"/>
                    </a:lnTo>
                    <a:lnTo>
                      <a:pt x="50" y="83"/>
                    </a:lnTo>
                    <a:lnTo>
                      <a:pt x="55" y="75"/>
                    </a:lnTo>
                    <a:lnTo>
                      <a:pt x="55" y="64"/>
                    </a:lnTo>
                    <a:lnTo>
                      <a:pt x="53" y="57"/>
                    </a:lnTo>
                    <a:lnTo>
                      <a:pt x="47" y="48"/>
                    </a:lnTo>
                    <a:lnTo>
                      <a:pt x="39" y="46"/>
                    </a:lnTo>
                    <a:lnTo>
                      <a:pt x="29" y="46"/>
                    </a:lnTo>
                    <a:lnTo>
                      <a:pt x="24" y="48"/>
                    </a:lnTo>
                    <a:lnTo>
                      <a:pt x="18" y="51"/>
                    </a:lnTo>
                    <a:lnTo>
                      <a:pt x="15" y="53"/>
                    </a:lnTo>
                    <a:lnTo>
                      <a:pt x="10" y="57"/>
                    </a:lnTo>
                    <a:lnTo>
                      <a:pt x="18" y="9"/>
                    </a:lnTo>
                    <a:lnTo>
                      <a:pt x="60" y="0"/>
                    </a:lnTo>
                    <a:lnTo>
                      <a:pt x="60" y="12"/>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2" name="Freeform 174"/>
              <p:cNvSpPr>
                <a:spLocks/>
              </p:cNvSpPr>
              <p:nvPr/>
            </p:nvSpPr>
            <p:spPr bwMode="auto">
              <a:xfrm>
                <a:off x="4819" y="669"/>
                <a:ext cx="132" cy="155"/>
              </a:xfrm>
              <a:custGeom>
                <a:avLst/>
                <a:gdLst>
                  <a:gd name="T0" fmla="*/ 132 w 662"/>
                  <a:gd name="T1" fmla="*/ 121 h 775"/>
                  <a:gd name="T2" fmla="*/ 99 w 662"/>
                  <a:gd name="T3" fmla="*/ 0 h 775"/>
                  <a:gd name="T4" fmla="*/ 0 w 662"/>
                  <a:gd name="T5" fmla="*/ 31 h 775"/>
                  <a:gd name="T6" fmla="*/ 35 w 662"/>
                  <a:gd name="T7" fmla="*/ 155 h 775"/>
                  <a:gd name="T8" fmla="*/ 132 w 662"/>
                  <a:gd name="T9" fmla="*/ 121 h 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775">
                    <a:moveTo>
                      <a:pt x="662" y="605"/>
                    </a:moveTo>
                    <a:lnTo>
                      <a:pt x="499" y="0"/>
                    </a:lnTo>
                    <a:lnTo>
                      <a:pt x="0" y="154"/>
                    </a:lnTo>
                    <a:lnTo>
                      <a:pt x="174" y="775"/>
                    </a:lnTo>
                    <a:lnTo>
                      <a:pt x="662" y="605"/>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3" name="Freeform 175"/>
              <p:cNvSpPr>
                <a:spLocks/>
              </p:cNvSpPr>
              <p:nvPr/>
            </p:nvSpPr>
            <p:spPr bwMode="auto">
              <a:xfrm>
                <a:off x="4825" y="676"/>
                <a:ext cx="121" cy="141"/>
              </a:xfrm>
              <a:custGeom>
                <a:avLst/>
                <a:gdLst>
                  <a:gd name="T0" fmla="*/ 121 w 602"/>
                  <a:gd name="T1" fmla="*/ 111 h 703"/>
                  <a:gd name="T2" fmla="*/ 91 w 602"/>
                  <a:gd name="T3" fmla="*/ 0 h 703"/>
                  <a:gd name="T4" fmla="*/ 0 w 602"/>
                  <a:gd name="T5" fmla="*/ 28 h 703"/>
                  <a:gd name="T6" fmla="*/ 31 w 602"/>
                  <a:gd name="T7" fmla="*/ 141 h 703"/>
                  <a:gd name="T8" fmla="*/ 121 w 602"/>
                  <a:gd name="T9" fmla="*/ 111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703">
                    <a:moveTo>
                      <a:pt x="602" y="552"/>
                    </a:moveTo>
                    <a:lnTo>
                      <a:pt x="452" y="0"/>
                    </a:lnTo>
                    <a:lnTo>
                      <a:pt x="0" y="141"/>
                    </a:lnTo>
                    <a:lnTo>
                      <a:pt x="156" y="703"/>
                    </a:lnTo>
                    <a:lnTo>
                      <a:pt x="602" y="55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4" name="Freeform 176"/>
              <p:cNvSpPr>
                <a:spLocks/>
              </p:cNvSpPr>
              <p:nvPr/>
            </p:nvSpPr>
            <p:spPr bwMode="auto">
              <a:xfrm>
                <a:off x="4837" y="690"/>
                <a:ext cx="97" cy="112"/>
              </a:xfrm>
              <a:custGeom>
                <a:avLst/>
                <a:gdLst>
                  <a:gd name="T0" fmla="*/ 97 w 484"/>
                  <a:gd name="T1" fmla="*/ 88 h 561"/>
                  <a:gd name="T2" fmla="*/ 73 w 484"/>
                  <a:gd name="T3" fmla="*/ 0 h 561"/>
                  <a:gd name="T4" fmla="*/ 0 w 484"/>
                  <a:gd name="T5" fmla="*/ 23 h 561"/>
                  <a:gd name="T6" fmla="*/ 25 w 484"/>
                  <a:gd name="T7" fmla="*/ 112 h 561"/>
                  <a:gd name="T8" fmla="*/ 97 w 484"/>
                  <a:gd name="T9" fmla="*/ 88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 h="561">
                    <a:moveTo>
                      <a:pt x="484" y="443"/>
                    </a:moveTo>
                    <a:lnTo>
                      <a:pt x="362" y="0"/>
                    </a:lnTo>
                    <a:lnTo>
                      <a:pt x="0" y="113"/>
                    </a:lnTo>
                    <a:lnTo>
                      <a:pt x="127" y="561"/>
                    </a:lnTo>
                    <a:lnTo>
                      <a:pt x="484" y="443"/>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5" name="Freeform 177"/>
              <p:cNvSpPr>
                <a:spLocks/>
              </p:cNvSpPr>
              <p:nvPr/>
            </p:nvSpPr>
            <p:spPr bwMode="auto">
              <a:xfrm>
                <a:off x="4855" y="714"/>
                <a:ext cx="68" cy="74"/>
              </a:xfrm>
              <a:custGeom>
                <a:avLst/>
                <a:gdLst>
                  <a:gd name="T0" fmla="*/ 0 w 338"/>
                  <a:gd name="T1" fmla="*/ 38 h 373"/>
                  <a:gd name="T2" fmla="*/ 10 w 338"/>
                  <a:gd name="T3" fmla="*/ 74 h 373"/>
                  <a:gd name="T4" fmla="*/ 68 w 338"/>
                  <a:gd name="T5" fmla="*/ 55 h 373"/>
                  <a:gd name="T6" fmla="*/ 53 w 338"/>
                  <a:gd name="T7" fmla="*/ 0 h 373"/>
                  <a:gd name="T8" fmla="*/ 44 w 338"/>
                  <a:gd name="T9" fmla="*/ 1 h 373"/>
                  <a:gd name="T10" fmla="*/ 35 w 338"/>
                  <a:gd name="T11" fmla="*/ 4 h 373"/>
                  <a:gd name="T12" fmla="*/ 28 w 338"/>
                  <a:gd name="T13" fmla="*/ 8 h 373"/>
                  <a:gd name="T14" fmla="*/ 21 w 338"/>
                  <a:gd name="T15" fmla="*/ 13 h 373"/>
                  <a:gd name="T16" fmla="*/ 15 w 338"/>
                  <a:gd name="T17" fmla="*/ 19 h 373"/>
                  <a:gd name="T18" fmla="*/ 9 w 338"/>
                  <a:gd name="T19" fmla="*/ 25 h 373"/>
                  <a:gd name="T20" fmla="*/ 4 w 338"/>
                  <a:gd name="T21" fmla="*/ 31 h 373"/>
                  <a:gd name="T22" fmla="*/ 0 w 338"/>
                  <a:gd name="T23" fmla="*/ 38 h 3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373">
                    <a:moveTo>
                      <a:pt x="0" y="191"/>
                    </a:moveTo>
                    <a:lnTo>
                      <a:pt x="50" y="373"/>
                    </a:lnTo>
                    <a:lnTo>
                      <a:pt x="338" y="277"/>
                    </a:lnTo>
                    <a:lnTo>
                      <a:pt x="262" y="0"/>
                    </a:lnTo>
                    <a:lnTo>
                      <a:pt x="219" y="6"/>
                    </a:lnTo>
                    <a:lnTo>
                      <a:pt x="176" y="21"/>
                    </a:lnTo>
                    <a:lnTo>
                      <a:pt x="140" y="42"/>
                    </a:lnTo>
                    <a:lnTo>
                      <a:pt x="106" y="66"/>
                    </a:lnTo>
                    <a:lnTo>
                      <a:pt x="73" y="98"/>
                    </a:lnTo>
                    <a:lnTo>
                      <a:pt x="44" y="127"/>
                    </a:lnTo>
                    <a:lnTo>
                      <a:pt x="20" y="158"/>
                    </a:lnTo>
                    <a:lnTo>
                      <a:pt x="0" y="19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6" name="Freeform 178"/>
              <p:cNvSpPr>
                <a:spLocks/>
              </p:cNvSpPr>
              <p:nvPr/>
            </p:nvSpPr>
            <p:spPr bwMode="auto">
              <a:xfrm>
                <a:off x="4851" y="735"/>
                <a:ext cx="13" cy="17"/>
              </a:xfrm>
              <a:custGeom>
                <a:avLst/>
                <a:gdLst>
                  <a:gd name="T0" fmla="*/ 5 w 68"/>
                  <a:gd name="T1" fmla="*/ 17 h 82"/>
                  <a:gd name="T2" fmla="*/ 7 w 68"/>
                  <a:gd name="T3" fmla="*/ 14 h 82"/>
                  <a:gd name="T4" fmla="*/ 8 w 68"/>
                  <a:gd name="T5" fmla="*/ 11 h 82"/>
                  <a:gd name="T6" fmla="*/ 11 w 68"/>
                  <a:gd name="T7" fmla="*/ 8 h 82"/>
                  <a:gd name="T8" fmla="*/ 13 w 68"/>
                  <a:gd name="T9" fmla="*/ 4 h 82"/>
                  <a:gd name="T10" fmla="*/ 0 w 68"/>
                  <a:gd name="T11" fmla="*/ 0 h 82"/>
                  <a:gd name="T12" fmla="*/ 5 w 68"/>
                  <a:gd name="T13" fmla="*/ 17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82">
                    <a:moveTo>
                      <a:pt x="24" y="82"/>
                    </a:moveTo>
                    <a:lnTo>
                      <a:pt x="34" y="68"/>
                    </a:lnTo>
                    <a:lnTo>
                      <a:pt x="44" y="53"/>
                    </a:lnTo>
                    <a:lnTo>
                      <a:pt x="58" y="37"/>
                    </a:lnTo>
                    <a:lnTo>
                      <a:pt x="68" y="20"/>
                    </a:lnTo>
                    <a:lnTo>
                      <a:pt x="0" y="0"/>
                    </a:lnTo>
                    <a:lnTo>
                      <a:pt x="24"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7" name="Freeform 179"/>
              <p:cNvSpPr>
                <a:spLocks/>
              </p:cNvSpPr>
              <p:nvPr/>
            </p:nvSpPr>
            <p:spPr bwMode="auto">
              <a:xfrm>
                <a:off x="4845" y="712"/>
                <a:ext cx="26" cy="27"/>
              </a:xfrm>
              <a:custGeom>
                <a:avLst/>
                <a:gdLst>
                  <a:gd name="T0" fmla="*/ 0 w 129"/>
                  <a:gd name="T1" fmla="*/ 4 h 137"/>
                  <a:gd name="T2" fmla="*/ 5 w 129"/>
                  <a:gd name="T3" fmla="*/ 23 h 137"/>
                  <a:gd name="T4" fmla="*/ 19 w 129"/>
                  <a:gd name="T5" fmla="*/ 27 h 137"/>
                  <a:gd name="T6" fmla="*/ 21 w 129"/>
                  <a:gd name="T7" fmla="*/ 25 h 137"/>
                  <a:gd name="T8" fmla="*/ 23 w 129"/>
                  <a:gd name="T9" fmla="*/ 23 h 137"/>
                  <a:gd name="T10" fmla="*/ 24 w 129"/>
                  <a:gd name="T11" fmla="*/ 21 h 137"/>
                  <a:gd name="T12" fmla="*/ 26 w 129"/>
                  <a:gd name="T13" fmla="*/ 19 h 137"/>
                  <a:gd name="T14" fmla="*/ 14 w 129"/>
                  <a:gd name="T15" fmla="*/ 0 h 137"/>
                  <a:gd name="T16" fmla="*/ 0 w 129"/>
                  <a:gd name="T17" fmla="*/ 4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7">
                    <a:moveTo>
                      <a:pt x="0" y="22"/>
                    </a:moveTo>
                    <a:lnTo>
                      <a:pt x="26" y="117"/>
                    </a:lnTo>
                    <a:lnTo>
                      <a:pt x="94" y="137"/>
                    </a:lnTo>
                    <a:lnTo>
                      <a:pt x="103" y="127"/>
                    </a:lnTo>
                    <a:lnTo>
                      <a:pt x="113" y="117"/>
                    </a:lnTo>
                    <a:lnTo>
                      <a:pt x="121" y="108"/>
                    </a:lnTo>
                    <a:lnTo>
                      <a:pt x="129" y="98"/>
                    </a:lnTo>
                    <a:lnTo>
                      <a:pt x="70"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8" name="Freeform 180"/>
              <p:cNvSpPr>
                <a:spLocks/>
              </p:cNvSpPr>
              <p:nvPr/>
            </p:nvSpPr>
            <p:spPr bwMode="auto">
              <a:xfrm>
                <a:off x="4882" y="700"/>
                <a:ext cx="18" cy="20"/>
              </a:xfrm>
              <a:custGeom>
                <a:avLst/>
                <a:gdLst>
                  <a:gd name="T0" fmla="*/ 0 w 89"/>
                  <a:gd name="T1" fmla="*/ 4 h 98"/>
                  <a:gd name="T2" fmla="*/ 3 w 89"/>
                  <a:gd name="T3" fmla="*/ 20 h 98"/>
                  <a:gd name="T4" fmla="*/ 7 w 89"/>
                  <a:gd name="T5" fmla="*/ 18 h 98"/>
                  <a:gd name="T6" fmla="*/ 11 w 89"/>
                  <a:gd name="T7" fmla="*/ 17 h 98"/>
                  <a:gd name="T8" fmla="*/ 14 w 89"/>
                  <a:gd name="T9" fmla="*/ 16 h 98"/>
                  <a:gd name="T10" fmla="*/ 18 w 89"/>
                  <a:gd name="T11" fmla="*/ 15 h 98"/>
                  <a:gd name="T12" fmla="*/ 14 w 89"/>
                  <a:gd name="T13" fmla="*/ 0 h 98"/>
                  <a:gd name="T14" fmla="*/ 0 w 89"/>
                  <a:gd name="T15" fmla="*/ 4 h 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98">
                    <a:moveTo>
                      <a:pt x="0" y="22"/>
                    </a:moveTo>
                    <a:lnTo>
                      <a:pt x="17" y="98"/>
                    </a:lnTo>
                    <a:lnTo>
                      <a:pt x="36" y="90"/>
                    </a:lnTo>
                    <a:lnTo>
                      <a:pt x="55" y="82"/>
                    </a:lnTo>
                    <a:lnTo>
                      <a:pt x="71" y="77"/>
                    </a:lnTo>
                    <a:lnTo>
                      <a:pt x="89" y="72"/>
                    </a:lnTo>
                    <a:lnTo>
                      <a:pt x="71"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69" name="Freeform 181"/>
              <p:cNvSpPr>
                <a:spLocks/>
              </p:cNvSpPr>
              <p:nvPr/>
            </p:nvSpPr>
            <p:spPr bwMode="auto">
              <a:xfrm>
                <a:off x="4897" y="698"/>
                <a:ext cx="11" cy="17"/>
              </a:xfrm>
              <a:custGeom>
                <a:avLst/>
                <a:gdLst>
                  <a:gd name="T0" fmla="*/ 7 w 56"/>
                  <a:gd name="T1" fmla="*/ 0 h 83"/>
                  <a:gd name="T2" fmla="*/ 0 w 56"/>
                  <a:gd name="T3" fmla="*/ 2 h 83"/>
                  <a:gd name="T4" fmla="*/ 4 w 56"/>
                  <a:gd name="T5" fmla="*/ 17 h 83"/>
                  <a:gd name="T6" fmla="*/ 6 w 56"/>
                  <a:gd name="T7" fmla="*/ 16 h 83"/>
                  <a:gd name="T8" fmla="*/ 7 w 56"/>
                  <a:gd name="T9" fmla="*/ 16 h 83"/>
                  <a:gd name="T10" fmla="*/ 9 w 56"/>
                  <a:gd name="T11" fmla="*/ 16 h 83"/>
                  <a:gd name="T12" fmla="*/ 11 w 56"/>
                  <a:gd name="T13" fmla="*/ 16 h 83"/>
                  <a:gd name="T14" fmla="*/ 7 w 56"/>
                  <a:gd name="T15" fmla="*/ 0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83">
                    <a:moveTo>
                      <a:pt x="34" y="0"/>
                    </a:moveTo>
                    <a:lnTo>
                      <a:pt x="0" y="11"/>
                    </a:lnTo>
                    <a:lnTo>
                      <a:pt x="18" y="83"/>
                    </a:lnTo>
                    <a:lnTo>
                      <a:pt x="29" y="79"/>
                    </a:lnTo>
                    <a:lnTo>
                      <a:pt x="37" y="79"/>
                    </a:lnTo>
                    <a:lnTo>
                      <a:pt x="44" y="77"/>
                    </a:lnTo>
                    <a:lnTo>
                      <a:pt x="56" y="77"/>
                    </a:lnTo>
                    <a:lnTo>
                      <a:pt x="34"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0" name="Freeform 182"/>
              <p:cNvSpPr>
                <a:spLocks/>
              </p:cNvSpPr>
              <p:nvPr/>
            </p:nvSpPr>
            <p:spPr bwMode="auto">
              <a:xfrm>
                <a:off x="4859" y="705"/>
                <a:ext cx="27" cy="27"/>
              </a:xfrm>
              <a:custGeom>
                <a:avLst/>
                <a:gdLst>
                  <a:gd name="T0" fmla="*/ 0 w 132"/>
                  <a:gd name="T1" fmla="*/ 7 h 134"/>
                  <a:gd name="T2" fmla="*/ 12 w 132"/>
                  <a:gd name="T3" fmla="*/ 27 h 134"/>
                  <a:gd name="T4" fmla="*/ 16 w 132"/>
                  <a:gd name="T5" fmla="*/ 24 h 134"/>
                  <a:gd name="T6" fmla="*/ 20 w 132"/>
                  <a:gd name="T7" fmla="*/ 21 h 134"/>
                  <a:gd name="T8" fmla="*/ 24 w 132"/>
                  <a:gd name="T9" fmla="*/ 18 h 134"/>
                  <a:gd name="T10" fmla="*/ 27 w 132"/>
                  <a:gd name="T11" fmla="*/ 15 h 134"/>
                  <a:gd name="T12" fmla="*/ 24 w 132"/>
                  <a:gd name="T13" fmla="*/ 0 h 134"/>
                  <a:gd name="T14" fmla="*/ 0 w 132"/>
                  <a:gd name="T15" fmla="*/ 7 h 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134">
                    <a:moveTo>
                      <a:pt x="0" y="36"/>
                    </a:moveTo>
                    <a:lnTo>
                      <a:pt x="59" y="134"/>
                    </a:lnTo>
                    <a:lnTo>
                      <a:pt x="77" y="118"/>
                    </a:lnTo>
                    <a:lnTo>
                      <a:pt x="96" y="103"/>
                    </a:lnTo>
                    <a:lnTo>
                      <a:pt x="115" y="89"/>
                    </a:lnTo>
                    <a:lnTo>
                      <a:pt x="132" y="76"/>
                    </a:lnTo>
                    <a:lnTo>
                      <a:pt x="115" y="0"/>
                    </a:lnTo>
                    <a:lnTo>
                      <a:pt x="0" y="36"/>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1" name="Freeform 183"/>
              <p:cNvSpPr>
                <a:spLocks/>
              </p:cNvSpPr>
              <p:nvPr/>
            </p:nvSpPr>
            <p:spPr bwMode="auto">
              <a:xfrm>
                <a:off x="4871" y="755"/>
                <a:ext cx="47" cy="31"/>
              </a:xfrm>
              <a:custGeom>
                <a:avLst/>
                <a:gdLst>
                  <a:gd name="T0" fmla="*/ 28 w 237"/>
                  <a:gd name="T1" fmla="*/ 21 h 154"/>
                  <a:gd name="T2" fmla="*/ 23 w 237"/>
                  <a:gd name="T3" fmla="*/ 23 h 154"/>
                  <a:gd name="T4" fmla="*/ 18 w 237"/>
                  <a:gd name="T5" fmla="*/ 24 h 154"/>
                  <a:gd name="T6" fmla="*/ 13 w 237"/>
                  <a:gd name="T7" fmla="*/ 26 h 154"/>
                  <a:gd name="T8" fmla="*/ 9 w 237"/>
                  <a:gd name="T9" fmla="*/ 27 h 154"/>
                  <a:gd name="T10" fmla="*/ 5 w 237"/>
                  <a:gd name="T11" fmla="*/ 29 h 154"/>
                  <a:gd name="T12" fmla="*/ 2 w 237"/>
                  <a:gd name="T13" fmla="*/ 30 h 154"/>
                  <a:gd name="T14" fmla="*/ 0 w 237"/>
                  <a:gd name="T15" fmla="*/ 31 h 154"/>
                  <a:gd name="T16" fmla="*/ 0 w 237"/>
                  <a:gd name="T17" fmla="*/ 31 h 154"/>
                  <a:gd name="T18" fmla="*/ 0 w 237"/>
                  <a:gd name="T19" fmla="*/ 30 h 154"/>
                  <a:gd name="T20" fmla="*/ 1 w 237"/>
                  <a:gd name="T21" fmla="*/ 28 h 154"/>
                  <a:gd name="T22" fmla="*/ 4 w 237"/>
                  <a:gd name="T23" fmla="*/ 25 h 154"/>
                  <a:gd name="T24" fmla="*/ 6 w 237"/>
                  <a:gd name="T25" fmla="*/ 20 h 154"/>
                  <a:gd name="T26" fmla="*/ 9 w 237"/>
                  <a:gd name="T27" fmla="*/ 16 h 154"/>
                  <a:gd name="T28" fmla="*/ 12 w 237"/>
                  <a:gd name="T29" fmla="*/ 12 h 154"/>
                  <a:gd name="T30" fmla="*/ 16 w 237"/>
                  <a:gd name="T31" fmla="*/ 9 h 154"/>
                  <a:gd name="T32" fmla="*/ 20 w 237"/>
                  <a:gd name="T33" fmla="*/ 7 h 154"/>
                  <a:gd name="T34" fmla="*/ 24 w 237"/>
                  <a:gd name="T35" fmla="*/ 5 h 154"/>
                  <a:gd name="T36" fmla="*/ 29 w 237"/>
                  <a:gd name="T37" fmla="*/ 4 h 154"/>
                  <a:gd name="T38" fmla="*/ 33 w 237"/>
                  <a:gd name="T39" fmla="*/ 2 h 154"/>
                  <a:gd name="T40" fmla="*/ 37 w 237"/>
                  <a:gd name="T41" fmla="*/ 1 h 154"/>
                  <a:gd name="T42" fmla="*/ 40 w 237"/>
                  <a:gd name="T43" fmla="*/ 0 h 154"/>
                  <a:gd name="T44" fmla="*/ 42 w 237"/>
                  <a:gd name="T45" fmla="*/ 1 h 154"/>
                  <a:gd name="T46" fmla="*/ 44 w 237"/>
                  <a:gd name="T47" fmla="*/ 3 h 154"/>
                  <a:gd name="T48" fmla="*/ 47 w 237"/>
                  <a:gd name="T49" fmla="*/ 8 h 154"/>
                  <a:gd name="T50" fmla="*/ 47 w 237"/>
                  <a:gd name="T51" fmla="*/ 11 h 154"/>
                  <a:gd name="T52" fmla="*/ 47 w 237"/>
                  <a:gd name="T53" fmla="*/ 13 h 154"/>
                  <a:gd name="T54" fmla="*/ 45 w 237"/>
                  <a:gd name="T55" fmla="*/ 15 h 154"/>
                  <a:gd name="T56" fmla="*/ 43 w 237"/>
                  <a:gd name="T57" fmla="*/ 17 h 154"/>
                  <a:gd name="T58" fmla="*/ 40 w 237"/>
                  <a:gd name="T59" fmla="*/ 18 h 154"/>
                  <a:gd name="T60" fmla="*/ 36 w 237"/>
                  <a:gd name="T61" fmla="*/ 19 h 154"/>
                  <a:gd name="T62" fmla="*/ 32 w 237"/>
                  <a:gd name="T63" fmla="*/ 20 h 154"/>
                  <a:gd name="T64" fmla="*/ 28 w 237"/>
                  <a:gd name="T65" fmla="*/ 2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154">
                    <a:moveTo>
                      <a:pt x="139" y="104"/>
                    </a:moveTo>
                    <a:lnTo>
                      <a:pt x="116" y="112"/>
                    </a:lnTo>
                    <a:lnTo>
                      <a:pt x="89" y="120"/>
                    </a:lnTo>
                    <a:lnTo>
                      <a:pt x="65" y="130"/>
                    </a:lnTo>
                    <a:lnTo>
                      <a:pt x="44" y="136"/>
                    </a:lnTo>
                    <a:lnTo>
                      <a:pt x="26" y="144"/>
                    </a:lnTo>
                    <a:lnTo>
                      <a:pt x="12" y="149"/>
                    </a:lnTo>
                    <a:lnTo>
                      <a:pt x="2" y="154"/>
                    </a:lnTo>
                    <a:lnTo>
                      <a:pt x="0" y="154"/>
                    </a:lnTo>
                    <a:lnTo>
                      <a:pt x="2" y="149"/>
                    </a:lnTo>
                    <a:lnTo>
                      <a:pt x="7" y="139"/>
                    </a:lnTo>
                    <a:lnTo>
                      <a:pt x="18" y="122"/>
                    </a:lnTo>
                    <a:lnTo>
                      <a:pt x="29" y="101"/>
                    </a:lnTo>
                    <a:lnTo>
                      <a:pt x="44" y="80"/>
                    </a:lnTo>
                    <a:lnTo>
                      <a:pt x="63" y="62"/>
                    </a:lnTo>
                    <a:lnTo>
                      <a:pt x="82" y="46"/>
                    </a:lnTo>
                    <a:lnTo>
                      <a:pt x="103" y="35"/>
                    </a:lnTo>
                    <a:lnTo>
                      <a:pt x="123" y="27"/>
                    </a:lnTo>
                    <a:lnTo>
                      <a:pt x="144" y="19"/>
                    </a:lnTo>
                    <a:lnTo>
                      <a:pt x="166" y="9"/>
                    </a:lnTo>
                    <a:lnTo>
                      <a:pt x="185" y="3"/>
                    </a:lnTo>
                    <a:lnTo>
                      <a:pt x="200" y="0"/>
                    </a:lnTo>
                    <a:lnTo>
                      <a:pt x="214" y="7"/>
                    </a:lnTo>
                    <a:lnTo>
                      <a:pt x="224" y="17"/>
                    </a:lnTo>
                    <a:lnTo>
                      <a:pt x="235" y="38"/>
                    </a:lnTo>
                    <a:lnTo>
                      <a:pt x="237" y="53"/>
                    </a:lnTo>
                    <a:lnTo>
                      <a:pt x="235" y="64"/>
                    </a:lnTo>
                    <a:lnTo>
                      <a:pt x="226" y="75"/>
                    </a:lnTo>
                    <a:lnTo>
                      <a:pt x="216" y="83"/>
                    </a:lnTo>
                    <a:lnTo>
                      <a:pt x="200" y="88"/>
                    </a:lnTo>
                    <a:lnTo>
                      <a:pt x="182" y="93"/>
                    </a:lnTo>
                    <a:lnTo>
                      <a:pt x="161" y="98"/>
                    </a:lnTo>
                    <a:lnTo>
                      <a:pt x="139" y="10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2" name="Freeform 184"/>
              <p:cNvSpPr>
                <a:spLocks/>
              </p:cNvSpPr>
              <p:nvPr/>
            </p:nvSpPr>
            <p:spPr bwMode="auto">
              <a:xfrm>
                <a:off x="4869" y="715"/>
                <a:ext cx="35" cy="45"/>
              </a:xfrm>
              <a:custGeom>
                <a:avLst/>
                <a:gdLst>
                  <a:gd name="T0" fmla="*/ 6 w 175"/>
                  <a:gd name="T1" fmla="*/ 7 h 224"/>
                  <a:gd name="T2" fmla="*/ 5 w 175"/>
                  <a:gd name="T3" fmla="*/ 12 h 224"/>
                  <a:gd name="T4" fmla="*/ 3 w 175"/>
                  <a:gd name="T5" fmla="*/ 18 h 224"/>
                  <a:gd name="T6" fmla="*/ 1 w 175"/>
                  <a:gd name="T7" fmla="*/ 24 h 224"/>
                  <a:gd name="T8" fmla="*/ 0 w 175"/>
                  <a:gd name="T9" fmla="*/ 27 h 224"/>
                  <a:gd name="T10" fmla="*/ 6 w 175"/>
                  <a:gd name="T11" fmla="*/ 37 h 224"/>
                  <a:gd name="T12" fmla="*/ 8 w 175"/>
                  <a:gd name="T13" fmla="*/ 39 h 224"/>
                  <a:gd name="T14" fmla="*/ 12 w 175"/>
                  <a:gd name="T15" fmla="*/ 42 h 224"/>
                  <a:gd name="T16" fmla="*/ 18 w 175"/>
                  <a:gd name="T17" fmla="*/ 45 h 224"/>
                  <a:gd name="T18" fmla="*/ 21 w 175"/>
                  <a:gd name="T19" fmla="*/ 44 h 224"/>
                  <a:gd name="T20" fmla="*/ 25 w 175"/>
                  <a:gd name="T21" fmla="*/ 40 h 224"/>
                  <a:gd name="T22" fmla="*/ 30 w 175"/>
                  <a:gd name="T23" fmla="*/ 32 h 224"/>
                  <a:gd name="T24" fmla="*/ 34 w 175"/>
                  <a:gd name="T25" fmla="*/ 24 h 224"/>
                  <a:gd name="T26" fmla="*/ 35 w 175"/>
                  <a:gd name="T27" fmla="*/ 18 h 224"/>
                  <a:gd name="T28" fmla="*/ 33 w 175"/>
                  <a:gd name="T29" fmla="*/ 13 h 224"/>
                  <a:gd name="T30" fmla="*/ 30 w 175"/>
                  <a:gd name="T31" fmla="*/ 7 h 224"/>
                  <a:gd name="T32" fmla="*/ 26 w 175"/>
                  <a:gd name="T33" fmla="*/ 2 h 224"/>
                  <a:gd name="T34" fmla="*/ 25 w 175"/>
                  <a:gd name="T35" fmla="*/ 0 h 224"/>
                  <a:gd name="T36" fmla="*/ 25 w 175"/>
                  <a:gd name="T37" fmla="*/ 0 h 224"/>
                  <a:gd name="T38" fmla="*/ 23 w 175"/>
                  <a:gd name="T39" fmla="*/ 0 h 224"/>
                  <a:gd name="T40" fmla="*/ 20 w 175"/>
                  <a:gd name="T41" fmla="*/ 0 h 224"/>
                  <a:gd name="T42" fmla="*/ 17 w 175"/>
                  <a:gd name="T43" fmla="*/ 1 h 224"/>
                  <a:gd name="T44" fmla="*/ 14 w 175"/>
                  <a:gd name="T45" fmla="*/ 2 h 224"/>
                  <a:gd name="T46" fmla="*/ 11 w 175"/>
                  <a:gd name="T47" fmla="*/ 4 h 224"/>
                  <a:gd name="T48" fmla="*/ 8 w 175"/>
                  <a:gd name="T49" fmla="*/ 5 h 224"/>
                  <a:gd name="T50" fmla="*/ 6 w 175"/>
                  <a:gd name="T51" fmla="*/ 7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224">
                    <a:moveTo>
                      <a:pt x="32" y="36"/>
                    </a:moveTo>
                    <a:lnTo>
                      <a:pt x="24" y="60"/>
                    </a:lnTo>
                    <a:lnTo>
                      <a:pt x="14" y="92"/>
                    </a:lnTo>
                    <a:lnTo>
                      <a:pt x="3" y="118"/>
                    </a:lnTo>
                    <a:lnTo>
                      <a:pt x="0" y="132"/>
                    </a:lnTo>
                    <a:lnTo>
                      <a:pt x="29" y="185"/>
                    </a:lnTo>
                    <a:lnTo>
                      <a:pt x="40" y="192"/>
                    </a:lnTo>
                    <a:lnTo>
                      <a:pt x="62" y="211"/>
                    </a:lnTo>
                    <a:lnTo>
                      <a:pt x="88" y="224"/>
                    </a:lnTo>
                    <a:lnTo>
                      <a:pt x="106" y="221"/>
                    </a:lnTo>
                    <a:lnTo>
                      <a:pt x="125" y="197"/>
                    </a:lnTo>
                    <a:lnTo>
                      <a:pt x="148" y="158"/>
                    </a:lnTo>
                    <a:lnTo>
                      <a:pt x="170" y="118"/>
                    </a:lnTo>
                    <a:lnTo>
                      <a:pt x="175" y="89"/>
                    </a:lnTo>
                    <a:lnTo>
                      <a:pt x="165" y="63"/>
                    </a:lnTo>
                    <a:lnTo>
                      <a:pt x="148" y="34"/>
                    </a:lnTo>
                    <a:lnTo>
                      <a:pt x="132" y="10"/>
                    </a:lnTo>
                    <a:lnTo>
                      <a:pt x="127" y="0"/>
                    </a:lnTo>
                    <a:lnTo>
                      <a:pt x="125" y="0"/>
                    </a:lnTo>
                    <a:lnTo>
                      <a:pt x="114" y="0"/>
                    </a:lnTo>
                    <a:lnTo>
                      <a:pt x="101" y="2"/>
                    </a:lnTo>
                    <a:lnTo>
                      <a:pt x="84" y="5"/>
                    </a:lnTo>
                    <a:lnTo>
                      <a:pt x="69" y="10"/>
                    </a:lnTo>
                    <a:lnTo>
                      <a:pt x="53" y="18"/>
                    </a:lnTo>
                    <a:lnTo>
                      <a:pt x="40" y="26"/>
                    </a:lnTo>
                    <a:lnTo>
                      <a:pt x="32" y="36"/>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3" name="Freeform 185"/>
              <p:cNvSpPr>
                <a:spLocks/>
              </p:cNvSpPr>
              <p:nvPr/>
            </p:nvSpPr>
            <p:spPr bwMode="auto">
              <a:xfrm>
                <a:off x="4884" y="739"/>
                <a:ext cx="19" cy="32"/>
              </a:xfrm>
              <a:custGeom>
                <a:avLst/>
                <a:gdLst>
                  <a:gd name="T0" fmla="*/ 1 w 95"/>
                  <a:gd name="T1" fmla="*/ 13 h 159"/>
                  <a:gd name="T2" fmla="*/ 0 w 95"/>
                  <a:gd name="T3" fmla="*/ 31 h 159"/>
                  <a:gd name="T4" fmla="*/ 11 w 95"/>
                  <a:gd name="T5" fmla="*/ 32 h 159"/>
                  <a:gd name="T6" fmla="*/ 19 w 95"/>
                  <a:gd name="T7" fmla="*/ 20 h 159"/>
                  <a:gd name="T8" fmla="*/ 11 w 95"/>
                  <a:gd name="T9" fmla="*/ 0 h 159"/>
                  <a:gd name="T10" fmla="*/ 1 w 95"/>
                  <a:gd name="T11" fmla="*/ 13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159">
                    <a:moveTo>
                      <a:pt x="5" y="64"/>
                    </a:moveTo>
                    <a:lnTo>
                      <a:pt x="0" y="156"/>
                    </a:lnTo>
                    <a:lnTo>
                      <a:pt x="53" y="159"/>
                    </a:lnTo>
                    <a:lnTo>
                      <a:pt x="95" y="98"/>
                    </a:lnTo>
                    <a:lnTo>
                      <a:pt x="55" y="0"/>
                    </a:lnTo>
                    <a:lnTo>
                      <a:pt x="5" y="6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4" name="Freeform 186"/>
              <p:cNvSpPr>
                <a:spLocks/>
              </p:cNvSpPr>
              <p:nvPr/>
            </p:nvSpPr>
            <p:spPr bwMode="auto">
              <a:xfrm>
                <a:off x="4869" y="712"/>
                <a:ext cx="35" cy="29"/>
              </a:xfrm>
              <a:custGeom>
                <a:avLst/>
                <a:gdLst>
                  <a:gd name="T0" fmla="*/ 0 w 177"/>
                  <a:gd name="T1" fmla="*/ 29 h 146"/>
                  <a:gd name="T2" fmla="*/ 0 w 177"/>
                  <a:gd name="T3" fmla="*/ 26 h 146"/>
                  <a:gd name="T4" fmla="*/ 0 w 177"/>
                  <a:gd name="T5" fmla="*/ 19 h 146"/>
                  <a:gd name="T6" fmla="*/ 2 w 177"/>
                  <a:gd name="T7" fmla="*/ 11 h 146"/>
                  <a:gd name="T8" fmla="*/ 7 w 177"/>
                  <a:gd name="T9" fmla="*/ 5 h 146"/>
                  <a:gd name="T10" fmla="*/ 13 w 177"/>
                  <a:gd name="T11" fmla="*/ 2 h 146"/>
                  <a:gd name="T12" fmla="*/ 16 w 177"/>
                  <a:gd name="T13" fmla="*/ 2 h 146"/>
                  <a:gd name="T14" fmla="*/ 18 w 177"/>
                  <a:gd name="T15" fmla="*/ 3 h 146"/>
                  <a:gd name="T16" fmla="*/ 18 w 177"/>
                  <a:gd name="T17" fmla="*/ 4 h 146"/>
                  <a:gd name="T18" fmla="*/ 20 w 177"/>
                  <a:gd name="T19" fmla="*/ 3 h 146"/>
                  <a:gd name="T20" fmla="*/ 23 w 177"/>
                  <a:gd name="T21" fmla="*/ 1 h 146"/>
                  <a:gd name="T22" fmla="*/ 27 w 177"/>
                  <a:gd name="T23" fmla="*/ 0 h 146"/>
                  <a:gd name="T24" fmla="*/ 31 w 177"/>
                  <a:gd name="T25" fmla="*/ 3 h 146"/>
                  <a:gd name="T26" fmla="*/ 34 w 177"/>
                  <a:gd name="T27" fmla="*/ 9 h 146"/>
                  <a:gd name="T28" fmla="*/ 35 w 177"/>
                  <a:gd name="T29" fmla="*/ 15 h 146"/>
                  <a:gd name="T30" fmla="*/ 35 w 177"/>
                  <a:gd name="T31" fmla="*/ 21 h 146"/>
                  <a:gd name="T32" fmla="*/ 35 w 177"/>
                  <a:gd name="T33" fmla="*/ 23 h 146"/>
                  <a:gd name="T34" fmla="*/ 34 w 177"/>
                  <a:gd name="T35" fmla="*/ 21 h 146"/>
                  <a:gd name="T36" fmla="*/ 32 w 177"/>
                  <a:gd name="T37" fmla="*/ 17 h 146"/>
                  <a:gd name="T38" fmla="*/ 29 w 177"/>
                  <a:gd name="T39" fmla="*/ 13 h 146"/>
                  <a:gd name="T40" fmla="*/ 25 w 177"/>
                  <a:gd name="T41" fmla="*/ 13 h 146"/>
                  <a:gd name="T42" fmla="*/ 22 w 177"/>
                  <a:gd name="T43" fmla="*/ 13 h 146"/>
                  <a:gd name="T44" fmla="*/ 19 w 177"/>
                  <a:gd name="T45" fmla="*/ 13 h 146"/>
                  <a:gd name="T46" fmla="*/ 16 w 177"/>
                  <a:gd name="T47" fmla="*/ 12 h 146"/>
                  <a:gd name="T48" fmla="*/ 12 w 177"/>
                  <a:gd name="T49" fmla="*/ 13 h 146"/>
                  <a:gd name="T50" fmla="*/ 7 w 177"/>
                  <a:gd name="T51" fmla="*/ 16 h 146"/>
                  <a:gd name="T52" fmla="*/ 4 w 177"/>
                  <a:gd name="T53" fmla="*/ 21 h 146"/>
                  <a:gd name="T54" fmla="*/ 1 w 177"/>
                  <a:gd name="T55" fmla="*/ 27 h 146"/>
                  <a:gd name="T56" fmla="*/ 0 w 177"/>
                  <a:gd name="T57" fmla="*/ 29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 h="146">
                    <a:moveTo>
                      <a:pt x="2" y="146"/>
                    </a:moveTo>
                    <a:lnTo>
                      <a:pt x="0" y="130"/>
                    </a:lnTo>
                    <a:lnTo>
                      <a:pt x="2" y="96"/>
                    </a:lnTo>
                    <a:lnTo>
                      <a:pt x="11" y="56"/>
                    </a:lnTo>
                    <a:lnTo>
                      <a:pt x="34" y="24"/>
                    </a:lnTo>
                    <a:lnTo>
                      <a:pt x="64" y="10"/>
                    </a:lnTo>
                    <a:lnTo>
                      <a:pt x="81" y="8"/>
                    </a:lnTo>
                    <a:lnTo>
                      <a:pt x="90" y="16"/>
                    </a:lnTo>
                    <a:lnTo>
                      <a:pt x="93" y="19"/>
                    </a:lnTo>
                    <a:lnTo>
                      <a:pt x="100" y="14"/>
                    </a:lnTo>
                    <a:lnTo>
                      <a:pt x="116" y="3"/>
                    </a:lnTo>
                    <a:lnTo>
                      <a:pt x="137" y="0"/>
                    </a:lnTo>
                    <a:lnTo>
                      <a:pt x="158" y="14"/>
                    </a:lnTo>
                    <a:lnTo>
                      <a:pt x="172" y="45"/>
                    </a:lnTo>
                    <a:lnTo>
                      <a:pt x="177" y="77"/>
                    </a:lnTo>
                    <a:lnTo>
                      <a:pt x="177" y="106"/>
                    </a:lnTo>
                    <a:lnTo>
                      <a:pt x="177" y="117"/>
                    </a:lnTo>
                    <a:lnTo>
                      <a:pt x="172" y="106"/>
                    </a:lnTo>
                    <a:lnTo>
                      <a:pt x="161" y="84"/>
                    </a:lnTo>
                    <a:lnTo>
                      <a:pt x="145" y="67"/>
                    </a:lnTo>
                    <a:lnTo>
                      <a:pt x="127" y="63"/>
                    </a:lnTo>
                    <a:lnTo>
                      <a:pt x="110" y="67"/>
                    </a:lnTo>
                    <a:lnTo>
                      <a:pt x="98" y="63"/>
                    </a:lnTo>
                    <a:lnTo>
                      <a:pt x="81" y="61"/>
                    </a:lnTo>
                    <a:lnTo>
                      <a:pt x="60" y="63"/>
                    </a:lnTo>
                    <a:lnTo>
                      <a:pt x="37" y="79"/>
                    </a:lnTo>
                    <a:lnTo>
                      <a:pt x="18" y="108"/>
                    </a:lnTo>
                    <a:lnTo>
                      <a:pt x="7" y="135"/>
                    </a:lnTo>
                    <a:lnTo>
                      <a:pt x="2"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5" name="Freeform 187"/>
              <p:cNvSpPr>
                <a:spLocks/>
              </p:cNvSpPr>
              <p:nvPr/>
            </p:nvSpPr>
            <p:spPr bwMode="auto">
              <a:xfrm>
                <a:off x="4874" y="735"/>
                <a:ext cx="8" cy="3"/>
              </a:xfrm>
              <a:custGeom>
                <a:avLst/>
                <a:gdLst>
                  <a:gd name="T0" fmla="*/ 0 w 43"/>
                  <a:gd name="T1" fmla="*/ 2 h 17"/>
                  <a:gd name="T2" fmla="*/ 4 w 43"/>
                  <a:gd name="T3" fmla="*/ 1 h 17"/>
                  <a:gd name="T4" fmla="*/ 8 w 43"/>
                  <a:gd name="T5" fmla="*/ 0 h 17"/>
                  <a:gd name="T6" fmla="*/ 3 w 43"/>
                  <a:gd name="T7" fmla="*/ 3 h 17"/>
                  <a:gd name="T8" fmla="*/ 0 w 43"/>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7">
                    <a:moveTo>
                      <a:pt x="0" y="14"/>
                    </a:moveTo>
                    <a:lnTo>
                      <a:pt x="24" y="4"/>
                    </a:lnTo>
                    <a:lnTo>
                      <a:pt x="43" y="0"/>
                    </a:lnTo>
                    <a:lnTo>
                      <a:pt x="16" y="1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6" name="Freeform 188"/>
              <p:cNvSpPr>
                <a:spLocks/>
              </p:cNvSpPr>
              <p:nvPr/>
            </p:nvSpPr>
            <p:spPr bwMode="auto">
              <a:xfrm>
                <a:off x="4887" y="731"/>
                <a:ext cx="8" cy="3"/>
              </a:xfrm>
              <a:custGeom>
                <a:avLst/>
                <a:gdLst>
                  <a:gd name="T0" fmla="*/ 0 w 41"/>
                  <a:gd name="T1" fmla="*/ 3 h 12"/>
                  <a:gd name="T2" fmla="*/ 4 w 41"/>
                  <a:gd name="T3" fmla="*/ 0 h 12"/>
                  <a:gd name="T4" fmla="*/ 8 w 41"/>
                  <a:gd name="T5" fmla="*/ 0 h 12"/>
                  <a:gd name="T6" fmla="*/ 3 w 41"/>
                  <a:gd name="T7" fmla="*/ 3 h 12"/>
                  <a:gd name="T8" fmla="*/ 0 w 41"/>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2">
                    <a:moveTo>
                      <a:pt x="0" y="12"/>
                    </a:moveTo>
                    <a:lnTo>
                      <a:pt x="23" y="0"/>
                    </a:lnTo>
                    <a:lnTo>
                      <a:pt x="41" y="0"/>
                    </a:lnTo>
                    <a:lnTo>
                      <a:pt x="15"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7" name="Freeform 189"/>
              <p:cNvSpPr>
                <a:spLocks/>
              </p:cNvSpPr>
              <p:nvPr/>
            </p:nvSpPr>
            <p:spPr bwMode="auto">
              <a:xfrm>
                <a:off x="4882" y="738"/>
                <a:ext cx="5" cy="7"/>
              </a:xfrm>
              <a:custGeom>
                <a:avLst/>
                <a:gdLst>
                  <a:gd name="T0" fmla="*/ 2 w 24"/>
                  <a:gd name="T1" fmla="*/ 0 h 34"/>
                  <a:gd name="T2" fmla="*/ 0 w 24"/>
                  <a:gd name="T3" fmla="*/ 7 h 34"/>
                  <a:gd name="T4" fmla="*/ 5 w 24"/>
                  <a:gd name="T5" fmla="*/ 7 h 34"/>
                  <a:gd name="T6" fmla="*/ 2 w 24"/>
                  <a:gd name="T7" fmla="*/ 5 h 34"/>
                  <a:gd name="T8" fmla="*/ 2 w 2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4">
                    <a:moveTo>
                      <a:pt x="10" y="0"/>
                    </a:moveTo>
                    <a:lnTo>
                      <a:pt x="0" y="34"/>
                    </a:lnTo>
                    <a:lnTo>
                      <a:pt x="24" y="34"/>
                    </a:lnTo>
                    <a:lnTo>
                      <a:pt x="10" y="2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8" name="Freeform 190"/>
              <p:cNvSpPr>
                <a:spLocks/>
              </p:cNvSpPr>
              <p:nvPr/>
            </p:nvSpPr>
            <p:spPr bwMode="auto">
              <a:xfrm>
                <a:off x="4879" y="750"/>
                <a:ext cx="10" cy="3"/>
              </a:xfrm>
              <a:custGeom>
                <a:avLst/>
                <a:gdLst>
                  <a:gd name="T0" fmla="*/ 0 w 51"/>
                  <a:gd name="T1" fmla="*/ 3 h 16"/>
                  <a:gd name="T2" fmla="*/ 6 w 51"/>
                  <a:gd name="T3" fmla="*/ 2 h 16"/>
                  <a:gd name="T4" fmla="*/ 10 w 51"/>
                  <a:gd name="T5" fmla="*/ 0 h 16"/>
                  <a:gd name="T6" fmla="*/ 9 w 51"/>
                  <a:gd name="T7" fmla="*/ 0 h 16"/>
                  <a:gd name="T8" fmla="*/ 6 w 51"/>
                  <a:gd name="T9" fmla="*/ 0 h 16"/>
                  <a:gd name="T10" fmla="*/ 3 w 51"/>
                  <a:gd name="T11" fmla="*/ 2 h 16"/>
                  <a:gd name="T12" fmla="*/ 0 w 51"/>
                  <a:gd name="T13" fmla="*/ 3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6">
                    <a:moveTo>
                      <a:pt x="0" y="16"/>
                    </a:moveTo>
                    <a:lnTo>
                      <a:pt x="32" y="13"/>
                    </a:lnTo>
                    <a:lnTo>
                      <a:pt x="51" y="0"/>
                    </a:lnTo>
                    <a:lnTo>
                      <a:pt x="46" y="0"/>
                    </a:lnTo>
                    <a:lnTo>
                      <a:pt x="29" y="2"/>
                    </a:lnTo>
                    <a:lnTo>
                      <a:pt x="14"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79" name="Freeform 191"/>
              <p:cNvSpPr>
                <a:spLocks/>
              </p:cNvSpPr>
              <p:nvPr/>
            </p:nvSpPr>
            <p:spPr bwMode="auto">
              <a:xfrm>
                <a:off x="4900" y="764"/>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1 h 108"/>
                  <a:gd name="T22" fmla="*/ 5 w 61"/>
                  <a:gd name="T23" fmla="*/ 22 h 108"/>
                  <a:gd name="T24" fmla="*/ 3 w 61"/>
                  <a:gd name="T25" fmla="*/ 22 h 108"/>
                  <a:gd name="T26" fmla="*/ 2 w 61"/>
                  <a:gd name="T27" fmla="*/ 21 h 108"/>
                  <a:gd name="T28" fmla="*/ 0 w 61"/>
                  <a:gd name="T29" fmla="*/ 20 h 108"/>
                  <a:gd name="T30" fmla="*/ 2 w 61"/>
                  <a:gd name="T31" fmla="*/ 18 h 108"/>
                  <a:gd name="T32" fmla="*/ 3 w 61"/>
                  <a:gd name="T33" fmla="*/ 19 h 108"/>
                  <a:gd name="T34" fmla="*/ 4 w 61"/>
                  <a:gd name="T35" fmla="*/ 20 h 108"/>
                  <a:gd name="T36" fmla="*/ 5 w 61"/>
                  <a:gd name="T37" fmla="*/ 20 h 108"/>
                  <a:gd name="T38" fmla="*/ 6 w 61"/>
                  <a:gd name="T39" fmla="*/ 19 h 108"/>
                  <a:gd name="T40" fmla="*/ 8 w 61"/>
                  <a:gd name="T41" fmla="*/ 18 h 108"/>
                  <a:gd name="T42" fmla="*/ 10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1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1"/>
                    </a:moveTo>
                    <a:lnTo>
                      <a:pt x="16" y="42"/>
                    </a:lnTo>
                    <a:lnTo>
                      <a:pt x="21" y="40"/>
                    </a:lnTo>
                    <a:lnTo>
                      <a:pt x="35" y="37"/>
                    </a:lnTo>
                    <a:lnTo>
                      <a:pt x="48" y="42"/>
                    </a:lnTo>
                    <a:lnTo>
                      <a:pt x="55" y="50"/>
                    </a:lnTo>
                    <a:lnTo>
                      <a:pt x="61" y="60"/>
                    </a:lnTo>
                    <a:lnTo>
                      <a:pt x="61" y="74"/>
                    </a:lnTo>
                    <a:lnTo>
                      <a:pt x="58" y="86"/>
                    </a:lnTo>
                    <a:lnTo>
                      <a:pt x="48" y="98"/>
                    </a:lnTo>
                    <a:lnTo>
                      <a:pt x="35" y="105"/>
                    </a:lnTo>
                    <a:lnTo>
                      <a:pt x="24" y="108"/>
                    </a:lnTo>
                    <a:lnTo>
                      <a:pt x="16" y="108"/>
                    </a:lnTo>
                    <a:lnTo>
                      <a:pt x="9" y="105"/>
                    </a:lnTo>
                    <a:lnTo>
                      <a:pt x="0" y="100"/>
                    </a:lnTo>
                    <a:lnTo>
                      <a:pt x="9" y="90"/>
                    </a:lnTo>
                    <a:lnTo>
                      <a:pt x="14" y="95"/>
                    </a:lnTo>
                    <a:lnTo>
                      <a:pt x="19" y="98"/>
                    </a:lnTo>
                    <a:lnTo>
                      <a:pt x="26" y="98"/>
                    </a:lnTo>
                    <a:lnTo>
                      <a:pt x="32" y="95"/>
                    </a:lnTo>
                    <a:lnTo>
                      <a:pt x="43" y="90"/>
                    </a:lnTo>
                    <a:lnTo>
                      <a:pt x="50" y="81"/>
                    </a:lnTo>
                    <a:lnTo>
                      <a:pt x="53" y="74"/>
                    </a:lnTo>
                    <a:lnTo>
                      <a:pt x="50" y="64"/>
                    </a:lnTo>
                    <a:lnTo>
                      <a:pt x="48" y="55"/>
                    </a:lnTo>
                    <a:lnTo>
                      <a:pt x="40" y="50"/>
                    </a:lnTo>
                    <a:lnTo>
                      <a:pt x="32" y="47"/>
                    </a:lnTo>
                    <a:lnTo>
                      <a:pt x="21" y="50"/>
                    </a:lnTo>
                    <a:lnTo>
                      <a:pt x="16" y="52"/>
                    </a:lnTo>
                    <a:lnTo>
                      <a:pt x="11" y="55"/>
                    </a:lnTo>
                    <a:lnTo>
                      <a:pt x="9" y="60"/>
                    </a:lnTo>
                    <a:lnTo>
                      <a:pt x="3" y="64"/>
                    </a:lnTo>
                    <a:lnTo>
                      <a:pt x="5" y="13"/>
                    </a:lnTo>
                    <a:lnTo>
                      <a:pt x="45" y="0"/>
                    </a:lnTo>
                    <a:lnTo>
                      <a:pt x="48" y="11"/>
                    </a:lnTo>
                    <a:lnTo>
                      <a:pt x="1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0" name="Freeform 192"/>
              <p:cNvSpPr>
                <a:spLocks/>
              </p:cNvSpPr>
              <p:nvPr/>
            </p:nvSpPr>
            <p:spPr bwMode="auto">
              <a:xfrm>
                <a:off x="4917" y="759"/>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2 h 108"/>
                  <a:gd name="T22" fmla="*/ 5 w 61"/>
                  <a:gd name="T23" fmla="*/ 22 h 108"/>
                  <a:gd name="T24" fmla="*/ 3 w 61"/>
                  <a:gd name="T25" fmla="*/ 22 h 108"/>
                  <a:gd name="T26" fmla="*/ 2 w 61"/>
                  <a:gd name="T27" fmla="*/ 21 h 108"/>
                  <a:gd name="T28" fmla="*/ 0 w 61"/>
                  <a:gd name="T29" fmla="*/ 20 h 108"/>
                  <a:gd name="T30" fmla="*/ 1 w 61"/>
                  <a:gd name="T31" fmla="*/ 19 h 108"/>
                  <a:gd name="T32" fmla="*/ 2 w 61"/>
                  <a:gd name="T33" fmla="*/ 19 h 108"/>
                  <a:gd name="T34" fmla="*/ 4 w 61"/>
                  <a:gd name="T35" fmla="*/ 20 h 108"/>
                  <a:gd name="T36" fmla="*/ 5 w 61"/>
                  <a:gd name="T37" fmla="*/ 20 h 108"/>
                  <a:gd name="T38" fmla="*/ 6 w 61"/>
                  <a:gd name="T39" fmla="*/ 20 h 108"/>
                  <a:gd name="T40" fmla="*/ 8 w 61"/>
                  <a:gd name="T41" fmla="*/ 19 h 108"/>
                  <a:gd name="T42" fmla="*/ 9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0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2"/>
                    </a:moveTo>
                    <a:lnTo>
                      <a:pt x="13" y="43"/>
                    </a:lnTo>
                    <a:lnTo>
                      <a:pt x="19" y="40"/>
                    </a:lnTo>
                    <a:lnTo>
                      <a:pt x="35" y="38"/>
                    </a:lnTo>
                    <a:lnTo>
                      <a:pt x="45" y="43"/>
                    </a:lnTo>
                    <a:lnTo>
                      <a:pt x="56" y="50"/>
                    </a:lnTo>
                    <a:lnTo>
                      <a:pt x="61" y="61"/>
                    </a:lnTo>
                    <a:lnTo>
                      <a:pt x="61" y="74"/>
                    </a:lnTo>
                    <a:lnTo>
                      <a:pt x="56" y="87"/>
                    </a:lnTo>
                    <a:lnTo>
                      <a:pt x="47" y="98"/>
                    </a:lnTo>
                    <a:lnTo>
                      <a:pt x="35" y="106"/>
                    </a:lnTo>
                    <a:lnTo>
                      <a:pt x="24" y="108"/>
                    </a:lnTo>
                    <a:lnTo>
                      <a:pt x="16" y="108"/>
                    </a:lnTo>
                    <a:lnTo>
                      <a:pt x="8" y="103"/>
                    </a:lnTo>
                    <a:lnTo>
                      <a:pt x="0" y="98"/>
                    </a:lnTo>
                    <a:lnTo>
                      <a:pt x="6" y="91"/>
                    </a:lnTo>
                    <a:lnTo>
                      <a:pt x="11" y="93"/>
                    </a:lnTo>
                    <a:lnTo>
                      <a:pt x="19" y="96"/>
                    </a:lnTo>
                    <a:lnTo>
                      <a:pt x="24" y="96"/>
                    </a:lnTo>
                    <a:lnTo>
                      <a:pt x="32" y="96"/>
                    </a:lnTo>
                    <a:lnTo>
                      <a:pt x="40" y="91"/>
                    </a:lnTo>
                    <a:lnTo>
                      <a:pt x="47" y="82"/>
                    </a:lnTo>
                    <a:lnTo>
                      <a:pt x="50" y="74"/>
                    </a:lnTo>
                    <a:lnTo>
                      <a:pt x="50" y="64"/>
                    </a:lnTo>
                    <a:lnTo>
                      <a:pt x="45" y="56"/>
                    </a:lnTo>
                    <a:lnTo>
                      <a:pt x="40" y="50"/>
                    </a:lnTo>
                    <a:lnTo>
                      <a:pt x="30" y="48"/>
                    </a:lnTo>
                    <a:lnTo>
                      <a:pt x="19" y="50"/>
                    </a:lnTo>
                    <a:lnTo>
                      <a:pt x="16" y="53"/>
                    </a:lnTo>
                    <a:lnTo>
                      <a:pt x="11" y="56"/>
                    </a:lnTo>
                    <a:lnTo>
                      <a:pt x="8" y="61"/>
                    </a:lnTo>
                    <a:lnTo>
                      <a:pt x="2" y="64"/>
                    </a:lnTo>
                    <a:lnTo>
                      <a:pt x="6" y="14"/>
                    </a:lnTo>
                    <a:lnTo>
                      <a:pt x="45" y="0"/>
                    </a:lnTo>
                    <a:lnTo>
                      <a:pt x="47" y="10"/>
                    </a:lnTo>
                    <a:lnTo>
                      <a:pt x="1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1" name="Freeform 193"/>
              <p:cNvSpPr>
                <a:spLocks/>
              </p:cNvSpPr>
              <p:nvPr/>
            </p:nvSpPr>
            <p:spPr bwMode="auto">
              <a:xfrm>
                <a:off x="4366" y="755"/>
                <a:ext cx="200" cy="129"/>
              </a:xfrm>
              <a:custGeom>
                <a:avLst/>
                <a:gdLst>
                  <a:gd name="T0" fmla="*/ 200 w 1001"/>
                  <a:gd name="T1" fmla="*/ 67 h 645"/>
                  <a:gd name="T2" fmla="*/ 187 w 1001"/>
                  <a:gd name="T3" fmla="*/ 0 h 645"/>
                  <a:gd name="T4" fmla="*/ 0 w 1001"/>
                  <a:gd name="T5" fmla="*/ 59 h 645"/>
                  <a:gd name="T6" fmla="*/ 16 w 1001"/>
                  <a:gd name="T7" fmla="*/ 129 h 645"/>
                  <a:gd name="T8" fmla="*/ 200 w 1001"/>
                  <a:gd name="T9" fmla="*/ 67 h 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645">
                    <a:moveTo>
                      <a:pt x="1001" y="336"/>
                    </a:moveTo>
                    <a:lnTo>
                      <a:pt x="937" y="0"/>
                    </a:lnTo>
                    <a:lnTo>
                      <a:pt x="0" y="294"/>
                    </a:lnTo>
                    <a:lnTo>
                      <a:pt x="80" y="645"/>
                    </a:lnTo>
                    <a:lnTo>
                      <a:pt x="1001" y="33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2" name="Freeform 194"/>
              <p:cNvSpPr>
                <a:spLocks/>
              </p:cNvSpPr>
              <p:nvPr/>
            </p:nvSpPr>
            <p:spPr bwMode="auto">
              <a:xfrm>
                <a:off x="4360" y="769"/>
                <a:ext cx="207" cy="70"/>
              </a:xfrm>
              <a:custGeom>
                <a:avLst/>
                <a:gdLst>
                  <a:gd name="T0" fmla="*/ 207 w 1033"/>
                  <a:gd name="T1" fmla="*/ 5 h 351"/>
                  <a:gd name="T2" fmla="*/ 206 w 1033"/>
                  <a:gd name="T3" fmla="*/ 0 h 351"/>
                  <a:gd name="T4" fmla="*/ 0 w 1033"/>
                  <a:gd name="T5" fmla="*/ 65 h 351"/>
                  <a:gd name="T6" fmla="*/ 1 w 1033"/>
                  <a:gd name="T7" fmla="*/ 70 h 351"/>
                  <a:gd name="T8" fmla="*/ 207 w 1033"/>
                  <a:gd name="T9" fmla="*/ 5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51">
                    <a:moveTo>
                      <a:pt x="1033" y="24"/>
                    </a:moveTo>
                    <a:lnTo>
                      <a:pt x="1028" y="0"/>
                    </a:lnTo>
                    <a:lnTo>
                      <a:pt x="0" y="324"/>
                    </a:lnTo>
                    <a:lnTo>
                      <a:pt x="6" y="351"/>
                    </a:lnTo>
                    <a:lnTo>
                      <a:pt x="103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3" name="Freeform 195"/>
              <p:cNvSpPr>
                <a:spLocks/>
              </p:cNvSpPr>
              <p:nvPr/>
            </p:nvSpPr>
            <p:spPr bwMode="auto">
              <a:xfrm>
                <a:off x="4366" y="792"/>
                <a:ext cx="206" cy="73"/>
              </a:xfrm>
              <a:custGeom>
                <a:avLst/>
                <a:gdLst>
                  <a:gd name="T0" fmla="*/ 206 w 1027"/>
                  <a:gd name="T1" fmla="*/ 6 h 362"/>
                  <a:gd name="T2" fmla="*/ 205 w 1027"/>
                  <a:gd name="T3" fmla="*/ 0 h 362"/>
                  <a:gd name="T4" fmla="*/ 0 w 1027"/>
                  <a:gd name="T5" fmla="*/ 67 h 362"/>
                  <a:gd name="T6" fmla="*/ 1 w 1027"/>
                  <a:gd name="T7" fmla="*/ 73 h 362"/>
                  <a:gd name="T8" fmla="*/ 206 w 1027"/>
                  <a:gd name="T9" fmla="*/ 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362">
                    <a:moveTo>
                      <a:pt x="1027" y="28"/>
                    </a:moveTo>
                    <a:lnTo>
                      <a:pt x="1022" y="0"/>
                    </a:lnTo>
                    <a:lnTo>
                      <a:pt x="0" y="333"/>
                    </a:lnTo>
                    <a:lnTo>
                      <a:pt x="5" y="362"/>
                    </a:lnTo>
                    <a:lnTo>
                      <a:pt x="102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4" name="Freeform 196"/>
              <p:cNvSpPr>
                <a:spLocks/>
              </p:cNvSpPr>
              <p:nvPr/>
            </p:nvSpPr>
            <p:spPr bwMode="auto">
              <a:xfrm>
                <a:off x="4399" y="795"/>
                <a:ext cx="11" cy="27"/>
              </a:xfrm>
              <a:custGeom>
                <a:avLst/>
                <a:gdLst>
                  <a:gd name="T0" fmla="*/ 11 w 55"/>
                  <a:gd name="T1" fmla="*/ 25 h 134"/>
                  <a:gd name="T2" fmla="*/ 6 w 55"/>
                  <a:gd name="T3" fmla="*/ 0 h 134"/>
                  <a:gd name="T4" fmla="*/ 0 w 55"/>
                  <a:gd name="T5" fmla="*/ 2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10"/>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5" name="Freeform 197"/>
              <p:cNvSpPr>
                <a:spLocks/>
              </p:cNvSpPr>
              <p:nvPr/>
            </p:nvSpPr>
            <p:spPr bwMode="auto">
              <a:xfrm>
                <a:off x="4466" y="774"/>
                <a:ext cx="12" cy="26"/>
              </a:xfrm>
              <a:custGeom>
                <a:avLst/>
                <a:gdLst>
                  <a:gd name="T0" fmla="*/ 12 w 58"/>
                  <a:gd name="T1" fmla="*/ 24 h 130"/>
                  <a:gd name="T2" fmla="*/ 7 w 58"/>
                  <a:gd name="T3" fmla="*/ 0 h 130"/>
                  <a:gd name="T4" fmla="*/ 0 w 58"/>
                  <a:gd name="T5" fmla="*/ 2 h 130"/>
                  <a:gd name="T6" fmla="*/ 6 w 58"/>
                  <a:gd name="T7" fmla="*/ 26 h 130"/>
                  <a:gd name="T8" fmla="*/ 12 w 58"/>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30">
                    <a:moveTo>
                      <a:pt x="58" y="120"/>
                    </a:moveTo>
                    <a:lnTo>
                      <a:pt x="32" y="0"/>
                    </a:lnTo>
                    <a:lnTo>
                      <a:pt x="0" y="11"/>
                    </a:lnTo>
                    <a:lnTo>
                      <a:pt x="27" y="130"/>
                    </a:lnTo>
                    <a:lnTo>
                      <a:pt x="58"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6" name="Freeform 198"/>
              <p:cNvSpPr>
                <a:spLocks/>
              </p:cNvSpPr>
              <p:nvPr/>
            </p:nvSpPr>
            <p:spPr bwMode="auto">
              <a:xfrm>
                <a:off x="4479" y="770"/>
                <a:ext cx="11" cy="26"/>
              </a:xfrm>
              <a:custGeom>
                <a:avLst/>
                <a:gdLst>
                  <a:gd name="T0" fmla="*/ 11 w 56"/>
                  <a:gd name="T1" fmla="*/ 24 h 129"/>
                  <a:gd name="T2" fmla="*/ 6 w 56"/>
                  <a:gd name="T3" fmla="*/ 0 h 129"/>
                  <a:gd name="T4" fmla="*/ 0 w 56"/>
                  <a:gd name="T5" fmla="*/ 2 h 129"/>
                  <a:gd name="T6" fmla="*/ 5 w 56"/>
                  <a:gd name="T7" fmla="*/ 26 h 129"/>
                  <a:gd name="T8" fmla="*/ 11 w 56"/>
                  <a:gd name="T9" fmla="*/ 2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29">
                    <a:moveTo>
                      <a:pt x="56" y="119"/>
                    </a:moveTo>
                    <a:lnTo>
                      <a:pt x="32" y="0"/>
                    </a:lnTo>
                    <a:lnTo>
                      <a:pt x="0" y="8"/>
                    </a:lnTo>
                    <a:lnTo>
                      <a:pt x="24" y="129"/>
                    </a:lnTo>
                    <a:lnTo>
                      <a:pt x="56"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7" name="Freeform 199"/>
              <p:cNvSpPr>
                <a:spLocks/>
              </p:cNvSpPr>
              <p:nvPr/>
            </p:nvSpPr>
            <p:spPr bwMode="auto">
              <a:xfrm>
                <a:off x="4504" y="767"/>
                <a:ext cx="11" cy="25"/>
              </a:xfrm>
              <a:custGeom>
                <a:avLst/>
                <a:gdLst>
                  <a:gd name="T0" fmla="*/ 11 w 55"/>
                  <a:gd name="T1" fmla="*/ 23 h 128"/>
                  <a:gd name="T2" fmla="*/ 6 w 55"/>
                  <a:gd name="T3" fmla="*/ 0 h 128"/>
                  <a:gd name="T4" fmla="*/ 0 w 55"/>
                  <a:gd name="T5" fmla="*/ 1 h 128"/>
                  <a:gd name="T6" fmla="*/ 5 w 55"/>
                  <a:gd name="T7" fmla="*/ 25 h 128"/>
                  <a:gd name="T8" fmla="*/ 11 w 55"/>
                  <a:gd name="T9" fmla="*/ 23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28">
                    <a:moveTo>
                      <a:pt x="55" y="118"/>
                    </a:moveTo>
                    <a:lnTo>
                      <a:pt x="31" y="0"/>
                    </a:lnTo>
                    <a:lnTo>
                      <a:pt x="0" y="7"/>
                    </a:lnTo>
                    <a:lnTo>
                      <a:pt x="24" y="128"/>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8" name="Freeform 200"/>
              <p:cNvSpPr>
                <a:spLocks/>
              </p:cNvSpPr>
              <p:nvPr/>
            </p:nvSpPr>
            <p:spPr bwMode="auto">
              <a:xfrm>
                <a:off x="4530" y="757"/>
                <a:ext cx="11" cy="26"/>
              </a:xfrm>
              <a:custGeom>
                <a:avLst/>
                <a:gdLst>
                  <a:gd name="T0" fmla="*/ 11 w 55"/>
                  <a:gd name="T1" fmla="*/ 24 h 130"/>
                  <a:gd name="T2" fmla="*/ 6 w 55"/>
                  <a:gd name="T3" fmla="*/ 0 h 130"/>
                  <a:gd name="T4" fmla="*/ 0 w 55"/>
                  <a:gd name="T5" fmla="*/ 2 h 130"/>
                  <a:gd name="T6" fmla="*/ 5 w 55"/>
                  <a:gd name="T7" fmla="*/ 26 h 130"/>
                  <a:gd name="T8" fmla="*/ 11 w 55"/>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0">
                    <a:moveTo>
                      <a:pt x="55" y="118"/>
                    </a:moveTo>
                    <a:lnTo>
                      <a:pt x="31" y="0"/>
                    </a:lnTo>
                    <a:lnTo>
                      <a:pt x="0" y="8"/>
                    </a:lnTo>
                    <a:lnTo>
                      <a:pt x="24" y="130"/>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89" name="Freeform 201"/>
              <p:cNvSpPr>
                <a:spLocks/>
              </p:cNvSpPr>
              <p:nvPr/>
            </p:nvSpPr>
            <p:spPr bwMode="auto">
              <a:xfrm>
                <a:off x="4422" y="816"/>
                <a:ext cx="11" cy="27"/>
              </a:xfrm>
              <a:custGeom>
                <a:avLst/>
                <a:gdLst>
                  <a:gd name="T0" fmla="*/ 11 w 55"/>
                  <a:gd name="T1" fmla="*/ 25 h 134"/>
                  <a:gd name="T2" fmla="*/ 6 w 55"/>
                  <a:gd name="T3" fmla="*/ 0 h 134"/>
                  <a:gd name="T4" fmla="*/ 0 w 55"/>
                  <a:gd name="T5" fmla="*/ 1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7"/>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0" name="Freeform 202"/>
              <p:cNvSpPr>
                <a:spLocks/>
              </p:cNvSpPr>
              <p:nvPr/>
            </p:nvSpPr>
            <p:spPr bwMode="auto">
              <a:xfrm>
                <a:off x="4481" y="797"/>
                <a:ext cx="11" cy="26"/>
              </a:xfrm>
              <a:custGeom>
                <a:avLst/>
                <a:gdLst>
                  <a:gd name="T0" fmla="*/ 11 w 56"/>
                  <a:gd name="T1" fmla="*/ 24 h 132"/>
                  <a:gd name="T2" fmla="*/ 6 w 56"/>
                  <a:gd name="T3" fmla="*/ 0 h 132"/>
                  <a:gd name="T4" fmla="*/ 0 w 56"/>
                  <a:gd name="T5" fmla="*/ 2 h 132"/>
                  <a:gd name="T6" fmla="*/ 5 w 56"/>
                  <a:gd name="T7" fmla="*/ 26 h 132"/>
                  <a:gd name="T8" fmla="*/ 11 w 56"/>
                  <a:gd name="T9" fmla="*/ 24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2">
                    <a:moveTo>
                      <a:pt x="56" y="124"/>
                    </a:moveTo>
                    <a:lnTo>
                      <a:pt x="32" y="0"/>
                    </a:lnTo>
                    <a:lnTo>
                      <a:pt x="0" y="11"/>
                    </a:lnTo>
                    <a:lnTo>
                      <a:pt x="27" y="132"/>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1" name="Freeform 203"/>
              <p:cNvSpPr>
                <a:spLocks/>
              </p:cNvSpPr>
              <p:nvPr/>
            </p:nvSpPr>
            <p:spPr bwMode="auto">
              <a:xfrm>
                <a:off x="4509" y="788"/>
                <a:ext cx="11" cy="27"/>
              </a:xfrm>
              <a:custGeom>
                <a:avLst/>
                <a:gdLst>
                  <a:gd name="T0" fmla="*/ 11 w 55"/>
                  <a:gd name="T1" fmla="*/ 25 h 132"/>
                  <a:gd name="T2" fmla="*/ 6 w 55"/>
                  <a:gd name="T3" fmla="*/ 0 h 132"/>
                  <a:gd name="T4" fmla="*/ 0 w 55"/>
                  <a:gd name="T5" fmla="*/ 2 h 132"/>
                  <a:gd name="T6" fmla="*/ 5 w 55"/>
                  <a:gd name="T7" fmla="*/ 27 h 132"/>
                  <a:gd name="T8" fmla="*/ 11 w 55"/>
                  <a:gd name="T9" fmla="*/ 25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2">
                    <a:moveTo>
                      <a:pt x="55" y="121"/>
                    </a:moveTo>
                    <a:lnTo>
                      <a:pt x="31" y="0"/>
                    </a:lnTo>
                    <a:lnTo>
                      <a:pt x="0" y="8"/>
                    </a:lnTo>
                    <a:lnTo>
                      <a:pt x="23" y="132"/>
                    </a:lnTo>
                    <a:lnTo>
                      <a:pt x="5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2" name="Freeform 204"/>
              <p:cNvSpPr>
                <a:spLocks/>
              </p:cNvSpPr>
              <p:nvPr/>
            </p:nvSpPr>
            <p:spPr bwMode="auto">
              <a:xfrm>
                <a:off x="4453" y="832"/>
                <a:ext cx="11" cy="27"/>
              </a:xfrm>
              <a:custGeom>
                <a:avLst/>
                <a:gdLst>
                  <a:gd name="T0" fmla="*/ 11 w 56"/>
                  <a:gd name="T1" fmla="*/ 25 h 134"/>
                  <a:gd name="T2" fmla="*/ 6 w 56"/>
                  <a:gd name="T3" fmla="*/ 0 h 134"/>
                  <a:gd name="T4" fmla="*/ 0 w 56"/>
                  <a:gd name="T5" fmla="*/ 2 h 134"/>
                  <a:gd name="T6" fmla="*/ 5 w 56"/>
                  <a:gd name="T7" fmla="*/ 27 h 134"/>
                  <a:gd name="T8" fmla="*/ 11 w 56"/>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4">
                    <a:moveTo>
                      <a:pt x="56" y="124"/>
                    </a:moveTo>
                    <a:lnTo>
                      <a:pt x="29" y="0"/>
                    </a:lnTo>
                    <a:lnTo>
                      <a:pt x="0" y="11"/>
                    </a:lnTo>
                    <a:lnTo>
                      <a:pt x="24" y="134"/>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3" name="Freeform 205"/>
              <p:cNvSpPr>
                <a:spLocks/>
              </p:cNvSpPr>
              <p:nvPr/>
            </p:nvSpPr>
            <p:spPr bwMode="auto">
              <a:xfrm>
                <a:off x="4568" y="848"/>
                <a:ext cx="313" cy="200"/>
              </a:xfrm>
              <a:custGeom>
                <a:avLst/>
                <a:gdLst>
                  <a:gd name="T0" fmla="*/ 313 w 1565"/>
                  <a:gd name="T1" fmla="*/ 105 h 999"/>
                  <a:gd name="T2" fmla="*/ 297 w 1565"/>
                  <a:gd name="T3" fmla="*/ 0 h 999"/>
                  <a:gd name="T4" fmla="*/ 0 w 1565"/>
                  <a:gd name="T5" fmla="*/ 86 h 999"/>
                  <a:gd name="T6" fmla="*/ 23 w 1565"/>
                  <a:gd name="T7" fmla="*/ 200 h 999"/>
                  <a:gd name="T8" fmla="*/ 313 w 1565"/>
                  <a:gd name="T9" fmla="*/ 105 h 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999">
                    <a:moveTo>
                      <a:pt x="1565" y="526"/>
                    </a:moveTo>
                    <a:lnTo>
                      <a:pt x="1485" y="0"/>
                    </a:lnTo>
                    <a:lnTo>
                      <a:pt x="0" y="431"/>
                    </a:lnTo>
                    <a:lnTo>
                      <a:pt x="114" y="999"/>
                    </a:lnTo>
                    <a:lnTo>
                      <a:pt x="1565" y="5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4" name="Freeform 206"/>
              <p:cNvSpPr>
                <a:spLocks/>
              </p:cNvSpPr>
              <p:nvPr/>
            </p:nvSpPr>
            <p:spPr bwMode="auto">
              <a:xfrm>
                <a:off x="4559" y="867"/>
                <a:ext cx="328" cy="119"/>
              </a:xfrm>
              <a:custGeom>
                <a:avLst/>
                <a:gdLst>
                  <a:gd name="T0" fmla="*/ 328 w 1641"/>
                  <a:gd name="T1" fmla="*/ 20 h 592"/>
                  <a:gd name="T2" fmla="*/ 325 w 1641"/>
                  <a:gd name="T3" fmla="*/ 0 h 592"/>
                  <a:gd name="T4" fmla="*/ 0 w 1641"/>
                  <a:gd name="T5" fmla="*/ 98 h 592"/>
                  <a:gd name="T6" fmla="*/ 5 w 1641"/>
                  <a:gd name="T7" fmla="*/ 119 h 592"/>
                  <a:gd name="T8" fmla="*/ 328 w 1641"/>
                  <a:gd name="T9" fmla="*/ 2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1" h="592">
                    <a:moveTo>
                      <a:pt x="1641" y="98"/>
                    </a:moveTo>
                    <a:lnTo>
                      <a:pt x="1627" y="0"/>
                    </a:lnTo>
                    <a:lnTo>
                      <a:pt x="0" y="486"/>
                    </a:lnTo>
                    <a:lnTo>
                      <a:pt x="24" y="592"/>
                    </a:lnTo>
                    <a:lnTo>
                      <a:pt x="1641"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5" name="Freeform 207"/>
              <p:cNvSpPr>
                <a:spLocks/>
              </p:cNvSpPr>
              <p:nvPr/>
            </p:nvSpPr>
            <p:spPr bwMode="auto">
              <a:xfrm>
                <a:off x="4571" y="905"/>
                <a:ext cx="325" cy="121"/>
              </a:xfrm>
              <a:custGeom>
                <a:avLst/>
                <a:gdLst>
                  <a:gd name="T0" fmla="*/ 325 w 1627"/>
                  <a:gd name="T1" fmla="*/ 20 h 607"/>
                  <a:gd name="T2" fmla="*/ 322 w 1627"/>
                  <a:gd name="T3" fmla="*/ 0 h 607"/>
                  <a:gd name="T4" fmla="*/ 0 w 1627"/>
                  <a:gd name="T5" fmla="*/ 99 h 607"/>
                  <a:gd name="T6" fmla="*/ 4 w 1627"/>
                  <a:gd name="T7" fmla="*/ 121 h 607"/>
                  <a:gd name="T8" fmla="*/ 325 w 1627"/>
                  <a:gd name="T9" fmla="*/ 20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7" h="607">
                    <a:moveTo>
                      <a:pt x="1627" y="98"/>
                    </a:moveTo>
                    <a:lnTo>
                      <a:pt x="1611" y="0"/>
                    </a:lnTo>
                    <a:lnTo>
                      <a:pt x="0" y="499"/>
                    </a:lnTo>
                    <a:lnTo>
                      <a:pt x="22" y="607"/>
                    </a:lnTo>
                    <a:lnTo>
                      <a:pt x="162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6" name="Freeform 208"/>
              <p:cNvSpPr>
                <a:spLocks/>
              </p:cNvSpPr>
              <p:nvPr/>
            </p:nvSpPr>
            <p:spPr bwMode="auto">
              <a:xfrm>
                <a:off x="4620" y="906"/>
                <a:ext cx="17" cy="41"/>
              </a:xfrm>
              <a:custGeom>
                <a:avLst/>
                <a:gdLst>
                  <a:gd name="T0" fmla="*/ 17 w 85"/>
                  <a:gd name="T1" fmla="*/ 38 h 204"/>
                  <a:gd name="T2" fmla="*/ 10 w 85"/>
                  <a:gd name="T3" fmla="*/ 0 h 204"/>
                  <a:gd name="T4" fmla="*/ 0 w 85"/>
                  <a:gd name="T5" fmla="*/ 3 h 204"/>
                  <a:gd name="T6" fmla="*/ 8 w 85"/>
                  <a:gd name="T7" fmla="*/ 41 h 204"/>
                  <a:gd name="T8" fmla="*/ 17 w 85"/>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04">
                    <a:moveTo>
                      <a:pt x="85" y="189"/>
                    </a:moveTo>
                    <a:lnTo>
                      <a:pt x="50" y="0"/>
                    </a:lnTo>
                    <a:lnTo>
                      <a:pt x="0" y="14"/>
                    </a:lnTo>
                    <a:lnTo>
                      <a:pt x="38" y="204"/>
                    </a:lnTo>
                    <a:lnTo>
                      <a:pt x="8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7" name="Freeform 209"/>
              <p:cNvSpPr>
                <a:spLocks/>
              </p:cNvSpPr>
              <p:nvPr/>
            </p:nvSpPr>
            <p:spPr bwMode="auto">
              <a:xfrm>
                <a:off x="4727" y="874"/>
                <a:ext cx="16" cy="39"/>
              </a:xfrm>
              <a:custGeom>
                <a:avLst/>
                <a:gdLst>
                  <a:gd name="T0" fmla="*/ 16 w 82"/>
                  <a:gd name="T1" fmla="*/ 36 h 199"/>
                  <a:gd name="T2" fmla="*/ 10 w 82"/>
                  <a:gd name="T3" fmla="*/ 0 h 199"/>
                  <a:gd name="T4" fmla="*/ 0 w 82"/>
                  <a:gd name="T5" fmla="*/ 3 h 199"/>
                  <a:gd name="T6" fmla="*/ 6 w 82"/>
                  <a:gd name="T7" fmla="*/ 39 h 199"/>
                  <a:gd name="T8" fmla="*/ 16 w 82"/>
                  <a:gd name="T9" fmla="*/ 36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9">
                    <a:moveTo>
                      <a:pt x="82" y="183"/>
                    </a:moveTo>
                    <a:lnTo>
                      <a:pt x="50" y="0"/>
                    </a:lnTo>
                    <a:lnTo>
                      <a:pt x="0" y="17"/>
                    </a:lnTo>
                    <a:lnTo>
                      <a:pt x="31" y="199"/>
                    </a:lnTo>
                    <a:lnTo>
                      <a:pt x="8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8" name="Freeform 210"/>
              <p:cNvSpPr>
                <a:spLocks/>
              </p:cNvSpPr>
              <p:nvPr/>
            </p:nvSpPr>
            <p:spPr bwMode="auto">
              <a:xfrm>
                <a:off x="4747" y="868"/>
                <a:ext cx="16" cy="40"/>
              </a:xfrm>
              <a:custGeom>
                <a:avLst/>
                <a:gdLst>
                  <a:gd name="T0" fmla="*/ 16 w 82"/>
                  <a:gd name="T1" fmla="*/ 37 h 196"/>
                  <a:gd name="T2" fmla="*/ 10 w 82"/>
                  <a:gd name="T3" fmla="*/ 0 h 196"/>
                  <a:gd name="T4" fmla="*/ 0 w 82"/>
                  <a:gd name="T5" fmla="*/ 3 h 196"/>
                  <a:gd name="T6" fmla="*/ 6 w 82"/>
                  <a:gd name="T7" fmla="*/ 40 h 196"/>
                  <a:gd name="T8" fmla="*/ 16 w 82"/>
                  <a:gd name="T9" fmla="*/ 37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6">
                    <a:moveTo>
                      <a:pt x="82" y="180"/>
                    </a:moveTo>
                    <a:lnTo>
                      <a:pt x="51" y="0"/>
                    </a:lnTo>
                    <a:lnTo>
                      <a:pt x="0" y="14"/>
                    </a:lnTo>
                    <a:lnTo>
                      <a:pt x="32" y="196"/>
                    </a:lnTo>
                    <a:lnTo>
                      <a:pt x="8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3999" name="Freeform 211"/>
              <p:cNvSpPr>
                <a:spLocks/>
              </p:cNvSpPr>
              <p:nvPr/>
            </p:nvSpPr>
            <p:spPr bwMode="auto">
              <a:xfrm>
                <a:off x="4786" y="863"/>
                <a:ext cx="16" cy="39"/>
              </a:xfrm>
              <a:custGeom>
                <a:avLst/>
                <a:gdLst>
                  <a:gd name="T0" fmla="*/ 16 w 80"/>
                  <a:gd name="T1" fmla="*/ 36 h 196"/>
                  <a:gd name="T2" fmla="*/ 10 w 80"/>
                  <a:gd name="T3" fmla="*/ 0 h 196"/>
                  <a:gd name="T4" fmla="*/ 0 w 80"/>
                  <a:gd name="T5" fmla="*/ 3 h 196"/>
                  <a:gd name="T6" fmla="*/ 6 w 80"/>
                  <a:gd name="T7" fmla="*/ 39 h 196"/>
                  <a:gd name="T8" fmla="*/ 16 w 80"/>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96">
                    <a:moveTo>
                      <a:pt x="80" y="179"/>
                    </a:moveTo>
                    <a:lnTo>
                      <a:pt x="51" y="0"/>
                    </a:lnTo>
                    <a:lnTo>
                      <a:pt x="0" y="13"/>
                    </a:lnTo>
                    <a:lnTo>
                      <a:pt x="29" y="196"/>
                    </a:lnTo>
                    <a:lnTo>
                      <a:pt x="8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0" name="Freeform 212"/>
              <p:cNvSpPr>
                <a:spLocks/>
              </p:cNvSpPr>
              <p:nvPr/>
            </p:nvSpPr>
            <p:spPr bwMode="auto">
              <a:xfrm>
                <a:off x="4829" y="849"/>
                <a:ext cx="15" cy="39"/>
              </a:xfrm>
              <a:custGeom>
                <a:avLst/>
                <a:gdLst>
                  <a:gd name="T0" fmla="*/ 15 w 76"/>
                  <a:gd name="T1" fmla="*/ 36 h 193"/>
                  <a:gd name="T2" fmla="*/ 10 w 76"/>
                  <a:gd name="T3" fmla="*/ 0 h 193"/>
                  <a:gd name="T4" fmla="*/ 0 w 76"/>
                  <a:gd name="T5" fmla="*/ 3 h 193"/>
                  <a:gd name="T6" fmla="*/ 5 w 76"/>
                  <a:gd name="T7" fmla="*/ 39 h 193"/>
                  <a:gd name="T8" fmla="*/ 15 w 76"/>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93">
                    <a:moveTo>
                      <a:pt x="76" y="179"/>
                    </a:moveTo>
                    <a:lnTo>
                      <a:pt x="49" y="0"/>
                    </a:lnTo>
                    <a:lnTo>
                      <a:pt x="0" y="13"/>
                    </a:lnTo>
                    <a:lnTo>
                      <a:pt x="27" y="193"/>
                    </a:lnTo>
                    <a:lnTo>
                      <a:pt x="76"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1" name="Freeform 213"/>
              <p:cNvSpPr>
                <a:spLocks/>
              </p:cNvSpPr>
              <p:nvPr/>
            </p:nvSpPr>
            <p:spPr bwMode="auto">
              <a:xfrm>
                <a:off x="4655" y="937"/>
                <a:ext cx="16" cy="41"/>
              </a:xfrm>
              <a:custGeom>
                <a:avLst/>
                <a:gdLst>
                  <a:gd name="T0" fmla="*/ 16 w 81"/>
                  <a:gd name="T1" fmla="*/ 38 h 204"/>
                  <a:gd name="T2" fmla="*/ 9 w 81"/>
                  <a:gd name="T3" fmla="*/ 0 h 204"/>
                  <a:gd name="T4" fmla="*/ 0 w 81"/>
                  <a:gd name="T5" fmla="*/ 3 h 204"/>
                  <a:gd name="T6" fmla="*/ 7 w 81"/>
                  <a:gd name="T7" fmla="*/ 41 h 204"/>
                  <a:gd name="T8" fmla="*/ 16 w 81"/>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04">
                    <a:moveTo>
                      <a:pt x="81" y="188"/>
                    </a:moveTo>
                    <a:lnTo>
                      <a:pt x="47" y="0"/>
                    </a:lnTo>
                    <a:lnTo>
                      <a:pt x="0" y="16"/>
                    </a:lnTo>
                    <a:lnTo>
                      <a:pt x="34" y="204"/>
                    </a:lnTo>
                    <a:lnTo>
                      <a:pt x="81"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2" name="Freeform 214"/>
              <p:cNvSpPr>
                <a:spLocks/>
              </p:cNvSpPr>
              <p:nvPr/>
            </p:nvSpPr>
            <p:spPr bwMode="auto">
              <a:xfrm>
                <a:off x="4749" y="909"/>
                <a:ext cx="16" cy="39"/>
              </a:xfrm>
              <a:custGeom>
                <a:avLst/>
                <a:gdLst>
                  <a:gd name="T0" fmla="*/ 16 w 82"/>
                  <a:gd name="T1" fmla="*/ 36 h 197"/>
                  <a:gd name="T2" fmla="*/ 10 w 82"/>
                  <a:gd name="T3" fmla="*/ 0 h 197"/>
                  <a:gd name="T4" fmla="*/ 0 w 82"/>
                  <a:gd name="T5" fmla="*/ 3 h 197"/>
                  <a:gd name="T6" fmla="*/ 6 w 82"/>
                  <a:gd name="T7" fmla="*/ 39 h 197"/>
                  <a:gd name="T8" fmla="*/ 16 w 82"/>
                  <a:gd name="T9" fmla="*/ 36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7">
                    <a:moveTo>
                      <a:pt x="82" y="182"/>
                    </a:moveTo>
                    <a:lnTo>
                      <a:pt x="50" y="0"/>
                    </a:lnTo>
                    <a:lnTo>
                      <a:pt x="0" y="15"/>
                    </a:lnTo>
                    <a:lnTo>
                      <a:pt x="32" y="197"/>
                    </a:lnTo>
                    <a:lnTo>
                      <a:pt x="82"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3" name="Freeform 215"/>
              <p:cNvSpPr>
                <a:spLocks/>
              </p:cNvSpPr>
              <p:nvPr/>
            </p:nvSpPr>
            <p:spPr bwMode="auto">
              <a:xfrm>
                <a:off x="4794" y="896"/>
                <a:ext cx="16" cy="39"/>
              </a:xfrm>
              <a:custGeom>
                <a:avLst/>
                <a:gdLst>
                  <a:gd name="T0" fmla="*/ 16 w 79"/>
                  <a:gd name="T1" fmla="*/ 36 h 196"/>
                  <a:gd name="T2" fmla="*/ 10 w 79"/>
                  <a:gd name="T3" fmla="*/ 0 h 196"/>
                  <a:gd name="T4" fmla="*/ 0 w 79"/>
                  <a:gd name="T5" fmla="*/ 3 h 196"/>
                  <a:gd name="T6" fmla="*/ 6 w 79"/>
                  <a:gd name="T7" fmla="*/ 39 h 196"/>
                  <a:gd name="T8" fmla="*/ 16 w 79"/>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96">
                    <a:moveTo>
                      <a:pt x="79" y="180"/>
                    </a:moveTo>
                    <a:lnTo>
                      <a:pt x="50" y="0"/>
                    </a:lnTo>
                    <a:lnTo>
                      <a:pt x="0" y="14"/>
                    </a:lnTo>
                    <a:lnTo>
                      <a:pt x="28" y="196"/>
                    </a:lnTo>
                    <a:lnTo>
                      <a:pt x="79"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4" name="Freeform 216"/>
              <p:cNvSpPr>
                <a:spLocks/>
              </p:cNvSpPr>
              <p:nvPr/>
            </p:nvSpPr>
            <p:spPr bwMode="auto">
              <a:xfrm>
                <a:off x="4703" y="961"/>
                <a:ext cx="19" cy="51"/>
              </a:xfrm>
              <a:custGeom>
                <a:avLst/>
                <a:gdLst>
                  <a:gd name="T0" fmla="*/ 19 w 93"/>
                  <a:gd name="T1" fmla="*/ 48 h 254"/>
                  <a:gd name="T2" fmla="*/ 10 w 93"/>
                  <a:gd name="T3" fmla="*/ 0 h 254"/>
                  <a:gd name="T4" fmla="*/ 0 w 93"/>
                  <a:gd name="T5" fmla="*/ 3 h 254"/>
                  <a:gd name="T6" fmla="*/ 9 w 93"/>
                  <a:gd name="T7" fmla="*/ 51 h 254"/>
                  <a:gd name="T8" fmla="*/ 19 w 93"/>
                  <a:gd name="T9" fmla="*/ 48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254">
                    <a:moveTo>
                      <a:pt x="93" y="238"/>
                    </a:moveTo>
                    <a:lnTo>
                      <a:pt x="50" y="0"/>
                    </a:lnTo>
                    <a:lnTo>
                      <a:pt x="0" y="17"/>
                    </a:lnTo>
                    <a:lnTo>
                      <a:pt x="45" y="254"/>
                    </a:lnTo>
                    <a:lnTo>
                      <a:pt x="93" y="2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5" name="Freeform 217"/>
              <p:cNvSpPr>
                <a:spLocks/>
              </p:cNvSpPr>
              <p:nvPr/>
            </p:nvSpPr>
            <p:spPr bwMode="auto">
              <a:xfrm>
                <a:off x="4708" y="718"/>
                <a:ext cx="26" cy="52"/>
              </a:xfrm>
              <a:custGeom>
                <a:avLst/>
                <a:gdLst>
                  <a:gd name="T0" fmla="*/ 26 w 127"/>
                  <a:gd name="T1" fmla="*/ 4 h 259"/>
                  <a:gd name="T2" fmla="*/ 19 w 127"/>
                  <a:gd name="T3" fmla="*/ 0 h 259"/>
                  <a:gd name="T4" fmla="*/ 15 w 127"/>
                  <a:gd name="T5" fmla="*/ 6 h 259"/>
                  <a:gd name="T6" fmla="*/ 11 w 127"/>
                  <a:gd name="T7" fmla="*/ 12 h 259"/>
                  <a:gd name="T8" fmla="*/ 8 w 127"/>
                  <a:gd name="T9" fmla="*/ 18 h 259"/>
                  <a:gd name="T10" fmla="*/ 5 w 127"/>
                  <a:gd name="T11" fmla="*/ 24 h 259"/>
                  <a:gd name="T12" fmla="*/ 3 w 127"/>
                  <a:gd name="T13" fmla="*/ 31 h 259"/>
                  <a:gd name="T14" fmla="*/ 1 w 127"/>
                  <a:gd name="T15" fmla="*/ 38 h 259"/>
                  <a:gd name="T16" fmla="*/ 1 w 127"/>
                  <a:gd name="T17" fmla="*/ 45 h 259"/>
                  <a:gd name="T18" fmla="*/ 0 w 127"/>
                  <a:gd name="T19" fmla="*/ 52 h 259"/>
                  <a:gd name="T20" fmla="*/ 8 w 127"/>
                  <a:gd name="T21" fmla="*/ 50 h 259"/>
                  <a:gd name="T22" fmla="*/ 8 w 127"/>
                  <a:gd name="T23" fmla="*/ 44 h 259"/>
                  <a:gd name="T24" fmla="*/ 9 w 127"/>
                  <a:gd name="T25" fmla="*/ 38 h 259"/>
                  <a:gd name="T26" fmla="*/ 11 w 127"/>
                  <a:gd name="T27" fmla="*/ 31 h 259"/>
                  <a:gd name="T28" fmla="*/ 13 w 127"/>
                  <a:gd name="T29" fmla="*/ 25 h 259"/>
                  <a:gd name="T30" fmla="*/ 15 w 127"/>
                  <a:gd name="T31" fmla="*/ 20 h 259"/>
                  <a:gd name="T32" fmla="*/ 18 w 127"/>
                  <a:gd name="T33" fmla="*/ 14 h 259"/>
                  <a:gd name="T34" fmla="*/ 22 w 127"/>
                  <a:gd name="T35" fmla="*/ 9 h 259"/>
                  <a:gd name="T36" fmla="*/ 26 w 127"/>
                  <a:gd name="T37" fmla="*/ 4 h 2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 h="259">
                    <a:moveTo>
                      <a:pt x="127" y="19"/>
                    </a:moveTo>
                    <a:lnTo>
                      <a:pt x="93" y="0"/>
                    </a:lnTo>
                    <a:lnTo>
                      <a:pt x="72" y="29"/>
                    </a:lnTo>
                    <a:lnTo>
                      <a:pt x="53" y="58"/>
                    </a:lnTo>
                    <a:lnTo>
                      <a:pt x="38" y="90"/>
                    </a:lnTo>
                    <a:lnTo>
                      <a:pt x="24" y="122"/>
                    </a:lnTo>
                    <a:lnTo>
                      <a:pt x="14" y="156"/>
                    </a:lnTo>
                    <a:lnTo>
                      <a:pt x="6" y="187"/>
                    </a:lnTo>
                    <a:lnTo>
                      <a:pt x="3" y="225"/>
                    </a:lnTo>
                    <a:lnTo>
                      <a:pt x="0" y="259"/>
                    </a:lnTo>
                    <a:lnTo>
                      <a:pt x="38" y="251"/>
                    </a:lnTo>
                    <a:lnTo>
                      <a:pt x="40" y="220"/>
                    </a:lnTo>
                    <a:lnTo>
                      <a:pt x="45" y="187"/>
                    </a:lnTo>
                    <a:lnTo>
                      <a:pt x="53" y="156"/>
                    </a:lnTo>
                    <a:lnTo>
                      <a:pt x="64" y="127"/>
                    </a:lnTo>
                    <a:lnTo>
                      <a:pt x="74" y="98"/>
                    </a:lnTo>
                    <a:lnTo>
                      <a:pt x="90" y="69"/>
                    </a:lnTo>
                    <a:lnTo>
                      <a:pt x="109" y="43"/>
                    </a:lnTo>
                    <a:lnTo>
                      <a:pt x="127" y="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6" name="Freeform 218"/>
              <p:cNvSpPr>
                <a:spLocks/>
              </p:cNvSpPr>
              <p:nvPr/>
            </p:nvSpPr>
            <p:spPr bwMode="auto">
              <a:xfrm>
                <a:off x="4708" y="687"/>
                <a:ext cx="156" cy="156"/>
              </a:xfrm>
              <a:custGeom>
                <a:avLst/>
                <a:gdLst>
                  <a:gd name="T0" fmla="*/ 59 w 777"/>
                  <a:gd name="T1" fmla="*/ 4 h 777"/>
                  <a:gd name="T2" fmla="*/ 46 w 777"/>
                  <a:gd name="T3" fmla="*/ 9 h 777"/>
                  <a:gd name="T4" fmla="*/ 34 w 777"/>
                  <a:gd name="T5" fmla="*/ 16 h 777"/>
                  <a:gd name="T6" fmla="*/ 23 w 777"/>
                  <a:gd name="T7" fmla="*/ 25 h 777"/>
                  <a:gd name="T8" fmla="*/ 25 w 777"/>
                  <a:gd name="T9" fmla="*/ 35 h 777"/>
                  <a:gd name="T10" fmla="*/ 34 w 777"/>
                  <a:gd name="T11" fmla="*/ 26 h 777"/>
                  <a:gd name="T12" fmla="*/ 44 w 777"/>
                  <a:gd name="T13" fmla="*/ 19 h 777"/>
                  <a:gd name="T14" fmla="*/ 55 w 777"/>
                  <a:gd name="T15" fmla="*/ 13 h 777"/>
                  <a:gd name="T16" fmla="*/ 67 w 777"/>
                  <a:gd name="T17" fmla="*/ 10 h 777"/>
                  <a:gd name="T18" fmla="*/ 96 w 777"/>
                  <a:gd name="T19" fmla="*/ 9 h 777"/>
                  <a:gd name="T20" fmla="*/ 120 w 777"/>
                  <a:gd name="T21" fmla="*/ 19 h 777"/>
                  <a:gd name="T22" fmla="*/ 139 w 777"/>
                  <a:gd name="T23" fmla="*/ 37 h 777"/>
                  <a:gd name="T24" fmla="*/ 148 w 777"/>
                  <a:gd name="T25" fmla="*/ 62 h 777"/>
                  <a:gd name="T26" fmla="*/ 146 w 777"/>
                  <a:gd name="T27" fmla="*/ 90 h 777"/>
                  <a:gd name="T28" fmla="*/ 134 w 777"/>
                  <a:gd name="T29" fmla="*/ 114 h 777"/>
                  <a:gd name="T30" fmla="*/ 115 w 777"/>
                  <a:gd name="T31" fmla="*/ 134 h 777"/>
                  <a:gd name="T32" fmla="*/ 89 w 777"/>
                  <a:gd name="T33" fmla="*/ 146 h 777"/>
                  <a:gd name="T34" fmla="*/ 61 w 777"/>
                  <a:gd name="T35" fmla="*/ 148 h 777"/>
                  <a:gd name="T36" fmla="*/ 37 w 777"/>
                  <a:gd name="T37" fmla="*/ 138 h 777"/>
                  <a:gd name="T38" fmla="*/ 19 w 777"/>
                  <a:gd name="T39" fmla="*/ 120 h 777"/>
                  <a:gd name="T40" fmla="*/ 9 w 777"/>
                  <a:gd name="T41" fmla="*/ 94 h 777"/>
                  <a:gd name="T42" fmla="*/ 8 w 777"/>
                  <a:gd name="T43" fmla="*/ 88 h 777"/>
                  <a:gd name="T44" fmla="*/ 8 w 777"/>
                  <a:gd name="T45" fmla="*/ 81 h 777"/>
                  <a:gd name="T46" fmla="*/ 0 w 777"/>
                  <a:gd name="T47" fmla="*/ 87 h 777"/>
                  <a:gd name="T48" fmla="*/ 1 w 777"/>
                  <a:gd name="T49" fmla="*/ 93 h 777"/>
                  <a:gd name="T50" fmla="*/ 3 w 777"/>
                  <a:gd name="T51" fmla="*/ 104 h 777"/>
                  <a:gd name="T52" fmla="*/ 8 w 777"/>
                  <a:gd name="T53" fmla="*/ 118 h 777"/>
                  <a:gd name="T54" fmla="*/ 17 w 777"/>
                  <a:gd name="T55" fmla="*/ 131 h 777"/>
                  <a:gd name="T56" fmla="*/ 27 w 777"/>
                  <a:gd name="T57" fmla="*/ 141 h 777"/>
                  <a:gd name="T58" fmla="*/ 38 w 777"/>
                  <a:gd name="T59" fmla="*/ 149 h 777"/>
                  <a:gd name="T60" fmla="*/ 52 w 777"/>
                  <a:gd name="T61" fmla="*/ 154 h 777"/>
                  <a:gd name="T62" fmla="*/ 66 w 777"/>
                  <a:gd name="T63" fmla="*/ 156 h 777"/>
                  <a:gd name="T64" fmla="*/ 82 w 777"/>
                  <a:gd name="T65" fmla="*/ 155 h 777"/>
                  <a:gd name="T66" fmla="*/ 104 w 777"/>
                  <a:gd name="T67" fmla="*/ 148 h 777"/>
                  <a:gd name="T68" fmla="*/ 131 w 777"/>
                  <a:gd name="T69" fmla="*/ 131 h 777"/>
                  <a:gd name="T70" fmla="*/ 148 w 777"/>
                  <a:gd name="T71" fmla="*/ 105 h 777"/>
                  <a:gd name="T72" fmla="*/ 156 w 777"/>
                  <a:gd name="T73" fmla="*/ 76 h 777"/>
                  <a:gd name="T74" fmla="*/ 154 w 777"/>
                  <a:gd name="T75" fmla="*/ 53 h 777"/>
                  <a:gd name="T76" fmla="*/ 149 w 777"/>
                  <a:gd name="T77" fmla="*/ 39 h 777"/>
                  <a:gd name="T78" fmla="*/ 141 w 777"/>
                  <a:gd name="T79" fmla="*/ 27 h 777"/>
                  <a:gd name="T80" fmla="*/ 131 w 777"/>
                  <a:gd name="T81" fmla="*/ 16 h 777"/>
                  <a:gd name="T82" fmla="*/ 119 w 777"/>
                  <a:gd name="T83" fmla="*/ 8 h 777"/>
                  <a:gd name="T84" fmla="*/ 105 w 777"/>
                  <a:gd name="T85" fmla="*/ 3 h 777"/>
                  <a:gd name="T86" fmla="*/ 90 w 777"/>
                  <a:gd name="T87" fmla="*/ 0 h 777"/>
                  <a:gd name="T88" fmla="*/ 74 w 777"/>
                  <a:gd name="T89" fmla="*/ 0 h 7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77" h="777">
                    <a:moveTo>
                      <a:pt x="328" y="8"/>
                    </a:moveTo>
                    <a:lnTo>
                      <a:pt x="294" y="19"/>
                    </a:lnTo>
                    <a:lnTo>
                      <a:pt x="259" y="29"/>
                    </a:lnTo>
                    <a:lnTo>
                      <a:pt x="228" y="45"/>
                    </a:lnTo>
                    <a:lnTo>
                      <a:pt x="196" y="61"/>
                    </a:lnTo>
                    <a:lnTo>
                      <a:pt x="167" y="82"/>
                    </a:lnTo>
                    <a:lnTo>
                      <a:pt x="141" y="103"/>
                    </a:lnTo>
                    <a:lnTo>
                      <a:pt x="117" y="127"/>
                    </a:lnTo>
                    <a:lnTo>
                      <a:pt x="93" y="153"/>
                    </a:lnTo>
                    <a:lnTo>
                      <a:pt x="127" y="172"/>
                    </a:lnTo>
                    <a:lnTo>
                      <a:pt x="148" y="151"/>
                    </a:lnTo>
                    <a:lnTo>
                      <a:pt x="170" y="129"/>
                    </a:lnTo>
                    <a:lnTo>
                      <a:pt x="193" y="111"/>
                    </a:lnTo>
                    <a:lnTo>
                      <a:pt x="220" y="93"/>
                    </a:lnTo>
                    <a:lnTo>
                      <a:pt x="246" y="76"/>
                    </a:lnTo>
                    <a:lnTo>
                      <a:pt x="275" y="66"/>
                    </a:lnTo>
                    <a:lnTo>
                      <a:pt x="304" y="55"/>
                    </a:lnTo>
                    <a:lnTo>
                      <a:pt x="336" y="48"/>
                    </a:lnTo>
                    <a:lnTo>
                      <a:pt x="407" y="40"/>
                    </a:lnTo>
                    <a:lnTo>
                      <a:pt x="476" y="45"/>
                    </a:lnTo>
                    <a:lnTo>
                      <a:pt x="542" y="64"/>
                    </a:lnTo>
                    <a:lnTo>
                      <a:pt x="600" y="93"/>
                    </a:lnTo>
                    <a:lnTo>
                      <a:pt x="647" y="134"/>
                    </a:lnTo>
                    <a:lnTo>
                      <a:pt x="690" y="185"/>
                    </a:lnTo>
                    <a:lnTo>
                      <a:pt x="719" y="243"/>
                    </a:lnTo>
                    <a:lnTo>
                      <a:pt x="735" y="309"/>
                    </a:lnTo>
                    <a:lnTo>
                      <a:pt x="738" y="378"/>
                    </a:lnTo>
                    <a:lnTo>
                      <a:pt x="727" y="446"/>
                    </a:lnTo>
                    <a:lnTo>
                      <a:pt x="703" y="510"/>
                    </a:lnTo>
                    <a:lnTo>
                      <a:pt x="669" y="568"/>
                    </a:lnTo>
                    <a:lnTo>
                      <a:pt x="623" y="623"/>
                    </a:lnTo>
                    <a:lnTo>
                      <a:pt x="571" y="668"/>
                    </a:lnTo>
                    <a:lnTo>
                      <a:pt x="510" y="702"/>
                    </a:lnTo>
                    <a:lnTo>
                      <a:pt x="441" y="726"/>
                    </a:lnTo>
                    <a:lnTo>
                      <a:pt x="373" y="737"/>
                    </a:lnTo>
                    <a:lnTo>
                      <a:pt x="304" y="735"/>
                    </a:lnTo>
                    <a:lnTo>
                      <a:pt x="241" y="716"/>
                    </a:lnTo>
                    <a:lnTo>
                      <a:pt x="182" y="687"/>
                    </a:lnTo>
                    <a:lnTo>
                      <a:pt x="132" y="647"/>
                    </a:lnTo>
                    <a:lnTo>
                      <a:pt x="93" y="597"/>
                    </a:lnTo>
                    <a:lnTo>
                      <a:pt x="62" y="539"/>
                    </a:lnTo>
                    <a:lnTo>
                      <a:pt x="43" y="470"/>
                    </a:lnTo>
                    <a:lnTo>
                      <a:pt x="40" y="455"/>
                    </a:lnTo>
                    <a:lnTo>
                      <a:pt x="40" y="436"/>
                    </a:lnTo>
                    <a:lnTo>
                      <a:pt x="38" y="420"/>
                    </a:lnTo>
                    <a:lnTo>
                      <a:pt x="38" y="404"/>
                    </a:lnTo>
                    <a:lnTo>
                      <a:pt x="0" y="412"/>
                    </a:lnTo>
                    <a:lnTo>
                      <a:pt x="0" y="431"/>
                    </a:lnTo>
                    <a:lnTo>
                      <a:pt x="0" y="446"/>
                    </a:lnTo>
                    <a:lnTo>
                      <a:pt x="3" y="462"/>
                    </a:lnTo>
                    <a:lnTo>
                      <a:pt x="6" y="481"/>
                    </a:lnTo>
                    <a:lnTo>
                      <a:pt x="14" y="520"/>
                    </a:lnTo>
                    <a:lnTo>
                      <a:pt x="26" y="555"/>
                    </a:lnTo>
                    <a:lnTo>
                      <a:pt x="40" y="589"/>
                    </a:lnTo>
                    <a:lnTo>
                      <a:pt x="59" y="621"/>
                    </a:lnTo>
                    <a:lnTo>
                      <a:pt x="83" y="650"/>
                    </a:lnTo>
                    <a:lnTo>
                      <a:pt x="106" y="679"/>
                    </a:lnTo>
                    <a:lnTo>
                      <a:pt x="132" y="702"/>
                    </a:lnTo>
                    <a:lnTo>
                      <a:pt x="162" y="721"/>
                    </a:lnTo>
                    <a:lnTo>
                      <a:pt x="191" y="740"/>
                    </a:lnTo>
                    <a:lnTo>
                      <a:pt x="225" y="753"/>
                    </a:lnTo>
                    <a:lnTo>
                      <a:pt x="259" y="766"/>
                    </a:lnTo>
                    <a:lnTo>
                      <a:pt x="294" y="771"/>
                    </a:lnTo>
                    <a:lnTo>
                      <a:pt x="331" y="777"/>
                    </a:lnTo>
                    <a:lnTo>
                      <a:pt x="371" y="777"/>
                    </a:lnTo>
                    <a:lnTo>
                      <a:pt x="407" y="771"/>
                    </a:lnTo>
                    <a:lnTo>
                      <a:pt x="447" y="764"/>
                    </a:lnTo>
                    <a:lnTo>
                      <a:pt x="520" y="737"/>
                    </a:lnTo>
                    <a:lnTo>
                      <a:pt x="589" y="697"/>
                    </a:lnTo>
                    <a:lnTo>
                      <a:pt x="650" y="650"/>
                    </a:lnTo>
                    <a:lnTo>
                      <a:pt x="700" y="589"/>
                    </a:lnTo>
                    <a:lnTo>
                      <a:pt x="738" y="523"/>
                    </a:lnTo>
                    <a:lnTo>
                      <a:pt x="764" y="452"/>
                    </a:lnTo>
                    <a:lnTo>
                      <a:pt x="777" y="378"/>
                    </a:lnTo>
                    <a:lnTo>
                      <a:pt x="774" y="301"/>
                    </a:lnTo>
                    <a:lnTo>
                      <a:pt x="767" y="264"/>
                    </a:lnTo>
                    <a:lnTo>
                      <a:pt x="755" y="227"/>
                    </a:lnTo>
                    <a:lnTo>
                      <a:pt x="740" y="193"/>
                    </a:lnTo>
                    <a:lnTo>
                      <a:pt x="724" y="161"/>
                    </a:lnTo>
                    <a:lnTo>
                      <a:pt x="703" y="132"/>
                    </a:lnTo>
                    <a:lnTo>
                      <a:pt x="679" y="105"/>
                    </a:lnTo>
                    <a:lnTo>
                      <a:pt x="652" y="82"/>
                    </a:lnTo>
                    <a:lnTo>
                      <a:pt x="623" y="61"/>
                    </a:lnTo>
                    <a:lnTo>
                      <a:pt x="592" y="42"/>
                    </a:lnTo>
                    <a:lnTo>
                      <a:pt x="558" y="29"/>
                    </a:lnTo>
                    <a:lnTo>
                      <a:pt x="523" y="16"/>
                    </a:lnTo>
                    <a:lnTo>
                      <a:pt x="486" y="8"/>
                    </a:lnTo>
                    <a:lnTo>
                      <a:pt x="447" y="2"/>
                    </a:lnTo>
                    <a:lnTo>
                      <a:pt x="410" y="0"/>
                    </a:lnTo>
                    <a:lnTo>
                      <a:pt x="367" y="2"/>
                    </a:lnTo>
                    <a:lnTo>
                      <a:pt x="328"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7" name="Freeform 219"/>
              <p:cNvSpPr>
                <a:spLocks/>
              </p:cNvSpPr>
              <p:nvPr/>
            </p:nvSpPr>
            <p:spPr bwMode="auto">
              <a:xfrm>
                <a:off x="4746" y="723"/>
                <a:ext cx="80" cy="76"/>
              </a:xfrm>
              <a:custGeom>
                <a:avLst/>
                <a:gdLst>
                  <a:gd name="T0" fmla="*/ 80 w 401"/>
                  <a:gd name="T1" fmla="*/ 9 h 383"/>
                  <a:gd name="T2" fmla="*/ 72 w 401"/>
                  <a:gd name="T3" fmla="*/ 0 h 383"/>
                  <a:gd name="T4" fmla="*/ 0 w 401"/>
                  <a:gd name="T5" fmla="*/ 68 h 383"/>
                  <a:gd name="T6" fmla="*/ 8 w 401"/>
                  <a:gd name="T7" fmla="*/ 76 h 383"/>
                  <a:gd name="T8" fmla="*/ 80 w 401"/>
                  <a:gd name="T9" fmla="*/ 9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383">
                    <a:moveTo>
                      <a:pt x="401" y="43"/>
                    </a:moveTo>
                    <a:lnTo>
                      <a:pt x="361" y="0"/>
                    </a:lnTo>
                    <a:lnTo>
                      <a:pt x="0" y="341"/>
                    </a:lnTo>
                    <a:lnTo>
                      <a:pt x="42" y="383"/>
                    </a:lnTo>
                    <a:lnTo>
                      <a:pt x="401" y="4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8" name="Freeform 220"/>
              <p:cNvSpPr>
                <a:spLocks/>
              </p:cNvSpPr>
              <p:nvPr/>
            </p:nvSpPr>
            <p:spPr bwMode="auto">
              <a:xfrm>
                <a:off x="4762" y="760"/>
                <a:ext cx="27" cy="28"/>
              </a:xfrm>
              <a:custGeom>
                <a:avLst/>
                <a:gdLst>
                  <a:gd name="T0" fmla="*/ 27 w 134"/>
                  <a:gd name="T1" fmla="*/ 23 h 138"/>
                  <a:gd name="T2" fmla="*/ 5 w 134"/>
                  <a:gd name="T3" fmla="*/ 0 h 138"/>
                  <a:gd name="T4" fmla="*/ 0 w 134"/>
                  <a:gd name="T5" fmla="*/ 5 h 138"/>
                  <a:gd name="T6" fmla="*/ 22 w 134"/>
                  <a:gd name="T7" fmla="*/ 28 h 138"/>
                  <a:gd name="T8" fmla="*/ 27 w 134"/>
                  <a:gd name="T9" fmla="*/ 23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38">
                    <a:moveTo>
                      <a:pt x="134" y="115"/>
                    </a:moveTo>
                    <a:lnTo>
                      <a:pt x="26" y="0"/>
                    </a:lnTo>
                    <a:lnTo>
                      <a:pt x="0" y="27"/>
                    </a:lnTo>
                    <a:lnTo>
                      <a:pt x="108" y="138"/>
                    </a:lnTo>
                    <a:lnTo>
                      <a:pt x="134"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sp>
            <p:nvSpPr>
              <p:cNvPr id="34009" name="Freeform 221"/>
              <p:cNvSpPr>
                <a:spLocks/>
              </p:cNvSpPr>
              <p:nvPr/>
            </p:nvSpPr>
            <p:spPr bwMode="auto">
              <a:xfrm>
                <a:off x="4781" y="738"/>
                <a:ext cx="27" cy="29"/>
              </a:xfrm>
              <a:custGeom>
                <a:avLst/>
                <a:gdLst>
                  <a:gd name="T0" fmla="*/ 27 w 138"/>
                  <a:gd name="T1" fmla="*/ 23 h 141"/>
                  <a:gd name="T2" fmla="*/ 6 w 138"/>
                  <a:gd name="T3" fmla="*/ 0 h 141"/>
                  <a:gd name="T4" fmla="*/ 0 w 138"/>
                  <a:gd name="T5" fmla="*/ 6 h 141"/>
                  <a:gd name="T6" fmla="*/ 21 w 138"/>
                  <a:gd name="T7" fmla="*/ 29 h 141"/>
                  <a:gd name="T8" fmla="*/ 27 w 138"/>
                  <a:gd name="T9" fmla="*/ 23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1">
                    <a:moveTo>
                      <a:pt x="138" y="113"/>
                    </a:moveTo>
                    <a:lnTo>
                      <a:pt x="29" y="0"/>
                    </a:lnTo>
                    <a:lnTo>
                      <a:pt x="0" y="27"/>
                    </a:lnTo>
                    <a:lnTo>
                      <a:pt x="108" y="141"/>
                    </a:lnTo>
                    <a:lnTo>
                      <a:pt x="13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Gill Sans Light"/>
                  <a:cs typeface="Gill Sans Light"/>
                </a:endParaRPr>
              </a:p>
            </p:txBody>
          </p:sp>
        </p:grpSp>
      </p:grpSp>
    </p:spTree>
    <p:extLst>
      <p:ext uri="{BB962C8B-B14F-4D97-AF65-F5344CB8AC3E}">
        <p14:creationId xmlns:p14="http://schemas.microsoft.com/office/powerpoint/2010/main" val="23288156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795">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79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Domain Name System</a:t>
            </a:r>
          </a:p>
        </p:txBody>
      </p:sp>
      <p:sp>
        <p:nvSpPr>
          <p:cNvPr id="34819" name="Rectangle 3"/>
          <p:cNvSpPr>
            <a:spLocks noGrp="1" noChangeArrowheads="1"/>
          </p:cNvSpPr>
          <p:nvPr>
            <p:ph type="body" idx="1"/>
          </p:nvPr>
        </p:nvSpPr>
        <p:spPr>
          <a:xfrm>
            <a:off x="76200" y="3810000"/>
            <a:ext cx="8839200" cy="2743200"/>
          </a:xfrm>
        </p:spPr>
        <p:txBody>
          <a:bodyPr>
            <a:noAutofit/>
          </a:bodyPr>
          <a:lstStyle/>
          <a:p>
            <a:pPr>
              <a:lnSpc>
                <a:spcPct val="80000"/>
              </a:lnSpc>
              <a:spcBef>
                <a:spcPct val="20000"/>
              </a:spcBef>
            </a:pPr>
            <a:r>
              <a:rPr lang="en-US" altLang="ko-KR" dirty="0" smtClean="0">
                <a:ea typeface="굴림" panose="020B0600000101010101" pitchFamily="34" charset="-127"/>
              </a:rPr>
              <a:t>DNS is a hierarchical mechanism for naming </a:t>
            </a:r>
          </a:p>
          <a:p>
            <a:pPr lvl="1">
              <a:lnSpc>
                <a:spcPct val="80000"/>
              </a:lnSpc>
              <a:spcBef>
                <a:spcPct val="20000"/>
              </a:spcBef>
            </a:pPr>
            <a:r>
              <a:rPr lang="en-US" altLang="ko-KR" sz="2400" dirty="0" smtClean="0">
                <a:ea typeface="굴림" panose="020B0600000101010101" pitchFamily="34" charset="-127"/>
              </a:rPr>
              <a:t>Name divided in domains, right to left: </a:t>
            </a:r>
            <a:r>
              <a:rPr lang="en-US" altLang="ko-KR" sz="2400" dirty="0" err="1" smtClean="0">
                <a:ea typeface="굴림" panose="020B0600000101010101" pitchFamily="34" charset="-127"/>
              </a:rPr>
              <a:t>www.eecs.berkeley.edu</a:t>
            </a:r>
            <a:endParaRPr lang="en-US" altLang="ko-KR" sz="2400"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Each domain owned by a particular organization</a:t>
            </a:r>
          </a:p>
          <a:p>
            <a:pPr lvl="1">
              <a:lnSpc>
                <a:spcPct val="80000"/>
              </a:lnSpc>
              <a:spcBef>
                <a:spcPct val="20000"/>
              </a:spcBef>
            </a:pPr>
            <a:r>
              <a:rPr lang="en-US" altLang="ko-KR" sz="2400" dirty="0" smtClean="0">
                <a:ea typeface="굴림" panose="020B0600000101010101" pitchFamily="34" charset="-127"/>
              </a:rPr>
              <a:t>Top level handled by ICANN (Internet Corporation for Assigned Numbers and Names)</a:t>
            </a:r>
          </a:p>
          <a:p>
            <a:pPr lvl="1">
              <a:lnSpc>
                <a:spcPct val="80000"/>
              </a:lnSpc>
              <a:spcBef>
                <a:spcPct val="20000"/>
              </a:spcBef>
            </a:pPr>
            <a:r>
              <a:rPr lang="en-US" altLang="ko-KR" sz="2400" dirty="0" smtClean="0">
                <a:ea typeface="굴림" panose="020B0600000101010101" pitchFamily="34" charset="-127"/>
              </a:rPr>
              <a:t>Subsequent levels owned by organizations</a:t>
            </a:r>
          </a:p>
          <a:p>
            <a:pPr>
              <a:lnSpc>
                <a:spcPct val="80000"/>
              </a:lnSpc>
              <a:spcBef>
                <a:spcPct val="20000"/>
              </a:spcBef>
            </a:pPr>
            <a:r>
              <a:rPr lang="en-US" altLang="ko-KR" dirty="0" smtClean="0">
                <a:ea typeface="굴림" panose="020B0600000101010101" pitchFamily="34" charset="-127"/>
              </a:rPr>
              <a:t>Resolution: series of queries to successive servers</a:t>
            </a:r>
          </a:p>
          <a:p>
            <a:pPr>
              <a:lnSpc>
                <a:spcPct val="80000"/>
              </a:lnSpc>
              <a:spcBef>
                <a:spcPct val="20000"/>
              </a:spcBef>
            </a:pPr>
            <a:r>
              <a:rPr lang="en-US" altLang="ko-KR" dirty="0" smtClean="0">
                <a:ea typeface="굴림" panose="020B0600000101010101" pitchFamily="34" charset="-127"/>
              </a:rPr>
              <a:t>Caching: queries take time, so results cached for period of time</a:t>
            </a:r>
          </a:p>
        </p:txBody>
      </p:sp>
      <p:sp>
        <p:nvSpPr>
          <p:cNvPr id="34820" name="Cloud"/>
          <p:cNvSpPr>
            <a:spLocks noChangeAspect="1" noEditPoints="1" noChangeArrowheads="1"/>
          </p:cNvSpPr>
          <p:nvPr/>
        </p:nvSpPr>
        <p:spPr bwMode="auto">
          <a:xfrm>
            <a:off x="6324600" y="90488"/>
            <a:ext cx="1752600" cy="762000"/>
          </a:xfrm>
          <a:custGeom>
            <a:avLst/>
            <a:gdLst>
              <a:gd name="T0" fmla="*/ 5436 w 21600"/>
              <a:gd name="T1" fmla="*/ 381000 h 21600"/>
              <a:gd name="T2" fmla="*/ 876300 w 21600"/>
              <a:gd name="T3" fmla="*/ 761189 h 21600"/>
              <a:gd name="T4" fmla="*/ 1751140 w 21600"/>
              <a:gd name="T5" fmla="*/ 381000 h 21600"/>
              <a:gd name="T6" fmla="*/ 8763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Top-level</a:t>
            </a:r>
          </a:p>
        </p:txBody>
      </p:sp>
      <p:sp>
        <p:nvSpPr>
          <p:cNvPr id="34821" name="Cloud"/>
          <p:cNvSpPr>
            <a:spLocks noChangeAspect="1" noEditPoints="1" noChangeArrowheads="1"/>
          </p:cNvSpPr>
          <p:nvPr/>
        </p:nvSpPr>
        <p:spPr bwMode="auto">
          <a:xfrm>
            <a:off x="7467600" y="871538"/>
            <a:ext cx="1447800" cy="881062"/>
          </a:xfrm>
          <a:custGeom>
            <a:avLst/>
            <a:gdLst>
              <a:gd name="T0" fmla="*/ 4491 w 21600"/>
              <a:gd name="T1" fmla="*/ 440531 h 21600"/>
              <a:gd name="T2" fmla="*/ 723900 w 21600"/>
              <a:gd name="T3" fmla="*/ 880124 h 21600"/>
              <a:gd name="T4" fmla="*/ 1446593 w 21600"/>
              <a:gd name="T5" fmla="*/ 440531 h 21600"/>
              <a:gd name="T6" fmla="*/ 723900 w 21600"/>
              <a:gd name="T7" fmla="*/ 5037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dirty="0" smtClean="0">
                <a:latin typeface="Gill Sans Light"/>
                <a:ea typeface="굴림" panose="020B0600000101010101" pitchFamily="34" charset="-127"/>
                <a:cs typeface="Gill Sans Light"/>
              </a:rPr>
              <a:t>.com</a:t>
            </a:r>
            <a:endParaRPr lang="en-US" altLang="ko-KR" sz="2400" dirty="0">
              <a:latin typeface="Gill Sans Light"/>
              <a:ea typeface="굴림" panose="020B0600000101010101" pitchFamily="34" charset="-127"/>
              <a:cs typeface="Gill Sans Light"/>
            </a:endParaRPr>
          </a:p>
        </p:txBody>
      </p:sp>
      <p:sp>
        <p:nvSpPr>
          <p:cNvPr id="34822" name="Cloud"/>
          <p:cNvSpPr>
            <a:spLocks noChangeAspect="1" noEditPoints="1" noChangeArrowheads="1"/>
          </p:cNvSpPr>
          <p:nvPr/>
        </p:nvSpPr>
        <p:spPr bwMode="auto">
          <a:xfrm>
            <a:off x="4800600" y="776288"/>
            <a:ext cx="2022475" cy="1371600"/>
          </a:xfrm>
          <a:custGeom>
            <a:avLst/>
            <a:gdLst>
              <a:gd name="T0" fmla="*/ 6273 w 21600"/>
              <a:gd name="T1" fmla="*/ 685800 h 21600"/>
              <a:gd name="T2" fmla="*/ 1011238 w 21600"/>
              <a:gd name="T3" fmla="*/ 1370140 h 21600"/>
              <a:gd name="T4" fmla="*/ 2020790 w 21600"/>
              <a:gd name="T5" fmla="*/ 685800 h 21600"/>
              <a:gd name="T6" fmla="*/ 1011238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dirty="0" smtClean="0">
                <a:latin typeface="Gill Sans Light"/>
                <a:ea typeface="굴림" panose="020B0600000101010101" pitchFamily="34" charset="-127"/>
                <a:cs typeface="Gill Sans Light"/>
              </a:rPr>
              <a:t>.</a:t>
            </a:r>
            <a:r>
              <a:rPr lang="en-US" altLang="ko-KR" sz="2400" dirty="0" err="1" smtClean="0">
                <a:latin typeface="Gill Sans Light"/>
                <a:ea typeface="굴림" panose="020B0600000101010101" pitchFamily="34" charset="-127"/>
                <a:cs typeface="Gill Sans Light"/>
              </a:rPr>
              <a:t>edu</a:t>
            </a:r>
            <a:endParaRPr lang="en-US" altLang="ko-KR" sz="2400" dirty="0">
              <a:latin typeface="Gill Sans Light"/>
              <a:ea typeface="굴림" panose="020B0600000101010101" pitchFamily="34" charset="-127"/>
              <a:cs typeface="Gill Sans Light"/>
            </a:endParaRPr>
          </a:p>
        </p:txBody>
      </p:sp>
      <p:sp>
        <p:nvSpPr>
          <p:cNvPr id="34823" name="Cloud"/>
          <p:cNvSpPr>
            <a:spLocks noChangeAspect="1" noEditPoints="1" noChangeArrowheads="1"/>
          </p:cNvSpPr>
          <p:nvPr/>
        </p:nvSpPr>
        <p:spPr bwMode="auto">
          <a:xfrm>
            <a:off x="6477000" y="1892300"/>
            <a:ext cx="1524000" cy="927100"/>
          </a:xfrm>
          <a:custGeom>
            <a:avLst/>
            <a:gdLst>
              <a:gd name="T0" fmla="*/ 4727 w 21600"/>
              <a:gd name="T1" fmla="*/ 463550 h 21600"/>
              <a:gd name="T2" fmla="*/ 762000 w 21600"/>
              <a:gd name="T3" fmla="*/ 926113 h 21600"/>
              <a:gd name="T4" fmla="*/ 1522730 w 21600"/>
              <a:gd name="T5" fmla="*/ 463550 h 21600"/>
              <a:gd name="T6" fmla="*/ 762000 w 21600"/>
              <a:gd name="T7" fmla="*/ 530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dirty="0" err="1" smtClean="0">
                <a:latin typeface="Gill Sans Light"/>
                <a:ea typeface="굴림" panose="020B0600000101010101" pitchFamily="34" charset="-127"/>
                <a:cs typeface="Gill Sans Light"/>
              </a:rPr>
              <a:t>mit.edu</a:t>
            </a:r>
            <a:endParaRPr lang="en-US" altLang="ko-KR" sz="2400" dirty="0">
              <a:latin typeface="Gill Sans Light"/>
              <a:ea typeface="굴림" panose="020B0600000101010101" pitchFamily="34" charset="-127"/>
              <a:cs typeface="Gill Sans Light"/>
            </a:endParaRPr>
          </a:p>
        </p:txBody>
      </p:sp>
      <p:grpSp>
        <p:nvGrpSpPr>
          <p:cNvPr id="34824" name="Group 8"/>
          <p:cNvGrpSpPr>
            <a:grpSpLocks/>
          </p:cNvGrpSpPr>
          <p:nvPr/>
        </p:nvGrpSpPr>
        <p:grpSpPr bwMode="auto">
          <a:xfrm>
            <a:off x="641350" y="198438"/>
            <a:ext cx="1638614" cy="1464030"/>
            <a:chOff x="421" y="1344"/>
            <a:chExt cx="1076" cy="1011"/>
          </a:xfrm>
        </p:grpSpPr>
        <p:graphicFrame>
          <p:nvGraphicFramePr>
            <p:cNvPr id="34848" name="Object 9"/>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034" name="Clip" r:id="rId3" imgW="2735263" imgH="3825875" progId="MS_ClipArt_Gallery.2">
                    <p:embed/>
                  </p:oleObj>
                </mc:Choice>
                <mc:Fallback>
                  <p:oleObj name="Clip" r:id="rId3"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10"/>
            <p:cNvSpPr txBox="1">
              <a:spLocks noChangeArrowheads="1"/>
            </p:cNvSpPr>
            <p:nvPr/>
          </p:nvSpPr>
          <p:spPr bwMode="auto">
            <a:xfrm>
              <a:off x="421" y="2079"/>
              <a:ext cx="107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000">
                  <a:latin typeface="Gill Sans Light"/>
                  <a:ea typeface="굴림" panose="020B0600000101010101" pitchFamily="34" charset="-127"/>
                  <a:cs typeface="Gill Sans Light"/>
                  <a:sym typeface="Symbol" panose="05050102010706020507" pitchFamily="18" charset="2"/>
                </a:rPr>
                <a:t>169.229.131.81</a:t>
              </a:r>
            </a:p>
          </p:txBody>
        </p:sp>
      </p:grpSp>
      <p:grpSp>
        <p:nvGrpSpPr>
          <p:cNvPr id="34825" name="Group 11"/>
          <p:cNvGrpSpPr>
            <a:grpSpLocks/>
          </p:cNvGrpSpPr>
          <p:nvPr/>
        </p:nvGrpSpPr>
        <p:grpSpPr bwMode="auto">
          <a:xfrm>
            <a:off x="49213" y="1919288"/>
            <a:ext cx="1510214" cy="1512996"/>
            <a:chOff x="453" y="1344"/>
            <a:chExt cx="1009" cy="999"/>
          </a:xfrm>
        </p:grpSpPr>
        <p:graphicFrame>
          <p:nvGraphicFramePr>
            <p:cNvPr id="34846" name="Object 12"/>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035" name="Clip" r:id="rId5" imgW="2735263" imgH="3825875" progId="MS_ClipArt_Gallery.2">
                    <p:embed/>
                  </p:oleObj>
                </mc:Choice>
                <mc:Fallback>
                  <p:oleObj name="Clip" r:id="rId5"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7" name="Text Box 13"/>
            <p:cNvSpPr txBox="1">
              <a:spLocks noChangeArrowheads="1"/>
            </p:cNvSpPr>
            <p:nvPr/>
          </p:nvSpPr>
          <p:spPr bwMode="auto">
            <a:xfrm>
              <a:off x="453" y="2079"/>
              <a:ext cx="1009"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000">
                  <a:latin typeface="Gill Sans Light"/>
                  <a:ea typeface="굴림" panose="020B0600000101010101" pitchFamily="34" charset="-127"/>
                  <a:cs typeface="Gill Sans Light"/>
                  <a:sym typeface="Symbol" panose="05050102010706020507" pitchFamily="18" charset="2"/>
                </a:rPr>
                <a:t>128.32.61.103</a:t>
              </a:r>
            </a:p>
          </p:txBody>
        </p:sp>
      </p:grpSp>
      <p:grpSp>
        <p:nvGrpSpPr>
          <p:cNvPr id="34826" name="Group 14"/>
          <p:cNvGrpSpPr>
            <a:grpSpLocks/>
          </p:cNvGrpSpPr>
          <p:nvPr/>
        </p:nvGrpSpPr>
        <p:grpSpPr bwMode="auto">
          <a:xfrm>
            <a:off x="7348538" y="2895600"/>
            <a:ext cx="1515727" cy="1464031"/>
            <a:chOff x="407" y="1344"/>
            <a:chExt cx="1100" cy="1011"/>
          </a:xfrm>
        </p:grpSpPr>
        <p:graphicFrame>
          <p:nvGraphicFramePr>
            <p:cNvPr id="34844" name="Object 15"/>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036" name="Clip" r:id="rId6" imgW="2735263" imgH="3825875" progId="MS_ClipArt_Gallery.2">
                    <p:embed/>
                  </p:oleObj>
                </mc:Choice>
                <mc:Fallback>
                  <p:oleObj name="Clip" r:id="rId6"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5" name="Text Box 16"/>
            <p:cNvSpPr txBox="1">
              <a:spLocks noChangeArrowheads="1"/>
            </p:cNvSpPr>
            <p:nvPr/>
          </p:nvSpPr>
          <p:spPr bwMode="auto">
            <a:xfrm>
              <a:off x="407" y="2079"/>
              <a:ext cx="110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000">
                  <a:latin typeface="Gill Sans Light"/>
                  <a:ea typeface="굴림" panose="020B0600000101010101" pitchFamily="34" charset="-127"/>
                  <a:cs typeface="Gill Sans Light"/>
                  <a:sym typeface="Symbol" panose="05050102010706020507" pitchFamily="18" charset="2"/>
                </a:rPr>
                <a:t>128.32.139.48</a:t>
              </a:r>
            </a:p>
          </p:txBody>
        </p:sp>
      </p:grpSp>
      <p:sp>
        <p:nvSpPr>
          <p:cNvPr id="34827" name="Cloud"/>
          <p:cNvSpPr>
            <a:spLocks noChangeAspect="1" noEditPoints="1" noChangeArrowheads="1"/>
          </p:cNvSpPr>
          <p:nvPr/>
        </p:nvSpPr>
        <p:spPr bwMode="auto">
          <a:xfrm>
            <a:off x="2057400" y="1447800"/>
            <a:ext cx="2362200" cy="2057400"/>
          </a:xfrm>
          <a:custGeom>
            <a:avLst/>
            <a:gdLst>
              <a:gd name="T0" fmla="*/ 7327 w 21600"/>
              <a:gd name="T1" fmla="*/ 1028700 h 21600"/>
              <a:gd name="T2" fmla="*/ 1181100 w 21600"/>
              <a:gd name="T3" fmla="*/ 2055209 h 21600"/>
              <a:gd name="T4" fmla="*/ 2360232 w 21600"/>
              <a:gd name="T5" fmla="*/ 1028700 h 21600"/>
              <a:gd name="T6" fmla="*/ 1181100 w 21600"/>
              <a:gd name="T7" fmla="*/ 1176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000" dirty="0" err="1">
                <a:latin typeface="Gill Sans Light"/>
                <a:ea typeface="굴림" panose="020B0600000101010101" pitchFamily="34" charset="-127"/>
                <a:cs typeface="Gill Sans Light"/>
              </a:rPr>
              <a:t>berkeley.edu</a:t>
            </a:r>
            <a:endParaRPr lang="en-US" altLang="ko-KR" sz="2000" dirty="0">
              <a:latin typeface="Gill Sans Light"/>
              <a:ea typeface="굴림" panose="020B0600000101010101" pitchFamily="34" charset="-127"/>
              <a:cs typeface="Gill Sans Light"/>
            </a:endParaRPr>
          </a:p>
        </p:txBody>
      </p:sp>
      <p:sp>
        <p:nvSpPr>
          <p:cNvPr id="34828" name="Rectangle 18"/>
          <p:cNvSpPr>
            <a:spLocks noChangeArrowheads="1"/>
          </p:cNvSpPr>
          <p:nvPr/>
        </p:nvSpPr>
        <p:spPr bwMode="auto">
          <a:xfrm>
            <a:off x="2552700" y="21336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www</a:t>
            </a:r>
          </a:p>
        </p:txBody>
      </p:sp>
      <p:sp>
        <p:nvSpPr>
          <p:cNvPr id="34829" name="Rectangle 19"/>
          <p:cNvSpPr>
            <a:spLocks noChangeArrowheads="1"/>
          </p:cNvSpPr>
          <p:nvPr/>
        </p:nvSpPr>
        <p:spPr bwMode="auto">
          <a:xfrm>
            <a:off x="2552700" y="24384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calmail</a:t>
            </a:r>
          </a:p>
        </p:txBody>
      </p:sp>
      <p:sp>
        <p:nvSpPr>
          <p:cNvPr id="34830" name="Rectangle 20"/>
          <p:cNvSpPr>
            <a:spLocks noChangeArrowheads="1"/>
          </p:cNvSpPr>
          <p:nvPr/>
        </p:nvSpPr>
        <p:spPr bwMode="auto">
          <a:xfrm>
            <a:off x="2552700" y="27432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eecs</a:t>
            </a:r>
          </a:p>
        </p:txBody>
      </p:sp>
      <p:sp>
        <p:nvSpPr>
          <p:cNvPr id="34831" name="Line 21"/>
          <p:cNvSpPr>
            <a:spLocks noChangeShapeType="1"/>
          </p:cNvSpPr>
          <p:nvPr/>
        </p:nvSpPr>
        <p:spPr bwMode="auto">
          <a:xfrm flipH="1" flipV="1">
            <a:off x="1828800" y="1600200"/>
            <a:ext cx="838200" cy="685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32" name="Line 22"/>
          <p:cNvSpPr>
            <a:spLocks noChangeShapeType="1"/>
          </p:cNvSpPr>
          <p:nvPr/>
        </p:nvSpPr>
        <p:spPr bwMode="auto">
          <a:xfrm flipH="1" flipV="1">
            <a:off x="1219200" y="2376488"/>
            <a:ext cx="1447800" cy="2143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33" name="Rectangle 23"/>
          <p:cNvSpPr>
            <a:spLocks noChangeArrowheads="1"/>
          </p:cNvSpPr>
          <p:nvPr/>
        </p:nvSpPr>
        <p:spPr bwMode="auto">
          <a:xfrm>
            <a:off x="5257800" y="16906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berkeley</a:t>
            </a:r>
          </a:p>
        </p:txBody>
      </p:sp>
      <p:sp>
        <p:nvSpPr>
          <p:cNvPr id="34834" name="Rectangle 24"/>
          <p:cNvSpPr>
            <a:spLocks noChangeArrowheads="1"/>
          </p:cNvSpPr>
          <p:nvPr/>
        </p:nvSpPr>
        <p:spPr bwMode="auto">
          <a:xfrm>
            <a:off x="5257800" y="13858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MIT</a:t>
            </a:r>
          </a:p>
        </p:txBody>
      </p:sp>
      <p:sp>
        <p:nvSpPr>
          <p:cNvPr id="34835" name="Line 25"/>
          <p:cNvSpPr>
            <a:spLocks noChangeShapeType="1"/>
          </p:cNvSpPr>
          <p:nvPr/>
        </p:nvSpPr>
        <p:spPr bwMode="auto">
          <a:xfrm>
            <a:off x="6248400" y="1524000"/>
            <a:ext cx="76200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36" name="Line 26"/>
          <p:cNvSpPr>
            <a:spLocks noChangeShapeType="1"/>
          </p:cNvSpPr>
          <p:nvPr/>
        </p:nvSpPr>
        <p:spPr bwMode="auto">
          <a:xfrm flipH="1">
            <a:off x="4191000" y="1919288"/>
            <a:ext cx="1066800" cy="1381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37" name="Line 27"/>
          <p:cNvSpPr>
            <a:spLocks noChangeShapeType="1"/>
          </p:cNvSpPr>
          <p:nvPr/>
        </p:nvSpPr>
        <p:spPr bwMode="auto">
          <a:xfrm flipH="1">
            <a:off x="6324600" y="700088"/>
            <a:ext cx="381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38" name="Line 28"/>
          <p:cNvSpPr>
            <a:spLocks noChangeShapeType="1"/>
          </p:cNvSpPr>
          <p:nvPr/>
        </p:nvSpPr>
        <p:spPr bwMode="auto">
          <a:xfrm>
            <a:off x="7543800" y="623888"/>
            <a:ext cx="381000" cy="290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grpSp>
        <p:nvGrpSpPr>
          <p:cNvPr id="34839" name="Group 29"/>
          <p:cNvGrpSpPr>
            <a:grpSpLocks/>
          </p:cNvGrpSpPr>
          <p:nvPr/>
        </p:nvGrpSpPr>
        <p:grpSpPr bwMode="auto">
          <a:xfrm>
            <a:off x="4114800" y="2819400"/>
            <a:ext cx="3352800" cy="1066800"/>
            <a:chOff x="3312" y="2256"/>
            <a:chExt cx="2112" cy="672"/>
          </a:xfrm>
        </p:grpSpPr>
        <p:sp>
          <p:nvSpPr>
            <p:cNvPr id="34842" name="Cloud"/>
            <p:cNvSpPr>
              <a:spLocks noChangeAspect="1" noEditPoints="1" noChangeArrowheads="1"/>
            </p:cNvSpPr>
            <p:nvPr/>
          </p:nvSpPr>
          <p:spPr bwMode="auto">
            <a:xfrm>
              <a:off x="3312" y="2256"/>
              <a:ext cx="2112" cy="672"/>
            </a:xfrm>
            <a:custGeom>
              <a:avLst/>
              <a:gdLst>
                <a:gd name="T0" fmla="*/ 7 w 21600"/>
                <a:gd name="T1" fmla="*/ 336 h 21600"/>
                <a:gd name="T2" fmla="*/ 1056 w 21600"/>
                <a:gd name="T3" fmla="*/ 671 h 21600"/>
                <a:gd name="T4" fmla="*/ 2110 w 21600"/>
                <a:gd name="T5" fmla="*/ 336 h 21600"/>
                <a:gd name="T6" fmla="*/ 1056 w 21600"/>
                <a:gd name="T7" fmla="*/ 38 h 21600"/>
                <a:gd name="T8" fmla="*/ 0 60000 65536"/>
                <a:gd name="T9" fmla="*/ 0 60000 65536"/>
                <a:gd name="T10" fmla="*/ 0 60000 65536"/>
                <a:gd name="T11" fmla="*/ 0 60000 65536"/>
                <a:gd name="T12" fmla="*/ 2976 w 21600"/>
                <a:gd name="T13" fmla="*/ 3246 h 21600"/>
                <a:gd name="T14" fmla="*/ 1709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eaLnBrk="1" hangingPunct="1">
                <a:lnSpc>
                  <a:spcPct val="100000"/>
                </a:lnSpc>
                <a:spcBef>
                  <a:spcPct val="0"/>
                </a:spcBef>
                <a:buSzTx/>
              </a:pPr>
              <a:r>
                <a:rPr lang="en-US" altLang="ko-KR" sz="2400" dirty="0" err="1">
                  <a:latin typeface="Gill Sans Light"/>
                  <a:ea typeface="굴림" panose="020B0600000101010101" pitchFamily="34" charset="-127"/>
                  <a:cs typeface="Gill Sans Light"/>
                </a:rPr>
                <a:t>eecs.berkeley.edu</a:t>
              </a:r>
              <a:endParaRPr lang="en-US" altLang="ko-KR" sz="2400" dirty="0">
                <a:latin typeface="Gill Sans Light"/>
                <a:ea typeface="굴림" panose="020B0600000101010101" pitchFamily="34" charset="-127"/>
                <a:cs typeface="Gill Sans Light"/>
              </a:endParaRPr>
            </a:p>
          </p:txBody>
        </p:sp>
        <p:sp>
          <p:nvSpPr>
            <p:cNvPr id="34843" name="Rectangle 31"/>
            <p:cNvSpPr>
              <a:spLocks noChangeArrowheads="1"/>
            </p:cNvSpPr>
            <p:nvPr/>
          </p:nvSpPr>
          <p:spPr bwMode="auto">
            <a:xfrm>
              <a:off x="3840" y="2640"/>
              <a:ext cx="864" cy="192"/>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latin typeface="Gill Sans Light"/>
                  <a:ea typeface="굴림" panose="020B0600000101010101" pitchFamily="34" charset="-127"/>
                  <a:cs typeface="Gill Sans Light"/>
                </a:rPr>
                <a:t>www</a:t>
              </a:r>
            </a:p>
          </p:txBody>
        </p:sp>
      </p:grpSp>
      <p:sp>
        <p:nvSpPr>
          <p:cNvPr id="34840" name="Line 32"/>
          <p:cNvSpPr>
            <a:spLocks noChangeShapeType="1"/>
          </p:cNvSpPr>
          <p:nvPr/>
        </p:nvSpPr>
        <p:spPr bwMode="auto">
          <a:xfrm>
            <a:off x="3810000" y="2895600"/>
            <a:ext cx="53340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
        <p:nvSpPr>
          <p:cNvPr id="34841" name="Line 33"/>
          <p:cNvSpPr>
            <a:spLocks noChangeShapeType="1"/>
          </p:cNvSpPr>
          <p:nvPr/>
        </p:nvSpPr>
        <p:spPr bwMode="auto">
          <a:xfrm flipV="1">
            <a:off x="6248400" y="3429000"/>
            <a:ext cx="1600200" cy="152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sz="2400">
              <a:latin typeface="Gill Sans Light"/>
              <a:cs typeface="Gill Sans Light"/>
            </a:endParaRPr>
          </a:p>
        </p:txBody>
      </p:sp>
    </p:spTree>
    <p:extLst>
      <p:ext uri="{BB962C8B-B14F-4D97-AF65-F5344CB8AC3E}">
        <p14:creationId xmlns:p14="http://schemas.microsoft.com/office/powerpoint/2010/main" val="18458992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76861</TotalTime>
  <Pages>60</Pages>
  <Words>5057</Words>
  <Application>Microsoft Macintosh PowerPoint</Application>
  <PresentationFormat>On-screen Show (4:3)</PresentationFormat>
  <Paragraphs>939</Paragraphs>
  <Slides>50</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vt:lpstr>
      <vt:lpstr>Clip</vt:lpstr>
      <vt:lpstr>CS162 Operating Systems and Systems Programming Lecture 22   TCP/IP (Continued) </vt:lpstr>
      <vt:lpstr>Recall: RPC Information Flow</vt:lpstr>
      <vt:lpstr>Recall: Network Protocols</vt:lpstr>
      <vt:lpstr>Hierarchical Networking: The Internet</vt:lpstr>
      <vt:lpstr>Simple Network Terminology</vt:lpstr>
      <vt:lpstr>Routing</vt:lpstr>
      <vt:lpstr>Setting up Routing Tables</vt:lpstr>
      <vt:lpstr>Naming in the Internet</vt:lpstr>
      <vt:lpstr>Domain Name System</vt:lpstr>
      <vt:lpstr>How Important is Correct Resolution?</vt:lpstr>
      <vt:lpstr>Network Layering</vt:lpstr>
      <vt:lpstr>Building a Messaging Service</vt:lpstr>
      <vt:lpstr>IP Packet Format</vt:lpstr>
      <vt:lpstr>Building a Messaging Service</vt:lpstr>
      <vt:lpstr>Ordered Messages</vt:lpstr>
      <vt:lpstr>Reliable Message Delivery: the Problem</vt:lpstr>
      <vt:lpstr>Using Acknowledgements</vt:lpstr>
      <vt:lpstr>How to Deal with Message Duplication?</vt:lpstr>
      <vt:lpstr>Better Messaging: Window-based Acknowledgements</vt:lpstr>
      <vt:lpstr>Administrivia</vt:lpstr>
      <vt:lpstr>break</vt:lpstr>
      <vt:lpstr>Transmission Control Protocol (TCP)</vt:lpstr>
      <vt:lpstr>TCP Windows and Sequence Numbers</vt:lpstr>
      <vt:lpstr>Window-Based Acknowledgements (TCP)</vt:lpstr>
      <vt:lpstr>Selective Acknowledgement Option (SACK)</vt:lpstr>
      <vt:lpstr>Congestion Avoidance</vt:lpstr>
      <vt:lpstr>Open Connection: 3-Way Handshaking</vt:lpstr>
      <vt:lpstr>Open Connection: 3-Way Handshaking</vt:lpstr>
      <vt:lpstr>Open Connection: 3-Way Handshaking</vt:lpstr>
      <vt:lpstr>Denial of Service Vulnerability</vt:lpstr>
      <vt:lpstr>3-Way Handshaking (cont’d) </vt:lpstr>
      <vt:lpstr>Close Connection</vt:lpstr>
      <vt:lpstr>Recall: Using TCP Sockets</vt:lpstr>
      <vt:lpstr>Network Address Translation (NAT)</vt:lpstr>
      <vt:lpstr>Recall: Socket Setup over TCP/IP</vt:lpstr>
      <vt:lpstr>Recall: Sockets With Protection/Parallelism</vt:lpstr>
      <vt:lpstr>Recall: Client Protocol</vt:lpstr>
      <vt:lpstr>Recall: Server Protocol (v2)</vt:lpstr>
      <vt:lpstr>Network-Attached Storage and the CAP Theorem</vt:lpstr>
      <vt:lpstr>Distributed File Systems</vt:lpstr>
      <vt:lpstr>Simple Distributed File System</vt:lpstr>
      <vt:lpstr>Use of Caching to Reduce Network Load</vt:lpstr>
      <vt:lpstr>Failures</vt:lpstr>
      <vt:lpstr>Network File System (NFS)</vt:lpstr>
      <vt:lpstr>NFS Continued</vt:lpstr>
      <vt:lpstr>NFS Failure Model</vt:lpstr>
      <vt:lpstr>NFS Cache Consistency</vt:lpstr>
      <vt:lpstr>Sequential Ordering Constraints</vt:lpstr>
      <vt:lpstr>NFS Pros and Cons</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963</cp:revision>
  <cp:lastPrinted>2016-04-14T14:07:24Z</cp:lastPrinted>
  <dcterms:created xsi:type="dcterms:W3CDTF">1995-08-12T11:37:26Z</dcterms:created>
  <dcterms:modified xsi:type="dcterms:W3CDTF">2016-04-14T14:15:06Z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