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6" r:id="rId2"/>
    <p:sldId id="988" r:id="rId3"/>
    <p:sldId id="984" r:id="rId4"/>
    <p:sldId id="985" r:id="rId5"/>
    <p:sldId id="986" r:id="rId6"/>
    <p:sldId id="987" r:id="rId7"/>
    <p:sldId id="891" r:id="rId8"/>
    <p:sldId id="892" r:id="rId9"/>
    <p:sldId id="893" r:id="rId10"/>
    <p:sldId id="894" r:id="rId11"/>
    <p:sldId id="895" r:id="rId12"/>
    <p:sldId id="896" r:id="rId13"/>
    <p:sldId id="897" r:id="rId14"/>
    <p:sldId id="898" r:id="rId15"/>
    <p:sldId id="981" r:id="rId16"/>
    <p:sldId id="980" r:id="rId17"/>
    <p:sldId id="899" r:id="rId18"/>
    <p:sldId id="900" r:id="rId19"/>
    <p:sldId id="901" r:id="rId20"/>
    <p:sldId id="905" r:id="rId21"/>
    <p:sldId id="906" r:id="rId22"/>
    <p:sldId id="907" r:id="rId23"/>
    <p:sldId id="908" r:id="rId24"/>
    <p:sldId id="909" r:id="rId25"/>
    <p:sldId id="948" r:id="rId26"/>
    <p:sldId id="912" r:id="rId27"/>
    <p:sldId id="949" r:id="rId28"/>
    <p:sldId id="950" r:id="rId29"/>
    <p:sldId id="953" r:id="rId30"/>
    <p:sldId id="920" r:id="rId31"/>
    <p:sldId id="921" r:id="rId32"/>
    <p:sldId id="965" r:id="rId33"/>
    <p:sldId id="966" r:id="rId34"/>
    <p:sldId id="924" r:id="rId35"/>
    <p:sldId id="982" r:id="rId36"/>
    <p:sldId id="928" r:id="rId37"/>
    <p:sldId id="929" r:id="rId38"/>
    <p:sldId id="930" r:id="rId39"/>
    <p:sldId id="979" r:id="rId40"/>
    <p:sldId id="931" r:id="rId41"/>
    <p:sldId id="932" r:id="rId42"/>
    <p:sldId id="933" r:id="rId43"/>
    <p:sldId id="934" r:id="rId44"/>
    <p:sldId id="959" r:id="rId45"/>
    <p:sldId id="935" r:id="rId46"/>
    <p:sldId id="939" r:id="rId47"/>
    <p:sldId id="989" r:id="rId48"/>
    <p:sldId id="990" r:id="rId49"/>
  </p:sldIdLst>
  <p:sldSz cx="9144000" cy="6858000" type="screen4x3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A40E2"/>
    <a:srgbClr val="02E3EE"/>
    <a:srgbClr val="233AE1"/>
    <a:srgbClr val="1C31CA"/>
    <a:srgbClr val="7281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32" autoAdjust="0"/>
    <p:restoredTop sz="94799" autoAdjust="0"/>
  </p:normalViewPr>
  <p:slideViewPr>
    <p:cSldViewPr>
      <p:cViewPr varScale="1">
        <p:scale>
          <a:sx n="100" d="100"/>
          <a:sy n="100" d="100"/>
        </p:scale>
        <p:origin x="-62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5" d="100"/>
        <a:sy n="145" d="100"/>
      </p:scale>
      <p:origin x="0" y="129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handoutMaster" Target="handoutMasters/handoutMaster1.xml"/><Relationship Id="rId52" Type="http://schemas.openxmlformats.org/officeDocument/2006/relationships/printerSettings" Target="printerSettings/printerSettings1.bin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wmf"/><Relationship Id="rId3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4405313" y="6956425"/>
            <a:ext cx="7921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15" tIns="46997" rIns="92315" bIns="46997">
            <a:spAutoFit/>
          </a:bodyPr>
          <a:lstStyle>
            <a:lvl1pPr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/>
              <a:t>Page </a:t>
            </a:r>
            <a:fld id="{FD2DE7E3-8D7A-4526-A176-8CFA392503A6}" type="slidenum">
              <a:rPr lang="en-US" altLang="en-US" sz="1300" b="0"/>
              <a:pPr algn="ctr">
                <a:lnSpc>
                  <a:spcPct val="90000"/>
                </a:lnSpc>
              </a:pPr>
              <a:t>‹#›</a:t>
            </a:fld>
            <a:endParaRPr lang="en-US" altLang="en-US" sz="1300" b="0"/>
          </a:p>
        </p:txBody>
      </p:sp>
    </p:spTree>
    <p:extLst>
      <p:ext uri="{BB962C8B-B14F-4D97-AF65-F5344CB8AC3E}">
        <p14:creationId xmlns:p14="http://schemas.microsoft.com/office/powerpoint/2010/main" val="1477052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4405313" y="6956425"/>
            <a:ext cx="7921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15" tIns="46997" rIns="92315" bIns="46997">
            <a:spAutoFit/>
          </a:bodyPr>
          <a:lstStyle>
            <a:lvl1pPr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/>
              <a:t>Page </a:t>
            </a:r>
            <a:fld id="{0E64EEA1-AFA6-4CAA-BE2D-4997FDEED64A}" type="slidenum">
              <a:rPr lang="en-US" altLang="en-US" sz="1300" b="0"/>
              <a:pPr algn="ctr">
                <a:lnSpc>
                  <a:spcPct val="90000"/>
                </a:lnSpc>
              </a:pPr>
              <a:t>‹#›</a:t>
            </a:fld>
            <a:endParaRPr lang="en-US" altLang="en-US" sz="1300" b="0"/>
          </a:p>
        </p:txBody>
      </p:sp>
      <p:sp>
        <p:nvSpPr>
          <p:cNvPr id="5120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7688"/>
            <a:ext cx="3659188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3" y="3475038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72" tIns="46997" rIns="95672" bIns="469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45314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9759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971358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098954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445839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596574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460269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728244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881594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25316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476287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9989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67600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36444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71563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Comic Sans MS" panose="030F0702030302020204" pitchFamily="66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67857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Comic Sans MS" panose="030F0702030302020204" pitchFamily="66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93587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Comic Sans MS" panose="030F0702030302020204" pitchFamily="66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0036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Comic Sans MS" panose="030F0702030302020204" pitchFamily="66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19163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Comic Sans MS" panose="030F0702030302020204" pitchFamily="66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74099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Comic Sans MS" panose="030F0702030302020204" pitchFamily="66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65412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Comic Sans MS" panose="030F0702030302020204" pitchFamily="66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69354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627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757689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32653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5121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7503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325807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Comic Sans MS" panose="030F0702030302020204" pitchFamily="66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4897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70028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04179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821355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795048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296018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15970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815595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97319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152400"/>
            <a:ext cx="19812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7912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16457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63764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914400"/>
            <a:ext cx="7924800" cy="51054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1177976236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9780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33566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996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881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9495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6398778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7534633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4454970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52400"/>
            <a:ext cx="7162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9248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 smtClean="0"/>
              <a:t>Body Text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7971861" y="6551613"/>
            <a:ext cx="939341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400" dirty="0" err="1">
                <a:solidFill>
                  <a:srgbClr val="2A40E2"/>
                </a:solidFill>
                <a:latin typeface="Gill Sans Light"/>
                <a:cs typeface="Gill Sans Light"/>
              </a:rPr>
              <a:t>Lec</a:t>
            </a:r>
            <a:r>
              <a:rPr lang="en-US" altLang="en-US" sz="1400" dirty="0">
                <a:solidFill>
                  <a:srgbClr val="2A40E2"/>
                </a:solidFill>
                <a:latin typeface="Gill Sans Light"/>
                <a:cs typeface="Gill Sans Light"/>
              </a:rPr>
              <a:t> </a:t>
            </a:r>
            <a:r>
              <a:rPr lang="en-US" altLang="en-US" sz="1400" dirty="0" smtClean="0">
                <a:solidFill>
                  <a:srgbClr val="2A40E2"/>
                </a:solidFill>
                <a:latin typeface="Gill Sans Light"/>
                <a:cs typeface="Gill Sans Light"/>
              </a:rPr>
              <a:t>11.</a:t>
            </a:r>
            <a:fld id="{6456B83E-17D0-4CDF-84AD-C8A97BEB5271}" type="slidenum">
              <a:rPr lang="en-US" altLang="en-US" sz="1400" smtClean="0">
                <a:solidFill>
                  <a:srgbClr val="2A40E2"/>
                </a:solidFill>
                <a:latin typeface="Gill Sans Light"/>
                <a:cs typeface="Gill Sans Light"/>
              </a:rPr>
              <a:pPr algn="ctr"/>
              <a:t>‹#›</a:t>
            </a:fld>
            <a:endParaRPr lang="en-US" altLang="en-US" sz="1400" b="0" i="1" dirty="0">
              <a:solidFill>
                <a:srgbClr val="2A40E2"/>
              </a:solidFill>
              <a:latin typeface="Gill Sans Light"/>
              <a:cs typeface="Gill Sans Light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0" y="6550025"/>
            <a:ext cx="748901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dirty="0" smtClean="0">
                <a:solidFill>
                  <a:srgbClr val="2A40E2"/>
                </a:solidFill>
                <a:latin typeface="Gill Sans Light"/>
                <a:cs typeface="Gill Sans Light"/>
              </a:rPr>
              <a:t>2/29/16</a:t>
            </a: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990600" y="685800"/>
            <a:ext cx="71628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2935288" y="6550025"/>
            <a:ext cx="2621208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dirty="0" smtClean="0">
                <a:solidFill>
                  <a:srgbClr val="2A40E2"/>
                </a:solidFill>
                <a:latin typeface="Gill Sans Light"/>
                <a:cs typeface="Gill Sans Light"/>
              </a:rPr>
              <a:t>Joseph CS162 ©UCB Spring 2016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7" r:id="rId13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2A40E2"/>
          </a:solidFill>
          <a:latin typeface="Gill Sans Light"/>
          <a:ea typeface="+mj-ea"/>
          <a:cs typeface="Gill Sans Light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Gill Sans Light"/>
          <a:ea typeface="+mn-ea"/>
          <a:cs typeface="Gill Sans Light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 b="1">
          <a:solidFill>
            <a:schemeClr val="tx1"/>
          </a:solidFill>
          <a:latin typeface="Gill Sans Light"/>
          <a:cs typeface="Gill Sans Ligh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 b="1">
          <a:solidFill>
            <a:schemeClr val="tx1"/>
          </a:solidFill>
          <a:latin typeface="Gill Sans Light"/>
          <a:cs typeface="Gill Sans Ligh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1">
          <a:solidFill>
            <a:schemeClr val="tx1"/>
          </a:solidFill>
          <a:latin typeface="Gill Sans Light"/>
          <a:cs typeface="Gill Sans Ligh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Gill Sans Light"/>
          <a:cs typeface="Gill Sans Ligh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4" Type="http://schemas.openxmlformats.org/officeDocument/2006/relationships/image" Target="../media/image10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wmf"/><Relationship Id="rId5" Type="http://schemas.openxmlformats.org/officeDocument/2006/relationships/image" Target="../media/image13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wmf"/><Relationship Id="rId5" Type="http://schemas.openxmlformats.org/officeDocument/2006/relationships/image" Target="../media/image13.wmf"/><Relationship Id="rId6" Type="http://schemas.openxmlformats.org/officeDocument/2006/relationships/image" Target="../media/image14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7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w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5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4" Type="http://schemas.openxmlformats.org/officeDocument/2006/relationships/image" Target="../media/image7.wmf"/><Relationship Id="rId5" Type="http://schemas.openxmlformats.org/officeDocument/2006/relationships/image" Target="../media/image8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066800"/>
            <a:ext cx="7848600" cy="2286000"/>
          </a:xfrm>
          <a:noFill/>
        </p:spPr>
        <p:txBody>
          <a:bodyPr/>
          <a:lstStyle/>
          <a:p>
            <a:r>
              <a:rPr lang="en-US" altLang="en-US" sz="3000" dirty="0" smtClean="0"/>
              <a:t>CS162</a:t>
            </a:r>
            <a:br>
              <a:rPr lang="en-US" altLang="en-US" sz="3000" dirty="0" smtClean="0"/>
            </a:br>
            <a:r>
              <a:rPr lang="en-US" altLang="en-US" sz="3000" dirty="0" smtClean="0"/>
              <a:t>Operating Systems and</a:t>
            </a:r>
            <a:br>
              <a:rPr lang="en-US" altLang="en-US" sz="3000" dirty="0" smtClean="0"/>
            </a:br>
            <a:r>
              <a:rPr lang="en-US" altLang="en-US" sz="3000" dirty="0" smtClean="0"/>
              <a:t>Systems Programming</a:t>
            </a:r>
            <a:br>
              <a:rPr lang="en-US" altLang="en-US" sz="3000" dirty="0" smtClean="0"/>
            </a:br>
            <a:r>
              <a:rPr lang="en-US" altLang="en-US" sz="3000" dirty="0" smtClean="0"/>
              <a:t>Lecture 11</a:t>
            </a:r>
            <a:br>
              <a:rPr lang="en-US" altLang="en-US" sz="3000" dirty="0" smtClean="0"/>
            </a:br>
            <a:r>
              <a:rPr lang="en-US" altLang="en-US" sz="3000" dirty="0" smtClean="0"/>
              <a:t> </a:t>
            </a:r>
            <a:br>
              <a:rPr lang="en-US" altLang="en-US" sz="3000" dirty="0" smtClean="0"/>
            </a:br>
            <a:r>
              <a:rPr lang="en-US" altLang="en-US" sz="3000" dirty="0" smtClean="0"/>
              <a:t>Scheduling (finished),</a:t>
            </a:r>
            <a:br>
              <a:rPr lang="en-US" altLang="en-US" sz="3000" dirty="0" smtClean="0"/>
            </a:br>
            <a:r>
              <a:rPr lang="en-US" altLang="en-US" sz="3000" dirty="0" smtClean="0"/>
              <a:t>Deadlock, Address Translation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191000"/>
            <a:ext cx="8001000" cy="1447800"/>
          </a:xfrm>
          <a:noFill/>
        </p:spPr>
        <p:txBody>
          <a:bodyPr/>
          <a:lstStyle/>
          <a:p>
            <a:pPr marL="285750" indent="-285750"/>
            <a:r>
              <a:rPr lang="en-US" altLang="en-US" dirty="0" smtClean="0"/>
              <a:t>February 29</a:t>
            </a:r>
            <a:r>
              <a:rPr lang="en-US" altLang="en-US" baseline="30000" dirty="0" smtClean="0"/>
              <a:t>th</a:t>
            </a:r>
            <a:r>
              <a:rPr lang="en-US" altLang="en-US" dirty="0" smtClean="0"/>
              <a:t>, 2016</a:t>
            </a:r>
          </a:p>
          <a:p>
            <a:pPr marL="285750" indent="-285750"/>
            <a:r>
              <a:rPr lang="en-US" altLang="en-US" dirty="0" smtClean="0"/>
              <a:t>Prof. Anthony D. Joseph</a:t>
            </a:r>
          </a:p>
          <a:p>
            <a:pPr marL="285750" indent="-285750"/>
            <a:r>
              <a:rPr lang="en-US" altLang="en-US" dirty="0" smtClean="0"/>
              <a:t>http://cs162.eecs.Berkeley.edu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5199" name="Group 191"/>
          <p:cNvGrpSpPr>
            <a:grpSpLocks/>
          </p:cNvGrpSpPr>
          <p:nvPr/>
        </p:nvGrpSpPr>
        <p:grpSpPr bwMode="auto">
          <a:xfrm>
            <a:off x="685800" y="3429000"/>
            <a:ext cx="7635875" cy="3429000"/>
            <a:chOff x="432" y="2160"/>
            <a:chExt cx="4810" cy="2160"/>
          </a:xfrm>
        </p:grpSpPr>
        <p:grpSp>
          <p:nvGrpSpPr>
            <p:cNvPr id="28792" name="Group 192"/>
            <p:cNvGrpSpPr>
              <a:grpSpLocks/>
            </p:cNvGrpSpPr>
            <p:nvPr/>
          </p:nvGrpSpPr>
          <p:grpSpPr bwMode="auto">
            <a:xfrm>
              <a:off x="2400" y="2496"/>
              <a:ext cx="902" cy="211"/>
              <a:chOff x="460" y="3583"/>
              <a:chExt cx="902" cy="211"/>
            </a:xfrm>
          </p:grpSpPr>
          <p:sp>
            <p:nvSpPr>
              <p:cNvPr id="28847" name="Arc 193"/>
              <p:cNvSpPr>
                <a:spLocks/>
              </p:cNvSpPr>
              <p:nvPr/>
            </p:nvSpPr>
            <p:spPr bwMode="auto">
              <a:xfrm rot="5400000">
                <a:off x="1146" y="3579"/>
                <a:ext cx="211" cy="22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8848" name="Arc 194"/>
              <p:cNvSpPr>
                <a:spLocks/>
              </p:cNvSpPr>
              <p:nvPr/>
            </p:nvSpPr>
            <p:spPr bwMode="auto">
              <a:xfrm rot="10800000">
                <a:off x="460" y="3583"/>
                <a:ext cx="220" cy="211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28793" name="Group 195"/>
            <p:cNvGrpSpPr>
              <a:grpSpLocks/>
            </p:cNvGrpSpPr>
            <p:nvPr/>
          </p:nvGrpSpPr>
          <p:grpSpPr bwMode="auto">
            <a:xfrm>
              <a:off x="1411" y="2496"/>
              <a:ext cx="902" cy="211"/>
              <a:chOff x="460" y="3583"/>
              <a:chExt cx="902" cy="211"/>
            </a:xfrm>
          </p:grpSpPr>
          <p:sp>
            <p:nvSpPr>
              <p:cNvPr id="28845" name="Arc 196"/>
              <p:cNvSpPr>
                <a:spLocks/>
              </p:cNvSpPr>
              <p:nvPr/>
            </p:nvSpPr>
            <p:spPr bwMode="auto">
              <a:xfrm rot="5400000">
                <a:off x="1146" y="3579"/>
                <a:ext cx="211" cy="22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8846" name="Arc 197"/>
              <p:cNvSpPr>
                <a:spLocks/>
              </p:cNvSpPr>
              <p:nvPr/>
            </p:nvSpPr>
            <p:spPr bwMode="auto">
              <a:xfrm rot="10800000">
                <a:off x="460" y="3583"/>
                <a:ext cx="220" cy="211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28794" name="Group 198"/>
            <p:cNvGrpSpPr>
              <a:grpSpLocks/>
            </p:cNvGrpSpPr>
            <p:nvPr/>
          </p:nvGrpSpPr>
          <p:grpSpPr bwMode="auto">
            <a:xfrm>
              <a:off x="1411" y="2784"/>
              <a:ext cx="902" cy="1010"/>
              <a:chOff x="4381" y="2784"/>
              <a:chExt cx="902" cy="1010"/>
            </a:xfrm>
          </p:grpSpPr>
          <p:sp>
            <p:nvSpPr>
              <p:cNvPr id="28841" name="Arc 199"/>
              <p:cNvSpPr>
                <a:spLocks/>
              </p:cNvSpPr>
              <p:nvPr/>
            </p:nvSpPr>
            <p:spPr bwMode="auto">
              <a:xfrm>
                <a:off x="5063" y="2784"/>
                <a:ext cx="220" cy="21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8842" name="Arc 200"/>
              <p:cNvSpPr>
                <a:spLocks/>
              </p:cNvSpPr>
              <p:nvPr/>
            </p:nvSpPr>
            <p:spPr bwMode="auto">
              <a:xfrm rot="-5400000">
                <a:off x="4386" y="2779"/>
                <a:ext cx="210" cy="22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8843" name="Arc 201"/>
              <p:cNvSpPr>
                <a:spLocks/>
              </p:cNvSpPr>
              <p:nvPr/>
            </p:nvSpPr>
            <p:spPr bwMode="auto">
              <a:xfrm rot="5400000">
                <a:off x="5067" y="3579"/>
                <a:ext cx="211" cy="22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8844" name="Arc 202"/>
              <p:cNvSpPr>
                <a:spLocks/>
              </p:cNvSpPr>
              <p:nvPr/>
            </p:nvSpPr>
            <p:spPr bwMode="auto">
              <a:xfrm rot="10800000">
                <a:off x="4381" y="3583"/>
                <a:ext cx="220" cy="211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28795" name="Group 203"/>
            <p:cNvGrpSpPr>
              <a:grpSpLocks/>
            </p:cNvGrpSpPr>
            <p:nvPr/>
          </p:nvGrpSpPr>
          <p:grpSpPr bwMode="auto">
            <a:xfrm>
              <a:off x="3360" y="2784"/>
              <a:ext cx="902" cy="1010"/>
              <a:chOff x="4381" y="2784"/>
              <a:chExt cx="902" cy="1010"/>
            </a:xfrm>
          </p:grpSpPr>
          <p:sp>
            <p:nvSpPr>
              <p:cNvPr id="28837" name="Arc 204"/>
              <p:cNvSpPr>
                <a:spLocks/>
              </p:cNvSpPr>
              <p:nvPr/>
            </p:nvSpPr>
            <p:spPr bwMode="auto">
              <a:xfrm>
                <a:off x="5063" y="2784"/>
                <a:ext cx="220" cy="21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8838" name="Arc 205"/>
              <p:cNvSpPr>
                <a:spLocks/>
              </p:cNvSpPr>
              <p:nvPr/>
            </p:nvSpPr>
            <p:spPr bwMode="auto">
              <a:xfrm rot="-5400000">
                <a:off x="4386" y="2779"/>
                <a:ext cx="210" cy="22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8839" name="Arc 206"/>
              <p:cNvSpPr>
                <a:spLocks/>
              </p:cNvSpPr>
              <p:nvPr/>
            </p:nvSpPr>
            <p:spPr bwMode="auto">
              <a:xfrm rot="5400000">
                <a:off x="5067" y="3579"/>
                <a:ext cx="211" cy="22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8840" name="Arc 207"/>
              <p:cNvSpPr>
                <a:spLocks/>
              </p:cNvSpPr>
              <p:nvPr/>
            </p:nvSpPr>
            <p:spPr bwMode="auto">
              <a:xfrm rot="10800000">
                <a:off x="4381" y="3583"/>
                <a:ext cx="220" cy="211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28796" name="Group 208"/>
            <p:cNvGrpSpPr>
              <a:grpSpLocks/>
            </p:cNvGrpSpPr>
            <p:nvPr/>
          </p:nvGrpSpPr>
          <p:grpSpPr bwMode="auto">
            <a:xfrm>
              <a:off x="432" y="2160"/>
              <a:ext cx="945" cy="2160"/>
              <a:chOff x="2374" y="2068"/>
              <a:chExt cx="945" cy="2252"/>
            </a:xfrm>
          </p:grpSpPr>
          <p:sp>
            <p:nvSpPr>
              <p:cNvPr id="28835" name="Line 209"/>
              <p:cNvSpPr>
                <a:spLocks noChangeShapeType="1"/>
              </p:cNvSpPr>
              <p:nvPr/>
            </p:nvSpPr>
            <p:spPr bwMode="auto">
              <a:xfrm>
                <a:off x="3319" y="2068"/>
                <a:ext cx="0" cy="2251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8836" name="Line 210"/>
              <p:cNvSpPr>
                <a:spLocks noChangeShapeType="1"/>
              </p:cNvSpPr>
              <p:nvPr/>
            </p:nvSpPr>
            <p:spPr bwMode="auto">
              <a:xfrm>
                <a:off x="2374" y="2068"/>
                <a:ext cx="0" cy="2252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28797" name="Group 211"/>
            <p:cNvGrpSpPr>
              <a:grpSpLocks/>
            </p:cNvGrpSpPr>
            <p:nvPr/>
          </p:nvGrpSpPr>
          <p:grpSpPr bwMode="auto">
            <a:xfrm>
              <a:off x="4297" y="2160"/>
              <a:ext cx="945" cy="2160"/>
              <a:chOff x="2374" y="2068"/>
              <a:chExt cx="945" cy="2252"/>
            </a:xfrm>
          </p:grpSpPr>
          <p:sp>
            <p:nvSpPr>
              <p:cNvPr id="28833" name="Line 212"/>
              <p:cNvSpPr>
                <a:spLocks noChangeShapeType="1"/>
              </p:cNvSpPr>
              <p:nvPr/>
            </p:nvSpPr>
            <p:spPr bwMode="auto">
              <a:xfrm>
                <a:off x="3319" y="2068"/>
                <a:ext cx="0" cy="2251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8834" name="Line 213"/>
              <p:cNvSpPr>
                <a:spLocks noChangeShapeType="1"/>
              </p:cNvSpPr>
              <p:nvPr/>
            </p:nvSpPr>
            <p:spPr bwMode="auto">
              <a:xfrm>
                <a:off x="2374" y="2068"/>
                <a:ext cx="0" cy="2252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28798" name="Group 214"/>
            <p:cNvGrpSpPr>
              <a:grpSpLocks/>
            </p:cNvGrpSpPr>
            <p:nvPr/>
          </p:nvGrpSpPr>
          <p:grpSpPr bwMode="auto">
            <a:xfrm>
              <a:off x="4330" y="2784"/>
              <a:ext cx="902" cy="1010"/>
              <a:chOff x="4381" y="2784"/>
              <a:chExt cx="902" cy="1010"/>
            </a:xfrm>
          </p:grpSpPr>
          <p:sp>
            <p:nvSpPr>
              <p:cNvPr id="28829" name="Arc 215"/>
              <p:cNvSpPr>
                <a:spLocks/>
              </p:cNvSpPr>
              <p:nvPr/>
            </p:nvSpPr>
            <p:spPr bwMode="auto">
              <a:xfrm>
                <a:off x="5063" y="2784"/>
                <a:ext cx="220" cy="21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8830" name="Arc 216"/>
              <p:cNvSpPr>
                <a:spLocks/>
              </p:cNvSpPr>
              <p:nvPr/>
            </p:nvSpPr>
            <p:spPr bwMode="auto">
              <a:xfrm rot="-5400000">
                <a:off x="4386" y="2779"/>
                <a:ext cx="210" cy="22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8831" name="Arc 217"/>
              <p:cNvSpPr>
                <a:spLocks/>
              </p:cNvSpPr>
              <p:nvPr/>
            </p:nvSpPr>
            <p:spPr bwMode="auto">
              <a:xfrm rot="5400000">
                <a:off x="5067" y="3579"/>
                <a:ext cx="211" cy="22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8832" name="Arc 218"/>
              <p:cNvSpPr>
                <a:spLocks/>
              </p:cNvSpPr>
              <p:nvPr/>
            </p:nvSpPr>
            <p:spPr bwMode="auto">
              <a:xfrm rot="10800000">
                <a:off x="4381" y="3583"/>
                <a:ext cx="220" cy="211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28799" name="Group 219"/>
            <p:cNvGrpSpPr>
              <a:grpSpLocks/>
            </p:cNvGrpSpPr>
            <p:nvPr/>
          </p:nvGrpSpPr>
          <p:grpSpPr bwMode="auto">
            <a:xfrm>
              <a:off x="460" y="2784"/>
              <a:ext cx="902" cy="210"/>
              <a:chOff x="460" y="2784"/>
              <a:chExt cx="902" cy="210"/>
            </a:xfrm>
          </p:grpSpPr>
          <p:sp>
            <p:nvSpPr>
              <p:cNvPr id="28827" name="Arc 220"/>
              <p:cNvSpPr>
                <a:spLocks/>
              </p:cNvSpPr>
              <p:nvPr/>
            </p:nvSpPr>
            <p:spPr bwMode="auto">
              <a:xfrm>
                <a:off x="1142" y="2784"/>
                <a:ext cx="220" cy="21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8828" name="Arc 221"/>
              <p:cNvSpPr>
                <a:spLocks/>
              </p:cNvSpPr>
              <p:nvPr/>
            </p:nvSpPr>
            <p:spPr bwMode="auto">
              <a:xfrm rot="-5400000">
                <a:off x="465" y="2779"/>
                <a:ext cx="210" cy="22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28800" name="Group 222"/>
            <p:cNvGrpSpPr>
              <a:grpSpLocks/>
            </p:cNvGrpSpPr>
            <p:nvPr/>
          </p:nvGrpSpPr>
          <p:grpSpPr bwMode="auto">
            <a:xfrm>
              <a:off x="460" y="3583"/>
              <a:ext cx="902" cy="211"/>
              <a:chOff x="460" y="3583"/>
              <a:chExt cx="902" cy="211"/>
            </a:xfrm>
          </p:grpSpPr>
          <p:sp>
            <p:nvSpPr>
              <p:cNvPr id="28825" name="Arc 223"/>
              <p:cNvSpPr>
                <a:spLocks/>
              </p:cNvSpPr>
              <p:nvPr/>
            </p:nvSpPr>
            <p:spPr bwMode="auto">
              <a:xfrm rot="5400000">
                <a:off x="1146" y="3579"/>
                <a:ext cx="211" cy="22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8826" name="Arc 224"/>
              <p:cNvSpPr>
                <a:spLocks/>
              </p:cNvSpPr>
              <p:nvPr/>
            </p:nvSpPr>
            <p:spPr bwMode="auto">
              <a:xfrm rot="10800000">
                <a:off x="460" y="3583"/>
                <a:ext cx="220" cy="211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28801" name="Group 225"/>
            <p:cNvGrpSpPr>
              <a:grpSpLocks/>
            </p:cNvGrpSpPr>
            <p:nvPr/>
          </p:nvGrpSpPr>
          <p:grpSpPr bwMode="auto">
            <a:xfrm>
              <a:off x="432" y="2496"/>
              <a:ext cx="902" cy="211"/>
              <a:chOff x="460" y="3583"/>
              <a:chExt cx="902" cy="211"/>
            </a:xfrm>
          </p:grpSpPr>
          <p:sp>
            <p:nvSpPr>
              <p:cNvPr id="28823" name="Arc 226"/>
              <p:cNvSpPr>
                <a:spLocks/>
              </p:cNvSpPr>
              <p:nvPr/>
            </p:nvSpPr>
            <p:spPr bwMode="auto">
              <a:xfrm rot="5400000">
                <a:off x="1146" y="3579"/>
                <a:ext cx="211" cy="22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8824" name="Arc 227"/>
              <p:cNvSpPr>
                <a:spLocks/>
              </p:cNvSpPr>
              <p:nvPr/>
            </p:nvSpPr>
            <p:spPr bwMode="auto">
              <a:xfrm rot="10800000">
                <a:off x="460" y="3583"/>
                <a:ext cx="220" cy="211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28802" name="Group 228"/>
            <p:cNvGrpSpPr>
              <a:grpSpLocks/>
            </p:cNvGrpSpPr>
            <p:nvPr/>
          </p:nvGrpSpPr>
          <p:grpSpPr bwMode="auto">
            <a:xfrm>
              <a:off x="3360" y="2496"/>
              <a:ext cx="902" cy="211"/>
              <a:chOff x="460" y="3583"/>
              <a:chExt cx="902" cy="211"/>
            </a:xfrm>
          </p:grpSpPr>
          <p:sp>
            <p:nvSpPr>
              <p:cNvPr id="28821" name="Arc 229"/>
              <p:cNvSpPr>
                <a:spLocks/>
              </p:cNvSpPr>
              <p:nvPr/>
            </p:nvSpPr>
            <p:spPr bwMode="auto">
              <a:xfrm rot="5400000">
                <a:off x="1146" y="3579"/>
                <a:ext cx="211" cy="22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8822" name="Arc 230"/>
              <p:cNvSpPr>
                <a:spLocks/>
              </p:cNvSpPr>
              <p:nvPr/>
            </p:nvSpPr>
            <p:spPr bwMode="auto">
              <a:xfrm rot="10800000">
                <a:off x="460" y="3583"/>
                <a:ext cx="220" cy="211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28803" name="Group 231"/>
            <p:cNvGrpSpPr>
              <a:grpSpLocks/>
            </p:cNvGrpSpPr>
            <p:nvPr/>
          </p:nvGrpSpPr>
          <p:grpSpPr bwMode="auto">
            <a:xfrm>
              <a:off x="4320" y="2496"/>
              <a:ext cx="902" cy="211"/>
              <a:chOff x="460" y="3583"/>
              <a:chExt cx="902" cy="211"/>
            </a:xfrm>
          </p:grpSpPr>
          <p:sp>
            <p:nvSpPr>
              <p:cNvPr id="28819" name="Arc 232"/>
              <p:cNvSpPr>
                <a:spLocks/>
              </p:cNvSpPr>
              <p:nvPr/>
            </p:nvSpPr>
            <p:spPr bwMode="auto">
              <a:xfrm rot="5400000">
                <a:off x="1146" y="3579"/>
                <a:ext cx="211" cy="22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8820" name="Arc 233"/>
              <p:cNvSpPr>
                <a:spLocks/>
              </p:cNvSpPr>
              <p:nvPr/>
            </p:nvSpPr>
            <p:spPr bwMode="auto">
              <a:xfrm rot="10800000">
                <a:off x="460" y="3583"/>
                <a:ext cx="220" cy="211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28804" name="Group 234"/>
            <p:cNvGrpSpPr>
              <a:grpSpLocks/>
            </p:cNvGrpSpPr>
            <p:nvPr/>
          </p:nvGrpSpPr>
          <p:grpSpPr bwMode="auto">
            <a:xfrm>
              <a:off x="471" y="3840"/>
              <a:ext cx="902" cy="210"/>
              <a:chOff x="460" y="2784"/>
              <a:chExt cx="902" cy="210"/>
            </a:xfrm>
          </p:grpSpPr>
          <p:sp>
            <p:nvSpPr>
              <p:cNvPr id="28817" name="Arc 235"/>
              <p:cNvSpPr>
                <a:spLocks/>
              </p:cNvSpPr>
              <p:nvPr/>
            </p:nvSpPr>
            <p:spPr bwMode="auto">
              <a:xfrm>
                <a:off x="1142" y="2784"/>
                <a:ext cx="220" cy="21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8818" name="Arc 236"/>
              <p:cNvSpPr>
                <a:spLocks/>
              </p:cNvSpPr>
              <p:nvPr/>
            </p:nvSpPr>
            <p:spPr bwMode="auto">
              <a:xfrm rot="-5400000">
                <a:off x="465" y="2779"/>
                <a:ext cx="210" cy="22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28805" name="Group 237"/>
            <p:cNvGrpSpPr>
              <a:grpSpLocks/>
            </p:cNvGrpSpPr>
            <p:nvPr/>
          </p:nvGrpSpPr>
          <p:grpSpPr bwMode="auto">
            <a:xfrm>
              <a:off x="1392" y="3840"/>
              <a:ext cx="902" cy="210"/>
              <a:chOff x="460" y="2784"/>
              <a:chExt cx="902" cy="210"/>
            </a:xfrm>
          </p:grpSpPr>
          <p:sp>
            <p:nvSpPr>
              <p:cNvPr id="28815" name="Arc 238"/>
              <p:cNvSpPr>
                <a:spLocks/>
              </p:cNvSpPr>
              <p:nvPr/>
            </p:nvSpPr>
            <p:spPr bwMode="auto">
              <a:xfrm>
                <a:off x="1142" y="2784"/>
                <a:ext cx="220" cy="21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8816" name="Arc 239"/>
              <p:cNvSpPr>
                <a:spLocks/>
              </p:cNvSpPr>
              <p:nvPr/>
            </p:nvSpPr>
            <p:spPr bwMode="auto">
              <a:xfrm rot="-5400000">
                <a:off x="465" y="2779"/>
                <a:ext cx="210" cy="22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28806" name="Group 240"/>
            <p:cNvGrpSpPr>
              <a:grpSpLocks/>
            </p:cNvGrpSpPr>
            <p:nvPr/>
          </p:nvGrpSpPr>
          <p:grpSpPr bwMode="auto">
            <a:xfrm>
              <a:off x="2400" y="3840"/>
              <a:ext cx="902" cy="210"/>
              <a:chOff x="460" y="2784"/>
              <a:chExt cx="902" cy="210"/>
            </a:xfrm>
          </p:grpSpPr>
          <p:sp>
            <p:nvSpPr>
              <p:cNvPr id="28813" name="Arc 241"/>
              <p:cNvSpPr>
                <a:spLocks/>
              </p:cNvSpPr>
              <p:nvPr/>
            </p:nvSpPr>
            <p:spPr bwMode="auto">
              <a:xfrm>
                <a:off x="1142" y="2784"/>
                <a:ext cx="220" cy="21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8814" name="Arc 242"/>
              <p:cNvSpPr>
                <a:spLocks/>
              </p:cNvSpPr>
              <p:nvPr/>
            </p:nvSpPr>
            <p:spPr bwMode="auto">
              <a:xfrm rot="-5400000">
                <a:off x="465" y="2779"/>
                <a:ext cx="210" cy="22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28807" name="Group 243"/>
            <p:cNvGrpSpPr>
              <a:grpSpLocks/>
            </p:cNvGrpSpPr>
            <p:nvPr/>
          </p:nvGrpSpPr>
          <p:grpSpPr bwMode="auto">
            <a:xfrm>
              <a:off x="3360" y="3840"/>
              <a:ext cx="902" cy="210"/>
              <a:chOff x="460" y="2784"/>
              <a:chExt cx="902" cy="210"/>
            </a:xfrm>
          </p:grpSpPr>
          <p:sp>
            <p:nvSpPr>
              <p:cNvPr id="28811" name="Arc 244"/>
              <p:cNvSpPr>
                <a:spLocks/>
              </p:cNvSpPr>
              <p:nvPr/>
            </p:nvSpPr>
            <p:spPr bwMode="auto">
              <a:xfrm>
                <a:off x="1142" y="2784"/>
                <a:ext cx="220" cy="21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8812" name="Arc 245"/>
              <p:cNvSpPr>
                <a:spLocks/>
              </p:cNvSpPr>
              <p:nvPr/>
            </p:nvSpPr>
            <p:spPr bwMode="auto">
              <a:xfrm rot="-5400000">
                <a:off x="465" y="2779"/>
                <a:ext cx="210" cy="22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28808" name="Group 246"/>
            <p:cNvGrpSpPr>
              <a:grpSpLocks/>
            </p:cNvGrpSpPr>
            <p:nvPr/>
          </p:nvGrpSpPr>
          <p:grpSpPr bwMode="auto">
            <a:xfrm>
              <a:off x="4320" y="3840"/>
              <a:ext cx="902" cy="210"/>
              <a:chOff x="460" y="2784"/>
              <a:chExt cx="902" cy="210"/>
            </a:xfrm>
          </p:grpSpPr>
          <p:sp>
            <p:nvSpPr>
              <p:cNvPr id="28809" name="Arc 247"/>
              <p:cNvSpPr>
                <a:spLocks/>
              </p:cNvSpPr>
              <p:nvPr/>
            </p:nvSpPr>
            <p:spPr bwMode="auto">
              <a:xfrm>
                <a:off x="1142" y="2784"/>
                <a:ext cx="220" cy="21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8810" name="Arc 248"/>
              <p:cNvSpPr>
                <a:spLocks/>
              </p:cNvSpPr>
              <p:nvPr/>
            </p:nvSpPr>
            <p:spPr bwMode="auto">
              <a:xfrm rot="-5400000">
                <a:off x="465" y="2779"/>
                <a:ext cx="210" cy="22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</p:grp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533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Train Example (Wormhole-Routed Network)</a:t>
            </a:r>
          </a:p>
        </p:txBody>
      </p:sp>
      <p:sp>
        <p:nvSpPr>
          <p:cNvPr id="555150" name="Rectangle 142"/>
          <p:cNvSpPr>
            <a:spLocks noGrp="1" noChangeArrowheads="1"/>
          </p:cNvSpPr>
          <p:nvPr>
            <p:ph type="body" idx="1"/>
          </p:nvPr>
        </p:nvSpPr>
        <p:spPr>
          <a:xfrm>
            <a:off x="381000" y="685800"/>
            <a:ext cx="8305800" cy="2778125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Circular dependency (Deadlock!)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Each train wants to turn right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Blocked by other trains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Similar problem to multiprocessor networks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Fix? Imagine grid extends in all four directions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Force ordering of channels</a:t>
            </a:r>
            <a:r>
              <a:rPr lang="en-US" altLang="ko-KR" dirty="0" smtClean="0">
                <a:ea typeface="굴림" panose="020B0600000101010101" pitchFamily="34" charset="-127"/>
              </a:rPr>
              <a:t> (tracks)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Protocol: Always go east-west first, then north-south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Called “dimension ordering” (X then Y)</a:t>
            </a:r>
          </a:p>
        </p:txBody>
      </p:sp>
      <p:grpSp>
        <p:nvGrpSpPr>
          <p:cNvPr id="28677" name="Group 139"/>
          <p:cNvGrpSpPr>
            <a:grpSpLocks/>
          </p:cNvGrpSpPr>
          <p:nvPr/>
        </p:nvGrpSpPr>
        <p:grpSpPr bwMode="auto">
          <a:xfrm>
            <a:off x="228600" y="4370388"/>
            <a:ext cx="8686800" cy="1670050"/>
            <a:chOff x="1104" y="1564"/>
            <a:chExt cx="3312" cy="1592"/>
          </a:xfrm>
        </p:grpSpPr>
        <p:sp>
          <p:nvSpPr>
            <p:cNvPr id="28790" name="Line 129"/>
            <p:cNvSpPr>
              <a:spLocks noChangeShapeType="1"/>
            </p:cNvSpPr>
            <p:nvPr/>
          </p:nvSpPr>
          <p:spPr bwMode="auto">
            <a:xfrm>
              <a:off x="1104" y="1564"/>
              <a:ext cx="33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8791" name="Line 130"/>
            <p:cNvSpPr>
              <a:spLocks noChangeShapeType="1"/>
            </p:cNvSpPr>
            <p:nvPr/>
          </p:nvSpPr>
          <p:spPr bwMode="auto">
            <a:xfrm>
              <a:off x="1104" y="3156"/>
              <a:ext cx="33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  <p:grpSp>
        <p:nvGrpSpPr>
          <p:cNvPr id="28678" name="Group 149"/>
          <p:cNvGrpSpPr>
            <a:grpSpLocks/>
          </p:cNvGrpSpPr>
          <p:nvPr/>
        </p:nvGrpSpPr>
        <p:grpSpPr bwMode="auto">
          <a:xfrm>
            <a:off x="3768725" y="3429000"/>
            <a:ext cx="1500188" cy="3429000"/>
            <a:chOff x="2374" y="2068"/>
            <a:chExt cx="945" cy="2252"/>
          </a:xfrm>
        </p:grpSpPr>
        <p:sp>
          <p:nvSpPr>
            <p:cNvPr id="28788" name="Line 128"/>
            <p:cNvSpPr>
              <a:spLocks noChangeShapeType="1"/>
            </p:cNvSpPr>
            <p:nvPr/>
          </p:nvSpPr>
          <p:spPr bwMode="auto">
            <a:xfrm>
              <a:off x="3319" y="2068"/>
              <a:ext cx="0" cy="225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8789" name="Line 133"/>
            <p:cNvSpPr>
              <a:spLocks noChangeShapeType="1"/>
            </p:cNvSpPr>
            <p:nvPr/>
          </p:nvSpPr>
          <p:spPr bwMode="auto">
            <a:xfrm>
              <a:off x="2374" y="2068"/>
              <a:ext cx="0" cy="22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28679" name="Arc 134"/>
          <p:cNvSpPr>
            <a:spLocks/>
          </p:cNvSpPr>
          <p:nvPr/>
        </p:nvSpPr>
        <p:spPr bwMode="auto">
          <a:xfrm>
            <a:off x="4884738" y="4403725"/>
            <a:ext cx="349250" cy="333375"/>
          </a:xfrm>
          <a:custGeom>
            <a:avLst/>
            <a:gdLst>
              <a:gd name="T0" fmla="*/ 0 w 21600"/>
              <a:gd name="T1" fmla="*/ 0 h 21600"/>
              <a:gd name="T2" fmla="*/ 5647017 w 21600"/>
              <a:gd name="T3" fmla="*/ 5145319 h 21600"/>
              <a:gd name="T4" fmla="*/ 0 w 21600"/>
              <a:gd name="T5" fmla="*/ 5145319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8680" name="Arc 135"/>
          <p:cNvSpPr>
            <a:spLocks/>
          </p:cNvSpPr>
          <p:nvPr/>
        </p:nvSpPr>
        <p:spPr bwMode="auto">
          <a:xfrm rot="-5400000">
            <a:off x="3810000" y="4395788"/>
            <a:ext cx="333375" cy="349250"/>
          </a:xfrm>
          <a:custGeom>
            <a:avLst/>
            <a:gdLst>
              <a:gd name="T0" fmla="*/ 0 w 21600"/>
              <a:gd name="T1" fmla="*/ 0 h 21600"/>
              <a:gd name="T2" fmla="*/ 5145319 w 21600"/>
              <a:gd name="T3" fmla="*/ 5647017 h 21600"/>
              <a:gd name="T4" fmla="*/ 0 w 21600"/>
              <a:gd name="T5" fmla="*/ 564701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8681" name="Arc 136"/>
          <p:cNvSpPr>
            <a:spLocks/>
          </p:cNvSpPr>
          <p:nvPr/>
        </p:nvSpPr>
        <p:spPr bwMode="auto">
          <a:xfrm rot="5400000">
            <a:off x="4891882" y="5664994"/>
            <a:ext cx="334962" cy="349250"/>
          </a:xfrm>
          <a:custGeom>
            <a:avLst/>
            <a:gdLst>
              <a:gd name="T0" fmla="*/ 0 w 21600"/>
              <a:gd name="T1" fmla="*/ 0 h 21600"/>
              <a:gd name="T2" fmla="*/ 5194423 w 21600"/>
              <a:gd name="T3" fmla="*/ 5647017 h 21600"/>
              <a:gd name="T4" fmla="*/ 0 w 21600"/>
              <a:gd name="T5" fmla="*/ 564701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8682" name="Arc 137"/>
          <p:cNvSpPr>
            <a:spLocks/>
          </p:cNvSpPr>
          <p:nvPr/>
        </p:nvSpPr>
        <p:spPr bwMode="auto">
          <a:xfrm rot="10800000">
            <a:off x="3802063" y="5672138"/>
            <a:ext cx="349250" cy="334962"/>
          </a:xfrm>
          <a:custGeom>
            <a:avLst/>
            <a:gdLst>
              <a:gd name="T0" fmla="*/ 0 w 21600"/>
              <a:gd name="T1" fmla="*/ 0 h 21600"/>
              <a:gd name="T2" fmla="*/ 5647017 w 21600"/>
              <a:gd name="T3" fmla="*/ 5194423 h 21600"/>
              <a:gd name="T4" fmla="*/ 0 w 21600"/>
              <a:gd name="T5" fmla="*/ 5194423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grpSp>
        <p:nvGrpSpPr>
          <p:cNvPr id="28683" name="Group 84"/>
          <p:cNvGrpSpPr>
            <a:grpSpLocks/>
          </p:cNvGrpSpPr>
          <p:nvPr/>
        </p:nvGrpSpPr>
        <p:grpSpPr bwMode="auto">
          <a:xfrm rot="5400000">
            <a:off x="4427538" y="4411663"/>
            <a:ext cx="2103437" cy="350837"/>
            <a:chOff x="624" y="960"/>
            <a:chExt cx="3325" cy="531"/>
          </a:xfrm>
        </p:grpSpPr>
        <p:grpSp>
          <p:nvGrpSpPr>
            <p:cNvPr id="28767" name="Group 85"/>
            <p:cNvGrpSpPr>
              <a:grpSpLocks/>
            </p:cNvGrpSpPr>
            <p:nvPr/>
          </p:nvGrpSpPr>
          <p:grpSpPr bwMode="auto">
            <a:xfrm>
              <a:off x="624" y="1008"/>
              <a:ext cx="1073" cy="483"/>
              <a:chOff x="2375" y="2170"/>
              <a:chExt cx="1073" cy="483"/>
            </a:xfrm>
          </p:grpSpPr>
          <p:sp>
            <p:nvSpPr>
              <p:cNvPr id="28781" name="Freeform 86"/>
              <p:cNvSpPr>
                <a:spLocks/>
              </p:cNvSpPr>
              <p:nvPr/>
            </p:nvSpPr>
            <p:spPr bwMode="auto">
              <a:xfrm>
                <a:off x="2375" y="2170"/>
                <a:ext cx="1073" cy="483"/>
              </a:xfrm>
              <a:custGeom>
                <a:avLst/>
                <a:gdLst>
                  <a:gd name="T0" fmla="*/ 245 w 1073"/>
                  <a:gd name="T1" fmla="*/ 482 h 483"/>
                  <a:gd name="T2" fmla="*/ 260 w 1073"/>
                  <a:gd name="T3" fmla="*/ 477 h 483"/>
                  <a:gd name="T4" fmla="*/ 272 w 1073"/>
                  <a:gd name="T5" fmla="*/ 468 h 483"/>
                  <a:gd name="T6" fmla="*/ 282 w 1073"/>
                  <a:gd name="T7" fmla="*/ 455 h 483"/>
                  <a:gd name="T8" fmla="*/ 288 w 1073"/>
                  <a:gd name="T9" fmla="*/ 455 h 483"/>
                  <a:gd name="T10" fmla="*/ 298 w 1073"/>
                  <a:gd name="T11" fmla="*/ 468 h 483"/>
                  <a:gd name="T12" fmla="*/ 311 w 1073"/>
                  <a:gd name="T13" fmla="*/ 477 h 483"/>
                  <a:gd name="T14" fmla="*/ 326 w 1073"/>
                  <a:gd name="T15" fmla="*/ 482 h 483"/>
                  <a:gd name="T16" fmla="*/ 344 w 1073"/>
                  <a:gd name="T17" fmla="*/ 482 h 483"/>
                  <a:gd name="T18" fmla="*/ 362 w 1073"/>
                  <a:gd name="T19" fmla="*/ 474 h 483"/>
                  <a:gd name="T20" fmla="*/ 376 w 1073"/>
                  <a:gd name="T21" fmla="*/ 459 h 483"/>
                  <a:gd name="T22" fmla="*/ 385 w 1073"/>
                  <a:gd name="T23" fmla="*/ 441 h 483"/>
                  <a:gd name="T24" fmla="*/ 734 w 1073"/>
                  <a:gd name="T25" fmla="*/ 430 h 483"/>
                  <a:gd name="T26" fmla="*/ 739 w 1073"/>
                  <a:gd name="T27" fmla="*/ 450 h 483"/>
                  <a:gd name="T28" fmla="*/ 750 w 1073"/>
                  <a:gd name="T29" fmla="*/ 468 h 483"/>
                  <a:gd name="T30" fmla="*/ 767 w 1073"/>
                  <a:gd name="T31" fmla="*/ 479 h 483"/>
                  <a:gd name="T32" fmla="*/ 786 w 1073"/>
                  <a:gd name="T33" fmla="*/ 483 h 483"/>
                  <a:gd name="T34" fmla="*/ 801 w 1073"/>
                  <a:gd name="T35" fmla="*/ 481 h 483"/>
                  <a:gd name="T36" fmla="*/ 816 w 1073"/>
                  <a:gd name="T37" fmla="*/ 473 h 483"/>
                  <a:gd name="T38" fmla="*/ 827 w 1073"/>
                  <a:gd name="T39" fmla="*/ 462 h 483"/>
                  <a:gd name="T40" fmla="*/ 835 w 1073"/>
                  <a:gd name="T41" fmla="*/ 447 h 483"/>
                  <a:gd name="T42" fmla="*/ 843 w 1073"/>
                  <a:gd name="T43" fmla="*/ 462 h 483"/>
                  <a:gd name="T44" fmla="*/ 853 w 1073"/>
                  <a:gd name="T45" fmla="*/ 473 h 483"/>
                  <a:gd name="T46" fmla="*/ 868 w 1073"/>
                  <a:gd name="T47" fmla="*/ 481 h 483"/>
                  <a:gd name="T48" fmla="*/ 883 w 1073"/>
                  <a:gd name="T49" fmla="*/ 483 h 483"/>
                  <a:gd name="T50" fmla="*/ 902 w 1073"/>
                  <a:gd name="T51" fmla="*/ 479 h 483"/>
                  <a:gd name="T52" fmla="*/ 919 w 1073"/>
                  <a:gd name="T53" fmla="*/ 468 h 483"/>
                  <a:gd name="T54" fmla="*/ 930 w 1073"/>
                  <a:gd name="T55" fmla="*/ 450 h 483"/>
                  <a:gd name="T56" fmla="*/ 935 w 1073"/>
                  <a:gd name="T57" fmla="*/ 430 h 483"/>
                  <a:gd name="T58" fmla="*/ 994 w 1073"/>
                  <a:gd name="T59" fmla="*/ 302 h 483"/>
                  <a:gd name="T60" fmla="*/ 59 w 1073"/>
                  <a:gd name="T61" fmla="*/ 0 h 483"/>
                  <a:gd name="T62" fmla="*/ 74 w 1073"/>
                  <a:gd name="T63" fmla="*/ 430 h 483"/>
                  <a:gd name="T64" fmla="*/ 187 w 1073"/>
                  <a:gd name="T65" fmla="*/ 441 h 483"/>
                  <a:gd name="T66" fmla="*/ 195 w 1073"/>
                  <a:gd name="T67" fmla="*/ 459 h 483"/>
                  <a:gd name="T68" fmla="*/ 209 w 1073"/>
                  <a:gd name="T69" fmla="*/ 474 h 483"/>
                  <a:gd name="T70" fmla="*/ 228 w 1073"/>
                  <a:gd name="T71" fmla="*/ 482 h 48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1073" h="483">
                    <a:moveTo>
                      <a:pt x="237" y="483"/>
                    </a:moveTo>
                    <a:lnTo>
                      <a:pt x="245" y="482"/>
                    </a:lnTo>
                    <a:lnTo>
                      <a:pt x="253" y="481"/>
                    </a:lnTo>
                    <a:lnTo>
                      <a:pt x="260" y="477"/>
                    </a:lnTo>
                    <a:lnTo>
                      <a:pt x="267" y="473"/>
                    </a:lnTo>
                    <a:lnTo>
                      <a:pt x="272" y="468"/>
                    </a:lnTo>
                    <a:lnTo>
                      <a:pt x="278" y="462"/>
                    </a:lnTo>
                    <a:lnTo>
                      <a:pt x="282" y="455"/>
                    </a:lnTo>
                    <a:lnTo>
                      <a:pt x="285" y="447"/>
                    </a:lnTo>
                    <a:lnTo>
                      <a:pt x="288" y="455"/>
                    </a:lnTo>
                    <a:lnTo>
                      <a:pt x="294" y="462"/>
                    </a:lnTo>
                    <a:lnTo>
                      <a:pt x="298" y="468"/>
                    </a:lnTo>
                    <a:lnTo>
                      <a:pt x="305" y="473"/>
                    </a:lnTo>
                    <a:lnTo>
                      <a:pt x="311" y="477"/>
                    </a:lnTo>
                    <a:lnTo>
                      <a:pt x="319" y="481"/>
                    </a:lnTo>
                    <a:lnTo>
                      <a:pt x="326" y="482"/>
                    </a:lnTo>
                    <a:lnTo>
                      <a:pt x="334" y="483"/>
                    </a:lnTo>
                    <a:lnTo>
                      <a:pt x="344" y="482"/>
                    </a:lnTo>
                    <a:lnTo>
                      <a:pt x="354" y="479"/>
                    </a:lnTo>
                    <a:lnTo>
                      <a:pt x="362" y="474"/>
                    </a:lnTo>
                    <a:lnTo>
                      <a:pt x="370" y="468"/>
                    </a:lnTo>
                    <a:lnTo>
                      <a:pt x="376" y="459"/>
                    </a:lnTo>
                    <a:lnTo>
                      <a:pt x="382" y="450"/>
                    </a:lnTo>
                    <a:lnTo>
                      <a:pt x="385" y="441"/>
                    </a:lnTo>
                    <a:lnTo>
                      <a:pt x="386" y="430"/>
                    </a:lnTo>
                    <a:lnTo>
                      <a:pt x="734" y="430"/>
                    </a:lnTo>
                    <a:lnTo>
                      <a:pt x="735" y="441"/>
                    </a:lnTo>
                    <a:lnTo>
                      <a:pt x="739" y="450"/>
                    </a:lnTo>
                    <a:lnTo>
                      <a:pt x="744" y="459"/>
                    </a:lnTo>
                    <a:lnTo>
                      <a:pt x="750" y="468"/>
                    </a:lnTo>
                    <a:lnTo>
                      <a:pt x="758" y="474"/>
                    </a:lnTo>
                    <a:lnTo>
                      <a:pt x="767" y="479"/>
                    </a:lnTo>
                    <a:lnTo>
                      <a:pt x="776" y="482"/>
                    </a:lnTo>
                    <a:lnTo>
                      <a:pt x="786" y="483"/>
                    </a:lnTo>
                    <a:lnTo>
                      <a:pt x="794" y="482"/>
                    </a:lnTo>
                    <a:lnTo>
                      <a:pt x="801" y="481"/>
                    </a:lnTo>
                    <a:lnTo>
                      <a:pt x="809" y="477"/>
                    </a:lnTo>
                    <a:lnTo>
                      <a:pt x="816" y="473"/>
                    </a:lnTo>
                    <a:lnTo>
                      <a:pt x="822" y="468"/>
                    </a:lnTo>
                    <a:lnTo>
                      <a:pt x="827" y="462"/>
                    </a:lnTo>
                    <a:lnTo>
                      <a:pt x="832" y="455"/>
                    </a:lnTo>
                    <a:lnTo>
                      <a:pt x="835" y="447"/>
                    </a:lnTo>
                    <a:lnTo>
                      <a:pt x="838" y="455"/>
                    </a:lnTo>
                    <a:lnTo>
                      <a:pt x="843" y="462"/>
                    </a:lnTo>
                    <a:lnTo>
                      <a:pt x="848" y="468"/>
                    </a:lnTo>
                    <a:lnTo>
                      <a:pt x="853" y="473"/>
                    </a:lnTo>
                    <a:lnTo>
                      <a:pt x="860" y="477"/>
                    </a:lnTo>
                    <a:lnTo>
                      <a:pt x="868" y="481"/>
                    </a:lnTo>
                    <a:lnTo>
                      <a:pt x="875" y="482"/>
                    </a:lnTo>
                    <a:lnTo>
                      <a:pt x="883" y="483"/>
                    </a:lnTo>
                    <a:lnTo>
                      <a:pt x="893" y="482"/>
                    </a:lnTo>
                    <a:lnTo>
                      <a:pt x="902" y="479"/>
                    </a:lnTo>
                    <a:lnTo>
                      <a:pt x="911" y="474"/>
                    </a:lnTo>
                    <a:lnTo>
                      <a:pt x="919" y="468"/>
                    </a:lnTo>
                    <a:lnTo>
                      <a:pt x="925" y="459"/>
                    </a:lnTo>
                    <a:lnTo>
                      <a:pt x="930" y="450"/>
                    </a:lnTo>
                    <a:lnTo>
                      <a:pt x="934" y="441"/>
                    </a:lnTo>
                    <a:lnTo>
                      <a:pt x="935" y="430"/>
                    </a:lnTo>
                    <a:lnTo>
                      <a:pt x="1073" y="430"/>
                    </a:lnTo>
                    <a:lnTo>
                      <a:pt x="994" y="302"/>
                    </a:lnTo>
                    <a:lnTo>
                      <a:pt x="1038" y="0"/>
                    </a:lnTo>
                    <a:lnTo>
                      <a:pt x="59" y="0"/>
                    </a:lnTo>
                    <a:lnTo>
                      <a:pt x="0" y="309"/>
                    </a:lnTo>
                    <a:lnTo>
                      <a:pt x="74" y="430"/>
                    </a:lnTo>
                    <a:lnTo>
                      <a:pt x="185" y="430"/>
                    </a:lnTo>
                    <a:lnTo>
                      <a:pt x="187" y="441"/>
                    </a:lnTo>
                    <a:lnTo>
                      <a:pt x="190" y="450"/>
                    </a:lnTo>
                    <a:lnTo>
                      <a:pt x="195" y="459"/>
                    </a:lnTo>
                    <a:lnTo>
                      <a:pt x="202" y="468"/>
                    </a:lnTo>
                    <a:lnTo>
                      <a:pt x="209" y="474"/>
                    </a:lnTo>
                    <a:lnTo>
                      <a:pt x="218" y="479"/>
                    </a:lnTo>
                    <a:lnTo>
                      <a:pt x="228" y="482"/>
                    </a:lnTo>
                    <a:lnTo>
                      <a:pt x="237" y="48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82" name="Freeform 87"/>
              <p:cNvSpPr>
                <a:spLocks/>
              </p:cNvSpPr>
              <p:nvPr/>
            </p:nvSpPr>
            <p:spPr bwMode="auto">
              <a:xfrm>
                <a:off x="2415" y="2208"/>
                <a:ext cx="965" cy="354"/>
              </a:xfrm>
              <a:custGeom>
                <a:avLst/>
                <a:gdLst>
                  <a:gd name="T0" fmla="*/ 0 w 965"/>
                  <a:gd name="T1" fmla="*/ 264 h 354"/>
                  <a:gd name="T2" fmla="*/ 50 w 965"/>
                  <a:gd name="T3" fmla="*/ 0 h 354"/>
                  <a:gd name="T4" fmla="*/ 954 w 965"/>
                  <a:gd name="T5" fmla="*/ 0 h 354"/>
                  <a:gd name="T6" fmla="*/ 918 w 965"/>
                  <a:gd name="T7" fmla="*/ 249 h 354"/>
                  <a:gd name="T8" fmla="*/ 131 w 965"/>
                  <a:gd name="T9" fmla="*/ 249 h 354"/>
                  <a:gd name="T10" fmla="*/ 161 w 965"/>
                  <a:gd name="T11" fmla="*/ 287 h 354"/>
                  <a:gd name="T12" fmla="*/ 924 w 965"/>
                  <a:gd name="T13" fmla="*/ 287 h 354"/>
                  <a:gd name="T14" fmla="*/ 965 w 965"/>
                  <a:gd name="T15" fmla="*/ 354 h 354"/>
                  <a:gd name="T16" fmla="*/ 55 w 965"/>
                  <a:gd name="T17" fmla="*/ 354 h 354"/>
                  <a:gd name="T18" fmla="*/ 0 w 965"/>
                  <a:gd name="T19" fmla="*/ 264 h 35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65" h="354">
                    <a:moveTo>
                      <a:pt x="0" y="264"/>
                    </a:moveTo>
                    <a:lnTo>
                      <a:pt x="50" y="0"/>
                    </a:lnTo>
                    <a:lnTo>
                      <a:pt x="954" y="0"/>
                    </a:lnTo>
                    <a:lnTo>
                      <a:pt x="918" y="249"/>
                    </a:lnTo>
                    <a:lnTo>
                      <a:pt x="131" y="249"/>
                    </a:lnTo>
                    <a:lnTo>
                      <a:pt x="161" y="287"/>
                    </a:lnTo>
                    <a:lnTo>
                      <a:pt x="924" y="287"/>
                    </a:lnTo>
                    <a:lnTo>
                      <a:pt x="965" y="354"/>
                    </a:lnTo>
                    <a:lnTo>
                      <a:pt x="55" y="354"/>
                    </a:lnTo>
                    <a:lnTo>
                      <a:pt x="0" y="264"/>
                    </a:lnTo>
                    <a:close/>
                  </a:path>
                </a:pathLst>
              </a:custGeom>
              <a:solidFill>
                <a:srgbClr val="3FB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83" name="Freeform 88"/>
              <p:cNvSpPr>
                <a:spLocks/>
              </p:cNvSpPr>
              <p:nvPr/>
            </p:nvSpPr>
            <p:spPr bwMode="auto">
              <a:xfrm>
                <a:off x="2650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2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84" name="Freeform 89"/>
              <p:cNvSpPr>
                <a:spLocks/>
              </p:cNvSpPr>
              <p:nvPr/>
            </p:nvSpPr>
            <p:spPr bwMode="auto">
              <a:xfrm>
                <a:off x="2481" y="2262"/>
                <a:ext cx="138" cy="110"/>
              </a:xfrm>
              <a:custGeom>
                <a:avLst/>
                <a:gdLst>
                  <a:gd name="T0" fmla="*/ 122 w 138"/>
                  <a:gd name="T1" fmla="*/ 110 h 110"/>
                  <a:gd name="T2" fmla="*/ 138 w 138"/>
                  <a:gd name="T3" fmla="*/ 0 h 110"/>
                  <a:gd name="T4" fmla="*/ 15 w 138"/>
                  <a:gd name="T5" fmla="*/ 0 h 110"/>
                  <a:gd name="T6" fmla="*/ 0 w 138"/>
                  <a:gd name="T7" fmla="*/ 110 h 110"/>
                  <a:gd name="T8" fmla="*/ 122 w 138"/>
                  <a:gd name="T9" fmla="*/ 11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22" y="110"/>
                    </a:moveTo>
                    <a:lnTo>
                      <a:pt x="138" y="0"/>
                    </a:lnTo>
                    <a:lnTo>
                      <a:pt x="15" y="0"/>
                    </a:lnTo>
                    <a:lnTo>
                      <a:pt x="0" y="110"/>
                    </a:lnTo>
                    <a:lnTo>
                      <a:pt x="122" y="1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85" name="Freeform 90"/>
              <p:cNvSpPr>
                <a:spLocks/>
              </p:cNvSpPr>
              <p:nvPr/>
            </p:nvSpPr>
            <p:spPr bwMode="auto">
              <a:xfrm>
                <a:off x="2820" y="2262"/>
                <a:ext cx="137" cy="110"/>
              </a:xfrm>
              <a:custGeom>
                <a:avLst/>
                <a:gdLst>
                  <a:gd name="T0" fmla="*/ 137 w 137"/>
                  <a:gd name="T1" fmla="*/ 0 h 110"/>
                  <a:gd name="T2" fmla="*/ 16 w 137"/>
                  <a:gd name="T3" fmla="*/ 0 h 110"/>
                  <a:gd name="T4" fmla="*/ 0 w 137"/>
                  <a:gd name="T5" fmla="*/ 110 h 110"/>
                  <a:gd name="T6" fmla="*/ 122 w 137"/>
                  <a:gd name="T7" fmla="*/ 110 h 110"/>
                  <a:gd name="T8" fmla="*/ 137 w 137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7" h="110">
                    <a:moveTo>
                      <a:pt x="137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86" name="Freeform 91"/>
              <p:cNvSpPr>
                <a:spLocks/>
              </p:cNvSpPr>
              <p:nvPr/>
            </p:nvSpPr>
            <p:spPr bwMode="auto">
              <a:xfrm>
                <a:off x="2989" y="2262"/>
                <a:ext cx="136" cy="110"/>
              </a:xfrm>
              <a:custGeom>
                <a:avLst/>
                <a:gdLst>
                  <a:gd name="T0" fmla="*/ 136 w 136"/>
                  <a:gd name="T1" fmla="*/ 0 h 110"/>
                  <a:gd name="T2" fmla="*/ 16 w 136"/>
                  <a:gd name="T3" fmla="*/ 0 h 110"/>
                  <a:gd name="T4" fmla="*/ 0 w 136"/>
                  <a:gd name="T5" fmla="*/ 110 h 110"/>
                  <a:gd name="T6" fmla="*/ 121 w 136"/>
                  <a:gd name="T7" fmla="*/ 110 h 110"/>
                  <a:gd name="T8" fmla="*/ 136 w 136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" h="110">
                    <a:moveTo>
                      <a:pt x="136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1" y="11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87" name="Freeform 92"/>
              <p:cNvSpPr>
                <a:spLocks/>
              </p:cNvSpPr>
              <p:nvPr/>
            </p:nvSpPr>
            <p:spPr bwMode="auto">
              <a:xfrm>
                <a:off x="3162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3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3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68" name="Group 93"/>
            <p:cNvGrpSpPr>
              <a:grpSpLocks/>
            </p:cNvGrpSpPr>
            <p:nvPr/>
          </p:nvGrpSpPr>
          <p:grpSpPr bwMode="auto">
            <a:xfrm>
              <a:off x="2832" y="960"/>
              <a:ext cx="1117" cy="518"/>
              <a:chOff x="3847" y="1511"/>
              <a:chExt cx="1117" cy="518"/>
            </a:xfrm>
          </p:grpSpPr>
          <p:sp>
            <p:nvSpPr>
              <p:cNvPr id="28777" name="Freeform 94"/>
              <p:cNvSpPr>
                <a:spLocks/>
              </p:cNvSpPr>
              <p:nvPr/>
            </p:nvSpPr>
            <p:spPr bwMode="auto">
              <a:xfrm>
                <a:off x="3847" y="1511"/>
                <a:ext cx="1117" cy="518"/>
              </a:xfrm>
              <a:custGeom>
                <a:avLst/>
                <a:gdLst>
                  <a:gd name="T0" fmla="*/ 1117 w 1117"/>
                  <a:gd name="T1" fmla="*/ 161 h 518"/>
                  <a:gd name="T2" fmla="*/ 1114 w 1117"/>
                  <a:gd name="T3" fmla="*/ 145 h 518"/>
                  <a:gd name="T4" fmla="*/ 1105 w 1117"/>
                  <a:gd name="T5" fmla="*/ 132 h 518"/>
                  <a:gd name="T6" fmla="*/ 1092 w 1117"/>
                  <a:gd name="T7" fmla="*/ 123 h 518"/>
                  <a:gd name="T8" fmla="*/ 1078 w 1117"/>
                  <a:gd name="T9" fmla="*/ 121 h 518"/>
                  <a:gd name="T10" fmla="*/ 974 w 1117"/>
                  <a:gd name="T11" fmla="*/ 71 h 518"/>
                  <a:gd name="T12" fmla="*/ 970 w 1117"/>
                  <a:gd name="T13" fmla="*/ 57 h 518"/>
                  <a:gd name="T14" fmla="*/ 962 w 1117"/>
                  <a:gd name="T15" fmla="*/ 46 h 518"/>
                  <a:gd name="T16" fmla="*/ 950 w 1117"/>
                  <a:gd name="T17" fmla="*/ 39 h 518"/>
                  <a:gd name="T18" fmla="*/ 936 w 1117"/>
                  <a:gd name="T19" fmla="*/ 35 h 518"/>
                  <a:gd name="T20" fmla="*/ 760 w 1117"/>
                  <a:gd name="T21" fmla="*/ 0 h 518"/>
                  <a:gd name="T22" fmla="*/ 588 w 1117"/>
                  <a:gd name="T23" fmla="*/ 35 h 518"/>
                  <a:gd name="T24" fmla="*/ 0 w 1117"/>
                  <a:gd name="T25" fmla="*/ 344 h 518"/>
                  <a:gd name="T26" fmla="*/ 171 w 1117"/>
                  <a:gd name="T27" fmla="*/ 465 h 518"/>
                  <a:gd name="T28" fmla="*/ 176 w 1117"/>
                  <a:gd name="T29" fmla="*/ 485 h 518"/>
                  <a:gd name="T30" fmla="*/ 188 w 1117"/>
                  <a:gd name="T31" fmla="*/ 503 h 518"/>
                  <a:gd name="T32" fmla="*/ 204 w 1117"/>
                  <a:gd name="T33" fmla="*/ 514 h 518"/>
                  <a:gd name="T34" fmla="*/ 223 w 1117"/>
                  <a:gd name="T35" fmla="*/ 518 h 518"/>
                  <a:gd name="T36" fmla="*/ 239 w 1117"/>
                  <a:gd name="T37" fmla="*/ 516 h 518"/>
                  <a:gd name="T38" fmla="*/ 253 w 1117"/>
                  <a:gd name="T39" fmla="*/ 508 h 518"/>
                  <a:gd name="T40" fmla="*/ 264 w 1117"/>
                  <a:gd name="T41" fmla="*/ 497 h 518"/>
                  <a:gd name="T42" fmla="*/ 271 w 1117"/>
                  <a:gd name="T43" fmla="*/ 482 h 518"/>
                  <a:gd name="T44" fmla="*/ 280 w 1117"/>
                  <a:gd name="T45" fmla="*/ 497 h 518"/>
                  <a:gd name="T46" fmla="*/ 291 w 1117"/>
                  <a:gd name="T47" fmla="*/ 508 h 518"/>
                  <a:gd name="T48" fmla="*/ 305 w 1117"/>
                  <a:gd name="T49" fmla="*/ 516 h 518"/>
                  <a:gd name="T50" fmla="*/ 320 w 1117"/>
                  <a:gd name="T51" fmla="*/ 518 h 518"/>
                  <a:gd name="T52" fmla="*/ 339 w 1117"/>
                  <a:gd name="T53" fmla="*/ 514 h 518"/>
                  <a:gd name="T54" fmla="*/ 356 w 1117"/>
                  <a:gd name="T55" fmla="*/ 503 h 518"/>
                  <a:gd name="T56" fmla="*/ 368 w 1117"/>
                  <a:gd name="T57" fmla="*/ 485 h 518"/>
                  <a:gd name="T58" fmla="*/ 372 w 1117"/>
                  <a:gd name="T59" fmla="*/ 465 h 518"/>
                  <a:gd name="T60" fmla="*/ 718 w 1117"/>
                  <a:gd name="T61" fmla="*/ 476 h 518"/>
                  <a:gd name="T62" fmla="*/ 727 w 1117"/>
                  <a:gd name="T63" fmla="*/ 494 h 518"/>
                  <a:gd name="T64" fmla="*/ 741 w 1117"/>
                  <a:gd name="T65" fmla="*/ 509 h 518"/>
                  <a:gd name="T66" fmla="*/ 759 w 1117"/>
                  <a:gd name="T67" fmla="*/ 517 h 518"/>
                  <a:gd name="T68" fmla="*/ 776 w 1117"/>
                  <a:gd name="T69" fmla="*/ 517 h 518"/>
                  <a:gd name="T70" fmla="*/ 792 w 1117"/>
                  <a:gd name="T71" fmla="*/ 512 h 518"/>
                  <a:gd name="T72" fmla="*/ 805 w 1117"/>
                  <a:gd name="T73" fmla="*/ 503 h 518"/>
                  <a:gd name="T74" fmla="*/ 814 w 1117"/>
                  <a:gd name="T75" fmla="*/ 490 h 518"/>
                  <a:gd name="T76" fmla="*/ 821 w 1117"/>
                  <a:gd name="T77" fmla="*/ 490 h 518"/>
                  <a:gd name="T78" fmla="*/ 831 w 1117"/>
                  <a:gd name="T79" fmla="*/ 503 h 518"/>
                  <a:gd name="T80" fmla="*/ 843 w 1117"/>
                  <a:gd name="T81" fmla="*/ 512 h 518"/>
                  <a:gd name="T82" fmla="*/ 858 w 1117"/>
                  <a:gd name="T83" fmla="*/ 517 h 518"/>
                  <a:gd name="T84" fmla="*/ 875 w 1117"/>
                  <a:gd name="T85" fmla="*/ 517 h 518"/>
                  <a:gd name="T86" fmla="*/ 894 w 1117"/>
                  <a:gd name="T87" fmla="*/ 509 h 518"/>
                  <a:gd name="T88" fmla="*/ 908 w 1117"/>
                  <a:gd name="T89" fmla="*/ 494 h 518"/>
                  <a:gd name="T90" fmla="*/ 916 w 1117"/>
                  <a:gd name="T91" fmla="*/ 476 h 518"/>
                  <a:gd name="T92" fmla="*/ 1112 w 1117"/>
                  <a:gd name="T93" fmla="*/ 465 h 518"/>
                  <a:gd name="T94" fmla="*/ 1112 w 1117"/>
                  <a:gd name="T95" fmla="*/ 351 h 518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1117" h="518">
                    <a:moveTo>
                      <a:pt x="1112" y="351"/>
                    </a:moveTo>
                    <a:lnTo>
                      <a:pt x="1117" y="161"/>
                    </a:lnTo>
                    <a:lnTo>
                      <a:pt x="1116" y="152"/>
                    </a:lnTo>
                    <a:lnTo>
                      <a:pt x="1114" y="145"/>
                    </a:lnTo>
                    <a:lnTo>
                      <a:pt x="1110" y="138"/>
                    </a:lnTo>
                    <a:lnTo>
                      <a:pt x="1105" y="132"/>
                    </a:lnTo>
                    <a:lnTo>
                      <a:pt x="1099" y="126"/>
                    </a:lnTo>
                    <a:lnTo>
                      <a:pt x="1092" y="123"/>
                    </a:lnTo>
                    <a:lnTo>
                      <a:pt x="1086" y="122"/>
                    </a:lnTo>
                    <a:lnTo>
                      <a:pt x="1078" y="121"/>
                    </a:lnTo>
                    <a:lnTo>
                      <a:pt x="990" y="121"/>
                    </a:lnTo>
                    <a:lnTo>
                      <a:pt x="974" y="71"/>
                    </a:lnTo>
                    <a:lnTo>
                      <a:pt x="973" y="64"/>
                    </a:lnTo>
                    <a:lnTo>
                      <a:pt x="970" y="57"/>
                    </a:lnTo>
                    <a:lnTo>
                      <a:pt x="966" y="52"/>
                    </a:lnTo>
                    <a:lnTo>
                      <a:pt x="962" y="46"/>
                    </a:lnTo>
                    <a:lnTo>
                      <a:pt x="956" y="42"/>
                    </a:lnTo>
                    <a:lnTo>
                      <a:pt x="950" y="39"/>
                    </a:lnTo>
                    <a:lnTo>
                      <a:pt x="943" y="36"/>
                    </a:lnTo>
                    <a:lnTo>
                      <a:pt x="936" y="35"/>
                    </a:lnTo>
                    <a:lnTo>
                      <a:pt x="792" y="35"/>
                    </a:lnTo>
                    <a:lnTo>
                      <a:pt x="760" y="0"/>
                    </a:lnTo>
                    <a:lnTo>
                      <a:pt x="618" y="0"/>
                    </a:lnTo>
                    <a:lnTo>
                      <a:pt x="588" y="35"/>
                    </a:lnTo>
                    <a:lnTo>
                      <a:pt x="44" y="35"/>
                    </a:lnTo>
                    <a:lnTo>
                      <a:pt x="0" y="344"/>
                    </a:lnTo>
                    <a:lnTo>
                      <a:pt x="73" y="465"/>
                    </a:lnTo>
                    <a:lnTo>
                      <a:pt x="171" y="465"/>
                    </a:lnTo>
                    <a:lnTo>
                      <a:pt x="172" y="476"/>
                    </a:lnTo>
                    <a:lnTo>
                      <a:pt x="176" y="485"/>
                    </a:lnTo>
                    <a:lnTo>
                      <a:pt x="181" y="494"/>
                    </a:lnTo>
                    <a:lnTo>
                      <a:pt x="188" y="503"/>
                    </a:lnTo>
                    <a:lnTo>
                      <a:pt x="195" y="509"/>
                    </a:lnTo>
                    <a:lnTo>
                      <a:pt x="204" y="514"/>
                    </a:lnTo>
                    <a:lnTo>
                      <a:pt x="214" y="517"/>
                    </a:lnTo>
                    <a:lnTo>
                      <a:pt x="223" y="518"/>
                    </a:lnTo>
                    <a:lnTo>
                      <a:pt x="231" y="517"/>
                    </a:lnTo>
                    <a:lnTo>
                      <a:pt x="239" y="516"/>
                    </a:lnTo>
                    <a:lnTo>
                      <a:pt x="246" y="512"/>
                    </a:lnTo>
                    <a:lnTo>
                      <a:pt x="253" y="508"/>
                    </a:lnTo>
                    <a:lnTo>
                      <a:pt x="258" y="503"/>
                    </a:lnTo>
                    <a:lnTo>
                      <a:pt x="264" y="497"/>
                    </a:lnTo>
                    <a:lnTo>
                      <a:pt x="268" y="490"/>
                    </a:lnTo>
                    <a:lnTo>
                      <a:pt x="271" y="482"/>
                    </a:lnTo>
                    <a:lnTo>
                      <a:pt x="274" y="490"/>
                    </a:lnTo>
                    <a:lnTo>
                      <a:pt x="280" y="497"/>
                    </a:lnTo>
                    <a:lnTo>
                      <a:pt x="284" y="503"/>
                    </a:lnTo>
                    <a:lnTo>
                      <a:pt x="291" y="508"/>
                    </a:lnTo>
                    <a:lnTo>
                      <a:pt x="297" y="512"/>
                    </a:lnTo>
                    <a:lnTo>
                      <a:pt x="305" y="516"/>
                    </a:lnTo>
                    <a:lnTo>
                      <a:pt x="312" y="517"/>
                    </a:lnTo>
                    <a:lnTo>
                      <a:pt x="320" y="518"/>
                    </a:lnTo>
                    <a:lnTo>
                      <a:pt x="330" y="517"/>
                    </a:lnTo>
                    <a:lnTo>
                      <a:pt x="339" y="514"/>
                    </a:lnTo>
                    <a:lnTo>
                      <a:pt x="348" y="509"/>
                    </a:lnTo>
                    <a:lnTo>
                      <a:pt x="356" y="503"/>
                    </a:lnTo>
                    <a:lnTo>
                      <a:pt x="362" y="494"/>
                    </a:lnTo>
                    <a:lnTo>
                      <a:pt x="368" y="485"/>
                    </a:lnTo>
                    <a:lnTo>
                      <a:pt x="371" y="476"/>
                    </a:lnTo>
                    <a:lnTo>
                      <a:pt x="372" y="465"/>
                    </a:lnTo>
                    <a:lnTo>
                      <a:pt x="717" y="465"/>
                    </a:lnTo>
                    <a:lnTo>
                      <a:pt x="718" y="476"/>
                    </a:lnTo>
                    <a:lnTo>
                      <a:pt x="721" y="485"/>
                    </a:lnTo>
                    <a:lnTo>
                      <a:pt x="727" y="494"/>
                    </a:lnTo>
                    <a:lnTo>
                      <a:pt x="733" y="503"/>
                    </a:lnTo>
                    <a:lnTo>
                      <a:pt x="741" y="509"/>
                    </a:lnTo>
                    <a:lnTo>
                      <a:pt x="749" y="514"/>
                    </a:lnTo>
                    <a:lnTo>
                      <a:pt x="759" y="517"/>
                    </a:lnTo>
                    <a:lnTo>
                      <a:pt x="769" y="518"/>
                    </a:lnTo>
                    <a:lnTo>
                      <a:pt x="776" y="517"/>
                    </a:lnTo>
                    <a:lnTo>
                      <a:pt x="784" y="516"/>
                    </a:lnTo>
                    <a:lnTo>
                      <a:pt x="792" y="512"/>
                    </a:lnTo>
                    <a:lnTo>
                      <a:pt x="798" y="508"/>
                    </a:lnTo>
                    <a:lnTo>
                      <a:pt x="805" y="503"/>
                    </a:lnTo>
                    <a:lnTo>
                      <a:pt x="810" y="497"/>
                    </a:lnTo>
                    <a:lnTo>
                      <a:pt x="814" y="490"/>
                    </a:lnTo>
                    <a:lnTo>
                      <a:pt x="818" y="482"/>
                    </a:lnTo>
                    <a:lnTo>
                      <a:pt x="821" y="490"/>
                    </a:lnTo>
                    <a:lnTo>
                      <a:pt x="825" y="497"/>
                    </a:lnTo>
                    <a:lnTo>
                      <a:pt x="831" y="503"/>
                    </a:lnTo>
                    <a:lnTo>
                      <a:pt x="836" y="508"/>
                    </a:lnTo>
                    <a:lnTo>
                      <a:pt x="843" y="512"/>
                    </a:lnTo>
                    <a:lnTo>
                      <a:pt x="850" y="516"/>
                    </a:lnTo>
                    <a:lnTo>
                      <a:pt x="858" y="517"/>
                    </a:lnTo>
                    <a:lnTo>
                      <a:pt x="865" y="518"/>
                    </a:lnTo>
                    <a:lnTo>
                      <a:pt x="875" y="517"/>
                    </a:lnTo>
                    <a:lnTo>
                      <a:pt x="885" y="514"/>
                    </a:lnTo>
                    <a:lnTo>
                      <a:pt x="894" y="509"/>
                    </a:lnTo>
                    <a:lnTo>
                      <a:pt x="901" y="503"/>
                    </a:lnTo>
                    <a:lnTo>
                      <a:pt x="908" y="494"/>
                    </a:lnTo>
                    <a:lnTo>
                      <a:pt x="913" y="485"/>
                    </a:lnTo>
                    <a:lnTo>
                      <a:pt x="916" y="476"/>
                    </a:lnTo>
                    <a:lnTo>
                      <a:pt x="917" y="465"/>
                    </a:lnTo>
                    <a:lnTo>
                      <a:pt x="1112" y="465"/>
                    </a:lnTo>
                    <a:lnTo>
                      <a:pt x="1066" y="401"/>
                    </a:lnTo>
                    <a:lnTo>
                      <a:pt x="1112" y="3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78" name="Freeform 95"/>
              <p:cNvSpPr>
                <a:spLocks/>
              </p:cNvSpPr>
              <p:nvPr/>
            </p:nvSpPr>
            <p:spPr bwMode="auto">
              <a:xfrm>
                <a:off x="3888" y="1584"/>
                <a:ext cx="1038" cy="354"/>
              </a:xfrm>
              <a:custGeom>
                <a:avLst/>
                <a:gdLst>
                  <a:gd name="T0" fmla="*/ 1033 w 1038"/>
                  <a:gd name="T1" fmla="*/ 263 h 354"/>
                  <a:gd name="T2" fmla="*/ 976 w 1038"/>
                  <a:gd name="T3" fmla="*/ 325 h 354"/>
                  <a:gd name="T4" fmla="*/ 997 w 1038"/>
                  <a:gd name="T5" fmla="*/ 354 h 354"/>
                  <a:gd name="T6" fmla="*/ 53 w 1038"/>
                  <a:gd name="T7" fmla="*/ 354 h 354"/>
                  <a:gd name="T8" fmla="*/ 12 w 1038"/>
                  <a:gd name="T9" fmla="*/ 287 h 354"/>
                  <a:gd name="T10" fmla="*/ 869 w 1038"/>
                  <a:gd name="T11" fmla="*/ 287 h 354"/>
                  <a:gd name="T12" fmla="*/ 842 w 1038"/>
                  <a:gd name="T13" fmla="*/ 249 h 354"/>
                  <a:gd name="T14" fmla="*/ 0 w 1038"/>
                  <a:gd name="T15" fmla="*/ 249 h 354"/>
                  <a:gd name="T16" fmla="*/ 36 w 1038"/>
                  <a:gd name="T17" fmla="*/ 0 h 354"/>
                  <a:gd name="T18" fmla="*/ 895 w 1038"/>
                  <a:gd name="T19" fmla="*/ 0 h 354"/>
                  <a:gd name="T20" fmla="*/ 895 w 1038"/>
                  <a:gd name="T21" fmla="*/ 0 h 354"/>
                  <a:gd name="T22" fmla="*/ 895 w 1038"/>
                  <a:gd name="T23" fmla="*/ 1 h 354"/>
                  <a:gd name="T24" fmla="*/ 895 w 1038"/>
                  <a:gd name="T25" fmla="*/ 1 h 354"/>
                  <a:gd name="T26" fmla="*/ 895 w 1038"/>
                  <a:gd name="T27" fmla="*/ 2 h 354"/>
                  <a:gd name="T28" fmla="*/ 895 w 1038"/>
                  <a:gd name="T29" fmla="*/ 5 h 354"/>
                  <a:gd name="T30" fmla="*/ 904 w 1038"/>
                  <a:gd name="T31" fmla="*/ 26 h 354"/>
                  <a:gd name="T32" fmla="*/ 788 w 1038"/>
                  <a:gd name="T33" fmla="*/ 26 h 354"/>
                  <a:gd name="T34" fmla="*/ 816 w 1038"/>
                  <a:gd name="T35" fmla="*/ 83 h 354"/>
                  <a:gd name="T36" fmla="*/ 1037 w 1038"/>
                  <a:gd name="T37" fmla="*/ 85 h 354"/>
                  <a:gd name="T38" fmla="*/ 1037 w 1038"/>
                  <a:gd name="T39" fmla="*/ 85 h 354"/>
                  <a:gd name="T40" fmla="*/ 1038 w 1038"/>
                  <a:gd name="T41" fmla="*/ 86 h 354"/>
                  <a:gd name="T42" fmla="*/ 1038 w 1038"/>
                  <a:gd name="T43" fmla="*/ 86 h 354"/>
                  <a:gd name="T44" fmla="*/ 1038 w 1038"/>
                  <a:gd name="T45" fmla="*/ 87 h 354"/>
                  <a:gd name="T46" fmla="*/ 1033 w 1038"/>
                  <a:gd name="T47" fmla="*/ 263 h 354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038" h="354">
                    <a:moveTo>
                      <a:pt x="1033" y="263"/>
                    </a:moveTo>
                    <a:lnTo>
                      <a:pt x="976" y="325"/>
                    </a:lnTo>
                    <a:lnTo>
                      <a:pt x="997" y="354"/>
                    </a:lnTo>
                    <a:lnTo>
                      <a:pt x="53" y="354"/>
                    </a:lnTo>
                    <a:lnTo>
                      <a:pt x="12" y="287"/>
                    </a:lnTo>
                    <a:lnTo>
                      <a:pt x="869" y="287"/>
                    </a:lnTo>
                    <a:lnTo>
                      <a:pt x="842" y="249"/>
                    </a:lnTo>
                    <a:lnTo>
                      <a:pt x="0" y="249"/>
                    </a:lnTo>
                    <a:lnTo>
                      <a:pt x="36" y="0"/>
                    </a:lnTo>
                    <a:lnTo>
                      <a:pt x="895" y="0"/>
                    </a:lnTo>
                    <a:lnTo>
                      <a:pt x="895" y="1"/>
                    </a:lnTo>
                    <a:lnTo>
                      <a:pt x="895" y="2"/>
                    </a:lnTo>
                    <a:lnTo>
                      <a:pt x="895" y="5"/>
                    </a:lnTo>
                    <a:lnTo>
                      <a:pt x="904" y="26"/>
                    </a:lnTo>
                    <a:lnTo>
                      <a:pt x="788" y="26"/>
                    </a:lnTo>
                    <a:lnTo>
                      <a:pt x="816" y="83"/>
                    </a:lnTo>
                    <a:lnTo>
                      <a:pt x="1037" y="85"/>
                    </a:lnTo>
                    <a:lnTo>
                      <a:pt x="1038" y="86"/>
                    </a:lnTo>
                    <a:lnTo>
                      <a:pt x="1038" y="87"/>
                    </a:lnTo>
                    <a:lnTo>
                      <a:pt x="1033" y="263"/>
                    </a:lnTo>
                    <a:close/>
                  </a:path>
                </a:pathLst>
              </a:custGeom>
              <a:solidFill>
                <a:srgbClr val="3FB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79" name="Freeform 96"/>
              <p:cNvSpPr>
                <a:spLocks/>
              </p:cNvSpPr>
              <p:nvPr/>
            </p:nvSpPr>
            <p:spPr bwMode="auto">
              <a:xfrm>
                <a:off x="4873" y="1694"/>
                <a:ext cx="35" cy="75"/>
              </a:xfrm>
              <a:custGeom>
                <a:avLst/>
                <a:gdLst>
                  <a:gd name="T0" fmla="*/ 17 w 35"/>
                  <a:gd name="T1" fmla="*/ 0 h 75"/>
                  <a:gd name="T2" fmla="*/ 11 w 35"/>
                  <a:gd name="T3" fmla="*/ 3 h 75"/>
                  <a:gd name="T4" fmla="*/ 5 w 35"/>
                  <a:gd name="T5" fmla="*/ 11 h 75"/>
                  <a:gd name="T6" fmla="*/ 1 w 35"/>
                  <a:gd name="T7" fmla="*/ 24 h 75"/>
                  <a:gd name="T8" fmla="*/ 0 w 35"/>
                  <a:gd name="T9" fmla="*/ 38 h 75"/>
                  <a:gd name="T10" fmla="*/ 1 w 35"/>
                  <a:gd name="T11" fmla="*/ 53 h 75"/>
                  <a:gd name="T12" fmla="*/ 5 w 35"/>
                  <a:gd name="T13" fmla="*/ 64 h 75"/>
                  <a:gd name="T14" fmla="*/ 11 w 35"/>
                  <a:gd name="T15" fmla="*/ 71 h 75"/>
                  <a:gd name="T16" fmla="*/ 17 w 35"/>
                  <a:gd name="T17" fmla="*/ 75 h 75"/>
                  <a:gd name="T18" fmla="*/ 24 w 35"/>
                  <a:gd name="T19" fmla="*/ 71 h 75"/>
                  <a:gd name="T20" fmla="*/ 29 w 35"/>
                  <a:gd name="T21" fmla="*/ 64 h 75"/>
                  <a:gd name="T22" fmla="*/ 34 w 35"/>
                  <a:gd name="T23" fmla="*/ 53 h 75"/>
                  <a:gd name="T24" fmla="*/ 35 w 35"/>
                  <a:gd name="T25" fmla="*/ 38 h 75"/>
                  <a:gd name="T26" fmla="*/ 34 w 35"/>
                  <a:gd name="T27" fmla="*/ 24 h 75"/>
                  <a:gd name="T28" fmla="*/ 29 w 35"/>
                  <a:gd name="T29" fmla="*/ 11 h 75"/>
                  <a:gd name="T30" fmla="*/ 24 w 35"/>
                  <a:gd name="T31" fmla="*/ 3 h 75"/>
                  <a:gd name="T32" fmla="*/ 17 w 35"/>
                  <a:gd name="T33" fmla="*/ 0 h 7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35" h="75">
                    <a:moveTo>
                      <a:pt x="17" y="0"/>
                    </a:moveTo>
                    <a:lnTo>
                      <a:pt x="11" y="3"/>
                    </a:lnTo>
                    <a:lnTo>
                      <a:pt x="5" y="11"/>
                    </a:lnTo>
                    <a:lnTo>
                      <a:pt x="1" y="24"/>
                    </a:lnTo>
                    <a:lnTo>
                      <a:pt x="0" y="38"/>
                    </a:lnTo>
                    <a:lnTo>
                      <a:pt x="1" y="53"/>
                    </a:lnTo>
                    <a:lnTo>
                      <a:pt x="5" y="64"/>
                    </a:lnTo>
                    <a:lnTo>
                      <a:pt x="11" y="71"/>
                    </a:lnTo>
                    <a:lnTo>
                      <a:pt x="17" y="75"/>
                    </a:lnTo>
                    <a:lnTo>
                      <a:pt x="24" y="71"/>
                    </a:lnTo>
                    <a:lnTo>
                      <a:pt x="29" y="64"/>
                    </a:lnTo>
                    <a:lnTo>
                      <a:pt x="34" y="53"/>
                    </a:lnTo>
                    <a:lnTo>
                      <a:pt x="35" y="38"/>
                    </a:lnTo>
                    <a:lnTo>
                      <a:pt x="34" y="24"/>
                    </a:lnTo>
                    <a:lnTo>
                      <a:pt x="29" y="11"/>
                    </a:lnTo>
                    <a:lnTo>
                      <a:pt x="24" y="3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80" name="Freeform 97"/>
              <p:cNvSpPr>
                <a:spLocks/>
              </p:cNvSpPr>
              <p:nvPr/>
            </p:nvSpPr>
            <p:spPr bwMode="auto">
              <a:xfrm>
                <a:off x="4481" y="1614"/>
                <a:ext cx="189" cy="49"/>
              </a:xfrm>
              <a:custGeom>
                <a:avLst/>
                <a:gdLst>
                  <a:gd name="T0" fmla="*/ 23 w 189"/>
                  <a:gd name="T1" fmla="*/ 49 h 49"/>
                  <a:gd name="T2" fmla="*/ 0 w 189"/>
                  <a:gd name="T3" fmla="*/ 0 h 49"/>
                  <a:gd name="T4" fmla="*/ 162 w 189"/>
                  <a:gd name="T5" fmla="*/ 0 h 49"/>
                  <a:gd name="T6" fmla="*/ 189 w 189"/>
                  <a:gd name="T7" fmla="*/ 49 h 49"/>
                  <a:gd name="T8" fmla="*/ 23 w 189"/>
                  <a:gd name="T9" fmla="*/ 49 h 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89" h="49">
                    <a:moveTo>
                      <a:pt x="23" y="49"/>
                    </a:moveTo>
                    <a:lnTo>
                      <a:pt x="0" y="0"/>
                    </a:lnTo>
                    <a:lnTo>
                      <a:pt x="162" y="0"/>
                    </a:lnTo>
                    <a:lnTo>
                      <a:pt x="189" y="49"/>
                    </a:lnTo>
                    <a:lnTo>
                      <a:pt x="23" y="4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69" name="Group 98"/>
            <p:cNvGrpSpPr>
              <a:grpSpLocks/>
            </p:cNvGrpSpPr>
            <p:nvPr/>
          </p:nvGrpSpPr>
          <p:grpSpPr bwMode="auto">
            <a:xfrm>
              <a:off x="1728" y="1008"/>
              <a:ext cx="1073" cy="483"/>
              <a:chOff x="2375" y="2170"/>
              <a:chExt cx="1073" cy="483"/>
            </a:xfrm>
          </p:grpSpPr>
          <p:sp>
            <p:nvSpPr>
              <p:cNvPr id="28770" name="Freeform 99"/>
              <p:cNvSpPr>
                <a:spLocks/>
              </p:cNvSpPr>
              <p:nvPr/>
            </p:nvSpPr>
            <p:spPr bwMode="auto">
              <a:xfrm>
                <a:off x="2375" y="2170"/>
                <a:ext cx="1073" cy="483"/>
              </a:xfrm>
              <a:custGeom>
                <a:avLst/>
                <a:gdLst>
                  <a:gd name="T0" fmla="*/ 245 w 1073"/>
                  <a:gd name="T1" fmla="*/ 482 h 483"/>
                  <a:gd name="T2" fmla="*/ 260 w 1073"/>
                  <a:gd name="T3" fmla="*/ 477 h 483"/>
                  <a:gd name="T4" fmla="*/ 272 w 1073"/>
                  <a:gd name="T5" fmla="*/ 468 h 483"/>
                  <a:gd name="T6" fmla="*/ 282 w 1073"/>
                  <a:gd name="T7" fmla="*/ 455 h 483"/>
                  <a:gd name="T8" fmla="*/ 288 w 1073"/>
                  <a:gd name="T9" fmla="*/ 455 h 483"/>
                  <a:gd name="T10" fmla="*/ 298 w 1073"/>
                  <a:gd name="T11" fmla="*/ 468 h 483"/>
                  <a:gd name="T12" fmla="*/ 311 w 1073"/>
                  <a:gd name="T13" fmla="*/ 477 h 483"/>
                  <a:gd name="T14" fmla="*/ 326 w 1073"/>
                  <a:gd name="T15" fmla="*/ 482 h 483"/>
                  <a:gd name="T16" fmla="*/ 344 w 1073"/>
                  <a:gd name="T17" fmla="*/ 482 h 483"/>
                  <a:gd name="T18" fmla="*/ 362 w 1073"/>
                  <a:gd name="T19" fmla="*/ 474 h 483"/>
                  <a:gd name="T20" fmla="*/ 376 w 1073"/>
                  <a:gd name="T21" fmla="*/ 459 h 483"/>
                  <a:gd name="T22" fmla="*/ 385 w 1073"/>
                  <a:gd name="T23" fmla="*/ 441 h 483"/>
                  <a:gd name="T24" fmla="*/ 734 w 1073"/>
                  <a:gd name="T25" fmla="*/ 430 h 483"/>
                  <a:gd name="T26" fmla="*/ 739 w 1073"/>
                  <a:gd name="T27" fmla="*/ 450 h 483"/>
                  <a:gd name="T28" fmla="*/ 750 w 1073"/>
                  <a:gd name="T29" fmla="*/ 468 h 483"/>
                  <a:gd name="T30" fmla="*/ 767 w 1073"/>
                  <a:gd name="T31" fmla="*/ 479 h 483"/>
                  <a:gd name="T32" fmla="*/ 786 w 1073"/>
                  <a:gd name="T33" fmla="*/ 483 h 483"/>
                  <a:gd name="T34" fmla="*/ 801 w 1073"/>
                  <a:gd name="T35" fmla="*/ 481 h 483"/>
                  <a:gd name="T36" fmla="*/ 816 w 1073"/>
                  <a:gd name="T37" fmla="*/ 473 h 483"/>
                  <a:gd name="T38" fmla="*/ 827 w 1073"/>
                  <a:gd name="T39" fmla="*/ 462 h 483"/>
                  <a:gd name="T40" fmla="*/ 835 w 1073"/>
                  <a:gd name="T41" fmla="*/ 447 h 483"/>
                  <a:gd name="T42" fmla="*/ 843 w 1073"/>
                  <a:gd name="T43" fmla="*/ 462 h 483"/>
                  <a:gd name="T44" fmla="*/ 853 w 1073"/>
                  <a:gd name="T45" fmla="*/ 473 h 483"/>
                  <a:gd name="T46" fmla="*/ 868 w 1073"/>
                  <a:gd name="T47" fmla="*/ 481 h 483"/>
                  <a:gd name="T48" fmla="*/ 883 w 1073"/>
                  <a:gd name="T49" fmla="*/ 483 h 483"/>
                  <a:gd name="T50" fmla="*/ 902 w 1073"/>
                  <a:gd name="T51" fmla="*/ 479 h 483"/>
                  <a:gd name="T52" fmla="*/ 919 w 1073"/>
                  <a:gd name="T53" fmla="*/ 468 h 483"/>
                  <a:gd name="T54" fmla="*/ 930 w 1073"/>
                  <a:gd name="T55" fmla="*/ 450 h 483"/>
                  <a:gd name="T56" fmla="*/ 935 w 1073"/>
                  <a:gd name="T57" fmla="*/ 430 h 483"/>
                  <a:gd name="T58" fmla="*/ 994 w 1073"/>
                  <a:gd name="T59" fmla="*/ 302 h 483"/>
                  <a:gd name="T60" fmla="*/ 59 w 1073"/>
                  <a:gd name="T61" fmla="*/ 0 h 483"/>
                  <a:gd name="T62" fmla="*/ 74 w 1073"/>
                  <a:gd name="T63" fmla="*/ 430 h 483"/>
                  <a:gd name="T64" fmla="*/ 187 w 1073"/>
                  <a:gd name="T65" fmla="*/ 441 h 483"/>
                  <a:gd name="T66" fmla="*/ 195 w 1073"/>
                  <a:gd name="T67" fmla="*/ 459 h 483"/>
                  <a:gd name="T68" fmla="*/ 209 w 1073"/>
                  <a:gd name="T69" fmla="*/ 474 h 483"/>
                  <a:gd name="T70" fmla="*/ 228 w 1073"/>
                  <a:gd name="T71" fmla="*/ 482 h 48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1073" h="483">
                    <a:moveTo>
                      <a:pt x="237" y="483"/>
                    </a:moveTo>
                    <a:lnTo>
                      <a:pt x="245" y="482"/>
                    </a:lnTo>
                    <a:lnTo>
                      <a:pt x="253" y="481"/>
                    </a:lnTo>
                    <a:lnTo>
                      <a:pt x="260" y="477"/>
                    </a:lnTo>
                    <a:lnTo>
                      <a:pt x="267" y="473"/>
                    </a:lnTo>
                    <a:lnTo>
                      <a:pt x="272" y="468"/>
                    </a:lnTo>
                    <a:lnTo>
                      <a:pt x="278" y="462"/>
                    </a:lnTo>
                    <a:lnTo>
                      <a:pt x="282" y="455"/>
                    </a:lnTo>
                    <a:lnTo>
                      <a:pt x="285" y="447"/>
                    </a:lnTo>
                    <a:lnTo>
                      <a:pt x="288" y="455"/>
                    </a:lnTo>
                    <a:lnTo>
                      <a:pt x="294" y="462"/>
                    </a:lnTo>
                    <a:lnTo>
                      <a:pt x="298" y="468"/>
                    </a:lnTo>
                    <a:lnTo>
                      <a:pt x="305" y="473"/>
                    </a:lnTo>
                    <a:lnTo>
                      <a:pt x="311" y="477"/>
                    </a:lnTo>
                    <a:lnTo>
                      <a:pt x="319" y="481"/>
                    </a:lnTo>
                    <a:lnTo>
                      <a:pt x="326" y="482"/>
                    </a:lnTo>
                    <a:lnTo>
                      <a:pt x="334" y="483"/>
                    </a:lnTo>
                    <a:lnTo>
                      <a:pt x="344" y="482"/>
                    </a:lnTo>
                    <a:lnTo>
                      <a:pt x="354" y="479"/>
                    </a:lnTo>
                    <a:lnTo>
                      <a:pt x="362" y="474"/>
                    </a:lnTo>
                    <a:lnTo>
                      <a:pt x="370" y="468"/>
                    </a:lnTo>
                    <a:lnTo>
                      <a:pt x="376" y="459"/>
                    </a:lnTo>
                    <a:lnTo>
                      <a:pt x="382" y="450"/>
                    </a:lnTo>
                    <a:lnTo>
                      <a:pt x="385" y="441"/>
                    </a:lnTo>
                    <a:lnTo>
                      <a:pt x="386" y="430"/>
                    </a:lnTo>
                    <a:lnTo>
                      <a:pt x="734" y="430"/>
                    </a:lnTo>
                    <a:lnTo>
                      <a:pt x="735" y="441"/>
                    </a:lnTo>
                    <a:lnTo>
                      <a:pt x="739" y="450"/>
                    </a:lnTo>
                    <a:lnTo>
                      <a:pt x="744" y="459"/>
                    </a:lnTo>
                    <a:lnTo>
                      <a:pt x="750" y="468"/>
                    </a:lnTo>
                    <a:lnTo>
                      <a:pt x="758" y="474"/>
                    </a:lnTo>
                    <a:lnTo>
                      <a:pt x="767" y="479"/>
                    </a:lnTo>
                    <a:lnTo>
                      <a:pt x="776" y="482"/>
                    </a:lnTo>
                    <a:lnTo>
                      <a:pt x="786" y="483"/>
                    </a:lnTo>
                    <a:lnTo>
                      <a:pt x="794" y="482"/>
                    </a:lnTo>
                    <a:lnTo>
                      <a:pt x="801" y="481"/>
                    </a:lnTo>
                    <a:lnTo>
                      <a:pt x="809" y="477"/>
                    </a:lnTo>
                    <a:lnTo>
                      <a:pt x="816" y="473"/>
                    </a:lnTo>
                    <a:lnTo>
                      <a:pt x="822" y="468"/>
                    </a:lnTo>
                    <a:lnTo>
                      <a:pt x="827" y="462"/>
                    </a:lnTo>
                    <a:lnTo>
                      <a:pt x="832" y="455"/>
                    </a:lnTo>
                    <a:lnTo>
                      <a:pt x="835" y="447"/>
                    </a:lnTo>
                    <a:lnTo>
                      <a:pt x="838" y="455"/>
                    </a:lnTo>
                    <a:lnTo>
                      <a:pt x="843" y="462"/>
                    </a:lnTo>
                    <a:lnTo>
                      <a:pt x="848" y="468"/>
                    </a:lnTo>
                    <a:lnTo>
                      <a:pt x="853" y="473"/>
                    </a:lnTo>
                    <a:lnTo>
                      <a:pt x="860" y="477"/>
                    </a:lnTo>
                    <a:lnTo>
                      <a:pt x="868" y="481"/>
                    </a:lnTo>
                    <a:lnTo>
                      <a:pt x="875" y="482"/>
                    </a:lnTo>
                    <a:lnTo>
                      <a:pt x="883" y="483"/>
                    </a:lnTo>
                    <a:lnTo>
                      <a:pt x="893" y="482"/>
                    </a:lnTo>
                    <a:lnTo>
                      <a:pt x="902" y="479"/>
                    </a:lnTo>
                    <a:lnTo>
                      <a:pt x="911" y="474"/>
                    </a:lnTo>
                    <a:lnTo>
                      <a:pt x="919" y="468"/>
                    </a:lnTo>
                    <a:lnTo>
                      <a:pt x="925" y="459"/>
                    </a:lnTo>
                    <a:lnTo>
                      <a:pt x="930" y="450"/>
                    </a:lnTo>
                    <a:lnTo>
                      <a:pt x="934" y="441"/>
                    </a:lnTo>
                    <a:lnTo>
                      <a:pt x="935" y="430"/>
                    </a:lnTo>
                    <a:lnTo>
                      <a:pt x="1073" y="430"/>
                    </a:lnTo>
                    <a:lnTo>
                      <a:pt x="994" y="302"/>
                    </a:lnTo>
                    <a:lnTo>
                      <a:pt x="1038" y="0"/>
                    </a:lnTo>
                    <a:lnTo>
                      <a:pt x="59" y="0"/>
                    </a:lnTo>
                    <a:lnTo>
                      <a:pt x="0" y="309"/>
                    </a:lnTo>
                    <a:lnTo>
                      <a:pt x="74" y="430"/>
                    </a:lnTo>
                    <a:lnTo>
                      <a:pt x="185" y="430"/>
                    </a:lnTo>
                    <a:lnTo>
                      <a:pt x="187" y="441"/>
                    </a:lnTo>
                    <a:lnTo>
                      <a:pt x="190" y="450"/>
                    </a:lnTo>
                    <a:lnTo>
                      <a:pt x="195" y="459"/>
                    </a:lnTo>
                    <a:lnTo>
                      <a:pt x="202" y="468"/>
                    </a:lnTo>
                    <a:lnTo>
                      <a:pt x="209" y="474"/>
                    </a:lnTo>
                    <a:lnTo>
                      <a:pt x="218" y="479"/>
                    </a:lnTo>
                    <a:lnTo>
                      <a:pt x="228" y="482"/>
                    </a:lnTo>
                    <a:lnTo>
                      <a:pt x="237" y="48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71" name="Freeform 100"/>
              <p:cNvSpPr>
                <a:spLocks/>
              </p:cNvSpPr>
              <p:nvPr/>
            </p:nvSpPr>
            <p:spPr bwMode="auto">
              <a:xfrm>
                <a:off x="2415" y="2208"/>
                <a:ext cx="965" cy="354"/>
              </a:xfrm>
              <a:custGeom>
                <a:avLst/>
                <a:gdLst>
                  <a:gd name="T0" fmla="*/ 0 w 965"/>
                  <a:gd name="T1" fmla="*/ 264 h 354"/>
                  <a:gd name="T2" fmla="*/ 50 w 965"/>
                  <a:gd name="T3" fmla="*/ 0 h 354"/>
                  <a:gd name="T4" fmla="*/ 954 w 965"/>
                  <a:gd name="T5" fmla="*/ 0 h 354"/>
                  <a:gd name="T6" fmla="*/ 918 w 965"/>
                  <a:gd name="T7" fmla="*/ 249 h 354"/>
                  <a:gd name="T8" fmla="*/ 131 w 965"/>
                  <a:gd name="T9" fmla="*/ 249 h 354"/>
                  <a:gd name="T10" fmla="*/ 161 w 965"/>
                  <a:gd name="T11" fmla="*/ 287 h 354"/>
                  <a:gd name="T12" fmla="*/ 924 w 965"/>
                  <a:gd name="T13" fmla="*/ 287 h 354"/>
                  <a:gd name="T14" fmla="*/ 965 w 965"/>
                  <a:gd name="T15" fmla="*/ 354 h 354"/>
                  <a:gd name="T16" fmla="*/ 55 w 965"/>
                  <a:gd name="T17" fmla="*/ 354 h 354"/>
                  <a:gd name="T18" fmla="*/ 0 w 965"/>
                  <a:gd name="T19" fmla="*/ 264 h 35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65" h="354">
                    <a:moveTo>
                      <a:pt x="0" y="264"/>
                    </a:moveTo>
                    <a:lnTo>
                      <a:pt x="50" y="0"/>
                    </a:lnTo>
                    <a:lnTo>
                      <a:pt x="954" y="0"/>
                    </a:lnTo>
                    <a:lnTo>
                      <a:pt x="918" y="249"/>
                    </a:lnTo>
                    <a:lnTo>
                      <a:pt x="131" y="249"/>
                    </a:lnTo>
                    <a:lnTo>
                      <a:pt x="161" y="287"/>
                    </a:lnTo>
                    <a:lnTo>
                      <a:pt x="924" y="287"/>
                    </a:lnTo>
                    <a:lnTo>
                      <a:pt x="965" y="354"/>
                    </a:lnTo>
                    <a:lnTo>
                      <a:pt x="55" y="354"/>
                    </a:lnTo>
                    <a:lnTo>
                      <a:pt x="0" y="264"/>
                    </a:lnTo>
                    <a:close/>
                  </a:path>
                </a:pathLst>
              </a:custGeom>
              <a:solidFill>
                <a:srgbClr val="3FB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72" name="Freeform 101"/>
              <p:cNvSpPr>
                <a:spLocks/>
              </p:cNvSpPr>
              <p:nvPr/>
            </p:nvSpPr>
            <p:spPr bwMode="auto">
              <a:xfrm>
                <a:off x="2650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2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73" name="Freeform 102"/>
              <p:cNvSpPr>
                <a:spLocks/>
              </p:cNvSpPr>
              <p:nvPr/>
            </p:nvSpPr>
            <p:spPr bwMode="auto">
              <a:xfrm>
                <a:off x="2481" y="2262"/>
                <a:ext cx="138" cy="110"/>
              </a:xfrm>
              <a:custGeom>
                <a:avLst/>
                <a:gdLst>
                  <a:gd name="T0" fmla="*/ 122 w 138"/>
                  <a:gd name="T1" fmla="*/ 110 h 110"/>
                  <a:gd name="T2" fmla="*/ 138 w 138"/>
                  <a:gd name="T3" fmla="*/ 0 h 110"/>
                  <a:gd name="T4" fmla="*/ 15 w 138"/>
                  <a:gd name="T5" fmla="*/ 0 h 110"/>
                  <a:gd name="T6" fmla="*/ 0 w 138"/>
                  <a:gd name="T7" fmla="*/ 110 h 110"/>
                  <a:gd name="T8" fmla="*/ 122 w 138"/>
                  <a:gd name="T9" fmla="*/ 11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22" y="110"/>
                    </a:moveTo>
                    <a:lnTo>
                      <a:pt x="138" y="0"/>
                    </a:lnTo>
                    <a:lnTo>
                      <a:pt x="15" y="0"/>
                    </a:lnTo>
                    <a:lnTo>
                      <a:pt x="0" y="110"/>
                    </a:lnTo>
                    <a:lnTo>
                      <a:pt x="122" y="1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74" name="Freeform 103"/>
              <p:cNvSpPr>
                <a:spLocks/>
              </p:cNvSpPr>
              <p:nvPr/>
            </p:nvSpPr>
            <p:spPr bwMode="auto">
              <a:xfrm>
                <a:off x="2820" y="2262"/>
                <a:ext cx="137" cy="110"/>
              </a:xfrm>
              <a:custGeom>
                <a:avLst/>
                <a:gdLst>
                  <a:gd name="T0" fmla="*/ 137 w 137"/>
                  <a:gd name="T1" fmla="*/ 0 h 110"/>
                  <a:gd name="T2" fmla="*/ 16 w 137"/>
                  <a:gd name="T3" fmla="*/ 0 h 110"/>
                  <a:gd name="T4" fmla="*/ 0 w 137"/>
                  <a:gd name="T5" fmla="*/ 110 h 110"/>
                  <a:gd name="T6" fmla="*/ 122 w 137"/>
                  <a:gd name="T7" fmla="*/ 110 h 110"/>
                  <a:gd name="T8" fmla="*/ 137 w 137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7" h="110">
                    <a:moveTo>
                      <a:pt x="137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75" name="Freeform 104"/>
              <p:cNvSpPr>
                <a:spLocks/>
              </p:cNvSpPr>
              <p:nvPr/>
            </p:nvSpPr>
            <p:spPr bwMode="auto">
              <a:xfrm>
                <a:off x="2989" y="2262"/>
                <a:ext cx="136" cy="110"/>
              </a:xfrm>
              <a:custGeom>
                <a:avLst/>
                <a:gdLst>
                  <a:gd name="T0" fmla="*/ 136 w 136"/>
                  <a:gd name="T1" fmla="*/ 0 h 110"/>
                  <a:gd name="T2" fmla="*/ 16 w 136"/>
                  <a:gd name="T3" fmla="*/ 0 h 110"/>
                  <a:gd name="T4" fmla="*/ 0 w 136"/>
                  <a:gd name="T5" fmla="*/ 110 h 110"/>
                  <a:gd name="T6" fmla="*/ 121 w 136"/>
                  <a:gd name="T7" fmla="*/ 110 h 110"/>
                  <a:gd name="T8" fmla="*/ 136 w 136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" h="110">
                    <a:moveTo>
                      <a:pt x="136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1" y="11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76" name="Freeform 105"/>
              <p:cNvSpPr>
                <a:spLocks/>
              </p:cNvSpPr>
              <p:nvPr/>
            </p:nvSpPr>
            <p:spPr bwMode="auto">
              <a:xfrm>
                <a:off x="3162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3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3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8684" name="Group 106"/>
          <p:cNvGrpSpPr>
            <a:grpSpLocks/>
          </p:cNvGrpSpPr>
          <p:nvPr/>
        </p:nvGrpSpPr>
        <p:grpSpPr bwMode="auto">
          <a:xfrm rot="-5400000">
            <a:off x="2493963" y="5580063"/>
            <a:ext cx="2103437" cy="350837"/>
            <a:chOff x="624" y="960"/>
            <a:chExt cx="3325" cy="531"/>
          </a:xfrm>
        </p:grpSpPr>
        <p:grpSp>
          <p:nvGrpSpPr>
            <p:cNvPr id="28746" name="Group 107"/>
            <p:cNvGrpSpPr>
              <a:grpSpLocks/>
            </p:cNvGrpSpPr>
            <p:nvPr/>
          </p:nvGrpSpPr>
          <p:grpSpPr bwMode="auto">
            <a:xfrm>
              <a:off x="624" y="1008"/>
              <a:ext cx="1073" cy="483"/>
              <a:chOff x="2375" y="2170"/>
              <a:chExt cx="1073" cy="483"/>
            </a:xfrm>
          </p:grpSpPr>
          <p:sp>
            <p:nvSpPr>
              <p:cNvPr id="28760" name="Freeform 108"/>
              <p:cNvSpPr>
                <a:spLocks/>
              </p:cNvSpPr>
              <p:nvPr/>
            </p:nvSpPr>
            <p:spPr bwMode="auto">
              <a:xfrm>
                <a:off x="2375" y="2170"/>
                <a:ext cx="1073" cy="483"/>
              </a:xfrm>
              <a:custGeom>
                <a:avLst/>
                <a:gdLst>
                  <a:gd name="T0" fmla="*/ 245 w 1073"/>
                  <a:gd name="T1" fmla="*/ 482 h 483"/>
                  <a:gd name="T2" fmla="*/ 260 w 1073"/>
                  <a:gd name="T3" fmla="*/ 477 h 483"/>
                  <a:gd name="T4" fmla="*/ 272 w 1073"/>
                  <a:gd name="T5" fmla="*/ 468 h 483"/>
                  <a:gd name="T6" fmla="*/ 282 w 1073"/>
                  <a:gd name="T7" fmla="*/ 455 h 483"/>
                  <a:gd name="T8" fmla="*/ 288 w 1073"/>
                  <a:gd name="T9" fmla="*/ 455 h 483"/>
                  <a:gd name="T10" fmla="*/ 298 w 1073"/>
                  <a:gd name="T11" fmla="*/ 468 h 483"/>
                  <a:gd name="T12" fmla="*/ 311 w 1073"/>
                  <a:gd name="T13" fmla="*/ 477 h 483"/>
                  <a:gd name="T14" fmla="*/ 326 w 1073"/>
                  <a:gd name="T15" fmla="*/ 482 h 483"/>
                  <a:gd name="T16" fmla="*/ 344 w 1073"/>
                  <a:gd name="T17" fmla="*/ 482 h 483"/>
                  <a:gd name="T18" fmla="*/ 362 w 1073"/>
                  <a:gd name="T19" fmla="*/ 474 h 483"/>
                  <a:gd name="T20" fmla="*/ 376 w 1073"/>
                  <a:gd name="T21" fmla="*/ 459 h 483"/>
                  <a:gd name="T22" fmla="*/ 385 w 1073"/>
                  <a:gd name="T23" fmla="*/ 441 h 483"/>
                  <a:gd name="T24" fmla="*/ 734 w 1073"/>
                  <a:gd name="T25" fmla="*/ 430 h 483"/>
                  <a:gd name="T26" fmla="*/ 739 w 1073"/>
                  <a:gd name="T27" fmla="*/ 450 h 483"/>
                  <a:gd name="T28" fmla="*/ 750 w 1073"/>
                  <a:gd name="T29" fmla="*/ 468 h 483"/>
                  <a:gd name="T30" fmla="*/ 767 w 1073"/>
                  <a:gd name="T31" fmla="*/ 479 h 483"/>
                  <a:gd name="T32" fmla="*/ 786 w 1073"/>
                  <a:gd name="T33" fmla="*/ 483 h 483"/>
                  <a:gd name="T34" fmla="*/ 801 w 1073"/>
                  <a:gd name="T35" fmla="*/ 481 h 483"/>
                  <a:gd name="T36" fmla="*/ 816 w 1073"/>
                  <a:gd name="T37" fmla="*/ 473 h 483"/>
                  <a:gd name="T38" fmla="*/ 827 w 1073"/>
                  <a:gd name="T39" fmla="*/ 462 h 483"/>
                  <a:gd name="T40" fmla="*/ 835 w 1073"/>
                  <a:gd name="T41" fmla="*/ 447 h 483"/>
                  <a:gd name="T42" fmla="*/ 843 w 1073"/>
                  <a:gd name="T43" fmla="*/ 462 h 483"/>
                  <a:gd name="T44" fmla="*/ 853 w 1073"/>
                  <a:gd name="T45" fmla="*/ 473 h 483"/>
                  <a:gd name="T46" fmla="*/ 868 w 1073"/>
                  <a:gd name="T47" fmla="*/ 481 h 483"/>
                  <a:gd name="T48" fmla="*/ 883 w 1073"/>
                  <a:gd name="T49" fmla="*/ 483 h 483"/>
                  <a:gd name="T50" fmla="*/ 902 w 1073"/>
                  <a:gd name="T51" fmla="*/ 479 h 483"/>
                  <a:gd name="T52" fmla="*/ 919 w 1073"/>
                  <a:gd name="T53" fmla="*/ 468 h 483"/>
                  <a:gd name="T54" fmla="*/ 930 w 1073"/>
                  <a:gd name="T55" fmla="*/ 450 h 483"/>
                  <a:gd name="T56" fmla="*/ 935 w 1073"/>
                  <a:gd name="T57" fmla="*/ 430 h 483"/>
                  <a:gd name="T58" fmla="*/ 994 w 1073"/>
                  <a:gd name="T59" fmla="*/ 302 h 483"/>
                  <a:gd name="T60" fmla="*/ 59 w 1073"/>
                  <a:gd name="T61" fmla="*/ 0 h 483"/>
                  <a:gd name="T62" fmla="*/ 74 w 1073"/>
                  <a:gd name="T63" fmla="*/ 430 h 483"/>
                  <a:gd name="T64" fmla="*/ 187 w 1073"/>
                  <a:gd name="T65" fmla="*/ 441 h 483"/>
                  <a:gd name="T66" fmla="*/ 195 w 1073"/>
                  <a:gd name="T67" fmla="*/ 459 h 483"/>
                  <a:gd name="T68" fmla="*/ 209 w 1073"/>
                  <a:gd name="T69" fmla="*/ 474 h 483"/>
                  <a:gd name="T70" fmla="*/ 228 w 1073"/>
                  <a:gd name="T71" fmla="*/ 482 h 48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1073" h="483">
                    <a:moveTo>
                      <a:pt x="237" y="483"/>
                    </a:moveTo>
                    <a:lnTo>
                      <a:pt x="245" y="482"/>
                    </a:lnTo>
                    <a:lnTo>
                      <a:pt x="253" y="481"/>
                    </a:lnTo>
                    <a:lnTo>
                      <a:pt x="260" y="477"/>
                    </a:lnTo>
                    <a:lnTo>
                      <a:pt x="267" y="473"/>
                    </a:lnTo>
                    <a:lnTo>
                      <a:pt x="272" y="468"/>
                    </a:lnTo>
                    <a:lnTo>
                      <a:pt x="278" y="462"/>
                    </a:lnTo>
                    <a:lnTo>
                      <a:pt x="282" y="455"/>
                    </a:lnTo>
                    <a:lnTo>
                      <a:pt x="285" y="447"/>
                    </a:lnTo>
                    <a:lnTo>
                      <a:pt x="288" y="455"/>
                    </a:lnTo>
                    <a:lnTo>
                      <a:pt x="294" y="462"/>
                    </a:lnTo>
                    <a:lnTo>
                      <a:pt x="298" y="468"/>
                    </a:lnTo>
                    <a:lnTo>
                      <a:pt x="305" y="473"/>
                    </a:lnTo>
                    <a:lnTo>
                      <a:pt x="311" y="477"/>
                    </a:lnTo>
                    <a:lnTo>
                      <a:pt x="319" y="481"/>
                    </a:lnTo>
                    <a:lnTo>
                      <a:pt x="326" y="482"/>
                    </a:lnTo>
                    <a:lnTo>
                      <a:pt x="334" y="483"/>
                    </a:lnTo>
                    <a:lnTo>
                      <a:pt x="344" y="482"/>
                    </a:lnTo>
                    <a:lnTo>
                      <a:pt x="354" y="479"/>
                    </a:lnTo>
                    <a:lnTo>
                      <a:pt x="362" y="474"/>
                    </a:lnTo>
                    <a:lnTo>
                      <a:pt x="370" y="468"/>
                    </a:lnTo>
                    <a:lnTo>
                      <a:pt x="376" y="459"/>
                    </a:lnTo>
                    <a:lnTo>
                      <a:pt x="382" y="450"/>
                    </a:lnTo>
                    <a:lnTo>
                      <a:pt x="385" y="441"/>
                    </a:lnTo>
                    <a:lnTo>
                      <a:pt x="386" y="430"/>
                    </a:lnTo>
                    <a:lnTo>
                      <a:pt x="734" y="430"/>
                    </a:lnTo>
                    <a:lnTo>
                      <a:pt x="735" y="441"/>
                    </a:lnTo>
                    <a:lnTo>
                      <a:pt x="739" y="450"/>
                    </a:lnTo>
                    <a:lnTo>
                      <a:pt x="744" y="459"/>
                    </a:lnTo>
                    <a:lnTo>
                      <a:pt x="750" y="468"/>
                    </a:lnTo>
                    <a:lnTo>
                      <a:pt x="758" y="474"/>
                    </a:lnTo>
                    <a:lnTo>
                      <a:pt x="767" y="479"/>
                    </a:lnTo>
                    <a:lnTo>
                      <a:pt x="776" y="482"/>
                    </a:lnTo>
                    <a:lnTo>
                      <a:pt x="786" y="483"/>
                    </a:lnTo>
                    <a:lnTo>
                      <a:pt x="794" y="482"/>
                    </a:lnTo>
                    <a:lnTo>
                      <a:pt x="801" y="481"/>
                    </a:lnTo>
                    <a:lnTo>
                      <a:pt x="809" y="477"/>
                    </a:lnTo>
                    <a:lnTo>
                      <a:pt x="816" y="473"/>
                    </a:lnTo>
                    <a:lnTo>
                      <a:pt x="822" y="468"/>
                    </a:lnTo>
                    <a:lnTo>
                      <a:pt x="827" y="462"/>
                    </a:lnTo>
                    <a:lnTo>
                      <a:pt x="832" y="455"/>
                    </a:lnTo>
                    <a:lnTo>
                      <a:pt x="835" y="447"/>
                    </a:lnTo>
                    <a:lnTo>
                      <a:pt x="838" y="455"/>
                    </a:lnTo>
                    <a:lnTo>
                      <a:pt x="843" y="462"/>
                    </a:lnTo>
                    <a:lnTo>
                      <a:pt x="848" y="468"/>
                    </a:lnTo>
                    <a:lnTo>
                      <a:pt x="853" y="473"/>
                    </a:lnTo>
                    <a:lnTo>
                      <a:pt x="860" y="477"/>
                    </a:lnTo>
                    <a:lnTo>
                      <a:pt x="868" y="481"/>
                    </a:lnTo>
                    <a:lnTo>
                      <a:pt x="875" y="482"/>
                    </a:lnTo>
                    <a:lnTo>
                      <a:pt x="883" y="483"/>
                    </a:lnTo>
                    <a:lnTo>
                      <a:pt x="893" y="482"/>
                    </a:lnTo>
                    <a:lnTo>
                      <a:pt x="902" y="479"/>
                    </a:lnTo>
                    <a:lnTo>
                      <a:pt x="911" y="474"/>
                    </a:lnTo>
                    <a:lnTo>
                      <a:pt x="919" y="468"/>
                    </a:lnTo>
                    <a:lnTo>
                      <a:pt x="925" y="459"/>
                    </a:lnTo>
                    <a:lnTo>
                      <a:pt x="930" y="450"/>
                    </a:lnTo>
                    <a:lnTo>
                      <a:pt x="934" y="441"/>
                    </a:lnTo>
                    <a:lnTo>
                      <a:pt x="935" y="430"/>
                    </a:lnTo>
                    <a:lnTo>
                      <a:pt x="1073" y="430"/>
                    </a:lnTo>
                    <a:lnTo>
                      <a:pt x="994" y="302"/>
                    </a:lnTo>
                    <a:lnTo>
                      <a:pt x="1038" y="0"/>
                    </a:lnTo>
                    <a:lnTo>
                      <a:pt x="59" y="0"/>
                    </a:lnTo>
                    <a:lnTo>
                      <a:pt x="0" y="309"/>
                    </a:lnTo>
                    <a:lnTo>
                      <a:pt x="74" y="430"/>
                    </a:lnTo>
                    <a:lnTo>
                      <a:pt x="185" y="430"/>
                    </a:lnTo>
                    <a:lnTo>
                      <a:pt x="187" y="441"/>
                    </a:lnTo>
                    <a:lnTo>
                      <a:pt x="190" y="450"/>
                    </a:lnTo>
                    <a:lnTo>
                      <a:pt x="195" y="459"/>
                    </a:lnTo>
                    <a:lnTo>
                      <a:pt x="202" y="468"/>
                    </a:lnTo>
                    <a:lnTo>
                      <a:pt x="209" y="474"/>
                    </a:lnTo>
                    <a:lnTo>
                      <a:pt x="218" y="479"/>
                    </a:lnTo>
                    <a:lnTo>
                      <a:pt x="228" y="482"/>
                    </a:lnTo>
                    <a:lnTo>
                      <a:pt x="237" y="48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61" name="Freeform 109"/>
              <p:cNvSpPr>
                <a:spLocks/>
              </p:cNvSpPr>
              <p:nvPr/>
            </p:nvSpPr>
            <p:spPr bwMode="auto">
              <a:xfrm>
                <a:off x="2415" y="2208"/>
                <a:ext cx="965" cy="354"/>
              </a:xfrm>
              <a:custGeom>
                <a:avLst/>
                <a:gdLst>
                  <a:gd name="T0" fmla="*/ 0 w 965"/>
                  <a:gd name="T1" fmla="*/ 264 h 354"/>
                  <a:gd name="T2" fmla="*/ 50 w 965"/>
                  <a:gd name="T3" fmla="*/ 0 h 354"/>
                  <a:gd name="T4" fmla="*/ 954 w 965"/>
                  <a:gd name="T5" fmla="*/ 0 h 354"/>
                  <a:gd name="T6" fmla="*/ 918 w 965"/>
                  <a:gd name="T7" fmla="*/ 249 h 354"/>
                  <a:gd name="T8" fmla="*/ 131 w 965"/>
                  <a:gd name="T9" fmla="*/ 249 h 354"/>
                  <a:gd name="T10" fmla="*/ 161 w 965"/>
                  <a:gd name="T11" fmla="*/ 287 h 354"/>
                  <a:gd name="T12" fmla="*/ 924 w 965"/>
                  <a:gd name="T13" fmla="*/ 287 h 354"/>
                  <a:gd name="T14" fmla="*/ 965 w 965"/>
                  <a:gd name="T15" fmla="*/ 354 h 354"/>
                  <a:gd name="T16" fmla="*/ 55 w 965"/>
                  <a:gd name="T17" fmla="*/ 354 h 354"/>
                  <a:gd name="T18" fmla="*/ 0 w 965"/>
                  <a:gd name="T19" fmla="*/ 264 h 35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65" h="354">
                    <a:moveTo>
                      <a:pt x="0" y="264"/>
                    </a:moveTo>
                    <a:lnTo>
                      <a:pt x="50" y="0"/>
                    </a:lnTo>
                    <a:lnTo>
                      <a:pt x="954" y="0"/>
                    </a:lnTo>
                    <a:lnTo>
                      <a:pt x="918" y="249"/>
                    </a:lnTo>
                    <a:lnTo>
                      <a:pt x="131" y="249"/>
                    </a:lnTo>
                    <a:lnTo>
                      <a:pt x="161" y="287"/>
                    </a:lnTo>
                    <a:lnTo>
                      <a:pt x="924" y="287"/>
                    </a:lnTo>
                    <a:lnTo>
                      <a:pt x="965" y="354"/>
                    </a:lnTo>
                    <a:lnTo>
                      <a:pt x="55" y="354"/>
                    </a:lnTo>
                    <a:lnTo>
                      <a:pt x="0" y="264"/>
                    </a:lnTo>
                    <a:close/>
                  </a:path>
                </a:pathLst>
              </a:custGeom>
              <a:solidFill>
                <a:srgbClr val="3FB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62" name="Freeform 110"/>
              <p:cNvSpPr>
                <a:spLocks/>
              </p:cNvSpPr>
              <p:nvPr/>
            </p:nvSpPr>
            <p:spPr bwMode="auto">
              <a:xfrm>
                <a:off x="2650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2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63" name="Freeform 111"/>
              <p:cNvSpPr>
                <a:spLocks/>
              </p:cNvSpPr>
              <p:nvPr/>
            </p:nvSpPr>
            <p:spPr bwMode="auto">
              <a:xfrm>
                <a:off x="2481" y="2262"/>
                <a:ext cx="138" cy="110"/>
              </a:xfrm>
              <a:custGeom>
                <a:avLst/>
                <a:gdLst>
                  <a:gd name="T0" fmla="*/ 122 w 138"/>
                  <a:gd name="T1" fmla="*/ 110 h 110"/>
                  <a:gd name="T2" fmla="*/ 138 w 138"/>
                  <a:gd name="T3" fmla="*/ 0 h 110"/>
                  <a:gd name="T4" fmla="*/ 15 w 138"/>
                  <a:gd name="T5" fmla="*/ 0 h 110"/>
                  <a:gd name="T6" fmla="*/ 0 w 138"/>
                  <a:gd name="T7" fmla="*/ 110 h 110"/>
                  <a:gd name="T8" fmla="*/ 122 w 138"/>
                  <a:gd name="T9" fmla="*/ 11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22" y="110"/>
                    </a:moveTo>
                    <a:lnTo>
                      <a:pt x="138" y="0"/>
                    </a:lnTo>
                    <a:lnTo>
                      <a:pt x="15" y="0"/>
                    </a:lnTo>
                    <a:lnTo>
                      <a:pt x="0" y="110"/>
                    </a:lnTo>
                    <a:lnTo>
                      <a:pt x="122" y="1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64" name="Freeform 112"/>
              <p:cNvSpPr>
                <a:spLocks/>
              </p:cNvSpPr>
              <p:nvPr/>
            </p:nvSpPr>
            <p:spPr bwMode="auto">
              <a:xfrm>
                <a:off x="2820" y="2262"/>
                <a:ext cx="137" cy="110"/>
              </a:xfrm>
              <a:custGeom>
                <a:avLst/>
                <a:gdLst>
                  <a:gd name="T0" fmla="*/ 137 w 137"/>
                  <a:gd name="T1" fmla="*/ 0 h 110"/>
                  <a:gd name="T2" fmla="*/ 16 w 137"/>
                  <a:gd name="T3" fmla="*/ 0 h 110"/>
                  <a:gd name="T4" fmla="*/ 0 w 137"/>
                  <a:gd name="T5" fmla="*/ 110 h 110"/>
                  <a:gd name="T6" fmla="*/ 122 w 137"/>
                  <a:gd name="T7" fmla="*/ 110 h 110"/>
                  <a:gd name="T8" fmla="*/ 137 w 137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7" h="110">
                    <a:moveTo>
                      <a:pt x="137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65" name="Freeform 113"/>
              <p:cNvSpPr>
                <a:spLocks/>
              </p:cNvSpPr>
              <p:nvPr/>
            </p:nvSpPr>
            <p:spPr bwMode="auto">
              <a:xfrm>
                <a:off x="2989" y="2262"/>
                <a:ext cx="136" cy="110"/>
              </a:xfrm>
              <a:custGeom>
                <a:avLst/>
                <a:gdLst>
                  <a:gd name="T0" fmla="*/ 136 w 136"/>
                  <a:gd name="T1" fmla="*/ 0 h 110"/>
                  <a:gd name="T2" fmla="*/ 16 w 136"/>
                  <a:gd name="T3" fmla="*/ 0 h 110"/>
                  <a:gd name="T4" fmla="*/ 0 w 136"/>
                  <a:gd name="T5" fmla="*/ 110 h 110"/>
                  <a:gd name="T6" fmla="*/ 121 w 136"/>
                  <a:gd name="T7" fmla="*/ 110 h 110"/>
                  <a:gd name="T8" fmla="*/ 136 w 136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" h="110">
                    <a:moveTo>
                      <a:pt x="136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1" y="11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66" name="Freeform 114"/>
              <p:cNvSpPr>
                <a:spLocks/>
              </p:cNvSpPr>
              <p:nvPr/>
            </p:nvSpPr>
            <p:spPr bwMode="auto">
              <a:xfrm>
                <a:off x="3162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3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3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47" name="Group 115"/>
            <p:cNvGrpSpPr>
              <a:grpSpLocks/>
            </p:cNvGrpSpPr>
            <p:nvPr/>
          </p:nvGrpSpPr>
          <p:grpSpPr bwMode="auto">
            <a:xfrm>
              <a:off x="2832" y="960"/>
              <a:ext cx="1117" cy="518"/>
              <a:chOff x="3847" y="1511"/>
              <a:chExt cx="1117" cy="518"/>
            </a:xfrm>
          </p:grpSpPr>
          <p:sp>
            <p:nvSpPr>
              <p:cNvPr id="28756" name="Freeform 116"/>
              <p:cNvSpPr>
                <a:spLocks/>
              </p:cNvSpPr>
              <p:nvPr/>
            </p:nvSpPr>
            <p:spPr bwMode="auto">
              <a:xfrm>
                <a:off x="3847" y="1511"/>
                <a:ext cx="1117" cy="518"/>
              </a:xfrm>
              <a:custGeom>
                <a:avLst/>
                <a:gdLst>
                  <a:gd name="T0" fmla="*/ 1117 w 1117"/>
                  <a:gd name="T1" fmla="*/ 161 h 518"/>
                  <a:gd name="T2" fmla="*/ 1114 w 1117"/>
                  <a:gd name="T3" fmla="*/ 145 h 518"/>
                  <a:gd name="T4" fmla="*/ 1105 w 1117"/>
                  <a:gd name="T5" fmla="*/ 132 h 518"/>
                  <a:gd name="T6" fmla="*/ 1092 w 1117"/>
                  <a:gd name="T7" fmla="*/ 123 h 518"/>
                  <a:gd name="T8" fmla="*/ 1078 w 1117"/>
                  <a:gd name="T9" fmla="*/ 121 h 518"/>
                  <a:gd name="T10" fmla="*/ 974 w 1117"/>
                  <a:gd name="T11" fmla="*/ 71 h 518"/>
                  <a:gd name="T12" fmla="*/ 970 w 1117"/>
                  <a:gd name="T13" fmla="*/ 57 h 518"/>
                  <a:gd name="T14" fmla="*/ 962 w 1117"/>
                  <a:gd name="T15" fmla="*/ 46 h 518"/>
                  <a:gd name="T16" fmla="*/ 950 w 1117"/>
                  <a:gd name="T17" fmla="*/ 39 h 518"/>
                  <a:gd name="T18" fmla="*/ 936 w 1117"/>
                  <a:gd name="T19" fmla="*/ 35 h 518"/>
                  <a:gd name="T20" fmla="*/ 760 w 1117"/>
                  <a:gd name="T21" fmla="*/ 0 h 518"/>
                  <a:gd name="T22" fmla="*/ 588 w 1117"/>
                  <a:gd name="T23" fmla="*/ 35 h 518"/>
                  <a:gd name="T24" fmla="*/ 0 w 1117"/>
                  <a:gd name="T25" fmla="*/ 344 h 518"/>
                  <a:gd name="T26" fmla="*/ 171 w 1117"/>
                  <a:gd name="T27" fmla="*/ 465 h 518"/>
                  <a:gd name="T28" fmla="*/ 176 w 1117"/>
                  <a:gd name="T29" fmla="*/ 485 h 518"/>
                  <a:gd name="T30" fmla="*/ 188 w 1117"/>
                  <a:gd name="T31" fmla="*/ 503 h 518"/>
                  <a:gd name="T32" fmla="*/ 204 w 1117"/>
                  <a:gd name="T33" fmla="*/ 514 h 518"/>
                  <a:gd name="T34" fmla="*/ 223 w 1117"/>
                  <a:gd name="T35" fmla="*/ 518 h 518"/>
                  <a:gd name="T36" fmla="*/ 239 w 1117"/>
                  <a:gd name="T37" fmla="*/ 516 h 518"/>
                  <a:gd name="T38" fmla="*/ 253 w 1117"/>
                  <a:gd name="T39" fmla="*/ 508 h 518"/>
                  <a:gd name="T40" fmla="*/ 264 w 1117"/>
                  <a:gd name="T41" fmla="*/ 497 h 518"/>
                  <a:gd name="T42" fmla="*/ 271 w 1117"/>
                  <a:gd name="T43" fmla="*/ 482 h 518"/>
                  <a:gd name="T44" fmla="*/ 280 w 1117"/>
                  <a:gd name="T45" fmla="*/ 497 h 518"/>
                  <a:gd name="T46" fmla="*/ 291 w 1117"/>
                  <a:gd name="T47" fmla="*/ 508 h 518"/>
                  <a:gd name="T48" fmla="*/ 305 w 1117"/>
                  <a:gd name="T49" fmla="*/ 516 h 518"/>
                  <a:gd name="T50" fmla="*/ 320 w 1117"/>
                  <a:gd name="T51" fmla="*/ 518 h 518"/>
                  <a:gd name="T52" fmla="*/ 339 w 1117"/>
                  <a:gd name="T53" fmla="*/ 514 h 518"/>
                  <a:gd name="T54" fmla="*/ 356 w 1117"/>
                  <a:gd name="T55" fmla="*/ 503 h 518"/>
                  <a:gd name="T56" fmla="*/ 368 w 1117"/>
                  <a:gd name="T57" fmla="*/ 485 h 518"/>
                  <a:gd name="T58" fmla="*/ 372 w 1117"/>
                  <a:gd name="T59" fmla="*/ 465 h 518"/>
                  <a:gd name="T60" fmla="*/ 718 w 1117"/>
                  <a:gd name="T61" fmla="*/ 476 h 518"/>
                  <a:gd name="T62" fmla="*/ 727 w 1117"/>
                  <a:gd name="T63" fmla="*/ 494 h 518"/>
                  <a:gd name="T64" fmla="*/ 741 w 1117"/>
                  <a:gd name="T65" fmla="*/ 509 h 518"/>
                  <a:gd name="T66" fmla="*/ 759 w 1117"/>
                  <a:gd name="T67" fmla="*/ 517 h 518"/>
                  <a:gd name="T68" fmla="*/ 776 w 1117"/>
                  <a:gd name="T69" fmla="*/ 517 h 518"/>
                  <a:gd name="T70" fmla="*/ 792 w 1117"/>
                  <a:gd name="T71" fmla="*/ 512 h 518"/>
                  <a:gd name="T72" fmla="*/ 805 w 1117"/>
                  <a:gd name="T73" fmla="*/ 503 h 518"/>
                  <a:gd name="T74" fmla="*/ 814 w 1117"/>
                  <a:gd name="T75" fmla="*/ 490 h 518"/>
                  <a:gd name="T76" fmla="*/ 821 w 1117"/>
                  <a:gd name="T77" fmla="*/ 490 h 518"/>
                  <a:gd name="T78" fmla="*/ 831 w 1117"/>
                  <a:gd name="T79" fmla="*/ 503 h 518"/>
                  <a:gd name="T80" fmla="*/ 843 w 1117"/>
                  <a:gd name="T81" fmla="*/ 512 h 518"/>
                  <a:gd name="T82" fmla="*/ 858 w 1117"/>
                  <a:gd name="T83" fmla="*/ 517 h 518"/>
                  <a:gd name="T84" fmla="*/ 875 w 1117"/>
                  <a:gd name="T85" fmla="*/ 517 h 518"/>
                  <a:gd name="T86" fmla="*/ 894 w 1117"/>
                  <a:gd name="T87" fmla="*/ 509 h 518"/>
                  <a:gd name="T88" fmla="*/ 908 w 1117"/>
                  <a:gd name="T89" fmla="*/ 494 h 518"/>
                  <a:gd name="T90" fmla="*/ 916 w 1117"/>
                  <a:gd name="T91" fmla="*/ 476 h 518"/>
                  <a:gd name="T92" fmla="*/ 1112 w 1117"/>
                  <a:gd name="T93" fmla="*/ 465 h 518"/>
                  <a:gd name="T94" fmla="*/ 1112 w 1117"/>
                  <a:gd name="T95" fmla="*/ 351 h 518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1117" h="518">
                    <a:moveTo>
                      <a:pt x="1112" y="351"/>
                    </a:moveTo>
                    <a:lnTo>
                      <a:pt x="1117" y="161"/>
                    </a:lnTo>
                    <a:lnTo>
                      <a:pt x="1116" y="152"/>
                    </a:lnTo>
                    <a:lnTo>
                      <a:pt x="1114" y="145"/>
                    </a:lnTo>
                    <a:lnTo>
                      <a:pt x="1110" y="138"/>
                    </a:lnTo>
                    <a:lnTo>
                      <a:pt x="1105" y="132"/>
                    </a:lnTo>
                    <a:lnTo>
                      <a:pt x="1099" y="126"/>
                    </a:lnTo>
                    <a:lnTo>
                      <a:pt x="1092" y="123"/>
                    </a:lnTo>
                    <a:lnTo>
                      <a:pt x="1086" y="122"/>
                    </a:lnTo>
                    <a:lnTo>
                      <a:pt x="1078" y="121"/>
                    </a:lnTo>
                    <a:lnTo>
                      <a:pt x="990" y="121"/>
                    </a:lnTo>
                    <a:lnTo>
                      <a:pt x="974" y="71"/>
                    </a:lnTo>
                    <a:lnTo>
                      <a:pt x="973" y="64"/>
                    </a:lnTo>
                    <a:lnTo>
                      <a:pt x="970" y="57"/>
                    </a:lnTo>
                    <a:lnTo>
                      <a:pt x="966" y="52"/>
                    </a:lnTo>
                    <a:lnTo>
                      <a:pt x="962" y="46"/>
                    </a:lnTo>
                    <a:lnTo>
                      <a:pt x="956" y="42"/>
                    </a:lnTo>
                    <a:lnTo>
                      <a:pt x="950" y="39"/>
                    </a:lnTo>
                    <a:lnTo>
                      <a:pt x="943" y="36"/>
                    </a:lnTo>
                    <a:lnTo>
                      <a:pt x="936" y="35"/>
                    </a:lnTo>
                    <a:lnTo>
                      <a:pt x="792" y="35"/>
                    </a:lnTo>
                    <a:lnTo>
                      <a:pt x="760" y="0"/>
                    </a:lnTo>
                    <a:lnTo>
                      <a:pt x="618" y="0"/>
                    </a:lnTo>
                    <a:lnTo>
                      <a:pt x="588" y="35"/>
                    </a:lnTo>
                    <a:lnTo>
                      <a:pt x="44" y="35"/>
                    </a:lnTo>
                    <a:lnTo>
                      <a:pt x="0" y="344"/>
                    </a:lnTo>
                    <a:lnTo>
                      <a:pt x="73" y="465"/>
                    </a:lnTo>
                    <a:lnTo>
                      <a:pt x="171" y="465"/>
                    </a:lnTo>
                    <a:lnTo>
                      <a:pt x="172" y="476"/>
                    </a:lnTo>
                    <a:lnTo>
                      <a:pt x="176" y="485"/>
                    </a:lnTo>
                    <a:lnTo>
                      <a:pt x="181" y="494"/>
                    </a:lnTo>
                    <a:lnTo>
                      <a:pt x="188" y="503"/>
                    </a:lnTo>
                    <a:lnTo>
                      <a:pt x="195" y="509"/>
                    </a:lnTo>
                    <a:lnTo>
                      <a:pt x="204" y="514"/>
                    </a:lnTo>
                    <a:lnTo>
                      <a:pt x="214" y="517"/>
                    </a:lnTo>
                    <a:lnTo>
                      <a:pt x="223" y="518"/>
                    </a:lnTo>
                    <a:lnTo>
                      <a:pt x="231" y="517"/>
                    </a:lnTo>
                    <a:lnTo>
                      <a:pt x="239" y="516"/>
                    </a:lnTo>
                    <a:lnTo>
                      <a:pt x="246" y="512"/>
                    </a:lnTo>
                    <a:lnTo>
                      <a:pt x="253" y="508"/>
                    </a:lnTo>
                    <a:lnTo>
                      <a:pt x="258" y="503"/>
                    </a:lnTo>
                    <a:lnTo>
                      <a:pt x="264" y="497"/>
                    </a:lnTo>
                    <a:lnTo>
                      <a:pt x="268" y="490"/>
                    </a:lnTo>
                    <a:lnTo>
                      <a:pt x="271" y="482"/>
                    </a:lnTo>
                    <a:lnTo>
                      <a:pt x="274" y="490"/>
                    </a:lnTo>
                    <a:lnTo>
                      <a:pt x="280" y="497"/>
                    </a:lnTo>
                    <a:lnTo>
                      <a:pt x="284" y="503"/>
                    </a:lnTo>
                    <a:lnTo>
                      <a:pt x="291" y="508"/>
                    </a:lnTo>
                    <a:lnTo>
                      <a:pt x="297" y="512"/>
                    </a:lnTo>
                    <a:lnTo>
                      <a:pt x="305" y="516"/>
                    </a:lnTo>
                    <a:lnTo>
                      <a:pt x="312" y="517"/>
                    </a:lnTo>
                    <a:lnTo>
                      <a:pt x="320" y="518"/>
                    </a:lnTo>
                    <a:lnTo>
                      <a:pt x="330" y="517"/>
                    </a:lnTo>
                    <a:lnTo>
                      <a:pt x="339" y="514"/>
                    </a:lnTo>
                    <a:lnTo>
                      <a:pt x="348" y="509"/>
                    </a:lnTo>
                    <a:lnTo>
                      <a:pt x="356" y="503"/>
                    </a:lnTo>
                    <a:lnTo>
                      <a:pt x="362" y="494"/>
                    </a:lnTo>
                    <a:lnTo>
                      <a:pt x="368" y="485"/>
                    </a:lnTo>
                    <a:lnTo>
                      <a:pt x="371" y="476"/>
                    </a:lnTo>
                    <a:lnTo>
                      <a:pt x="372" y="465"/>
                    </a:lnTo>
                    <a:lnTo>
                      <a:pt x="717" y="465"/>
                    </a:lnTo>
                    <a:lnTo>
                      <a:pt x="718" y="476"/>
                    </a:lnTo>
                    <a:lnTo>
                      <a:pt x="721" y="485"/>
                    </a:lnTo>
                    <a:lnTo>
                      <a:pt x="727" y="494"/>
                    </a:lnTo>
                    <a:lnTo>
                      <a:pt x="733" y="503"/>
                    </a:lnTo>
                    <a:lnTo>
                      <a:pt x="741" y="509"/>
                    </a:lnTo>
                    <a:lnTo>
                      <a:pt x="749" y="514"/>
                    </a:lnTo>
                    <a:lnTo>
                      <a:pt x="759" y="517"/>
                    </a:lnTo>
                    <a:lnTo>
                      <a:pt x="769" y="518"/>
                    </a:lnTo>
                    <a:lnTo>
                      <a:pt x="776" y="517"/>
                    </a:lnTo>
                    <a:lnTo>
                      <a:pt x="784" y="516"/>
                    </a:lnTo>
                    <a:lnTo>
                      <a:pt x="792" y="512"/>
                    </a:lnTo>
                    <a:lnTo>
                      <a:pt x="798" y="508"/>
                    </a:lnTo>
                    <a:lnTo>
                      <a:pt x="805" y="503"/>
                    </a:lnTo>
                    <a:lnTo>
                      <a:pt x="810" y="497"/>
                    </a:lnTo>
                    <a:lnTo>
                      <a:pt x="814" y="490"/>
                    </a:lnTo>
                    <a:lnTo>
                      <a:pt x="818" y="482"/>
                    </a:lnTo>
                    <a:lnTo>
                      <a:pt x="821" y="490"/>
                    </a:lnTo>
                    <a:lnTo>
                      <a:pt x="825" y="497"/>
                    </a:lnTo>
                    <a:lnTo>
                      <a:pt x="831" y="503"/>
                    </a:lnTo>
                    <a:lnTo>
                      <a:pt x="836" y="508"/>
                    </a:lnTo>
                    <a:lnTo>
                      <a:pt x="843" y="512"/>
                    </a:lnTo>
                    <a:lnTo>
                      <a:pt x="850" y="516"/>
                    </a:lnTo>
                    <a:lnTo>
                      <a:pt x="858" y="517"/>
                    </a:lnTo>
                    <a:lnTo>
                      <a:pt x="865" y="518"/>
                    </a:lnTo>
                    <a:lnTo>
                      <a:pt x="875" y="517"/>
                    </a:lnTo>
                    <a:lnTo>
                      <a:pt x="885" y="514"/>
                    </a:lnTo>
                    <a:lnTo>
                      <a:pt x="894" y="509"/>
                    </a:lnTo>
                    <a:lnTo>
                      <a:pt x="901" y="503"/>
                    </a:lnTo>
                    <a:lnTo>
                      <a:pt x="908" y="494"/>
                    </a:lnTo>
                    <a:lnTo>
                      <a:pt x="913" y="485"/>
                    </a:lnTo>
                    <a:lnTo>
                      <a:pt x="916" y="476"/>
                    </a:lnTo>
                    <a:lnTo>
                      <a:pt x="917" y="465"/>
                    </a:lnTo>
                    <a:lnTo>
                      <a:pt x="1112" y="465"/>
                    </a:lnTo>
                    <a:lnTo>
                      <a:pt x="1066" y="401"/>
                    </a:lnTo>
                    <a:lnTo>
                      <a:pt x="1112" y="3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57" name="Freeform 117"/>
              <p:cNvSpPr>
                <a:spLocks/>
              </p:cNvSpPr>
              <p:nvPr/>
            </p:nvSpPr>
            <p:spPr bwMode="auto">
              <a:xfrm>
                <a:off x="3888" y="1584"/>
                <a:ext cx="1038" cy="354"/>
              </a:xfrm>
              <a:custGeom>
                <a:avLst/>
                <a:gdLst>
                  <a:gd name="T0" fmla="*/ 1033 w 1038"/>
                  <a:gd name="T1" fmla="*/ 263 h 354"/>
                  <a:gd name="T2" fmla="*/ 976 w 1038"/>
                  <a:gd name="T3" fmla="*/ 325 h 354"/>
                  <a:gd name="T4" fmla="*/ 997 w 1038"/>
                  <a:gd name="T5" fmla="*/ 354 h 354"/>
                  <a:gd name="T6" fmla="*/ 53 w 1038"/>
                  <a:gd name="T7" fmla="*/ 354 h 354"/>
                  <a:gd name="T8" fmla="*/ 12 w 1038"/>
                  <a:gd name="T9" fmla="*/ 287 h 354"/>
                  <a:gd name="T10" fmla="*/ 869 w 1038"/>
                  <a:gd name="T11" fmla="*/ 287 h 354"/>
                  <a:gd name="T12" fmla="*/ 842 w 1038"/>
                  <a:gd name="T13" fmla="*/ 249 h 354"/>
                  <a:gd name="T14" fmla="*/ 0 w 1038"/>
                  <a:gd name="T15" fmla="*/ 249 h 354"/>
                  <a:gd name="T16" fmla="*/ 36 w 1038"/>
                  <a:gd name="T17" fmla="*/ 0 h 354"/>
                  <a:gd name="T18" fmla="*/ 895 w 1038"/>
                  <a:gd name="T19" fmla="*/ 0 h 354"/>
                  <a:gd name="T20" fmla="*/ 895 w 1038"/>
                  <a:gd name="T21" fmla="*/ 0 h 354"/>
                  <a:gd name="T22" fmla="*/ 895 w 1038"/>
                  <a:gd name="T23" fmla="*/ 1 h 354"/>
                  <a:gd name="T24" fmla="*/ 895 w 1038"/>
                  <a:gd name="T25" fmla="*/ 1 h 354"/>
                  <a:gd name="T26" fmla="*/ 895 w 1038"/>
                  <a:gd name="T27" fmla="*/ 2 h 354"/>
                  <a:gd name="T28" fmla="*/ 895 w 1038"/>
                  <a:gd name="T29" fmla="*/ 5 h 354"/>
                  <a:gd name="T30" fmla="*/ 904 w 1038"/>
                  <a:gd name="T31" fmla="*/ 26 h 354"/>
                  <a:gd name="T32" fmla="*/ 788 w 1038"/>
                  <a:gd name="T33" fmla="*/ 26 h 354"/>
                  <a:gd name="T34" fmla="*/ 816 w 1038"/>
                  <a:gd name="T35" fmla="*/ 83 h 354"/>
                  <a:gd name="T36" fmla="*/ 1037 w 1038"/>
                  <a:gd name="T37" fmla="*/ 85 h 354"/>
                  <a:gd name="T38" fmla="*/ 1037 w 1038"/>
                  <a:gd name="T39" fmla="*/ 85 h 354"/>
                  <a:gd name="T40" fmla="*/ 1038 w 1038"/>
                  <a:gd name="T41" fmla="*/ 86 h 354"/>
                  <a:gd name="T42" fmla="*/ 1038 w 1038"/>
                  <a:gd name="T43" fmla="*/ 86 h 354"/>
                  <a:gd name="T44" fmla="*/ 1038 w 1038"/>
                  <a:gd name="T45" fmla="*/ 87 h 354"/>
                  <a:gd name="T46" fmla="*/ 1033 w 1038"/>
                  <a:gd name="T47" fmla="*/ 263 h 354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038" h="354">
                    <a:moveTo>
                      <a:pt x="1033" y="263"/>
                    </a:moveTo>
                    <a:lnTo>
                      <a:pt x="976" y="325"/>
                    </a:lnTo>
                    <a:lnTo>
                      <a:pt x="997" y="354"/>
                    </a:lnTo>
                    <a:lnTo>
                      <a:pt x="53" y="354"/>
                    </a:lnTo>
                    <a:lnTo>
                      <a:pt x="12" y="287"/>
                    </a:lnTo>
                    <a:lnTo>
                      <a:pt x="869" y="287"/>
                    </a:lnTo>
                    <a:lnTo>
                      <a:pt x="842" y="249"/>
                    </a:lnTo>
                    <a:lnTo>
                      <a:pt x="0" y="249"/>
                    </a:lnTo>
                    <a:lnTo>
                      <a:pt x="36" y="0"/>
                    </a:lnTo>
                    <a:lnTo>
                      <a:pt x="895" y="0"/>
                    </a:lnTo>
                    <a:lnTo>
                      <a:pt x="895" y="1"/>
                    </a:lnTo>
                    <a:lnTo>
                      <a:pt x="895" y="2"/>
                    </a:lnTo>
                    <a:lnTo>
                      <a:pt x="895" y="5"/>
                    </a:lnTo>
                    <a:lnTo>
                      <a:pt x="904" y="26"/>
                    </a:lnTo>
                    <a:lnTo>
                      <a:pt x="788" y="26"/>
                    </a:lnTo>
                    <a:lnTo>
                      <a:pt x="816" y="83"/>
                    </a:lnTo>
                    <a:lnTo>
                      <a:pt x="1037" y="85"/>
                    </a:lnTo>
                    <a:lnTo>
                      <a:pt x="1038" y="86"/>
                    </a:lnTo>
                    <a:lnTo>
                      <a:pt x="1038" y="87"/>
                    </a:lnTo>
                    <a:lnTo>
                      <a:pt x="1033" y="263"/>
                    </a:lnTo>
                    <a:close/>
                  </a:path>
                </a:pathLst>
              </a:custGeom>
              <a:solidFill>
                <a:srgbClr val="3FB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58" name="Freeform 118"/>
              <p:cNvSpPr>
                <a:spLocks/>
              </p:cNvSpPr>
              <p:nvPr/>
            </p:nvSpPr>
            <p:spPr bwMode="auto">
              <a:xfrm>
                <a:off x="4873" y="1694"/>
                <a:ext cx="35" cy="75"/>
              </a:xfrm>
              <a:custGeom>
                <a:avLst/>
                <a:gdLst>
                  <a:gd name="T0" fmla="*/ 17 w 35"/>
                  <a:gd name="T1" fmla="*/ 0 h 75"/>
                  <a:gd name="T2" fmla="*/ 11 w 35"/>
                  <a:gd name="T3" fmla="*/ 3 h 75"/>
                  <a:gd name="T4" fmla="*/ 5 w 35"/>
                  <a:gd name="T5" fmla="*/ 11 h 75"/>
                  <a:gd name="T6" fmla="*/ 1 w 35"/>
                  <a:gd name="T7" fmla="*/ 24 h 75"/>
                  <a:gd name="T8" fmla="*/ 0 w 35"/>
                  <a:gd name="T9" fmla="*/ 38 h 75"/>
                  <a:gd name="T10" fmla="*/ 1 w 35"/>
                  <a:gd name="T11" fmla="*/ 53 h 75"/>
                  <a:gd name="T12" fmla="*/ 5 w 35"/>
                  <a:gd name="T13" fmla="*/ 64 h 75"/>
                  <a:gd name="T14" fmla="*/ 11 w 35"/>
                  <a:gd name="T15" fmla="*/ 71 h 75"/>
                  <a:gd name="T16" fmla="*/ 17 w 35"/>
                  <a:gd name="T17" fmla="*/ 75 h 75"/>
                  <a:gd name="T18" fmla="*/ 24 w 35"/>
                  <a:gd name="T19" fmla="*/ 71 h 75"/>
                  <a:gd name="T20" fmla="*/ 29 w 35"/>
                  <a:gd name="T21" fmla="*/ 64 h 75"/>
                  <a:gd name="T22" fmla="*/ 34 w 35"/>
                  <a:gd name="T23" fmla="*/ 53 h 75"/>
                  <a:gd name="T24" fmla="*/ 35 w 35"/>
                  <a:gd name="T25" fmla="*/ 38 h 75"/>
                  <a:gd name="T26" fmla="*/ 34 w 35"/>
                  <a:gd name="T27" fmla="*/ 24 h 75"/>
                  <a:gd name="T28" fmla="*/ 29 w 35"/>
                  <a:gd name="T29" fmla="*/ 11 h 75"/>
                  <a:gd name="T30" fmla="*/ 24 w 35"/>
                  <a:gd name="T31" fmla="*/ 3 h 75"/>
                  <a:gd name="T32" fmla="*/ 17 w 35"/>
                  <a:gd name="T33" fmla="*/ 0 h 7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35" h="75">
                    <a:moveTo>
                      <a:pt x="17" y="0"/>
                    </a:moveTo>
                    <a:lnTo>
                      <a:pt x="11" y="3"/>
                    </a:lnTo>
                    <a:lnTo>
                      <a:pt x="5" y="11"/>
                    </a:lnTo>
                    <a:lnTo>
                      <a:pt x="1" y="24"/>
                    </a:lnTo>
                    <a:lnTo>
                      <a:pt x="0" y="38"/>
                    </a:lnTo>
                    <a:lnTo>
                      <a:pt x="1" y="53"/>
                    </a:lnTo>
                    <a:lnTo>
                      <a:pt x="5" y="64"/>
                    </a:lnTo>
                    <a:lnTo>
                      <a:pt x="11" y="71"/>
                    </a:lnTo>
                    <a:lnTo>
                      <a:pt x="17" y="75"/>
                    </a:lnTo>
                    <a:lnTo>
                      <a:pt x="24" y="71"/>
                    </a:lnTo>
                    <a:lnTo>
                      <a:pt x="29" y="64"/>
                    </a:lnTo>
                    <a:lnTo>
                      <a:pt x="34" y="53"/>
                    </a:lnTo>
                    <a:lnTo>
                      <a:pt x="35" y="38"/>
                    </a:lnTo>
                    <a:lnTo>
                      <a:pt x="34" y="24"/>
                    </a:lnTo>
                    <a:lnTo>
                      <a:pt x="29" y="11"/>
                    </a:lnTo>
                    <a:lnTo>
                      <a:pt x="24" y="3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59" name="Freeform 119"/>
              <p:cNvSpPr>
                <a:spLocks/>
              </p:cNvSpPr>
              <p:nvPr/>
            </p:nvSpPr>
            <p:spPr bwMode="auto">
              <a:xfrm>
                <a:off x="4481" y="1614"/>
                <a:ext cx="189" cy="49"/>
              </a:xfrm>
              <a:custGeom>
                <a:avLst/>
                <a:gdLst>
                  <a:gd name="T0" fmla="*/ 23 w 189"/>
                  <a:gd name="T1" fmla="*/ 49 h 49"/>
                  <a:gd name="T2" fmla="*/ 0 w 189"/>
                  <a:gd name="T3" fmla="*/ 0 h 49"/>
                  <a:gd name="T4" fmla="*/ 162 w 189"/>
                  <a:gd name="T5" fmla="*/ 0 h 49"/>
                  <a:gd name="T6" fmla="*/ 189 w 189"/>
                  <a:gd name="T7" fmla="*/ 49 h 49"/>
                  <a:gd name="T8" fmla="*/ 23 w 189"/>
                  <a:gd name="T9" fmla="*/ 49 h 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89" h="49">
                    <a:moveTo>
                      <a:pt x="23" y="49"/>
                    </a:moveTo>
                    <a:lnTo>
                      <a:pt x="0" y="0"/>
                    </a:lnTo>
                    <a:lnTo>
                      <a:pt x="162" y="0"/>
                    </a:lnTo>
                    <a:lnTo>
                      <a:pt x="189" y="49"/>
                    </a:lnTo>
                    <a:lnTo>
                      <a:pt x="23" y="4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48" name="Group 120"/>
            <p:cNvGrpSpPr>
              <a:grpSpLocks/>
            </p:cNvGrpSpPr>
            <p:nvPr/>
          </p:nvGrpSpPr>
          <p:grpSpPr bwMode="auto">
            <a:xfrm>
              <a:off x="1728" y="1008"/>
              <a:ext cx="1073" cy="483"/>
              <a:chOff x="2375" y="2170"/>
              <a:chExt cx="1073" cy="483"/>
            </a:xfrm>
          </p:grpSpPr>
          <p:sp>
            <p:nvSpPr>
              <p:cNvPr id="28749" name="Freeform 121"/>
              <p:cNvSpPr>
                <a:spLocks/>
              </p:cNvSpPr>
              <p:nvPr/>
            </p:nvSpPr>
            <p:spPr bwMode="auto">
              <a:xfrm>
                <a:off x="2375" y="2170"/>
                <a:ext cx="1073" cy="483"/>
              </a:xfrm>
              <a:custGeom>
                <a:avLst/>
                <a:gdLst>
                  <a:gd name="T0" fmla="*/ 245 w 1073"/>
                  <a:gd name="T1" fmla="*/ 482 h 483"/>
                  <a:gd name="T2" fmla="*/ 260 w 1073"/>
                  <a:gd name="T3" fmla="*/ 477 h 483"/>
                  <a:gd name="T4" fmla="*/ 272 w 1073"/>
                  <a:gd name="T5" fmla="*/ 468 h 483"/>
                  <a:gd name="T6" fmla="*/ 282 w 1073"/>
                  <a:gd name="T7" fmla="*/ 455 h 483"/>
                  <a:gd name="T8" fmla="*/ 288 w 1073"/>
                  <a:gd name="T9" fmla="*/ 455 h 483"/>
                  <a:gd name="T10" fmla="*/ 298 w 1073"/>
                  <a:gd name="T11" fmla="*/ 468 h 483"/>
                  <a:gd name="T12" fmla="*/ 311 w 1073"/>
                  <a:gd name="T13" fmla="*/ 477 h 483"/>
                  <a:gd name="T14" fmla="*/ 326 w 1073"/>
                  <a:gd name="T15" fmla="*/ 482 h 483"/>
                  <a:gd name="T16" fmla="*/ 344 w 1073"/>
                  <a:gd name="T17" fmla="*/ 482 h 483"/>
                  <a:gd name="T18" fmla="*/ 362 w 1073"/>
                  <a:gd name="T19" fmla="*/ 474 h 483"/>
                  <a:gd name="T20" fmla="*/ 376 w 1073"/>
                  <a:gd name="T21" fmla="*/ 459 h 483"/>
                  <a:gd name="T22" fmla="*/ 385 w 1073"/>
                  <a:gd name="T23" fmla="*/ 441 h 483"/>
                  <a:gd name="T24" fmla="*/ 734 w 1073"/>
                  <a:gd name="T25" fmla="*/ 430 h 483"/>
                  <a:gd name="T26" fmla="*/ 739 w 1073"/>
                  <a:gd name="T27" fmla="*/ 450 h 483"/>
                  <a:gd name="T28" fmla="*/ 750 w 1073"/>
                  <a:gd name="T29" fmla="*/ 468 h 483"/>
                  <a:gd name="T30" fmla="*/ 767 w 1073"/>
                  <a:gd name="T31" fmla="*/ 479 h 483"/>
                  <a:gd name="T32" fmla="*/ 786 w 1073"/>
                  <a:gd name="T33" fmla="*/ 483 h 483"/>
                  <a:gd name="T34" fmla="*/ 801 w 1073"/>
                  <a:gd name="T35" fmla="*/ 481 h 483"/>
                  <a:gd name="T36" fmla="*/ 816 w 1073"/>
                  <a:gd name="T37" fmla="*/ 473 h 483"/>
                  <a:gd name="T38" fmla="*/ 827 w 1073"/>
                  <a:gd name="T39" fmla="*/ 462 h 483"/>
                  <a:gd name="T40" fmla="*/ 835 w 1073"/>
                  <a:gd name="T41" fmla="*/ 447 h 483"/>
                  <a:gd name="T42" fmla="*/ 843 w 1073"/>
                  <a:gd name="T43" fmla="*/ 462 h 483"/>
                  <a:gd name="T44" fmla="*/ 853 w 1073"/>
                  <a:gd name="T45" fmla="*/ 473 h 483"/>
                  <a:gd name="T46" fmla="*/ 868 w 1073"/>
                  <a:gd name="T47" fmla="*/ 481 h 483"/>
                  <a:gd name="T48" fmla="*/ 883 w 1073"/>
                  <a:gd name="T49" fmla="*/ 483 h 483"/>
                  <a:gd name="T50" fmla="*/ 902 w 1073"/>
                  <a:gd name="T51" fmla="*/ 479 h 483"/>
                  <a:gd name="T52" fmla="*/ 919 w 1073"/>
                  <a:gd name="T53" fmla="*/ 468 h 483"/>
                  <a:gd name="T54" fmla="*/ 930 w 1073"/>
                  <a:gd name="T55" fmla="*/ 450 h 483"/>
                  <a:gd name="T56" fmla="*/ 935 w 1073"/>
                  <a:gd name="T57" fmla="*/ 430 h 483"/>
                  <a:gd name="T58" fmla="*/ 994 w 1073"/>
                  <a:gd name="T59" fmla="*/ 302 h 483"/>
                  <a:gd name="T60" fmla="*/ 59 w 1073"/>
                  <a:gd name="T61" fmla="*/ 0 h 483"/>
                  <a:gd name="T62" fmla="*/ 74 w 1073"/>
                  <a:gd name="T63" fmla="*/ 430 h 483"/>
                  <a:gd name="T64" fmla="*/ 187 w 1073"/>
                  <a:gd name="T65" fmla="*/ 441 h 483"/>
                  <a:gd name="T66" fmla="*/ 195 w 1073"/>
                  <a:gd name="T67" fmla="*/ 459 h 483"/>
                  <a:gd name="T68" fmla="*/ 209 w 1073"/>
                  <a:gd name="T69" fmla="*/ 474 h 483"/>
                  <a:gd name="T70" fmla="*/ 228 w 1073"/>
                  <a:gd name="T71" fmla="*/ 482 h 48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1073" h="483">
                    <a:moveTo>
                      <a:pt x="237" y="483"/>
                    </a:moveTo>
                    <a:lnTo>
                      <a:pt x="245" y="482"/>
                    </a:lnTo>
                    <a:lnTo>
                      <a:pt x="253" y="481"/>
                    </a:lnTo>
                    <a:lnTo>
                      <a:pt x="260" y="477"/>
                    </a:lnTo>
                    <a:lnTo>
                      <a:pt x="267" y="473"/>
                    </a:lnTo>
                    <a:lnTo>
                      <a:pt x="272" y="468"/>
                    </a:lnTo>
                    <a:lnTo>
                      <a:pt x="278" y="462"/>
                    </a:lnTo>
                    <a:lnTo>
                      <a:pt x="282" y="455"/>
                    </a:lnTo>
                    <a:lnTo>
                      <a:pt x="285" y="447"/>
                    </a:lnTo>
                    <a:lnTo>
                      <a:pt x="288" y="455"/>
                    </a:lnTo>
                    <a:lnTo>
                      <a:pt x="294" y="462"/>
                    </a:lnTo>
                    <a:lnTo>
                      <a:pt x="298" y="468"/>
                    </a:lnTo>
                    <a:lnTo>
                      <a:pt x="305" y="473"/>
                    </a:lnTo>
                    <a:lnTo>
                      <a:pt x="311" y="477"/>
                    </a:lnTo>
                    <a:lnTo>
                      <a:pt x="319" y="481"/>
                    </a:lnTo>
                    <a:lnTo>
                      <a:pt x="326" y="482"/>
                    </a:lnTo>
                    <a:lnTo>
                      <a:pt x="334" y="483"/>
                    </a:lnTo>
                    <a:lnTo>
                      <a:pt x="344" y="482"/>
                    </a:lnTo>
                    <a:lnTo>
                      <a:pt x="354" y="479"/>
                    </a:lnTo>
                    <a:lnTo>
                      <a:pt x="362" y="474"/>
                    </a:lnTo>
                    <a:lnTo>
                      <a:pt x="370" y="468"/>
                    </a:lnTo>
                    <a:lnTo>
                      <a:pt x="376" y="459"/>
                    </a:lnTo>
                    <a:lnTo>
                      <a:pt x="382" y="450"/>
                    </a:lnTo>
                    <a:lnTo>
                      <a:pt x="385" y="441"/>
                    </a:lnTo>
                    <a:lnTo>
                      <a:pt x="386" y="430"/>
                    </a:lnTo>
                    <a:lnTo>
                      <a:pt x="734" y="430"/>
                    </a:lnTo>
                    <a:lnTo>
                      <a:pt x="735" y="441"/>
                    </a:lnTo>
                    <a:lnTo>
                      <a:pt x="739" y="450"/>
                    </a:lnTo>
                    <a:lnTo>
                      <a:pt x="744" y="459"/>
                    </a:lnTo>
                    <a:lnTo>
                      <a:pt x="750" y="468"/>
                    </a:lnTo>
                    <a:lnTo>
                      <a:pt x="758" y="474"/>
                    </a:lnTo>
                    <a:lnTo>
                      <a:pt x="767" y="479"/>
                    </a:lnTo>
                    <a:lnTo>
                      <a:pt x="776" y="482"/>
                    </a:lnTo>
                    <a:lnTo>
                      <a:pt x="786" y="483"/>
                    </a:lnTo>
                    <a:lnTo>
                      <a:pt x="794" y="482"/>
                    </a:lnTo>
                    <a:lnTo>
                      <a:pt x="801" y="481"/>
                    </a:lnTo>
                    <a:lnTo>
                      <a:pt x="809" y="477"/>
                    </a:lnTo>
                    <a:lnTo>
                      <a:pt x="816" y="473"/>
                    </a:lnTo>
                    <a:lnTo>
                      <a:pt x="822" y="468"/>
                    </a:lnTo>
                    <a:lnTo>
                      <a:pt x="827" y="462"/>
                    </a:lnTo>
                    <a:lnTo>
                      <a:pt x="832" y="455"/>
                    </a:lnTo>
                    <a:lnTo>
                      <a:pt x="835" y="447"/>
                    </a:lnTo>
                    <a:lnTo>
                      <a:pt x="838" y="455"/>
                    </a:lnTo>
                    <a:lnTo>
                      <a:pt x="843" y="462"/>
                    </a:lnTo>
                    <a:lnTo>
                      <a:pt x="848" y="468"/>
                    </a:lnTo>
                    <a:lnTo>
                      <a:pt x="853" y="473"/>
                    </a:lnTo>
                    <a:lnTo>
                      <a:pt x="860" y="477"/>
                    </a:lnTo>
                    <a:lnTo>
                      <a:pt x="868" y="481"/>
                    </a:lnTo>
                    <a:lnTo>
                      <a:pt x="875" y="482"/>
                    </a:lnTo>
                    <a:lnTo>
                      <a:pt x="883" y="483"/>
                    </a:lnTo>
                    <a:lnTo>
                      <a:pt x="893" y="482"/>
                    </a:lnTo>
                    <a:lnTo>
                      <a:pt x="902" y="479"/>
                    </a:lnTo>
                    <a:lnTo>
                      <a:pt x="911" y="474"/>
                    </a:lnTo>
                    <a:lnTo>
                      <a:pt x="919" y="468"/>
                    </a:lnTo>
                    <a:lnTo>
                      <a:pt x="925" y="459"/>
                    </a:lnTo>
                    <a:lnTo>
                      <a:pt x="930" y="450"/>
                    </a:lnTo>
                    <a:lnTo>
                      <a:pt x="934" y="441"/>
                    </a:lnTo>
                    <a:lnTo>
                      <a:pt x="935" y="430"/>
                    </a:lnTo>
                    <a:lnTo>
                      <a:pt x="1073" y="430"/>
                    </a:lnTo>
                    <a:lnTo>
                      <a:pt x="994" y="302"/>
                    </a:lnTo>
                    <a:lnTo>
                      <a:pt x="1038" y="0"/>
                    </a:lnTo>
                    <a:lnTo>
                      <a:pt x="59" y="0"/>
                    </a:lnTo>
                    <a:lnTo>
                      <a:pt x="0" y="309"/>
                    </a:lnTo>
                    <a:lnTo>
                      <a:pt x="74" y="430"/>
                    </a:lnTo>
                    <a:lnTo>
                      <a:pt x="185" y="430"/>
                    </a:lnTo>
                    <a:lnTo>
                      <a:pt x="187" y="441"/>
                    </a:lnTo>
                    <a:lnTo>
                      <a:pt x="190" y="450"/>
                    </a:lnTo>
                    <a:lnTo>
                      <a:pt x="195" y="459"/>
                    </a:lnTo>
                    <a:lnTo>
                      <a:pt x="202" y="468"/>
                    </a:lnTo>
                    <a:lnTo>
                      <a:pt x="209" y="474"/>
                    </a:lnTo>
                    <a:lnTo>
                      <a:pt x="218" y="479"/>
                    </a:lnTo>
                    <a:lnTo>
                      <a:pt x="228" y="482"/>
                    </a:lnTo>
                    <a:lnTo>
                      <a:pt x="237" y="48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50" name="Freeform 122"/>
              <p:cNvSpPr>
                <a:spLocks/>
              </p:cNvSpPr>
              <p:nvPr/>
            </p:nvSpPr>
            <p:spPr bwMode="auto">
              <a:xfrm>
                <a:off x="2415" y="2208"/>
                <a:ext cx="965" cy="354"/>
              </a:xfrm>
              <a:custGeom>
                <a:avLst/>
                <a:gdLst>
                  <a:gd name="T0" fmla="*/ 0 w 965"/>
                  <a:gd name="T1" fmla="*/ 264 h 354"/>
                  <a:gd name="T2" fmla="*/ 50 w 965"/>
                  <a:gd name="T3" fmla="*/ 0 h 354"/>
                  <a:gd name="T4" fmla="*/ 954 w 965"/>
                  <a:gd name="T5" fmla="*/ 0 h 354"/>
                  <a:gd name="T6" fmla="*/ 918 w 965"/>
                  <a:gd name="T7" fmla="*/ 249 h 354"/>
                  <a:gd name="T8" fmla="*/ 131 w 965"/>
                  <a:gd name="T9" fmla="*/ 249 h 354"/>
                  <a:gd name="T10" fmla="*/ 161 w 965"/>
                  <a:gd name="T11" fmla="*/ 287 h 354"/>
                  <a:gd name="T12" fmla="*/ 924 w 965"/>
                  <a:gd name="T13" fmla="*/ 287 h 354"/>
                  <a:gd name="T14" fmla="*/ 965 w 965"/>
                  <a:gd name="T15" fmla="*/ 354 h 354"/>
                  <a:gd name="T16" fmla="*/ 55 w 965"/>
                  <a:gd name="T17" fmla="*/ 354 h 354"/>
                  <a:gd name="T18" fmla="*/ 0 w 965"/>
                  <a:gd name="T19" fmla="*/ 264 h 35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65" h="354">
                    <a:moveTo>
                      <a:pt x="0" y="264"/>
                    </a:moveTo>
                    <a:lnTo>
                      <a:pt x="50" y="0"/>
                    </a:lnTo>
                    <a:lnTo>
                      <a:pt x="954" y="0"/>
                    </a:lnTo>
                    <a:lnTo>
                      <a:pt x="918" y="249"/>
                    </a:lnTo>
                    <a:lnTo>
                      <a:pt x="131" y="249"/>
                    </a:lnTo>
                    <a:lnTo>
                      <a:pt x="161" y="287"/>
                    </a:lnTo>
                    <a:lnTo>
                      <a:pt x="924" y="287"/>
                    </a:lnTo>
                    <a:lnTo>
                      <a:pt x="965" y="354"/>
                    </a:lnTo>
                    <a:lnTo>
                      <a:pt x="55" y="354"/>
                    </a:lnTo>
                    <a:lnTo>
                      <a:pt x="0" y="264"/>
                    </a:lnTo>
                    <a:close/>
                  </a:path>
                </a:pathLst>
              </a:custGeom>
              <a:solidFill>
                <a:srgbClr val="3FB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51" name="Freeform 123"/>
              <p:cNvSpPr>
                <a:spLocks/>
              </p:cNvSpPr>
              <p:nvPr/>
            </p:nvSpPr>
            <p:spPr bwMode="auto">
              <a:xfrm>
                <a:off x="2650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2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52" name="Freeform 124"/>
              <p:cNvSpPr>
                <a:spLocks/>
              </p:cNvSpPr>
              <p:nvPr/>
            </p:nvSpPr>
            <p:spPr bwMode="auto">
              <a:xfrm>
                <a:off x="2481" y="2262"/>
                <a:ext cx="138" cy="110"/>
              </a:xfrm>
              <a:custGeom>
                <a:avLst/>
                <a:gdLst>
                  <a:gd name="T0" fmla="*/ 122 w 138"/>
                  <a:gd name="T1" fmla="*/ 110 h 110"/>
                  <a:gd name="T2" fmla="*/ 138 w 138"/>
                  <a:gd name="T3" fmla="*/ 0 h 110"/>
                  <a:gd name="T4" fmla="*/ 15 w 138"/>
                  <a:gd name="T5" fmla="*/ 0 h 110"/>
                  <a:gd name="T6" fmla="*/ 0 w 138"/>
                  <a:gd name="T7" fmla="*/ 110 h 110"/>
                  <a:gd name="T8" fmla="*/ 122 w 138"/>
                  <a:gd name="T9" fmla="*/ 11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22" y="110"/>
                    </a:moveTo>
                    <a:lnTo>
                      <a:pt x="138" y="0"/>
                    </a:lnTo>
                    <a:lnTo>
                      <a:pt x="15" y="0"/>
                    </a:lnTo>
                    <a:lnTo>
                      <a:pt x="0" y="110"/>
                    </a:lnTo>
                    <a:lnTo>
                      <a:pt x="122" y="1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53" name="Freeform 125"/>
              <p:cNvSpPr>
                <a:spLocks/>
              </p:cNvSpPr>
              <p:nvPr/>
            </p:nvSpPr>
            <p:spPr bwMode="auto">
              <a:xfrm>
                <a:off x="2820" y="2262"/>
                <a:ext cx="137" cy="110"/>
              </a:xfrm>
              <a:custGeom>
                <a:avLst/>
                <a:gdLst>
                  <a:gd name="T0" fmla="*/ 137 w 137"/>
                  <a:gd name="T1" fmla="*/ 0 h 110"/>
                  <a:gd name="T2" fmla="*/ 16 w 137"/>
                  <a:gd name="T3" fmla="*/ 0 h 110"/>
                  <a:gd name="T4" fmla="*/ 0 w 137"/>
                  <a:gd name="T5" fmla="*/ 110 h 110"/>
                  <a:gd name="T6" fmla="*/ 122 w 137"/>
                  <a:gd name="T7" fmla="*/ 110 h 110"/>
                  <a:gd name="T8" fmla="*/ 137 w 137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7" h="110">
                    <a:moveTo>
                      <a:pt x="137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54" name="Freeform 126"/>
              <p:cNvSpPr>
                <a:spLocks/>
              </p:cNvSpPr>
              <p:nvPr/>
            </p:nvSpPr>
            <p:spPr bwMode="auto">
              <a:xfrm>
                <a:off x="2989" y="2262"/>
                <a:ext cx="136" cy="110"/>
              </a:xfrm>
              <a:custGeom>
                <a:avLst/>
                <a:gdLst>
                  <a:gd name="T0" fmla="*/ 136 w 136"/>
                  <a:gd name="T1" fmla="*/ 0 h 110"/>
                  <a:gd name="T2" fmla="*/ 16 w 136"/>
                  <a:gd name="T3" fmla="*/ 0 h 110"/>
                  <a:gd name="T4" fmla="*/ 0 w 136"/>
                  <a:gd name="T5" fmla="*/ 110 h 110"/>
                  <a:gd name="T6" fmla="*/ 121 w 136"/>
                  <a:gd name="T7" fmla="*/ 110 h 110"/>
                  <a:gd name="T8" fmla="*/ 136 w 136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" h="110">
                    <a:moveTo>
                      <a:pt x="136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1" y="11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55" name="Freeform 127"/>
              <p:cNvSpPr>
                <a:spLocks/>
              </p:cNvSpPr>
              <p:nvPr/>
            </p:nvSpPr>
            <p:spPr bwMode="auto">
              <a:xfrm>
                <a:off x="3162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3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3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8685" name="Group 61"/>
          <p:cNvGrpSpPr>
            <a:grpSpLocks/>
          </p:cNvGrpSpPr>
          <p:nvPr/>
        </p:nvGrpSpPr>
        <p:grpSpPr bwMode="auto">
          <a:xfrm>
            <a:off x="2670175" y="3987800"/>
            <a:ext cx="2197100" cy="336550"/>
            <a:chOff x="624" y="960"/>
            <a:chExt cx="3325" cy="531"/>
          </a:xfrm>
        </p:grpSpPr>
        <p:grpSp>
          <p:nvGrpSpPr>
            <p:cNvPr id="28725" name="Group 36"/>
            <p:cNvGrpSpPr>
              <a:grpSpLocks/>
            </p:cNvGrpSpPr>
            <p:nvPr/>
          </p:nvGrpSpPr>
          <p:grpSpPr bwMode="auto">
            <a:xfrm>
              <a:off x="624" y="1008"/>
              <a:ext cx="1073" cy="483"/>
              <a:chOff x="2375" y="2170"/>
              <a:chExt cx="1073" cy="483"/>
            </a:xfrm>
          </p:grpSpPr>
          <p:sp>
            <p:nvSpPr>
              <p:cNvPr id="28739" name="Freeform 27"/>
              <p:cNvSpPr>
                <a:spLocks/>
              </p:cNvSpPr>
              <p:nvPr/>
            </p:nvSpPr>
            <p:spPr bwMode="auto">
              <a:xfrm>
                <a:off x="2375" y="2170"/>
                <a:ext cx="1073" cy="483"/>
              </a:xfrm>
              <a:custGeom>
                <a:avLst/>
                <a:gdLst>
                  <a:gd name="T0" fmla="*/ 245 w 1073"/>
                  <a:gd name="T1" fmla="*/ 482 h 483"/>
                  <a:gd name="T2" fmla="*/ 260 w 1073"/>
                  <a:gd name="T3" fmla="*/ 477 h 483"/>
                  <a:gd name="T4" fmla="*/ 272 w 1073"/>
                  <a:gd name="T5" fmla="*/ 468 h 483"/>
                  <a:gd name="T6" fmla="*/ 282 w 1073"/>
                  <a:gd name="T7" fmla="*/ 455 h 483"/>
                  <a:gd name="T8" fmla="*/ 288 w 1073"/>
                  <a:gd name="T9" fmla="*/ 455 h 483"/>
                  <a:gd name="T10" fmla="*/ 298 w 1073"/>
                  <a:gd name="T11" fmla="*/ 468 h 483"/>
                  <a:gd name="T12" fmla="*/ 311 w 1073"/>
                  <a:gd name="T13" fmla="*/ 477 h 483"/>
                  <a:gd name="T14" fmla="*/ 326 w 1073"/>
                  <a:gd name="T15" fmla="*/ 482 h 483"/>
                  <a:gd name="T16" fmla="*/ 344 w 1073"/>
                  <a:gd name="T17" fmla="*/ 482 h 483"/>
                  <a:gd name="T18" fmla="*/ 362 w 1073"/>
                  <a:gd name="T19" fmla="*/ 474 h 483"/>
                  <a:gd name="T20" fmla="*/ 376 w 1073"/>
                  <a:gd name="T21" fmla="*/ 459 h 483"/>
                  <a:gd name="T22" fmla="*/ 385 w 1073"/>
                  <a:gd name="T23" fmla="*/ 441 h 483"/>
                  <a:gd name="T24" fmla="*/ 734 w 1073"/>
                  <a:gd name="T25" fmla="*/ 430 h 483"/>
                  <a:gd name="T26" fmla="*/ 739 w 1073"/>
                  <a:gd name="T27" fmla="*/ 450 h 483"/>
                  <a:gd name="T28" fmla="*/ 750 w 1073"/>
                  <a:gd name="T29" fmla="*/ 468 h 483"/>
                  <a:gd name="T30" fmla="*/ 767 w 1073"/>
                  <a:gd name="T31" fmla="*/ 479 h 483"/>
                  <a:gd name="T32" fmla="*/ 786 w 1073"/>
                  <a:gd name="T33" fmla="*/ 483 h 483"/>
                  <a:gd name="T34" fmla="*/ 801 w 1073"/>
                  <a:gd name="T35" fmla="*/ 481 h 483"/>
                  <a:gd name="T36" fmla="*/ 816 w 1073"/>
                  <a:gd name="T37" fmla="*/ 473 h 483"/>
                  <a:gd name="T38" fmla="*/ 827 w 1073"/>
                  <a:gd name="T39" fmla="*/ 462 h 483"/>
                  <a:gd name="T40" fmla="*/ 835 w 1073"/>
                  <a:gd name="T41" fmla="*/ 447 h 483"/>
                  <a:gd name="T42" fmla="*/ 843 w 1073"/>
                  <a:gd name="T43" fmla="*/ 462 h 483"/>
                  <a:gd name="T44" fmla="*/ 853 w 1073"/>
                  <a:gd name="T45" fmla="*/ 473 h 483"/>
                  <a:gd name="T46" fmla="*/ 868 w 1073"/>
                  <a:gd name="T47" fmla="*/ 481 h 483"/>
                  <a:gd name="T48" fmla="*/ 883 w 1073"/>
                  <a:gd name="T49" fmla="*/ 483 h 483"/>
                  <a:gd name="T50" fmla="*/ 902 w 1073"/>
                  <a:gd name="T51" fmla="*/ 479 h 483"/>
                  <a:gd name="T52" fmla="*/ 919 w 1073"/>
                  <a:gd name="T53" fmla="*/ 468 h 483"/>
                  <a:gd name="T54" fmla="*/ 930 w 1073"/>
                  <a:gd name="T55" fmla="*/ 450 h 483"/>
                  <a:gd name="T56" fmla="*/ 935 w 1073"/>
                  <a:gd name="T57" fmla="*/ 430 h 483"/>
                  <a:gd name="T58" fmla="*/ 994 w 1073"/>
                  <a:gd name="T59" fmla="*/ 302 h 483"/>
                  <a:gd name="T60" fmla="*/ 59 w 1073"/>
                  <a:gd name="T61" fmla="*/ 0 h 483"/>
                  <a:gd name="T62" fmla="*/ 74 w 1073"/>
                  <a:gd name="T63" fmla="*/ 430 h 483"/>
                  <a:gd name="T64" fmla="*/ 187 w 1073"/>
                  <a:gd name="T65" fmla="*/ 441 h 483"/>
                  <a:gd name="T66" fmla="*/ 195 w 1073"/>
                  <a:gd name="T67" fmla="*/ 459 h 483"/>
                  <a:gd name="T68" fmla="*/ 209 w 1073"/>
                  <a:gd name="T69" fmla="*/ 474 h 483"/>
                  <a:gd name="T70" fmla="*/ 228 w 1073"/>
                  <a:gd name="T71" fmla="*/ 482 h 48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1073" h="483">
                    <a:moveTo>
                      <a:pt x="237" y="483"/>
                    </a:moveTo>
                    <a:lnTo>
                      <a:pt x="245" y="482"/>
                    </a:lnTo>
                    <a:lnTo>
                      <a:pt x="253" y="481"/>
                    </a:lnTo>
                    <a:lnTo>
                      <a:pt x="260" y="477"/>
                    </a:lnTo>
                    <a:lnTo>
                      <a:pt x="267" y="473"/>
                    </a:lnTo>
                    <a:lnTo>
                      <a:pt x="272" y="468"/>
                    </a:lnTo>
                    <a:lnTo>
                      <a:pt x="278" y="462"/>
                    </a:lnTo>
                    <a:lnTo>
                      <a:pt x="282" y="455"/>
                    </a:lnTo>
                    <a:lnTo>
                      <a:pt x="285" y="447"/>
                    </a:lnTo>
                    <a:lnTo>
                      <a:pt x="288" y="455"/>
                    </a:lnTo>
                    <a:lnTo>
                      <a:pt x="294" y="462"/>
                    </a:lnTo>
                    <a:lnTo>
                      <a:pt x="298" y="468"/>
                    </a:lnTo>
                    <a:lnTo>
                      <a:pt x="305" y="473"/>
                    </a:lnTo>
                    <a:lnTo>
                      <a:pt x="311" y="477"/>
                    </a:lnTo>
                    <a:lnTo>
                      <a:pt x="319" y="481"/>
                    </a:lnTo>
                    <a:lnTo>
                      <a:pt x="326" y="482"/>
                    </a:lnTo>
                    <a:lnTo>
                      <a:pt x="334" y="483"/>
                    </a:lnTo>
                    <a:lnTo>
                      <a:pt x="344" y="482"/>
                    </a:lnTo>
                    <a:lnTo>
                      <a:pt x="354" y="479"/>
                    </a:lnTo>
                    <a:lnTo>
                      <a:pt x="362" y="474"/>
                    </a:lnTo>
                    <a:lnTo>
                      <a:pt x="370" y="468"/>
                    </a:lnTo>
                    <a:lnTo>
                      <a:pt x="376" y="459"/>
                    </a:lnTo>
                    <a:lnTo>
                      <a:pt x="382" y="450"/>
                    </a:lnTo>
                    <a:lnTo>
                      <a:pt x="385" y="441"/>
                    </a:lnTo>
                    <a:lnTo>
                      <a:pt x="386" y="430"/>
                    </a:lnTo>
                    <a:lnTo>
                      <a:pt x="734" y="430"/>
                    </a:lnTo>
                    <a:lnTo>
                      <a:pt x="735" y="441"/>
                    </a:lnTo>
                    <a:lnTo>
                      <a:pt x="739" y="450"/>
                    </a:lnTo>
                    <a:lnTo>
                      <a:pt x="744" y="459"/>
                    </a:lnTo>
                    <a:lnTo>
                      <a:pt x="750" y="468"/>
                    </a:lnTo>
                    <a:lnTo>
                      <a:pt x="758" y="474"/>
                    </a:lnTo>
                    <a:lnTo>
                      <a:pt x="767" y="479"/>
                    </a:lnTo>
                    <a:lnTo>
                      <a:pt x="776" y="482"/>
                    </a:lnTo>
                    <a:lnTo>
                      <a:pt x="786" y="483"/>
                    </a:lnTo>
                    <a:lnTo>
                      <a:pt x="794" y="482"/>
                    </a:lnTo>
                    <a:lnTo>
                      <a:pt x="801" y="481"/>
                    </a:lnTo>
                    <a:lnTo>
                      <a:pt x="809" y="477"/>
                    </a:lnTo>
                    <a:lnTo>
                      <a:pt x="816" y="473"/>
                    </a:lnTo>
                    <a:lnTo>
                      <a:pt x="822" y="468"/>
                    </a:lnTo>
                    <a:lnTo>
                      <a:pt x="827" y="462"/>
                    </a:lnTo>
                    <a:lnTo>
                      <a:pt x="832" y="455"/>
                    </a:lnTo>
                    <a:lnTo>
                      <a:pt x="835" y="447"/>
                    </a:lnTo>
                    <a:lnTo>
                      <a:pt x="838" y="455"/>
                    </a:lnTo>
                    <a:lnTo>
                      <a:pt x="843" y="462"/>
                    </a:lnTo>
                    <a:lnTo>
                      <a:pt x="848" y="468"/>
                    </a:lnTo>
                    <a:lnTo>
                      <a:pt x="853" y="473"/>
                    </a:lnTo>
                    <a:lnTo>
                      <a:pt x="860" y="477"/>
                    </a:lnTo>
                    <a:lnTo>
                      <a:pt x="868" y="481"/>
                    </a:lnTo>
                    <a:lnTo>
                      <a:pt x="875" y="482"/>
                    </a:lnTo>
                    <a:lnTo>
                      <a:pt x="883" y="483"/>
                    </a:lnTo>
                    <a:lnTo>
                      <a:pt x="893" y="482"/>
                    </a:lnTo>
                    <a:lnTo>
                      <a:pt x="902" y="479"/>
                    </a:lnTo>
                    <a:lnTo>
                      <a:pt x="911" y="474"/>
                    </a:lnTo>
                    <a:lnTo>
                      <a:pt x="919" y="468"/>
                    </a:lnTo>
                    <a:lnTo>
                      <a:pt x="925" y="459"/>
                    </a:lnTo>
                    <a:lnTo>
                      <a:pt x="930" y="450"/>
                    </a:lnTo>
                    <a:lnTo>
                      <a:pt x="934" y="441"/>
                    </a:lnTo>
                    <a:lnTo>
                      <a:pt x="935" y="430"/>
                    </a:lnTo>
                    <a:lnTo>
                      <a:pt x="1073" y="430"/>
                    </a:lnTo>
                    <a:lnTo>
                      <a:pt x="994" y="302"/>
                    </a:lnTo>
                    <a:lnTo>
                      <a:pt x="1038" y="0"/>
                    </a:lnTo>
                    <a:lnTo>
                      <a:pt x="59" y="0"/>
                    </a:lnTo>
                    <a:lnTo>
                      <a:pt x="0" y="309"/>
                    </a:lnTo>
                    <a:lnTo>
                      <a:pt x="74" y="430"/>
                    </a:lnTo>
                    <a:lnTo>
                      <a:pt x="185" y="430"/>
                    </a:lnTo>
                    <a:lnTo>
                      <a:pt x="187" y="441"/>
                    </a:lnTo>
                    <a:lnTo>
                      <a:pt x="190" y="450"/>
                    </a:lnTo>
                    <a:lnTo>
                      <a:pt x="195" y="459"/>
                    </a:lnTo>
                    <a:lnTo>
                      <a:pt x="202" y="468"/>
                    </a:lnTo>
                    <a:lnTo>
                      <a:pt x="209" y="474"/>
                    </a:lnTo>
                    <a:lnTo>
                      <a:pt x="218" y="479"/>
                    </a:lnTo>
                    <a:lnTo>
                      <a:pt x="228" y="482"/>
                    </a:lnTo>
                    <a:lnTo>
                      <a:pt x="237" y="48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40" name="Freeform 28"/>
              <p:cNvSpPr>
                <a:spLocks/>
              </p:cNvSpPr>
              <p:nvPr/>
            </p:nvSpPr>
            <p:spPr bwMode="auto">
              <a:xfrm>
                <a:off x="2415" y="2208"/>
                <a:ext cx="965" cy="354"/>
              </a:xfrm>
              <a:custGeom>
                <a:avLst/>
                <a:gdLst>
                  <a:gd name="T0" fmla="*/ 0 w 965"/>
                  <a:gd name="T1" fmla="*/ 264 h 354"/>
                  <a:gd name="T2" fmla="*/ 50 w 965"/>
                  <a:gd name="T3" fmla="*/ 0 h 354"/>
                  <a:gd name="T4" fmla="*/ 954 w 965"/>
                  <a:gd name="T5" fmla="*/ 0 h 354"/>
                  <a:gd name="T6" fmla="*/ 918 w 965"/>
                  <a:gd name="T7" fmla="*/ 249 h 354"/>
                  <a:gd name="T8" fmla="*/ 131 w 965"/>
                  <a:gd name="T9" fmla="*/ 249 h 354"/>
                  <a:gd name="T10" fmla="*/ 161 w 965"/>
                  <a:gd name="T11" fmla="*/ 287 h 354"/>
                  <a:gd name="T12" fmla="*/ 924 w 965"/>
                  <a:gd name="T13" fmla="*/ 287 h 354"/>
                  <a:gd name="T14" fmla="*/ 965 w 965"/>
                  <a:gd name="T15" fmla="*/ 354 h 354"/>
                  <a:gd name="T16" fmla="*/ 55 w 965"/>
                  <a:gd name="T17" fmla="*/ 354 h 354"/>
                  <a:gd name="T18" fmla="*/ 0 w 965"/>
                  <a:gd name="T19" fmla="*/ 264 h 35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65" h="354">
                    <a:moveTo>
                      <a:pt x="0" y="264"/>
                    </a:moveTo>
                    <a:lnTo>
                      <a:pt x="50" y="0"/>
                    </a:lnTo>
                    <a:lnTo>
                      <a:pt x="954" y="0"/>
                    </a:lnTo>
                    <a:lnTo>
                      <a:pt x="918" y="249"/>
                    </a:lnTo>
                    <a:lnTo>
                      <a:pt x="131" y="249"/>
                    </a:lnTo>
                    <a:lnTo>
                      <a:pt x="161" y="287"/>
                    </a:lnTo>
                    <a:lnTo>
                      <a:pt x="924" y="287"/>
                    </a:lnTo>
                    <a:lnTo>
                      <a:pt x="965" y="354"/>
                    </a:lnTo>
                    <a:lnTo>
                      <a:pt x="55" y="354"/>
                    </a:lnTo>
                    <a:lnTo>
                      <a:pt x="0" y="264"/>
                    </a:lnTo>
                    <a:close/>
                  </a:path>
                </a:pathLst>
              </a:custGeom>
              <a:solidFill>
                <a:srgbClr val="3FB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41" name="Freeform 29"/>
              <p:cNvSpPr>
                <a:spLocks/>
              </p:cNvSpPr>
              <p:nvPr/>
            </p:nvSpPr>
            <p:spPr bwMode="auto">
              <a:xfrm>
                <a:off x="2650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2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42" name="Freeform 30"/>
              <p:cNvSpPr>
                <a:spLocks/>
              </p:cNvSpPr>
              <p:nvPr/>
            </p:nvSpPr>
            <p:spPr bwMode="auto">
              <a:xfrm>
                <a:off x="2481" y="2262"/>
                <a:ext cx="138" cy="110"/>
              </a:xfrm>
              <a:custGeom>
                <a:avLst/>
                <a:gdLst>
                  <a:gd name="T0" fmla="*/ 122 w 138"/>
                  <a:gd name="T1" fmla="*/ 110 h 110"/>
                  <a:gd name="T2" fmla="*/ 138 w 138"/>
                  <a:gd name="T3" fmla="*/ 0 h 110"/>
                  <a:gd name="T4" fmla="*/ 15 w 138"/>
                  <a:gd name="T5" fmla="*/ 0 h 110"/>
                  <a:gd name="T6" fmla="*/ 0 w 138"/>
                  <a:gd name="T7" fmla="*/ 110 h 110"/>
                  <a:gd name="T8" fmla="*/ 122 w 138"/>
                  <a:gd name="T9" fmla="*/ 11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22" y="110"/>
                    </a:moveTo>
                    <a:lnTo>
                      <a:pt x="138" y="0"/>
                    </a:lnTo>
                    <a:lnTo>
                      <a:pt x="15" y="0"/>
                    </a:lnTo>
                    <a:lnTo>
                      <a:pt x="0" y="110"/>
                    </a:lnTo>
                    <a:lnTo>
                      <a:pt x="122" y="1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43" name="Freeform 31"/>
              <p:cNvSpPr>
                <a:spLocks/>
              </p:cNvSpPr>
              <p:nvPr/>
            </p:nvSpPr>
            <p:spPr bwMode="auto">
              <a:xfrm>
                <a:off x="2820" y="2262"/>
                <a:ext cx="137" cy="110"/>
              </a:xfrm>
              <a:custGeom>
                <a:avLst/>
                <a:gdLst>
                  <a:gd name="T0" fmla="*/ 137 w 137"/>
                  <a:gd name="T1" fmla="*/ 0 h 110"/>
                  <a:gd name="T2" fmla="*/ 16 w 137"/>
                  <a:gd name="T3" fmla="*/ 0 h 110"/>
                  <a:gd name="T4" fmla="*/ 0 w 137"/>
                  <a:gd name="T5" fmla="*/ 110 h 110"/>
                  <a:gd name="T6" fmla="*/ 122 w 137"/>
                  <a:gd name="T7" fmla="*/ 110 h 110"/>
                  <a:gd name="T8" fmla="*/ 137 w 137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7" h="110">
                    <a:moveTo>
                      <a:pt x="137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44" name="Freeform 32"/>
              <p:cNvSpPr>
                <a:spLocks/>
              </p:cNvSpPr>
              <p:nvPr/>
            </p:nvSpPr>
            <p:spPr bwMode="auto">
              <a:xfrm>
                <a:off x="2989" y="2262"/>
                <a:ext cx="136" cy="110"/>
              </a:xfrm>
              <a:custGeom>
                <a:avLst/>
                <a:gdLst>
                  <a:gd name="T0" fmla="*/ 136 w 136"/>
                  <a:gd name="T1" fmla="*/ 0 h 110"/>
                  <a:gd name="T2" fmla="*/ 16 w 136"/>
                  <a:gd name="T3" fmla="*/ 0 h 110"/>
                  <a:gd name="T4" fmla="*/ 0 w 136"/>
                  <a:gd name="T5" fmla="*/ 110 h 110"/>
                  <a:gd name="T6" fmla="*/ 121 w 136"/>
                  <a:gd name="T7" fmla="*/ 110 h 110"/>
                  <a:gd name="T8" fmla="*/ 136 w 136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" h="110">
                    <a:moveTo>
                      <a:pt x="136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1" y="11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45" name="Freeform 33"/>
              <p:cNvSpPr>
                <a:spLocks/>
              </p:cNvSpPr>
              <p:nvPr/>
            </p:nvSpPr>
            <p:spPr bwMode="auto">
              <a:xfrm>
                <a:off x="3162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3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3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26" name="Group 35"/>
            <p:cNvGrpSpPr>
              <a:grpSpLocks/>
            </p:cNvGrpSpPr>
            <p:nvPr/>
          </p:nvGrpSpPr>
          <p:grpSpPr bwMode="auto">
            <a:xfrm>
              <a:off x="2832" y="960"/>
              <a:ext cx="1117" cy="518"/>
              <a:chOff x="3847" y="1511"/>
              <a:chExt cx="1117" cy="518"/>
            </a:xfrm>
          </p:grpSpPr>
          <p:sp>
            <p:nvSpPr>
              <p:cNvPr id="28735" name="Freeform 22"/>
              <p:cNvSpPr>
                <a:spLocks/>
              </p:cNvSpPr>
              <p:nvPr/>
            </p:nvSpPr>
            <p:spPr bwMode="auto">
              <a:xfrm>
                <a:off x="3847" y="1511"/>
                <a:ext cx="1117" cy="518"/>
              </a:xfrm>
              <a:custGeom>
                <a:avLst/>
                <a:gdLst>
                  <a:gd name="T0" fmla="*/ 1117 w 1117"/>
                  <a:gd name="T1" fmla="*/ 161 h 518"/>
                  <a:gd name="T2" fmla="*/ 1114 w 1117"/>
                  <a:gd name="T3" fmla="*/ 145 h 518"/>
                  <a:gd name="T4" fmla="*/ 1105 w 1117"/>
                  <a:gd name="T5" fmla="*/ 132 h 518"/>
                  <a:gd name="T6" fmla="*/ 1092 w 1117"/>
                  <a:gd name="T7" fmla="*/ 123 h 518"/>
                  <a:gd name="T8" fmla="*/ 1078 w 1117"/>
                  <a:gd name="T9" fmla="*/ 121 h 518"/>
                  <a:gd name="T10" fmla="*/ 974 w 1117"/>
                  <a:gd name="T11" fmla="*/ 71 h 518"/>
                  <a:gd name="T12" fmla="*/ 970 w 1117"/>
                  <a:gd name="T13" fmla="*/ 57 h 518"/>
                  <a:gd name="T14" fmla="*/ 962 w 1117"/>
                  <a:gd name="T15" fmla="*/ 46 h 518"/>
                  <a:gd name="T16" fmla="*/ 950 w 1117"/>
                  <a:gd name="T17" fmla="*/ 39 h 518"/>
                  <a:gd name="T18" fmla="*/ 936 w 1117"/>
                  <a:gd name="T19" fmla="*/ 35 h 518"/>
                  <a:gd name="T20" fmla="*/ 760 w 1117"/>
                  <a:gd name="T21" fmla="*/ 0 h 518"/>
                  <a:gd name="T22" fmla="*/ 588 w 1117"/>
                  <a:gd name="T23" fmla="*/ 35 h 518"/>
                  <a:gd name="T24" fmla="*/ 0 w 1117"/>
                  <a:gd name="T25" fmla="*/ 344 h 518"/>
                  <a:gd name="T26" fmla="*/ 171 w 1117"/>
                  <a:gd name="T27" fmla="*/ 465 h 518"/>
                  <a:gd name="T28" fmla="*/ 176 w 1117"/>
                  <a:gd name="T29" fmla="*/ 485 h 518"/>
                  <a:gd name="T30" fmla="*/ 188 w 1117"/>
                  <a:gd name="T31" fmla="*/ 503 h 518"/>
                  <a:gd name="T32" fmla="*/ 204 w 1117"/>
                  <a:gd name="T33" fmla="*/ 514 h 518"/>
                  <a:gd name="T34" fmla="*/ 223 w 1117"/>
                  <a:gd name="T35" fmla="*/ 518 h 518"/>
                  <a:gd name="T36" fmla="*/ 239 w 1117"/>
                  <a:gd name="T37" fmla="*/ 516 h 518"/>
                  <a:gd name="T38" fmla="*/ 253 w 1117"/>
                  <a:gd name="T39" fmla="*/ 508 h 518"/>
                  <a:gd name="T40" fmla="*/ 264 w 1117"/>
                  <a:gd name="T41" fmla="*/ 497 h 518"/>
                  <a:gd name="T42" fmla="*/ 271 w 1117"/>
                  <a:gd name="T43" fmla="*/ 482 h 518"/>
                  <a:gd name="T44" fmla="*/ 280 w 1117"/>
                  <a:gd name="T45" fmla="*/ 497 h 518"/>
                  <a:gd name="T46" fmla="*/ 291 w 1117"/>
                  <a:gd name="T47" fmla="*/ 508 h 518"/>
                  <a:gd name="T48" fmla="*/ 305 w 1117"/>
                  <a:gd name="T49" fmla="*/ 516 h 518"/>
                  <a:gd name="T50" fmla="*/ 320 w 1117"/>
                  <a:gd name="T51" fmla="*/ 518 h 518"/>
                  <a:gd name="T52" fmla="*/ 339 w 1117"/>
                  <a:gd name="T53" fmla="*/ 514 h 518"/>
                  <a:gd name="T54" fmla="*/ 356 w 1117"/>
                  <a:gd name="T55" fmla="*/ 503 h 518"/>
                  <a:gd name="T56" fmla="*/ 368 w 1117"/>
                  <a:gd name="T57" fmla="*/ 485 h 518"/>
                  <a:gd name="T58" fmla="*/ 372 w 1117"/>
                  <a:gd name="T59" fmla="*/ 465 h 518"/>
                  <a:gd name="T60" fmla="*/ 718 w 1117"/>
                  <a:gd name="T61" fmla="*/ 476 h 518"/>
                  <a:gd name="T62" fmla="*/ 727 w 1117"/>
                  <a:gd name="T63" fmla="*/ 494 h 518"/>
                  <a:gd name="T64" fmla="*/ 741 w 1117"/>
                  <a:gd name="T65" fmla="*/ 509 h 518"/>
                  <a:gd name="T66" fmla="*/ 759 w 1117"/>
                  <a:gd name="T67" fmla="*/ 517 h 518"/>
                  <a:gd name="T68" fmla="*/ 776 w 1117"/>
                  <a:gd name="T69" fmla="*/ 517 h 518"/>
                  <a:gd name="T70" fmla="*/ 792 w 1117"/>
                  <a:gd name="T71" fmla="*/ 512 h 518"/>
                  <a:gd name="T72" fmla="*/ 805 w 1117"/>
                  <a:gd name="T73" fmla="*/ 503 h 518"/>
                  <a:gd name="T74" fmla="*/ 814 w 1117"/>
                  <a:gd name="T75" fmla="*/ 490 h 518"/>
                  <a:gd name="T76" fmla="*/ 821 w 1117"/>
                  <a:gd name="T77" fmla="*/ 490 h 518"/>
                  <a:gd name="T78" fmla="*/ 831 w 1117"/>
                  <a:gd name="T79" fmla="*/ 503 h 518"/>
                  <a:gd name="T80" fmla="*/ 843 w 1117"/>
                  <a:gd name="T81" fmla="*/ 512 h 518"/>
                  <a:gd name="T82" fmla="*/ 858 w 1117"/>
                  <a:gd name="T83" fmla="*/ 517 h 518"/>
                  <a:gd name="T84" fmla="*/ 875 w 1117"/>
                  <a:gd name="T85" fmla="*/ 517 h 518"/>
                  <a:gd name="T86" fmla="*/ 894 w 1117"/>
                  <a:gd name="T87" fmla="*/ 509 h 518"/>
                  <a:gd name="T88" fmla="*/ 908 w 1117"/>
                  <a:gd name="T89" fmla="*/ 494 h 518"/>
                  <a:gd name="T90" fmla="*/ 916 w 1117"/>
                  <a:gd name="T91" fmla="*/ 476 h 518"/>
                  <a:gd name="T92" fmla="*/ 1112 w 1117"/>
                  <a:gd name="T93" fmla="*/ 465 h 518"/>
                  <a:gd name="T94" fmla="*/ 1112 w 1117"/>
                  <a:gd name="T95" fmla="*/ 351 h 518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1117" h="518">
                    <a:moveTo>
                      <a:pt x="1112" y="351"/>
                    </a:moveTo>
                    <a:lnTo>
                      <a:pt x="1117" y="161"/>
                    </a:lnTo>
                    <a:lnTo>
                      <a:pt x="1116" y="152"/>
                    </a:lnTo>
                    <a:lnTo>
                      <a:pt x="1114" y="145"/>
                    </a:lnTo>
                    <a:lnTo>
                      <a:pt x="1110" y="138"/>
                    </a:lnTo>
                    <a:lnTo>
                      <a:pt x="1105" y="132"/>
                    </a:lnTo>
                    <a:lnTo>
                      <a:pt x="1099" y="126"/>
                    </a:lnTo>
                    <a:lnTo>
                      <a:pt x="1092" y="123"/>
                    </a:lnTo>
                    <a:lnTo>
                      <a:pt x="1086" y="122"/>
                    </a:lnTo>
                    <a:lnTo>
                      <a:pt x="1078" y="121"/>
                    </a:lnTo>
                    <a:lnTo>
                      <a:pt x="990" y="121"/>
                    </a:lnTo>
                    <a:lnTo>
                      <a:pt x="974" y="71"/>
                    </a:lnTo>
                    <a:lnTo>
                      <a:pt x="973" y="64"/>
                    </a:lnTo>
                    <a:lnTo>
                      <a:pt x="970" y="57"/>
                    </a:lnTo>
                    <a:lnTo>
                      <a:pt x="966" y="52"/>
                    </a:lnTo>
                    <a:lnTo>
                      <a:pt x="962" y="46"/>
                    </a:lnTo>
                    <a:lnTo>
                      <a:pt x="956" y="42"/>
                    </a:lnTo>
                    <a:lnTo>
                      <a:pt x="950" y="39"/>
                    </a:lnTo>
                    <a:lnTo>
                      <a:pt x="943" y="36"/>
                    </a:lnTo>
                    <a:lnTo>
                      <a:pt x="936" y="35"/>
                    </a:lnTo>
                    <a:lnTo>
                      <a:pt x="792" y="35"/>
                    </a:lnTo>
                    <a:lnTo>
                      <a:pt x="760" y="0"/>
                    </a:lnTo>
                    <a:lnTo>
                      <a:pt x="618" y="0"/>
                    </a:lnTo>
                    <a:lnTo>
                      <a:pt x="588" y="35"/>
                    </a:lnTo>
                    <a:lnTo>
                      <a:pt x="44" y="35"/>
                    </a:lnTo>
                    <a:lnTo>
                      <a:pt x="0" y="344"/>
                    </a:lnTo>
                    <a:lnTo>
                      <a:pt x="73" y="465"/>
                    </a:lnTo>
                    <a:lnTo>
                      <a:pt x="171" y="465"/>
                    </a:lnTo>
                    <a:lnTo>
                      <a:pt x="172" y="476"/>
                    </a:lnTo>
                    <a:lnTo>
                      <a:pt x="176" y="485"/>
                    </a:lnTo>
                    <a:lnTo>
                      <a:pt x="181" y="494"/>
                    </a:lnTo>
                    <a:lnTo>
                      <a:pt x="188" y="503"/>
                    </a:lnTo>
                    <a:lnTo>
                      <a:pt x="195" y="509"/>
                    </a:lnTo>
                    <a:lnTo>
                      <a:pt x="204" y="514"/>
                    </a:lnTo>
                    <a:lnTo>
                      <a:pt x="214" y="517"/>
                    </a:lnTo>
                    <a:lnTo>
                      <a:pt x="223" y="518"/>
                    </a:lnTo>
                    <a:lnTo>
                      <a:pt x="231" y="517"/>
                    </a:lnTo>
                    <a:lnTo>
                      <a:pt x="239" y="516"/>
                    </a:lnTo>
                    <a:lnTo>
                      <a:pt x="246" y="512"/>
                    </a:lnTo>
                    <a:lnTo>
                      <a:pt x="253" y="508"/>
                    </a:lnTo>
                    <a:lnTo>
                      <a:pt x="258" y="503"/>
                    </a:lnTo>
                    <a:lnTo>
                      <a:pt x="264" y="497"/>
                    </a:lnTo>
                    <a:lnTo>
                      <a:pt x="268" y="490"/>
                    </a:lnTo>
                    <a:lnTo>
                      <a:pt x="271" y="482"/>
                    </a:lnTo>
                    <a:lnTo>
                      <a:pt x="274" y="490"/>
                    </a:lnTo>
                    <a:lnTo>
                      <a:pt x="280" y="497"/>
                    </a:lnTo>
                    <a:lnTo>
                      <a:pt x="284" y="503"/>
                    </a:lnTo>
                    <a:lnTo>
                      <a:pt x="291" y="508"/>
                    </a:lnTo>
                    <a:lnTo>
                      <a:pt x="297" y="512"/>
                    </a:lnTo>
                    <a:lnTo>
                      <a:pt x="305" y="516"/>
                    </a:lnTo>
                    <a:lnTo>
                      <a:pt x="312" y="517"/>
                    </a:lnTo>
                    <a:lnTo>
                      <a:pt x="320" y="518"/>
                    </a:lnTo>
                    <a:lnTo>
                      <a:pt x="330" y="517"/>
                    </a:lnTo>
                    <a:lnTo>
                      <a:pt x="339" y="514"/>
                    </a:lnTo>
                    <a:lnTo>
                      <a:pt x="348" y="509"/>
                    </a:lnTo>
                    <a:lnTo>
                      <a:pt x="356" y="503"/>
                    </a:lnTo>
                    <a:lnTo>
                      <a:pt x="362" y="494"/>
                    </a:lnTo>
                    <a:lnTo>
                      <a:pt x="368" y="485"/>
                    </a:lnTo>
                    <a:lnTo>
                      <a:pt x="371" y="476"/>
                    </a:lnTo>
                    <a:lnTo>
                      <a:pt x="372" y="465"/>
                    </a:lnTo>
                    <a:lnTo>
                      <a:pt x="717" y="465"/>
                    </a:lnTo>
                    <a:lnTo>
                      <a:pt x="718" y="476"/>
                    </a:lnTo>
                    <a:lnTo>
                      <a:pt x="721" y="485"/>
                    </a:lnTo>
                    <a:lnTo>
                      <a:pt x="727" y="494"/>
                    </a:lnTo>
                    <a:lnTo>
                      <a:pt x="733" y="503"/>
                    </a:lnTo>
                    <a:lnTo>
                      <a:pt x="741" y="509"/>
                    </a:lnTo>
                    <a:lnTo>
                      <a:pt x="749" y="514"/>
                    </a:lnTo>
                    <a:lnTo>
                      <a:pt x="759" y="517"/>
                    </a:lnTo>
                    <a:lnTo>
                      <a:pt x="769" y="518"/>
                    </a:lnTo>
                    <a:lnTo>
                      <a:pt x="776" y="517"/>
                    </a:lnTo>
                    <a:lnTo>
                      <a:pt x="784" y="516"/>
                    </a:lnTo>
                    <a:lnTo>
                      <a:pt x="792" y="512"/>
                    </a:lnTo>
                    <a:lnTo>
                      <a:pt x="798" y="508"/>
                    </a:lnTo>
                    <a:lnTo>
                      <a:pt x="805" y="503"/>
                    </a:lnTo>
                    <a:lnTo>
                      <a:pt x="810" y="497"/>
                    </a:lnTo>
                    <a:lnTo>
                      <a:pt x="814" y="490"/>
                    </a:lnTo>
                    <a:lnTo>
                      <a:pt x="818" y="482"/>
                    </a:lnTo>
                    <a:lnTo>
                      <a:pt x="821" y="490"/>
                    </a:lnTo>
                    <a:lnTo>
                      <a:pt x="825" y="497"/>
                    </a:lnTo>
                    <a:lnTo>
                      <a:pt x="831" y="503"/>
                    </a:lnTo>
                    <a:lnTo>
                      <a:pt x="836" y="508"/>
                    </a:lnTo>
                    <a:lnTo>
                      <a:pt x="843" y="512"/>
                    </a:lnTo>
                    <a:lnTo>
                      <a:pt x="850" y="516"/>
                    </a:lnTo>
                    <a:lnTo>
                      <a:pt x="858" y="517"/>
                    </a:lnTo>
                    <a:lnTo>
                      <a:pt x="865" y="518"/>
                    </a:lnTo>
                    <a:lnTo>
                      <a:pt x="875" y="517"/>
                    </a:lnTo>
                    <a:lnTo>
                      <a:pt x="885" y="514"/>
                    </a:lnTo>
                    <a:lnTo>
                      <a:pt x="894" y="509"/>
                    </a:lnTo>
                    <a:lnTo>
                      <a:pt x="901" y="503"/>
                    </a:lnTo>
                    <a:lnTo>
                      <a:pt x="908" y="494"/>
                    </a:lnTo>
                    <a:lnTo>
                      <a:pt x="913" y="485"/>
                    </a:lnTo>
                    <a:lnTo>
                      <a:pt x="916" y="476"/>
                    </a:lnTo>
                    <a:lnTo>
                      <a:pt x="917" y="465"/>
                    </a:lnTo>
                    <a:lnTo>
                      <a:pt x="1112" y="465"/>
                    </a:lnTo>
                    <a:lnTo>
                      <a:pt x="1066" y="401"/>
                    </a:lnTo>
                    <a:lnTo>
                      <a:pt x="1112" y="3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36" name="Freeform 23"/>
              <p:cNvSpPr>
                <a:spLocks/>
              </p:cNvSpPr>
              <p:nvPr/>
            </p:nvSpPr>
            <p:spPr bwMode="auto">
              <a:xfrm>
                <a:off x="3888" y="1584"/>
                <a:ext cx="1038" cy="354"/>
              </a:xfrm>
              <a:custGeom>
                <a:avLst/>
                <a:gdLst>
                  <a:gd name="T0" fmla="*/ 1033 w 1038"/>
                  <a:gd name="T1" fmla="*/ 263 h 354"/>
                  <a:gd name="T2" fmla="*/ 976 w 1038"/>
                  <a:gd name="T3" fmla="*/ 325 h 354"/>
                  <a:gd name="T4" fmla="*/ 997 w 1038"/>
                  <a:gd name="T5" fmla="*/ 354 h 354"/>
                  <a:gd name="T6" fmla="*/ 53 w 1038"/>
                  <a:gd name="T7" fmla="*/ 354 h 354"/>
                  <a:gd name="T8" fmla="*/ 12 w 1038"/>
                  <a:gd name="T9" fmla="*/ 287 h 354"/>
                  <a:gd name="T10" fmla="*/ 869 w 1038"/>
                  <a:gd name="T11" fmla="*/ 287 h 354"/>
                  <a:gd name="T12" fmla="*/ 842 w 1038"/>
                  <a:gd name="T13" fmla="*/ 249 h 354"/>
                  <a:gd name="T14" fmla="*/ 0 w 1038"/>
                  <a:gd name="T15" fmla="*/ 249 h 354"/>
                  <a:gd name="T16" fmla="*/ 36 w 1038"/>
                  <a:gd name="T17" fmla="*/ 0 h 354"/>
                  <a:gd name="T18" fmla="*/ 895 w 1038"/>
                  <a:gd name="T19" fmla="*/ 0 h 354"/>
                  <a:gd name="T20" fmla="*/ 895 w 1038"/>
                  <a:gd name="T21" fmla="*/ 0 h 354"/>
                  <a:gd name="T22" fmla="*/ 895 w 1038"/>
                  <a:gd name="T23" fmla="*/ 1 h 354"/>
                  <a:gd name="T24" fmla="*/ 895 w 1038"/>
                  <a:gd name="T25" fmla="*/ 1 h 354"/>
                  <a:gd name="T26" fmla="*/ 895 w 1038"/>
                  <a:gd name="T27" fmla="*/ 2 h 354"/>
                  <a:gd name="T28" fmla="*/ 895 w 1038"/>
                  <a:gd name="T29" fmla="*/ 5 h 354"/>
                  <a:gd name="T30" fmla="*/ 904 w 1038"/>
                  <a:gd name="T31" fmla="*/ 26 h 354"/>
                  <a:gd name="T32" fmla="*/ 788 w 1038"/>
                  <a:gd name="T33" fmla="*/ 26 h 354"/>
                  <a:gd name="T34" fmla="*/ 816 w 1038"/>
                  <a:gd name="T35" fmla="*/ 83 h 354"/>
                  <a:gd name="T36" fmla="*/ 1037 w 1038"/>
                  <a:gd name="T37" fmla="*/ 85 h 354"/>
                  <a:gd name="T38" fmla="*/ 1037 w 1038"/>
                  <a:gd name="T39" fmla="*/ 85 h 354"/>
                  <a:gd name="T40" fmla="*/ 1038 w 1038"/>
                  <a:gd name="T41" fmla="*/ 86 h 354"/>
                  <a:gd name="T42" fmla="*/ 1038 w 1038"/>
                  <a:gd name="T43" fmla="*/ 86 h 354"/>
                  <a:gd name="T44" fmla="*/ 1038 w 1038"/>
                  <a:gd name="T45" fmla="*/ 87 h 354"/>
                  <a:gd name="T46" fmla="*/ 1033 w 1038"/>
                  <a:gd name="T47" fmla="*/ 263 h 354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038" h="354">
                    <a:moveTo>
                      <a:pt x="1033" y="263"/>
                    </a:moveTo>
                    <a:lnTo>
                      <a:pt x="976" y="325"/>
                    </a:lnTo>
                    <a:lnTo>
                      <a:pt x="997" y="354"/>
                    </a:lnTo>
                    <a:lnTo>
                      <a:pt x="53" y="354"/>
                    </a:lnTo>
                    <a:lnTo>
                      <a:pt x="12" y="287"/>
                    </a:lnTo>
                    <a:lnTo>
                      <a:pt x="869" y="287"/>
                    </a:lnTo>
                    <a:lnTo>
                      <a:pt x="842" y="249"/>
                    </a:lnTo>
                    <a:lnTo>
                      <a:pt x="0" y="249"/>
                    </a:lnTo>
                    <a:lnTo>
                      <a:pt x="36" y="0"/>
                    </a:lnTo>
                    <a:lnTo>
                      <a:pt x="895" y="0"/>
                    </a:lnTo>
                    <a:lnTo>
                      <a:pt x="895" y="1"/>
                    </a:lnTo>
                    <a:lnTo>
                      <a:pt x="895" y="2"/>
                    </a:lnTo>
                    <a:lnTo>
                      <a:pt x="895" y="5"/>
                    </a:lnTo>
                    <a:lnTo>
                      <a:pt x="904" y="26"/>
                    </a:lnTo>
                    <a:lnTo>
                      <a:pt x="788" y="26"/>
                    </a:lnTo>
                    <a:lnTo>
                      <a:pt x="816" y="83"/>
                    </a:lnTo>
                    <a:lnTo>
                      <a:pt x="1037" y="85"/>
                    </a:lnTo>
                    <a:lnTo>
                      <a:pt x="1038" y="86"/>
                    </a:lnTo>
                    <a:lnTo>
                      <a:pt x="1038" y="87"/>
                    </a:lnTo>
                    <a:lnTo>
                      <a:pt x="1033" y="263"/>
                    </a:lnTo>
                    <a:close/>
                  </a:path>
                </a:pathLst>
              </a:custGeom>
              <a:solidFill>
                <a:srgbClr val="3FB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37" name="Freeform 24"/>
              <p:cNvSpPr>
                <a:spLocks/>
              </p:cNvSpPr>
              <p:nvPr/>
            </p:nvSpPr>
            <p:spPr bwMode="auto">
              <a:xfrm>
                <a:off x="4873" y="1694"/>
                <a:ext cx="35" cy="75"/>
              </a:xfrm>
              <a:custGeom>
                <a:avLst/>
                <a:gdLst>
                  <a:gd name="T0" fmla="*/ 17 w 35"/>
                  <a:gd name="T1" fmla="*/ 0 h 75"/>
                  <a:gd name="T2" fmla="*/ 11 w 35"/>
                  <a:gd name="T3" fmla="*/ 3 h 75"/>
                  <a:gd name="T4" fmla="*/ 5 w 35"/>
                  <a:gd name="T5" fmla="*/ 11 h 75"/>
                  <a:gd name="T6" fmla="*/ 1 w 35"/>
                  <a:gd name="T7" fmla="*/ 24 h 75"/>
                  <a:gd name="T8" fmla="*/ 0 w 35"/>
                  <a:gd name="T9" fmla="*/ 38 h 75"/>
                  <a:gd name="T10" fmla="*/ 1 w 35"/>
                  <a:gd name="T11" fmla="*/ 53 h 75"/>
                  <a:gd name="T12" fmla="*/ 5 w 35"/>
                  <a:gd name="T13" fmla="*/ 64 h 75"/>
                  <a:gd name="T14" fmla="*/ 11 w 35"/>
                  <a:gd name="T15" fmla="*/ 71 h 75"/>
                  <a:gd name="T16" fmla="*/ 17 w 35"/>
                  <a:gd name="T17" fmla="*/ 75 h 75"/>
                  <a:gd name="T18" fmla="*/ 24 w 35"/>
                  <a:gd name="T19" fmla="*/ 71 h 75"/>
                  <a:gd name="T20" fmla="*/ 29 w 35"/>
                  <a:gd name="T21" fmla="*/ 64 h 75"/>
                  <a:gd name="T22" fmla="*/ 34 w 35"/>
                  <a:gd name="T23" fmla="*/ 53 h 75"/>
                  <a:gd name="T24" fmla="*/ 35 w 35"/>
                  <a:gd name="T25" fmla="*/ 38 h 75"/>
                  <a:gd name="T26" fmla="*/ 34 w 35"/>
                  <a:gd name="T27" fmla="*/ 24 h 75"/>
                  <a:gd name="T28" fmla="*/ 29 w 35"/>
                  <a:gd name="T29" fmla="*/ 11 h 75"/>
                  <a:gd name="T30" fmla="*/ 24 w 35"/>
                  <a:gd name="T31" fmla="*/ 3 h 75"/>
                  <a:gd name="T32" fmla="*/ 17 w 35"/>
                  <a:gd name="T33" fmla="*/ 0 h 7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35" h="75">
                    <a:moveTo>
                      <a:pt x="17" y="0"/>
                    </a:moveTo>
                    <a:lnTo>
                      <a:pt x="11" y="3"/>
                    </a:lnTo>
                    <a:lnTo>
                      <a:pt x="5" y="11"/>
                    </a:lnTo>
                    <a:lnTo>
                      <a:pt x="1" y="24"/>
                    </a:lnTo>
                    <a:lnTo>
                      <a:pt x="0" y="38"/>
                    </a:lnTo>
                    <a:lnTo>
                      <a:pt x="1" y="53"/>
                    </a:lnTo>
                    <a:lnTo>
                      <a:pt x="5" y="64"/>
                    </a:lnTo>
                    <a:lnTo>
                      <a:pt x="11" y="71"/>
                    </a:lnTo>
                    <a:lnTo>
                      <a:pt x="17" y="75"/>
                    </a:lnTo>
                    <a:lnTo>
                      <a:pt x="24" y="71"/>
                    </a:lnTo>
                    <a:lnTo>
                      <a:pt x="29" y="64"/>
                    </a:lnTo>
                    <a:lnTo>
                      <a:pt x="34" y="53"/>
                    </a:lnTo>
                    <a:lnTo>
                      <a:pt x="35" y="38"/>
                    </a:lnTo>
                    <a:lnTo>
                      <a:pt x="34" y="24"/>
                    </a:lnTo>
                    <a:lnTo>
                      <a:pt x="29" y="11"/>
                    </a:lnTo>
                    <a:lnTo>
                      <a:pt x="24" y="3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38" name="Freeform 34"/>
              <p:cNvSpPr>
                <a:spLocks/>
              </p:cNvSpPr>
              <p:nvPr/>
            </p:nvSpPr>
            <p:spPr bwMode="auto">
              <a:xfrm>
                <a:off x="4481" y="1614"/>
                <a:ext cx="189" cy="49"/>
              </a:xfrm>
              <a:custGeom>
                <a:avLst/>
                <a:gdLst>
                  <a:gd name="T0" fmla="*/ 23 w 189"/>
                  <a:gd name="T1" fmla="*/ 49 h 49"/>
                  <a:gd name="T2" fmla="*/ 0 w 189"/>
                  <a:gd name="T3" fmla="*/ 0 h 49"/>
                  <a:gd name="T4" fmla="*/ 162 w 189"/>
                  <a:gd name="T5" fmla="*/ 0 h 49"/>
                  <a:gd name="T6" fmla="*/ 189 w 189"/>
                  <a:gd name="T7" fmla="*/ 49 h 49"/>
                  <a:gd name="T8" fmla="*/ 23 w 189"/>
                  <a:gd name="T9" fmla="*/ 49 h 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89" h="49">
                    <a:moveTo>
                      <a:pt x="23" y="49"/>
                    </a:moveTo>
                    <a:lnTo>
                      <a:pt x="0" y="0"/>
                    </a:lnTo>
                    <a:lnTo>
                      <a:pt x="162" y="0"/>
                    </a:lnTo>
                    <a:lnTo>
                      <a:pt x="189" y="49"/>
                    </a:lnTo>
                    <a:lnTo>
                      <a:pt x="23" y="4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27" name="Group 37"/>
            <p:cNvGrpSpPr>
              <a:grpSpLocks/>
            </p:cNvGrpSpPr>
            <p:nvPr/>
          </p:nvGrpSpPr>
          <p:grpSpPr bwMode="auto">
            <a:xfrm>
              <a:off x="1728" y="1008"/>
              <a:ext cx="1073" cy="483"/>
              <a:chOff x="2375" y="2170"/>
              <a:chExt cx="1073" cy="483"/>
            </a:xfrm>
          </p:grpSpPr>
          <p:sp>
            <p:nvSpPr>
              <p:cNvPr id="28728" name="Freeform 38"/>
              <p:cNvSpPr>
                <a:spLocks/>
              </p:cNvSpPr>
              <p:nvPr/>
            </p:nvSpPr>
            <p:spPr bwMode="auto">
              <a:xfrm>
                <a:off x="2375" y="2170"/>
                <a:ext cx="1073" cy="483"/>
              </a:xfrm>
              <a:custGeom>
                <a:avLst/>
                <a:gdLst>
                  <a:gd name="T0" fmla="*/ 245 w 1073"/>
                  <a:gd name="T1" fmla="*/ 482 h 483"/>
                  <a:gd name="T2" fmla="*/ 260 w 1073"/>
                  <a:gd name="T3" fmla="*/ 477 h 483"/>
                  <a:gd name="T4" fmla="*/ 272 w 1073"/>
                  <a:gd name="T5" fmla="*/ 468 h 483"/>
                  <a:gd name="T6" fmla="*/ 282 w 1073"/>
                  <a:gd name="T7" fmla="*/ 455 h 483"/>
                  <a:gd name="T8" fmla="*/ 288 w 1073"/>
                  <a:gd name="T9" fmla="*/ 455 h 483"/>
                  <a:gd name="T10" fmla="*/ 298 w 1073"/>
                  <a:gd name="T11" fmla="*/ 468 h 483"/>
                  <a:gd name="T12" fmla="*/ 311 w 1073"/>
                  <a:gd name="T13" fmla="*/ 477 h 483"/>
                  <a:gd name="T14" fmla="*/ 326 w 1073"/>
                  <a:gd name="T15" fmla="*/ 482 h 483"/>
                  <a:gd name="T16" fmla="*/ 344 w 1073"/>
                  <a:gd name="T17" fmla="*/ 482 h 483"/>
                  <a:gd name="T18" fmla="*/ 362 w 1073"/>
                  <a:gd name="T19" fmla="*/ 474 h 483"/>
                  <a:gd name="T20" fmla="*/ 376 w 1073"/>
                  <a:gd name="T21" fmla="*/ 459 h 483"/>
                  <a:gd name="T22" fmla="*/ 385 w 1073"/>
                  <a:gd name="T23" fmla="*/ 441 h 483"/>
                  <a:gd name="T24" fmla="*/ 734 w 1073"/>
                  <a:gd name="T25" fmla="*/ 430 h 483"/>
                  <a:gd name="T26" fmla="*/ 739 w 1073"/>
                  <a:gd name="T27" fmla="*/ 450 h 483"/>
                  <a:gd name="T28" fmla="*/ 750 w 1073"/>
                  <a:gd name="T29" fmla="*/ 468 h 483"/>
                  <a:gd name="T30" fmla="*/ 767 w 1073"/>
                  <a:gd name="T31" fmla="*/ 479 h 483"/>
                  <a:gd name="T32" fmla="*/ 786 w 1073"/>
                  <a:gd name="T33" fmla="*/ 483 h 483"/>
                  <a:gd name="T34" fmla="*/ 801 w 1073"/>
                  <a:gd name="T35" fmla="*/ 481 h 483"/>
                  <a:gd name="T36" fmla="*/ 816 w 1073"/>
                  <a:gd name="T37" fmla="*/ 473 h 483"/>
                  <a:gd name="T38" fmla="*/ 827 w 1073"/>
                  <a:gd name="T39" fmla="*/ 462 h 483"/>
                  <a:gd name="T40" fmla="*/ 835 w 1073"/>
                  <a:gd name="T41" fmla="*/ 447 h 483"/>
                  <a:gd name="T42" fmla="*/ 843 w 1073"/>
                  <a:gd name="T43" fmla="*/ 462 h 483"/>
                  <a:gd name="T44" fmla="*/ 853 w 1073"/>
                  <a:gd name="T45" fmla="*/ 473 h 483"/>
                  <a:gd name="T46" fmla="*/ 868 w 1073"/>
                  <a:gd name="T47" fmla="*/ 481 h 483"/>
                  <a:gd name="T48" fmla="*/ 883 w 1073"/>
                  <a:gd name="T49" fmla="*/ 483 h 483"/>
                  <a:gd name="T50" fmla="*/ 902 w 1073"/>
                  <a:gd name="T51" fmla="*/ 479 h 483"/>
                  <a:gd name="T52" fmla="*/ 919 w 1073"/>
                  <a:gd name="T53" fmla="*/ 468 h 483"/>
                  <a:gd name="T54" fmla="*/ 930 w 1073"/>
                  <a:gd name="T55" fmla="*/ 450 h 483"/>
                  <a:gd name="T56" fmla="*/ 935 w 1073"/>
                  <a:gd name="T57" fmla="*/ 430 h 483"/>
                  <a:gd name="T58" fmla="*/ 994 w 1073"/>
                  <a:gd name="T59" fmla="*/ 302 h 483"/>
                  <a:gd name="T60" fmla="*/ 59 w 1073"/>
                  <a:gd name="T61" fmla="*/ 0 h 483"/>
                  <a:gd name="T62" fmla="*/ 74 w 1073"/>
                  <a:gd name="T63" fmla="*/ 430 h 483"/>
                  <a:gd name="T64" fmla="*/ 187 w 1073"/>
                  <a:gd name="T65" fmla="*/ 441 h 483"/>
                  <a:gd name="T66" fmla="*/ 195 w 1073"/>
                  <a:gd name="T67" fmla="*/ 459 h 483"/>
                  <a:gd name="T68" fmla="*/ 209 w 1073"/>
                  <a:gd name="T69" fmla="*/ 474 h 483"/>
                  <a:gd name="T70" fmla="*/ 228 w 1073"/>
                  <a:gd name="T71" fmla="*/ 482 h 48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1073" h="483">
                    <a:moveTo>
                      <a:pt x="237" y="483"/>
                    </a:moveTo>
                    <a:lnTo>
                      <a:pt x="245" y="482"/>
                    </a:lnTo>
                    <a:lnTo>
                      <a:pt x="253" y="481"/>
                    </a:lnTo>
                    <a:lnTo>
                      <a:pt x="260" y="477"/>
                    </a:lnTo>
                    <a:lnTo>
                      <a:pt x="267" y="473"/>
                    </a:lnTo>
                    <a:lnTo>
                      <a:pt x="272" y="468"/>
                    </a:lnTo>
                    <a:lnTo>
                      <a:pt x="278" y="462"/>
                    </a:lnTo>
                    <a:lnTo>
                      <a:pt x="282" y="455"/>
                    </a:lnTo>
                    <a:lnTo>
                      <a:pt x="285" y="447"/>
                    </a:lnTo>
                    <a:lnTo>
                      <a:pt x="288" y="455"/>
                    </a:lnTo>
                    <a:lnTo>
                      <a:pt x="294" y="462"/>
                    </a:lnTo>
                    <a:lnTo>
                      <a:pt x="298" y="468"/>
                    </a:lnTo>
                    <a:lnTo>
                      <a:pt x="305" y="473"/>
                    </a:lnTo>
                    <a:lnTo>
                      <a:pt x="311" y="477"/>
                    </a:lnTo>
                    <a:lnTo>
                      <a:pt x="319" y="481"/>
                    </a:lnTo>
                    <a:lnTo>
                      <a:pt x="326" y="482"/>
                    </a:lnTo>
                    <a:lnTo>
                      <a:pt x="334" y="483"/>
                    </a:lnTo>
                    <a:lnTo>
                      <a:pt x="344" y="482"/>
                    </a:lnTo>
                    <a:lnTo>
                      <a:pt x="354" y="479"/>
                    </a:lnTo>
                    <a:lnTo>
                      <a:pt x="362" y="474"/>
                    </a:lnTo>
                    <a:lnTo>
                      <a:pt x="370" y="468"/>
                    </a:lnTo>
                    <a:lnTo>
                      <a:pt x="376" y="459"/>
                    </a:lnTo>
                    <a:lnTo>
                      <a:pt x="382" y="450"/>
                    </a:lnTo>
                    <a:lnTo>
                      <a:pt x="385" y="441"/>
                    </a:lnTo>
                    <a:lnTo>
                      <a:pt x="386" y="430"/>
                    </a:lnTo>
                    <a:lnTo>
                      <a:pt x="734" y="430"/>
                    </a:lnTo>
                    <a:lnTo>
                      <a:pt x="735" y="441"/>
                    </a:lnTo>
                    <a:lnTo>
                      <a:pt x="739" y="450"/>
                    </a:lnTo>
                    <a:lnTo>
                      <a:pt x="744" y="459"/>
                    </a:lnTo>
                    <a:lnTo>
                      <a:pt x="750" y="468"/>
                    </a:lnTo>
                    <a:lnTo>
                      <a:pt x="758" y="474"/>
                    </a:lnTo>
                    <a:lnTo>
                      <a:pt x="767" y="479"/>
                    </a:lnTo>
                    <a:lnTo>
                      <a:pt x="776" y="482"/>
                    </a:lnTo>
                    <a:lnTo>
                      <a:pt x="786" y="483"/>
                    </a:lnTo>
                    <a:lnTo>
                      <a:pt x="794" y="482"/>
                    </a:lnTo>
                    <a:lnTo>
                      <a:pt x="801" y="481"/>
                    </a:lnTo>
                    <a:lnTo>
                      <a:pt x="809" y="477"/>
                    </a:lnTo>
                    <a:lnTo>
                      <a:pt x="816" y="473"/>
                    </a:lnTo>
                    <a:lnTo>
                      <a:pt x="822" y="468"/>
                    </a:lnTo>
                    <a:lnTo>
                      <a:pt x="827" y="462"/>
                    </a:lnTo>
                    <a:lnTo>
                      <a:pt x="832" y="455"/>
                    </a:lnTo>
                    <a:lnTo>
                      <a:pt x="835" y="447"/>
                    </a:lnTo>
                    <a:lnTo>
                      <a:pt x="838" y="455"/>
                    </a:lnTo>
                    <a:lnTo>
                      <a:pt x="843" y="462"/>
                    </a:lnTo>
                    <a:lnTo>
                      <a:pt x="848" y="468"/>
                    </a:lnTo>
                    <a:lnTo>
                      <a:pt x="853" y="473"/>
                    </a:lnTo>
                    <a:lnTo>
                      <a:pt x="860" y="477"/>
                    </a:lnTo>
                    <a:lnTo>
                      <a:pt x="868" y="481"/>
                    </a:lnTo>
                    <a:lnTo>
                      <a:pt x="875" y="482"/>
                    </a:lnTo>
                    <a:lnTo>
                      <a:pt x="883" y="483"/>
                    </a:lnTo>
                    <a:lnTo>
                      <a:pt x="893" y="482"/>
                    </a:lnTo>
                    <a:lnTo>
                      <a:pt x="902" y="479"/>
                    </a:lnTo>
                    <a:lnTo>
                      <a:pt x="911" y="474"/>
                    </a:lnTo>
                    <a:lnTo>
                      <a:pt x="919" y="468"/>
                    </a:lnTo>
                    <a:lnTo>
                      <a:pt x="925" y="459"/>
                    </a:lnTo>
                    <a:lnTo>
                      <a:pt x="930" y="450"/>
                    </a:lnTo>
                    <a:lnTo>
                      <a:pt x="934" y="441"/>
                    </a:lnTo>
                    <a:lnTo>
                      <a:pt x="935" y="430"/>
                    </a:lnTo>
                    <a:lnTo>
                      <a:pt x="1073" y="430"/>
                    </a:lnTo>
                    <a:lnTo>
                      <a:pt x="994" y="302"/>
                    </a:lnTo>
                    <a:lnTo>
                      <a:pt x="1038" y="0"/>
                    </a:lnTo>
                    <a:lnTo>
                      <a:pt x="59" y="0"/>
                    </a:lnTo>
                    <a:lnTo>
                      <a:pt x="0" y="309"/>
                    </a:lnTo>
                    <a:lnTo>
                      <a:pt x="74" y="430"/>
                    </a:lnTo>
                    <a:lnTo>
                      <a:pt x="185" y="430"/>
                    </a:lnTo>
                    <a:lnTo>
                      <a:pt x="187" y="441"/>
                    </a:lnTo>
                    <a:lnTo>
                      <a:pt x="190" y="450"/>
                    </a:lnTo>
                    <a:lnTo>
                      <a:pt x="195" y="459"/>
                    </a:lnTo>
                    <a:lnTo>
                      <a:pt x="202" y="468"/>
                    </a:lnTo>
                    <a:lnTo>
                      <a:pt x="209" y="474"/>
                    </a:lnTo>
                    <a:lnTo>
                      <a:pt x="218" y="479"/>
                    </a:lnTo>
                    <a:lnTo>
                      <a:pt x="228" y="482"/>
                    </a:lnTo>
                    <a:lnTo>
                      <a:pt x="237" y="48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29" name="Freeform 39"/>
              <p:cNvSpPr>
                <a:spLocks/>
              </p:cNvSpPr>
              <p:nvPr/>
            </p:nvSpPr>
            <p:spPr bwMode="auto">
              <a:xfrm>
                <a:off x="2415" y="2208"/>
                <a:ext cx="965" cy="354"/>
              </a:xfrm>
              <a:custGeom>
                <a:avLst/>
                <a:gdLst>
                  <a:gd name="T0" fmla="*/ 0 w 965"/>
                  <a:gd name="T1" fmla="*/ 264 h 354"/>
                  <a:gd name="T2" fmla="*/ 50 w 965"/>
                  <a:gd name="T3" fmla="*/ 0 h 354"/>
                  <a:gd name="T4" fmla="*/ 954 w 965"/>
                  <a:gd name="T5" fmla="*/ 0 h 354"/>
                  <a:gd name="T6" fmla="*/ 918 w 965"/>
                  <a:gd name="T7" fmla="*/ 249 h 354"/>
                  <a:gd name="T8" fmla="*/ 131 w 965"/>
                  <a:gd name="T9" fmla="*/ 249 h 354"/>
                  <a:gd name="T10" fmla="*/ 161 w 965"/>
                  <a:gd name="T11" fmla="*/ 287 h 354"/>
                  <a:gd name="T12" fmla="*/ 924 w 965"/>
                  <a:gd name="T13" fmla="*/ 287 h 354"/>
                  <a:gd name="T14" fmla="*/ 965 w 965"/>
                  <a:gd name="T15" fmla="*/ 354 h 354"/>
                  <a:gd name="T16" fmla="*/ 55 w 965"/>
                  <a:gd name="T17" fmla="*/ 354 h 354"/>
                  <a:gd name="T18" fmla="*/ 0 w 965"/>
                  <a:gd name="T19" fmla="*/ 264 h 35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65" h="354">
                    <a:moveTo>
                      <a:pt x="0" y="264"/>
                    </a:moveTo>
                    <a:lnTo>
                      <a:pt x="50" y="0"/>
                    </a:lnTo>
                    <a:lnTo>
                      <a:pt x="954" y="0"/>
                    </a:lnTo>
                    <a:lnTo>
                      <a:pt x="918" y="249"/>
                    </a:lnTo>
                    <a:lnTo>
                      <a:pt x="131" y="249"/>
                    </a:lnTo>
                    <a:lnTo>
                      <a:pt x="161" y="287"/>
                    </a:lnTo>
                    <a:lnTo>
                      <a:pt x="924" y="287"/>
                    </a:lnTo>
                    <a:lnTo>
                      <a:pt x="965" y="354"/>
                    </a:lnTo>
                    <a:lnTo>
                      <a:pt x="55" y="354"/>
                    </a:lnTo>
                    <a:lnTo>
                      <a:pt x="0" y="264"/>
                    </a:lnTo>
                    <a:close/>
                  </a:path>
                </a:pathLst>
              </a:custGeom>
              <a:solidFill>
                <a:srgbClr val="3FB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30" name="Freeform 40"/>
              <p:cNvSpPr>
                <a:spLocks/>
              </p:cNvSpPr>
              <p:nvPr/>
            </p:nvSpPr>
            <p:spPr bwMode="auto">
              <a:xfrm>
                <a:off x="2650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2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31" name="Freeform 41"/>
              <p:cNvSpPr>
                <a:spLocks/>
              </p:cNvSpPr>
              <p:nvPr/>
            </p:nvSpPr>
            <p:spPr bwMode="auto">
              <a:xfrm>
                <a:off x="2481" y="2262"/>
                <a:ext cx="138" cy="110"/>
              </a:xfrm>
              <a:custGeom>
                <a:avLst/>
                <a:gdLst>
                  <a:gd name="T0" fmla="*/ 122 w 138"/>
                  <a:gd name="T1" fmla="*/ 110 h 110"/>
                  <a:gd name="T2" fmla="*/ 138 w 138"/>
                  <a:gd name="T3" fmla="*/ 0 h 110"/>
                  <a:gd name="T4" fmla="*/ 15 w 138"/>
                  <a:gd name="T5" fmla="*/ 0 h 110"/>
                  <a:gd name="T6" fmla="*/ 0 w 138"/>
                  <a:gd name="T7" fmla="*/ 110 h 110"/>
                  <a:gd name="T8" fmla="*/ 122 w 138"/>
                  <a:gd name="T9" fmla="*/ 11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22" y="110"/>
                    </a:moveTo>
                    <a:lnTo>
                      <a:pt x="138" y="0"/>
                    </a:lnTo>
                    <a:lnTo>
                      <a:pt x="15" y="0"/>
                    </a:lnTo>
                    <a:lnTo>
                      <a:pt x="0" y="110"/>
                    </a:lnTo>
                    <a:lnTo>
                      <a:pt x="122" y="1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32" name="Freeform 42"/>
              <p:cNvSpPr>
                <a:spLocks/>
              </p:cNvSpPr>
              <p:nvPr/>
            </p:nvSpPr>
            <p:spPr bwMode="auto">
              <a:xfrm>
                <a:off x="2820" y="2262"/>
                <a:ext cx="137" cy="110"/>
              </a:xfrm>
              <a:custGeom>
                <a:avLst/>
                <a:gdLst>
                  <a:gd name="T0" fmla="*/ 137 w 137"/>
                  <a:gd name="T1" fmla="*/ 0 h 110"/>
                  <a:gd name="T2" fmla="*/ 16 w 137"/>
                  <a:gd name="T3" fmla="*/ 0 h 110"/>
                  <a:gd name="T4" fmla="*/ 0 w 137"/>
                  <a:gd name="T5" fmla="*/ 110 h 110"/>
                  <a:gd name="T6" fmla="*/ 122 w 137"/>
                  <a:gd name="T7" fmla="*/ 110 h 110"/>
                  <a:gd name="T8" fmla="*/ 137 w 137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7" h="110">
                    <a:moveTo>
                      <a:pt x="137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33" name="Freeform 43"/>
              <p:cNvSpPr>
                <a:spLocks/>
              </p:cNvSpPr>
              <p:nvPr/>
            </p:nvSpPr>
            <p:spPr bwMode="auto">
              <a:xfrm>
                <a:off x="2989" y="2262"/>
                <a:ext cx="136" cy="110"/>
              </a:xfrm>
              <a:custGeom>
                <a:avLst/>
                <a:gdLst>
                  <a:gd name="T0" fmla="*/ 136 w 136"/>
                  <a:gd name="T1" fmla="*/ 0 h 110"/>
                  <a:gd name="T2" fmla="*/ 16 w 136"/>
                  <a:gd name="T3" fmla="*/ 0 h 110"/>
                  <a:gd name="T4" fmla="*/ 0 w 136"/>
                  <a:gd name="T5" fmla="*/ 110 h 110"/>
                  <a:gd name="T6" fmla="*/ 121 w 136"/>
                  <a:gd name="T7" fmla="*/ 110 h 110"/>
                  <a:gd name="T8" fmla="*/ 136 w 136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" h="110">
                    <a:moveTo>
                      <a:pt x="136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1" y="11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34" name="Freeform 44"/>
              <p:cNvSpPr>
                <a:spLocks/>
              </p:cNvSpPr>
              <p:nvPr/>
            </p:nvSpPr>
            <p:spPr bwMode="auto">
              <a:xfrm>
                <a:off x="3162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3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3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8686" name="Group 62"/>
          <p:cNvGrpSpPr>
            <a:grpSpLocks/>
          </p:cNvGrpSpPr>
          <p:nvPr/>
        </p:nvGrpSpPr>
        <p:grpSpPr bwMode="auto">
          <a:xfrm flipH="1" flipV="1">
            <a:off x="4089400" y="6067425"/>
            <a:ext cx="2198688" cy="338138"/>
            <a:chOff x="624" y="960"/>
            <a:chExt cx="3325" cy="531"/>
          </a:xfrm>
        </p:grpSpPr>
        <p:grpSp>
          <p:nvGrpSpPr>
            <p:cNvPr id="28704" name="Group 63"/>
            <p:cNvGrpSpPr>
              <a:grpSpLocks/>
            </p:cNvGrpSpPr>
            <p:nvPr/>
          </p:nvGrpSpPr>
          <p:grpSpPr bwMode="auto">
            <a:xfrm>
              <a:off x="624" y="1008"/>
              <a:ext cx="1073" cy="483"/>
              <a:chOff x="2375" y="2170"/>
              <a:chExt cx="1073" cy="483"/>
            </a:xfrm>
          </p:grpSpPr>
          <p:sp>
            <p:nvSpPr>
              <p:cNvPr id="28718" name="Freeform 64"/>
              <p:cNvSpPr>
                <a:spLocks/>
              </p:cNvSpPr>
              <p:nvPr/>
            </p:nvSpPr>
            <p:spPr bwMode="auto">
              <a:xfrm>
                <a:off x="2375" y="2170"/>
                <a:ext cx="1073" cy="483"/>
              </a:xfrm>
              <a:custGeom>
                <a:avLst/>
                <a:gdLst>
                  <a:gd name="T0" fmla="*/ 245 w 1073"/>
                  <a:gd name="T1" fmla="*/ 482 h 483"/>
                  <a:gd name="T2" fmla="*/ 260 w 1073"/>
                  <a:gd name="T3" fmla="*/ 477 h 483"/>
                  <a:gd name="T4" fmla="*/ 272 w 1073"/>
                  <a:gd name="T5" fmla="*/ 468 h 483"/>
                  <a:gd name="T6" fmla="*/ 282 w 1073"/>
                  <a:gd name="T7" fmla="*/ 455 h 483"/>
                  <a:gd name="T8" fmla="*/ 288 w 1073"/>
                  <a:gd name="T9" fmla="*/ 455 h 483"/>
                  <a:gd name="T10" fmla="*/ 298 w 1073"/>
                  <a:gd name="T11" fmla="*/ 468 h 483"/>
                  <a:gd name="T12" fmla="*/ 311 w 1073"/>
                  <a:gd name="T13" fmla="*/ 477 h 483"/>
                  <a:gd name="T14" fmla="*/ 326 w 1073"/>
                  <a:gd name="T15" fmla="*/ 482 h 483"/>
                  <a:gd name="T16" fmla="*/ 344 w 1073"/>
                  <a:gd name="T17" fmla="*/ 482 h 483"/>
                  <a:gd name="T18" fmla="*/ 362 w 1073"/>
                  <a:gd name="T19" fmla="*/ 474 h 483"/>
                  <a:gd name="T20" fmla="*/ 376 w 1073"/>
                  <a:gd name="T21" fmla="*/ 459 h 483"/>
                  <a:gd name="T22" fmla="*/ 385 w 1073"/>
                  <a:gd name="T23" fmla="*/ 441 h 483"/>
                  <a:gd name="T24" fmla="*/ 734 w 1073"/>
                  <a:gd name="T25" fmla="*/ 430 h 483"/>
                  <a:gd name="T26" fmla="*/ 739 w 1073"/>
                  <a:gd name="T27" fmla="*/ 450 h 483"/>
                  <a:gd name="T28" fmla="*/ 750 w 1073"/>
                  <a:gd name="T29" fmla="*/ 468 h 483"/>
                  <a:gd name="T30" fmla="*/ 767 w 1073"/>
                  <a:gd name="T31" fmla="*/ 479 h 483"/>
                  <a:gd name="T32" fmla="*/ 786 w 1073"/>
                  <a:gd name="T33" fmla="*/ 483 h 483"/>
                  <a:gd name="T34" fmla="*/ 801 w 1073"/>
                  <a:gd name="T35" fmla="*/ 481 h 483"/>
                  <a:gd name="T36" fmla="*/ 816 w 1073"/>
                  <a:gd name="T37" fmla="*/ 473 h 483"/>
                  <a:gd name="T38" fmla="*/ 827 w 1073"/>
                  <a:gd name="T39" fmla="*/ 462 h 483"/>
                  <a:gd name="T40" fmla="*/ 835 w 1073"/>
                  <a:gd name="T41" fmla="*/ 447 h 483"/>
                  <a:gd name="T42" fmla="*/ 843 w 1073"/>
                  <a:gd name="T43" fmla="*/ 462 h 483"/>
                  <a:gd name="T44" fmla="*/ 853 w 1073"/>
                  <a:gd name="T45" fmla="*/ 473 h 483"/>
                  <a:gd name="T46" fmla="*/ 868 w 1073"/>
                  <a:gd name="T47" fmla="*/ 481 h 483"/>
                  <a:gd name="T48" fmla="*/ 883 w 1073"/>
                  <a:gd name="T49" fmla="*/ 483 h 483"/>
                  <a:gd name="T50" fmla="*/ 902 w 1073"/>
                  <a:gd name="T51" fmla="*/ 479 h 483"/>
                  <a:gd name="T52" fmla="*/ 919 w 1073"/>
                  <a:gd name="T53" fmla="*/ 468 h 483"/>
                  <a:gd name="T54" fmla="*/ 930 w 1073"/>
                  <a:gd name="T55" fmla="*/ 450 h 483"/>
                  <a:gd name="T56" fmla="*/ 935 w 1073"/>
                  <a:gd name="T57" fmla="*/ 430 h 483"/>
                  <a:gd name="T58" fmla="*/ 994 w 1073"/>
                  <a:gd name="T59" fmla="*/ 302 h 483"/>
                  <a:gd name="T60" fmla="*/ 59 w 1073"/>
                  <a:gd name="T61" fmla="*/ 0 h 483"/>
                  <a:gd name="T62" fmla="*/ 74 w 1073"/>
                  <a:gd name="T63" fmla="*/ 430 h 483"/>
                  <a:gd name="T64" fmla="*/ 187 w 1073"/>
                  <a:gd name="T65" fmla="*/ 441 h 483"/>
                  <a:gd name="T66" fmla="*/ 195 w 1073"/>
                  <a:gd name="T67" fmla="*/ 459 h 483"/>
                  <a:gd name="T68" fmla="*/ 209 w 1073"/>
                  <a:gd name="T69" fmla="*/ 474 h 483"/>
                  <a:gd name="T70" fmla="*/ 228 w 1073"/>
                  <a:gd name="T71" fmla="*/ 482 h 48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1073" h="483">
                    <a:moveTo>
                      <a:pt x="237" y="483"/>
                    </a:moveTo>
                    <a:lnTo>
                      <a:pt x="245" y="482"/>
                    </a:lnTo>
                    <a:lnTo>
                      <a:pt x="253" y="481"/>
                    </a:lnTo>
                    <a:lnTo>
                      <a:pt x="260" y="477"/>
                    </a:lnTo>
                    <a:lnTo>
                      <a:pt x="267" y="473"/>
                    </a:lnTo>
                    <a:lnTo>
                      <a:pt x="272" y="468"/>
                    </a:lnTo>
                    <a:lnTo>
                      <a:pt x="278" y="462"/>
                    </a:lnTo>
                    <a:lnTo>
                      <a:pt x="282" y="455"/>
                    </a:lnTo>
                    <a:lnTo>
                      <a:pt x="285" y="447"/>
                    </a:lnTo>
                    <a:lnTo>
                      <a:pt x="288" y="455"/>
                    </a:lnTo>
                    <a:lnTo>
                      <a:pt x="294" y="462"/>
                    </a:lnTo>
                    <a:lnTo>
                      <a:pt x="298" y="468"/>
                    </a:lnTo>
                    <a:lnTo>
                      <a:pt x="305" y="473"/>
                    </a:lnTo>
                    <a:lnTo>
                      <a:pt x="311" y="477"/>
                    </a:lnTo>
                    <a:lnTo>
                      <a:pt x="319" y="481"/>
                    </a:lnTo>
                    <a:lnTo>
                      <a:pt x="326" y="482"/>
                    </a:lnTo>
                    <a:lnTo>
                      <a:pt x="334" y="483"/>
                    </a:lnTo>
                    <a:lnTo>
                      <a:pt x="344" y="482"/>
                    </a:lnTo>
                    <a:lnTo>
                      <a:pt x="354" y="479"/>
                    </a:lnTo>
                    <a:lnTo>
                      <a:pt x="362" y="474"/>
                    </a:lnTo>
                    <a:lnTo>
                      <a:pt x="370" y="468"/>
                    </a:lnTo>
                    <a:lnTo>
                      <a:pt x="376" y="459"/>
                    </a:lnTo>
                    <a:lnTo>
                      <a:pt x="382" y="450"/>
                    </a:lnTo>
                    <a:lnTo>
                      <a:pt x="385" y="441"/>
                    </a:lnTo>
                    <a:lnTo>
                      <a:pt x="386" y="430"/>
                    </a:lnTo>
                    <a:lnTo>
                      <a:pt x="734" y="430"/>
                    </a:lnTo>
                    <a:lnTo>
                      <a:pt x="735" y="441"/>
                    </a:lnTo>
                    <a:lnTo>
                      <a:pt x="739" y="450"/>
                    </a:lnTo>
                    <a:lnTo>
                      <a:pt x="744" y="459"/>
                    </a:lnTo>
                    <a:lnTo>
                      <a:pt x="750" y="468"/>
                    </a:lnTo>
                    <a:lnTo>
                      <a:pt x="758" y="474"/>
                    </a:lnTo>
                    <a:lnTo>
                      <a:pt x="767" y="479"/>
                    </a:lnTo>
                    <a:lnTo>
                      <a:pt x="776" y="482"/>
                    </a:lnTo>
                    <a:lnTo>
                      <a:pt x="786" y="483"/>
                    </a:lnTo>
                    <a:lnTo>
                      <a:pt x="794" y="482"/>
                    </a:lnTo>
                    <a:lnTo>
                      <a:pt x="801" y="481"/>
                    </a:lnTo>
                    <a:lnTo>
                      <a:pt x="809" y="477"/>
                    </a:lnTo>
                    <a:lnTo>
                      <a:pt x="816" y="473"/>
                    </a:lnTo>
                    <a:lnTo>
                      <a:pt x="822" y="468"/>
                    </a:lnTo>
                    <a:lnTo>
                      <a:pt x="827" y="462"/>
                    </a:lnTo>
                    <a:lnTo>
                      <a:pt x="832" y="455"/>
                    </a:lnTo>
                    <a:lnTo>
                      <a:pt x="835" y="447"/>
                    </a:lnTo>
                    <a:lnTo>
                      <a:pt x="838" y="455"/>
                    </a:lnTo>
                    <a:lnTo>
                      <a:pt x="843" y="462"/>
                    </a:lnTo>
                    <a:lnTo>
                      <a:pt x="848" y="468"/>
                    </a:lnTo>
                    <a:lnTo>
                      <a:pt x="853" y="473"/>
                    </a:lnTo>
                    <a:lnTo>
                      <a:pt x="860" y="477"/>
                    </a:lnTo>
                    <a:lnTo>
                      <a:pt x="868" y="481"/>
                    </a:lnTo>
                    <a:lnTo>
                      <a:pt x="875" y="482"/>
                    </a:lnTo>
                    <a:lnTo>
                      <a:pt x="883" y="483"/>
                    </a:lnTo>
                    <a:lnTo>
                      <a:pt x="893" y="482"/>
                    </a:lnTo>
                    <a:lnTo>
                      <a:pt x="902" y="479"/>
                    </a:lnTo>
                    <a:lnTo>
                      <a:pt x="911" y="474"/>
                    </a:lnTo>
                    <a:lnTo>
                      <a:pt x="919" y="468"/>
                    </a:lnTo>
                    <a:lnTo>
                      <a:pt x="925" y="459"/>
                    </a:lnTo>
                    <a:lnTo>
                      <a:pt x="930" y="450"/>
                    </a:lnTo>
                    <a:lnTo>
                      <a:pt x="934" y="441"/>
                    </a:lnTo>
                    <a:lnTo>
                      <a:pt x="935" y="430"/>
                    </a:lnTo>
                    <a:lnTo>
                      <a:pt x="1073" y="430"/>
                    </a:lnTo>
                    <a:lnTo>
                      <a:pt x="994" y="302"/>
                    </a:lnTo>
                    <a:lnTo>
                      <a:pt x="1038" y="0"/>
                    </a:lnTo>
                    <a:lnTo>
                      <a:pt x="59" y="0"/>
                    </a:lnTo>
                    <a:lnTo>
                      <a:pt x="0" y="309"/>
                    </a:lnTo>
                    <a:lnTo>
                      <a:pt x="74" y="430"/>
                    </a:lnTo>
                    <a:lnTo>
                      <a:pt x="185" y="430"/>
                    </a:lnTo>
                    <a:lnTo>
                      <a:pt x="187" y="441"/>
                    </a:lnTo>
                    <a:lnTo>
                      <a:pt x="190" y="450"/>
                    </a:lnTo>
                    <a:lnTo>
                      <a:pt x="195" y="459"/>
                    </a:lnTo>
                    <a:lnTo>
                      <a:pt x="202" y="468"/>
                    </a:lnTo>
                    <a:lnTo>
                      <a:pt x="209" y="474"/>
                    </a:lnTo>
                    <a:lnTo>
                      <a:pt x="218" y="479"/>
                    </a:lnTo>
                    <a:lnTo>
                      <a:pt x="228" y="482"/>
                    </a:lnTo>
                    <a:lnTo>
                      <a:pt x="237" y="48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19" name="Freeform 65"/>
              <p:cNvSpPr>
                <a:spLocks/>
              </p:cNvSpPr>
              <p:nvPr/>
            </p:nvSpPr>
            <p:spPr bwMode="auto">
              <a:xfrm>
                <a:off x="2415" y="2208"/>
                <a:ext cx="965" cy="354"/>
              </a:xfrm>
              <a:custGeom>
                <a:avLst/>
                <a:gdLst>
                  <a:gd name="T0" fmla="*/ 0 w 965"/>
                  <a:gd name="T1" fmla="*/ 264 h 354"/>
                  <a:gd name="T2" fmla="*/ 50 w 965"/>
                  <a:gd name="T3" fmla="*/ 0 h 354"/>
                  <a:gd name="T4" fmla="*/ 954 w 965"/>
                  <a:gd name="T5" fmla="*/ 0 h 354"/>
                  <a:gd name="T6" fmla="*/ 918 w 965"/>
                  <a:gd name="T7" fmla="*/ 249 h 354"/>
                  <a:gd name="T8" fmla="*/ 131 w 965"/>
                  <a:gd name="T9" fmla="*/ 249 h 354"/>
                  <a:gd name="T10" fmla="*/ 161 w 965"/>
                  <a:gd name="T11" fmla="*/ 287 h 354"/>
                  <a:gd name="T12" fmla="*/ 924 w 965"/>
                  <a:gd name="T13" fmla="*/ 287 h 354"/>
                  <a:gd name="T14" fmla="*/ 965 w 965"/>
                  <a:gd name="T15" fmla="*/ 354 h 354"/>
                  <a:gd name="T16" fmla="*/ 55 w 965"/>
                  <a:gd name="T17" fmla="*/ 354 h 354"/>
                  <a:gd name="T18" fmla="*/ 0 w 965"/>
                  <a:gd name="T19" fmla="*/ 264 h 35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65" h="354">
                    <a:moveTo>
                      <a:pt x="0" y="264"/>
                    </a:moveTo>
                    <a:lnTo>
                      <a:pt x="50" y="0"/>
                    </a:lnTo>
                    <a:lnTo>
                      <a:pt x="954" y="0"/>
                    </a:lnTo>
                    <a:lnTo>
                      <a:pt x="918" y="249"/>
                    </a:lnTo>
                    <a:lnTo>
                      <a:pt x="131" y="249"/>
                    </a:lnTo>
                    <a:lnTo>
                      <a:pt x="161" y="287"/>
                    </a:lnTo>
                    <a:lnTo>
                      <a:pt x="924" y="287"/>
                    </a:lnTo>
                    <a:lnTo>
                      <a:pt x="965" y="354"/>
                    </a:lnTo>
                    <a:lnTo>
                      <a:pt x="55" y="354"/>
                    </a:lnTo>
                    <a:lnTo>
                      <a:pt x="0" y="264"/>
                    </a:lnTo>
                    <a:close/>
                  </a:path>
                </a:pathLst>
              </a:custGeom>
              <a:solidFill>
                <a:srgbClr val="3FB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20" name="Freeform 66"/>
              <p:cNvSpPr>
                <a:spLocks/>
              </p:cNvSpPr>
              <p:nvPr/>
            </p:nvSpPr>
            <p:spPr bwMode="auto">
              <a:xfrm>
                <a:off x="2650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2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21" name="Freeform 67"/>
              <p:cNvSpPr>
                <a:spLocks/>
              </p:cNvSpPr>
              <p:nvPr/>
            </p:nvSpPr>
            <p:spPr bwMode="auto">
              <a:xfrm>
                <a:off x="2481" y="2262"/>
                <a:ext cx="138" cy="110"/>
              </a:xfrm>
              <a:custGeom>
                <a:avLst/>
                <a:gdLst>
                  <a:gd name="T0" fmla="*/ 122 w 138"/>
                  <a:gd name="T1" fmla="*/ 110 h 110"/>
                  <a:gd name="T2" fmla="*/ 138 w 138"/>
                  <a:gd name="T3" fmla="*/ 0 h 110"/>
                  <a:gd name="T4" fmla="*/ 15 w 138"/>
                  <a:gd name="T5" fmla="*/ 0 h 110"/>
                  <a:gd name="T6" fmla="*/ 0 w 138"/>
                  <a:gd name="T7" fmla="*/ 110 h 110"/>
                  <a:gd name="T8" fmla="*/ 122 w 138"/>
                  <a:gd name="T9" fmla="*/ 11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22" y="110"/>
                    </a:moveTo>
                    <a:lnTo>
                      <a:pt x="138" y="0"/>
                    </a:lnTo>
                    <a:lnTo>
                      <a:pt x="15" y="0"/>
                    </a:lnTo>
                    <a:lnTo>
                      <a:pt x="0" y="110"/>
                    </a:lnTo>
                    <a:lnTo>
                      <a:pt x="122" y="1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22" name="Freeform 68"/>
              <p:cNvSpPr>
                <a:spLocks/>
              </p:cNvSpPr>
              <p:nvPr/>
            </p:nvSpPr>
            <p:spPr bwMode="auto">
              <a:xfrm>
                <a:off x="2820" y="2262"/>
                <a:ext cx="137" cy="110"/>
              </a:xfrm>
              <a:custGeom>
                <a:avLst/>
                <a:gdLst>
                  <a:gd name="T0" fmla="*/ 137 w 137"/>
                  <a:gd name="T1" fmla="*/ 0 h 110"/>
                  <a:gd name="T2" fmla="*/ 16 w 137"/>
                  <a:gd name="T3" fmla="*/ 0 h 110"/>
                  <a:gd name="T4" fmla="*/ 0 w 137"/>
                  <a:gd name="T5" fmla="*/ 110 h 110"/>
                  <a:gd name="T6" fmla="*/ 122 w 137"/>
                  <a:gd name="T7" fmla="*/ 110 h 110"/>
                  <a:gd name="T8" fmla="*/ 137 w 137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7" h="110">
                    <a:moveTo>
                      <a:pt x="137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23" name="Freeform 69"/>
              <p:cNvSpPr>
                <a:spLocks/>
              </p:cNvSpPr>
              <p:nvPr/>
            </p:nvSpPr>
            <p:spPr bwMode="auto">
              <a:xfrm>
                <a:off x="2989" y="2262"/>
                <a:ext cx="136" cy="110"/>
              </a:xfrm>
              <a:custGeom>
                <a:avLst/>
                <a:gdLst>
                  <a:gd name="T0" fmla="*/ 136 w 136"/>
                  <a:gd name="T1" fmla="*/ 0 h 110"/>
                  <a:gd name="T2" fmla="*/ 16 w 136"/>
                  <a:gd name="T3" fmla="*/ 0 h 110"/>
                  <a:gd name="T4" fmla="*/ 0 w 136"/>
                  <a:gd name="T5" fmla="*/ 110 h 110"/>
                  <a:gd name="T6" fmla="*/ 121 w 136"/>
                  <a:gd name="T7" fmla="*/ 110 h 110"/>
                  <a:gd name="T8" fmla="*/ 136 w 136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" h="110">
                    <a:moveTo>
                      <a:pt x="136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1" y="11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24" name="Freeform 70"/>
              <p:cNvSpPr>
                <a:spLocks/>
              </p:cNvSpPr>
              <p:nvPr/>
            </p:nvSpPr>
            <p:spPr bwMode="auto">
              <a:xfrm>
                <a:off x="3162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3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3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05" name="Group 71"/>
            <p:cNvGrpSpPr>
              <a:grpSpLocks/>
            </p:cNvGrpSpPr>
            <p:nvPr/>
          </p:nvGrpSpPr>
          <p:grpSpPr bwMode="auto">
            <a:xfrm>
              <a:off x="2832" y="960"/>
              <a:ext cx="1117" cy="518"/>
              <a:chOff x="3847" y="1511"/>
              <a:chExt cx="1117" cy="518"/>
            </a:xfrm>
          </p:grpSpPr>
          <p:sp>
            <p:nvSpPr>
              <p:cNvPr id="28714" name="Freeform 72"/>
              <p:cNvSpPr>
                <a:spLocks/>
              </p:cNvSpPr>
              <p:nvPr/>
            </p:nvSpPr>
            <p:spPr bwMode="auto">
              <a:xfrm>
                <a:off x="3847" y="1511"/>
                <a:ext cx="1117" cy="518"/>
              </a:xfrm>
              <a:custGeom>
                <a:avLst/>
                <a:gdLst>
                  <a:gd name="T0" fmla="*/ 1117 w 1117"/>
                  <a:gd name="T1" fmla="*/ 161 h 518"/>
                  <a:gd name="T2" fmla="*/ 1114 w 1117"/>
                  <a:gd name="T3" fmla="*/ 145 h 518"/>
                  <a:gd name="T4" fmla="*/ 1105 w 1117"/>
                  <a:gd name="T5" fmla="*/ 132 h 518"/>
                  <a:gd name="T6" fmla="*/ 1092 w 1117"/>
                  <a:gd name="T7" fmla="*/ 123 h 518"/>
                  <a:gd name="T8" fmla="*/ 1078 w 1117"/>
                  <a:gd name="T9" fmla="*/ 121 h 518"/>
                  <a:gd name="T10" fmla="*/ 974 w 1117"/>
                  <a:gd name="T11" fmla="*/ 71 h 518"/>
                  <a:gd name="T12" fmla="*/ 970 w 1117"/>
                  <a:gd name="T13" fmla="*/ 57 h 518"/>
                  <a:gd name="T14" fmla="*/ 962 w 1117"/>
                  <a:gd name="T15" fmla="*/ 46 h 518"/>
                  <a:gd name="T16" fmla="*/ 950 w 1117"/>
                  <a:gd name="T17" fmla="*/ 39 h 518"/>
                  <a:gd name="T18" fmla="*/ 936 w 1117"/>
                  <a:gd name="T19" fmla="*/ 35 h 518"/>
                  <a:gd name="T20" fmla="*/ 760 w 1117"/>
                  <a:gd name="T21" fmla="*/ 0 h 518"/>
                  <a:gd name="T22" fmla="*/ 588 w 1117"/>
                  <a:gd name="T23" fmla="*/ 35 h 518"/>
                  <a:gd name="T24" fmla="*/ 0 w 1117"/>
                  <a:gd name="T25" fmla="*/ 344 h 518"/>
                  <a:gd name="T26" fmla="*/ 171 w 1117"/>
                  <a:gd name="T27" fmla="*/ 465 h 518"/>
                  <a:gd name="T28" fmla="*/ 176 w 1117"/>
                  <a:gd name="T29" fmla="*/ 485 h 518"/>
                  <a:gd name="T30" fmla="*/ 188 w 1117"/>
                  <a:gd name="T31" fmla="*/ 503 h 518"/>
                  <a:gd name="T32" fmla="*/ 204 w 1117"/>
                  <a:gd name="T33" fmla="*/ 514 h 518"/>
                  <a:gd name="T34" fmla="*/ 223 w 1117"/>
                  <a:gd name="T35" fmla="*/ 518 h 518"/>
                  <a:gd name="T36" fmla="*/ 239 w 1117"/>
                  <a:gd name="T37" fmla="*/ 516 h 518"/>
                  <a:gd name="T38" fmla="*/ 253 w 1117"/>
                  <a:gd name="T39" fmla="*/ 508 h 518"/>
                  <a:gd name="T40" fmla="*/ 264 w 1117"/>
                  <a:gd name="T41" fmla="*/ 497 h 518"/>
                  <a:gd name="T42" fmla="*/ 271 w 1117"/>
                  <a:gd name="T43" fmla="*/ 482 h 518"/>
                  <a:gd name="T44" fmla="*/ 280 w 1117"/>
                  <a:gd name="T45" fmla="*/ 497 h 518"/>
                  <a:gd name="T46" fmla="*/ 291 w 1117"/>
                  <a:gd name="T47" fmla="*/ 508 h 518"/>
                  <a:gd name="T48" fmla="*/ 305 w 1117"/>
                  <a:gd name="T49" fmla="*/ 516 h 518"/>
                  <a:gd name="T50" fmla="*/ 320 w 1117"/>
                  <a:gd name="T51" fmla="*/ 518 h 518"/>
                  <a:gd name="T52" fmla="*/ 339 w 1117"/>
                  <a:gd name="T53" fmla="*/ 514 h 518"/>
                  <a:gd name="T54" fmla="*/ 356 w 1117"/>
                  <a:gd name="T55" fmla="*/ 503 h 518"/>
                  <a:gd name="T56" fmla="*/ 368 w 1117"/>
                  <a:gd name="T57" fmla="*/ 485 h 518"/>
                  <a:gd name="T58" fmla="*/ 372 w 1117"/>
                  <a:gd name="T59" fmla="*/ 465 h 518"/>
                  <a:gd name="T60" fmla="*/ 718 w 1117"/>
                  <a:gd name="T61" fmla="*/ 476 h 518"/>
                  <a:gd name="T62" fmla="*/ 727 w 1117"/>
                  <a:gd name="T63" fmla="*/ 494 h 518"/>
                  <a:gd name="T64" fmla="*/ 741 w 1117"/>
                  <a:gd name="T65" fmla="*/ 509 h 518"/>
                  <a:gd name="T66" fmla="*/ 759 w 1117"/>
                  <a:gd name="T67" fmla="*/ 517 h 518"/>
                  <a:gd name="T68" fmla="*/ 776 w 1117"/>
                  <a:gd name="T69" fmla="*/ 517 h 518"/>
                  <a:gd name="T70" fmla="*/ 792 w 1117"/>
                  <a:gd name="T71" fmla="*/ 512 h 518"/>
                  <a:gd name="T72" fmla="*/ 805 w 1117"/>
                  <a:gd name="T73" fmla="*/ 503 h 518"/>
                  <a:gd name="T74" fmla="*/ 814 w 1117"/>
                  <a:gd name="T75" fmla="*/ 490 h 518"/>
                  <a:gd name="T76" fmla="*/ 821 w 1117"/>
                  <a:gd name="T77" fmla="*/ 490 h 518"/>
                  <a:gd name="T78" fmla="*/ 831 w 1117"/>
                  <a:gd name="T79" fmla="*/ 503 h 518"/>
                  <a:gd name="T80" fmla="*/ 843 w 1117"/>
                  <a:gd name="T81" fmla="*/ 512 h 518"/>
                  <a:gd name="T82" fmla="*/ 858 w 1117"/>
                  <a:gd name="T83" fmla="*/ 517 h 518"/>
                  <a:gd name="T84" fmla="*/ 875 w 1117"/>
                  <a:gd name="T85" fmla="*/ 517 h 518"/>
                  <a:gd name="T86" fmla="*/ 894 w 1117"/>
                  <a:gd name="T87" fmla="*/ 509 h 518"/>
                  <a:gd name="T88" fmla="*/ 908 w 1117"/>
                  <a:gd name="T89" fmla="*/ 494 h 518"/>
                  <a:gd name="T90" fmla="*/ 916 w 1117"/>
                  <a:gd name="T91" fmla="*/ 476 h 518"/>
                  <a:gd name="T92" fmla="*/ 1112 w 1117"/>
                  <a:gd name="T93" fmla="*/ 465 h 518"/>
                  <a:gd name="T94" fmla="*/ 1112 w 1117"/>
                  <a:gd name="T95" fmla="*/ 351 h 518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1117" h="518">
                    <a:moveTo>
                      <a:pt x="1112" y="351"/>
                    </a:moveTo>
                    <a:lnTo>
                      <a:pt x="1117" y="161"/>
                    </a:lnTo>
                    <a:lnTo>
                      <a:pt x="1116" y="152"/>
                    </a:lnTo>
                    <a:lnTo>
                      <a:pt x="1114" y="145"/>
                    </a:lnTo>
                    <a:lnTo>
                      <a:pt x="1110" y="138"/>
                    </a:lnTo>
                    <a:lnTo>
                      <a:pt x="1105" y="132"/>
                    </a:lnTo>
                    <a:lnTo>
                      <a:pt x="1099" y="126"/>
                    </a:lnTo>
                    <a:lnTo>
                      <a:pt x="1092" y="123"/>
                    </a:lnTo>
                    <a:lnTo>
                      <a:pt x="1086" y="122"/>
                    </a:lnTo>
                    <a:lnTo>
                      <a:pt x="1078" y="121"/>
                    </a:lnTo>
                    <a:lnTo>
                      <a:pt x="990" y="121"/>
                    </a:lnTo>
                    <a:lnTo>
                      <a:pt x="974" y="71"/>
                    </a:lnTo>
                    <a:lnTo>
                      <a:pt x="973" y="64"/>
                    </a:lnTo>
                    <a:lnTo>
                      <a:pt x="970" y="57"/>
                    </a:lnTo>
                    <a:lnTo>
                      <a:pt x="966" y="52"/>
                    </a:lnTo>
                    <a:lnTo>
                      <a:pt x="962" y="46"/>
                    </a:lnTo>
                    <a:lnTo>
                      <a:pt x="956" y="42"/>
                    </a:lnTo>
                    <a:lnTo>
                      <a:pt x="950" y="39"/>
                    </a:lnTo>
                    <a:lnTo>
                      <a:pt x="943" y="36"/>
                    </a:lnTo>
                    <a:lnTo>
                      <a:pt x="936" y="35"/>
                    </a:lnTo>
                    <a:lnTo>
                      <a:pt x="792" y="35"/>
                    </a:lnTo>
                    <a:lnTo>
                      <a:pt x="760" y="0"/>
                    </a:lnTo>
                    <a:lnTo>
                      <a:pt x="618" y="0"/>
                    </a:lnTo>
                    <a:lnTo>
                      <a:pt x="588" y="35"/>
                    </a:lnTo>
                    <a:lnTo>
                      <a:pt x="44" y="35"/>
                    </a:lnTo>
                    <a:lnTo>
                      <a:pt x="0" y="344"/>
                    </a:lnTo>
                    <a:lnTo>
                      <a:pt x="73" y="465"/>
                    </a:lnTo>
                    <a:lnTo>
                      <a:pt x="171" y="465"/>
                    </a:lnTo>
                    <a:lnTo>
                      <a:pt x="172" y="476"/>
                    </a:lnTo>
                    <a:lnTo>
                      <a:pt x="176" y="485"/>
                    </a:lnTo>
                    <a:lnTo>
                      <a:pt x="181" y="494"/>
                    </a:lnTo>
                    <a:lnTo>
                      <a:pt x="188" y="503"/>
                    </a:lnTo>
                    <a:lnTo>
                      <a:pt x="195" y="509"/>
                    </a:lnTo>
                    <a:lnTo>
                      <a:pt x="204" y="514"/>
                    </a:lnTo>
                    <a:lnTo>
                      <a:pt x="214" y="517"/>
                    </a:lnTo>
                    <a:lnTo>
                      <a:pt x="223" y="518"/>
                    </a:lnTo>
                    <a:lnTo>
                      <a:pt x="231" y="517"/>
                    </a:lnTo>
                    <a:lnTo>
                      <a:pt x="239" y="516"/>
                    </a:lnTo>
                    <a:lnTo>
                      <a:pt x="246" y="512"/>
                    </a:lnTo>
                    <a:lnTo>
                      <a:pt x="253" y="508"/>
                    </a:lnTo>
                    <a:lnTo>
                      <a:pt x="258" y="503"/>
                    </a:lnTo>
                    <a:lnTo>
                      <a:pt x="264" y="497"/>
                    </a:lnTo>
                    <a:lnTo>
                      <a:pt x="268" y="490"/>
                    </a:lnTo>
                    <a:lnTo>
                      <a:pt x="271" y="482"/>
                    </a:lnTo>
                    <a:lnTo>
                      <a:pt x="274" y="490"/>
                    </a:lnTo>
                    <a:lnTo>
                      <a:pt x="280" y="497"/>
                    </a:lnTo>
                    <a:lnTo>
                      <a:pt x="284" y="503"/>
                    </a:lnTo>
                    <a:lnTo>
                      <a:pt x="291" y="508"/>
                    </a:lnTo>
                    <a:lnTo>
                      <a:pt x="297" y="512"/>
                    </a:lnTo>
                    <a:lnTo>
                      <a:pt x="305" y="516"/>
                    </a:lnTo>
                    <a:lnTo>
                      <a:pt x="312" y="517"/>
                    </a:lnTo>
                    <a:lnTo>
                      <a:pt x="320" y="518"/>
                    </a:lnTo>
                    <a:lnTo>
                      <a:pt x="330" y="517"/>
                    </a:lnTo>
                    <a:lnTo>
                      <a:pt x="339" y="514"/>
                    </a:lnTo>
                    <a:lnTo>
                      <a:pt x="348" y="509"/>
                    </a:lnTo>
                    <a:lnTo>
                      <a:pt x="356" y="503"/>
                    </a:lnTo>
                    <a:lnTo>
                      <a:pt x="362" y="494"/>
                    </a:lnTo>
                    <a:lnTo>
                      <a:pt x="368" y="485"/>
                    </a:lnTo>
                    <a:lnTo>
                      <a:pt x="371" y="476"/>
                    </a:lnTo>
                    <a:lnTo>
                      <a:pt x="372" y="465"/>
                    </a:lnTo>
                    <a:lnTo>
                      <a:pt x="717" y="465"/>
                    </a:lnTo>
                    <a:lnTo>
                      <a:pt x="718" y="476"/>
                    </a:lnTo>
                    <a:lnTo>
                      <a:pt x="721" y="485"/>
                    </a:lnTo>
                    <a:lnTo>
                      <a:pt x="727" y="494"/>
                    </a:lnTo>
                    <a:lnTo>
                      <a:pt x="733" y="503"/>
                    </a:lnTo>
                    <a:lnTo>
                      <a:pt x="741" y="509"/>
                    </a:lnTo>
                    <a:lnTo>
                      <a:pt x="749" y="514"/>
                    </a:lnTo>
                    <a:lnTo>
                      <a:pt x="759" y="517"/>
                    </a:lnTo>
                    <a:lnTo>
                      <a:pt x="769" y="518"/>
                    </a:lnTo>
                    <a:lnTo>
                      <a:pt x="776" y="517"/>
                    </a:lnTo>
                    <a:lnTo>
                      <a:pt x="784" y="516"/>
                    </a:lnTo>
                    <a:lnTo>
                      <a:pt x="792" y="512"/>
                    </a:lnTo>
                    <a:lnTo>
                      <a:pt x="798" y="508"/>
                    </a:lnTo>
                    <a:lnTo>
                      <a:pt x="805" y="503"/>
                    </a:lnTo>
                    <a:lnTo>
                      <a:pt x="810" y="497"/>
                    </a:lnTo>
                    <a:lnTo>
                      <a:pt x="814" y="490"/>
                    </a:lnTo>
                    <a:lnTo>
                      <a:pt x="818" y="482"/>
                    </a:lnTo>
                    <a:lnTo>
                      <a:pt x="821" y="490"/>
                    </a:lnTo>
                    <a:lnTo>
                      <a:pt x="825" y="497"/>
                    </a:lnTo>
                    <a:lnTo>
                      <a:pt x="831" y="503"/>
                    </a:lnTo>
                    <a:lnTo>
                      <a:pt x="836" y="508"/>
                    </a:lnTo>
                    <a:lnTo>
                      <a:pt x="843" y="512"/>
                    </a:lnTo>
                    <a:lnTo>
                      <a:pt x="850" y="516"/>
                    </a:lnTo>
                    <a:lnTo>
                      <a:pt x="858" y="517"/>
                    </a:lnTo>
                    <a:lnTo>
                      <a:pt x="865" y="518"/>
                    </a:lnTo>
                    <a:lnTo>
                      <a:pt x="875" y="517"/>
                    </a:lnTo>
                    <a:lnTo>
                      <a:pt x="885" y="514"/>
                    </a:lnTo>
                    <a:lnTo>
                      <a:pt x="894" y="509"/>
                    </a:lnTo>
                    <a:lnTo>
                      <a:pt x="901" y="503"/>
                    </a:lnTo>
                    <a:lnTo>
                      <a:pt x="908" y="494"/>
                    </a:lnTo>
                    <a:lnTo>
                      <a:pt x="913" y="485"/>
                    </a:lnTo>
                    <a:lnTo>
                      <a:pt x="916" y="476"/>
                    </a:lnTo>
                    <a:lnTo>
                      <a:pt x="917" y="465"/>
                    </a:lnTo>
                    <a:lnTo>
                      <a:pt x="1112" y="465"/>
                    </a:lnTo>
                    <a:lnTo>
                      <a:pt x="1066" y="401"/>
                    </a:lnTo>
                    <a:lnTo>
                      <a:pt x="1112" y="3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15" name="Freeform 73"/>
              <p:cNvSpPr>
                <a:spLocks/>
              </p:cNvSpPr>
              <p:nvPr/>
            </p:nvSpPr>
            <p:spPr bwMode="auto">
              <a:xfrm>
                <a:off x="3888" y="1584"/>
                <a:ext cx="1038" cy="354"/>
              </a:xfrm>
              <a:custGeom>
                <a:avLst/>
                <a:gdLst>
                  <a:gd name="T0" fmla="*/ 1033 w 1038"/>
                  <a:gd name="T1" fmla="*/ 263 h 354"/>
                  <a:gd name="T2" fmla="*/ 976 w 1038"/>
                  <a:gd name="T3" fmla="*/ 325 h 354"/>
                  <a:gd name="T4" fmla="*/ 997 w 1038"/>
                  <a:gd name="T5" fmla="*/ 354 h 354"/>
                  <a:gd name="T6" fmla="*/ 53 w 1038"/>
                  <a:gd name="T7" fmla="*/ 354 h 354"/>
                  <a:gd name="T8" fmla="*/ 12 w 1038"/>
                  <a:gd name="T9" fmla="*/ 287 h 354"/>
                  <a:gd name="T10" fmla="*/ 869 w 1038"/>
                  <a:gd name="T11" fmla="*/ 287 h 354"/>
                  <a:gd name="T12" fmla="*/ 842 w 1038"/>
                  <a:gd name="T13" fmla="*/ 249 h 354"/>
                  <a:gd name="T14" fmla="*/ 0 w 1038"/>
                  <a:gd name="T15" fmla="*/ 249 h 354"/>
                  <a:gd name="T16" fmla="*/ 36 w 1038"/>
                  <a:gd name="T17" fmla="*/ 0 h 354"/>
                  <a:gd name="T18" fmla="*/ 895 w 1038"/>
                  <a:gd name="T19" fmla="*/ 0 h 354"/>
                  <a:gd name="T20" fmla="*/ 895 w 1038"/>
                  <a:gd name="T21" fmla="*/ 0 h 354"/>
                  <a:gd name="T22" fmla="*/ 895 w 1038"/>
                  <a:gd name="T23" fmla="*/ 1 h 354"/>
                  <a:gd name="T24" fmla="*/ 895 w 1038"/>
                  <a:gd name="T25" fmla="*/ 1 h 354"/>
                  <a:gd name="T26" fmla="*/ 895 w 1038"/>
                  <a:gd name="T27" fmla="*/ 2 h 354"/>
                  <a:gd name="T28" fmla="*/ 895 w 1038"/>
                  <a:gd name="T29" fmla="*/ 5 h 354"/>
                  <a:gd name="T30" fmla="*/ 904 w 1038"/>
                  <a:gd name="T31" fmla="*/ 26 h 354"/>
                  <a:gd name="T32" fmla="*/ 788 w 1038"/>
                  <a:gd name="T33" fmla="*/ 26 h 354"/>
                  <a:gd name="T34" fmla="*/ 816 w 1038"/>
                  <a:gd name="T35" fmla="*/ 83 h 354"/>
                  <a:gd name="T36" fmla="*/ 1037 w 1038"/>
                  <a:gd name="T37" fmla="*/ 85 h 354"/>
                  <a:gd name="T38" fmla="*/ 1037 w 1038"/>
                  <a:gd name="T39" fmla="*/ 85 h 354"/>
                  <a:gd name="T40" fmla="*/ 1038 w 1038"/>
                  <a:gd name="T41" fmla="*/ 86 h 354"/>
                  <a:gd name="T42" fmla="*/ 1038 w 1038"/>
                  <a:gd name="T43" fmla="*/ 86 h 354"/>
                  <a:gd name="T44" fmla="*/ 1038 w 1038"/>
                  <a:gd name="T45" fmla="*/ 87 h 354"/>
                  <a:gd name="T46" fmla="*/ 1033 w 1038"/>
                  <a:gd name="T47" fmla="*/ 263 h 354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038" h="354">
                    <a:moveTo>
                      <a:pt x="1033" y="263"/>
                    </a:moveTo>
                    <a:lnTo>
                      <a:pt x="976" y="325"/>
                    </a:lnTo>
                    <a:lnTo>
                      <a:pt x="997" y="354"/>
                    </a:lnTo>
                    <a:lnTo>
                      <a:pt x="53" y="354"/>
                    </a:lnTo>
                    <a:lnTo>
                      <a:pt x="12" y="287"/>
                    </a:lnTo>
                    <a:lnTo>
                      <a:pt x="869" y="287"/>
                    </a:lnTo>
                    <a:lnTo>
                      <a:pt x="842" y="249"/>
                    </a:lnTo>
                    <a:lnTo>
                      <a:pt x="0" y="249"/>
                    </a:lnTo>
                    <a:lnTo>
                      <a:pt x="36" y="0"/>
                    </a:lnTo>
                    <a:lnTo>
                      <a:pt x="895" y="0"/>
                    </a:lnTo>
                    <a:lnTo>
                      <a:pt x="895" y="1"/>
                    </a:lnTo>
                    <a:lnTo>
                      <a:pt x="895" y="2"/>
                    </a:lnTo>
                    <a:lnTo>
                      <a:pt x="895" y="5"/>
                    </a:lnTo>
                    <a:lnTo>
                      <a:pt x="904" y="26"/>
                    </a:lnTo>
                    <a:lnTo>
                      <a:pt x="788" y="26"/>
                    </a:lnTo>
                    <a:lnTo>
                      <a:pt x="816" y="83"/>
                    </a:lnTo>
                    <a:lnTo>
                      <a:pt x="1037" y="85"/>
                    </a:lnTo>
                    <a:lnTo>
                      <a:pt x="1038" y="86"/>
                    </a:lnTo>
                    <a:lnTo>
                      <a:pt x="1038" y="87"/>
                    </a:lnTo>
                    <a:lnTo>
                      <a:pt x="1033" y="263"/>
                    </a:lnTo>
                    <a:close/>
                  </a:path>
                </a:pathLst>
              </a:custGeom>
              <a:solidFill>
                <a:srgbClr val="3FB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16" name="Freeform 74"/>
              <p:cNvSpPr>
                <a:spLocks/>
              </p:cNvSpPr>
              <p:nvPr/>
            </p:nvSpPr>
            <p:spPr bwMode="auto">
              <a:xfrm>
                <a:off x="4873" y="1694"/>
                <a:ext cx="35" cy="75"/>
              </a:xfrm>
              <a:custGeom>
                <a:avLst/>
                <a:gdLst>
                  <a:gd name="T0" fmla="*/ 17 w 35"/>
                  <a:gd name="T1" fmla="*/ 0 h 75"/>
                  <a:gd name="T2" fmla="*/ 11 w 35"/>
                  <a:gd name="T3" fmla="*/ 3 h 75"/>
                  <a:gd name="T4" fmla="*/ 5 w 35"/>
                  <a:gd name="T5" fmla="*/ 11 h 75"/>
                  <a:gd name="T6" fmla="*/ 1 w 35"/>
                  <a:gd name="T7" fmla="*/ 24 h 75"/>
                  <a:gd name="T8" fmla="*/ 0 w 35"/>
                  <a:gd name="T9" fmla="*/ 38 h 75"/>
                  <a:gd name="T10" fmla="*/ 1 w 35"/>
                  <a:gd name="T11" fmla="*/ 53 h 75"/>
                  <a:gd name="T12" fmla="*/ 5 w 35"/>
                  <a:gd name="T13" fmla="*/ 64 h 75"/>
                  <a:gd name="T14" fmla="*/ 11 w 35"/>
                  <a:gd name="T15" fmla="*/ 71 h 75"/>
                  <a:gd name="T16" fmla="*/ 17 w 35"/>
                  <a:gd name="T17" fmla="*/ 75 h 75"/>
                  <a:gd name="T18" fmla="*/ 24 w 35"/>
                  <a:gd name="T19" fmla="*/ 71 h 75"/>
                  <a:gd name="T20" fmla="*/ 29 w 35"/>
                  <a:gd name="T21" fmla="*/ 64 h 75"/>
                  <a:gd name="T22" fmla="*/ 34 w 35"/>
                  <a:gd name="T23" fmla="*/ 53 h 75"/>
                  <a:gd name="T24" fmla="*/ 35 w 35"/>
                  <a:gd name="T25" fmla="*/ 38 h 75"/>
                  <a:gd name="T26" fmla="*/ 34 w 35"/>
                  <a:gd name="T27" fmla="*/ 24 h 75"/>
                  <a:gd name="T28" fmla="*/ 29 w 35"/>
                  <a:gd name="T29" fmla="*/ 11 h 75"/>
                  <a:gd name="T30" fmla="*/ 24 w 35"/>
                  <a:gd name="T31" fmla="*/ 3 h 75"/>
                  <a:gd name="T32" fmla="*/ 17 w 35"/>
                  <a:gd name="T33" fmla="*/ 0 h 7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35" h="75">
                    <a:moveTo>
                      <a:pt x="17" y="0"/>
                    </a:moveTo>
                    <a:lnTo>
                      <a:pt x="11" y="3"/>
                    </a:lnTo>
                    <a:lnTo>
                      <a:pt x="5" y="11"/>
                    </a:lnTo>
                    <a:lnTo>
                      <a:pt x="1" y="24"/>
                    </a:lnTo>
                    <a:lnTo>
                      <a:pt x="0" y="38"/>
                    </a:lnTo>
                    <a:lnTo>
                      <a:pt x="1" y="53"/>
                    </a:lnTo>
                    <a:lnTo>
                      <a:pt x="5" y="64"/>
                    </a:lnTo>
                    <a:lnTo>
                      <a:pt x="11" y="71"/>
                    </a:lnTo>
                    <a:lnTo>
                      <a:pt x="17" y="75"/>
                    </a:lnTo>
                    <a:lnTo>
                      <a:pt x="24" y="71"/>
                    </a:lnTo>
                    <a:lnTo>
                      <a:pt x="29" y="64"/>
                    </a:lnTo>
                    <a:lnTo>
                      <a:pt x="34" y="53"/>
                    </a:lnTo>
                    <a:lnTo>
                      <a:pt x="35" y="38"/>
                    </a:lnTo>
                    <a:lnTo>
                      <a:pt x="34" y="24"/>
                    </a:lnTo>
                    <a:lnTo>
                      <a:pt x="29" y="11"/>
                    </a:lnTo>
                    <a:lnTo>
                      <a:pt x="24" y="3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17" name="Freeform 75"/>
              <p:cNvSpPr>
                <a:spLocks/>
              </p:cNvSpPr>
              <p:nvPr/>
            </p:nvSpPr>
            <p:spPr bwMode="auto">
              <a:xfrm>
                <a:off x="4481" y="1614"/>
                <a:ext cx="189" cy="49"/>
              </a:xfrm>
              <a:custGeom>
                <a:avLst/>
                <a:gdLst>
                  <a:gd name="T0" fmla="*/ 23 w 189"/>
                  <a:gd name="T1" fmla="*/ 49 h 49"/>
                  <a:gd name="T2" fmla="*/ 0 w 189"/>
                  <a:gd name="T3" fmla="*/ 0 h 49"/>
                  <a:gd name="T4" fmla="*/ 162 w 189"/>
                  <a:gd name="T5" fmla="*/ 0 h 49"/>
                  <a:gd name="T6" fmla="*/ 189 w 189"/>
                  <a:gd name="T7" fmla="*/ 49 h 49"/>
                  <a:gd name="T8" fmla="*/ 23 w 189"/>
                  <a:gd name="T9" fmla="*/ 49 h 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89" h="49">
                    <a:moveTo>
                      <a:pt x="23" y="49"/>
                    </a:moveTo>
                    <a:lnTo>
                      <a:pt x="0" y="0"/>
                    </a:lnTo>
                    <a:lnTo>
                      <a:pt x="162" y="0"/>
                    </a:lnTo>
                    <a:lnTo>
                      <a:pt x="189" y="49"/>
                    </a:lnTo>
                    <a:lnTo>
                      <a:pt x="23" y="4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06" name="Group 76"/>
            <p:cNvGrpSpPr>
              <a:grpSpLocks/>
            </p:cNvGrpSpPr>
            <p:nvPr/>
          </p:nvGrpSpPr>
          <p:grpSpPr bwMode="auto">
            <a:xfrm>
              <a:off x="1728" y="1008"/>
              <a:ext cx="1073" cy="483"/>
              <a:chOff x="2375" y="2170"/>
              <a:chExt cx="1073" cy="483"/>
            </a:xfrm>
          </p:grpSpPr>
          <p:sp>
            <p:nvSpPr>
              <p:cNvPr id="28707" name="Freeform 77"/>
              <p:cNvSpPr>
                <a:spLocks/>
              </p:cNvSpPr>
              <p:nvPr/>
            </p:nvSpPr>
            <p:spPr bwMode="auto">
              <a:xfrm>
                <a:off x="2375" y="2170"/>
                <a:ext cx="1073" cy="483"/>
              </a:xfrm>
              <a:custGeom>
                <a:avLst/>
                <a:gdLst>
                  <a:gd name="T0" fmla="*/ 245 w 1073"/>
                  <a:gd name="T1" fmla="*/ 482 h 483"/>
                  <a:gd name="T2" fmla="*/ 260 w 1073"/>
                  <a:gd name="T3" fmla="*/ 477 h 483"/>
                  <a:gd name="T4" fmla="*/ 272 w 1073"/>
                  <a:gd name="T5" fmla="*/ 468 h 483"/>
                  <a:gd name="T6" fmla="*/ 282 w 1073"/>
                  <a:gd name="T7" fmla="*/ 455 h 483"/>
                  <a:gd name="T8" fmla="*/ 288 w 1073"/>
                  <a:gd name="T9" fmla="*/ 455 h 483"/>
                  <a:gd name="T10" fmla="*/ 298 w 1073"/>
                  <a:gd name="T11" fmla="*/ 468 h 483"/>
                  <a:gd name="T12" fmla="*/ 311 w 1073"/>
                  <a:gd name="T13" fmla="*/ 477 h 483"/>
                  <a:gd name="T14" fmla="*/ 326 w 1073"/>
                  <a:gd name="T15" fmla="*/ 482 h 483"/>
                  <a:gd name="T16" fmla="*/ 344 w 1073"/>
                  <a:gd name="T17" fmla="*/ 482 h 483"/>
                  <a:gd name="T18" fmla="*/ 362 w 1073"/>
                  <a:gd name="T19" fmla="*/ 474 h 483"/>
                  <a:gd name="T20" fmla="*/ 376 w 1073"/>
                  <a:gd name="T21" fmla="*/ 459 h 483"/>
                  <a:gd name="T22" fmla="*/ 385 w 1073"/>
                  <a:gd name="T23" fmla="*/ 441 h 483"/>
                  <a:gd name="T24" fmla="*/ 734 w 1073"/>
                  <a:gd name="T25" fmla="*/ 430 h 483"/>
                  <a:gd name="T26" fmla="*/ 739 w 1073"/>
                  <a:gd name="T27" fmla="*/ 450 h 483"/>
                  <a:gd name="T28" fmla="*/ 750 w 1073"/>
                  <a:gd name="T29" fmla="*/ 468 h 483"/>
                  <a:gd name="T30" fmla="*/ 767 w 1073"/>
                  <a:gd name="T31" fmla="*/ 479 h 483"/>
                  <a:gd name="T32" fmla="*/ 786 w 1073"/>
                  <a:gd name="T33" fmla="*/ 483 h 483"/>
                  <a:gd name="T34" fmla="*/ 801 w 1073"/>
                  <a:gd name="T35" fmla="*/ 481 h 483"/>
                  <a:gd name="T36" fmla="*/ 816 w 1073"/>
                  <a:gd name="T37" fmla="*/ 473 h 483"/>
                  <a:gd name="T38" fmla="*/ 827 w 1073"/>
                  <a:gd name="T39" fmla="*/ 462 h 483"/>
                  <a:gd name="T40" fmla="*/ 835 w 1073"/>
                  <a:gd name="T41" fmla="*/ 447 h 483"/>
                  <a:gd name="T42" fmla="*/ 843 w 1073"/>
                  <a:gd name="T43" fmla="*/ 462 h 483"/>
                  <a:gd name="T44" fmla="*/ 853 w 1073"/>
                  <a:gd name="T45" fmla="*/ 473 h 483"/>
                  <a:gd name="T46" fmla="*/ 868 w 1073"/>
                  <a:gd name="T47" fmla="*/ 481 h 483"/>
                  <a:gd name="T48" fmla="*/ 883 w 1073"/>
                  <a:gd name="T49" fmla="*/ 483 h 483"/>
                  <a:gd name="T50" fmla="*/ 902 w 1073"/>
                  <a:gd name="T51" fmla="*/ 479 h 483"/>
                  <a:gd name="T52" fmla="*/ 919 w 1073"/>
                  <a:gd name="T53" fmla="*/ 468 h 483"/>
                  <a:gd name="T54" fmla="*/ 930 w 1073"/>
                  <a:gd name="T55" fmla="*/ 450 h 483"/>
                  <a:gd name="T56" fmla="*/ 935 w 1073"/>
                  <a:gd name="T57" fmla="*/ 430 h 483"/>
                  <a:gd name="T58" fmla="*/ 994 w 1073"/>
                  <a:gd name="T59" fmla="*/ 302 h 483"/>
                  <a:gd name="T60" fmla="*/ 59 w 1073"/>
                  <a:gd name="T61" fmla="*/ 0 h 483"/>
                  <a:gd name="T62" fmla="*/ 74 w 1073"/>
                  <a:gd name="T63" fmla="*/ 430 h 483"/>
                  <a:gd name="T64" fmla="*/ 187 w 1073"/>
                  <a:gd name="T65" fmla="*/ 441 h 483"/>
                  <a:gd name="T66" fmla="*/ 195 w 1073"/>
                  <a:gd name="T67" fmla="*/ 459 h 483"/>
                  <a:gd name="T68" fmla="*/ 209 w 1073"/>
                  <a:gd name="T69" fmla="*/ 474 h 483"/>
                  <a:gd name="T70" fmla="*/ 228 w 1073"/>
                  <a:gd name="T71" fmla="*/ 482 h 48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1073" h="483">
                    <a:moveTo>
                      <a:pt x="237" y="483"/>
                    </a:moveTo>
                    <a:lnTo>
                      <a:pt x="245" y="482"/>
                    </a:lnTo>
                    <a:lnTo>
                      <a:pt x="253" y="481"/>
                    </a:lnTo>
                    <a:lnTo>
                      <a:pt x="260" y="477"/>
                    </a:lnTo>
                    <a:lnTo>
                      <a:pt x="267" y="473"/>
                    </a:lnTo>
                    <a:lnTo>
                      <a:pt x="272" y="468"/>
                    </a:lnTo>
                    <a:lnTo>
                      <a:pt x="278" y="462"/>
                    </a:lnTo>
                    <a:lnTo>
                      <a:pt x="282" y="455"/>
                    </a:lnTo>
                    <a:lnTo>
                      <a:pt x="285" y="447"/>
                    </a:lnTo>
                    <a:lnTo>
                      <a:pt x="288" y="455"/>
                    </a:lnTo>
                    <a:lnTo>
                      <a:pt x="294" y="462"/>
                    </a:lnTo>
                    <a:lnTo>
                      <a:pt x="298" y="468"/>
                    </a:lnTo>
                    <a:lnTo>
                      <a:pt x="305" y="473"/>
                    </a:lnTo>
                    <a:lnTo>
                      <a:pt x="311" y="477"/>
                    </a:lnTo>
                    <a:lnTo>
                      <a:pt x="319" y="481"/>
                    </a:lnTo>
                    <a:lnTo>
                      <a:pt x="326" y="482"/>
                    </a:lnTo>
                    <a:lnTo>
                      <a:pt x="334" y="483"/>
                    </a:lnTo>
                    <a:lnTo>
                      <a:pt x="344" y="482"/>
                    </a:lnTo>
                    <a:lnTo>
                      <a:pt x="354" y="479"/>
                    </a:lnTo>
                    <a:lnTo>
                      <a:pt x="362" y="474"/>
                    </a:lnTo>
                    <a:lnTo>
                      <a:pt x="370" y="468"/>
                    </a:lnTo>
                    <a:lnTo>
                      <a:pt x="376" y="459"/>
                    </a:lnTo>
                    <a:lnTo>
                      <a:pt x="382" y="450"/>
                    </a:lnTo>
                    <a:lnTo>
                      <a:pt x="385" y="441"/>
                    </a:lnTo>
                    <a:lnTo>
                      <a:pt x="386" y="430"/>
                    </a:lnTo>
                    <a:lnTo>
                      <a:pt x="734" y="430"/>
                    </a:lnTo>
                    <a:lnTo>
                      <a:pt x="735" y="441"/>
                    </a:lnTo>
                    <a:lnTo>
                      <a:pt x="739" y="450"/>
                    </a:lnTo>
                    <a:lnTo>
                      <a:pt x="744" y="459"/>
                    </a:lnTo>
                    <a:lnTo>
                      <a:pt x="750" y="468"/>
                    </a:lnTo>
                    <a:lnTo>
                      <a:pt x="758" y="474"/>
                    </a:lnTo>
                    <a:lnTo>
                      <a:pt x="767" y="479"/>
                    </a:lnTo>
                    <a:lnTo>
                      <a:pt x="776" y="482"/>
                    </a:lnTo>
                    <a:lnTo>
                      <a:pt x="786" y="483"/>
                    </a:lnTo>
                    <a:lnTo>
                      <a:pt x="794" y="482"/>
                    </a:lnTo>
                    <a:lnTo>
                      <a:pt x="801" y="481"/>
                    </a:lnTo>
                    <a:lnTo>
                      <a:pt x="809" y="477"/>
                    </a:lnTo>
                    <a:lnTo>
                      <a:pt x="816" y="473"/>
                    </a:lnTo>
                    <a:lnTo>
                      <a:pt x="822" y="468"/>
                    </a:lnTo>
                    <a:lnTo>
                      <a:pt x="827" y="462"/>
                    </a:lnTo>
                    <a:lnTo>
                      <a:pt x="832" y="455"/>
                    </a:lnTo>
                    <a:lnTo>
                      <a:pt x="835" y="447"/>
                    </a:lnTo>
                    <a:lnTo>
                      <a:pt x="838" y="455"/>
                    </a:lnTo>
                    <a:lnTo>
                      <a:pt x="843" y="462"/>
                    </a:lnTo>
                    <a:lnTo>
                      <a:pt x="848" y="468"/>
                    </a:lnTo>
                    <a:lnTo>
                      <a:pt x="853" y="473"/>
                    </a:lnTo>
                    <a:lnTo>
                      <a:pt x="860" y="477"/>
                    </a:lnTo>
                    <a:lnTo>
                      <a:pt x="868" y="481"/>
                    </a:lnTo>
                    <a:lnTo>
                      <a:pt x="875" y="482"/>
                    </a:lnTo>
                    <a:lnTo>
                      <a:pt x="883" y="483"/>
                    </a:lnTo>
                    <a:lnTo>
                      <a:pt x="893" y="482"/>
                    </a:lnTo>
                    <a:lnTo>
                      <a:pt x="902" y="479"/>
                    </a:lnTo>
                    <a:lnTo>
                      <a:pt x="911" y="474"/>
                    </a:lnTo>
                    <a:lnTo>
                      <a:pt x="919" y="468"/>
                    </a:lnTo>
                    <a:lnTo>
                      <a:pt x="925" y="459"/>
                    </a:lnTo>
                    <a:lnTo>
                      <a:pt x="930" y="450"/>
                    </a:lnTo>
                    <a:lnTo>
                      <a:pt x="934" y="441"/>
                    </a:lnTo>
                    <a:lnTo>
                      <a:pt x="935" y="430"/>
                    </a:lnTo>
                    <a:lnTo>
                      <a:pt x="1073" y="430"/>
                    </a:lnTo>
                    <a:lnTo>
                      <a:pt x="994" y="302"/>
                    </a:lnTo>
                    <a:lnTo>
                      <a:pt x="1038" y="0"/>
                    </a:lnTo>
                    <a:lnTo>
                      <a:pt x="59" y="0"/>
                    </a:lnTo>
                    <a:lnTo>
                      <a:pt x="0" y="309"/>
                    </a:lnTo>
                    <a:lnTo>
                      <a:pt x="74" y="430"/>
                    </a:lnTo>
                    <a:lnTo>
                      <a:pt x="185" y="430"/>
                    </a:lnTo>
                    <a:lnTo>
                      <a:pt x="187" y="441"/>
                    </a:lnTo>
                    <a:lnTo>
                      <a:pt x="190" y="450"/>
                    </a:lnTo>
                    <a:lnTo>
                      <a:pt x="195" y="459"/>
                    </a:lnTo>
                    <a:lnTo>
                      <a:pt x="202" y="468"/>
                    </a:lnTo>
                    <a:lnTo>
                      <a:pt x="209" y="474"/>
                    </a:lnTo>
                    <a:lnTo>
                      <a:pt x="218" y="479"/>
                    </a:lnTo>
                    <a:lnTo>
                      <a:pt x="228" y="482"/>
                    </a:lnTo>
                    <a:lnTo>
                      <a:pt x="237" y="48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08" name="Freeform 78"/>
              <p:cNvSpPr>
                <a:spLocks/>
              </p:cNvSpPr>
              <p:nvPr/>
            </p:nvSpPr>
            <p:spPr bwMode="auto">
              <a:xfrm>
                <a:off x="2415" y="2208"/>
                <a:ext cx="965" cy="354"/>
              </a:xfrm>
              <a:custGeom>
                <a:avLst/>
                <a:gdLst>
                  <a:gd name="T0" fmla="*/ 0 w 965"/>
                  <a:gd name="T1" fmla="*/ 264 h 354"/>
                  <a:gd name="T2" fmla="*/ 50 w 965"/>
                  <a:gd name="T3" fmla="*/ 0 h 354"/>
                  <a:gd name="T4" fmla="*/ 954 w 965"/>
                  <a:gd name="T5" fmla="*/ 0 h 354"/>
                  <a:gd name="T6" fmla="*/ 918 w 965"/>
                  <a:gd name="T7" fmla="*/ 249 h 354"/>
                  <a:gd name="T8" fmla="*/ 131 w 965"/>
                  <a:gd name="T9" fmla="*/ 249 h 354"/>
                  <a:gd name="T10" fmla="*/ 161 w 965"/>
                  <a:gd name="T11" fmla="*/ 287 h 354"/>
                  <a:gd name="T12" fmla="*/ 924 w 965"/>
                  <a:gd name="T13" fmla="*/ 287 h 354"/>
                  <a:gd name="T14" fmla="*/ 965 w 965"/>
                  <a:gd name="T15" fmla="*/ 354 h 354"/>
                  <a:gd name="T16" fmla="*/ 55 w 965"/>
                  <a:gd name="T17" fmla="*/ 354 h 354"/>
                  <a:gd name="T18" fmla="*/ 0 w 965"/>
                  <a:gd name="T19" fmla="*/ 264 h 35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65" h="354">
                    <a:moveTo>
                      <a:pt x="0" y="264"/>
                    </a:moveTo>
                    <a:lnTo>
                      <a:pt x="50" y="0"/>
                    </a:lnTo>
                    <a:lnTo>
                      <a:pt x="954" y="0"/>
                    </a:lnTo>
                    <a:lnTo>
                      <a:pt x="918" y="249"/>
                    </a:lnTo>
                    <a:lnTo>
                      <a:pt x="131" y="249"/>
                    </a:lnTo>
                    <a:lnTo>
                      <a:pt x="161" y="287"/>
                    </a:lnTo>
                    <a:lnTo>
                      <a:pt x="924" y="287"/>
                    </a:lnTo>
                    <a:lnTo>
                      <a:pt x="965" y="354"/>
                    </a:lnTo>
                    <a:lnTo>
                      <a:pt x="55" y="354"/>
                    </a:lnTo>
                    <a:lnTo>
                      <a:pt x="0" y="264"/>
                    </a:lnTo>
                    <a:close/>
                  </a:path>
                </a:pathLst>
              </a:custGeom>
              <a:solidFill>
                <a:srgbClr val="3FB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09" name="Freeform 79"/>
              <p:cNvSpPr>
                <a:spLocks/>
              </p:cNvSpPr>
              <p:nvPr/>
            </p:nvSpPr>
            <p:spPr bwMode="auto">
              <a:xfrm>
                <a:off x="2650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2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10" name="Freeform 80"/>
              <p:cNvSpPr>
                <a:spLocks/>
              </p:cNvSpPr>
              <p:nvPr/>
            </p:nvSpPr>
            <p:spPr bwMode="auto">
              <a:xfrm>
                <a:off x="2481" y="2262"/>
                <a:ext cx="138" cy="110"/>
              </a:xfrm>
              <a:custGeom>
                <a:avLst/>
                <a:gdLst>
                  <a:gd name="T0" fmla="*/ 122 w 138"/>
                  <a:gd name="T1" fmla="*/ 110 h 110"/>
                  <a:gd name="T2" fmla="*/ 138 w 138"/>
                  <a:gd name="T3" fmla="*/ 0 h 110"/>
                  <a:gd name="T4" fmla="*/ 15 w 138"/>
                  <a:gd name="T5" fmla="*/ 0 h 110"/>
                  <a:gd name="T6" fmla="*/ 0 w 138"/>
                  <a:gd name="T7" fmla="*/ 110 h 110"/>
                  <a:gd name="T8" fmla="*/ 122 w 138"/>
                  <a:gd name="T9" fmla="*/ 11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22" y="110"/>
                    </a:moveTo>
                    <a:lnTo>
                      <a:pt x="138" y="0"/>
                    </a:lnTo>
                    <a:lnTo>
                      <a:pt x="15" y="0"/>
                    </a:lnTo>
                    <a:lnTo>
                      <a:pt x="0" y="110"/>
                    </a:lnTo>
                    <a:lnTo>
                      <a:pt x="122" y="1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11" name="Freeform 81"/>
              <p:cNvSpPr>
                <a:spLocks/>
              </p:cNvSpPr>
              <p:nvPr/>
            </p:nvSpPr>
            <p:spPr bwMode="auto">
              <a:xfrm>
                <a:off x="2820" y="2262"/>
                <a:ext cx="137" cy="110"/>
              </a:xfrm>
              <a:custGeom>
                <a:avLst/>
                <a:gdLst>
                  <a:gd name="T0" fmla="*/ 137 w 137"/>
                  <a:gd name="T1" fmla="*/ 0 h 110"/>
                  <a:gd name="T2" fmla="*/ 16 w 137"/>
                  <a:gd name="T3" fmla="*/ 0 h 110"/>
                  <a:gd name="T4" fmla="*/ 0 w 137"/>
                  <a:gd name="T5" fmla="*/ 110 h 110"/>
                  <a:gd name="T6" fmla="*/ 122 w 137"/>
                  <a:gd name="T7" fmla="*/ 110 h 110"/>
                  <a:gd name="T8" fmla="*/ 137 w 137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7" h="110">
                    <a:moveTo>
                      <a:pt x="137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12" name="Freeform 82"/>
              <p:cNvSpPr>
                <a:spLocks/>
              </p:cNvSpPr>
              <p:nvPr/>
            </p:nvSpPr>
            <p:spPr bwMode="auto">
              <a:xfrm>
                <a:off x="2989" y="2262"/>
                <a:ext cx="136" cy="110"/>
              </a:xfrm>
              <a:custGeom>
                <a:avLst/>
                <a:gdLst>
                  <a:gd name="T0" fmla="*/ 136 w 136"/>
                  <a:gd name="T1" fmla="*/ 0 h 110"/>
                  <a:gd name="T2" fmla="*/ 16 w 136"/>
                  <a:gd name="T3" fmla="*/ 0 h 110"/>
                  <a:gd name="T4" fmla="*/ 0 w 136"/>
                  <a:gd name="T5" fmla="*/ 110 h 110"/>
                  <a:gd name="T6" fmla="*/ 121 w 136"/>
                  <a:gd name="T7" fmla="*/ 110 h 110"/>
                  <a:gd name="T8" fmla="*/ 136 w 136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" h="110">
                    <a:moveTo>
                      <a:pt x="136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1" y="11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13" name="Freeform 83"/>
              <p:cNvSpPr>
                <a:spLocks/>
              </p:cNvSpPr>
              <p:nvPr/>
            </p:nvSpPr>
            <p:spPr bwMode="auto">
              <a:xfrm>
                <a:off x="3162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3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3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28687" name="Picture 14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5334000"/>
            <a:ext cx="425450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88" name="Picture 14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5257800"/>
            <a:ext cx="425450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89" name="Picture 14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495800"/>
            <a:ext cx="425450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90" name="Picture 14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581400"/>
            <a:ext cx="425450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55166" name="Group 158"/>
          <p:cNvGrpSpPr>
            <a:grpSpLocks/>
          </p:cNvGrpSpPr>
          <p:nvPr/>
        </p:nvGrpSpPr>
        <p:grpSpPr bwMode="auto">
          <a:xfrm>
            <a:off x="3505200" y="4038600"/>
            <a:ext cx="2017713" cy="2260600"/>
            <a:chOff x="2208" y="2544"/>
            <a:chExt cx="1271" cy="1424"/>
          </a:xfrm>
        </p:grpSpPr>
        <p:sp>
          <p:nvSpPr>
            <p:cNvPr id="28700" name="AutoShape 154"/>
            <p:cNvSpPr>
              <a:spLocks noChangeArrowheads="1"/>
            </p:cNvSpPr>
            <p:nvPr/>
          </p:nvSpPr>
          <p:spPr bwMode="auto">
            <a:xfrm>
              <a:off x="2208" y="2688"/>
              <a:ext cx="240" cy="240"/>
            </a:xfrm>
            <a:custGeom>
              <a:avLst/>
              <a:gdLst>
                <a:gd name="T0" fmla="*/ 2 w 21600"/>
                <a:gd name="T1" fmla="*/ 0 h 21600"/>
                <a:gd name="T2" fmla="*/ 2 w 21600"/>
                <a:gd name="T3" fmla="*/ 2 h 21600"/>
                <a:gd name="T4" fmla="*/ 0 w 21600"/>
                <a:gd name="T5" fmla="*/ 3 h 21600"/>
                <a:gd name="T6" fmla="*/ 3 w 21600"/>
                <a:gd name="T7" fmla="*/ 1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hlink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8701" name="AutoShape 155"/>
            <p:cNvSpPr>
              <a:spLocks noChangeArrowheads="1"/>
            </p:cNvSpPr>
            <p:nvPr/>
          </p:nvSpPr>
          <p:spPr bwMode="auto">
            <a:xfrm rot="5400000">
              <a:off x="3120" y="2544"/>
              <a:ext cx="240" cy="240"/>
            </a:xfrm>
            <a:custGeom>
              <a:avLst/>
              <a:gdLst>
                <a:gd name="T0" fmla="*/ 2 w 21600"/>
                <a:gd name="T1" fmla="*/ 0 h 21600"/>
                <a:gd name="T2" fmla="*/ 2 w 21600"/>
                <a:gd name="T3" fmla="*/ 2 h 21600"/>
                <a:gd name="T4" fmla="*/ 0 w 21600"/>
                <a:gd name="T5" fmla="*/ 3 h 21600"/>
                <a:gd name="T6" fmla="*/ 3 w 21600"/>
                <a:gd name="T7" fmla="*/ 1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hlink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8702" name="AutoShape 156"/>
            <p:cNvSpPr>
              <a:spLocks noChangeArrowheads="1"/>
            </p:cNvSpPr>
            <p:nvPr/>
          </p:nvSpPr>
          <p:spPr bwMode="auto">
            <a:xfrm rot="-5400000">
              <a:off x="2308" y="3728"/>
              <a:ext cx="240" cy="240"/>
            </a:xfrm>
            <a:custGeom>
              <a:avLst/>
              <a:gdLst>
                <a:gd name="T0" fmla="*/ 2 w 21600"/>
                <a:gd name="T1" fmla="*/ 0 h 21600"/>
                <a:gd name="T2" fmla="*/ 2 w 21600"/>
                <a:gd name="T3" fmla="*/ 2 h 21600"/>
                <a:gd name="T4" fmla="*/ 0 w 21600"/>
                <a:gd name="T5" fmla="*/ 3 h 21600"/>
                <a:gd name="T6" fmla="*/ 3 w 21600"/>
                <a:gd name="T7" fmla="*/ 1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hlink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8703" name="AutoShape 157"/>
            <p:cNvSpPr>
              <a:spLocks noChangeArrowheads="1"/>
            </p:cNvSpPr>
            <p:nvPr/>
          </p:nvSpPr>
          <p:spPr bwMode="auto">
            <a:xfrm rot="10800000">
              <a:off x="3239" y="3584"/>
              <a:ext cx="240" cy="240"/>
            </a:xfrm>
            <a:custGeom>
              <a:avLst/>
              <a:gdLst>
                <a:gd name="T0" fmla="*/ 2 w 21600"/>
                <a:gd name="T1" fmla="*/ 0 h 21600"/>
                <a:gd name="T2" fmla="*/ 2 w 21600"/>
                <a:gd name="T3" fmla="*/ 2 h 21600"/>
                <a:gd name="T4" fmla="*/ 0 w 21600"/>
                <a:gd name="T5" fmla="*/ 3 h 21600"/>
                <a:gd name="T6" fmla="*/ 3 w 21600"/>
                <a:gd name="T7" fmla="*/ 1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hlink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  <p:pic>
        <p:nvPicPr>
          <p:cNvPr id="555159" name="Picture 151" descr="MCj0307358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886200"/>
            <a:ext cx="76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5185" name="Picture 177" descr="MCj0307358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0" y="3886200"/>
            <a:ext cx="76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5188" name="Picture 180" descr="MCj0307358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714375" y="4600575"/>
            <a:ext cx="76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5189" name="Picture 181" descr="MCj0307358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52538">
            <a:off x="-790575" y="4600575"/>
            <a:ext cx="76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55198" name="Group 190"/>
          <p:cNvGrpSpPr>
            <a:grpSpLocks/>
          </p:cNvGrpSpPr>
          <p:nvPr/>
        </p:nvGrpSpPr>
        <p:grpSpPr bwMode="auto">
          <a:xfrm>
            <a:off x="3733800" y="4419600"/>
            <a:ext cx="1524000" cy="1511300"/>
            <a:chOff x="2352" y="2784"/>
            <a:chExt cx="960" cy="952"/>
          </a:xfrm>
        </p:grpSpPr>
        <p:sp>
          <p:nvSpPr>
            <p:cNvPr id="28697" name="AutoShape 187"/>
            <p:cNvSpPr>
              <a:spLocks noChangeArrowheads="1"/>
            </p:cNvSpPr>
            <p:nvPr/>
          </p:nvSpPr>
          <p:spPr bwMode="auto">
            <a:xfrm rot="2700000">
              <a:off x="3004" y="3428"/>
              <a:ext cx="328" cy="288"/>
            </a:xfrm>
            <a:prstGeom prst="rightArrow">
              <a:avLst>
                <a:gd name="adj1" fmla="val 32065"/>
                <a:gd name="adj2" fmla="val 31024"/>
              </a:avLst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8698" name="AutoShape 189"/>
            <p:cNvSpPr>
              <a:spLocks noChangeArrowheads="1"/>
            </p:cNvSpPr>
            <p:nvPr/>
          </p:nvSpPr>
          <p:spPr bwMode="auto">
            <a:xfrm rot="-8100000">
              <a:off x="2332" y="2804"/>
              <a:ext cx="328" cy="288"/>
            </a:xfrm>
            <a:prstGeom prst="rightArrow">
              <a:avLst>
                <a:gd name="adj1" fmla="val 32065"/>
                <a:gd name="adj2" fmla="val 31024"/>
              </a:avLst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8699" name="Text Box 186"/>
            <p:cNvSpPr txBox="1">
              <a:spLocks noChangeArrowheads="1"/>
            </p:cNvSpPr>
            <p:nvPr/>
          </p:nvSpPr>
          <p:spPr bwMode="auto">
            <a:xfrm rot="2700000">
              <a:off x="2428" y="3033"/>
              <a:ext cx="811" cy="4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>
                  <a:latin typeface="Gill Sans Light"/>
                  <a:cs typeface="Gill Sans Light"/>
                </a:rPr>
                <a:t>Disallowed</a:t>
              </a:r>
            </a:p>
            <a:p>
              <a:r>
                <a:rPr lang="en-US" altLang="en-US" sz="2000">
                  <a:latin typeface="Gill Sans Light"/>
                  <a:cs typeface="Gill Sans Light"/>
                </a:rPr>
                <a:t>By Rule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24495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55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55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 0.0037 L 0.33334 0.0037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555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67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555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3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0416 L 0.25 0.00416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555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0"/>
                                            </p:cond>
                                          </p:stCondLst>
                                        </p:cTn>
                                        <p:tgtEl>
                                          <p:spTgt spid="555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812 -0.08187 L 0.29792 -0.0555 " pathEditMode="fixed" rAng="0" ptsTypes="AA">
                                      <p:cBhvr>
                                        <p:cTn id="44" dur="1000" fill="hold"/>
                                        <p:tgtEl>
                                          <p:spTgt spid="555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0" y="131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3"/>
                                            </p:cond>
                                          </p:stCondLst>
                                        </p:cTn>
                                        <p:tgtEl>
                                          <p:spTgt spid="555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313 -0.0555 L 0.30313 0.37627 " pathEditMode="relative" rAng="0" ptsTypes="AA">
                                      <p:cBhvr>
                                        <p:cTn id="47" dur="500" fill="hold"/>
                                        <p:tgtEl>
                                          <p:spTgt spid="5551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5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515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Dining Lawyers Problem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5113" y="2809875"/>
            <a:ext cx="8534400" cy="3962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Five chopsticks/Five lawyers (really cheap restaurant)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Free-for all: Lawyer will grab any one they can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Need two chopsticks to eat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What if all grab at same time?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Deadlock!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How to fix deadlock?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Make one of them give up a chopstick (Hah!)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Eventually everyone will get chance to eat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How to prevent deadlock?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Never let lawyer take last chopstick if no hungry lawyer has two chopsticks afterwards</a:t>
            </a:r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1" t="522" r="11351" b="522"/>
          <a:stretch>
            <a:fillRect/>
          </a:stretch>
        </p:blipFill>
        <p:spPr bwMode="auto">
          <a:xfrm>
            <a:off x="3429000" y="685800"/>
            <a:ext cx="2209800" cy="21209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762000"/>
            <a:ext cx="1257300" cy="204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702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85800"/>
            <a:ext cx="1163638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56080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Four requirements for Deadlock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534400" cy="5943600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Mutual exclusion</a:t>
            </a:r>
          </a:p>
          <a:p>
            <a:pPr lvl="1"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Only one thread at a time can use a resource.</a:t>
            </a:r>
          </a:p>
          <a:p>
            <a:pPr>
              <a:spcBef>
                <a:spcPct val="2000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Hold and wait</a:t>
            </a:r>
          </a:p>
          <a:p>
            <a:pPr lvl="1"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Thread holding at least one resource is waiting to acquire additional resources held by other threads</a:t>
            </a:r>
          </a:p>
          <a:p>
            <a:pPr>
              <a:spcBef>
                <a:spcPct val="2000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No preemption</a:t>
            </a:r>
          </a:p>
          <a:p>
            <a:pPr lvl="1"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Resources are released only voluntarily by the thread holding the resource, after thread is finished with it</a:t>
            </a:r>
          </a:p>
          <a:p>
            <a:pPr>
              <a:spcBef>
                <a:spcPct val="2000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Circular wait</a:t>
            </a:r>
          </a:p>
          <a:p>
            <a:pPr lvl="1"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There exists a set {</a:t>
            </a:r>
            <a:r>
              <a:rPr lang="en-US" altLang="ko-KR" i="1" dirty="0" smtClean="0">
                <a:ea typeface="굴림" panose="020B0600000101010101" pitchFamily="34" charset="-127"/>
              </a:rPr>
              <a:t>T</a:t>
            </a:r>
            <a:r>
              <a:rPr lang="en-US" altLang="ko-KR" baseline="-25000" dirty="0" smtClean="0">
                <a:ea typeface="굴림" panose="020B0600000101010101" pitchFamily="34" charset="-127"/>
              </a:rPr>
              <a:t>1</a:t>
            </a:r>
            <a:r>
              <a:rPr lang="en-US" altLang="ko-KR" dirty="0" smtClean="0">
                <a:ea typeface="굴림" panose="020B0600000101010101" pitchFamily="34" charset="-127"/>
              </a:rPr>
              <a:t>, …, </a:t>
            </a:r>
            <a:r>
              <a:rPr lang="en-US" altLang="ko-KR" i="1" dirty="0" err="1" smtClean="0">
                <a:ea typeface="굴림" panose="020B0600000101010101" pitchFamily="34" charset="-127"/>
              </a:rPr>
              <a:t>T</a:t>
            </a:r>
            <a:r>
              <a:rPr lang="en-US" altLang="ko-KR" baseline="-25000" dirty="0" err="1" smtClean="0">
                <a:ea typeface="굴림" panose="020B0600000101010101" pitchFamily="34" charset="-127"/>
              </a:rPr>
              <a:t>n</a:t>
            </a:r>
            <a:r>
              <a:rPr lang="en-US" altLang="ko-KR" dirty="0" smtClean="0">
                <a:ea typeface="굴림" panose="020B0600000101010101" pitchFamily="34" charset="-127"/>
              </a:rPr>
              <a:t>} of waiting threads</a:t>
            </a:r>
          </a:p>
          <a:p>
            <a:pPr lvl="2">
              <a:spcBef>
                <a:spcPct val="20000"/>
              </a:spcBef>
            </a:pPr>
            <a:r>
              <a:rPr lang="en-US" altLang="ko-KR" i="1" dirty="0" smtClean="0">
                <a:ea typeface="굴림" panose="020B0600000101010101" pitchFamily="34" charset="-127"/>
              </a:rPr>
              <a:t>T</a:t>
            </a:r>
            <a:r>
              <a:rPr lang="en-US" altLang="ko-KR" baseline="-25000" dirty="0" smtClean="0">
                <a:ea typeface="굴림" panose="020B0600000101010101" pitchFamily="34" charset="-127"/>
              </a:rPr>
              <a:t>1 </a:t>
            </a:r>
            <a:r>
              <a:rPr lang="en-US" altLang="ko-KR" dirty="0" smtClean="0">
                <a:ea typeface="굴림" panose="020B0600000101010101" pitchFamily="34" charset="-127"/>
              </a:rPr>
              <a:t>is waiting for a resource that is held by </a:t>
            </a:r>
            <a:r>
              <a:rPr lang="en-US" altLang="ko-KR" i="1" dirty="0" smtClean="0">
                <a:ea typeface="굴림" panose="020B0600000101010101" pitchFamily="34" charset="-127"/>
              </a:rPr>
              <a:t>T</a:t>
            </a:r>
            <a:r>
              <a:rPr lang="en-US" altLang="ko-KR" baseline="-25000" dirty="0" smtClean="0">
                <a:ea typeface="굴림" panose="020B0600000101010101" pitchFamily="34" charset="-127"/>
              </a:rPr>
              <a:t>2</a:t>
            </a:r>
            <a:endParaRPr lang="en-US" altLang="ko-KR" dirty="0" smtClean="0">
              <a:ea typeface="굴림" panose="020B0600000101010101" pitchFamily="34" charset="-127"/>
            </a:endParaRPr>
          </a:p>
          <a:p>
            <a:pPr lvl="2">
              <a:spcBef>
                <a:spcPct val="20000"/>
              </a:spcBef>
            </a:pPr>
            <a:r>
              <a:rPr lang="en-US" altLang="ko-KR" i="1" dirty="0" smtClean="0">
                <a:ea typeface="굴림" panose="020B0600000101010101" pitchFamily="34" charset="-127"/>
              </a:rPr>
              <a:t>T</a:t>
            </a:r>
            <a:r>
              <a:rPr lang="en-US" altLang="ko-KR" baseline="-25000" dirty="0" smtClean="0">
                <a:ea typeface="굴림" panose="020B0600000101010101" pitchFamily="34" charset="-127"/>
              </a:rPr>
              <a:t>2</a:t>
            </a:r>
            <a:r>
              <a:rPr lang="en-US" altLang="ko-KR" dirty="0" smtClean="0">
                <a:ea typeface="굴림" panose="020B0600000101010101" pitchFamily="34" charset="-127"/>
              </a:rPr>
              <a:t> is waiting for a resource that is held by </a:t>
            </a:r>
            <a:r>
              <a:rPr lang="en-US" altLang="ko-KR" i="1" dirty="0" smtClean="0">
                <a:ea typeface="굴림" panose="020B0600000101010101" pitchFamily="34" charset="-127"/>
              </a:rPr>
              <a:t>T</a:t>
            </a:r>
            <a:r>
              <a:rPr lang="en-US" altLang="ko-KR" baseline="-25000" dirty="0" smtClean="0">
                <a:ea typeface="굴림" panose="020B0600000101010101" pitchFamily="34" charset="-127"/>
              </a:rPr>
              <a:t>3</a:t>
            </a:r>
            <a:endParaRPr lang="en-US" altLang="ko-KR" dirty="0" smtClean="0">
              <a:ea typeface="굴림" panose="020B0600000101010101" pitchFamily="34" charset="-127"/>
            </a:endParaRPr>
          </a:p>
          <a:p>
            <a:pPr lvl="2"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…</a:t>
            </a:r>
          </a:p>
          <a:p>
            <a:pPr lvl="2">
              <a:spcBef>
                <a:spcPct val="20000"/>
              </a:spcBef>
            </a:pPr>
            <a:r>
              <a:rPr lang="en-US" altLang="ko-KR" i="1" dirty="0" err="1" smtClean="0">
                <a:ea typeface="굴림" panose="020B0600000101010101" pitchFamily="34" charset="-127"/>
              </a:rPr>
              <a:t>T</a:t>
            </a:r>
            <a:r>
              <a:rPr lang="en-US" altLang="ko-KR" i="1" baseline="-25000" dirty="0" err="1" smtClean="0">
                <a:ea typeface="굴림" panose="020B0600000101010101" pitchFamily="34" charset="-127"/>
              </a:rPr>
              <a:t>n</a:t>
            </a:r>
            <a:r>
              <a:rPr lang="en-US" altLang="ko-KR" dirty="0" smtClean="0">
                <a:ea typeface="굴림" panose="020B0600000101010101" pitchFamily="34" charset="-127"/>
              </a:rPr>
              <a:t> is waiting for a resource that is held by </a:t>
            </a:r>
            <a:r>
              <a:rPr lang="en-US" altLang="ko-KR" i="1" dirty="0" smtClean="0">
                <a:ea typeface="굴림" panose="020B0600000101010101" pitchFamily="34" charset="-127"/>
              </a:rPr>
              <a:t>T</a:t>
            </a:r>
            <a:r>
              <a:rPr lang="en-US" altLang="ko-KR" baseline="-25000" dirty="0" smtClean="0">
                <a:ea typeface="굴림" panose="020B0600000101010101" pitchFamily="34" charset="-127"/>
              </a:rPr>
              <a:t>1</a:t>
            </a:r>
            <a:endParaRPr lang="en-US" altLang="ko-KR" dirty="0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0852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385" name="Group 49"/>
          <p:cNvGrpSpPr>
            <a:grpSpLocks/>
          </p:cNvGrpSpPr>
          <p:nvPr/>
        </p:nvGrpSpPr>
        <p:grpSpPr bwMode="auto">
          <a:xfrm>
            <a:off x="6705600" y="609600"/>
            <a:ext cx="2057400" cy="2667000"/>
            <a:chOff x="4224" y="384"/>
            <a:chExt cx="1296" cy="1680"/>
          </a:xfrm>
        </p:grpSpPr>
        <p:sp>
          <p:nvSpPr>
            <p:cNvPr id="31765" name="Rectangle 47"/>
            <p:cNvSpPr>
              <a:spLocks noChangeArrowheads="1"/>
            </p:cNvSpPr>
            <p:nvPr/>
          </p:nvSpPr>
          <p:spPr bwMode="auto">
            <a:xfrm>
              <a:off x="4224" y="432"/>
              <a:ext cx="1296" cy="1632"/>
            </a:xfrm>
            <a:prstGeom prst="rect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000">
                <a:latin typeface="Gill Sans Light"/>
                <a:cs typeface="Gill Sans Light"/>
              </a:endParaRPr>
            </a:p>
          </p:txBody>
        </p:sp>
        <p:sp>
          <p:nvSpPr>
            <p:cNvPr id="31766" name="Text Box 48"/>
            <p:cNvSpPr txBox="1">
              <a:spLocks noChangeArrowheads="1"/>
            </p:cNvSpPr>
            <p:nvPr/>
          </p:nvSpPr>
          <p:spPr bwMode="auto">
            <a:xfrm>
              <a:off x="4440" y="384"/>
              <a:ext cx="85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800" u="sng" dirty="0">
                  <a:latin typeface="Gill Sans Light"/>
                  <a:cs typeface="Gill Sans Light"/>
                </a:rPr>
                <a:t>Symbols</a:t>
              </a:r>
            </a:p>
          </p:txBody>
        </p:sp>
      </p:grp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Resource-Allocation Graph</a:t>
            </a:r>
          </a:p>
        </p:txBody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8610600" cy="56388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System Model				</a:t>
            </a:r>
            <a:endParaRPr lang="en-US" altLang="ko-KR" u="sng" dirty="0" smtClean="0">
              <a:ea typeface="굴림" panose="020B0600000101010101" pitchFamily="34" charset="-127"/>
            </a:endParaRP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A set of Threads </a:t>
            </a:r>
            <a:r>
              <a:rPr lang="en-US" altLang="ko-KR" i="1" dirty="0" smtClean="0">
                <a:ea typeface="굴림" panose="020B0600000101010101" pitchFamily="34" charset="-127"/>
              </a:rPr>
              <a:t>T</a:t>
            </a:r>
            <a:r>
              <a:rPr lang="en-US" altLang="ko-KR" i="1" baseline="-25000" dirty="0" smtClean="0">
                <a:ea typeface="굴림" panose="020B0600000101010101" pitchFamily="34" charset="-127"/>
              </a:rPr>
              <a:t>1</a:t>
            </a:r>
            <a:r>
              <a:rPr lang="en-US" altLang="ko-KR" i="1" dirty="0" smtClean="0">
                <a:ea typeface="굴림" panose="020B0600000101010101" pitchFamily="34" charset="-127"/>
              </a:rPr>
              <a:t>, T</a:t>
            </a:r>
            <a:r>
              <a:rPr lang="en-US" altLang="ko-KR" i="1" baseline="-25000" dirty="0" smtClean="0">
                <a:ea typeface="굴림" panose="020B0600000101010101" pitchFamily="34" charset="-127"/>
              </a:rPr>
              <a:t>2</a:t>
            </a:r>
            <a:r>
              <a:rPr lang="en-US" altLang="ko-KR" i="1" dirty="0" smtClean="0">
                <a:ea typeface="굴림" panose="020B0600000101010101" pitchFamily="34" charset="-127"/>
              </a:rPr>
              <a:t>, </a:t>
            </a:r>
            <a:r>
              <a:rPr lang="en-US" altLang="ko-KR" dirty="0" smtClean="0">
                <a:ea typeface="굴림" panose="020B0600000101010101" pitchFamily="34" charset="-127"/>
              </a:rPr>
              <a:t>. . ., </a:t>
            </a:r>
            <a:r>
              <a:rPr lang="en-US" altLang="ko-KR" i="1" dirty="0" err="1" smtClean="0">
                <a:ea typeface="굴림" panose="020B0600000101010101" pitchFamily="34" charset="-127"/>
              </a:rPr>
              <a:t>T</a:t>
            </a:r>
            <a:r>
              <a:rPr lang="en-US" altLang="ko-KR" i="1" baseline="-25000" dirty="0" err="1" smtClean="0">
                <a:ea typeface="굴림" panose="020B0600000101010101" pitchFamily="34" charset="-127"/>
              </a:rPr>
              <a:t>n</a:t>
            </a:r>
            <a:endParaRPr lang="en-US" altLang="ko-KR" dirty="0" smtClean="0">
              <a:ea typeface="굴림" panose="020B0600000101010101" pitchFamily="34" charset="-127"/>
            </a:endParaRP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Resource types </a:t>
            </a:r>
            <a:r>
              <a:rPr lang="en-US" altLang="ko-KR" i="1" dirty="0" smtClean="0">
                <a:ea typeface="굴림" panose="020B0600000101010101" pitchFamily="34" charset="-127"/>
              </a:rPr>
              <a:t>R</a:t>
            </a:r>
            <a:r>
              <a:rPr lang="en-US" altLang="ko-KR" baseline="-25000" dirty="0" smtClean="0">
                <a:ea typeface="굴림" panose="020B0600000101010101" pitchFamily="34" charset="-127"/>
              </a:rPr>
              <a:t>1</a:t>
            </a:r>
            <a:r>
              <a:rPr lang="en-US" altLang="ko-KR" dirty="0" smtClean="0">
                <a:ea typeface="굴림" panose="020B0600000101010101" pitchFamily="34" charset="-127"/>
              </a:rPr>
              <a:t>, </a:t>
            </a:r>
            <a:r>
              <a:rPr lang="en-US" altLang="ko-KR" i="1" dirty="0" smtClean="0">
                <a:ea typeface="굴림" panose="020B0600000101010101" pitchFamily="34" charset="-127"/>
              </a:rPr>
              <a:t>R</a:t>
            </a:r>
            <a:r>
              <a:rPr lang="en-US" altLang="ko-KR" baseline="-25000" dirty="0" smtClean="0">
                <a:ea typeface="굴림" panose="020B0600000101010101" pitchFamily="34" charset="-127"/>
              </a:rPr>
              <a:t>2</a:t>
            </a:r>
            <a:r>
              <a:rPr lang="en-US" altLang="ko-KR" dirty="0" smtClean="0">
                <a:ea typeface="굴림" panose="020B0600000101010101" pitchFamily="34" charset="-127"/>
              </a:rPr>
              <a:t>, . . ., </a:t>
            </a:r>
            <a:r>
              <a:rPr lang="en-US" altLang="ko-KR" i="1" dirty="0" err="1" smtClean="0">
                <a:ea typeface="굴림" panose="020B0600000101010101" pitchFamily="34" charset="-127"/>
              </a:rPr>
              <a:t>R</a:t>
            </a:r>
            <a:r>
              <a:rPr lang="en-US" altLang="ko-KR" baseline="-25000" dirty="0" err="1" smtClean="0">
                <a:ea typeface="굴림" panose="020B0600000101010101" pitchFamily="34" charset="-127"/>
              </a:rPr>
              <a:t>m</a:t>
            </a:r>
            <a:endParaRPr lang="en-US" altLang="ko-KR" baseline="-25000" dirty="0" smtClean="0">
              <a:ea typeface="굴림" panose="020B0600000101010101" pitchFamily="34" charset="-127"/>
            </a:endParaRPr>
          </a:p>
          <a:p>
            <a:pPr lvl="2">
              <a:buFontTx/>
              <a:buNone/>
            </a:pPr>
            <a:r>
              <a:rPr lang="en-US" altLang="ko-KR" i="1" dirty="0" smtClean="0">
                <a:ea typeface="굴림" panose="020B0600000101010101" pitchFamily="34" charset="-127"/>
              </a:rPr>
              <a:t>	CPU cycles, memory space, I/O devices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Each resource type </a:t>
            </a:r>
            <a:r>
              <a:rPr lang="en-US" altLang="ko-KR" i="1" dirty="0" err="1" smtClean="0">
                <a:ea typeface="굴림" panose="020B0600000101010101" pitchFamily="34" charset="-127"/>
              </a:rPr>
              <a:t>R</a:t>
            </a:r>
            <a:r>
              <a:rPr lang="en-US" altLang="ko-KR" baseline="-25000" dirty="0" err="1" smtClean="0">
                <a:ea typeface="굴림" panose="020B0600000101010101" pitchFamily="34" charset="-127"/>
              </a:rPr>
              <a:t>i</a:t>
            </a:r>
            <a:r>
              <a:rPr lang="en-US" altLang="ko-KR" dirty="0" smtClean="0">
                <a:ea typeface="굴림" panose="020B0600000101010101" pitchFamily="34" charset="-127"/>
              </a:rPr>
              <a:t> has </a:t>
            </a:r>
            <a:r>
              <a:rPr lang="en-US" altLang="ko-KR" i="1" dirty="0" smtClean="0">
                <a:ea typeface="굴림" panose="020B0600000101010101" pitchFamily="34" charset="-127"/>
              </a:rPr>
              <a:t>W</a:t>
            </a:r>
            <a:r>
              <a:rPr lang="en-US" altLang="ko-KR" baseline="-25000" dirty="0" smtClean="0">
                <a:ea typeface="굴림" panose="020B0600000101010101" pitchFamily="34" charset="-127"/>
              </a:rPr>
              <a:t>i</a:t>
            </a:r>
            <a:r>
              <a:rPr lang="en-US" altLang="ko-KR" dirty="0" smtClean="0">
                <a:ea typeface="굴림" panose="020B0600000101010101" pitchFamily="34" charset="-127"/>
              </a:rPr>
              <a:t> </a:t>
            </a:r>
            <a:r>
              <a:rPr lang="en-US" altLang="ko-KR" dirty="0" smtClean="0">
                <a:ea typeface="굴림" panose="020B0600000101010101" pitchFamily="34" charset="-127"/>
              </a:rPr>
              <a:t>instances</a:t>
            </a:r>
            <a:endParaRPr lang="en-US" altLang="ko-KR" dirty="0" smtClean="0">
              <a:ea typeface="굴림" panose="020B0600000101010101" pitchFamily="34" charset="-127"/>
            </a:endParaRP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Each thread utilizes a resource as follows:</a:t>
            </a:r>
          </a:p>
          <a:p>
            <a:pPr lvl="2"/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Request() / Use() / Release()</a:t>
            </a:r>
          </a:p>
          <a:p>
            <a:r>
              <a:rPr lang="en-US" altLang="ko-KR" dirty="0" smtClean="0">
                <a:ea typeface="굴림" panose="020B0600000101010101" pitchFamily="34" charset="-127"/>
              </a:rPr>
              <a:t>Resource-Allocation Graph: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V is partitioned into two types:</a:t>
            </a:r>
          </a:p>
          <a:p>
            <a:pPr lvl="2"/>
            <a:r>
              <a:rPr lang="en-US" altLang="ko-KR" i="1" dirty="0" smtClean="0">
                <a:ea typeface="굴림" panose="020B0600000101010101" pitchFamily="34" charset="-127"/>
              </a:rPr>
              <a:t>T</a:t>
            </a:r>
            <a:r>
              <a:rPr lang="en-US" altLang="ko-KR" dirty="0" smtClean="0">
                <a:ea typeface="굴림" panose="020B0600000101010101" pitchFamily="34" charset="-127"/>
              </a:rPr>
              <a:t> = {</a:t>
            </a:r>
            <a:r>
              <a:rPr lang="en-US" altLang="ko-KR" i="1" dirty="0" smtClean="0">
                <a:ea typeface="굴림" panose="020B0600000101010101" pitchFamily="34" charset="-127"/>
              </a:rPr>
              <a:t>T</a:t>
            </a:r>
            <a:r>
              <a:rPr lang="en-US" altLang="ko-KR" baseline="-25000" dirty="0" smtClean="0">
                <a:ea typeface="굴림" panose="020B0600000101010101" pitchFamily="34" charset="-127"/>
              </a:rPr>
              <a:t>1</a:t>
            </a:r>
            <a:r>
              <a:rPr lang="en-US" altLang="ko-KR" dirty="0" smtClean="0">
                <a:ea typeface="굴림" panose="020B0600000101010101" pitchFamily="34" charset="-127"/>
              </a:rPr>
              <a:t>, </a:t>
            </a:r>
            <a:r>
              <a:rPr lang="en-US" altLang="ko-KR" i="1" dirty="0" smtClean="0">
                <a:ea typeface="굴림" panose="020B0600000101010101" pitchFamily="34" charset="-127"/>
              </a:rPr>
              <a:t>T</a:t>
            </a:r>
            <a:r>
              <a:rPr lang="en-US" altLang="ko-KR" baseline="-25000" dirty="0" smtClean="0">
                <a:ea typeface="굴림" panose="020B0600000101010101" pitchFamily="34" charset="-127"/>
              </a:rPr>
              <a:t>2</a:t>
            </a:r>
            <a:r>
              <a:rPr lang="en-US" altLang="ko-KR" dirty="0" smtClean="0">
                <a:ea typeface="굴림" panose="020B0600000101010101" pitchFamily="34" charset="-127"/>
              </a:rPr>
              <a:t>, …, </a:t>
            </a:r>
            <a:r>
              <a:rPr lang="en-US" altLang="ko-KR" i="1" dirty="0" err="1" smtClean="0">
                <a:ea typeface="굴림" panose="020B0600000101010101" pitchFamily="34" charset="-127"/>
              </a:rPr>
              <a:t>T</a:t>
            </a:r>
            <a:r>
              <a:rPr lang="en-US" altLang="ko-KR" i="1" baseline="-25000" dirty="0" err="1" smtClean="0">
                <a:ea typeface="굴림" panose="020B0600000101010101" pitchFamily="34" charset="-127"/>
              </a:rPr>
              <a:t>n</a:t>
            </a:r>
            <a:r>
              <a:rPr lang="en-US" altLang="ko-KR" dirty="0" smtClean="0">
                <a:ea typeface="굴림" panose="020B0600000101010101" pitchFamily="34" charset="-127"/>
              </a:rPr>
              <a:t>}, the set threads in the system.</a:t>
            </a:r>
          </a:p>
          <a:p>
            <a:pPr lvl="2"/>
            <a:r>
              <a:rPr lang="en-US" altLang="ko-KR" i="1" dirty="0" smtClean="0">
                <a:ea typeface="굴림" panose="020B0600000101010101" pitchFamily="34" charset="-127"/>
              </a:rPr>
              <a:t>R</a:t>
            </a:r>
            <a:r>
              <a:rPr lang="en-US" altLang="ko-KR" dirty="0" smtClean="0">
                <a:ea typeface="굴림" panose="020B0600000101010101" pitchFamily="34" charset="-127"/>
              </a:rPr>
              <a:t> = {</a:t>
            </a:r>
            <a:r>
              <a:rPr lang="en-US" altLang="ko-KR" i="1" dirty="0" smtClean="0">
                <a:ea typeface="굴림" panose="020B0600000101010101" pitchFamily="34" charset="-127"/>
              </a:rPr>
              <a:t>R</a:t>
            </a:r>
            <a:r>
              <a:rPr lang="en-US" altLang="ko-KR" baseline="-25000" dirty="0" smtClean="0">
                <a:ea typeface="굴림" panose="020B0600000101010101" pitchFamily="34" charset="-127"/>
              </a:rPr>
              <a:t>1</a:t>
            </a:r>
            <a:r>
              <a:rPr lang="en-US" altLang="ko-KR" dirty="0" smtClean="0">
                <a:ea typeface="굴림" panose="020B0600000101010101" pitchFamily="34" charset="-127"/>
              </a:rPr>
              <a:t>, </a:t>
            </a:r>
            <a:r>
              <a:rPr lang="en-US" altLang="ko-KR" i="1" dirty="0" smtClean="0">
                <a:ea typeface="굴림" panose="020B0600000101010101" pitchFamily="34" charset="-127"/>
              </a:rPr>
              <a:t>R</a:t>
            </a:r>
            <a:r>
              <a:rPr lang="en-US" altLang="ko-KR" baseline="-25000" dirty="0" smtClean="0">
                <a:ea typeface="굴림" panose="020B0600000101010101" pitchFamily="34" charset="-127"/>
              </a:rPr>
              <a:t>2</a:t>
            </a:r>
            <a:r>
              <a:rPr lang="en-US" altLang="ko-KR" dirty="0" smtClean="0">
                <a:ea typeface="굴림" panose="020B0600000101010101" pitchFamily="34" charset="-127"/>
              </a:rPr>
              <a:t>, …, </a:t>
            </a:r>
            <a:r>
              <a:rPr lang="en-US" altLang="ko-KR" i="1" dirty="0" err="1" smtClean="0">
                <a:ea typeface="굴림" panose="020B0600000101010101" pitchFamily="34" charset="-127"/>
              </a:rPr>
              <a:t>R</a:t>
            </a:r>
            <a:r>
              <a:rPr lang="en-US" altLang="ko-KR" i="1" baseline="-25000" dirty="0" err="1" smtClean="0">
                <a:ea typeface="굴림" panose="020B0600000101010101" pitchFamily="34" charset="-127"/>
              </a:rPr>
              <a:t>m</a:t>
            </a:r>
            <a:r>
              <a:rPr lang="en-US" altLang="ko-KR" dirty="0" smtClean="0">
                <a:ea typeface="굴림" panose="020B0600000101010101" pitchFamily="34" charset="-127"/>
              </a:rPr>
              <a:t>}, the set of resource types in system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request edge – directed edge </a:t>
            </a:r>
            <a:r>
              <a:rPr lang="en-US" altLang="ko-KR" i="1" dirty="0" smtClean="0">
                <a:ea typeface="굴림" panose="020B0600000101010101" pitchFamily="34" charset="-127"/>
              </a:rPr>
              <a:t>T</a:t>
            </a:r>
            <a:r>
              <a:rPr lang="en-US" altLang="ko-KR" baseline="-25000" dirty="0" smtClean="0">
                <a:ea typeface="굴림" panose="020B0600000101010101" pitchFamily="34" charset="-127"/>
              </a:rPr>
              <a:t>1 </a:t>
            </a: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 </a:t>
            </a:r>
            <a:r>
              <a:rPr lang="en-US" altLang="ko-KR" i="1" dirty="0" err="1" smtClean="0">
                <a:ea typeface="굴림" panose="020B0600000101010101" pitchFamily="34" charset="-127"/>
                <a:sym typeface="Symbol" panose="05050102010706020507" pitchFamily="18" charset="2"/>
              </a:rPr>
              <a:t>R</a:t>
            </a:r>
            <a:r>
              <a:rPr lang="en-US" altLang="ko-KR" i="1" baseline="-25000" dirty="0" err="1" smtClean="0">
                <a:ea typeface="굴림" panose="020B0600000101010101" pitchFamily="34" charset="-127"/>
                <a:sym typeface="Symbol" panose="05050102010706020507" pitchFamily="18" charset="2"/>
              </a:rPr>
              <a:t>j</a:t>
            </a:r>
            <a:endParaRPr lang="en-US" altLang="ko-KR" i="1" dirty="0" smtClean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lvl="1"/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assignment edge </a:t>
            </a:r>
            <a:r>
              <a:rPr lang="en-US" altLang="ko-KR" dirty="0" smtClean="0">
                <a:ea typeface="굴림" panose="020B0600000101010101" pitchFamily="34" charset="-127"/>
              </a:rPr>
              <a:t>– directed edge </a:t>
            </a:r>
            <a:r>
              <a:rPr lang="en-US" altLang="ko-KR" i="1" dirty="0" err="1" smtClean="0">
                <a:ea typeface="굴림" panose="020B0600000101010101" pitchFamily="34" charset="-127"/>
              </a:rPr>
              <a:t>R</a:t>
            </a:r>
            <a:r>
              <a:rPr lang="en-US" altLang="ko-KR" i="1" baseline="-25000" dirty="0" err="1" smtClean="0">
                <a:ea typeface="굴림" panose="020B0600000101010101" pitchFamily="34" charset="-127"/>
              </a:rPr>
              <a:t>j</a:t>
            </a:r>
            <a:r>
              <a:rPr lang="en-US" altLang="ko-KR" i="1" dirty="0" smtClean="0">
                <a:ea typeface="굴림" panose="020B0600000101010101" pitchFamily="34" charset="-127"/>
              </a:rPr>
              <a:t> </a:t>
            </a: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 </a:t>
            </a:r>
            <a:r>
              <a:rPr lang="en-US" altLang="ko-KR" i="1" dirty="0" smtClean="0">
                <a:ea typeface="굴림" panose="020B0600000101010101" pitchFamily="34" charset="-127"/>
                <a:sym typeface="Symbol" panose="05050102010706020507" pitchFamily="18" charset="2"/>
              </a:rPr>
              <a:t>T</a:t>
            </a:r>
            <a:r>
              <a:rPr lang="en-US" altLang="ko-KR" i="1" baseline="-25000" dirty="0" smtClean="0">
                <a:ea typeface="굴림" panose="020B0600000101010101" pitchFamily="34" charset="-127"/>
                <a:sym typeface="Symbol" panose="05050102010706020507" pitchFamily="18" charset="2"/>
              </a:rPr>
              <a:t>i</a:t>
            </a:r>
          </a:p>
        </p:txBody>
      </p:sp>
      <p:grpSp>
        <p:nvGrpSpPr>
          <p:cNvPr id="526382" name="Group 46"/>
          <p:cNvGrpSpPr>
            <a:grpSpLocks/>
          </p:cNvGrpSpPr>
          <p:nvPr/>
        </p:nvGrpSpPr>
        <p:grpSpPr bwMode="auto">
          <a:xfrm>
            <a:off x="7010400" y="1890713"/>
            <a:ext cx="1509713" cy="1344613"/>
            <a:chOff x="4272" y="1105"/>
            <a:chExt cx="951" cy="847"/>
          </a:xfrm>
        </p:grpSpPr>
        <p:grpSp>
          <p:nvGrpSpPr>
            <p:cNvPr id="31753" name="Group 43"/>
            <p:cNvGrpSpPr>
              <a:grpSpLocks/>
            </p:cNvGrpSpPr>
            <p:nvPr/>
          </p:nvGrpSpPr>
          <p:grpSpPr bwMode="auto">
            <a:xfrm>
              <a:off x="4272" y="1152"/>
              <a:ext cx="375" cy="601"/>
              <a:chOff x="4320" y="755"/>
              <a:chExt cx="375" cy="601"/>
            </a:xfrm>
          </p:grpSpPr>
          <p:grpSp>
            <p:nvGrpSpPr>
              <p:cNvPr id="31761" name="Group 13"/>
              <p:cNvGrpSpPr>
                <a:grpSpLocks/>
              </p:cNvGrpSpPr>
              <p:nvPr/>
            </p:nvGrpSpPr>
            <p:grpSpPr bwMode="auto">
              <a:xfrm>
                <a:off x="4320" y="755"/>
                <a:ext cx="375" cy="328"/>
                <a:chOff x="1680" y="816"/>
                <a:chExt cx="384" cy="336"/>
              </a:xfrm>
            </p:grpSpPr>
            <p:sp>
              <p:nvSpPr>
                <p:cNvPr id="31763" name="Rectangle 14"/>
                <p:cNvSpPr>
                  <a:spLocks noChangeArrowheads="1"/>
                </p:cNvSpPr>
                <p:nvPr/>
              </p:nvSpPr>
              <p:spPr bwMode="auto">
                <a:xfrm>
                  <a:off x="1680" y="816"/>
                  <a:ext cx="384" cy="336"/>
                </a:xfrm>
                <a:prstGeom prst="rect">
                  <a:avLst/>
                </a:prstGeom>
                <a:solidFill>
                  <a:srgbClr val="FF66CC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 sz="20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1764" name="Oval 15"/>
                <p:cNvSpPr>
                  <a:spLocks noChangeArrowheads="1"/>
                </p:cNvSpPr>
                <p:nvPr/>
              </p:nvSpPr>
              <p:spPr bwMode="auto">
                <a:xfrm>
                  <a:off x="1848" y="96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 sz="2000">
                    <a:latin typeface="Gill Sans Light"/>
                    <a:cs typeface="Gill Sans Light"/>
                  </a:endParaRPr>
                </a:p>
              </p:txBody>
            </p:sp>
          </p:grpSp>
          <p:sp>
            <p:nvSpPr>
              <p:cNvPr id="31762" name="Text Box 16"/>
              <p:cNvSpPr txBox="1">
                <a:spLocks noChangeArrowheads="1"/>
              </p:cNvSpPr>
              <p:nvPr/>
            </p:nvSpPr>
            <p:spPr bwMode="auto">
              <a:xfrm>
                <a:off x="4374" y="1104"/>
                <a:ext cx="263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2000">
                    <a:latin typeface="Gill Sans Light"/>
                    <a:cs typeface="Gill Sans Light"/>
                  </a:rPr>
                  <a:t>R</a:t>
                </a:r>
                <a:r>
                  <a:rPr lang="en-US" altLang="en-US" sz="2000" baseline="-25000">
                    <a:latin typeface="Gill Sans Light"/>
                    <a:cs typeface="Gill Sans Light"/>
                  </a:rPr>
                  <a:t>1</a:t>
                </a:r>
                <a:endParaRPr lang="en-US" altLang="en-US" sz="2000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31754" name="Group 28"/>
            <p:cNvGrpSpPr>
              <a:grpSpLocks/>
            </p:cNvGrpSpPr>
            <p:nvPr/>
          </p:nvGrpSpPr>
          <p:grpSpPr bwMode="auto">
            <a:xfrm>
              <a:off x="4848" y="1105"/>
              <a:ext cx="375" cy="847"/>
              <a:chOff x="1584" y="2064"/>
              <a:chExt cx="384" cy="867"/>
            </a:xfrm>
          </p:grpSpPr>
          <p:grpSp>
            <p:nvGrpSpPr>
              <p:cNvPr id="31755" name="Group 29"/>
              <p:cNvGrpSpPr>
                <a:grpSpLocks/>
              </p:cNvGrpSpPr>
              <p:nvPr/>
            </p:nvGrpSpPr>
            <p:grpSpPr bwMode="auto">
              <a:xfrm>
                <a:off x="1584" y="2064"/>
                <a:ext cx="384" cy="576"/>
                <a:chOff x="1584" y="2064"/>
                <a:chExt cx="384" cy="576"/>
              </a:xfrm>
            </p:grpSpPr>
            <p:sp>
              <p:nvSpPr>
                <p:cNvPr id="31757" name="Rectangle 30"/>
                <p:cNvSpPr>
                  <a:spLocks noChangeArrowheads="1"/>
                </p:cNvSpPr>
                <p:nvPr/>
              </p:nvSpPr>
              <p:spPr bwMode="auto">
                <a:xfrm>
                  <a:off x="1584" y="2064"/>
                  <a:ext cx="384" cy="576"/>
                </a:xfrm>
                <a:prstGeom prst="rect">
                  <a:avLst/>
                </a:prstGeom>
                <a:solidFill>
                  <a:srgbClr val="FF66CC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 sz="20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1758" name="Oval 31"/>
                <p:cNvSpPr>
                  <a:spLocks noChangeArrowheads="1"/>
                </p:cNvSpPr>
                <p:nvPr/>
              </p:nvSpPr>
              <p:spPr bwMode="auto">
                <a:xfrm>
                  <a:off x="1752" y="2169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 sz="20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1759" name="Oval 32"/>
                <p:cNvSpPr>
                  <a:spLocks noChangeArrowheads="1"/>
                </p:cNvSpPr>
                <p:nvPr/>
              </p:nvSpPr>
              <p:spPr bwMode="auto">
                <a:xfrm>
                  <a:off x="1752" y="232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 sz="20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1760" name="Oval 33"/>
                <p:cNvSpPr>
                  <a:spLocks noChangeArrowheads="1"/>
                </p:cNvSpPr>
                <p:nvPr/>
              </p:nvSpPr>
              <p:spPr bwMode="auto">
                <a:xfrm>
                  <a:off x="1752" y="248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 sz="2000">
                    <a:latin typeface="Gill Sans Light"/>
                    <a:cs typeface="Gill Sans Light"/>
                  </a:endParaRPr>
                </a:p>
              </p:txBody>
            </p:sp>
          </p:grpSp>
          <p:sp>
            <p:nvSpPr>
              <p:cNvPr id="31756" name="Text Box 34"/>
              <p:cNvSpPr txBox="1">
                <a:spLocks noChangeArrowheads="1"/>
              </p:cNvSpPr>
              <p:nvPr/>
            </p:nvSpPr>
            <p:spPr bwMode="auto">
              <a:xfrm>
                <a:off x="1639" y="2673"/>
                <a:ext cx="269" cy="2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2000">
                    <a:latin typeface="Gill Sans Light"/>
                    <a:cs typeface="Gill Sans Light"/>
                  </a:rPr>
                  <a:t>R</a:t>
                </a:r>
                <a:r>
                  <a:rPr lang="en-US" altLang="en-US" sz="2000" baseline="-25000">
                    <a:latin typeface="Gill Sans Light"/>
                    <a:cs typeface="Gill Sans Light"/>
                  </a:rPr>
                  <a:t>2</a:t>
                </a:r>
                <a:endParaRPr lang="en-US" altLang="en-US" sz="2000">
                  <a:latin typeface="Gill Sans Light"/>
                  <a:cs typeface="Gill Sans Light"/>
                </a:endParaRPr>
              </a:p>
            </p:txBody>
          </p:sp>
        </p:grpSp>
      </p:grpSp>
      <p:grpSp>
        <p:nvGrpSpPr>
          <p:cNvPr id="526381" name="Group 45"/>
          <p:cNvGrpSpPr>
            <a:grpSpLocks/>
          </p:cNvGrpSpPr>
          <p:nvPr/>
        </p:nvGrpSpPr>
        <p:grpSpPr bwMode="auto">
          <a:xfrm>
            <a:off x="7010400" y="1141413"/>
            <a:ext cx="1509713" cy="595312"/>
            <a:chOff x="4272" y="633"/>
            <a:chExt cx="951" cy="375"/>
          </a:xfrm>
        </p:grpSpPr>
        <p:sp>
          <p:nvSpPr>
            <p:cNvPr id="31751" name="Oval 9"/>
            <p:cNvSpPr>
              <a:spLocks noChangeArrowheads="1"/>
            </p:cNvSpPr>
            <p:nvPr/>
          </p:nvSpPr>
          <p:spPr bwMode="auto">
            <a:xfrm>
              <a:off x="4272" y="633"/>
              <a:ext cx="375" cy="375"/>
            </a:xfrm>
            <a:prstGeom prst="ellipse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dirty="0">
                  <a:latin typeface="Gill Sans Light"/>
                  <a:cs typeface="Gill Sans Light"/>
                </a:rPr>
                <a:t>T</a:t>
              </a:r>
              <a:r>
                <a:rPr lang="en-US" altLang="en-US" sz="2000" baseline="-25000" dirty="0">
                  <a:latin typeface="Gill Sans Light"/>
                  <a:cs typeface="Gill Sans Light"/>
                </a:rPr>
                <a:t>1</a:t>
              </a:r>
              <a:endParaRPr lang="en-US" altLang="en-US" sz="2000" dirty="0">
                <a:latin typeface="Gill Sans Light"/>
                <a:cs typeface="Gill Sans Light"/>
              </a:endParaRPr>
            </a:p>
          </p:txBody>
        </p:sp>
        <p:sp>
          <p:nvSpPr>
            <p:cNvPr id="31752" name="Oval 44"/>
            <p:cNvSpPr>
              <a:spLocks noChangeArrowheads="1"/>
            </p:cNvSpPr>
            <p:nvPr/>
          </p:nvSpPr>
          <p:spPr bwMode="auto">
            <a:xfrm>
              <a:off x="4848" y="633"/>
              <a:ext cx="375" cy="375"/>
            </a:xfrm>
            <a:prstGeom prst="ellipse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>
                  <a:latin typeface="Gill Sans Light"/>
                  <a:cs typeface="Gill Sans Light"/>
                </a:rPr>
                <a:t>T</a:t>
              </a:r>
              <a:r>
                <a:rPr lang="en-US" altLang="en-US" sz="2000" baseline="-25000">
                  <a:latin typeface="Gill Sans Light"/>
                  <a:cs typeface="Gill Sans Light"/>
                </a:rPr>
                <a:t>2</a:t>
              </a:r>
              <a:endParaRPr lang="en-US" altLang="en-US" sz="2000">
                <a:latin typeface="Gill Sans Light"/>
                <a:cs typeface="Gill Sans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7646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6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6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26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26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3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267700" cy="512763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Resource Allocation Graph Examples</a:t>
            </a:r>
          </a:p>
        </p:txBody>
      </p:sp>
      <p:grpSp>
        <p:nvGrpSpPr>
          <p:cNvPr id="528647" name="Group 263"/>
          <p:cNvGrpSpPr>
            <a:grpSpLocks/>
          </p:cNvGrpSpPr>
          <p:nvPr/>
        </p:nvGrpSpPr>
        <p:grpSpPr bwMode="auto">
          <a:xfrm>
            <a:off x="265113" y="1754188"/>
            <a:ext cx="2782887" cy="4637089"/>
            <a:chOff x="144" y="1182"/>
            <a:chExt cx="1753" cy="2921"/>
          </a:xfrm>
        </p:grpSpPr>
        <p:grpSp>
          <p:nvGrpSpPr>
            <p:cNvPr id="32838" name="Group 256"/>
            <p:cNvGrpSpPr>
              <a:grpSpLocks/>
            </p:cNvGrpSpPr>
            <p:nvPr/>
          </p:nvGrpSpPr>
          <p:grpSpPr bwMode="auto">
            <a:xfrm>
              <a:off x="144" y="1182"/>
              <a:ext cx="1753" cy="2418"/>
              <a:chOff x="39" y="606"/>
              <a:chExt cx="1753" cy="2418"/>
            </a:xfrm>
          </p:grpSpPr>
          <p:sp>
            <p:nvSpPr>
              <p:cNvPr id="32840" name="Rectangle 198"/>
              <p:cNvSpPr>
                <a:spLocks noChangeArrowheads="1"/>
              </p:cNvSpPr>
              <p:nvPr/>
            </p:nvSpPr>
            <p:spPr bwMode="auto">
              <a:xfrm>
                <a:off x="39" y="624"/>
                <a:ext cx="1753" cy="2400"/>
              </a:xfrm>
              <a:prstGeom prst="rect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2000">
                  <a:latin typeface="Gill Sans Light"/>
                  <a:cs typeface="Gill Sans Light"/>
                </a:endParaRPr>
              </a:p>
            </p:txBody>
          </p:sp>
          <p:grpSp>
            <p:nvGrpSpPr>
              <p:cNvPr id="32841" name="Group 255"/>
              <p:cNvGrpSpPr>
                <a:grpSpLocks/>
              </p:cNvGrpSpPr>
              <p:nvPr/>
            </p:nvGrpSpPr>
            <p:grpSpPr bwMode="auto">
              <a:xfrm>
                <a:off x="143" y="606"/>
                <a:ext cx="1546" cy="2271"/>
                <a:chOff x="143" y="606"/>
                <a:chExt cx="1546" cy="2271"/>
              </a:xfrm>
            </p:grpSpPr>
            <p:sp>
              <p:nvSpPr>
                <p:cNvPr id="32842" name="Oval 6"/>
                <p:cNvSpPr>
                  <a:spLocks noChangeArrowheads="1"/>
                </p:cNvSpPr>
                <p:nvPr/>
              </p:nvSpPr>
              <p:spPr bwMode="auto">
                <a:xfrm>
                  <a:off x="143" y="1420"/>
                  <a:ext cx="375" cy="375"/>
                </a:xfrm>
                <a:prstGeom prst="ellipse">
                  <a:avLst/>
                </a:prstGeom>
                <a:solidFill>
                  <a:srgbClr val="FF66CC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2000">
                      <a:latin typeface="Gill Sans Light"/>
                      <a:cs typeface="Gill Sans Light"/>
                    </a:rPr>
                    <a:t>T</a:t>
                  </a:r>
                  <a:r>
                    <a:rPr lang="en-US" altLang="en-US" sz="2000" baseline="-25000">
                      <a:latin typeface="Gill Sans Light"/>
                      <a:cs typeface="Gill Sans Light"/>
                    </a:rPr>
                    <a:t>1</a:t>
                  </a:r>
                  <a:endParaRPr lang="en-US" altLang="en-US" sz="20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843" name="Oval 7"/>
                <p:cNvSpPr>
                  <a:spLocks noChangeArrowheads="1"/>
                </p:cNvSpPr>
                <p:nvPr/>
              </p:nvSpPr>
              <p:spPr bwMode="auto">
                <a:xfrm>
                  <a:off x="752" y="1420"/>
                  <a:ext cx="375" cy="375"/>
                </a:xfrm>
                <a:prstGeom prst="ellipse">
                  <a:avLst/>
                </a:prstGeom>
                <a:solidFill>
                  <a:srgbClr val="FF66CC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2000">
                      <a:latin typeface="Gill Sans Light"/>
                      <a:cs typeface="Gill Sans Light"/>
                    </a:rPr>
                    <a:t>T</a:t>
                  </a:r>
                  <a:r>
                    <a:rPr lang="en-US" altLang="en-US" sz="2000" baseline="-25000">
                      <a:latin typeface="Gill Sans Light"/>
                      <a:cs typeface="Gill Sans Light"/>
                    </a:rPr>
                    <a:t>2</a:t>
                  </a:r>
                  <a:endParaRPr lang="en-US" altLang="en-US" sz="20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844" name="Oval 8"/>
                <p:cNvSpPr>
                  <a:spLocks noChangeArrowheads="1"/>
                </p:cNvSpPr>
                <p:nvPr/>
              </p:nvSpPr>
              <p:spPr bwMode="auto">
                <a:xfrm>
                  <a:off x="1314" y="1420"/>
                  <a:ext cx="375" cy="375"/>
                </a:xfrm>
                <a:prstGeom prst="ellipse">
                  <a:avLst/>
                </a:prstGeom>
                <a:solidFill>
                  <a:srgbClr val="FF66CC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2000">
                      <a:latin typeface="Gill Sans Light"/>
                      <a:cs typeface="Gill Sans Light"/>
                    </a:rPr>
                    <a:t>T</a:t>
                  </a:r>
                  <a:r>
                    <a:rPr lang="en-US" altLang="en-US" sz="2000" baseline="-25000">
                      <a:latin typeface="Gill Sans Light"/>
                      <a:cs typeface="Gill Sans Light"/>
                    </a:rPr>
                    <a:t>3</a:t>
                  </a:r>
                  <a:endParaRPr lang="en-US" altLang="en-US" sz="2000">
                    <a:latin typeface="Gill Sans Light"/>
                    <a:cs typeface="Gill Sans Light"/>
                  </a:endParaRPr>
                </a:p>
              </p:txBody>
            </p:sp>
            <p:grpSp>
              <p:nvGrpSpPr>
                <p:cNvPr id="32845" name="Group 47"/>
                <p:cNvGrpSpPr>
                  <a:grpSpLocks/>
                </p:cNvGrpSpPr>
                <p:nvPr/>
              </p:nvGrpSpPr>
              <p:grpSpPr bwMode="auto">
                <a:xfrm>
                  <a:off x="330" y="606"/>
                  <a:ext cx="375" cy="574"/>
                  <a:chOff x="576" y="413"/>
                  <a:chExt cx="384" cy="588"/>
                </a:xfrm>
              </p:grpSpPr>
              <p:grpSp>
                <p:nvGrpSpPr>
                  <p:cNvPr id="32871" name="Group 37"/>
                  <p:cNvGrpSpPr>
                    <a:grpSpLocks/>
                  </p:cNvGrpSpPr>
                  <p:nvPr/>
                </p:nvGrpSpPr>
                <p:grpSpPr bwMode="auto">
                  <a:xfrm>
                    <a:off x="576" y="665"/>
                    <a:ext cx="384" cy="336"/>
                    <a:chOff x="1680" y="816"/>
                    <a:chExt cx="384" cy="336"/>
                  </a:xfrm>
                </p:grpSpPr>
                <p:sp>
                  <p:nvSpPr>
                    <p:cNvPr id="32873" name="Rectangle 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80" y="816"/>
                      <a:ext cx="384" cy="336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20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874" name="Oval 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48" y="96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2000">
                        <a:latin typeface="Gill Sans Light"/>
                        <a:cs typeface="Gill Sans Light"/>
                      </a:endParaRPr>
                    </a:p>
                  </p:txBody>
                </p:sp>
              </p:grpSp>
              <p:sp>
                <p:nvSpPr>
                  <p:cNvPr id="32872" name="Text Box 4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32" y="413"/>
                    <a:ext cx="269" cy="25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66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en-US" sz="2000" dirty="0">
                        <a:latin typeface="Gill Sans Light"/>
                        <a:cs typeface="Gill Sans Light"/>
                      </a:rPr>
                      <a:t>R</a:t>
                    </a:r>
                    <a:r>
                      <a:rPr lang="en-US" altLang="en-US" sz="2000" baseline="-25000" dirty="0">
                        <a:latin typeface="Gill Sans Light"/>
                        <a:cs typeface="Gill Sans Light"/>
                      </a:rPr>
                      <a:t>1</a:t>
                    </a:r>
                    <a:endParaRPr lang="en-US" altLang="en-US" sz="2000" dirty="0">
                      <a:latin typeface="Gill Sans Light"/>
                      <a:cs typeface="Gill Sans Light"/>
                    </a:endParaRPr>
                  </a:p>
                </p:txBody>
              </p:sp>
            </p:grpSp>
            <p:grpSp>
              <p:nvGrpSpPr>
                <p:cNvPr id="32846" name="Group 48"/>
                <p:cNvGrpSpPr>
                  <a:grpSpLocks/>
                </p:cNvGrpSpPr>
                <p:nvPr/>
              </p:nvGrpSpPr>
              <p:grpSpPr bwMode="auto">
                <a:xfrm>
                  <a:off x="1033" y="606"/>
                  <a:ext cx="375" cy="581"/>
                  <a:chOff x="1392" y="413"/>
                  <a:chExt cx="384" cy="595"/>
                </a:xfrm>
              </p:grpSpPr>
              <p:grpSp>
                <p:nvGrpSpPr>
                  <p:cNvPr id="32867" name="Group 36"/>
                  <p:cNvGrpSpPr>
                    <a:grpSpLocks/>
                  </p:cNvGrpSpPr>
                  <p:nvPr/>
                </p:nvGrpSpPr>
                <p:grpSpPr bwMode="auto">
                  <a:xfrm>
                    <a:off x="1392" y="672"/>
                    <a:ext cx="384" cy="336"/>
                    <a:chOff x="1680" y="816"/>
                    <a:chExt cx="384" cy="336"/>
                  </a:xfrm>
                </p:grpSpPr>
                <p:sp>
                  <p:nvSpPr>
                    <p:cNvPr id="32869" name="Rectangle 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80" y="816"/>
                      <a:ext cx="384" cy="336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20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870" name="Oval 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48" y="96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2000">
                        <a:latin typeface="Gill Sans Light"/>
                        <a:cs typeface="Gill Sans Light"/>
                      </a:endParaRPr>
                    </a:p>
                  </p:txBody>
                </p:sp>
              </p:grpSp>
              <p:sp>
                <p:nvSpPr>
                  <p:cNvPr id="32868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47" y="413"/>
                    <a:ext cx="269" cy="25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66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en-US" sz="2000" dirty="0">
                        <a:latin typeface="Gill Sans Light"/>
                        <a:cs typeface="Gill Sans Light"/>
                      </a:rPr>
                      <a:t>R</a:t>
                    </a:r>
                    <a:r>
                      <a:rPr lang="en-US" altLang="en-US" sz="2000" baseline="-25000" dirty="0">
                        <a:latin typeface="Gill Sans Light"/>
                        <a:cs typeface="Gill Sans Light"/>
                      </a:rPr>
                      <a:t>2</a:t>
                    </a:r>
                    <a:endParaRPr lang="en-US" altLang="en-US" sz="2000" dirty="0">
                      <a:latin typeface="Gill Sans Light"/>
                      <a:cs typeface="Gill Sans Light"/>
                    </a:endParaRPr>
                  </a:p>
                </p:txBody>
              </p:sp>
            </p:grpSp>
            <p:grpSp>
              <p:nvGrpSpPr>
                <p:cNvPr id="32847" name="Group 46"/>
                <p:cNvGrpSpPr>
                  <a:grpSpLocks/>
                </p:cNvGrpSpPr>
                <p:nvPr/>
              </p:nvGrpSpPr>
              <p:grpSpPr bwMode="auto">
                <a:xfrm>
                  <a:off x="471" y="2030"/>
                  <a:ext cx="375" cy="674"/>
                  <a:chOff x="672" y="2112"/>
                  <a:chExt cx="384" cy="690"/>
                </a:xfrm>
              </p:grpSpPr>
              <p:grpSp>
                <p:nvGrpSpPr>
                  <p:cNvPr id="32862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672" y="2112"/>
                    <a:ext cx="384" cy="432"/>
                    <a:chOff x="672" y="2064"/>
                    <a:chExt cx="384" cy="432"/>
                  </a:xfrm>
                </p:grpSpPr>
                <p:sp>
                  <p:nvSpPr>
                    <p:cNvPr id="32864" name="Rectangle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72" y="2064"/>
                      <a:ext cx="384" cy="432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20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865" name="Oval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0" y="217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20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866" name="Oval 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0" y="2324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2000">
                        <a:latin typeface="Gill Sans Light"/>
                        <a:cs typeface="Gill Sans Light"/>
                      </a:endParaRPr>
                    </a:p>
                  </p:txBody>
                </p:sp>
              </p:grpSp>
              <p:sp>
                <p:nvSpPr>
                  <p:cNvPr id="32863" name="Text Box 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7" y="2544"/>
                    <a:ext cx="269" cy="25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66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en-US" sz="2000">
                        <a:latin typeface="Gill Sans Light"/>
                        <a:cs typeface="Gill Sans Light"/>
                      </a:rPr>
                      <a:t>R</a:t>
                    </a:r>
                    <a:r>
                      <a:rPr lang="en-US" altLang="en-US" sz="2000" baseline="-25000">
                        <a:latin typeface="Gill Sans Light"/>
                        <a:cs typeface="Gill Sans Light"/>
                      </a:rPr>
                      <a:t>3</a:t>
                    </a:r>
                    <a:endParaRPr lang="en-US" altLang="en-US" sz="2000">
                      <a:latin typeface="Gill Sans Light"/>
                      <a:cs typeface="Gill Sans Light"/>
                    </a:endParaRPr>
                  </a:p>
                </p:txBody>
              </p:sp>
            </p:grpSp>
            <p:grpSp>
              <p:nvGrpSpPr>
                <p:cNvPr id="32848" name="Group 45"/>
                <p:cNvGrpSpPr>
                  <a:grpSpLocks/>
                </p:cNvGrpSpPr>
                <p:nvPr/>
              </p:nvGrpSpPr>
              <p:grpSpPr bwMode="auto">
                <a:xfrm>
                  <a:off x="1267" y="2030"/>
                  <a:ext cx="375" cy="847"/>
                  <a:chOff x="1584" y="2064"/>
                  <a:chExt cx="384" cy="867"/>
                </a:xfrm>
              </p:grpSpPr>
              <p:grpSp>
                <p:nvGrpSpPr>
                  <p:cNvPr id="32856" name="Group 35"/>
                  <p:cNvGrpSpPr>
                    <a:grpSpLocks/>
                  </p:cNvGrpSpPr>
                  <p:nvPr/>
                </p:nvGrpSpPr>
                <p:grpSpPr bwMode="auto">
                  <a:xfrm>
                    <a:off x="1584" y="2064"/>
                    <a:ext cx="384" cy="576"/>
                    <a:chOff x="1584" y="2064"/>
                    <a:chExt cx="384" cy="576"/>
                  </a:xfrm>
                </p:grpSpPr>
                <p:sp>
                  <p:nvSpPr>
                    <p:cNvPr id="32858" name="Rectangle 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84" y="2064"/>
                      <a:ext cx="384" cy="576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20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859" name="Oval 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52" y="2169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20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860" name="Oval 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52" y="2328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20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861" name="Oval 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52" y="248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2000">
                        <a:latin typeface="Gill Sans Light"/>
                        <a:cs typeface="Gill Sans Light"/>
                      </a:endParaRPr>
                    </a:p>
                  </p:txBody>
                </p:sp>
              </p:grpSp>
              <p:sp>
                <p:nvSpPr>
                  <p:cNvPr id="32857" name="Text Box 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39" y="2673"/>
                    <a:ext cx="269" cy="25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66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en-US" sz="2000">
                        <a:latin typeface="Gill Sans Light"/>
                        <a:cs typeface="Gill Sans Light"/>
                      </a:rPr>
                      <a:t>R</a:t>
                    </a:r>
                    <a:r>
                      <a:rPr lang="en-US" altLang="en-US" sz="2000" baseline="-25000">
                        <a:latin typeface="Gill Sans Light"/>
                        <a:cs typeface="Gill Sans Light"/>
                      </a:rPr>
                      <a:t>4</a:t>
                    </a:r>
                    <a:endParaRPr lang="en-US" altLang="en-US" sz="2000">
                      <a:latin typeface="Gill Sans Light"/>
                      <a:cs typeface="Gill Sans Light"/>
                    </a:endParaRPr>
                  </a:p>
                </p:txBody>
              </p:sp>
            </p:grpSp>
            <p:sp>
              <p:nvSpPr>
                <p:cNvPr id="32849" name="Line 49"/>
                <p:cNvSpPr>
                  <a:spLocks noChangeShapeType="1"/>
                </p:cNvSpPr>
                <p:nvPr/>
              </p:nvSpPr>
              <p:spPr bwMode="auto">
                <a:xfrm flipV="1">
                  <a:off x="377" y="1186"/>
                  <a:ext cx="141" cy="23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20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850" name="Line 50"/>
                <p:cNvSpPr>
                  <a:spLocks noChangeShapeType="1"/>
                </p:cNvSpPr>
                <p:nvPr/>
              </p:nvSpPr>
              <p:spPr bwMode="auto">
                <a:xfrm>
                  <a:off x="526" y="1028"/>
                  <a:ext cx="326" cy="40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20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851" name="Line 51"/>
                <p:cNvSpPr>
                  <a:spLocks noChangeShapeType="1"/>
                </p:cNvSpPr>
                <p:nvPr/>
              </p:nvSpPr>
              <p:spPr bwMode="auto">
                <a:xfrm flipV="1">
                  <a:off x="1051" y="1201"/>
                  <a:ext cx="148" cy="24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20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852" name="Line 58"/>
                <p:cNvSpPr>
                  <a:spLocks noChangeShapeType="1"/>
                </p:cNvSpPr>
                <p:nvPr/>
              </p:nvSpPr>
              <p:spPr bwMode="auto">
                <a:xfrm>
                  <a:off x="1226" y="1030"/>
                  <a:ext cx="229" cy="39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20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853" name="Line 59"/>
                <p:cNvSpPr>
                  <a:spLocks noChangeShapeType="1"/>
                </p:cNvSpPr>
                <p:nvPr/>
              </p:nvSpPr>
              <p:spPr bwMode="auto">
                <a:xfrm flipH="1" flipV="1">
                  <a:off x="393" y="1789"/>
                  <a:ext cx="261" cy="36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20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854" name="Line 60"/>
                <p:cNvSpPr>
                  <a:spLocks noChangeShapeType="1"/>
                </p:cNvSpPr>
                <p:nvPr/>
              </p:nvSpPr>
              <p:spPr bwMode="auto">
                <a:xfrm flipV="1">
                  <a:off x="660" y="1793"/>
                  <a:ext cx="236" cy="51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20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855" name="Line 250"/>
                <p:cNvSpPr>
                  <a:spLocks noChangeShapeType="1"/>
                </p:cNvSpPr>
                <p:nvPr/>
              </p:nvSpPr>
              <p:spPr bwMode="auto">
                <a:xfrm flipV="1">
                  <a:off x="1452" y="1799"/>
                  <a:ext cx="31" cy="36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2000">
                    <a:latin typeface="Gill Sans Light"/>
                    <a:cs typeface="Gill Sans Light"/>
                  </a:endParaRPr>
                </a:p>
              </p:txBody>
            </p:sp>
          </p:grpSp>
        </p:grpSp>
        <p:sp>
          <p:nvSpPr>
            <p:cNvPr id="32839" name="Text Box 251"/>
            <p:cNvSpPr txBox="1">
              <a:spLocks noChangeArrowheads="1"/>
            </p:cNvSpPr>
            <p:nvPr/>
          </p:nvSpPr>
          <p:spPr bwMode="auto">
            <a:xfrm>
              <a:off x="392" y="3580"/>
              <a:ext cx="1422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 dirty="0">
                  <a:latin typeface="Gill Sans Light"/>
                  <a:cs typeface="Gill Sans Light"/>
                </a:rPr>
                <a:t>Simple Resource</a:t>
              </a:r>
            </a:p>
            <a:p>
              <a:r>
                <a:rPr lang="en-US" altLang="en-US" sz="2400" dirty="0">
                  <a:latin typeface="Gill Sans Light"/>
                  <a:cs typeface="Gill Sans Light"/>
                </a:rPr>
                <a:t>Allocation Graph</a:t>
              </a:r>
            </a:p>
          </p:txBody>
        </p:sp>
      </p:grpSp>
      <p:grpSp>
        <p:nvGrpSpPr>
          <p:cNvPr id="528648" name="Group 264"/>
          <p:cNvGrpSpPr>
            <a:grpSpLocks/>
          </p:cNvGrpSpPr>
          <p:nvPr/>
        </p:nvGrpSpPr>
        <p:grpSpPr bwMode="auto">
          <a:xfrm>
            <a:off x="3160713" y="1782763"/>
            <a:ext cx="2782887" cy="4608514"/>
            <a:chOff x="1968" y="1200"/>
            <a:chExt cx="1753" cy="2903"/>
          </a:xfrm>
        </p:grpSpPr>
        <p:grpSp>
          <p:nvGrpSpPr>
            <p:cNvPr id="32801" name="Group 259"/>
            <p:cNvGrpSpPr>
              <a:grpSpLocks/>
            </p:cNvGrpSpPr>
            <p:nvPr/>
          </p:nvGrpSpPr>
          <p:grpSpPr bwMode="auto">
            <a:xfrm>
              <a:off x="1968" y="1200"/>
              <a:ext cx="1753" cy="2400"/>
              <a:chOff x="1920" y="624"/>
              <a:chExt cx="1753" cy="2400"/>
            </a:xfrm>
          </p:grpSpPr>
          <p:sp>
            <p:nvSpPr>
              <p:cNvPr id="32803" name="Rectangle 199"/>
              <p:cNvSpPr>
                <a:spLocks noChangeArrowheads="1"/>
              </p:cNvSpPr>
              <p:nvPr/>
            </p:nvSpPr>
            <p:spPr bwMode="auto">
              <a:xfrm>
                <a:off x="1920" y="624"/>
                <a:ext cx="1753" cy="2400"/>
              </a:xfrm>
              <a:prstGeom prst="rect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2000">
                  <a:latin typeface="Gill Sans Light"/>
                  <a:cs typeface="Gill Sans Light"/>
                </a:endParaRPr>
              </a:p>
            </p:txBody>
          </p:sp>
          <p:grpSp>
            <p:nvGrpSpPr>
              <p:cNvPr id="32804" name="Group 197"/>
              <p:cNvGrpSpPr>
                <a:grpSpLocks/>
              </p:cNvGrpSpPr>
              <p:nvPr/>
            </p:nvGrpSpPr>
            <p:grpSpPr bwMode="auto">
              <a:xfrm>
                <a:off x="2024" y="702"/>
                <a:ext cx="1546" cy="2271"/>
                <a:chOff x="2304" y="798"/>
                <a:chExt cx="1546" cy="2271"/>
              </a:xfrm>
            </p:grpSpPr>
            <p:sp>
              <p:nvSpPr>
                <p:cNvPr id="32805" name="Oval 129"/>
                <p:cNvSpPr>
                  <a:spLocks noChangeArrowheads="1"/>
                </p:cNvSpPr>
                <p:nvPr/>
              </p:nvSpPr>
              <p:spPr bwMode="auto">
                <a:xfrm>
                  <a:off x="2304" y="1612"/>
                  <a:ext cx="375" cy="375"/>
                </a:xfrm>
                <a:prstGeom prst="ellipse">
                  <a:avLst/>
                </a:prstGeom>
                <a:solidFill>
                  <a:srgbClr val="FF66CC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2000">
                      <a:latin typeface="Gill Sans Light"/>
                      <a:cs typeface="Gill Sans Light"/>
                    </a:rPr>
                    <a:t>T</a:t>
                  </a:r>
                  <a:r>
                    <a:rPr lang="en-US" altLang="en-US" sz="2000" baseline="-25000">
                      <a:latin typeface="Gill Sans Light"/>
                      <a:cs typeface="Gill Sans Light"/>
                    </a:rPr>
                    <a:t>1</a:t>
                  </a:r>
                  <a:endParaRPr lang="en-US" altLang="en-US" sz="20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806" name="Oval 130"/>
                <p:cNvSpPr>
                  <a:spLocks noChangeArrowheads="1"/>
                </p:cNvSpPr>
                <p:nvPr/>
              </p:nvSpPr>
              <p:spPr bwMode="auto">
                <a:xfrm>
                  <a:off x="2913" y="1612"/>
                  <a:ext cx="375" cy="375"/>
                </a:xfrm>
                <a:prstGeom prst="ellipse">
                  <a:avLst/>
                </a:prstGeom>
                <a:solidFill>
                  <a:srgbClr val="FF66CC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2000">
                      <a:latin typeface="Gill Sans Light"/>
                      <a:cs typeface="Gill Sans Light"/>
                    </a:rPr>
                    <a:t>T</a:t>
                  </a:r>
                  <a:r>
                    <a:rPr lang="en-US" altLang="en-US" sz="2000" baseline="-25000">
                      <a:latin typeface="Gill Sans Light"/>
                      <a:cs typeface="Gill Sans Light"/>
                    </a:rPr>
                    <a:t>2</a:t>
                  </a:r>
                  <a:endParaRPr lang="en-US" altLang="en-US" sz="20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807" name="Oval 131"/>
                <p:cNvSpPr>
                  <a:spLocks noChangeArrowheads="1"/>
                </p:cNvSpPr>
                <p:nvPr/>
              </p:nvSpPr>
              <p:spPr bwMode="auto">
                <a:xfrm>
                  <a:off x="3475" y="1612"/>
                  <a:ext cx="375" cy="375"/>
                </a:xfrm>
                <a:prstGeom prst="ellipse">
                  <a:avLst/>
                </a:prstGeom>
                <a:solidFill>
                  <a:srgbClr val="FF66CC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2000">
                      <a:latin typeface="Gill Sans Light"/>
                      <a:cs typeface="Gill Sans Light"/>
                    </a:rPr>
                    <a:t>T</a:t>
                  </a:r>
                  <a:r>
                    <a:rPr lang="en-US" altLang="en-US" sz="2000" baseline="-25000">
                      <a:latin typeface="Gill Sans Light"/>
                      <a:cs typeface="Gill Sans Light"/>
                    </a:rPr>
                    <a:t>3</a:t>
                  </a:r>
                  <a:endParaRPr lang="en-US" altLang="en-US" sz="2000">
                    <a:latin typeface="Gill Sans Light"/>
                    <a:cs typeface="Gill Sans Light"/>
                  </a:endParaRPr>
                </a:p>
              </p:txBody>
            </p:sp>
            <p:grpSp>
              <p:nvGrpSpPr>
                <p:cNvPr id="32808" name="Group 132"/>
                <p:cNvGrpSpPr>
                  <a:grpSpLocks/>
                </p:cNvGrpSpPr>
                <p:nvPr/>
              </p:nvGrpSpPr>
              <p:grpSpPr bwMode="auto">
                <a:xfrm>
                  <a:off x="2491" y="798"/>
                  <a:ext cx="375" cy="574"/>
                  <a:chOff x="576" y="413"/>
                  <a:chExt cx="384" cy="588"/>
                </a:xfrm>
              </p:grpSpPr>
              <p:grpSp>
                <p:nvGrpSpPr>
                  <p:cNvPr id="32834" name="Group 133"/>
                  <p:cNvGrpSpPr>
                    <a:grpSpLocks/>
                  </p:cNvGrpSpPr>
                  <p:nvPr/>
                </p:nvGrpSpPr>
                <p:grpSpPr bwMode="auto">
                  <a:xfrm>
                    <a:off x="576" y="665"/>
                    <a:ext cx="384" cy="336"/>
                    <a:chOff x="1680" y="816"/>
                    <a:chExt cx="384" cy="336"/>
                  </a:xfrm>
                </p:grpSpPr>
                <p:sp>
                  <p:nvSpPr>
                    <p:cNvPr id="32836" name="Rectangle 1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80" y="816"/>
                      <a:ext cx="384" cy="336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20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837" name="Oval 1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48" y="96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2000">
                        <a:latin typeface="Gill Sans Light"/>
                        <a:cs typeface="Gill Sans Light"/>
                      </a:endParaRPr>
                    </a:p>
                  </p:txBody>
                </p:sp>
              </p:grpSp>
              <p:sp>
                <p:nvSpPr>
                  <p:cNvPr id="32835" name="Text Box 1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32" y="413"/>
                    <a:ext cx="269" cy="25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66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en-US" sz="2000" dirty="0">
                        <a:latin typeface="Gill Sans Light"/>
                        <a:cs typeface="Gill Sans Light"/>
                      </a:rPr>
                      <a:t>R</a:t>
                    </a:r>
                    <a:r>
                      <a:rPr lang="en-US" altLang="en-US" sz="2000" baseline="-25000" dirty="0">
                        <a:latin typeface="Gill Sans Light"/>
                        <a:cs typeface="Gill Sans Light"/>
                      </a:rPr>
                      <a:t>1</a:t>
                    </a:r>
                    <a:endParaRPr lang="en-US" altLang="en-US" sz="2000" dirty="0">
                      <a:latin typeface="Gill Sans Light"/>
                      <a:cs typeface="Gill Sans Light"/>
                    </a:endParaRPr>
                  </a:p>
                </p:txBody>
              </p:sp>
            </p:grpSp>
            <p:grpSp>
              <p:nvGrpSpPr>
                <p:cNvPr id="32809" name="Group 137"/>
                <p:cNvGrpSpPr>
                  <a:grpSpLocks/>
                </p:cNvGrpSpPr>
                <p:nvPr/>
              </p:nvGrpSpPr>
              <p:grpSpPr bwMode="auto">
                <a:xfrm>
                  <a:off x="3194" y="798"/>
                  <a:ext cx="375" cy="581"/>
                  <a:chOff x="1392" y="413"/>
                  <a:chExt cx="384" cy="595"/>
                </a:xfrm>
              </p:grpSpPr>
              <p:grpSp>
                <p:nvGrpSpPr>
                  <p:cNvPr id="32830" name="Group 138"/>
                  <p:cNvGrpSpPr>
                    <a:grpSpLocks/>
                  </p:cNvGrpSpPr>
                  <p:nvPr/>
                </p:nvGrpSpPr>
                <p:grpSpPr bwMode="auto">
                  <a:xfrm>
                    <a:off x="1392" y="672"/>
                    <a:ext cx="384" cy="336"/>
                    <a:chOff x="1680" y="816"/>
                    <a:chExt cx="384" cy="336"/>
                  </a:xfrm>
                </p:grpSpPr>
                <p:sp>
                  <p:nvSpPr>
                    <p:cNvPr id="32832" name="Rectangle 1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80" y="816"/>
                      <a:ext cx="384" cy="336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20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833" name="Oval 1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48" y="96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2000">
                        <a:latin typeface="Gill Sans Light"/>
                        <a:cs typeface="Gill Sans Light"/>
                      </a:endParaRPr>
                    </a:p>
                  </p:txBody>
                </p:sp>
              </p:grpSp>
              <p:sp>
                <p:nvSpPr>
                  <p:cNvPr id="32831" name="Text Box 1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47" y="413"/>
                    <a:ext cx="269" cy="25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66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en-US" sz="2000" dirty="0">
                        <a:latin typeface="Gill Sans Light"/>
                        <a:cs typeface="Gill Sans Light"/>
                      </a:rPr>
                      <a:t>R</a:t>
                    </a:r>
                    <a:r>
                      <a:rPr lang="en-US" altLang="en-US" sz="2000" baseline="-25000" dirty="0">
                        <a:latin typeface="Gill Sans Light"/>
                        <a:cs typeface="Gill Sans Light"/>
                      </a:rPr>
                      <a:t>2</a:t>
                    </a:r>
                    <a:endParaRPr lang="en-US" altLang="en-US" sz="2000" dirty="0">
                      <a:latin typeface="Gill Sans Light"/>
                      <a:cs typeface="Gill Sans Light"/>
                    </a:endParaRPr>
                  </a:p>
                </p:txBody>
              </p:sp>
            </p:grpSp>
            <p:grpSp>
              <p:nvGrpSpPr>
                <p:cNvPr id="32810" name="Group 142"/>
                <p:cNvGrpSpPr>
                  <a:grpSpLocks/>
                </p:cNvGrpSpPr>
                <p:nvPr/>
              </p:nvGrpSpPr>
              <p:grpSpPr bwMode="auto">
                <a:xfrm>
                  <a:off x="2632" y="2222"/>
                  <a:ext cx="375" cy="674"/>
                  <a:chOff x="672" y="2112"/>
                  <a:chExt cx="384" cy="690"/>
                </a:xfrm>
              </p:grpSpPr>
              <p:grpSp>
                <p:nvGrpSpPr>
                  <p:cNvPr id="32825" name="Group 143"/>
                  <p:cNvGrpSpPr>
                    <a:grpSpLocks/>
                  </p:cNvGrpSpPr>
                  <p:nvPr/>
                </p:nvGrpSpPr>
                <p:grpSpPr bwMode="auto">
                  <a:xfrm>
                    <a:off x="672" y="2112"/>
                    <a:ext cx="384" cy="432"/>
                    <a:chOff x="672" y="2064"/>
                    <a:chExt cx="384" cy="432"/>
                  </a:xfrm>
                </p:grpSpPr>
                <p:sp>
                  <p:nvSpPr>
                    <p:cNvPr id="32827" name="Rectangle 1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72" y="2064"/>
                      <a:ext cx="384" cy="432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20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828" name="Oval 14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0" y="217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20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829" name="Oval 14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0" y="2324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2000">
                        <a:latin typeface="Gill Sans Light"/>
                        <a:cs typeface="Gill Sans Light"/>
                      </a:endParaRPr>
                    </a:p>
                  </p:txBody>
                </p:sp>
              </p:grpSp>
              <p:sp>
                <p:nvSpPr>
                  <p:cNvPr id="32826" name="Text Box 14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7" y="2544"/>
                    <a:ext cx="269" cy="25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66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en-US" sz="2000">
                        <a:latin typeface="Gill Sans Light"/>
                        <a:cs typeface="Gill Sans Light"/>
                      </a:rPr>
                      <a:t>R</a:t>
                    </a:r>
                    <a:r>
                      <a:rPr lang="en-US" altLang="en-US" sz="2000" baseline="-25000">
                        <a:latin typeface="Gill Sans Light"/>
                        <a:cs typeface="Gill Sans Light"/>
                      </a:rPr>
                      <a:t>3</a:t>
                    </a:r>
                    <a:endParaRPr lang="en-US" altLang="en-US" sz="2000">
                      <a:latin typeface="Gill Sans Light"/>
                      <a:cs typeface="Gill Sans Light"/>
                    </a:endParaRPr>
                  </a:p>
                </p:txBody>
              </p:sp>
            </p:grpSp>
            <p:grpSp>
              <p:nvGrpSpPr>
                <p:cNvPr id="32811" name="Group 148"/>
                <p:cNvGrpSpPr>
                  <a:grpSpLocks/>
                </p:cNvGrpSpPr>
                <p:nvPr/>
              </p:nvGrpSpPr>
              <p:grpSpPr bwMode="auto">
                <a:xfrm>
                  <a:off x="3428" y="2222"/>
                  <a:ext cx="375" cy="847"/>
                  <a:chOff x="1584" y="2064"/>
                  <a:chExt cx="384" cy="867"/>
                </a:xfrm>
              </p:grpSpPr>
              <p:grpSp>
                <p:nvGrpSpPr>
                  <p:cNvPr id="32819" name="Group 149"/>
                  <p:cNvGrpSpPr>
                    <a:grpSpLocks/>
                  </p:cNvGrpSpPr>
                  <p:nvPr/>
                </p:nvGrpSpPr>
                <p:grpSpPr bwMode="auto">
                  <a:xfrm>
                    <a:off x="1584" y="2064"/>
                    <a:ext cx="384" cy="576"/>
                    <a:chOff x="1584" y="2064"/>
                    <a:chExt cx="384" cy="576"/>
                  </a:xfrm>
                </p:grpSpPr>
                <p:sp>
                  <p:nvSpPr>
                    <p:cNvPr id="32821" name="Rectangle 1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84" y="2064"/>
                      <a:ext cx="384" cy="576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20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822" name="Oval 1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52" y="2169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20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823" name="Oval 1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52" y="2328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20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824" name="Oval 1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52" y="248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2000">
                        <a:latin typeface="Gill Sans Light"/>
                        <a:cs typeface="Gill Sans Light"/>
                      </a:endParaRPr>
                    </a:p>
                  </p:txBody>
                </p:sp>
              </p:grpSp>
              <p:sp>
                <p:nvSpPr>
                  <p:cNvPr id="32820" name="Text Box 15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39" y="2673"/>
                    <a:ext cx="269" cy="25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66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en-US" sz="2000">
                        <a:latin typeface="Gill Sans Light"/>
                        <a:cs typeface="Gill Sans Light"/>
                      </a:rPr>
                      <a:t>R</a:t>
                    </a:r>
                    <a:r>
                      <a:rPr lang="en-US" altLang="en-US" sz="2000" baseline="-25000">
                        <a:latin typeface="Gill Sans Light"/>
                        <a:cs typeface="Gill Sans Light"/>
                      </a:rPr>
                      <a:t>4</a:t>
                    </a:r>
                    <a:endParaRPr lang="en-US" altLang="en-US" sz="2000">
                      <a:latin typeface="Gill Sans Light"/>
                      <a:cs typeface="Gill Sans Light"/>
                    </a:endParaRPr>
                  </a:p>
                </p:txBody>
              </p:sp>
            </p:grpSp>
            <p:sp>
              <p:nvSpPr>
                <p:cNvPr id="32812" name="Line 155"/>
                <p:cNvSpPr>
                  <a:spLocks noChangeShapeType="1"/>
                </p:cNvSpPr>
                <p:nvPr/>
              </p:nvSpPr>
              <p:spPr bwMode="auto">
                <a:xfrm flipV="1">
                  <a:off x="2538" y="1378"/>
                  <a:ext cx="141" cy="23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20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813" name="Line 156"/>
                <p:cNvSpPr>
                  <a:spLocks noChangeShapeType="1"/>
                </p:cNvSpPr>
                <p:nvPr/>
              </p:nvSpPr>
              <p:spPr bwMode="auto">
                <a:xfrm>
                  <a:off x="2687" y="1220"/>
                  <a:ext cx="326" cy="40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20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814" name="Line 157"/>
                <p:cNvSpPr>
                  <a:spLocks noChangeShapeType="1"/>
                </p:cNvSpPr>
                <p:nvPr/>
              </p:nvSpPr>
              <p:spPr bwMode="auto">
                <a:xfrm flipV="1">
                  <a:off x="3212" y="1393"/>
                  <a:ext cx="148" cy="24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20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815" name="Line 158"/>
                <p:cNvSpPr>
                  <a:spLocks noChangeShapeType="1"/>
                </p:cNvSpPr>
                <p:nvPr/>
              </p:nvSpPr>
              <p:spPr bwMode="auto">
                <a:xfrm>
                  <a:off x="3387" y="1222"/>
                  <a:ext cx="229" cy="39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20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816" name="Line 159"/>
                <p:cNvSpPr>
                  <a:spLocks noChangeShapeType="1"/>
                </p:cNvSpPr>
                <p:nvPr/>
              </p:nvSpPr>
              <p:spPr bwMode="auto">
                <a:xfrm flipH="1" flipV="1">
                  <a:off x="2554" y="1981"/>
                  <a:ext cx="261" cy="36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20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817" name="Line 160"/>
                <p:cNvSpPr>
                  <a:spLocks noChangeShapeType="1"/>
                </p:cNvSpPr>
                <p:nvPr/>
              </p:nvSpPr>
              <p:spPr bwMode="auto">
                <a:xfrm flipV="1">
                  <a:off x="2821" y="1985"/>
                  <a:ext cx="236" cy="51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20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818" name="Line 195"/>
                <p:cNvSpPr>
                  <a:spLocks noChangeShapeType="1"/>
                </p:cNvSpPr>
                <p:nvPr/>
              </p:nvSpPr>
              <p:spPr bwMode="auto">
                <a:xfrm flipH="1">
                  <a:off x="3014" y="1933"/>
                  <a:ext cx="505" cy="41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2000">
                    <a:latin typeface="Gill Sans Light"/>
                    <a:cs typeface="Gill Sans Light"/>
                  </a:endParaRPr>
                </a:p>
              </p:txBody>
            </p:sp>
          </p:grpSp>
        </p:grpSp>
        <p:sp>
          <p:nvSpPr>
            <p:cNvPr id="32802" name="Text Box 252"/>
            <p:cNvSpPr txBox="1">
              <a:spLocks noChangeArrowheads="1"/>
            </p:cNvSpPr>
            <p:nvPr/>
          </p:nvSpPr>
          <p:spPr bwMode="auto">
            <a:xfrm>
              <a:off x="2216" y="3580"/>
              <a:ext cx="1422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 dirty="0">
                  <a:latin typeface="Gill Sans Light"/>
                  <a:cs typeface="Gill Sans Light"/>
                </a:rPr>
                <a:t>Allocation Graph</a:t>
              </a:r>
              <a:br>
                <a:rPr lang="en-US" altLang="en-US" sz="2400" dirty="0">
                  <a:latin typeface="Gill Sans Light"/>
                  <a:cs typeface="Gill Sans Light"/>
                </a:rPr>
              </a:br>
              <a:r>
                <a:rPr lang="en-US" altLang="en-US" sz="2400" dirty="0">
                  <a:latin typeface="Gill Sans Light"/>
                  <a:cs typeface="Gill Sans Light"/>
                </a:rPr>
                <a:t>With Deadlock</a:t>
              </a:r>
            </a:p>
          </p:txBody>
        </p:sp>
      </p:grpSp>
      <p:grpSp>
        <p:nvGrpSpPr>
          <p:cNvPr id="528649" name="Group 265"/>
          <p:cNvGrpSpPr>
            <a:grpSpLocks/>
          </p:cNvGrpSpPr>
          <p:nvPr/>
        </p:nvGrpSpPr>
        <p:grpSpPr bwMode="auto">
          <a:xfrm>
            <a:off x="6056313" y="1782763"/>
            <a:ext cx="2782887" cy="4978399"/>
            <a:chOff x="3792" y="1200"/>
            <a:chExt cx="1753" cy="3136"/>
          </a:xfrm>
        </p:grpSpPr>
        <p:grpSp>
          <p:nvGrpSpPr>
            <p:cNvPr id="32775" name="Group 248"/>
            <p:cNvGrpSpPr>
              <a:grpSpLocks/>
            </p:cNvGrpSpPr>
            <p:nvPr/>
          </p:nvGrpSpPr>
          <p:grpSpPr bwMode="auto">
            <a:xfrm>
              <a:off x="3792" y="1200"/>
              <a:ext cx="1753" cy="2400"/>
              <a:chOff x="3792" y="624"/>
              <a:chExt cx="1753" cy="2400"/>
            </a:xfrm>
          </p:grpSpPr>
          <p:sp>
            <p:nvSpPr>
              <p:cNvPr id="32777" name="Rectangle 200"/>
              <p:cNvSpPr>
                <a:spLocks noChangeArrowheads="1"/>
              </p:cNvSpPr>
              <p:nvPr/>
            </p:nvSpPr>
            <p:spPr bwMode="auto">
              <a:xfrm>
                <a:off x="3792" y="624"/>
                <a:ext cx="1753" cy="2400"/>
              </a:xfrm>
              <a:prstGeom prst="rect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2000">
                  <a:latin typeface="Gill Sans Light"/>
                  <a:cs typeface="Gill Sans Light"/>
                </a:endParaRPr>
              </a:p>
            </p:txBody>
          </p:sp>
          <p:grpSp>
            <p:nvGrpSpPr>
              <p:cNvPr id="32778" name="Group 247"/>
              <p:cNvGrpSpPr>
                <a:grpSpLocks/>
              </p:cNvGrpSpPr>
              <p:nvPr/>
            </p:nvGrpSpPr>
            <p:grpSpPr bwMode="auto">
              <a:xfrm>
                <a:off x="3896" y="749"/>
                <a:ext cx="1471" cy="2086"/>
                <a:chOff x="3896" y="749"/>
                <a:chExt cx="1471" cy="2086"/>
              </a:xfrm>
            </p:grpSpPr>
            <p:sp>
              <p:nvSpPr>
                <p:cNvPr id="32779" name="Oval 202"/>
                <p:cNvSpPr>
                  <a:spLocks noChangeArrowheads="1"/>
                </p:cNvSpPr>
                <p:nvPr/>
              </p:nvSpPr>
              <p:spPr bwMode="auto">
                <a:xfrm>
                  <a:off x="3896" y="1631"/>
                  <a:ext cx="375" cy="375"/>
                </a:xfrm>
                <a:prstGeom prst="ellipse">
                  <a:avLst/>
                </a:prstGeom>
                <a:solidFill>
                  <a:srgbClr val="FF66CC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2000">
                      <a:latin typeface="Gill Sans Light"/>
                      <a:cs typeface="Gill Sans Light"/>
                    </a:rPr>
                    <a:t>T</a:t>
                  </a:r>
                  <a:r>
                    <a:rPr lang="en-US" altLang="en-US" sz="2000" baseline="-25000">
                      <a:latin typeface="Gill Sans Light"/>
                      <a:cs typeface="Gill Sans Light"/>
                    </a:rPr>
                    <a:t>1</a:t>
                  </a:r>
                  <a:endParaRPr lang="en-US" altLang="en-US" sz="20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780" name="Oval 203"/>
                <p:cNvSpPr>
                  <a:spLocks noChangeArrowheads="1"/>
                </p:cNvSpPr>
                <p:nvPr/>
              </p:nvSpPr>
              <p:spPr bwMode="auto">
                <a:xfrm>
                  <a:off x="4969" y="770"/>
                  <a:ext cx="375" cy="375"/>
                </a:xfrm>
                <a:prstGeom prst="ellipse">
                  <a:avLst/>
                </a:prstGeom>
                <a:solidFill>
                  <a:srgbClr val="FF66CC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2000">
                      <a:latin typeface="Gill Sans Light"/>
                      <a:cs typeface="Gill Sans Light"/>
                    </a:rPr>
                    <a:t>T</a:t>
                  </a:r>
                  <a:r>
                    <a:rPr lang="en-US" altLang="en-US" sz="2000" baseline="-25000">
                      <a:latin typeface="Gill Sans Light"/>
                      <a:cs typeface="Gill Sans Light"/>
                    </a:rPr>
                    <a:t>2</a:t>
                  </a:r>
                  <a:endParaRPr lang="en-US" altLang="en-US" sz="20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781" name="Oval 204"/>
                <p:cNvSpPr>
                  <a:spLocks noChangeArrowheads="1"/>
                </p:cNvSpPr>
                <p:nvPr/>
              </p:nvSpPr>
              <p:spPr bwMode="auto">
                <a:xfrm>
                  <a:off x="4992" y="1632"/>
                  <a:ext cx="375" cy="375"/>
                </a:xfrm>
                <a:prstGeom prst="ellipse">
                  <a:avLst/>
                </a:prstGeom>
                <a:solidFill>
                  <a:srgbClr val="FF66CC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2000">
                      <a:latin typeface="Gill Sans Light"/>
                      <a:cs typeface="Gill Sans Light"/>
                    </a:rPr>
                    <a:t>T</a:t>
                  </a:r>
                  <a:r>
                    <a:rPr lang="en-US" altLang="en-US" sz="2000" baseline="-25000">
                      <a:latin typeface="Gill Sans Light"/>
                      <a:cs typeface="Gill Sans Light"/>
                    </a:rPr>
                    <a:t>3</a:t>
                  </a:r>
                  <a:endParaRPr lang="en-US" altLang="en-US" sz="2000">
                    <a:latin typeface="Gill Sans Light"/>
                    <a:cs typeface="Gill Sans Light"/>
                  </a:endParaRPr>
                </a:p>
              </p:txBody>
            </p:sp>
            <p:grpSp>
              <p:nvGrpSpPr>
                <p:cNvPr id="32782" name="Group 215"/>
                <p:cNvGrpSpPr>
                  <a:grpSpLocks/>
                </p:cNvGrpSpPr>
                <p:nvPr/>
              </p:nvGrpSpPr>
              <p:grpSpPr bwMode="auto">
                <a:xfrm>
                  <a:off x="4368" y="2161"/>
                  <a:ext cx="375" cy="674"/>
                  <a:chOff x="672" y="2112"/>
                  <a:chExt cx="384" cy="690"/>
                </a:xfrm>
              </p:grpSpPr>
              <p:grpSp>
                <p:nvGrpSpPr>
                  <p:cNvPr id="32796" name="Group 216"/>
                  <p:cNvGrpSpPr>
                    <a:grpSpLocks/>
                  </p:cNvGrpSpPr>
                  <p:nvPr/>
                </p:nvGrpSpPr>
                <p:grpSpPr bwMode="auto">
                  <a:xfrm>
                    <a:off x="672" y="2112"/>
                    <a:ext cx="384" cy="432"/>
                    <a:chOff x="672" y="2064"/>
                    <a:chExt cx="384" cy="432"/>
                  </a:xfrm>
                </p:grpSpPr>
                <p:sp>
                  <p:nvSpPr>
                    <p:cNvPr id="32798" name="Rectangle 2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72" y="2064"/>
                      <a:ext cx="384" cy="432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20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799" name="Oval 2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0" y="217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20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800" name="Oval 2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0" y="2324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2000">
                        <a:latin typeface="Gill Sans Light"/>
                        <a:cs typeface="Gill Sans Light"/>
                      </a:endParaRPr>
                    </a:p>
                  </p:txBody>
                </p:sp>
              </p:grpSp>
              <p:sp>
                <p:nvSpPr>
                  <p:cNvPr id="32797" name="Text Box 2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7" y="2544"/>
                    <a:ext cx="269" cy="25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66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en-US" sz="2000">
                        <a:latin typeface="Gill Sans Light"/>
                        <a:cs typeface="Gill Sans Light"/>
                      </a:rPr>
                      <a:t>R</a:t>
                    </a:r>
                    <a:r>
                      <a:rPr lang="en-US" altLang="en-US" sz="2000" baseline="-25000">
                        <a:latin typeface="Gill Sans Light"/>
                        <a:cs typeface="Gill Sans Light"/>
                      </a:rPr>
                      <a:t>2</a:t>
                    </a:r>
                    <a:endParaRPr lang="en-US" altLang="en-US" sz="2000">
                      <a:latin typeface="Gill Sans Light"/>
                      <a:cs typeface="Gill Sans Light"/>
                    </a:endParaRPr>
                  </a:p>
                </p:txBody>
              </p:sp>
            </p:grpSp>
            <p:sp>
              <p:nvSpPr>
                <p:cNvPr id="32783" name="Line 228"/>
                <p:cNvSpPr>
                  <a:spLocks noChangeShapeType="1"/>
                </p:cNvSpPr>
                <p:nvPr/>
              </p:nvSpPr>
              <p:spPr bwMode="auto">
                <a:xfrm flipV="1">
                  <a:off x="4178" y="1425"/>
                  <a:ext cx="184" cy="25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20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784" name="Line 232"/>
                <p:cNvSpPr>
                  <a:spLocks noChangeShapeType="1"/>
                </p:cNvSpPr>
                <p:nvPr/>
              </p:nvSpPr>
              <p:spPr bwMode="auto">
                <a:xfrm flipH="1" flipV="1">
                  <a:off x="4194" y="1969"/>
                  <a:ext cx="355" cy="32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20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785" name="Line 233"/>
                <p:cNvSpPr>
                  <a:spLocks noChangeShapeType="1"/>
                </p:cNvSpPr>
                <p:nvPr/>
              </p:nvSpPr>
              <p:spPr bwMode="auto">
                <a:xfrm>
                  <a:off x="4547" y="2437"/>
                  <a:ext cx="445" cy="15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20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786" name="Line 234"/>
                <p:cNvSpPr>
                  <a:spLocks noChangeShapeType="1"/>
                </p:cNvSpPr>
                <p:nvPr/>
              </p:nvSpPr>
              <p:spPr bwMode="auto">
                <a:xfrm flipH="1">
                  <a:off x="4750" y="1926"/>
                  <a:ext cx="274" cy="23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2000">
                    <a:latin typeface="Gill Sans Light"/>
                    <a:cs typeface="Gill Sans Light"/>
                  </a:endParaRPr>
                </a:p>
              </p:txBody>
            </p:sp>
            <p:grpSp>
              <p:nvGrpSpPr>
                <p:cNvPr id="32787" name="Group 243"/>
                <p:cNvGrpSpPr>
                  <a:grpSpLocks/>
                </p:cNvGrpSpPr>
                <p:nvPr/>
              </p:nvGrpSpPr>
              <p:grpSpPr bwMode="auto">
                <a:xfrm>
                  <a:off x="4368" y="749"/>
                  <a:ext cx="375" cy="681"/>
                  <a:chOff x="4368" y="749"/>
                  <a:chExt cx="375" cy="681"/>
                </a:xfrm>
              </p:grpSpPr>
              <p:grpSp>
                <p:nvGrpSpPr>
                  <p:cNvPr id="32791" name="Group 237"/>
                  <p:cNvGrpSpPr>
                    <a:grpSpLocks/>
                  </p:cNvGrpSpPr>
                  <p:nvPr/>
                </p:nvGrpSpPr>
                <p:grpSpPr bwMode="auto">
                  <a:xfrm flipV="1">
                    <a:off x="4368" y="1008"/>
                    <a:ext cx="375" cy="422"/>
                    <a:chOff x="672" y="2064"/>
                    <a:chExt cx="384" cy="432"/>
                  </a:xfrm>
                </p:grpSpPr>
                <p:sp>
                  <p:nvSpPr>
                    <p:cNvPr id="32793" name="Rectangle 2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72" y="2064"/>
                      <a:ext cx="384" cy="432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20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794" name="Oval 2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0" y="217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20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795" name="Oval 2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0" y="2324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2000">
                        <a:latin typeface="Gill Sans Light"/>
                        <a:cs typeface="Gill Sans Light"/>
                      </a:endParaRPr>
                    </a:p>
                  </p:txBody>
                </p:sp>
              </p:grpSp>
              <p:sp>
                <p:nvSpPr>
                  <p:cNvPr id="32792" name="Text Box 2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16" y="749"/>
                    <a:ext cx="263" cy="25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66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en-US" sz="2000" dirty="0">
                        <a:latin typeface="Gill Sans Light"/>
                        <a:cs typeface="Gill Sans Light"/>
                      </a:rPr>
                      <a:t>R</a:t>
                    </a:r>
                    <a:r>
                      <a:rPr lang="en-US" altLang="en-US" sz="2000" baseline="-25000" dirty="0">
                        <a:latin typeface="Gill Sans Light"/>
                        <a:cs typeface="Gill Sans Light"/>
                      </a:rPr>
                      <a:t>1</a:t>
                    </a:r>
                    <a:endParaRPr lang="en-US" altLang="en-US" sz="2000" dirty="0">
                      <a:latin typeface="Gill Sans Light"/>
                      <a:cs typeface="Gill Sans Light"/>
                    </a:endParaRPr>
                  </a:p>
                </p:txBody>
              </p:sp>
            </p:grpSp>
            <p:sp>
              <p:nvSpPr>
                <p:cNvPr id="32788" name="Oval 242"/>
                <p:cNvSpPr>
                  <a:spLocks noChangeArrowheads="1"/>
                </p:cNvSpPr>
                <p:nvPr/>
              </p:nvSpPr>
              <p:spPr bwMode="auto">
                <a:xfrm>
                  <a:off x="4992" y="2448"/>
                  <a:ext cx="375" cy="375"/>
                </a:xfrm>
                <a:prstGeom prst="ellipse">
                  <a:avLst/>
                </a:prstGeom>
                <a:solidFill>
                  <a:srgbClr val="FF66CC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2000">
                      <a:latin typeface="Gill Sans Light"/>
                      <a:cs typeface="Gill Sans Light"/>
                    </a:rPr>
                    <a:t>T</a:t>
                  </a:r>
                  <a:r>
                    <a:rPr lang="en-US" altLang="en-US" sz="2000" baseline="-25000">
                      <a:latin typeface="Gill Sans Light"/>
                      <a:cs typeface="Gill Sans Light"/>
                    </a:rPr>
                    <a:t>4</a:t>
                  </a:r>
                  <a:endParaRPr lang="en-US" altLang="en-US" sz="20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789" name="Line 244"/>
                <p:cNvSpPr>
                  <a:spLocks noChangeShapeType="1"/>
                </p:cNvSpPr>
                <p:nvPr/>
              </p:nvSpPr>
              <p:spPr bwMode="auto">
                <a:xfrm>
                  <a:off x="4553" y="1302"/>
                  <a:ext cx="465" cy="38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20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790" name="Line 245"/>
                <p:cNvSpPr>
                  <a:spLocks noChangeShapeType="1"/>
                </p:cNvSpPr>
                <p:nvPr/>
              </p:nvSpPr>
              <p:spPr bwMode="auto">
                <a:xfrm flipV="1">
                  <a:off x="4553" y="1002"/>
                  <a:ext cx="418" cy="15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2000">
                    <a:latin typeface="Gill Sans Light"/>
                    <a:cs typeface="Gill Sans Light"/>
                  </a:endParaRPr>
                </a:p>
              </p:txBody>
            </p:sp>
          </p:grpSp>
        </p:grpSp>
        <p:sp>
          <p:nvSpPr>
            <p:cNvPr id="32776" name="Text Box 253"/>
            <p:cNvSpPr txBox="1">
              <a:spLocks noChangeArrowheads="1"/>
            </p:cNvSpPr>
            <p:nvPr/>
          </p:nvSpPr>
          <p:spPr bwMode="auto">
            <a:xfrm>
              <a:off x="4040" y="3580"/>
              <a:ext cx="1422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 dirty="0">
                  <a:latin typeface="Gill Sans Light"/>
                  <a:cs typeface="Gill Sans Light"/>
                </a:rPr>
                <a:t>Allocation Graph</a:t>
              </a:r>
              <a:br>
                <a:rPr lang="en-US" altLang="en-US" sz="2400" dirty="0">
                  <a:latin typeface="Gill Sans Light"/>
                  <a:cs typeface="Gill Sans Light"/>
                </a:rPr>
              </a:br>
              <a:r>
                <a:rPr lang="en-US" altLang="en-US" sz="2400" dirty="0">
                  <a:latin typeface="Gill Sans Light"/>
                  <a:cs typeface="Gill Sans Light"/>
                </a:rPr>
                <a:t>With Cycle, but</a:t>
              </a:r>
            </a:p>
            <a:p>
              <a:r>
                <a:rPr lang="en-US" altLang="en-US" sz="2400" dirty="0">
                  <a:latin typeface="Gill Sans Light"/>
                  <a:cs typeface="Gill Sans Light"/>
                </a:rPr>
                <a:t>No Deadlock</a:t>
              </a:r>
            </a:p>
          </p:txBody>
        </p:sp>
      </p:grpSp>
      <p:sp>
        <p:nvSpPr>
          <p:cNvPr id="32774" name="Rectangle 262"/>
          <p:cNvSpPr>
            <a:spLocks noGrp="1" noChangeArrowheads="1"/>
          </p:cNvSpPr>
          <p:nvPr>
            <p:ph type="body" idx="1"/>
          </p:nvPr>
        </p:nvSpPr>
        <p:spPr>
          <a:xfrm>
            <a:off x="482600" y="674688"/>
            <a:ext cx="8001000" cy="1295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Recall: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request edge – directed edge </a:t>
            </a:r>
            <a:r>
              <a:rPr lang="en-US" altLang="ko-KR" i="1" dirty="0" smtClean="0">
                <a:ea typeface="굴림" panose="020B0600000101010101" pitchFamily="34" charset="-127"/>
              </a:rPr>
              <a:t>T</a:t>
            </a:r>
            <a:r>
              <a:rPr lang="en-US" altLang="ko-KR" baseline="-25000" dirty="0" smtClean="0">
                <a:ea typeface="굴림" panose="020B0600000101010101" pitchFamily="34" charset="-127"/>
              </a:rPr>
              <a:t>1 </a:t>
            </a: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 </a:t>
            </a:r>
            <a:r>
              <a:rPr lang="en-US" altLang="ko-KR" i="1" dirty="0" err="1" smtClean="0">
                <a:ea typeface="굴림" panose="020B0600000101010101" pitchFamily="34" charset="-127"/>
                <a:sym typeface="Symbol" panose="05050102010706020507" pitchFamily="18" charset="2"/>
              </a:rPr>
              <a:t>R</a:t>
            </a:r>
            <a:r>
              <a:rPr lang="en-US" altLang="ko-KR" i="1" baseline="-25000" dirty="0" err="1" smtClean="0">
                <a:ea typeface="굴림" panose="020B0600000101010101" pitchFamily="34" charset="-127"/>
                <a:sym typeface="Symbol" panose="05050102010706020507" pitchFamily="18" charset="2"/>
              </a:rPr>
              <a:t>j</a:t>
            </a:r>
            <a:endParaRPr lang="en-US" altLang="ko-KR" i="1" dirty="0" smtClean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assignment edge </a:t>
            </a:r>
            <a:r>
              <a:rPr lang="en-US" altLang="ko-KR" dirty="0" smtClean="0">
                <a:ea typeface="굴림" panose="020B0600000101010101" pitchFamily="34" charset="-127"/>
              </a:rPr>
              <a:t>– directed edge </a:t>
            </a:r>
            <a:r>
              <a:rPr lang="en-US" altLang="ko-KR" i="1" dirty="0" err="1" smtClean="0">
                <a:ea typeface="굴림" panose="020B0600000101010101" pitchFamily="34" charset="-127"/>
              </a:rPr>
              <a:t>R</a:t>
            </a:r>
            <a:r>
              <a:rPr lang="en-US" altLang="ko-KR" i="1" baseline="-25000" dirty="0" err="1" smtClean="0">
                <a:ea typeface="굴림" panose="020B0600000101010101" pitchFamily="34" charset="-127"/>
              </a:rPr>
              <a:t>j</a:t>
            </a:r>
            <a:r>
              <a:rPr lang="en-US" altLang="ko-KR" i="1" dirty="0" smtClean="0">
                <a:ea typeface="굴림" panose="020B0600000101010101" pitchFamily="34" charset="-127"/>
              </a:rPr>
              <a:t> </a:t>
            </a: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 </a:t>
            </a:r>
            <a:r>
              <a:rPr lang="en-US" altLang="ko-KR" i="1" dirty="0" smtClean="0">
                <a:ea typeface="굴림" panose="020B0600000101010101" pitchFamily="34" charset="-127"/>
                <a:sym typeface="Symbol" panose="05050102010706020507" pitchFamily="18" charset="2"/>
              </a:rPr>
              <a:t>T</a:t>
            </a:r>
            <a:r>
              <a:rPr lang="en-US" altLang="ko-KR" i="1" baseline="-25000" dirty="0" smtClean="0">
                <a:ea typeface="굴림" panose="020B0600000101010101" pitchFamily="34" charset="-127"/>
                <a:sym typeface="Symbol" panose="05050102010706020507" pitchFamily="18" charset="2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549341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562600"/>
          </a:xfrm>
        </p:spPr>
        <p:txBody>
          <a:bodyPr>
            <a:normAutofit/>
          </a:bodyPr>
          <a:lstStyle/>
          <a:p>
            <a:r>
              <a:rPr lang="en-US" dirty="0" smtClean="0"/>
              <a:t>Upcoming deadlines:</a:t>
            </a:r>
          </a:p>
          <a:p>
            <a:pPr lvl="1"/>
            <a:r>
              <a:rPr lang="en-US" dirty="0" smtClean="0"/>
              <a:t>HW 2 due today 2/29</a:t>
            </a:r>
          </a:p>
          <a:p>
            <a:pPr lvl="1"/>
            <a:r>
              <a:rPr lang="en-US" dirty="0" smtClean="0"/>
              <a:t>Project 1 final code due Fri 3/4, final report due Sat 3/5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Midterm next week</a:t>
            </a:r>
            <a:r>
              <a:rPr lang="en-US" dirty="0"/>
              <a:t> </a:t>
            </a:r>
            <a:r>
              <a:rPr lang="en-US" dirty="0" smtClean="0"/>
              <a:t>Wed </a:t>
            </a:r>
            <a:r>
              <a:rPr lang="en-US" dirty="0" smtClean="0"/>
              <a:t>3</a:t>
            </a:r>
            <a:r>
              <a:rPr lang="en-US" dirty="0" smtClean="0"/>
              <a:t>/9 6-7:</a:t>
            </a:r>
            <a:r>
              <a:rPr lang="en-US" dirty="0" smtClean="0"/>
              <a:t>30 10 EVANS, 155 </a:t>
            </a:r>
            <a:r>
              <a:rPr lang="en-US" dirty="0"/>
              <a:t>DWINELLE </a:t>
            </a:r>
            <a:endParaRPr lang="en-US" dirty="0" smtClean="0"/>
          </a:p>
          <a:p>
            <a:pPr lvl="1"/>
            <a:r>
              <a:rPr lang="en-US" dirty="0" smtClean="0"/>
              <a:t>Lectures (including #12), project, </a:t>
            </a:r>
            <a:r>
              <a:rPr lang="en-US" dirty="0" err="1" smtClean="0"/>
              <a:t>homeworks</a:t>
            </a:r>
            <a:r>
              <a:rPr lang="en-US" dirty="0" smtClean="0"/>
              <a:t> readings, textbook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Rooms </a:t>
            </a:r>
            <a:r>
              <a:rPr lang="en-US" i="1" dirty="0">
                <a:solidFill>
                  <a:srgbClr val="FF0000"/>
                </a:solidFill>
              </a:rPr>
              <a:t>assignment: </a:t>
            </a:r>
            <a:r>
              <a:rPr lang="en-US" i="1" dirty="0" err="1" smtClean="0">
                <a:solidFill>
                  <a:srgbClr val="FF0000"/>
                </a:solidFill>
              </a:rPr>
              <a:t>aa</a:t>
            </a:r>
            <a:r>
              <a:rPr lang="en-US" i="1" dirty="0">
                <a:solidFill>
                  <a:srgbClr val="FF0000"/>
                </a:solidFill>
              </a:rPr>
              <a:t>-eh 10 Evans, </a:t>
            </a:r>
            <a:r>
              <a:rPr lang="en-US" i="1" dirty="0" err="1">
                <a:solidFill>
                  <a:srgbClr val="FF0000"/>
                </a:solidFill>
              </a:rPr>
              <a:t>ej-oa</a:t>
            </a:r>
            <a:r>
              <a:rPr lang="en-US" i="1" dirty="0">
                <a:solidFill>
                  <a:srgbClr val="FF0000"/>
                </a:solidFill>
              </a:rPr>
              <a:t> 155 </a:t>
            </a:r>
            <a:r>
              <a:rPr lang="en-US" i="1" dirty="0" err="1">
                <a:solidFill>
                  <a:srgbClr val="FF0000"/>
                </a:solidFill>
              </a:rPr>
              <a:t>Dwinelle</a:t>
            </a:r>
            <a:endParaRPr lang="en-US" i="1" dirty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No books, </a:t>
            </a:r>
            <a:r>
              <a:rPr lang="en-US" dirty="0" smtClean="0"/>
              <a:t>no calculators, one double-side page </a:t>
            </a:r>
            <a:r>
              <a:rPr lang="en-US" dirty="0" smtClean="0"/>
              <a:t>handwritten </a:t>
            </a:r>
            <a:r>
              <a:rPr lang="en-US" dirty="0" smtClean="0"/>
              <a:t>notes</a:t>
            </a:r>
          </a:p>
          <a:p>
            <a:pPr lvl="1"/>
            <a:r>
              <a:rPr lang="en-US" dirty="0" smtClean="0"/>
              <a:t>No </a:t>
            </a:r>
            <a:r>
              <a:rPr lang="en-US" dirty="0" smtClean="0"/>
              <a:t>class that day, extra office </a:t>
            </a:r>
            <a:r>
              <a:rPr lang="en-US" dirty="0" smtClean="0"/>
              <a:t>hours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Midterm review session: Sun 3/6 2-5PM at 2060 VLSB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Apple Core OS Tech Talk </a:t>
            </a:r>
            <a:r>
              <a:rPr lang="en-US" dirty="0" err="1" smtClean="0"/>
              <a:t>Infosession</a:t>
            </a:r>
            <a:r>
              <a:rPr lang="en-US" dirty="0" smtClean="0"/>
              <a:t> tomorrow </a:t>
            </a:r>
            <a:r>
              <a:rPr lang="de-DE" dirty="0"/>
              <a:t>6:</a:t>
            </a:r>
            <a:r>
              <a:rPr lang="de-DE" dirty="0" smtClean="0"/>
              <a:t>15P in </a:t>
            </a:r>
            <a:r>
              <a:rPr lang="de-DE" dirty="0" err="1" smtClean="0"/>
              <a:t>Woz</a:t>
            </a:r>
            <a:endParaRPr lang="de-DE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20787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0967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Methods for Handling Deadlocks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3063" y="1198563"/>
            <a:ext cx="8229600" cy="5278437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Allow system to enter deadlock and then recover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Requires deadlock detection algorithm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Some technique for forcibly preempting resources and/or terminating tasks</a:t>
            </a:r>
          </a:p>
          <a:p>
            <a:pPr lvl="1"/>
            <a:endParaRPr lang="en-US" altLang="ko-KR" dirty="0" smtClean="0">
              <a:ea typeface="굴림" panose="020B0600000101010101" pitchFamily="34" charset="-127"/>
            </a:endParaRPr>
          </a:p>
          <a:p>
            <a:r>
              <a:rPr lang="en-US" altLang="ko-KR" dirty="0" smtClean="0">
                <a:ea typeface="굴림" panose="020B0600000101010101" pitchFamily="34" charset="-127"/>
              </a:rPr>
              <a:t>Ensure that system will </a:t>
            </a:r>
            <a:r>
              <a:rPr lang="en-US" altLang="ko-KR" i="1" dirty="0" smtClean="0">
                <a:solidFill>
                  <a:srgbClr val="FF0066"/>
                </a:solidFill>
                <a:ea typeface="굴림" panose="020B0600000101010101" pitchFamily="34" charset="-127"/>
              </a:rPr>
              <a:t>never</a:t>
            </a:r>
            <a:r>
              <a:rPr lang="en-US" altLang="ko-KR" dirty="0" smtClean="0">
                <a:ea typeface="굴림" panose="020B0600000101010101" pitchFamily="34" charset="-127"/>
              </a:rPr>
              <a:t> enter a deadlock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Need to monitor all lock acquisitions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Selectively deny those that </a:t>
            </a:r>
            <a:r>
              <a:rPr lang="en-US" altLang="ko-KR" i="1" dirty="0" smtClean="0">
                <a:solidFill>
                  <a:schemeClr val="hlink"/>
                </a:solidFill>
                <a:ea typeface="굴림" panose="020B0600000101010101" pitchFamily="34" charset="-127"/>
              </a:rPr>
              <a:t>might</a:t>
            </a:r>
            <a:r>
              <a:rPr lang="en-US" altLang="ko-KR" dirty="0" smtClean="0">
                <a:ea typeface="굴림" panose="020B0600000101010101" pitchFamily="34" charset="-127"/>
              </a:rPr>
              <a:t> lead to deadlock</a:t>
            </a:r>
          </a:p>
          <a:p>
            <a:pPr lvl="1"/>
            <a:endParaRPr lang="en-US" altLang="ko-KR" dirty="0" smtClean="0">
              <a:ea typeface="굴림" panose="020B0600000101010101" pitchFamily="34" charset="-127"/>
            </a:endParaRPr>
          </a:p>
          <a:p>
            <a:r>
              <a:rPr lang="en-US" altLang="ko-KR" dirty="0" smtClean="0">
                <a:ea typeface="굴림" panose="020B0600000101010101" pitchFamily="34" charset="-127"/>
              </a:rPr>
              <a:t>Ignore the problem and pretend that deadlocks never occur in the system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Used by most operating systems, including UNIX</a:t>
            </a:r>
          </a:p>
        </p:txBody>
      </p:sp>
      <p:grpSp>
        <p:nvGrpSpPr>
          <p:cNvPr id="33796" name="Group 4"/>
          <p:cNvGrpSpPr>
            <a:grpSpLocks/>
          </p:cNvGrpSpPr>
          <p:nvPr/>
        </p:nvGrpSpPr>
        <p:grpSpPr bwMode="auto">
          <a:xfrm>
            <a:off x="8251825" y="77788"/>
            <a:ext cx="828675" cy="831850"/>
            <a:chOff x="454" y="3314"/>
            <a:chExt cx="522" cy="524"/>
          </a:xfrm>
        </p:grpSpPr>
        <p:sp>
          <p:nvSpPr>
            <p:cNvPr id="33797" name="AutoShape 5"/>
            <p:cNvSpPr>
              <a:spLocks noChangeArrowheads="1"/>
            </p:cNvSpPr>
            <p:nvPr/>
          </p:nvSpPr>
          <p:spPr bwMode="auto">
            <a:xfrm>
              <a:off x="484" y="3314"/>
              <a:ext cx="240" cy="240"/>
            </a:xfrm>
            <a:custGeom>
              <a:avLst/>
              <a:gdLst>
                <a:gd name="T0" fmla="*/ 2 w 21600"/>
                <a:gd name="T1" fmla="*/ 0 h 21600"/>
                <a:gd name="T2" fmla="*/ 2 w 21600"/>
                <a:gd name="T3" fmla="*/ 2 h 21600"/>
                <a:gd name="T4" fmla="*/ 0 w 21600"/>
                <a:gd name="T5" fmla="*/ 3 h 21600"/>
                <a:gd name="T6" fmla="*/ 3 w 21600"/>
                <a:gd name="T7" fmla="*/ 1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33798" name="AutoShape 6"/>
            <p:cNvSpPr>
              <a:spLocks noChangeArrowheads="1"/>
            </p:cNvSpPr>
            <p:nvPr/>
          </p:nvSpPr>
          <p:spPr bwMode="auto">
            <a:xfrm rot="5400000">
              <a:off x="736" y="3344"/>
              <a:ext cx="240" cy="240"/>
            </a:xfrm>
            <a:custGeom>
              <a:avLst/>
              <a:gdLst>
                <a:gd name="T0" fmla="*/ 2 w 21600"/>
                <a:gd name="T1" fmla="*/ 0 h 21600"/>
                <a:gd name="T2" fmla="*/ 2 w 21600"/>
                <a:gd name="T3" fmla="*/ 2 h 21600"/>
                <a:gd name="T4" fmla="*/ 0 w 21600"/>
                <a:gd name="T5" fmla="*/ 3 h 21600"/>
                <a:gd name="T6" fmla="*/ 3 w 21600"/>
                <a:gd name="T7" fmla="*/ 1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33799" name="AutoShape 7"/>
            <p:cNvSpPr>
              <a:spLocks noChangeArrowheads="1"/>
            </p:cNvSpPr>
            <p:nvPr/>
          </p:nvSpPr>
          <p:spPr bwMode="auto">
            <a:xfrm rot="-5400000">
              <a:off x="454" y="3568"/>
              <a:ext cx="240" cy="240"/>
            </a:xfrm>
            <a:custGeom>
              <a:avLst/>
              <a:gdLst>
                <a:gd name="T0" fmla="*/ 2 w 21600"/>
                <a:gd name="T1" fmla="*/ 0 h 21600"/>
                <a:gd name="T2" fmla="*/ 2 w 21600"/>
                <a:gd name="T3" fmla="*/ 2 h 21600"/>
                <a:gd name="T4" fmla="*/ 0 w 21600"/>
                <a:gd name="T5" fmla="*/ 3 h 21600"/>
                <a:gd name="T6" fmla="*/ 3 w 21600"/>
                <a:gd name="T7" fmla="*/ 1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33800" name="AutoShape 8"/>
            <p:cNvSpPr>
              <a:spLocks noChangeArrowheads="1"/>
            </p:cNvSpPr>
            <p:nvPr/>
          </p:nvSpPr>
          <p:spPr bwMode="auto">
            <a:xfrm rot="10800000">
              <a:off x="706" y="3598"/>
              <a:ext cx="240" cy="240"/>
            </a:xfrm>
            <a:custGeom>
              <a:avLst/>
              <a:gdLst>
                <a:gd name="T0" fmla="*/ 2 w 21600"/>
                <a:gd name="T1" fmla="*/ 0 h 21600"/>
                <a:gd name="T2" fmla="*/ 2 w 21600"/>
                <a:gd name="T3" fmla="*/ 2 h 21600"/>
                <a:gd name="T4" fmla="*/ 0 w 21600"/>
                <a:gd name="T5" fmla="*/ 3 h 21600"/>
                <a:gd name="T6" fmla="*/ 3 w 21600"/>
                <a:gd name="T7" fmla="*/ 1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7409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565" name="Group 85"/>
          <p:cNvGrpSpPr>
            <a:grpSpLocks/>
          </p:cNvGrpSpPr>
          <p:nvPr/>
        </p:nvGrpSpPr>
        <p:grpSpPr bwMode="auto">
          <a:xfrm>
            <a:off x="6553200" y="3259138"/>
            <a:ext cx="2016125" cy="2760662"/>
            <a:chOff x="4320" y="1728"/>
            <a:chExt cx="1200" cy="1643"/>
          </a:xfrm>
        </p:grpSpPr>
        <p:sp>
          <p:nvSpPr>
            <p:cNvPr id="34821" name="Rectangle 59"/>
            <p:cNvSpPr>
              <a:spLocks noChangeArrowheads="1"/>
            </p:cNvSpPr>
            <p:nvPr/>
          </p:nvSpPr>
          <p:spPr bwMode="auto">
            <a:xfrm>
              <a:off x="4320" y="1728"/>
              <a:ext cx="1200" cy="1643"/>
            </a:xfrm>
            <a:prstGeom prst="rect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>
                <a:latin typeface="Gill Sans Light"/>
                <a:cs typeface="Gill Sans Light"/>
              </a:endParaRPr>
            </a:p>
          </p:txBody>
        </p:sp>
        <p:grpSp>
          <p:nvGrpSpPr>
            <p:cNvPr id="34822" name="Group 84"/>
            <p:cNvGrpSpPr>
              <a:grpSpLocks/>
            </p:cNvGrpSpPr>
            <p:nvPr/>
          </p:nvGrpSpPr>
          <p:grpSpPr bwMode="auto">
            <a:xfrm>
              <a:off x="4391" y="1728"/>
              <a:ext cx="1007" cy="1560"/>
              <a:chOff x="4391" y="1728"/>
              <a:chExt cx="1007" cy="1560"/>
            </a:xfrm>
          </p:grpSpPr>
          <p:sp>
            <p:nvSpPr>
              <p:cNvPr id="34823" name="Oval 61"/>
              <p:cNvSpPr>
                <a:spLocks noChangeArrowheads="1"/>
              </p:cNvSpPr>
              <p:nvPr/>
            </p:nvSpPr>
            <p:spPr bwMode="auto">
              <a:xfrm>
                <a:off x="4391" y="2418"/>
                <a:ext cx="257" cy="256"/>
              </a:xfrm>
              <a:prstGeom prst="ellipse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>
                    <a:latin typeface="Gill Sans Light"/>
                    <a:cs typeface="Gill Sans Light"/>
                  </a:rPr>
                  <a:t>T</a:t>
                </a:r>
                <a:r>
                  <a:rPr lang="en-US" altLang="en-US" baseline="-25000">
                    <a:latin typeface="Gill Sans Light"/>
                    <a:cs typeface="Gill Sans Light"/>
                  </a:rPr>
                  <a:t>1</a:t>
                </a:r>
                <a:endParaRPr lang="en-US" alt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4824" name="Oval 62"/>
              <p:cNvSpPr>
                <a:spLocks noChangeArrowheads="1"/>
              </p:cNvSpPr>
              <p:nvPr/>
            </p:nvSpPr>
            <p:spPr bwMode="auto">
              <a:xfrm>
                <a:off x="5126" y="1828"/>
                <a:ext cx="256" cy="257"/>
              </a:xfrm>
              <a:prstGeom prst="ellipse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>
                    <a:latin typeface="Gill Sans Light"/>
                    <a:cs typeface="Gill Sans Light"/>
                  </a:rPr>
                  <a:t>T</a:t>
                </a:r>
                <a:r>
                  <a:rPr lang="en-US" altLang="en-US" baseline="-25000">
                    <a:latin typeface="Gill Sans Light"/>
                    <a:cs typeface="Gill Sans Light"/>
                  </a:rPr>
                  <a:t>2</a:t>
                </a:r>
                <a:endParaRPr lang="en-US" alt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4825" name="Oval 63"/>
              <p:cNvSpPr>
                <a:spLocks noChangeArrowheads="1"/>
              </p:cNvSpPr>
              <p:nvPr/>
            </p:nvSpPr>
            <p:spPr bwMode="auto">
              <a:xfrm>
                <a:off x="5141" y="2418"/>
                <a:ext cx="257" cy="257"/>
              </a:xfrm>
              <a:prstGeom prst="ellipse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>
                    <a:latin typeface="Gill Sans Light"/>
                    <a:cs typeface="Gill Sans Light"/>
                  </a:rPr>
                  <a:t>T</a:t>
                </a:r>
                <a:r>
                  <a:rPr lang="en-US" altLang="en-US" baseline="-25000">
                    <a:latin typeface="Gill Sans Light"/>
                    <a:cs typeface="Gill Sans Light"/>
                  </a:rPr>
                  <a:t>3</a:t>
                </a:r>
                <a:endParaRPr lang="en-US" altLang="en-US">
                  <a:latin typeface="Gill Sans Light"/>
                  <a:cs typeface="Gill Sans Light"/>
                </a:endParaRPr>
              </a:p>
            </p:txBody>
          </p:sp>
          <p:grpSp>
            <p:nvGrpSpPr>
              <p:cNvPr id="34826" name="Group 64"/>
              <p:cNvGrpSpPr>
                <a:grpSpLocks/>
              </p:cNvGrpSpPr>
              <p:nvPr/>
            </p:nvGrpSpPr>
            <p:grpSpPr bwMode="auto">
              <a:xfrm>
                <a:off x="4714" y="2779"/>
                <a:ext cx="257" cy="509"/>
                <a:chOff x="672" y="2112"/>
                <a:chExt cx="384" cy="763"/>
              </a:xfrm>
            </p:grpSpPr>
            <p:grpSp>
              <p:nvGrpSpPr>
                <p:cNvPr id="34839" name="Group 65"/>
                <p:cNvGrpSpPr>
                  <a:grpSpLocks/>
                </p:cNvGrpSpPr>
                <p:nvPr/>
              </p:nvGrpSpPr>
              <p:grpSpPr bwMode="auto">
                <a:xfrm>
                  <a:off x="672" y="2112"/>
                  <a:ext cx="384" cy="432"/>
                  <a:chOff x="672" y="2064"/>
                  <a:chExt cx="384" cy="432"/>
                </a:xfrm>
              </p:grpSpPr>
              <p:sp>
                <p:nvSpPr>
                  <p:cNvPr id="34841" name="Rectangle 66"/>
                  <p:cNvSpPr>
                    <a:spLocks noChangeArrowheads="1"/>
                  </p:cNvSpPr>
                  <p:nvPr/>
                </p:nvSpPr>
                <p:spPr bwMode="auto">
                  <a:xfrm>
                    <a:off x="672" y="2064"/>
                    <a:ext cx="384" cy="432"/>
                  </a:xfrm>
                  <a:prstGeom prst="rect">
                    <a:avLst/>
                  </a:prstGeom>
                  <a:solidFill>
                    <a:srgbClr val="FF66CC"/>
                  </a:solidFill>
                  <a:ln w="38100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endParaRPr lang="en-US" altLang="en-US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4842" name="Oval 67"/>
                  <p:cNvSpPr>
                    <a:spLocks noChangeArrowheads="1"/>
                  </p:cNvSpPr>
                  <p:nvPr/>
                </p:nvSpPr>
                <p:spPr bwMode="auto">
                  <a:xfrm>
                    <a:off x="840" y="217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endParaRPr lang="en-US" altLang="en-US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4843" name="Oval 68"/>
                  <p:cNvSpPr>
                    <a:spLocks noChangeArrowheads="1"/>
                  </p:cNvSpPr>
                  <p:nvPr/>
                </p:nvSpPr>
                <p:spPr bwMode="auto">
                  <a:xfrm>
                    <a:off x="840" y="2324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endParaRPr lang="en-US" altLang="en-US">
                      <a:latin typeface="Gill Sans Light"/>
                      <a:cs typeface="Gill Sans Light"/>
                    </a:endParaRPr>
                  </a:p>
                </p:txBody>
              </p:sp>
            </p:grpSp>
            <p:sp>
              <p:nvSpPr>
                <p:cNvPr id="34840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675" y="2546"/>
                  <a:ext cx="350" cy="3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66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>
                      <a:latin typeface="Gill Sans Light"/>
                      <a:cs typeface="Gill Sans Light"/>
                    </a:rPr>
                    <a:t>R</a:t>
                  </a:r>
                  <a:r>
                    <a:rPr lang="en-US" altLang="en-US" baseline="-25000">
                      <a:latin typeface="Gill Sans Light"/>
                      <a:cs typeface="Gill Sans Light"/>
                    </a:rPr>
                    <a:t>2</a:t>
                  </a:r>
                  <a:endParaRPr lang="en-US" altLang="en-US">
                    <a:latin typeface="Gill Sans Light"/>
                    <a:cs typeface="Gill Sans Light"/>
                  </a:endParaRPr>
                </a:p>
              </p:txBody>
            </p:sp>
          </p:grpSp>
          <p:sp>
            <p:nvSpPr>
              <p:cNvPr id="34827" name="Line 70"/>
              <p:cNvSpPr>
                <a:spLocks noChangeShapeType="1"/>
              </p:cNvSpPr>
              <p:nvPr/>
            </p:nvSpPr>
            <p:spPr bwMode="auto">
              <a:xfrm flipV="1">
                <a:off x="4584" y="2277"/>
                <a:ext cx="126" cy="17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4828" name="Line 71"/>
              <p:cNvSpPr>
                <a:spLocks noChangeShapeType="1"/>
              </p:cNvSpPr>
              <p:nvPr/>
            </p:nvSpPr>
            <p:spPr bwMode="auto">
              <a:xfrm flipH="1" flipV="1">
                <a:off x="4595" y="2649"/>
                <a:ext cx="243" cy="22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4829" name="Line 72"/>
              <p:cNvSpPr>
                <a:spLocks noChangeShapeType="1"/>
              </p:cNvSpPr>
              <p:nvPr/>
            </p:nvSpPr>
            <p:spPr bwMode="auto">
              <a:xfrm>
                <a:off x="4837" y="2969"/>
                <a:ext cx="304" cy="10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4830" name="Line 73"/>
              <p:cNvSpPr>
                <a:spLocks noChangeShapeType="1"/>
              </p:cNvSpPr>
              <p:nvPr/>
            </p:nvSpPr>
            <p:spPr bwMode="auto">
              <a:xfrm flipH="1">
                <a:off x="4976" y="2619"/>
                <a:ext cx="187" cy="1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grpSp>
            <p:nvGrpSpPr>
              <p:cNvPr id="34831" name="Group 75"/>
              <p:cNvGrpSpPr>
                <a:grpSpLocks/>
              </p:cNvGrpSpPr>
              <p:nvPr/>
            </p:nvGrpSpPr>
            <p:grpSpPr bwMode="auto">
              <a:xfrm flipV="1">
                <a:off x="4714" y="1991"/>
                <a:ext cx="257" cy="289"/>
                <a:chOff x="672" y="2064"/>
                <a:chExt cx="384" cy="432"/>
              </a:xfrm>
            </p:grpSpPr>
            <p:sp>
              <p:nvSpPr>
                <p:cNvPr id="34836" name="Rectangle 76"/>
                <p:cNvSpPr>
                  <a:spLocks noChangeArrowheads="1"/>
                </p:cNvSpPr>
                <p:nvPr/>
              </p:nvSpPr>
              <p:spPr bwMode="auto">
                <a:xfrm>
                  <a:off x="672" y="2064"/>
                  <a:ext cx="384" cy="432"/>
                </a:xfrm>
                <a:prstGeom prst="rect">
                  <a:avLst/>
                </a:prstGeom>
                <a:solidFill>
                  <a:srgbClr val="FF66CC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4837" name="Oval 77"/>
                <p:cNvSpPr>
                  <a:spLocks noChangeArrowheads="1"/>
                </p:cNvSpPr>
                <p:nvPr/>
              </p:nvSpPr>
              <p:spPr bwMode="auto">
                <a:xfrm>
                  <a:off x="840" y="217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4838" name="Oval 78"/>
                <p:cNvSpPr>
                  <a:spLocks noChangeArrowheads="1"/>
                </p:cNvSpPr>
                <p:nvPr/>
              </p:nvSpPr>
              <p:spPr bwMode="auto">
                <a:xfrm>
                  <a:off x="840" y="23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>
                    <a:latin typeface="Gill Sans Light"/>
                    <a:cs typeface="Gill Sans Light"/>
                  </a:endParaRPr>
                </a:p>
              </p:txBody>
            </p:sp>
          </p:grpSp>
          <p:sp>
            <p:nvSpPr>
              <p:cNvPr id="34832" name="Text Box 79"/>
              <p:cNvSpPr txBox="1">
                <a:spLocks noChangeArrowheads="1"/>
              </p:cNvSpPr>
              <p:nvPr/>
            </p:nvSpPr>
            <p:spPr bwMode="auto">
              <a:xfrm>
                <a:off x="4712" y="1728"/>
                <a:ext cx="234" cy="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>
                    <a:latin typeface="Gill Sans Light"/>
                    <a:cs typeface="Gill Sans Light"/>
                  </a:rPr>
                  <a:t>R</a:t>
                </a:r>
                <a:r>
                  <a:rPr lang="en-US" altLang="en-US" baseline="-25000">
                    <a:latin typeface="Gill Sans Light"/>
                    <a:cs typeface="Gill Sans Light"/>
                  </a:rPr>
                  <a:t>1</a:t>
                </a:r>
                <a:endParaRPr lang="en-US" alt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4833" name="Oval 80"/>
              <p:cNvSpPr>
                <a:spLocks noChangeArrowheads="1"/>
              </p:cNvSpPr>
              <p:nvPr/>
            </p:nvSpPr>
            <p:spPr bwMode="auto">
              <a:xfrm>
                <a:off x="5141" y="2977"/>
                <a:ext cx="257" cy="256"/>
              </a:xfrm>
              <a:prstGeom prst="ellipse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>
                    <a:latin typeface="Gill Sans Light"/>
                    <a:cs typeface="Gill Sans Light"/>
                  </a:rPr>
                  <a:t>T</a:t>
                </a:r>
                <a:r>
                  <a:rPr lang="en-US" altLang="en-US" baseline="-25000">
                    <a:latin typeface="Gill Sans Light"/>
                    <a:cs typeface="Gill Sans Light"/>
                  </a:rPr>
                  <a:t>4</a:t>
                </a:r>
                <a:endParaRPr lang="en-US" alt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4834" name="Line 81"/>
              <p:cNvSpPr>
                <a:spLocks noChangeShapeType="1"/>
              </p:cNvSpPr>
              <p:nvPr/>
            </p:nvSpPr>
            <p:spPr bwMode="auto">
              <a:xfrm>
                <a:off x="4841" y="2192"/>
                <a:ext cx="318" cy="26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4835" name="Line 82"/>
              <p:cNvSpPr>
                <a:spLocks noChangeShapeType="1"/>
              </p:cNvSpPr>
              <p:nvPr/>
            </p:nvSpPr>
            <p:spPr bwMode="auto">
              <a:xfrm flipV="1">
                <a:off x="4841" y="1987"/>
                <a:ext cx="286" cy="1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</p:grpSp>
      </p:grpSp>
      <p:sp>
        <p:nvSpPr>
          <p:cNvPr id="34819" name="Rectangle 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Deadlock Detection Algorithm</a:t>
            </a:r>
          </a:p>
        </p:txBody>
      </p:sp>
      <p:sp>
        <p:nvSpPr>
          <p:cNvPr id="532536" name="Rectangle 56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382000" cy="6019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5000"/>
              </a:spcBef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Only one of each type of resource </a:t>
            </a: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 </a:t>
            </a:r>
            <a:r>
              <a:rPr lang="en-US" altLang="ko-KR" dirty="0" smtClean="0">
                <a:ea typeface="굴림" panose="020B0600000101010101" pitchFamily="34" charset="-127"/>
              </a:rPr>
              <a:t>look for loops</a:t>
            </a:r>
          </a:p>
          <a:p>
            <a:pPr>
              <a:lnSpc>
                <a:spcPct val="80000"/>
              </a:lnSpc>
              <a:spcBef>
                <a:spcPct val="25000"/>
              </a:spcBef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More General Deadlock Detection Algorithm</a:t>
            </a:r>
          </a:p>
          <a:p>
            <a:pPr lvl="1">
              <a:lnSpc>
                <a:spcPct val="80000"/>
              </a:lnSpc>
              <a:spcBef>
                <a:spcPct val="25000"/>
              </a:spcBef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Let [X] represent an m-</a:t>
            </a:r>
            <a:r>
              <a:rPr lang="en-US" altLang="ko-KR" dirty="0" err="1" smtClean="0">
                <a:ea typeface="굴림" panose="020B0600000101010101" pitchFamily="34" charset="-127"/>
              </a:rPr>
              <a:t>ary</a:t>
            </a:r>
            <a:r>
              <a:rPr lang="en-US" altLang="ko-KR" dirty="0" smtClean="0">
                <a:ea typeface="굴림" panose="020B0600000101010101" pitchFamily="34" charset="-127"/>
              </a:rPr>
              <a:t> vector of non-negative 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integers (quantities of resources of each type):</a:t>
            </a:r>
          </a:p>
          <a:p>
            <a:pPr lvl="1">
              <a:lnSpc>
                <a:spcPct val="80000"/>
              </a:lnSpc>
              <a:spcBef>
                <a:spcPct val="25000"/>
              </a:spcBef>
              <a:buFontTx/>
              <a:buNone/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</a:pPr>
            <a:r>
              <a:rPr lang="en-US" altLang="ko-KR" sz="2000" dirty="0" smtClean="0">
                <a:ea typeface="굴림" panose="020B0600000101010101" pitchFamily="34" charset="-127"/>
              </a:rPr>
              <a:t>	</a:t>
            </a:r>
            <a:r>
              <a:rPr lang="en-US" altLang="ko-KR" sz="19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[</a:t>
            </a:r>
            <a:r>
              <a:rPr lang="en-US" altLang="ko-KR" sz="19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FreeResources</a:t>
            </a:r>
            <a:r>
              <a:rPr lang="en-US" altLang="ko-KR" sz="19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]:</a:t>
            </a:r>
            <a:r>
              <a:rPr lang="en-US" altLang="ko-KR" sz="1900" dirty="0" smtClean="0">
                <a:ea typeface="굴림" panose="020B0600000101010101" pitchFamily="34" charset="-127"/>
              </a:rPr>
              <a:t> 	Current free resources each type</a:t>
            </a:r>
            <a:br>
              <a:rPr lang="en-US" altLang="ko-KR" sz="1900" dirty="0" smtClean="0">
                <a:ea typeface="굴림" panose="020B0600000101010101" pitchFamily="34" charset="-127"/>
              </a:rPr>
            </a:br>
            <a:r>
              <a:rPr lang="en-US" altLang="ko-KR" sz="19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[</a:t>
            </a:r>
            <a:r>
              <a:rPr lang="en-US" altLang="ko-KR" sz="19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Request</a:t>
            </a:r>
            <a:r>
              <a:rPr lang="en-US" altLang="ko-KR" sz="1900" baseline="-25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X</a:t>
            </a:r>
            <a:r>
              <a:rPr lang="en-US" altLang="ko-KR" sz="19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]:</a:t>
            </a:r>
            <a:r>
              <a:rPr lang="en-US" altLang="ko-KR" sz="1900" dirty="0" smtClean="0">
                <a:ea typeface="굴림" panose="020B0600000101010101" pitchFamily="34" charset="-127"/>
              </a:rPr>
              <a:t>	Current requests from thread X</a:t>
            </a:r>
            <a:br>
              <a:rPr lang="en-US" altLang="ko-KR" sz="1900" dirty="0" smtClean="0">
                <a:ea typeface="굴림" panose="020B0600000101010101" pitchFamily="34" charset="-127"/>
              </a:rPr>
            </a:br>
            <a:r>
              <a:rPr lang="en-US" altLang="ko-KR" sz="1900" dirty="0" smtClean="0">
                <a:ea typeface="굴림" panose="020B0600000101010101" pitchFamily="34" charset="-127"/>
              </a:rPr>
              <a:t>	</a:t>
            </a:r>
            <a:r>
              <a:rPr lang="en-US" altLang="ko-KR" sz="19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[</a:t>
            </a:r>
            <a:r>
              <a:rPr lang="en-US" altLang="ko-KR" sz="19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Alloc</a:t>
            </a:r>
            <a:r>
              <a:rPr lang="en-US" altLang="ko-KR" sz="1900" baseline="-25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X</a:t>
            </a:r>
            <a:r>
              <a:rPr lang="en-US" altLang="ko-KR" sz="19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]:	</a:t>
            </a:r>
            <a:r>
              <a:rPr lang="en-US" altLang="ko-KR" sz="1900" dirty="0" smtClean="0">
                <a:ea typeface="굴림" panose="020B0600000101010101" pitchFamily="34" charset="-127"/>
              </a:rPr>
              <a:t>Current resources held by thread X</a:t>
            </a:r>
          </a:p>
          <a:p>
            <a:pPr lvl="1">
              <a:lnSpc>
                <a:spcPct val="80000"/>
              </a:lnSpc>
              <a:spcBef>
                <a:spcPct val="25000"/>
              </a:spcBef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See if tasks can eventually terminate on their own</a:t>
            </a:r>
          </a:p>
          <a:p>
            <a:pPr>
              <a:lnSpc>
                <a:spcPct val="80000"/>
              </a:lnSpc>
              <a:spcBef>
                <a:spcPct val="25000"/>
              </a:spcBef>
              <a:buFontTx/>
              <a:buNone/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</a:pPr>
            <a:r>
              <a:rPr lang="en-US" altLang="ko-KR" sz="1900" dirty="0" smtClean="0">
                <a:ea typeface="굴림" panose="020B0600000101010101" pitchFamily="34" charset="-127"/>
              </a:rPr>
              <a:t>		</a:t>
            </a:r>
            <a:r>
              <a:rPr lang="en-US" altLang="ko-KR" sz="19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[Avail] = [</a:t>
            </a:r>
            <a:r>
              <a:rPr lang="en-US" altLang="ko-KR" sz="19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FreeResources</a:t>
            </a:r>
            <a:r>
              <a:rPr lang="en-US" altLang="ko-KR" sz="19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] </a:t>
            </a:r>
            <a:br>
              <a:rPr lang="en-US" altLang="ko-KR" sz="19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19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Add all nodes to UNFINISHED 	</a:t>
            </a:r>
            <a:br>
              <a:rPr lang="en-US" altLang="ko-KR" sz="19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19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do {</a:t>
            </a:r>
          </a:p>
          <a:p>
            <a:pPr>
              <a:lnSpc>
                <a:spcPct val="80000"/>
              </a:lnSpc>
              <a:spcBef>
                <a:spcPct val="25000"/>
              </a:spcBef>
              <a:buFontTx/>
              <a:buNone/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</a:pPr>
            <a:r>
              <a:rPr lang="en-US" altLang="ko-KR" sz="19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	done = true</a:t>
            </a:r>
            <a:br>
              <a:rPr lang="en-US" altLang="ko-KR" sz="19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19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19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Foreach</a:t>
            </a:r>
            <a:r>
              <a:rPr lang="en-US" altLang="ko-KR" sz="19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 node in UNFINISHED {	</a:t>
            </a:r>
            <a:br>
              <a:rPr lang="en-US" altLang="ko-KR" sz="19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19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	if ([</a:t>
            </a:r>
            <a:r>
              <a:rPr lang="en-US" altLang="ko-KR" sz="19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Request</a:t>
            </a:r>
            <a:r>
              <a:rPr lang="en-US" altLang="ko-KR" sz="1900" baseline="-25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node</a:t>
            </a:r>
            <a:r>
              <a:rPr lang="en-US" altLang="ko-KR" sz="19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] &lt;= [Avail]) {</a:t>
            </a:r>
            <a:br>
              <a:rPr lang="en-US" altLang="ko-KR" sz="19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19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		remove node from UNFINISHED</a:t>
            </a:r>
            <a:br>
              <a:rPr lang="en-US" altLang="ko-KR" sz="19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19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		[Avail] = [Avail] + [</a:t>
            </a:r>
            <a:r>
              <a:rPr lang="en-US" altLang="ko-KR" sz="19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Alloc</a:t>
            </a:r>
            <a:r>
              <a:rPr lang="en-US" altLang="ko-KR" sz="1900" baseline="-25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node</a:t>
            </a:r>
            <a:r>
              <a:rPr lang="en-US" altLang="ko-KR" sz="19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]</a:t>
            </a:r>
            <a:br>
              <a:rPr lang="en-US" altLang="ko-KR" sz="19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19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		done = false</a:t>
            </a:r>
            <a:br>
              <a:rPr lang="en-US" altLang="ko-KR" sz="19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19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	}</a:t>
            </a:r>
            <a:br>
              <a:rPr lang="en-US" altLang="ko-KR" sz="19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19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}</a:t>
            </a:r>
            <a:br>
              <a:rPr lang="en-US" altLang="ko-KR" sz="19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19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} until(done)		</a:t>
            </a:r>
            <a:r>
              <a:rPr lang="en-US" altLang="ko-KR" sz="1900" dirty="0" smtClean="0">
                <a:ea typeface="굴림" panose="020B0600000101010101" pitchFamily="34" charset="-127"/>
              </a:rPr>
              <a:t>		</a:t>
            </a:r>
          </a:p>
          <a:p>
            <a:pPr lvl="1">
              <a:lnSpc>
                <a:spcPct val="80000"/>
              </a:lnSpc>
              <a:spcBef>
                <a:spcPct val="25000"/>
              </a:spcBef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Nodes left in UNFINISHED </a:t>
            </a: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 deadlocked</a:t>
            </a:r>
          </a:p>
        </p:txBody>
      </p:sp>
    </p:spTree>
    <p:extLst>
      <p:ext uri="{BB962C8B-B14F-4D97-AF65-F5344CB8AC3E}">
        <p14:creationId xmlns:p14="http://schemas.microsoft.com/office/powerpoint/2010/main" val="3557832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3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What to do when detect deadlock?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610600" cy="5943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Terminate thread, force it to give up resources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In Bridge example, Godzilla picks up a car, hurls it into the river.  Deadlock solved!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Shoot a dining lawyer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But, not always possible – killing a thread holding a mutex leaves world inconsistent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Preempt resources without killing off thread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Take away resources from thread temporarily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Doesn’t always fit with semantics of computation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Roll back actions of deadlocked threads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Hit the rewind button on TiVo, pretend last few minutes never happened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For bridge example, make one car roll backwards (may require others behind him)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Common technique in databases (transactions)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Of course, if you restart in exactly the same way, may reenter deadlock once again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Many operating systems use other options</a:t>
            </a:r>
          </a:p>
        </p:txBody>
      </p:sp>
    </p:spTree>
    <p:extLst>
      <p:ext uri="{BB962C8B-B14F-4D97-AF65-F5344CB8AC3E}">
        <p14:creationId xmlns:p14="http://schemas.microsoft.com/office/powerpoint/2010/main" val="391648239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Real-Time Scheduling (RTS)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8991600" cy="61722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Efficiency is important but </a:t>
            </a:r>
            <a:r>
              <a:rPr lang="en-US" dirty="0" smtClean="0">
                <a:solidFill>
                  <a:srgbClr val="FF0000"/>
                </a:solidFill>
              </a:rPr>
              <a:t>predictability</a:t>
            </a:r>
            <a:r>
              <a:rPr lang="en-US" dirty="0" smtClean="0"/>
              <a:t> is essential:</a:t>
            </a:r>
          </a:p>
          <a:p>
            <a:pPr lvl="1"/>
            <a:r>
              <a:rPr lang="en-US" dirty="0" smtClean="0"/>
              <a:t>We need </a:t>
            </a:r>
            <a:r>
              <a:rPr lang="en-US" dirty="0"/>
              <a:t>to </a:t>
            </a:r>
            <a:r>
              <a:rPr lang="en-US" dirty="0" smtClean="0"/>
              <a:t>predict </a:t>
            </a:r>
            <a:r>
              <a:rPr lang="en-US" dirty="0"/>
              <a:t>with confidence </a:t>
            </a:r>
            <a:r>
              <a:rPr lang="en-US" dirty="0" smtClean="0"/>
              <a:t>worst </a:t>
            </a:r>
            <a:r>
              <a:rPr lang="en-US" dirty="0"/>
              <a:t>case response times for </a:t>
            </a:r>
            <a:r>
              <a:rPr lang="en-US" dirty="0" smtClean="0"/>
              <a:t>systems</a:t>
            </a:r>
          </a:p>
          <a:p>
            <a:pPr lvl="1"/>
            <a:r>
              <a:rPr lang="en-US" dirty="0" smtClean="0"/>
              <a:t>In RTS, performance guarantees are:</a:t>
            </a:r>
          </a:p>
          <a:p>
            <a:pPr lvl="2"/>
            <a:r>
              <a:rPr lang="en-US" dirty="0" smtClean="0"/>
              <a:t>Task- and/or class centric and </a:t>
            </a:r>
            <a:r>
              <a:rPr lang="en-US" dirty="0"/>
              <a:t>o</a:t>
            </a:r>
            <a:r>
              <a:rPr lang="en-US" dirty="0" smtClean="0"/>
              <a:t>ften ensured a priori</a:t>
            </a:r>
          </a:p>
          <a:p>
            <a:pPr lvl="1"/>
            <a:r>
              <a:rPr lang="en-US" dirty="0" smtClean="0"/>
              <a:t>In conventional systems, performance is:</a:t>
            </a:r>
          </a:p>
          <a:p>
            <a:pPr lvl="2"/>
            <a:r>
              <a:rPr lang="en-US" dirty="0" smtClean="0"/>
              <a:t>System/throughput oriented with </a:t>
            </a:r>
            <a:r>
              <a:rPr lang="en-US" dirty="0"/>
              <a:t>p</a:t>
            </a:r>
            <a:r>
              <a:rPr lang="en-US" dirty="0" smtClean="0"/>
              <a:t>ost-processing (… wait and see …)</a:t>
            </a:r>
          </a:p>
          <a:p>
            <a:pPr lvl="1"/>
            <a:r>
              <a:rPr lang="en-US" dirty="0" smtClean="0"/>
              <a:t>Real-time is about enforcing predictability, and does not equal fast computing!!!</a:t>
            </a:r>
          </a:p>
          <a:p>
            <a:r>
              <a:rPr lang="en-US" dirty="0" smtClean="0"/>
              <a:t>Hard Real-Time</a:t>
            </a:r>
          </a:p>
          <a:p>
            <a:pPr lvl="1"/>
            <a:r>
              <a:rPr lang="en-US" i="1" dirty="0" smtClean="0"/>
              <a:t>Attempt to meet all deadlines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EDF (Earliest Deadline First), LLF (Least Laxity First), 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RMS </a:t>
            </a:r>
            <a:r>
              <a:rPr lang="en-US" dirty="0">
                <a:solidFill>
                  <a:srgbClr val="FF0000"/>
                </a:solidFill>
              </a:rPr>
              <a:t>(Rate-Monotonic Scheduling), DM (Deadline Monotonic Scheduling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 smtClean="0"/>
          </a:p>
          <a:p>
            <a:r>
              <a:rPr lang="en-US" dirty="0" smtClean="0"/>
              <a:t>Soft Real-Time</a:t>
            </a:r>
          </a:p>
          <a:p>
            <a:pPr lvl="1"/>
            <a:r>
              <a:rPr lang="en-US" i="1" dirty="0"/>
              <a:t>Attempt to meet deadlines with high </a:t>
            </a:r>
            <a:r>
              <a:rPr lang="en-US" i="1" dirty="0" smtClean="0"/>
              <a:t>probability</a:t>
            </a:r>
            <a:endParaRPr lang="en-US" i="1" dirty="0"/>
          </a:p>
          <a:p>
            <a:pPr lvl="1"/>
            <a:r>
              <a:rPr lang="en-US" dirty="0" smtClean="0"/>
              <a:t>Minimize miss ratio / maximize completion ratio (firm real-time)</a:t>
            </a:r>
          </a:p>
          <a:p>
            <a:pPr lvl="1"/>
            <a:r>
              <a:rPr lang="en-US" dirty="0" smtClean="0"/>
              <a:t>Important </a:t>
            </a:r>
            <a:r>
              <a:rPr lang="en-US" dirty="0"/>
              <a:t>for multimedia </a:t>
            </a:r>
            <a:r>
              <a:rPr lang="en-US" dirty="0" smtClean="0"/>
              <a:t>applications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CBS (Constant Bandwidth Server)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541787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Techniques for Preventing Deadlock</a:t>
            </a:r>
          </a:p>
        </p:txBody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8915400" cy="6172200"/>
          </a:xfrm>
        </p:spPr>
        <p:txBody>
          <a:bodyPr/>
          <a:lstStyle/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Infinite resources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Include enough resources so that no one ever runs out of resources. Doesn’t have to be infinite, just large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Give illusion of infinite resources (e.g. virtual memory)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Examples:</a:t>
            </a:r>
          </a:p>
          <a:p>
            <a:pPr lvl="2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Bay bridge with 12,000 lanes.  Never wait!</a:t>
            </a:r>
          </a:p>
          <a:p>
            <a:pPr lvl="2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Infinite disk space (not realistic yet?)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No Sharing of resources (totally independent threads)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Not very realistic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Don’t allow waiting 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How the phone company avoids deadlock</a:t>
            </a:r>
          </a:p>
          <a:p>
            <a:pPr lvl="2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Call to your Mom in Toledo, works its way through the phone lines, but if blocked get busy signal. 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Technique used in Ethernet/some multiprocessor nets</a:t>
            </a:r>
          </a:p>
          <a:p>
            <a:pPr lvl="2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Everyone speaks at once.  On collision, back off and retry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Inefficient, since have to keep retrying</a:t>
            </a:r>
          </a:p>
          <a:p>
            <a:pPr lvl="2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Consider: driving to San Francisco; when hit traffic jam, suddenly you’re transported back home and told to retry!</a:t>
            </a:r>
          </a:p>
        </p:txBody>
      </p:sp>
    </p:spTree>
    <p:extLst>
      <p:ext uri="{BB962C8B-B14F-4D97-AF65-F5344CB8AC3E}">
        <p14:creationId xmlns:p14="http://schemas.microsoft.com/office/powerpoint/2010/main" val="102835101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2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Techniques for Preventing Deadlock (con’t)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762000"/>
            <a:ext cx="8534400" cy="60198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Make all threads request everything they’ll need at the beginning.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Problem: Predicting future is hard, tend to over-estimate resources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Example:</a:t>
            </a:r>
          </a:p>
          <a:p>
            <a:pPr lvl="2"/>
            <a:r>
              <a:rPr lang="en-US" altLang="ko-KR" dirty="0" smtClean="0">
                <a:ea typeface="굴림" panose="020B0600000101010101" pitchFamily="34" charset="-127"/>
              </a:rPr>
              <a:t>If need 2 chopsticks, request both at same time</a:t>
            </a:r>
          </a:p>
          <a:p>
            <a:pPr lvl="2"/>
            <a:r>
              <a:rPr lang="en-US" altLang="ko-KR" dirty="0" smtClean="0">
                <a:ea typeface="굴림" panose="020B0600000101010101" pitchFamily="34" charset="-127"/>
              </a:rPr>
              <a:t>Don’t leave home until we know no one is using any intersection between here and where you want to go; only one car on the Bay Bridge at a time</a:t>
            </a:r>
          </a:p>
          <a:p>
            <a:r>
              <a:rPr lang="en-US" altLang="ko-KR" dirty="0" smtClean="0">
                <a:ea typeface="굴림" panose="020B0600000101010101" pitchFamily="34" charset="-127"/>
              </a:rPr>
              <a:t>Force all threads to request resources in a particular order preventing any cyclic use of resources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Thus, preventing deadlock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Example (</a:t>
            </a:r>
            <a:r>
              <a:rPr lang="en-US" altLang="ko-KR" dirty="0" err="1" smtClean="0">
                <a:ea typeface="굴림" panose="020B0600000101010101" pitchFamily="34" charset="-127"/>
              </a:rPr>
              <a:t>x.P</a:t>
            </a:r>
            <a:r>
              <a:rPr lang="en-US" altLang="ko-KR" dirty="0" smtClean="0">
                <a:ea typeface="굴림" panose="020B0600000101010101" pitchFamily="34" charset="-127"/>
              </a:rPr>
              <a:t>, </a:t>
            </a:r>
            <a:r>
              <a:rPr lang="en-US" altLang="ko-KR" dirty="0" err="1" smtClean="0">
                <a:ea typeface="굴림" panose="020B0600000101010101" pitchFamily="34" charset="-127"/>
              </a:rPr>
              <a:t>y.P</a:t>
            </a:r>
            <a:r>
              <a:rPr lang="en-US" altLang="ko-KR" dirty="0" smtClean="0">
                <a:ea typeface="굴림" panose="020B0600000101010101" pitchFamily="34" charset="-127"/>
              </a:rPr>
              <a:t>, </a:t>
            </a:r>
            <a:r>
              <a:rPr lang="en-US" altLang="ko-KR" dirty="0" err="1" smtClean="0">
                <a:ea typeface="굴림" panose="020B0600000101010101" pitchFamily="34" charset="-127"/>
              </a:rPr>
              <a:t>z.P</a:t>
            </a:r>
            <a:r>
              <a:rPr lang="en-US" altLang="ko-KR" dirty="0" smtClean="0">
                <a:ea typeface="굴림" panose="020B0600000101010101" pitchFamily="34" charset="-127"/>
              </a:rPr>
              <a:t>,…)</a:t>
            </a:r>
          </a:p>
          <a:p>
            <a:pPr lvl="2"/>
            <a:r>
              <a:rPr lang="en-US" altLang="ko-KR" dirty="0" smtClean="0">
                <a:ea typeface="굴림" panose="020B0600000101010101" pitchFamily="34" charset="-127"/>
              </a:rPr>
              <a:t>Make tasks request disk, then memory, then…</a:t>
            </a:r>
          </a:p>
          <a:p>
            <a:pPr lvl="2"/>
            <a:r>
              <a:rPr lang="en-US" altLang="ko-KR" dirty="0" smtClean="0">
                <a:ea typeface="굴림" panose="020B0600000101010101" pitchFamily="34" charset="-127"/>
              </a:rPr>
              <a:t>Keep from deadlock on freeways around SF by requiring everyone to go clockwise</a:t>
            </a:r>
          </a:p>
          <a:p>
            <a:pPr lvl="2"/>
            <a:endParaRPr lang="ko-KR" altLang="en-US" dirty="0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068104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6449" name="Group 177"/>
          <p:cNvGrpSpPr>
            <a:grpSpLocks/>
          </p:cNvGrpSpPr>
          <p:nvPr/>
        </p:nvGrpSpPr>
        <p:grpSpPr bwMode="auto">
          <a:xfrm>
            <a:off x="685800" y="3429000"/>
            <a:ext cx="7635875" cy="3429000"/>
            <a:chOff x="432" y="2160"/>
            <a:chExt cx="4810" cy="2160"/>
          </a:xfrm>
        </p:grpSpPr>
        <p:grpSp>
          <p:nvGrpSpPr>
            <p:cNvPr id="12404" name="Group 152"/>
            <p:cNvGrpSpPr>
              <a:grpSpLocks/>
            </p:cNvGrpSpPr>
            <p:nvPr/>
          </p:nvGrpSpPr>
          <p:grpSpPr bwMode="auto">
            <a:xfrm>
              <a:off x="2400" y="2496"/>
              <a:ext cx="902" cy="211"/>
              <a:chOff x="460" y="3583"/>
              <a:chExt cx="902" cy="211"/>
            </a:xfrm>
          </p:grpSpPr>
          <p:sp>
            <p:nvSpPr>
              <p:cNvPr id="12459" name="Arc 153"/>
              <p:cNvSpPr>
                <a:spLocks/>
              </p:cNvSpPr>
              <p:nvPr/>
            </p:nvSpPr>
            <p:spPr bwMode="auto">
              <a:xfrm rot="5400000">
                <a:off x="1146" y="3579"/>
                <a:ext cx="211" cy="220"/>
              </a:xfrm>
              <a:custGeom>
                <a:avLst/>
                <a:gdLst>
                  <a:gd name="T0" fmla="*/ 0 w 21600"/>
                  <a:gd name="T1" fmla="*/ 0 h 21600"/>
                  <a:gd name="T2" fmla="*/ 211 w 21600"/>
                  <a:gd name="T3" fmla="*/ 220 h 21600"/>
                  <a:gd name="T4" fmla="*/ 0 w 21600"/>
                  <a:gd name="T5" fmla="*/ 22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2460" name="Arc 154"/>
              <p:cNvSpPr>
                <a:spLocks/>
              </p:cNvSpPr>
              <p:nvPr/>
            </p:nvSpPr>
            <p:spPr bwMode="auto">
              <a:xfrm rot="10800000">
                <a:off x="460" y="3583"/>
                <a:ext cx="220" cy="211"/>
              </a:xfrm>
              <a:custGeom>
                <a:avLst/>
                <a:gdLst>
                  <a:gd name="T0" fmla="*/ 0 w 21600"/>
                  <a:gd name="T1" fmla="*/ 0 h 21600"/>
                  <a:gd name="T2" fmla="*/ 220 w 21600"/>
                  <a:gd name="T3" fmla="*/ 211 h 21600"/>
                  <a:gd name="T4" fmla="*/ 0 w 21600"/>
                  <a:gd name="T5" fmla="*/ 211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12405" name="Group 149"/>
            <p:cNvGrpSpPr>
              <a:grpSpLocks/>
            </p:cNvGrpSpPr>
            <p:nvPr/>
          </p:nvGrpSpPr>
          <p:grpSpPr bwMode="auto">
            <a:xfrm>
              <a:off x="1411" y="2496"/>
              <a:ext cx="902" cy="211"/>
              <a:chOff x="460" y="3583"/>
              <a:chExt cx="902" cy="211"/>
            </a:xfrm>
          </p:grpSpPr>
          <p:sp>
            <p:nvSpPr>
              <p:cNvPr id="12457" name="Arc 150"/>
              <p:cNvSpPr>
                <a:spLocks/>
              </p:cNvSpPr>
              <p:nvPr/>
            </p:nvSpPr>
            <p:spPr bwMode="auto">
              <a:xfrm rot="5400000">
                <a:off x="1146" y="3579"/>
                <a:ext cx="211" cy="220"/>
              </a:xfrm>
              <a:custGeom>
                <a:avLst/>
                <a:gdLst>
                  <a:gd name="T0" fmla="*/ 0 w 21600"/>
                  <a:gd name="T1" fmla="*/ 0 h 21600"/>
                  <a:gd name="T2" fmla="*/ 211 w 21600"/>
                  <a:gd name="T3" fmla="*/ 220 h 21600"/>
                  <a:gd name="T4" fmla="*/ 0 w 21600"/>
                  <a:gd name="T5" fmla="*/ 22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2458" name="Arc 151"/>
              <p:cNvSpPr>
                <a:spLocks/>
              </p:cNvSpPr>
              <p:nvPr/>
            </p:nvSpPr>
            <p:spPr bwMode="auto">
              <a:xfrm rot="10800000">
                <a:off x="460" y="3583"/>
                <a:ext cx="220" cy="211"/>
              </a:xfrm>
              <a:custGeom>
                <a:avLst/>
                <a:gdLst>
                  <a:gd name="T0" fmla="*/ 0 w 21600"/>
                  <a:gd name="T1" fmla="*/ 0 h 21600"/>
                  <a:gd name="T2" fmla="*/ 220 w 21600"/>
                  <a:gd name="T3" fmla="*/ 211 h 21600"/>
                  <a:gd name="T4" fmla="*/ 0 w 21600"/>
                  <a:gd name="T5" fmla="*/ 211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12406" name="Group 140"/>
            <p:cNvGrpSpPr>
              <a:grpSpLocks/>
            </p:cNvGrpSpPr>
            <p:nvPr/>
          </p:nvGrpSpPr>
          <p:grpSpPr bwMode="auto">
            <a:xfrm>
              <a:off x="1411" y="2784"/>
              <a:ext cx="902" cy="1010"/>
              <a:chOff x="4381" y="2784"/>
              <a:chExt cx="902" cy="1010"/>
            </a:xfrm>
          </p:grpSpPr>
          <p:sp>
            <p:nvSpPr>
              <p:cNvPr id="12453" name="Arc 141"/>
              <p:cNvSpPr>
                <a:spLocks/>
              </p:cNvSpPr>
              <p:nvPr/>
            </p:nvSpPr>
            <p:spPr bwMode="auto">
              <a:xfrm>
                <a:off x="5063" y="2784"/>
                <a:ext cx="220" cy="210"/>
              </a:xfrm>
              <a:custGeom>
                <a:avLst/>
                <a:gdLst>
                  <a:gd name="T0" fmla="*/ 0 w 21600"/>
                  <a:gd name="T1" fmla="*/ 0 h 21600"/>
                  <a:gd name="T2" fmla="*/ 220 w 21600"/>
                  <a:gd name="T3" fmla="*/ 210 h 21600"/>
                  <a:gd name="T4" fmla="*/ 0 w 21600"/>
                  <a:gd name="T5" fmla="*/ 21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2454" name="Arc 142"/>
              <p:cNvSpPr>
                <a:spLocks/>
              </p:cNvSpPr>
              <p:nvPr/>
            </p:nvSpPr>
            <p:spPr bwMode="auto">
              <a:xfrm rot="-5400000">
                <a:off x="4386" y="2779"/>
                <a:ext cx="210" cy="220"/>
              </a:xfrm>
              <a:custGeom>
                <a:avLst/>
                <a:gdLst>
                  <a:gd name="T0" fmla="*/ 0 w 21600"/>
                  <a:gd name="T1" fmla="*/ 0 h 21600"/>
                  <a:gd name="T2" fmla="*/ 210 w 21600"/>
                  <a:gd name="T3" fmla="*/ 220 h 21600"/>
                  <a:gd name="T4" fmla="*/ 0 w 21600"/>
                  <a:gd name="T5" fmla="*/ 22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2455" name="Arc 143"/>
              <p:cNvSpPr>
                <a:spLocks/>
              </p:cNvSpPr>
              <p:nvPr/>
            </p:nvSpPr>
            <p:spPr bwMode="auto">
              <a:xfrm rot="5400000">
                <a:off x="5067" y="3579"/>
                <a:ext cx="211" cy="220"/>
              </a:xfrm>
              <a:custGeom>
                <a:avLst/>
                <a:gdLst>
                  <a:gd name="T0" fmla="*/ 0 w 21600"/>
                  <a:gd name="T1" fmla="*/ 0 h 21600"/>
                  <a:gd name="T2" fmla="*/ 211 w 21600"/>
                  <a:gd name="T3" fmla="*/ 220 h 21600"/>
                  <a:gd name="T4" fmla="*/ 0 w 21600"/>
                  <a:gd name="T5" fmla="*/ 22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2456" name="Arc 144"/>
              <p:cNvSpPr>
                <a:spLocks/>
              </p:cNvSpPr>
              <p:nvPr/>
            </p:nvSpPr>
            <p:spPr bwMode="auto">
              <a:xfrm rot="10800000">
                <a:off x="4381" y="3583"/>
                <a:ext cx="220" cy="211"/>
              </a:xfrm>
              <a:custGeom>
                <a:avLst/>
                <a:gdLst>
                  <a:gd name="T0" fmla="*/ 0 w 21600"/>
                  <a:gd name="T1" fmla="*/ 0 h 21600"/>
                  <a:gd name="T2" fmla="*/ 220 w 21600"/>
                  <a:gd name="T3" fmla="*/ 211 h 21600"/>
                  <a:gd name="T4" fmla="*/ 0 w 21600"/>
                  <a:gd name="T5" fmla="*/ 211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12407" name="Group 135"/>
            <p:cNvGrpSpPr>
              <a:grpSpLocks/>
            </p:cNvGrpSpPr>
            <p:nvPr/>
          </p:nvGrpSpPr>
          <p:grpSpPr bwMode="auto">
            <a:xfrm>
              <a:off x="3360" y="2784"/>
              <a:ext cx="902" cy="1010"/>
              <a:chOff x="4381" y="2784"/>
              <a:chExt cx="902" cy="1010"/>
            </a:xfrm>
          </p:grpSpPr>
          <p:sp>
            <p:nvSpPr>
              <p:cNvPr id="12449" name="Arc 136"/>
              <p:cNvSpPr>
                <a:spLocks/>
              </p:cNvSpPr>
              <p:nvPr/>
            </p:nvSpPr>
            <p:spPr bwMode="auto">
              <a:xfrm>
                <a:off x="5063" y="2784"/>
                <a:ext cx="220" cy="210"/>
              </a:xfrm>
              <a:custGeom>
                <a:avLst/>
                <a:gdLst>
                  <a:gd name="T0" fmla="*/ 0 w 21600"/>
                  <a:gd name="T1" fmla="*/ 0 h 21600"/>
                  <a:gd name="T2" fmla="*/ 220 w 21600"/>
                  <a:gd name="T3" fmla="*/ 210 h 21600"/>
                  <a:gd name="T4" fmla="*/ 0 w 21600"/>
                  <a:gd name="T5" fmla="*/ 21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2450" name="Arc 137"/>
              <p:cNvSpPr>
                <a:spLocks/>
              </p:cNvSpPr>
              <p:nvPr/>
            </p:nvSpPr>
            <p:spPr bwMode="auto">
              <a:xfrm rot="-5400000">
                <a:off x="4386" y="2779"/>
                <a:ext cx="210" cy="220"/>
              </a:xfrm>
              <a:custGeom>
                <a:avLst/>
                <a:gdLst>
                  <a:gd name="T0" fmla="*/ 0 w 21600"/>
                  <a:gd name="T1" fmla="*/ 0 h 21600"/>
                  <a:gd name="T2" fmla="*/ 210 w 21600"/>
                  <a:gd name="T3" fmla="*/ 220 h 21600"/>
                  <a:gd name="T4" fmla="*/ 0 w 21600"/>
                  <a:gd name="T5" fmla="*/ 22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2451" name="Arc 138"/>
              <p:cNvSpPr>
                <a:spLocks/>
              </p:cNvSpPr>
              <p:nvPr/>
            </p:nvSpPr>
            <p:spPr bwMode="auto">
              <a:xfrm rot="5400000">
                <a:off x="5067" y="3579"/>
                <a:ext cx="211" cy="220"/>
              </a:xfrm>
              <a:custGeom>
                <a:avLst/>
                <a:gdLst>
                  <a:gd name="T0" fmla="*/ 0 w 21600"/>
                  <a:gd name="T1" fmla="*/ 0 h 21600"/>
                  <a:gd name="T2" fmla="*/ 211 w 21600"/>
                  <a:gd name="T3" fmla="*/ 220 h 21600"/>
                  <a:gd name="T4" fmla="*/ 0 w 21600"/>
                  <a:gd name="T5" fmla="*/ 22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2452" name="Arc 139"/>
              <p:cNvSpPr>
                <a:spLocks/>
              </p:cNvSpPr>
              <p:nvPr/>
            </p:nvSpPr>
            <p:spPr bwMode="auto">
              <a:xfrm rot="10800000">
                <a:off x="4381" y="3583"/>
                <a:ext cx="220" cy="211"/>
              </a:xfrm>
              <a:custGeom>
                <a:avLst/>
                <a:gdLst>
                  <a:gd name="T0" fmla="*/ 0 w 21600"/>
                  <a:gd name="T1" fmla="*/ 0 h 21600"/>
                  <a:gd name="T2" fmla="*/ 220 w 21600"/>
                  <a:gd name="T3" fmla="*/ 211 h 21600"/>
                  <a:gd name="T4" fmla="*/ 0 w 21600"/>
                  <a:gd name="T5" fmla="*/ 211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12408" name="Group 112"/>
            <p:cNvGrpSpPr>
              <a:grpSpLocks/>
            </p:cNvGrpSpPr>
            <p:nvPr/>
          </p:nvGrpSpPr>
          <p:grpSpPr bwMode="auto">
            <a:xfrm>
              <a:off x="432" y="2160"/>
              <a:ext cx="945" cy="2160"/>
              <a:chOff x="2374" y="2068"/>
              <a:chExt cx="945" cy="2252"/>
            </a:xfrm>
          </p:grpSpPr>
          <p:sp>
            <p:nvSpPr>
              <p:cNvPr id="12447" name="Line 113"/>
              <p:cNvSpPr>
                <a:spLocks noChangeShapeType="1"/>
              </p:cNvSpPr>
              <p:nvPr/>
            </p:nvSpPr>
            <p:spPr bwMode="auto">
              <a:xfrm>
                <a:off x="3319" y="2068"/>
                <a:ext cx="0" cy="2251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2448" name="Line 114"/>
              <p:cNvSpPr>
                <a:spLocks noChangeShapeType="1"/>
              </p:cNvSpPr>
              <p:nvPr/>
            </p:nvSpPr>
            <p:spPr bwMode="auto">
              <a:xfrm>
                <a:off x="2374" y="2068"/>
                <a:ext cx="0" cy="2252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12409" name="Group 115"/>
            <p:cNvGrpSpPr>
              <a:grpSpLocks/>
            </p:cNvGrpSpPr>
            <p:nvPr/>
          </p:nvGrpSpPr>
          <p:grpSpPr bwMode="auto">
            <a:xfrm>
              <a:off x="4297" y="2160"/>
              <a:ext cx="945" cy="2160"/>
              <a:chOff x="2374" y="2068"/>
              <a:chExt cx="945" cy="2252"/>
            </a:xfrm>
          </p:grpSpPr>
          <p:sp>
            <p:nvSpPr>
              <p:cNvPr id="12445" name="Line 116"/>
              <p:cNvSpPr>
                <a:spLocks noChangeShapeType="1"/>
              </p:cNvSpPr>
              <p:nvPr/>
            </p:nvSpPr>
            <p:spPr bwMode="auto">
              <a:xfrm>
                <a:off x="3319" y="2068"/>
                <a:ext cx="0" cy="2251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2446" name="Line 117"/>
              <p:cNvSpPr>
                <a:spLocks noChangeShapeType="1"/>
              </p:cNvSpPr>
              <p:nvPr/>
            </p:nvSpPr>
            <p:spPr bwMode="auto">
              <a:xfrm>
                <a:off x="2374" y="2068"/>
                <a:ext cx="0" cy="2252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12410" name="Group 134"/>
            <p:cNvGrpSpPr>
              <a:grpSpLocks/>
            </p:cNvGrpSpPr>
            <p:nvPr/>
          </p:nvGrpSpPr>
          <p:grpSpPr bwMode="auto">
            <a:xfrm>
              <a:off x="4330" y="2784"/>
              <a:ext cx="902" cy="1010"/>
              <a:chOff x="4381" y="2784"/>
              <a:chExt cx="902" cy="1010"/>
            </a:xfrm>
          </p:grpSpPr>
          <p:sp>
            <p:nvSpPr>
              <p:cNvPr id="12441" name="Arc 118"/>
              <p:cNvSpPr>
                <a:spLocks/>
              </p:cNvSpPr>
              <p:nvPr/>
            </p:nvSpPr>
            <p:spPr bwMode="auto">
              <a:xfrm>
                <a:off x="5063" y="2784"/>
                <a:ext cx="220" cy="210"/>
              </a:xfrm>
              <a:custGeom>
                <a:avLst/>
                <a:gdLst>
                  <a:gd name="T0" fmla="*/ 0 w 21600"/>
                  <a:gd name="T1" fmla="*/ 0 h 21600"/>
                  <a:gd name="T2" fmla="*/ 220 w 21600"/>
                  <a:gd name="T3" fmla="*/ 210 h 21600"/>
                  <a:gd name="T4" fmla="*/ 0 w 21600"/>
                  <a:gd name="T5" fmla="*/ 21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2442" name="Arc 119"/>
              <p:cNvSpPr>
                <a:spLocks/>
              </p:cNvSpPr>
              <p:nvPr/>
            </p:nvSpPr>
            <p:spPr bwMode="auto">
              <a:xfrm rot="-5400000">
                <a:off x="4386" y="2779"/>
                <a:ext cx="210" cy="220"/>
              </a:xfrm>
              <a:custGeom>
                <a:avLst/>
                <a:gdLst>
                  <a:gd name="T0" fmla="*/ 0 w 21600"/>
                  <a:gd name="T1" fmla="*/ 0 h 21600"/>
                  <a:gd name="T2" fmla="*/ 210 w 21600"/>
                  <a:gd name="T3" fmla="*/ 220 h 21600"/>
                  <a:gd name="T4" fmla="*/ 0 w 21600"/>
                  <a:gd name="T5" fmla="*/ 22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2443" name="Arc 120"/>
              <p:cNvSpPr>
                <a:spLocks/>
              </p:cNvSpPr>
              <p:nvPr/>
            </p:nvSpPr>
            <p:spPr bwMode="auto">
              <a:xfrm rot="5400000">
                <a:off x="5067" y="3579"/>
                <a:ext cx="211" cy="220"/>
              </a:xfrm>
              <a:custGeom>
                <a:avLst/>
                <a:gdLst>
                  <a:gd name="T0" fmla="*/ 0 w 21600"/>
                  <a:gd name="T1" fmla="*/ 0 h 21600"/>
                  <a:gd name="T2" fmla="*/ 211 w 21600"/>
                  <a:gd name="T3" fmla="*/ 220 h 21600"/>
                  <a:gd name="T4" fmla="*/ 0 w 21600"/>
                  <a:gd name="T5" fmla="*/ 22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2444" name="Arc 121"/>
              <p:cNvSpPr>
                <a:spLocks/>
              </p:cNvSpPr>
              <p:nvPr/>
            </p:nvSpPr>
            <p:spPr bwMode="auto">
              <a:xfrm rot="10800000">
                <a:off x="4381" y="3583"/>
                <a:ext cx="220" cy="211"/>
              </a:xfrm>
              <a:custGeom>
                <a:avLst/>
                <a:gdLst>
                  <a:gd name="T0" fmla="*/ 0 w 21600"/>
                  <a:gd name="T1" fmla="*/ 0 h 21600"/>
                  <a:gd name="T2" fmla="*/ 220 w 21600"/>
                  <a:gd name="T3" fmla="*/ 211 h 21600"/>
                  <a:gd name="T4" fmla="*/ 0 w 21600"/>
                  <a:gd name="T5" fmla="*/ 211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12411" name="Group 161"/>
            <p:cNvGrpSpPr>
              <a:grpSpLocks/>
            </p:cNvGrpSpPr>
            <p:nvPr/>
          </p:nvGrpSpPr>
          <p:grpSpPr bwMode="auto">
            <a:xfrm>
              <a:off x="460" y="2784"/>
              <a:ext cx="902" cy="210"/>
              <a:chOff x="460" y="2784"/>
              <a:chExt cx="902" cy="210"/>
            </a:xfrm>
          </p:grpSpPr>
          <p:sp>
            <p:nvSpPr>
              <p:cNvPr id="12439" name="Arc 122"/>
              <p:cNvSpPr>
                <a:spLocks/>
              </p:cNvSpPr>
              <p:nvPr/>
            </p:nvSpPr>
            <p:spPr bwMode="auto">
              <a:xfrm>
                <a:off x="1142" y="2784"/>
                <a:ext cx="220" cy="210"/>
              </a:xfrm>
              <a:custGeom>
                <a:avLst/>
                <a:gdLst>
                  <a:gd name="T0" fmla="*/ 0 w 21600"/>
                  <a:gd name="T1" fmla="*/ 0 h 21600"/>
                  <a:gd name="T2" fmla="*/ 220 w 21600"/>
                  <a:gd name="T3" fmla="*/ 210 h 21600"/>
                  <a:gd name="T4" fmla="*/ 0 w 21600"/>
                  <a:gd name="T5" fmla="*/ 21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2440" name="Arc 123"/>
              <p:cNvSpPr>
                <a:spLocks/>
              </p:cNvSpPr>
              <p:nvPr/>
            </p:nvSpPr>
            <p:spPr bwMode="auto">
              <a:xfrm rot="-5400000">
                <a:off x="465" y="2779"/>
                <a:ext cx="210" cy="220"/>
              </a:xfrm>
              <a:custGeom>
                <a:avLst/>
                <a:gdLst>
                  <a:gd name="T0" fmla="*/ 0 w 21600"/>
                  <a:gd name="T1" fmla="*/ 0 h 21600"/>
                  <a:gd name="T2" fmla="*/ 210 w 21600"/>
                  <a:gd name="T3" fmla="*/ 220 h 21600"/>
                  <a:gd name="T4" fmla="*/ 0 w 21600"/>
                  <a:gd name="T5" fmla="*/ 22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12412" name="Group 145"/>
            <p:cNvGrpSpPr>
              <a:grpSpLocks/>
            </p:cNvGrpSpPr>
            <p:nvPr/>
          </p:nvGrpSpPr>
          <p:grpSpPr bwMode="auto">
            <a:xfrm>
              <a:off x="460" y="3583"/>
              <a:ext cx="902" cy="211"/>
              <a:chOff x="460" y="3583"/>
              <a:chExt cx="902" cy="211"/>
            </a:xfrm>
          </p:grpSpPr>
          <p:sp>
            <p:nvSpPr>
              <p:cNvPr id="12437" name="Arc 124"/>
              <p:cNvSpPr>
                <a:spLocks/>
              </p:cNvSpPr>
              <p:nvPr/>
            </p:nvSpPr>
            <p:spPr bwMode="auto">
              <a:xfrm rot="5400000">
                <a:off x="1146" y="3579"/>
                <a:ext cx="211" cy="220"/>
              </a:xfrm>
              <a:custGeom>
                <a:avLst/>
                <a:gdLst>
                  <a:gd name="T0" fmla="*/ 0 w 21600"/>
                  <a:gd name="T1" fmla="*/ 0 h 21600"/>
                  <a:gd name="T2" fmla="*/ 211 w 21600"/>
                  <a:gd name="T3" fmla="*/ 220 h 21600"/>
                  <a:gd name="T4" fmla="*/ 0 w 21600"/>
                  <a:gd name="T5" fmla="*/ 22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2438" name="Arc 125"/>
              <p:cNvSpPr>
                <a:spLocks/>
              </p:cNvSpPr>
              <p:nvPr/>
            </p:nvSpPr>
            <p:spPr bwMode="auto">
              <a:xfrm rot="10800000">
                <a:off x="460" y="3583"/>
                <a:ext cx="220" cy="211"/>
              </a:xfrm>
              <a:custGeom>
                <a:avLst/>
                <a:gdLst>
                  <a:gd name="T0" fmla="*/ 0 w 21600"/>
                  <a:gd name="T1" fmla="*/ 0 h 21600"/>
                  <a:gd name="T2" fmla="*/ 220 w 21600"/>
                  <a:gd name="T3" fmla="*/ 211 h 21600"/>
                  <a:gd name="T4" fmla="*/ 0 w 21600"/>
                  <a:gd name="T5" fmla="*/ 211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12413" name="Group 146"/>
            <p:cNvGrpSpPr>
              <a:grpSpLocks/>
            </p:cNvGrpSpPr>
            <p:nvPr/>
          </p:nvGrpSpPr>
          <p:grpSpPr bwMode="auto">
            <a:xfrm>
              <a:off x="432" y="2496"/>
              <a:ext cx="902" cy="211"/>
              <a:chOff x="460" y="3583"/>
              <a:chExt cx="902" cy="211"/>
            </a:xfrm>
          </p:grpSpPr>
          <p:sp>
            <p:nvSpPr>
              <p:cNvPr id="12435" name="Arc 147"/>
              <p:cNvSpPr>
                <a:spLocks/>
              </p:cNvSpPr>
              <p:nvPr/>
            </p:nvSpPr>
            <p:spPr bwMode="auto">
              <a:xfrm rot="5400000">
                <a:off x="1146" y="3579"/>
                <a:ext cx="211" cy="220"/>
              </a:xfrm>
              <a:custGeom>
                <a:avLst/>
                <a:gdLst>
                  <a:gd name="T0" fmla="*/ 0 w 21600"/>
                  <a:gd name="T1" fmla="*/ 0 h 21600"/>
                  <a:gd name="T2" fmla="*/ 211 w 21600"/>
                  <a:gd name="T3" fmla="*/ 220 h 21600"/>
                  <a:gd name="T4" fmla="*/ 0 w 21600"/>
                  <a:gd name="T5" fmla="*/ 22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2436" name="Arc 148"/>
              <p:cNvSpPr>
                <a:spLocks/>
              </p:cNvSpPr>
              <p:nvPr/>
            </p:nvSpPr>
            <p:spPr bwMode="auto">
              <a:xfrm rot="10800000">
                <a:off x="460" y="3583"/>
                <a:ext cx="220" cy="211"/>
              </a:xfrm>
              <a:custGeom>
                <a:avLst/>
                <a:gdLst>
                  <a:gd name="T0" fmla="*/ 0 w 21600"/>
                  <a:gd name="T1" fmla="*/ 0 h 21600"/>
                  <a:gd name="T2" fmla="*/ 220 w 21600"/>
                  <a:gd name="T3" fmla="*/ 211 h 21600"/>
                  <a:gd name="T4" fmla="*/ 0 w 21600"/>
                  <a:gd name="T5" fmla="*/ 211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12414" name="Group 155"/>
            <p:cNvGrpSpPr>
              <a:grpSpLocks/>
            </p:cNvGrpSpPr>
            <p:nvPr/>
          </p:nvGrpSpPr>
          <p:grpSpPr bwMode="auto">
            <a:xfrm>
              <a:off x="3360" y="2496"/>
              <a:ext cx="902" cy="211"/>
              <a:chOff x="460" y="3583"/>
              <a:chExt cx="902" cy="211"/>
            </a:xfrm>
          </p:grpSpPr>
          <p:sp>
            <p:nvSpPr>
              <p:cNvPr id="12433" name="Arc 156"/>
              <p:cNvSpPr>
                <a:spLocks/>
              </p:cNvSpPr>
              <p:nvPr/>
            </p:nvSpPr>
            <p:spPr bwMode="auto">
              <a:xfrm rot="5400000">
                <a:off x="1146" y="3579"/>
                <a:ext cx="211" cy="220"/>
              </a:xfrm>
              <a:custGeom>
                <a:avLst/>
                <a:gdLst>
                  <a:gd name="T0" fmla="*/ 0 w 21600"/>
                  <a:gd name="T1" fmla="*/ 0 h 21600"/>
                  <a:gd name="T2" fmla="*/ 211 w 21600"/>
                  <a:gd name="T3" fmla="*/ 220 h 21600"/>
                  <a:gd name="T4" fmla="*/ 0 w 21600"/>
                  <a:gd name="T5" fmla="*/ 22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2434" name="Arc 157"/>
              <p:cNvSpPr>
                <a:spLocks/>
              </p:cNvSpPr>
              <p:nvPr/>
            </p:nvSpPr>
            <p:spPr bwMode="auto">
              <a:xfrm rot="10800000">
                <a:off x="460" y="3583"/>
                <a:ext cx="220" cy="211"/>
              </a:xfrm>
              <a:custGeom>
                <a:avLst/>
                <a:gdLst>
                  <a:gd name="T0" fmla="*/ 0 w 21600"/>
                  <a:gd name="T1" fmla="*/ 0 h 21600"/>
                  <a:gd name="T2" fmla="*/ 220 w 21600"/>
                  <a:gd name="T3" fmla="*/ 211 h 21600"/>
                  <a:gd name="T4" fmla="*/ 0 w 21600"/>
                  <a:gd name="T5" fmla="*/ 211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12415" name="Group 158"/>
            <p:cNvGrpSpPr>
              <a:grpSpLocks/>
            </p:cNvGrpSpPr>
            <p:nvPr/>
          </p:nvGrpSpPr>
          <p:grpSpPr bwMode="auto">
            <a:xfrm>
              <a:off x="4320" y="2496"/>
              <a:ext cx="902" cy="211"/>
              <a:chOff x="460" y="3583"/>
              <a:chExt cx="902" cy="211"/>
            </a:xfrm>
          </p:grpSpPr>
          <p:sp>
            <p:nvSpPr>
              <p:cNvPr id="12431" name="Arc 159"/>
              <p:cNvSpPr>
                <a:spLocks/>
              </p:cNvSpPr>
              <p:nvPr/>
            </p:nvSpPr>
            <p:spPr bwMode="auto">
              <a:xfrm rot="5400000">
                <a:off x="1146" y="3579"/>
                <a:ext cx="211" cy="220"/>
              </a:xfrm>
              <a:custGeom>
                <a:avLst/>
                <a:gdLst>
                  <a:gd name="T0" fmla="*/ 0 w 21600"/>
                  <a:gd name="T1" fmla="*/ 0 h 21600"/>
                  <a:gd name="T2" fmla="*/ 211 w 21600"/>
                  <a:gd name="T3" fmla="*/ 220 h 21600"/>
                  <a:gd name="T4" fmla="*/ 0 w 21600"/>
                  <a:gd name="T5" fmla="*/ 22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2432" name="Arc 160"/>
              <p:cNvSpPr>
                <a:spLocks/>
              </p:cNvSpPr>
              <p:nvPr/>
            </p:nvSpPr>
            <p:spPr bwMode="auto">
              <a:xfrm rot="10800000">
                <a:off x="460" y="3583"/>
                <a:ext cx="220" cy="211"/>
              </a:xfrm>
              <a:custGeom>
                <a:avLst/>
                <a:gdLst>
                  <a:gd name="T0" fmla="*/ 0 w 21600"/>
                  <a:gd name="T1" fmla="*/ 0 h 21600"/>
                  <a:gd name="T2" fmla="*/ 220 w 21600"/>
                  <a:gd name="T3" fmla="*/ 211 h 21600"/>
                  <a:gd name="T4" fmla="*/ 0 w 21600"/>
                  <a:gd name="T5" fmla="*/ 211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12416" name="Group 162"/>
            <p:cNvGrpSpPr>
              <a:grpSpLocks/>
            </p:cNvGrpSpPr>
            <p:nvPr/>
          </p:nvGrpSpPr>
          <p:grpSpPr bwMode="auto">
            <a:xfrm>
              <a:off x="471" y="3840"/>
              <a:ext cx="902" cy="210"/>
              <a:chOff x="460" y="2784"/>
              <a:chExt cx="902" cy="210"/>
            </a:xfrm>
          </p:grpSpPr>
          <p:sp>
            <p:nvSpPr>
              <p:cNvPr id="12429" name="Arc 163"/>
              <p:cNvSpPr>
                <a:spLocks/>
              </p:cNvSpPr>
              <p:nvPr/>
            </p:nvSpPr>
            <p:spPr bwMode="auto">
              <a:xfrm>
                <a:off x="1142" y="2784"/>
                <a:ext cx="220" cy="210"/>
              </a:xfrm>
              <a:custGeom>
                <a:avLst/>
                <a:gdLst>
                  <a:gd name="T0" fmla="*/ 0 w 21600"/>
                  <a:gd name="T1" fmla="*/ 0 h 21600"/>
                  <a:gd name="T2" fmla="*/ 220 w 21600"/>
                  <a:gd name="T3" fmla="*/ 210 h 21600"/>
                  <a:gd name="T4" fmla="*/ 0 w 21600"/>
                  <a:gd name="T5" fmla="*/ 21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2430" name="Arc 164"/>
              <p:cNvSpPr>
                <a:spLocks/>
              </p:cNvSpPr>
              <p:nvPr/>
            </p:nvSpPr>
            <p:spPr bwMode="auto">
              <a:xfrm rot="-5400000">
                <a:off x="465" y="2779"/>
                <a:ext cx="210" cy="220"/>
              </a:xfrm>
              <a:custGeom>
                <a:avLst/>
                <a:gdLst>
                  <a:gd name="T0" fmla="*/ 0 w 21600"/>
                  <a:gd name="T1" fmla="*/ 0 h 21600"/>
                  <a:gd name="T2" fmla="*/ 210 w 21600"/>
                  <a:gd name="T3" fmla="*/ 220 h 21600"/>
                  <a:gd name="T4" fmla="*/ 0 w 21600"/>
                  <a:gd name="T5" fmla="*/ 22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12417" name="Group 165"/>
            <p:cNvGrpSpPr>
              <a:grpSpLocks/>
            </p:cNvGrpSpPr>
            <p:nvPr/>
          </p:nvGrpSpPr>
          <p:grpSpPr bwMode="auto">
            <a:xfrm>
              <a:off x="1392" y="3840"/>
              <a:ext cx="902" cy="210"/>
              <a:chOff x="460" y="2784"/>
              <a:chExt cx="902" cy="210"/>
            </a:xfrm>
          </p:grpSpPr>
          <p:sp>
            <p:nvSpPr>
              <p:cNvPr id="12427" name="Arc 166"/>
              <p:cNvSpPr>
                <a:spLocks/>
              </p:cNvSpPr>
              <p:nvPr/>
            </p:nvSpPr>
            <p:spPr bwMode="auto">
              <a:xfrm>
                <a:off x="1142" y="2784"/>
                <a:ext cx="220" cy="210"/>
              </a:xfrm>
              <a:custGeom>
                <a:avLst/>
                <a:gdLst>
                  <a:gd name="T0" fmla="*/ 0 w 21600"/>
                  <a:gd name="T1" fmla="*/ 0 h 21600"/>
                  <a:gd name="T2" fmla="*/ 220 w 21600"/>
                  <a:gd name="T3" fmla="*/ 210 h 21600"/>
                  <a:gd name="T4" fmla="*/ 0 w 21600"/>
                  <a:gd name="T5" fmla="*/ 21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2428" name="Arc 167"/>
              <p:cNvSpPr>
                <a:spLocks/>
              </p:cNvSpPr>
              <p:nvPr/>
            </p:nvSpPr>
            <p:spPr bwMode="auto">
              <a:xfrm rot="-5400000">
                <a:off x="465" y="2779"/>
                <a:ext cx="210" cy="220"/>
              </a:xfrm>
              <a:custGeom>
                <a:avLst/>
                <a:gdLst>
                  <a:gd name="T0" fmla="*/ 0 w 21600"/>
                  <a:gd name="T1" fmla="*/ 0 h 21600"/>
                  <a:gd name="T2" fmla="*/ 210 w 21600"/>
                  <a:gd name="T3" fmla="*/ 220 h 21600"/>
                  <a:gd name="T4" fmla="*/ 0 w 21600"/>
                  <a:gd name="T5" fmla="*/ 22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12418" name="Group 168"/>
            <p:cNvGrpSpPr>
              <a:grpSpLocks/>
            </p:cNvGrpSpPr>
            <p:nvPr/>
          </p:nvGrpSpPr>
          <p:grpSpPr bwMode="auto">
            <a:xfrm>
              <a:off x="2400" y="3840"/>
              <a:ext cx="902" cy="210"/>
              <a:chOff x="460" y="2784"/>
              <a:chExt cx="902" cy="210"/>
            </a:xfrm>
          </p:grpSpPr>
          <p:sp>
            <p:nvSpPr>
              <p:cNvPr id="12425" name="Arc 169"/>
              <p:cNvSpPr>
                <a:spLocks/>
              </p:cNvSpPr>
              <p:nvPr/>
            </p:nvSpPr>
            <p:spPr bwMode="auto">
              <a:xfrm>
                <a:off x="1142" y="2784"/>
                <a:ext cx="220" cy="210"/>
              </a:xfrm>
              <a:custGeom>
                <a:avLst/>
                <a:gdLst>
                  <a:gd name="T0" fmla="*/ 0 w 21600"/>
                  <a:gd name="T1" fmla="*/ 0 h 21600"/>
                  <a:gd name="T2" fmla="*/ 220 w 21600"/>
                  <a:gd name="T3" fmla="*/ 210 h 21600"/>
                  <a:gd name="T4" fmla="*/ 0 w 21600"/>
                  <a:gd name="T5" fmla="*/ 21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2426" name="Arc 170"/>
              <p:cNvSpPr>
                <a:spLocks/>
              </p:cNvSpPr>
              <p:nvPr/>
            </p:nvSpPr>
            <p:spPr bwMode="auto">
              <a:xfrm rot="-5400000">
                <a:off x="465" y="2779"/>
                <a:ext cx="210" cy="220"/>
              </a:xfrm>
              <a:custGeom>
                <a:avLst/>
                <a:gdLst>
                  <a:gd name="T0" fmla="*/ 0 w 21600"/>
                  <a:gd name="T1" fmla="*/ 0 h 21600"/>
                  <a:gd name="T2" fmla="*/ 210 w 21600"/>
                  <a:gd name="T3" fmla="*/ 220 h 21600"/>
                  <a:gd name="T4" fmla="*/ 0 w 21600"/>
                  <a:gd name="T5" fmla="*/ 22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12419" name="Group 171"/>
            <p:cNvGrpSpPr>
              <a:grpSpLocks/>
            </p:cNvGrpSpPr>
            <p:nvPr/>
          </p:nvGrpSpPr>
          <p:grpSpPr bwMode="auto">
            <a:xfrm>
              <a:off x="3360" y="3840"/>
              <a:ext cx="902" cy="210"/>
              <a:chOff x="460" y="2784"/>
              <a:chExt cx="902" cy="210"/>
            </a:xfrm>
          </p:grpSpPr>
          <p:sp>
            <p:nvSpPr>
              <p:cNvPr id="12423" name="Arc 172"/>
              <p:cNvSpPr>
                <a:spLocks/>
              </p:cNvSpPr>
              <p:nvPr/>
            </p:nvSpPr>
            <p:spPr bwMode="auto">
              <a:xfrm>
                <a:off x="1142" y="2784"/>
                <a:ext cx="220" cy="210"/>
              </a:xfrm>
              <a:custGeom>
                <a:avLst/>
                <a:gdLst>
                  <a:gd name="T0" fmla="*/ 0 w 21600"/>
                  <a:gd name="T1" fmla="*/ 0 h 21600"/>
                  <a:gd name="T2" fmla="*/ 220 w 21600"/>
                  <a:gd name="T3" fmla="*/ 210 h 21600"/>
                  <a:gd name="T4" fmla="*/ 0 w 21600"/>
                  <a:gd name="T5" fmla="*/ 21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2424" name="Arc 173"/>
              <p:cNvSpPr>
                <a:spLocks/>
              </p:cNvSpPr>
              <p:nvPr/>
            </p:nvSpPr>
            <p:spPr bwMode="auto">
              <a:xfrm rot="-5400000">
                <a:off x="465" y="2779"/>
                <a:ext cx="210" cy="220"/>
              </a:xfrm>
              <a:custGeom>
                <a:avLst/>
                <a:gdLst>
                  <a:gd name="T0" fmla="*/ 0 w 21600"/>
                  <a:gd name="T1" fmla="*/ 0 h 21600"/>
                  <a:gd name="T2" fmla="*/ 210 w 21600"/>
                  <a:gd name="T3" fmla="*/ 220 h 21600"/>
                  <a:gd name="T4" fmla="*/ 0 w 21600"/>
                  <a:gd name="T5" fmla="*/ 22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12420" name="Group 174"/>
            <p:cNvGrpSpPr>
              <a:grpSpLocks/>
            </p:cNvGrpSpPr>
            <p:nvPr/>
          </p:nvGrpSpPr>
          <p:grpSpPr bwMode="auto">
            <a:xfrm>
              <a:off x="4320" y="3840"/>
              <a:ext cx="902" cy="210"/>
              <a:chOff x="460" y="2784"/>
              <a:chExt cx="902" cy="210"/>
            </a:xfrm>
          </p:grpSpPr>
          <p:sp>
            <p:nvSpPr>
              <p:cNvPr id="12421" name="Arc 175"/>
              <p:cNvSpPr>
                <a:spLocks/>
              </p:cNvSpPr>
              <p:nvPr/>
            </p:nvSpPr>
            <p:spPr bwMode="auto">
              <a:xfrm>
                <a:off x="1142" y="2784"/>
                <a:ext cx="220" cy="210"/>
              </a:xfrm>
              <a:custGeom>
                <a:avLst/>
                <a:gdLst>
                  <a:gd name="T0" fmla="*/ 0 w 21600"/>
                  <a:gd name="T1" fmla="*/ 0 h 21600"/>
                  <a:gd name="T2" fmla="*/ 220 w 21600"/>
                  <a:gd name="T3" fmla="*/ 210 h 21600"/>
                  <a:gd name="T4" fmla="*/ 0 w 21600"/>
                  <a:gd name="T5" fmla="*/ 21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2422" name="Arc 176"/>
              <p:cNvSpPr>
                <a:spLocks/>
              </p:cNvSpPr>
              <p:nvPr/>
            </p:nvSpPr>
            <p:spPr bwMode="auto">
              <a:xfrm rot="-5400000">
                <a:off x="465" y="2779"/>
                <a:ext cx="210" cy="220"/>
              </a:xfrm>
              <a:custGeom>
                <a:avLst/>
                <a:gdLst>
                  <a:gd name="T0" fmla="*/ 0 w 21600"/>
                  <a:gd name="T1" fmla="*/ 0 h 21600"/>
                  <a:gd name="T2" fmla="*/ 210 w 21600"/>
                  <a:gd name="T3" fmla="*/ 220 h 21600"/>
                  <a:gd name="T4" fmla="*/ 0 w 21600"/>
                  <a:gd name="T5" fmla="*/ 22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</p:grp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86800" cy="533400"/>
          </a:xfrm>
        </p:spPr>
        <p:txBody>
          <a:bodyPr/>
          <a:lstStyle/>
          <a:p>
            <a:r>
              <a:rPr lang="en-US" altLang="ko-KR" sz="2800" dirty="0" smtClean="0">
                <a:ea typeface="굴림" panose="020B0600000101010101" pitchFamily="34" charset="-127"/>
              </a:rPr>
              <a:t>Review: Train Example (Wormhole-Routed Network)</a:t>
            </a:r>
          </a:p>
        </p:txBody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685800"/>
            <a:ext cx="8305800" cy="2778125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Circular dependency (Deadlock!)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Each train wants to turn right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Blocked by other trains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Similar problem to multiprocessor networks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Fix? Imagine grid extends in all four directions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Force ordering of channels</a:t>
            </a:r>
            <a:r>
              <a:rPr lang="en-US" altLang="ko-KR" smtClean="0">
                <a:ea typeface="굴림" panose="020B0600000101010101" pitchFamily="34" charset="-127"/>
              </a:rPr>
              <a:t> (tracks)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Protocol: Always go east-west first, then north-south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Called “dimension ordering” (X then Y)</a:t>
            </a:r>
          </a:p>
        </p:txBody>
      </p:sp>
      <p:grpSp>
        <p:nvGrpSpPr>
          <p:cNvPr id="12293" name="Group 4"/>
          <p:cNvGrpSpPr>
            <a:grpSpLocks/>
          </p:cNvGrpSpPr>
          <p:nvPr/>
        </p:nvGrpSpPr>
        <p:grpSpPr bwMode="auto">
          <a:xfrm>
            <a:off x="228600" y="4370388"/>
            <a:ext cx="8686800" cy="1670050"/>
            <a:chOff x="1104" y="1564"/>
            <a:chExt cx="3312" cy="1592"/>
          </a:xfrm>
        </p:grpSpPr>
        <p:sp>
          <p:nvSpPr>
            <p:cNvPr id="12402" name="Line 5"/>
            <p:cNvSpPr>
              <a:spLocks noChangeShapeType="1"/>
            </p:cNvSpPr>
            <p:nvPr/>
          </p:nvSpPr>
          <p:spPr bwMode="auto">
            <a:xfrm>
              <a:off x="1104" y="1564"/>
              <a:ext cx="33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2403" name="Line 6"/>
            <p:cNvSpPr>
              <a:spLocks noChangeShapeType="1"/>
            </p:cNvSpPr>
            <p:nvPr/>
          </p:nvSpPr>
          <p:spPr bwMode="auto">
            <a:xfrm>
              <a:off x="1104" y="3156"/>
              <a:ext cx="33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  <p:grpSp>
        <p:nvGrpSpPr>
          <p:cNvPr id="12294" name="Group 7"/>
          <p:cNvGrpSpPr>
            <a:grpSpLocks/>
          </p:cNvGrpSpPr>
          <p:nvPr/>
        </p:nvGrpSpPr>
        <p:grpSpPr bwMode="auto">
          <a:xfrm>
            <a:off x="3768725" y="3429000"/>
            <a:ext cx="1500188" cy="3429000"/>
            <a:chOff x="2374" y="2068"/>
            <a:chExt cx="945" cy="2252"/>
          </a:xfrm>
        </p:grpSpPr>
        <p:sp>
          <p:nvSpPr>
            <p:cNvPr id="12400" name="Line 8"/>
            <p:cNvSpPr>
              <a:spLocks noChangeShapeType="1"/>
            </p:cNvSpPr>
            <p:nvPr/>
          </p:nvSpPr>
          <p:spPr bwMode="auto">
            <a:xfrm>
              <a:off x="3319" y="2068"/>
              <a:ext cx="0" cy="225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2401" name="Line 9"/>
            <p:cNvSpPr>
              <a:spLocks noChangeShapeType="1"/>
            </p:cNvSpPr>
            <p:nvPr/>
          </p:nvSpPr>
          <p:spPr bwMode="auto">
            <a:xfrm>
              <a:off x="2374" y="2068"/>
              <a:ext cx="0" cy="22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12295" name="Arc 10"/>
          <p:cNvSpPr>
            <a:spLocks/>
          </p:cNvSpPr>
          <p:nvPr/>
        </p:nvSpPr>
        <p:spPr bwMode="auto">
          <a:xfrm>
            <a:off x="4884738" y="4403725"/>
            <a:ext cx="349250" cy="333375"/>
          </a:xfrm>
          <a:custGeom>
            <a:avLst/>
            <a:gdLst>
              <a:gd name="T0" fmla="*/ 0 w 21600"/>
              <a:gd name="T1" fmla="*/ 0 h 21600"/>
              <a:gd name="T2" fmla="*/ 349250 w 21600"/>
              <a:gd name="T3" fmla="*/ 333375 h 21600"/>
              <a:gd name="T4" fmla="*/ 0 w 21600"/>
              <a:gd name="T5" fmla="*/ 333375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2296" name="Arc 11"/>
          <p:cNvSpPr>
            <a:spLocks/>
          </p:cNvSpPr>
          <p:nvPr/>
        </p:nvSpPr>
        <p:spPr bwMode="auto">
          <a:xfrm rot="-5400000">
            <a:off x="3810000" y="4395788"/>
            <a:ext cx="333375" cy="349250"/>
          </a:xfrm>
          <a:custGeom>
            <a:avLst/>
            <a:gdLst>
              <a:gd name="T0" fmla="*/ 0 w 21600"/>
              <a:gd name="T1" fmla="*/ 0 h 21600"/>
              <a:gd name="T2" fmla="*/ 333375 w 21600"/>
              <a:gd name="T3" fmla="*/ 349250 h 21600"/>
              <a:gd name="T4" fmla="*/ 0 w 21600"/>
              <a:gd name="T5" fmla="*/ 34925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2297" name="Arc 12"/>
          <p:cNvSpPr>
            <a:spLocks/>
          </p:cNvSpPr>
          <p:nvPr/>
        </p:nvSpPr>
        <p:spPr bwMode="auto">
          <a:xfrm rot="5400000">
            <a:off x="4891882" y="5664994"/>
            <a:ext cx="334962" cy="349250"/>
          </a:xfrm>
          <a:custGeom>
            <a:avLst/>
            <a:gdLst>
              <a:gd name="T0" fmla="*/ 0 w 21600"/>
              <a:gd name="T1" fmla="*/ 0 h 21600"/>
              <a:gd name="T2" fmla="*/ 334962 w 21600"/>
              <a:gd name="T3" fmla="*/ 349250 h 21600"/>
              <a:gd name="T4" fmla="*/ 0 w 21600"/>
              <a:gd name="T5" fmla="*/ 34925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2298" name="Arc 13"/>
          <p:cNvSpPr>
            <a:spLocks/>
          </p:cNvSpPr>
          <p:nvPr/>
        </p:nvSpPr>
        <p:spPr bwMode="auto">
          <a:xfrm rot="10800000">
            <a:off x="3802063" y="5672138"/>
            <a:ext cx="349250" cy="334962"/>
          </a:xfrm>
          <a:custGeom>
            <a:avLst/>
            <a:gdLst>
              <a:gd name="T0" fmla="*/ 0 w 21600"/>
              <a:gd name="T1" fmla="*/ 0 h 21600"/>
              <a:gd name="T2" fmla="*/ 349250 w 21600"/>
              <a:gd name="T3" fmla="*/ 334962 h 21600"/>
              <a:gd name="T4" fmla="*/ 0 w 21600"/>
              <a:gd name="T5" fmla="*/ 334962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grpSp>
        <p:nvGrpSpPr>
          <p:cNvPr id="12299" name="Group 14"/>
          <p:cNvGrpSpPr>
            <a:grpSpLocks/>
          </p:cNvGrpSpPr>
          <p:nvPr/>
        </p:nvGrpSpPr>
        <p:grpSpPr bwMode="auto">
          <a:xfrm rot="5400000">
            <a:off x="4427538" y="4411663"/>
            <a:ext cx="2103437" cy="350837"/>
            <a:chOff x="624" y="960"/>
            <a:chExt cx="3325" cy="531"/>
          </a:xfrm>
        </p:grpSpPr>
        <p:grpSp>
          <p:nvGrpSpPr>
            <p:cNvPr id="12379" name="Group 15"/>
            <p:cNvGrpSpPr>
              <a:grpSpLocks/>
            </p:cNvGrpSpPr>
            <p:nvPr/>
          </p:nvGrpSpPr>
          <p:grpSpPr bwMode="auto">
            <a:xfrm>
              <a:off x="624" y="1008"/>
              <a:ext cx="1073" cy="483"/>
              <a:chOff x="2375" y="2170"/>
              <a:chExt cx="1073" cy="483"/>
            </a:xfrm>
          </p:grpSpPr>
          <p:sp>
            <p:nvSpPr>
              <p:cNvPr id="12393" name="Freeform 16"/>
              <p:cNvSpPr>
                <a:spLocks/>
              </p:cNvSpPr>
              <p:nvPr/>
            </p:nvSpPr>
            <p:spPr bwMode="auto">
              <a:xfrm>
                <a:off x="2375" y="2170"/>
                <a:ext cx="1073" cy="483"/>
              </a:xfrm>
              <a:custGeom>
                <a:avLst/>
                <a:gdLst>
                  <a:gd name="T0" fmla="*/ 245 w 1073"/>
                  <a:gd name="T1" fmla="*/ 482 h 483"/>
                  <a:gd name="T2" fmla="*/ 260 w 1073"/>
                  <a:gd name="T3" fmla="*/ 477 h 483"/>
                  <a:gd name="T4" fmla="*/ 272 w 1073"/>
                  <a:gd name="T5" fmla="*/ 468 h 483"/>
                  <a:gd name="T6" fmla="*/ 282 w 1073"/>
                  <a:gd name="T7" fmla="*/ 455 h 483"/>
                  <a:gd name="T8" fmla="*/ 288 w 1073"/>
                  <a:gd name="T9" fmla="*/ 455 h 483"/>
                  <a:gd name="T10" fmla="*/ 298 w 1073"/>
                  <a:gd name="T11" fmla="*/ 468 h 483"/>
                  <a:gd name="T12" fmla="*/ 311 w 1073"/>
                  <a:gd name="T13" fmla="*/ 477 h 483"/>
                  <a:gd name="T14" fmla="*/ 326 w 1073"/>
                  <a:gd name="T15" fmla="*/ 482 h 483"/>
                  <a:gd name="T16" fmla="*/ 344 w 1073"/>
                  <a:gd name="T17" fmla="*/ 482 h 483"/>
                  <a:gd name="T18" fmla="*/ 362 w 1073"/>
                  <a:gd name="T19" fmla="*/ 474 h 483"/>
                  <a:gd name="T20" fmla="*/ 376 w 1073"/>
                  <a:gd name="T21" fmla="*/ 459 h 483"/>
                  <a:gd name="T22" fmla="*/ 385 w 1073"/>
                  <a:gd name="T23" fmla="*/ 441 h 483"/>
                  <a:gd name="T24" fmla="*/ 734 w 1073"/>
                  <a:gd name="T25" fmla="*/ 430 h 483"/>
                  <a:gd name="T26" fmla="*/ 739 w 1073"/>
                  <a:gd name="T27" fmla="*/ 450 h 483"/>
                  <a:gd name="T28" fmla="*/ 750 w 1073"/>
                  <a:gd name="T29" fmla="*/ 468 h 483"/>
                  <a:gd name="T30" fmla="*/ 767 w 1073"/>
                  <a:gd name="T31" fmla="*/ 479 h 483"/>
                  <a:gd name="T32" fmla="*/ 786 w 1073"/>
                  <a:gd name="T33" fmla="*/ 483 h 483"/>
                  <a:gd name="T34" fmla="*/ 801 w 1073"/>
                  <a:gd name="T35" fmla="*/ 481 h 483"/>
                  <a:gd name="T36" fmla="*/ 816 w 1073"/>
                  <a:gd name="T37" fmla="*/ 473 h 483"/>
                  <a:gd name="T38" fmla="*/ 827 w 1073"/>
                  <a:gd name="T39" fmla="*/ 462 h 483"/>
                  <a:gd name="T40" fmla="*/ 835 w 1073"/>
                  <a:gd name="T41" fmla="*/ 447 h 483"/>
                  <a:gd name="T42" fmla="*/ 843 w 1073"/>
                  <a:gd name="T43" fmla="*/ 462 h 483"/>
                  <a:gd name="T44" fmla="*/ 853 w 1073"/>
                  <a:gd name="T45" fmla="*/ 473 h 483"/>
                  <a:gd name="T46" fmla="*/ 868 w 1073"/>
                  <a:gd name="T47" fmla="*/ 481 h 483"/>
                  <a:gd name="T48" fmla="*/ 883 w 1073"/>
                  <a:gd name="T49" fmla="*/ 483 h 483"/>
                  <a:gd name="T50" fmla="*/ 902 w 1073"/>
                  <a:gd name="T51" fmla="*/ 479 h 483"/>
                  <a:gd name="T52" fmla="*/ 919 w 1073"/>
                  <a:gd name="T53" fmla="*/ 468 h 483"/>
                  <a:gd name="T54" fmla="*/ 930 w 1073"/>
                  <a:gd name="T55" fmla="*/ 450 h 483"/>
                  <a:gd name="T56" fmla="*/ 935 w 1073"/>
                  <a:gd name="T57" fmla="*/ 430 h 483"/>
                  <a:gd name="T58" fmla="*/ 994 w 1073"/>
                  <a:gd name="T59" fmla="*/ 302 h 483"/>
                  <a:gd name="T60" fmla="*/ 59 w 1073"/>
                  <a:gd name="T61" fmla="*/ 0 h 483"/>
                  <a:gd name="T62" fmla="*/ 74 w 1073"/>
                  <a:gd name="T63" fmla="*/ 430 h 483"/>
                  <a:gd name="T64" fmla="*/ 187 w 1073"/>
                  <a:gd name="T65" fmla="*/ 441 h 483"/>
                  <a:gd name="T66" fmla="*/ 195 w 1073"/>
                  <a:gd name="T67" fmla="*/ 459 h 483"/>
                  <a:gd name="T68" fmla="*/ 209 w 1073"/>
                  <a:gd name="T69" fmla="*/ 474 h 483"/>
                  <a:gd name="T70" fmla="*/ 228 w 1073"/>
                  <a:gd name="T71" fmla="*/ 482 h 48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1073" h="483">
                    <a:moveTo>
                      <a:pt x="237" y="483"/>
                    </a:moveTo>
                    <a:lnTo>
                      <a:pt x="245" y="482"/>
                    </a:lnTo>
                    <a:lnTo>
                      <a:pt x="253" y="481"/>
                    </a:lnTo>
                    <a:lnTo>
                      <a:pt x="260" y="477"/>
                    </a:lnTo>
                    <a:lnTo>
                      <a:pt x="267" y="473"/>
                    </a:lnTo>
                    <a:lnTo>
                      <a:pt x="272" y="468"/>
                    </a:lnTo>
                    <a:lnTo>
                      <a:pt x="278" y="462"/>
                    </a:lnTo>
                    <a:lnTo>
                      <a:pt x="282" y="455"/>
                    </a:lnTo>
                    <a:lnTo>
                      <a:pt x="285" y="447"/>
                    </a:lnTo>
                    <a:lnTo>
                      <a:pt x="288" y="455"/>
                    </a:lnTo>
                    <a:lnTo>
                      <a:pt x="294" y="462"/>
                    </a:lnTo>
                    <a:lnTo>
                      <a:pt x="298" y="468"/>
                    </a:lnTo>
                    <a:lnTo>
                      <a:pt x="305" y="473"/>
                    </a:lnTo>
                    <a:lnTo>
                      <a:pt x="311" y="477"/>
                    </a:lnTo>
                    <a:lnTo>
                      <a:pt x="319" y="481"/>
                    </a:lnTo>
                    <a:lnTo>
                      <a:pt x="326" y="482"/>
                    </a:lnTo>
                    <a:lnTo>
                      <a:pt x="334" y="483"/>
                    </a:lnTo>
                    <a:lnTo>
                      <a:pt x="344" y="482"/>
                    </a:lnTo>
                    <a:lnTo>
                      <a:pt x="354" y="479"/>
                    </a:lnTo>
                    <a:lnTo>
                      <a:pt x="362" y="474"/>
                    </a:lnTo>
                    <a:lnTo>
                      <a:pt x="370" y="468"/>
                    </a:lnTo>
                    <a:lnTo>
                      <a:pt x="376" y="459"/>
                    </a:lnTo>
                    <a:lnTo>
                      <a:pt x="382" y="450"/>
                    </a:lnTo>
                    <a:lnTo>
                      <a:pt x="385" y="441"/>
                    </a:lnTo>
                    <a:lnTo>
                      <a:pt x="386" y="430"/>
                    </a:lnTo>
                    <a:lnTo>
                      <a:pt x="734" y="430"/>
                    </a:lnTo>
                    <a:lnTo>
                      <a:pt x="735" y="441"/>
                    </a:lnTo>
                    <a:lnTo>
                      <a:pt x="739" y="450"/>
                    </a:lnTo>
                    <a:lnTo>
                      <a:pt x="744" y="459"/>
                    </a:lnTo>
                    <a:lnTo>
                      <a:pt x="750" y="468"/>
                    </a:lnTo>
                    <a:lnTo>
                      <a:pt x="758" y="474"/>
                    </a:lnTo>
                    <a:lnTo>
                      <a:pt x="767" y="479"/>
                    </a:lnTo>
                    <a:lnTo>
                      <a:pt x="776" y="482"/>
                    </a:lnTo>
                    <a:lnTo>
                      <a:pt x="786" y="483"/>
                    </a:lnTo>
                    <a:lnTo>
                      <a:pt x="794" y="482"/>
                    </a:lnTo>
                    <a:lnTo>
                      <a:pt x="801" y="481"/>
                    </a:lnTo>
                    <a:lnTo>
                      <a:pt x="809" y="477"/>
                    </a:lnTo>
                    <a:lnTo>
                      <a:pt x="816" y="473"/>
                    </a:lnTo>
                    <a:lnTo>
                      <a:pt x="822" y="468"/>
                    </a:lnTo>
                    <a:lnTo>
                      <a:pt x="827" y="462"/>
                    </a:lnTo>
                    <a:lnTo>
                      <a:pt x="832" y="455"/>
                    </a:lnTo>
                    <a:lnTo>
                      <a:pt x="835" y="447"/>
                    </a:lnTo>
                    <a:lnTo>
                      <a:pt x="838" y="455"/>
                    </a:lnTo>
                    <a:lnTo>
                      <a:pt x="843" y="462"/>
                    </a:lnTo>
                    <a:lnTo>
                      <a:pt x="848" y="468"/>
                    </a:lnTo>
                    <a:lnTo>
                      <a:pt x="853" y="473"/>
                    </a:lnTo>
                    <a:lnTo>
                      <a:pt x="860" y="477"/>
                    </a:lnTo>
                    <a:lnTo>
                      <a:pt x="868" y="481"/>
                    </a:lnTo>
                    <a:lnTo>
                      <a:pt x="875" y="482"/>
                    </a:lnTo>
                    <a:lnTo>
                      <a:pt x="883" y="483"/>
                    </a:lnTo>
                    <a:lnTo>
                      <a:pt x="893" y="482"/>
                    </a:lnTo>
                    <a:lnTo>
                      <a:pt x="902" y="479"/>
                    </a:lnTo>
                    <a:lnTo>
                      <a:pt x="911" y="474"/>
                    </a:lnTo>
                    <a:lnTo>
                      <a:pt x="919" y="468"/>
                    </a:lnTo>
                    <a:lnTo>
                      <a:pt x="925" y="459"/>
                    </a:lnTo>
                    <a:lnTo>
                      <a:pt x="930" y="450"/>
                    </a:lnTo>
                    <a:lnTo>
                      <a:pt x="934" y="441"/>
                    </a:lnTo>
                    <a:lnTo>
                      <a:pt x="935" y="430"/>
                    </a:lnTo>
                    <a:lnTo>
                      <a:pt x="1073" y="430"/>
                    </a:lnTo>
                    <a:lnTo>
                      <a:pt x="994" y="302"/>
                    </a:lnTo>
                    <a:lnTo>
                      <a:pt x="1038" y="0"/>
                    </a:lnTo>
                    <a:lnTo>
                      <a:pt x="59" y="0"/>
                    </a:lnTo>
                    <a:lnTo>
                      <a:pt x="0" y="309"/>
                    </a:lnTo>
                    <a:lnTo>
                      <a:pt x="74" y="430"/>
                    </a:lnTo>
                    <a:lnTo>
                      <a:pt x="185" y="430"/>
                    </a:lnTo>
                    <a:lnTo>
                      <a:pt x="187" y="441"/>
                    </a:lnTo>
                    <a:lnTo>
                      <a:pt x="190" y="450"/>
                    </a:lnTo>
                    <a:lnTo>
                      <a:pt x="195" y="459"/>
                    </a:lnTo>
                    <a:lnTo>
                      <a:pt x="202" y="468"/>
                    </a:lnTo>
                    <a:lnTo>
                      <a:pt x="209" y="474"/>
                    </a:lnTo>
                    <a:lnTo>
                      <a:pt x="218" y="479"/>
                    </a:lnTo>
                    <a:lnTo>
                      <a:pt x="228" y="482"/>
                    </a:lnTo>
                    <a:lnTo>
                      <a:pt x="237" y="48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94" name="Freeform 17"/>
              <p:cNvSpPr>
                <a:spLocks/>
              </p:cNvSpPr>
              <p:nvPr/>
            </p:nvSpPr>
            <p:spPr bwMode="auto">
              <a:xfrm>
                <a:off x="2415" y="2208"/>
                <a:ext cx="965" cy="354"/>
              </a:xfrm>
              <a:custGeom>
                <a:avLst/>
                <a:gdLst>
                  <a:gd name="T0" fmla="*/ 0 w 965"/>
                  <a:gd name="T1" fmla="*/ 264 h 354"/>
                  <a:gd name="T2" fmla="*/ 50 w 965"/>
                  <a:gd name="T3" fmla="*/ 0 h 354"/>
                  <a:gd name="T4" fmla="*/ 954 w 965"/>
                  <a:gd name="T5" fmla="*/ 0 h 354"/>
                  <a:gd name="T6" fmla="*/ 918 w 965"/>
                  <a:gd name="T7" fmla="*/ 249 h 354"/>
                  <a:gd name="T8" fmla="*/ 131 w 965"/>
                  <a:gd name="T9" fmla="*/ 249 h 354"/>
                  <a:gd name="T10" fmla="*/ 161 w 965"/>
                  <a:gd name="T11" fmla="*/ 287 h 354"/>
                  <a:gd name="T12" fmla="*/ 924 w 965"/>
                  <a:gd name="T13" fmla="*/ 287 h 354"/>
                  <a:gd name="T14" fmla="*/ 965 w 965"/>
                  <a:gd name="T15" fmla="*/ 354 h 354"/>
                  <a:gd name="T16" fmla="*/ 55 w 965"/>
                  <a:gd name="T17" fmla="*/ 354 h 354"/>
                  <a:gd name="T18" fmla="*/ 0 w 965"/>
                  <a:gd name="T19" fmla="*/ 264 h 35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65" h="354">
                    <a:moveTo>
                      <a:pt x="0" y="264"/>
                    </a:moveTo>
                    <a:lnTo>
                      <a:pt x="50" y="0"/>
                    </a:lnTo>
                    <a:lnTo>
                      <a:pt x="954" y="0"/>
                    </a:lnTo>
                    <a:lnTo>
                      <a:pt x="918" y="249"/>
                    </a:lnTo>
                    <a:lnTo>
                      <a:pt x="131" y="249"/>
                    </a:lnTo>
                    <a:lnTo>
                      <a:pt x="161" y="287"/>
                    </a:lnTo>
                    <a:lnTo>
                      <a:pt x="924" y="287"/>
                    </a:lnTo>
                    <a:lnTo>
                      <a:pt x="965" y="354"/>
                    </a:lnTo>
                    <a:lnTo>
                      <a:pt x="55" y="354"/>
                    </a:lnTo>
                    <a:lnTo>
                      <a:pt x="0" y="264"/>
                    </a:lnTo>
                    <a:close/>
                  </a:path>
                </a:pathLst>
              </a:custGeom>
              <a:solidFill>
                <a:srgbClr val="3FB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95" name="Freeform 18"/>
              <p:cNvSpPr>
                <a:spLocks/>
              </p:cNvSpPr>
              <p:nvPr/>
            </p:nvSpPr>
            <p:spPr bwMode="auto">
              <a:xfrm>
                <a:off x="2650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2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96" name="Freeform 19"/>
              <p:cNvSpPr>
                <a:spLocks/>
              </p:cNvSpPr>
              <p:nvPr/>
            </p:nvSpPr>
            <p:spPr bwMode="auto">
              <a:xfrm>
                <a:off x="2481" y="2262"/>
                <a:ext cx="138" cy="110"/>
              </a:xfrm>
              <a:custGeom>
                <a:avLst/>
                <a:gdLst>
                  <a:gd name="T0" fmla="*/ 122 w 138"/>
                  <a:gd name="T1" fmla="*/ 110 h 110"/>
                  <a:gd name="T2" fmla="*/ 138 w 138"/>
                  <a:gd name="T3" fmla="*/ 0 h 110"/>
                  <a:gd name="T4" fmla="*/ 15 w 138"/>
                  <a:gd name="T5" fmla="*/ 0 h 110"/>
                  <a:gd name="T6" fmla="*/ 0 w 138"/>
                  <a:gd name="T7" fmla="*/ 110 h 110"/>
                  <a:gd name="T8" fmla="*/ 122 w 138"/>
                  <a:gd name="T9" fmla="*/ 11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22" y="110"/>
                    </a:moveTo>
                    <a:lnTo>
                      <a:pt x="138" y="0"/>
                    </a:lnTo>
                    <a:lnTo>
                      <a:pt x="15" y="0"/>
                    </a:lnTo>
                    <a:lnTo>
                      <a:pt x="0" y="110"/>
                    </a:lnTo>
                    <a:lnTo>
                      <a:pt x="122" y="1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97" name="Freeform 20"/>
              <p:cNvSpPr>
                <a:spLocks/>
              </p:cNvSpPr>
              <p:nvPr/>
            </p:nvSpPr>
            <p:spPr bwMode="auto">
              <a:xfrm>
                <a:off x="2820" y="2262"/>
                <a:ext cx="137" cy="110"/>
              </a:xfrm>
              <a:custGeom>
                <a:avLst/>
                <a:gdLst>
                  <a:gd name="T0" fmla="*/ 137 w 137"/>
                  <a:gd name="T1" fmla="*/ 0 h 110"/>
                  <a:gd name="T2" fmla="*/ 16 w 137"/>
                  <a:gd name="T3" fmla="*/ 0 h 110"/>
                  <a:gd name="T4" fmla="*/ 0 w 137"/>
                  <a:gd name="T5" fmla="*/ 110 h 110"/>
                  <a:gd name="T6" fmla="*/ 122 w 137"/>
                  <a:gd name="T7" fmla="*/ 110 h 110"/>
                  <a:gd name="T8" fmla="*/ 137 w 137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7" h="110">
                    <a:moveTo>
                      <a:pt x="137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98" name="Freeform 21"/>
              <p:cNvSpPr>
                <a:spLocks/>
              </p:cNvSpPr>
              <p:nvPr/>
            </p:nvSpPr>
            <p:spPr bwMode="auto">
              <a:xfrm>
                <a:off x="2989" y="2262"/>
                <a:ext cx="136" cy="110"/>
              </a:xfrm>
              <a:custGeom>
                <a:avLst/>
                <a:gdLst>
                  <a:gd name="T0" fmla="*/ 136 w 136"/>
                  <a:gd name="T1" fmla="*/ 0 h 110"/>
                  <a:gd name="T2" fmla="*/ 16 w 136"/>
                  <a:gd name="T3" fmla="*/ 0 h 110"/>
                  <a:gd name="T4" fmla="*/ 0 w 136"/>
                  <a:gd name="T5" fmla="*/ 110 h 110"/>
                  <a:gd name="T6" fmla="*/ 121 w 136"/>
                  <a:gd name="T7" fmla="*/ 110 h 110"/>
                  <a:gd name="T8" fmla="*/ 136 w 136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" h="110">
                    <a:moveTo>
                      <a:pt x="136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1" y="11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99" name="Freeform 22"/>
              <p:cNvSpPr>
                <a:spLocks/>
              </p:cNvSpPr>
              <p:nvPr/>
            </p:nvSpPr>
            <p:spPr bwMode="auto">
              <a:xfrm>
                <a:off x="3162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3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3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380" name="Group 23"/>
            <p:cNvGrpSpPr>
              <a:grpSpLocks/>
            </p:cNvGrpSpPr>
            <p:nvPr/>
          </p:nvGrpSpPr>
          <p:grpSpPr bwMode="auto">
            <a:xfrm>
              <a:off x="2832" y="960"/>
              <a:ext cx="1117" cy="518"/>
              <a:chOff x="3847" y="1511"/>
              <a:chExt cx="1117" cy="518"/>
            </a:xfrm>
          </p:grpSpPr>
          <p:sp>
            <p:nvSpPr>
              <p:cNvPr id="12389" name="Freeform 24"/>
              <p:cNvSpPr>
                <a:spLocks/>
              </p:cNvSpPr>
              <p:nvPr/>
            </p:nvSpPr>
            <p:spPr bwMode="auto">
              <a:xfrm>
                <a:off x="3847" y="1511"/>
                <a:ext cx="1117" cy="518"/>
              </a:xfrm>
              <a:custGeom>
                <a:avLst/>
                <a:gdLst>
                  <a:gd name="T0" fmla="*/ 1117 w 1117"/>
                  <a:gd name="T1" fmla="*/ 161 h 518"/>
                  <a:gd name="T2" fmla="*/ 1114 w 1117"/>
                  <a:gd name="T3" fmla="*/ 145 h 518"/>
                  <a:gd name="T4" fmla="*/ 1105 w 1117"/>
                  <a:gd name="T5" fmla="*/ 132 h 518"/>
                  <a:gd name="T6" fmla="*/ 1092 w 1117"/>
                  <a:gd name="T7" fmla="*/ 123 h 518"/>
                  <a:gd name="T8" fmla="*/ 1078 w 1117"/>
                  <a:gd name="T9" fmla="*/ 121 h 518"/>
                  <a:gd name="T10" fmla="*/ 974 w 1117"/>
                  <a:gd name="T11" fmla="*/ 71 h 518"/>
                  <a:gd name="T12" fmla="*/ 970 w 1117"/>
                  <a:gd name="T13" fmla="*/ 57 h 518"/>
                  <a:gd name="T14" fmla="*/ 962 w 1117"/>
                  <a:gd name="T15" fmla="*/ 46 h 518"/>
                  <a:gd name="T16" fmla="*/ 950 w 1117"/>
                  <a:gd name="T17" fmla="*/ 39 h 518"/>
                  <a:gd name="T18" fmla="*/ 936 w 1117"/>
                  <a:gd name="T19" fmla="*/ 35 h 518"/>
                  <a:gd name="T20" fmla="*/ 760 w 1117"/>
                  <a:gd name="T21" fmla="*/ 0 h 518"/>
                  <a:gd name="T22" fmla="*/ 588 w 1117"/>
                  <a:gd name="T23" fmla="*/ 35 h 518"/>
                  <a:gd name="T24" fmla="*/ 0 w 1117"/>
                  <a:gd name="T25" fmla="*/ 344 h 518"/>
                  <a:gd name="T26" fmla="*/ 171 w 1117"/>
                  <a:gd name="T27" fmla="*/ 465 h 518"/>
                  <a:gd name="T28" fmla="*/ 176 w 1117"/>
                  <a:gd name="T29" fmla="*/ 485 h 518"/>
                  <a:gd name="T30" fmla="*/ 188 w 1117"/>
                  <a:gd name="T31" fmla="*/ 503 h 518"/>
                  <a:gd name="T32" fmla="*/ 204 w 1117"/>
                  <a:gd name="T33" fmla="*/ 514 h 518"/>
                  <a:gd name="T34" fmla="*/ 223 w 1117"/>
                  <a:gd name="T35" fmla="*/ 518 h 518"/>
                  <a:gd name="T36" fmla="*/ 239 w 1117"/>
                  <a:gd name="T37" fmla="*/ 516 h 518"/>
                  <a:gd name="T38" fmla="*/ 253 w 1117"/>
                  <a:gd name="T39" fmla="*/ 508 h 518"/>
                  <a:gd name="T40" fmla="*/ 264 w 1117"/>
                  <a:gd name="T41" fmla="*/ 497 h 518"/>
                  <a:gd name="T42" fmla="*/ 271 w 1117"/>
                  <a:gd name="T43" fmla="*/ 482 h 518"/>
                  <a:gd name="T44" fmla="*/ 280 w 1117"/>
                  <a:gd name="T45" fmla="*/ 497 h 518"/>
                  <a:gd name="T46" fmla="*/ 291 w 1117"/>
                  <a:gd name="T47" fmla="*/ 508 h 518"/>
                  <a:gd name="T48" fmla="*/ 305 w 1117"/>
                  <a:gd name="T49" fmla="*/ 516 h 518"/>
                  <a:gd name="T50" fmla="*/ 320 w 1117"/>
                  <a:gd name="T51" fmla="*/ 518 h 518"/>
                  <a:gd name="T52" fmla="*/ 339 w 1117"/>
                  <a:gd name="T53" fmla="*/ 514 h 518"/>
                  <a:gd name="T54" fmla="*/ 356 w 1117"/>
                  <a:gd name="T55" fmla="*/ 503 h 518"/>
                  <a:gd name="T56" fmla="*/ 368 w 1117"/>
                  <a:gd name="T57" fmla="*/ 485 h 518"/>
                  <a:gd name="T58" fmla="*/ 372 w 1117"/>
                  <a:gd name="T59" fmla="*/ 465 h 518"/>
                  <a:gd name="T60" fmla="*/ 718 w 1117"/>
                  <a:gd name="T61" fmla="*/ 476 h 518"/>
                  <a:gd name="T62" fmla="*/ 727 w 1117"/>
                  <a:gd name="T63" fmla="*/ 494 h 518"/>
                  <a:gd name="T64" fmla="*/ 741 w 1117"/>
                  <a:gd name="T65" fmla="*/ 509 h 518"/>
                  <a:gd name="T66" fmla="*/ 759 w 1117"/>
                  <a:gd name="T67" fmla="*/ 517 h 518"/>
                  <a:gd name="T68" fmla="*/ 776 w 1117"/>
                  <a:gd name="T69" fmla="*/ 517 h 518"/>
                  <a:gd name="T70" fmla="*/ 792 w 1117"/>
                  <a:gd name="T71" fmla="*/ 512 h 518"/>
                  <a:gd name="T72" fmla="*/ 805 w 1117"/>
                  <a:gd name="T73" fmla="*/ 503 h 518"/>
                  <a:gd name="T74" fmla="*/ 814 w 1117"/>
                  <a:gd name="T75" fmla="*/ 490 h 518"/>
                  <a:gd name="T76" fmla="*/ 821 w 1117"/>
                  <a:gd name="T77" fmla="*/ 490 h 518"/>
                  <a:gd name="T78" fmla="*/ 831 w 1117"/>
                  <a:gd name="T79" fmla="*/ 503 h 518"/>
                  <a:gd name="T80" fmla="*/ 843 w 1117"/>
                  <a:gd name="T81" fmla="*/ 512 h 518"/>
                  <a:gd name="T82" fmla="*/ 858 w 1117"/>
                  <a:gd name="T83" fmla="*/ 517 h 518"/>
                  <a:gd name="T84" fmla="*/ 875 w 1117"/>
                  <a:gd name="T85" fmla="*/ 517 h 518"/>
                  <a:gd name="T86" fmla="*/ 894 w 1117"/>
                  <a:gd name="T87" fmla="*/ 509 h 518"/>
                  <a:gd name="T88" fmla="*/ 908 w 1117"/>
                  <a:gd name="T89" fmla="*/ 494 h 518"/>
                  <a:gd name="T90" fmla="*/ 916 w 1117"/>
                  <a:gd name="T91" fmla="*/ 476 h 518"/>
                  <a:gd name="T92" fmla="*/ 1112 w 1117"/>
                  <a:gd name="T93" fmla="*/ 465 h 518"/>
                  <a:gd name="T94" fmla="*/ 1112 w 1117"/>
                  <a:gd name="T95" fmla="*/ 351 h 518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1117" h="518">
                    <a:moveTo>
                      <a:pt x="1112" y="351"/>
                    </a:moveTo>
                    <a:lnTo>
                      <a:pt x="1117" y="161"/>
                    </a:lnTo>
                    <a:lnTo>
                      <a:pt x="1116" y="152"/>
                    </a:lnTo>
                    <a:lnTo>
                      <a:pt x="1114" y="145"/>
                    </a:lnTo>
                    <a:lnTo>
                      <a:pt x="1110" y="138"/>
                    </a:lnTo>
                    <a:lnTo>
                      <a:pt x="1105" y="132"/>
                    </a:lnTo>
                    <a:lnTo>
                      <a:pt x="1099" y="126"/>
                    </a:lnTo>
                    <a:lnTo>
                      <a:pt x="1092" y="123"/>
                    </a:lnTo>
                    <a:lnTo>
                      <a:pt x="1086" y="122"/>
                    </a:lnTo>
                    <a:lnTo>
                      <a:pt x="1078" y="121"/>
                    </a:lnTo>
                    <a:lnTo>
                      <a:pt x="990" y="121"/>
                    </a:lnTo>
                    <a:lnTo>
                      <a:pt x="974" y="71"/>
                    </a:lnTo>
                    <a:lnTo>
                      <a:pt x="973" y="64"/>
                    </a:lnTo>
                    <a:lnTo>
                      <a:pt x="970" y="57"/>
                    </a:lnTo>
                    <a:lnTo>
                      <a:pt x="966" y="52"/>
                    </a:lnTo>
                    <a:lnTo>
                      <a:pt x="962" y="46"/>
                    </a:lnTo>
                    <a:lnTo>
                      <a:pt x="956" y="42"/>
                    </a:lnTo>
                    <a:lnTo>
                      <a:pt x="950" y="39"/>
                    </a:lnTo>
                    <a:lnTo>
                      <a:pt x="943" y="36"/>
                    </a:lnTo>
                    <a:lnTo>
                      <a:pt x="936" y="35"/>
                    </a:lnTo>
                    <a:lnTo>
                      <a:pt x="792" y="35"/>
                    </a:lnTo>
                    <a:lnTo>
                      <a:pt x="760" y="0"/>
                    </a:lnTo>
                    <a:lnTo>
                      <a:pt x="618" y="0"/>
                    </a:lnTo>
                    <a:lnTo>
                      <a:pt x="588" y="35"/>
                    </a:lnTo>
                    <a:lnTo>
                      <a:pt x="44" y="35"/>
                    </a:lnTo>
                    <a:lnTo>
                      <a:pt x="0" y="344"/>
                    </a:lnTo>
                    <a:lnTo>
                      <a:pt x="73" y="465"/>
                    </a:lnTo>
                    <a:lnTo>
                      <a:pt x="171" y="465"/>
                    </a:lnTo>
                    <a:lnTo>
                      <a:pt x="172" y="476"/>
                    </a:lnTo>
                    <a:lnTo>
                      <a:pt x="176" y="485"/>
                    </a:lnTo>
                    <a:lnTo>
                      <a:pt x="181" y="494"/>
                    </a:lnTo>
                    <a:lnTo>
                      <a:pt x="188" y="503"/>
                    </a:lnTo>
                    <a:lnTo>
                      <a:pt x="195" y="509"/>
                    </a:lnTo>
                    <a:lnTo>
                      <a:pt x="204" y="514"/>
                    </a:lnTo>
                    <a:lnTo>
                      <a:pt x="214" y="517"/>
                    </a:lnTo>
                    <a:lnTo>
                      <a:pt x="223" y="518"/>
                    </a:lnTo>
                    <a:lnTo>
                      <a:pt x="231" y="517"/>
                    </a:lnTo>
                    <a:lnTo>
                      <a:pt x="239" y="516"/>
                    </a:lnTo>
                    <a:lnTo>
                      <a:pt x="246" y="512"/>
                    </a:lnTo>
                    <a:lnTo>
                      <a:pt x="253" y="508"/>
                    </a:lnTo>
                    <a:lnTo>
                      <a:pt x="258" y="503"/>
                    </a:lnTo>
                    <a:lnTo>
                      <a:pt x="264" y="497"/>
                    </a:lnTo>
                    <a:lnTo>
                      <a:pt x="268" y="490"/>
                    </a:lnTo>
                    <a:lnTo>
                      <a:pt x="271" y="482"/>
                    </a:lnTo>
                    <a:lnTo>
                      <a:pt x="274" y="490"/>
                    </a:lnTo>
                    <a:lnTo>
                      <a:pt x="280" y="497"/>
                    </a:lnTo>
                    <a:lnTo>
                      <a:pt x="284" y="503"/>
                    </a:lnTo>
                    <a:lnTo>
                      <a:pt x="291" y="508"/>
                    </a:lnTo>
                    <a:lnTo>
                      <a:pt x="297" y="512"/>
                    </a:lnTo>
                    <a:lnTo>
                      <a:pt x="305" y="516"/>
                    </a:lnTo>
                    <a:lnTo>
                      <a:pt x="312" y="517"/>
                    </a:lnTo>
                    <a:lnTo>
                      <a:pt x="320" y="518"/>
                    </a:lnTo>
                    <a:lnTo>
                      <a:pt x="330" y="517"/>
                    </a:lnTo>
                    <a:lnTo>
                      <a:pt x="339" y="514"/>
                    </a:lnTo>
                    <a:lnTo>
                      <a:pt x="348" y="509"/>
                    </a:lnTo>
                    <a:lnTo>
                      <a:pt x="356" y="503"/>
                    </a:lnTo>
                    <a:lnTo>
                      <a:pt x="362" y="494"/>
                    </a:lnTo>
                    <a:lnTo>
                      <a:pt x="368" y="485"/>
                    </a:lnTo>
                    <a:lnTo>
                      <a:pt x="371" y="476"/>
                    </a:lnTo>
                    <a:lnTo>
                      <a:pt x="372" y="465"/>
                    </a:lnTo>
                    <a:lnTo>
                      <a:pt x="717" y="465"/>
                    </a:lnTo>
                    <a:lnTo>
                      <a:pt x="718" y="476"/>
                    </a:lnTo>
                    <a:lnTo>
                      <a:pt x="721" y="485"/>
                    </a:lnTo>
                    <a:lnTo>
                      <a:pt x="727" y="494"/>
                    </a:lnTo>
                    <a:lnTo>
                      <a:pt x="733" y="503"/>
                    </a:lnTo>
                    <a:lnTo>
                      <a:pt x="741" y="509"/>
                    </a:lnTo>
                    <a:lnTo>
                      <a:pt x="749" y="514"/>
                    </a:lnTo>
                    <a:lnTo>
                      <a:pt x="759" y="517"/>
                    </a:lnTo>
                    <a:lnTo>
                      <a:pt x="769" y="518"/>
                    </a:lnTo>
                    <a:lnTo>
                      <a:pt x="776" y="517"/>
                    </a:lnTo>
                    <a:lnTo>
                      <a:pt x="784" y="516"/>
                    </a:lnTo>
                    <a:lnTo>
                      <a:pt x="792" y="512"/>
                    </a:lnTo>
                    <a:lnTo>
                      <a:pt x="798" y="508"/>
                    </a:lnTo>
                    <a:lnTo>
                      <a:pt x="805" y="503"/>
                    </a:lnTo>
                    <a:lnTo>
                      <a:pt x="810" y="497"/>
                    </a:lnTo>
                    <a:lnTo>
                      <a:pt x="814" y="490"/>
                    </a:lnTo>
                    <a:lnTo>
                      <a:pt x="818" y="482"/>
                    </a:lnTo>
                    <a:lnTo>
                      <a:pt x="821" y="490"/>
                    </a:lnTo>
                    <a:lnTo>
                      <a:pt x="825" y="497"/>
                    </a:lnTo>
                    <a:lnTo>
                      <a:pt x="831" y="503"/>
                    </a:lnTo>
                    <a:lnTo>
                      <a:pt x="836" y="508"/>
                    </a:lnTo>
                    <a:lnTo>
                      <a:pt x="843" y="512"/>
                    </a:lnTo>
                    <a:lnTo>
                      <a:pt x="850" y="516"/>
                    </a:lnTo>
                    <a:lnTo>
                      <a:pt x="858" y="517"/>
                    </a:lnTo>
                    <a:lnTo>
                      <a:pt x="865" y="518"/>
                    </a:lnTo>
                    <a:lnTo>
                      <a:pt x="875" y="517"/>
                    </a:lnTo>
                    <a:lnTo>
                      <a:pt x="885" y="514"/>
                    </a:lnTo>
                    <a:lnTo>
                      <a:pt x="894" y="509"/>
                    </a:lnTo>
                    <a:lnTo>
                      <a:pt x="901" y="503"/>
                    </a:lnTo>
                    <a:lnTo>
                      <a:pt x="908" y="494"/>
                    </a:lnTo>
                    <a:lnTo>
                      <a:pt x="913" y="485"/>
                    </a:lnTo>
                    <a:lnTo>
                      <a:pt x="916" y="476"/>
                    </a:lnTo>
                    <a:lnTo>
                      <a:pt x="917" y="465"/>
                    </a:lnTo>
                    <a:lnTo>
                      <a:pt x="1112" y="465"/>
                    </a:lnTo>
                    <a:lnTo>
                      <a:pt x="1066" y="401"/>
                    </a:lnTo>
                    <a:lnTo>
                      <a:pt x="1112" y="3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90" name="Freeform 25"/>
              <p:cNvSpPr>
                <a:spLocks/>
              </p:cNvSpPr>
              <p:nvPr/>
            </p:nvSpPr>
            <p:spPr bwMode="auto">
              <a:xfrm>
                <a:off x="3888" y="1584"/>
                <a:ext cx="1038" cy="354"/>
              </a:xfrm>
              <a:custGeom>
                <a:avLst/>
                <a:gdLst>
                  <a:gd name="T0" fmla="*/ 1033 w 1038"/>
                  <a:gd name="T1" fmla="*/ 263 h 354"/>
                  <a:gd name="T2" fmla="*/ 976 w 1038"/>
                  <a:gd name="T3" fmla="*/ 325 h 354"/>
                  <a:gd name="T4" fmla="*/ 997 w 1038"/>
                  <a:gd name="T5" fmla="*/ 354 h 354"/>
                  <a:gd name="T6" fmla="*/ 53 w 1038"/>
                  <a:gd name="T7" fmla="*/ 354 h 354"/>
                  <a:gd name="T8" fmla="*/ 12 w 1038"/>
                  <a:gd name="T9" fmla="*/ 287 h 354"/>
                  <a:gd name="T10" fmla="*/ 869 w 1038"/>
                  <a:gd name="T11" fmla="*/ 287 h 354"/>
                  <a:gd name="T12" fmla="*/ 842 w 1038"/>
                  <a:gd name="T13" fmla="*/ 249 h 354"/>
                  <a:gd name="T14" fmla="*/ 0 w 1038"/>
                  <a:gd name="T15" fmla="*/ 249 h 354"/>
                  <a:gd name="T16" fmla="*/ 36 w 1038"/>
                  <a:gd name="T17" fmla="*/ 0 h 354"/>
                  <a:gd name="T18" fmla="*/ 895 w 1038"/>
                  <a:gd name="T19" fmla="*/ 0 h 354"/>
                  <a:gd name="T20" fmla="*/ 895 w 1038"/>
                  <a:gd name="T21" fmla="*/ 0 h 354"/>
                  <a:gd name="T22" fmla="*/ 895 w 1038"/>
                  <a:gd name="T23" fmla="*/ 1 h 354"/>
                  <a:gd name="T24" fmla="*/ 895 w 1038"/>
                  <a:gd name="T25" fmla="*/ 1 h 354"/>
                  <a:gd name="T26" fmla="*/ 895 w 1038"/>
                  <a:gd name="T27" fmla="*/ 2 h 354"/>
                  <a:gd name="T28" fmla="*/ 895 w 1038"/>
                  <a:gd name="T29" fmla="*/ 5 h 354"/>
                  <a:gd name="T30" fmla="*/ 904 w 1038"/>
                  <a:gd name="T31" fmla="*/ 26 h 354"/>
                  <a:gd name="T32" fmla="*/ 788 w 1038"/>
                  <a:gd name="T33" fmla="*/ 26 h 354"/>
                  <a:gd name="T34" fmla="*/ 816 w 1038"/>
                  <a:gd name="T35" fmla="*/ 83 h 354"/>
                  <a:gd name="T36" fmla="*/ 1037 w 1038"/>
                  <a:gd name="T37" fmla="*/ 85 h 354"/>
                  <a:gd name="T38" fmla="*/ 1037 w 1038"/>
                  <a:gd name="T39" fmla="*/ 85 h 354"/>
                  <a:gd name="T40" fmla="*/ 1038 w 1038"/>
                  <a:gd name="T41" fmla="*/ 86 h 354"/>
                  <a:gd name="T42" fmla="*/ 1038 w 1038"/>
                  <a:gd name="T43" fmla="*/ 86 h 354"/>
                  <a:gd name="T44" fmla="*/ 1038 w 1038"/>
                  <a:gd name="T45" fmla="*/ 87 h 354"/>
                  <a:gd name="T46" fmla="*/ 1033 w 1038"/>
                  <a:gd name="T47" fmla="*/ 263 h 354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038" h="354">
                    <a:moveTo>
                      <a:pt x="1033" y="263"/>
                    </a:moveTo>
                    <a:lnTo>
                      <a:pt x="976" y="325"/>
                    </a:lnTo>
                    <a:lnTo>
                      <a:pt x="997" y="354"/>
                    </a:lnTo>
                    <a:lnTo>
                      <a:pt x="53" y="354"/>
                    </a:lnTo>
                    <a:lnTo>
                      <a:pt x="12" y="287"/>
                    </a:lnTo>
                    <a:lnTo>
                      <a:pt x="869" y="287"/>
                    </a:lnTo>
                    <a:lnTo>
                      <a:pt x="842" y="249"/>
                    </a:lnTo>
                    <a:lnTo>
                      <a:pt x="0" y="249"/>
                    </a:lnTo>
                    <a:lnTo>
                      <a:pt x="36" y="0"/>
                    </a:lnTo>
                    <a:lnTo>
                      <a:pt x="895" y="0"/>
                    </a:lnTo>
                    <a:lnTo>
                      <a:pt x="895" y="1"/>
                    </a:lnTo>
                    <a:lnTo>
                      <a:pt x="895" y="2"/>
                    </a:lnTo>
                    <a:lnTo>
                      <a:pt x="895" y="5"/>
                    </a:lnTo>
                    <a:lnTo>
                      <a:pt x="904" y="26"/>
                    </a:lnTo>
                    <a:lnTo>
                      <a:pt x="788" y="26"/>
                    </a:lnTo>
                    <a:lnTo>
                      <a:pt x="816" y="83"/>
                    </a:lnTo>
                    <a:lnTo>
                      <a:pt x="1037" y="85"/>
                    </a:lnTo>
                    <a:lnTo>
                      <a:pt x="1038" y="86"/>
                    </a:lnTo>
                    <a:lnTo>
                      <a:pt x="1038" y="87"/>
                    </a:lnTo>
                    <a:lnTo>
                      <a:pt x="1033" y="263"/>
                    </a:lnTo>
                    <a:close/>
                  </a:path>
                </a:pathLst>
              </a:custGeom>
              <a:solidFill>
                <a:srgbClr val="3FB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91" name="Freeform 26"/>
              <p:cNvSpPr>
                <a:spLocks/>
              </p:cNvSpPr>
              <p:nvPr/>
            </p:nvSpPr>
            <p:spPr bwMode="auto">
              <a:xfrm>
                <a:off x="4873" y="1694"/>
                <a:ext cx="35" cy="75"/>
              </a:xfrm>
              <a:custGeom>
                <a:avLst/>
                <a:gdLst>
                  <a:gd name="T0" fmla="*/ 17 w 35"/>
                  <a:gd name="T1" fmla="*/ 0 h 75"/>
                  <a:gd name="T2" fmla="*/ 11 w 35"/>
                  <a:gd name="T3" fmla="*/ 3 h 75"/>
                  <a:gd name="T4" fmla="*/ 5 w 35"/>
                  <a:gd name="T5" fmla="*/ 11 h 75"/>
                  <a:gd name="T6" fmla="*/ 1 w 35"/>
                  <a:gd name="T7" fmla="*/ 24 h 75"/>
                  <a:gd name="T8" fmla="*/ 0 w 35"/>
                  <a:gd name="T9" fmla="*/ 38 h 75"/>
                  <a:gd name="T10" fmla="*/ 1 w 35"/>
                  <a:gd name="T11" fmla="*/ 53 h 75"/>
                  <a:gd name="T12" fmla="*/ 5 w 35"/>
                  <a:gd name="T13" fmla="*/ 64 h 75"/>
                  <a:gd name="T14" fmla="*/ 11 w 35"/>
                  <a:gd name="T15" fmla="*/ 71 h 75"/>
                  <a:gd name="T16" fmla="*/ 17 w 35"/>
                  <a:gd name="T17" fmla="*/ 75 h 75"/>
                  <a:gd name="T18" fmla="*/ 24 w 35"/>
                  <a:gd name="T19" fmla="*/ 71 h 75"/>
                  <a:gd name="T20" fmla="*/ 29 w 35"/>
                  <a:gd name="T21" fmla="*/ 64 h 75"/>
                  <a:gd name="T22" fmla="*/ 34 w 35"/>
                  <a:gd name="T23" fmla="*/ 53 h 75"/>
                  <a:gd name="T24" fmla="*/ 35 w 35"/>
                  <a:gd name="T25" fmla="*/ 38 h 75"/>
                  <a:gd name="T26" fmla="*/ 34 w 35"/>
                  <a:gd name="T27" fmla="*/ 24 h 75"/>
                  <a:gd name="T28" fmla="*/ 29 w 35"/>
                  <a:gd name="T29" fmla="*/ 11 h 75"/>
                  <a:gd name="T30" fmla="*/ 24 w 35"/>
                  <a:gd name="T31" fmla="*/ 3 h 75"/>
                  <a:gd name="T32" fmla="*/ 17 w 35"/>
                  <a:gd name="T33" fmla="*/ 0 h 7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35" h="75">
                    <a:moveTo>
                      <a:pt x="17" y="0"/>
                    </a:moveTo>
                    <a:lnTo>
                      <a:pt x="11" y="3"/>
                    </a:lnTo>
                    <a:lnTo>
                      <a:pt x="5" y="11"/>
                    </a:lnTo>
                    <a:lnTo>
                      <a:pt x="1" y="24"/>
                    </a:lnTo>
                    <a:lnTo>
                      <a:pt x="0" y="38"/>
                    </a:lnTo>
                    <a:lnTo>
                      <a:pt x="1" y="53"/>
                    </a:lnTo>
                    <a:lnTo>
                      <a:pt x="5" y="64"/>
                    </a:lnTo>
                    <a:lnTo>
                      <a:pt x="11" y="71"/>
                    </a:lnTo>
                    <a:lnTo>
                      <a:pt x="17" y="75"/>
                    </a:lnTo>
                    <a:lnTo>
                      <a:pt x="24" y="71"/>
                    </a:lnTo>
                    <a:lnTo>
                      <a:pt x="29" y="64"/>
                    </a:lnTo>
                    <a:lnTo>
                      <a:pt x="34" y="53"/>
                    </a:lnTo>
                    <a:lnTo>
                      <a:pt x="35" y="38"/>
                    </a:lnTo>
                    <a:lnTo>
                      <a:pt x="34" y="24"/>
                    </a:lnTo>
                    <a:lnTo>
                      <a:pt x="29" y="11"/>
                    </a:lnTo>
                    <a:lnTo>
                      <a:pt x="24" y="3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92" name="Freeform 27"/>
              <p:cNvSpPr>
                <a:spLocks/>
              </p:cNvSpPr>
              <p:nvPr/>
            </p:nvSpPr>
            <p:spPr bwMode="auto">
              <a:xfrm>
                <a:off x="4481" y="1614"/>
                <a:ext cx="189" cy="49"/>
              </a:xfrm>
              <a:custGeom>
                <a:avLst/>
                <a:gdLst>
                  <a:gd name="T0" fmla="*/ 23 w 189"/>
                  <a:gd name="T1" fmla="*/ 49 h 49"/>
                  <a:gd name="T2" fmla="*/ 0 w 189"/>
                  <a:gd name="T3" fmla="*/ 0 h 49"/>
                  <a:gd name="T4" fmla="*/ 162 w 189"/>
                  <a:gd name="T5" fmla="*/ 0 h 49"/>
                  <a:gd name="T6" fmla="*/ 189 w 189"/>
                  <a:gd name="T7" fmla="*/ 49 h 49"/>
                  <a:gd name="T8" fmla="*/ 23 w 189"/>
                  <a:gd name="T9" fmla="*/ 49 h 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89" h="49">
                    <a:moveTo>
                      <a:pt x="23" y="49"/>
                    </a:moveTo>
                    <a:lnTo>
                      <a:pt x="0" y="0"/>
                    </a:lnTo>
                    <a:lnTo>
                      <a:pt x="162" y="0"/>
                    </a:lnTo>
                    <a:lnTo>
                      <a:pt x="189" y="49"/>
                    </a:lnTo>
                    <a:lnTo>
                      <a:pt x="23" y="4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381" name="Group 28"/>
            <p:cNvGrpSpPr>
              <a:grpSpLocks/>
            </p:cNvGrpSpPr>
            <p:nvPr/>
          </p:nvGrpSpPr>
          <p:grpSpPr bwMode="auto">
            <a:xfrm>
              <a:off x="1728" y="1008"/>
              <a:ext cx="1073" cy="483"/>
              <a:chOff x="2375" y="2170"/>
              <a:chExt cx="1073" cy="483"/>
            </a:xfrm>
          </p:grpSpPr>
          <p:sp>
            <p:nvSpPr>
              <p:cNvPr id="12382" name="Freeform 29"/>
              <p:cNvSpPr>
                <a:spLocks/>
              </p:cNvSpPr>
              <p:nvPr/>
            </p:nvSpPr>
            <p:spPr bwMode="auto">
              <a:xfrm>
                <a:off x="2375" y="2170"/>
                <a:ext cx="1073" cy="483"/>
              </a:xfrm>
              <a:custGeom>
                <a:avLst/>
                <a:gdLst>
                  <a:gd name="T0" fmla="*/ 245 w 1073"/>
                  <a:gd name="T1" fmla="*/ 482 h 483"/>
                  <a:gd name="T2" fmla="*/ 260 w 1073"/>
                  <a:gd name="T3" fmla="*/ 477 h 483"/>
                  <a:gd name="T4" fmla="*/ 272 w 1073"/>
                  <a:gd name="T5" fmla="*/ 468 h 483"/>
                  <a:gd name="T6" fmla="*/ 282 w 1073"/>
                  <a:gd name="T7" fmla="*/ 455 h 483"/>
                  <a:gd name="T8" fmla="*/ 288 w 1073"/>
                  <a:gd name="T9" fmla="*/ 455 h 483"/>
                  <a:gd name="T10" fmla="*/ 298 w 1073"/>
                  <a:gd name="T11" fmla="*/ 468 h 483"/>
                  <a:gd name="T12" fmla="*/ 311 w 1073"/>
                  <a:gd name="T13" fmla="*/ 477 h 483"/>
                  <a:gd name="T14" fmla="*/ 326 w 1073"/>
                  <a:gd name="T15" fmla="*/ 482 h 483"/>
                  <a:gd name="T16" fmla="*/ 344 w 1073"/>
                  <a:gd name="T17" fmla="*/ 482 h 483"/>
                  <a:gd name="T18" fmla="*/ 362 w 1073"/>
                  <a:gd name="T19" fmla="*/ 474 h 483"/>
                  <a:gd name="T20" fmla="*/ 376 w 1073"/>
                  <a:gd name="T21" fmla="*/ 459 h 483"/>
                  <a:gd name="T22" fmla="*/ 385 w 1073"/>
                  <a:gd name="T23" fmla="*/ 441 h 483"/>
                  <a:gd name="T24" fmla="*/ 734 w 1073"/>
                  <a:gd name="T25" fmla="*/ 430 h 483"/>
                  <a:gd name="T26" fmla="*/ 739 w 1073"/>
                  <a:gd name="T27" fmla="*/ 450 h 483"/>
                  <a:gd name="T28" fmla="*/ 750 w 1073"/>
                  <a:gd name="T29" fmla="*/ 468 h 483"/>
                  <a:gd name="T30" fmla="*/ 767 w 1073"/>
                  <a:gd name="T31" fmla="*/ 479 h 483"/>
                  <a:gd name="T32" fmla="*/ 786 w 1073"/>
                  <a:gd name="T33" fmla="*/ 483 h 483"/>
                  <a:gd name="T34" fmla="*/ 801 w 1073"/>
                  <a:gd name="T35" fmla="*/ 481 h 483"/>
                  <a:gd name="T36" fmla="*/ 816 w 1073"/>
                  <a:gd name="T37" fmla="*/ 473 h 483"/>
                  <a:gd name="T38" fmla="*/ 827 w 1073"/>
                  <a:gd name="T39" fmla="*/ 462 h 483"/>
                  <a:gd name="T40" fmla="*/ 835 w 1073"/>
                  <a:gd name="T41" fmla="*/ 447 h 483"/>
                  <a:gd name="T42" fmla="*/ 843 w 1073"/>
                  <a:gd name="T43" fmla="*/ 462 h 483"/>
                  <a:gd name="T44" fmla="*/ 853 w 1073"/>
                  <a:gd name="T45" fmla="*/ 473 h 483"/>
                  <a:gd name="T46" fmla="*/ 868 w 1073"/>
                  <a:gd name="T47" fmla="*/ 481 h 483"/>
                  <a:gd name="T48" fmla="*/ 883 w 1073"/>
                  <a:gd name="T49" fmla="*/ 483 h 483"/>
                  <a:gd name="T50" fmla="*/ 902 w 1073"/>
                  <a:gd name="T51" fmla="*/ 479 h 483"/>
                  <a:gd name="T52" fmla="*/ 919 w 1073"/>
                  <a:gd name="T53" fmla="*/ 468 h 483"/>
                  <a:gd name="T54" fmla="*/ 930 w 1073"/>
                  <a:gd name="T55" fmla="*/ 450 h 483"/>
                  <a:gd name="T56" fmla="*/ 935 w 1073"/>
                  <a:gd name="T57" fmla="*/ 430 h 483"/>
                  <a:gd name="T58" fmla="*/ 994 w 1073"/>
                  <a:gd name="T59" fmla="*/ 302 h 483"/>
                  <a:gd name="T60" fmla="*/ 59 w 1073"/>
                  <a:gd name="T61" fmla="*/ 0 h 483"/>
                  <a:gd name="T62" fmla="*/ 74 w 1073"/>
                  <a:gd name="T63" fmla="*/ 430 h 483"/>
                  <a:gd name="T64" fmla="*/ 187 w 1073"/>
                  <a:gd name="T65" fmla="*/ 441 h 483"/>
                  <a:gd name="T66" fmla="*/ 195 w 1073"/>
                  <a:gd name="T67" fmla="*/ 459 h 483"/>
                  <a:gd name="T68" fmla="*/ 209 w 1073"/>
                  <a:gd name="T69" fmla="*/ 474 h 483"/>
                  <a:gd name="T70" fmla="*/ 228 w 1073"/>
                  <a:gd name="T71" fmla="*/ 482 h 48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1073" h="483">
                    <a:moveTo>
                      <a:pt x="237" y="483"/>
                    </a:moveTo>
                    <a:lnTo>
                      <a:pt x="245" y="482"/>
                    </a:lnTo>
                    <a:lnTo>
                      <a:pt x="253" y="481"/>
                    </a:lnTo>
                    <a:lnTo>
                      <a:pt x="260" y="477"/>
                    </a:lnTo>
                    <a:lnTo>
                      <a:pt x="267" y="473"/>
                    </a:lnTo>
                    <a:lnTo>
                      <a:pt x="272" y="468"/>
                    </a:lnTo>
                    <a:lnTo>
                      <a:pt x="278" y="462"/>
                    </a:lnTo>
                    <a:lnTo>
                      <a:pt x="282" y="455"/>
                    </a:lnTo>
                    <a:lnTo>
                      <a:pt x="285" y="447"/>
                    </a:lnTo>
                    <a:lnTo>
                      <a:pt x="288" y="455"/>
                    </a:lnTo>
                    <a:lnTo>
                      <a:pt x="294" y="462"/>
                    </a:lnTo>
                    <a:lnTo>
                      <a:pt x="298" y="468"/>
                    </a:lnTo>
                    <a:lnTo>
                      <a:pt x="305" y="473"/>
                    </a:lnTo>
                    <a:lnTo>
                      <a:pt x="311" y="477"/>
                    </a:lnTo>
                    <a:lnTo>
                      <a:pt x="319" y="481"/>
                    </a:lnTo>
                    <a:lnTo>
                      <a:pt x="326" y="482"/>
                    </a:lnTo>
                    <a:lnTo>
                      <a:pt x="334" y="483"/>
                    </a:lnTo>
                    <a:lnTo>
                      <a:pt x="344" y="482"/>
                    </a:lnTo>
                    <a:lnTo>
                      <a:pt x="354" y="479"/>
                    </a:lnTo>
                    <a:lnTo>
                      <a:pt x="362" y="474"/>
                    </a:lnTo>
                    <a:lnTo>
                      <a:pt x="370" y="468"/>
                    </a:lnTo>
                    <a:lnTo>
                      <a:pt x="376" y="459"/>
                    </a:lnTo>
                    <a:lnTo>
                      <a:pt x="382" y="450"/>
                    </a:lnTo>
                    <a:lnTo>
                      <a:pt x="385" y="441"/>
                    </a:lnTo>
                    <a:lnTo>
                      <a:pt x="386" y="430"/>
                    </a:lnTo>
                    <a:lnTo>
                      <a:pt x="734" y="430"/>
                    </a:lnTo>
                    <a:lnTo>
                      <a:pt x="735" y="441"/>
                    </a:lnTo>
                    <a:lnTo>
                      <a:pt x="739" y="450"/>
                    </a:lnTo>
                    <a:lnTo>
                      <a:pt x="744" y="459"/>
                    </a:lnTo>
                    <a:lnTo>
                      <a:pt x="750" y="468"/>
                    </a:lnTo>
                    <a:lnTo>
                      <a:pt x="758" y="474"/>
                    </a:lnTo>
                    <a:lnTo>
                      <a:pt x="767" y="479"/>
                    </a:lnTo>
                    <a:lnTo>
                      <a:pt x="776" y="482"/>
                    </a:lnTo>
                    <a:lnTo>
                      <a:pt x="786" y="483"/>
                    </a:lnTo>
                    <a:lnTo>
                      <a:pt x="794" y="482"/>
                    </a:lnTo>
                    <a:lnTo>
                      <a:pt x="801" y="481"/>
                    </a:lnTo>
                    <a:lnTo>
                      <a:pt x="809" y="477"/>
                    </a:lnTo>
                    <a:lnTo>
                      <a:pt x="816" y="473"/>
                    </a:lnTo>
                    <a:lnTo>
                      <a:pt x="822" y="468"/>
                    </a:lnTo>
                    <a:lnTo>
                      <a:pt x="827" y="462"/>
                    </a:lnTo>
                    <a:lnTo>
                      <a:pt x="832" y="455"/>
                    </a:lnTo>
                    <a:lnTo>
                      <a:pt x="835" y="447"/>
                    </a:lnTo>
                    <a:lnTo>
                      <a:pt x="838" y="455"/>
                    </a:lnTo>
                    <a:lnTo>
                      <a:pt x="843" y="462"/>
                    </a:lnTo>
                    <a:lnTo>
                      <a:pt x="848" y="468"/>
                    </a:lnTo>
                    <a:lnTo>
                      <a:pt x="853" y="473"/>
                    </a:lnTo>
                    <a:lnTo>
                      <a:pt x="860" y="477"/>
                    </a:lnTo>
                    <a:lnTo>
                      <a:pt x="868" y="481"/>
                    </a:lnTo>
                    <a:lnTo>
                      <a:pt x="875" y="482"/>
                    </a:lnTo>
                    <a:lnTo>
                      <a:pt x="883" y="483"/>
                    </a:lnTo>
                    <a:lnTo>
                      <a:pt x="893" y="482"/>
                    </a:lnTo>
                    <a:lnTo>
                      <a:pt x="902" y="479"/>
                    </a:lnTo>
                    <a:lnTo>
                      <a:pt x="911" y="474"/>
                    </a:lnTo>
                    <a:lnTo>
                      <a:pt x="919" y="468"/>
                    </a:lnTo>
                    <a:lnTo>
                      <a:pt x="925" y="459"/>
                    </a:lnTo>
                    <a:lnTo>
                      <a:pt x="930" y="450"/>
                    </a:lnTo>
                    <a:lnTo>
                      <a:pt x="934" y="441"/>
                    </a:lnTo>
                    <a:lnTo>
                      <a:pt x="935" y="430"/>
                    </a:lnTo>
                    <a:lnTo>
                      <a:pt x="1073" y="430"/>
                    </a:lnTo>
                    <a:lnTo>
                      <a:pt x="994" y="302"/>
                    </a:lnTo>
                    <a:lnTo>
                      <a:pt x="1038" y="0"/>
                    </a:lnTo>
                    <a:lnTo>
                      <a:pt x="59" y="0"/>
                    </a:lnTo>
                    <a:lnTo>
                      <a:pt x="0" y="309"/>
                    </a:lnTo>
                    <a:lnTo>
                      <a:pt x="74" y="430"/>
                    </a:lnTo>
                    <a:lnTo>
                      <a:pt x="185" y="430"/>
                    </a:lnTo>
                    <a:lnTo>
                      <a:pt x="187" y="441"/>
                    </a:lnTo>
                    <a:lnTo>
                      <a:pt x="190" y="450"/>
                    </a:lnTo>
                    <a:lnTo>
                      <a:pt x="195" y="459"/>
                    </a:lnTo>
                    <a:lnTo>
                      <a:pt x="202" y="468"/>
                    </a:lnTo>
                    <a:lnTo>
                      <a:pt x="209" y="474"/>
                    </a:lnTo>
                    <a:lnTo>
                      <a:pt x="218" y="479"/>
                    </a:lnTo>
                    <a:lnTo>
                      <a:pt x="228" y="482"/>
                    </a:lnTo>
                    <a:lnTo>
                      <a:pt x="237" y="48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83" name="Freeform 30"/>
              <p:cNvSpPr>
                <a:spLocks/>
              </p:cNvSpPr>
              <p:nvPr/>
            </p:nvSpPr>
            <p:spPr bwMode="auto">
              <a:xfrm>
                <a:off x="2415" y="2208"/>
                <a:ext cx="965" cy="354"/>
              </a:xfrm>
              <a:custGeom>
                <a:avLst/>
                <a:gdLst>
                  <a:gd name="T0" fmla="*/ 0 w 965"/>
                  <a:gd name="T1" fmla="*/ 264 h 354"/>
                  <a:gd name="T2" fmla="*/ 50 w 965"/>
                  <a:gd name="T3" fmla="*/ 0 h 354"/>
                  <a:gd name="T4" fmla="*/ 954 w 965"/>
                  <a:gd name="T5" fmla="*/ 0 h 354"/>
                  <a:gd name="T6" fmla="*/ 918 w 965"/>
                  <a:gd name="T7" fmla="*/ 249 h 354"/>
                  <a:gd name="T8" fmla="*/ 131 w 965"/>
                  <a:gd name="T9" fmla="*/ 249 h 354"/>
                  <a:gd name="T10" fmla="*/ 161 w 965"/>
                  <a:gd name="T11" fmla="*/ 287 h 354"/>
                  <a:gd name="T12" fmla="*/ 924 w 965"/>
                  <a:gd name="T13" fmla="*/ 287 h 354"/>
                  <a:gd name="T14" fmla="*/ 965 w 965"/>
                  <a:gd name="T15" fmla="*/ 354 h 354"/>
                  <a:gd name="T16" fmla="*/ 55 w 965"/>
                  <a:gd name="T17" fmla="*/ 354 h 354"/>
                  <a:gd name="T18" fmla="*/ 0 w 965"/>
                  <a:gd name="T19" fmla="*/ 264 h 35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65" h="354">
                    <a:moveTo>
                      <a:pt x="0" y="264"/>
                    </a:moveTo>
                    <a:lnTo>
                      <a:pt x="50" y="0"/>
                    </a:lnTo>
                    <a:lnTo>
                      <a:pt x="954" y="0"/>
                    </a:lnTo>
                    <a:lnTo>
                      <a:pt x="918" y="249"/>
                    </a:lnTo>
                    <a:lnTo>
                      <a:pt x="131" y="249"/>
                    </a:lnTo>
                    <a:lnTo>
                      <a:pt x="161" y="287"/>
                    </a:lnTo>
                    <a:lnTo>
                      <a:pt x="924" y="287"/>
                    </a:lnTo>
                    <a:lnTo>
                      <a:pt x="965" y="354"/>
                    </a:lnTo>
                    <a:lnTo>
                      <a:pt x="55" y="354"/>
                    </a:lnTo>
                    <a:lnTo>
                      <a:pt x="0" y="264"/>
                    </a:lnTo>
                    <a:close/>
                  </a:path>
                </a:pathLst>
              </a:custGeom>
              <a:solidFill>
                <a:srgbClr val="3FB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84" name="Freeform 31"/>
              <p:cNvSpPr>
                <a:spLocks/>
              </p:cNvSpPr>
              <p:nvPr/>
            </p:nvSpPr>
            <p:spPr bwMode="auto">
              <a:xfrm>
                <a:off x="2650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2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85" name="Freeform 32"/>
              <p:cNvSpPr>
                <a:spLocks/>
              </p:cNvSpPr>
              <p:nvPr/>
            </p:nvSpPr>
            <p:spPr bwMode="auto">
              <a:xfrm>
                <a:off x="2481" y="2262"/>
                <a:ext cx="138" cy="110"/>
              </a:xfrm>
              <a:custGeom>
                <a:avLst/>
                <a:gdLst>
                  <a:gd name="T0" fmla="*/ 122 w 138"/>
                  <a:gd name="T1" fmla="*/ 110 h 110"/>
                  <a:gd name="T2" fmla="*/ 138 w 138"/>
                  <a:gd name="T3" fmla="*/ 0 h 110"/>
                  <a:gd name="T4" fmla="*/ 15 w 138"/>
                  <a:gd name="T5" fmla="*/ 0 h 110"/>
                  <a:gd name="T6" fmla="*/ 0 w 138"/>
                  <a:gd name="T7" fmla="*/ 110 h 110"/>
                  <a:gd name="T8" fmla="*/ 122 w 138"/>
                  <a:gd name="T9" fmla="*/ 11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22" y="110"/>
                    </a:moveTo>
                    <a:lnTo>
                      <a:pt x="138" y="0"/>
                    </a:lnTo>
                    <a:lnTo>
                      <a:pt x="15" y="0"/>
                    </a:lnTo>
                    <a:lnTo>
                      <a:pt x="0" y="110"/>
                    </a:lnTo>
                    <a:lnTo>
                      <a:pt x="122" y="1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86" name="Freeform 33"/>
              <p:cNvSpPr>
                <a:spLocks/>
              </p:cNvSpPr>
              <p:nvPr/>
            </p:nvSpPr>
            <p:spPr bwMode="auto">
              <a:xfrm>
                <a:off x="2820" y="2262"/>
                <a:ext cx="137" cy="110"/>
              </a:xfrm>
              <a:custGeom>
                <a:avLst/>
                <a:gdLst>
                  <a:gd name="T0" fmla="*/ 137 w 137"/>
                  <a:gd name="T1" fmla="*/ 0 h 110"/>
                  <a:gd name="T2" fmla="*/ 16 w 137"/>
                  <a:gd name="T3" fmla="*/ 0 h 110"/>
                  <a:gd name="T4" fmla="*/ 0 w 137"/>
                  <a:gd name="T5" fmla="*/ 110 h 110"/>
                  <a:gd name="T6" fmla="*/ 122 w 137"/>
                  <a:gd name="T7" fmla="*/ 110 h 110"/>
                  <a:gd name="T8" fmla="*/ 137 w 137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7" h="110">
                    <a:moveTo>
                      <a:pt x="137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87" name="Freeform 34"/>
              <p:cNvSpPr>
                <a:spLocks/>
              </p:cNvSpPr>
              <p:nvPr/>
            </p:nvSpPr>
            <p:spPr bwMode="auto">
              <a:xfrm>
                <a:off x="2989" y="2262"/>
                <a:ext cx="136" cy="110"/>
              </a:xfrm>
              <a:custGeom>
                <a:avLst/>
                <a:gdLst>
                  <a:gd name="T0" fmla="*/ 136 w 136"/>
                  <a:gd name="T1" fmla="*/ 0 h 110"/>
                  <a:gd name="T2" fmla="*/ 16 w 136"/>
                  <a:gd name="T3" fmla="*/ 0 h 110"/>
                  <a:gd name="T4" fmla="*/ 0 w 136"/>
                  <a:gd name="T5" fmla="*/ 110 h 110"/>
                  <a:gd name="T6" fmla="*/ 121 w 136"/>
                  <a:gd name="T7" fmla="*/ 110 h 110"/>
                  <a:gd name="T8" fmla="*/ 136 w 136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" h="110">
                    <a:moveTo>
                      <a:pt x="136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1" y="11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88" name="Freeform 35"/>
              <p:cNvSpPr>
                <a:spLocks/>
              </p:cNvSpPr>
              <p:nvPr/>
            </p:nvSpPr>
            <p:spPr bwMode="auto">
              <a:xfrm>
                <a:off x="3162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3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3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2300" name="Group 36"/>
          <p:cNvGrpSpPr>
            <a:grpSpLocks/>
          </p:cNvGrpSpPr>
          <p:nvPr/>
        </p:nvGrpSpPr>
        <p:grpSpPr bwMode="auto">
          <a:xfrm rot="-5400000">
            <a:off x="2493963" y="5580063"/>
            <a:ext cx="2103437" cy="350837"/>
            <a:chOff x="624" y="960"/>
            <a:chExt cx="3325" cy="531"/>
          </a:xfrm>
        </p:grpSpPr>
        <p:grpSp>
          <p:nvGrpSpPr>
            <p:cNvPr id="12358" name="Group 37"/>
            <p:cNvGrpSpPr>
              <a:grpSpLocks/>
            </p:cNvGrpSpPr>
            <p:nvPr/>
          </p:nvGrpSpPr>
          <p:grpSpPr bwMode="auto">
            <a:xfrm>
              <a:off x="624" y="1008"/>
              <a:ext cx="1073" cy="483"/>
              <a:chOff x="2375" y="2170"/>
              <a:chExt cx="1073" cy="483"/>
            </a:xfrm>
          </p:grpSpPr>
          <p:sp>
            <p:nvSpPr>
              <p:cNvPr id="12372" name="Freeform 38"/>
              <p:cNvSpPr>
                <a:spLocks/>
              </p:cNvSpPr>
              <p:nvPr/>
            </p:nvSpPr>
            <p:spPr bwMode="auto">
              <a:xfrm>
                <a:off x="2375" y="2170"/>
                <a:ext cx="1073" cy="483"/>
              </a:xfrm>
              <a:custGeom>
                <a:avLst/>
                <a:gdLst>
                  <a:gd name="T0" fmla="*/ 245 w 1073"/>
                  <a:gd name="T1" fmla="*/ 482 h 483"/>
                  <a:gd name="T2" fmla="*/ 260 w 1073"/>
                  <a:gd name="T3" fmla="*/ 477 h 483"/>
                  <a:gd name="T4" fmla="*/ 272 w 1073"/>
                  <a:gd name="T5" fmla="*/ 468 h 483"/>
                  <a:gd name="T6" fmla="*/ 282 w 1073"/>
                  <a:gd name="T7" fmla="*/ 455 h 483"/>
                  <a:gd name="T8" fmla="*/ 288 w 1073"/>
                  <a:gd name="T9" fmla="*/ 455 h 483"/>
                  <a:gd name="T10" fmla="*/ 298 w 1073"/>
                  <a:gd name="T11" fmla="*/ 468 h 483"/>
                  <a:gd name="T12" fmla="*/ 311 w 1073"/>
                  <a:gd name="T13" fmla="*/ 477 h 483"/>
                  <a:gd name="T14" fmla="*/ 326 w 1073"/>
                  <a:gd name="T15" fmla="*/ 482 h 483"/>
                  <a:gd name="T16" fmla="*/ 344 w 1073"/>
                  <a:gd name="T17" fmla="*/ 482 h 483"/>
                  <a:gd name="T18" fmla="*/ 362 w 1073"/>
                  <a:gd name="T19" fmla="*/ 474 h 483"/>
                  <a:gd name="T20" fmla="*/ 376 w 1073"/>
                  <a:gd name="T21" fmla="*/ 459 h 483"/>
                  <a:gd name="T22" fmla="*/ 385 w 1073"/>
                  <a:gd name="T23" fmla="*/ 441 h 483"/>
                  <a:gd name="T24" fmla="*/ 734 w 1073"/>
                  <a:gd name="T25" fmla="*/ 430 h 483"/>
                  <a:gd name="T26" fmla="*/ 739 w 1073"/>
                  <a:gd name="T27" fmla="*/ 450 h 483"/>
                  <a:gd name="T28" fmla="*/ 750 w 1073"/>
                  <a:gd name="T29" fmla="*/ 468 h 483"/>
                  <a:gd name="T30" fmla="*/ 767 w 1073"/>
                  <a:gd name="T31" fmla="*/ 479 h 483"/>
                  <a:gd name="T32" fmla="*/ 786 w 1073"/>
                  <a:gd name="T33" fmla="*/ 483 h 483"/>
                  <a:gd name="T34" fmla="*/ 801 w 1073"/>
                  <a:gd name="T35" fmla="*/ 481 h 483"/>
                  <a:gd name="T36" fmla="*/ 816 w 1073"/>
                  <a:gd name="T37" fmla="*/ 473 h 483"/>
                  <a:gd name="T38" fmla="*/ 827 w 1073"/>
                  <a:gd name="T39" fmla="*/ 462 h 483"/>
                  <a:gd name="T40" fmla="*/ 835 w 1073"/>
                  <a:gd name="T41" fmla="*/ 447 h 483"/>
                  <a:gd name="T42" fmla="*/ 843 w 1073"/>
                  <a:gd name="T43" fmla="*/ 462 h 483"/>
                  <a:gd name="T44" fmla="*/ 853 w 1073"/>
                  <a:gd name="T45" fmla="*/ 473 h 483"/>
                  <a:gd name="T46" fmla="*/ 868 w 1073"/>
                  <a:gd name="T47" fmla="*/ 481 h 483"/>
                  <a:gd name="T48" fmla="*/ 883 w 1073"/>
                  <a:gd name="T49" fmla="*/ 483 h 483"/>
                  <a:gd name="T50" fmla="*/ 902 w 1073"/>
                  <a:gd name="T51" fmla="*/ 479 h 483"/>
                  <a:gd name="T52" fmla="*/ 919 w 1073"/>
                  <a:gd name="T53" fmla="*/ 468 h 483"/>
                  <a:gd name="T54" fmla="*/ 930 w 1073"/>
                  <a:gd name="T55" fmla="*/ 450 h 483"/>
                  <a:gd name="T56" fmla="*/ 935 w 1073"/>
                  <a:gd name="T57" fmla="*/ 430 h 483"/>
                  <a:gd name="T58" fmla="*/ 994 w 1073"/>
                  <a:gd name="T59" fmla="*/ 302 h 483"/>
                  <a:gd name="T60" fmla="*/ 59 w 1073"/>
                  <a:gd name="T61" fmla="*/ 0 h 483"/>
                  <a:gd name="T62" fmla="*/ 74 w 1073"/>
                  <a:gd name="T63" fmla="*/ 430 h 483"/>
                  <a:gd name="T64" fmla="*/ 187 w 1073"/>
                  <a:gd name="T65" fmla="*/ 441 h 483"/>
                  <a:gd name="T66" fmla="*/ 195 w 1073"/>
                  <a:gd name="T67" fmla="*/ 459 h 483"/>
                  <a:gd name="T68" fmla="*/ 209 w 1073"/>
                  <a:gd name="T69" fmla="*/ 474 h 483"/>
                  <a:gd name="T70" fmla="*/ 228 w 1073"/>
                  <a:gd name="T71" fmla="*/ 482 h 48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1073" h="483">
                    <a:moveTo>
                      <a:pt x="237" y="483"/>
                    </a:moveTo>
                    <a:lnTo>
                      <a:pt x="245" y="482"/>
                    </a:lnTo>
                    <a:lnTo>
                      <a:pt x="253" y="481"/>
                    </a:lnTo>
                    <a:lnTo>
                      <a:pt x="260" y="477"/>
                    </a:lnTo>
                    <a:lnTo>
                      <a:pt x="267" y="473"/>
                    </a:lnTo>
                    <a:lnTo>
                      <a:pt x="272" y="468"/>
                    </a:lnTo>
                    <a:lnTo>
                      <a:pt x="278" y="462"/>
                    </a:lnTo>
                    <a:lnTo>
                      <a:pt x="282" y="455"/>
                    </a:lnTo>
                    <a:lnTo>
                      <a:pt x="285" y="447"/>
                    </a:lnTo>
                    <a:lnTo>
                      <a:pt x="288" y="455"/>
                    </a:lnTo>
                    <a:lnTo>
                      <a:pt x="294" y="462"/>
                    </a:lnTo>
                    <a:lnTo>
                      <a:pt x="298" y="468"/>
                    </a:lnTo>
                    <a:lnTo>
                      <a:pt x="305" y="473"/>
                    </a:lnTo>
                    <a:lnTo>
                      <a:pt x="311" y="477"/>
                    </a:lnTo>
                    <a:lnTo>
                      <a:pt x="319" y="481"/>
                    </a:lnTo>
                    <a:lnTo>
                      <a:pt x="326" y="482"/>
                    </a:lnTo>
                    <a:lnTo>
                      <a:pt x="334" y="483"/>
                    </a:lnTo>
                    <a:lnTo>
                      <a:pt x="344" y="482"/>
                    </a:lnTo>
                    <a:lnTo>
                      <a:pt x="354" y="479"/>
                    </a:lnTo>
                    <a:lnTo>
                      <a:pt x="362" y="474"/>
                    </a:lnTo>
                    <a:lnTo>
                      <a:pt x="370" y="468"/>
                    </a:lnTo>
                    <a:lnTo>
                      <a:pt x="376" y="459"/>
                    </a:lnTo>
                    <a:lnTo>
                      <a:pt x="382" y="450"/>
                    </a:lnTo>
                    <a:lnTo>
                      <a:pt x="385" y="441"/>
                    </a:lnTo>
                    <a:lnTo>
                      <a:pt x="386" y="430"/>
                    </a:lnTo>
                    <a:lnTo>
                      <a:pt x="734" y="430"/>
                    </a:lnTo>
                    <a:lnTo>
                      <a:pt x="735" y="441"/>
                    </a:lnTo>
                    <a:lnTo>
                      <a:pt x="739" y="450"/>
                    </a:lnTo>
                    <a:lnTo>
                      <a:pt x="744" y="459"/>
                    </a:lnTo>
                    <a:lnTo>
                      <a:pt x="750" y="468"/>
                    </a:lnTo>
                    <a:lnTo>
                      <a:pt x="758" y="474"/>
                    </a:lnTo>
                    <a:lnTo>
                      <a:pt x="767" y="479"/>
                    </a:lnTo>
                    <a:lnTo>
                      <a:pt x="776" y="482"/>
                    </a:lnTo>
                    <a:lnTo>
                      <a:pt x="786" y="483"/>
                    </a:lnTo>
                    <a:lnTo>
                      <a:pt x="794" y="482"/>
                    </a:lnTo>
                    <a:lnTo>
                      <a:pt x="801" y="481"/>
                    </a:lnTo>
                    <a:lnTo>
                      <a:pt x="809" y="477"/>
                    </a:lnTo>
                    <a:lnTo>
                      <a:pt x="816" y="473"/>
                    </a:lnTo>
                    <a:lnTo>
                      <a:pt x="822" y="468"/>
                    </a:lnTo>
                    <a:lnTo>
                      <a:pt x="827" y="462"/>
                    </a:lnTo>
                    <a:lnTo>
                      <a:pt x="832" y="455"/>
                    </a:lnTo>
                    <a:lnTo>
                      <a:pt x="835" y="447"/>
                    </a:lnTo>
                    <a:lnTo>
                      <a:pt x="838" y="455"/>
                    </a:lnTo>
                    <a:lnTo>
                      <a:pt x="843" y="462"/>
                    </a:lnTo>
                    <a:lnTo>
                      <a:pt x="848" y="468"/>
                    </a:lnTo>
                    <a:lnTo>
                      <a:pt x="853" y="473"/>
                    </a:lnTo>
                    <a:lnTo>
                      <a:pt x="860" y="477"/>
                    </a:lnTo>
                    <a:lnTo>
                      <a:pt x="868" y="481"/>
                    </a:lnTo>
                    <a:lnTo>
                      <a:pt x="875" y="482"/>
                    </a:lnTo>
                    <a:lnTo>
                      <a:pt x="883" y="483"/>
                    </a:lnTo>
                    <a:lnTo>
                      <a:pt x="893" y="482"/>
                    </a:lnTo>
                    <a:lnTo>
                      <a:pt x="902" y="479"/>
                    </a:lnTo>
                    <a:lnTo>
                      <a:pt x="911" y="474"/>
                    </a:lnTo>
                    <a:lnTo>
                      <a:pt x="919" y="468"/>
                    </a:lnTo>
                    <a:lnTo>
                      <a:pt x="925" y="459"/>
                    </a:lnTo>
                    <a:lnTo>
                      <a:pt x="930" y="450"/>
                    </a:lnTo>
                    <a:lnTo>
                      <a:pt x="934" y="441"/>
                    </a:lnTo>
                    <a:lnTo>
                      <a:pt x="935" y="430"/>
                    </a:lnTo>
                    <a:lnTo>
                      <a:pt x="1073" y="430"/>
                    </a:lnTo>
                    <a:lnTo>
                      <a:pt x="994" y="302"/>
                    </a:lnTo>
                    <a:lnTo>
                      <a:pt x="1038" y="0"/>
                    </a:lnTo>
                    <a:lnTo>
                      <a:pt x="59" y="0"/>
                    </a:lnTo>
                    <a:lnTo>
                      <a:pt x="0" y="309"/>
                    </a:lnTo>
                    <a:lnTo>
                      <a:pt x="74" y="430"/>
                    </a:lnTo>
                    <a:lnTo>
                      <a:pt x="185" y="430"/>
                    </a:lnTo>
                    <a:lnTo>
                      <a:pt x="187" y="441"/>
                    </a:lnTo>
                    <a:lnTo>
                      <a:pt x="190" y="450"/>
                    </a:lnTo>
                    <a:lnTo>
                      <a:pt x="195" y="459"/>
                    </a:lnTo>
                    <a:lnTo>
                      <a:pt x="202" y="468"/>
                    </a:lnTo>
                    <a:lnTo>
                      <a:pt x="209" y="474"/>
                    </a:lnTo>
                    <a:lnTo>
                      <a:pt x="218" y="479"/>
                    </a:lnTo>
                    <a:lnTo>
                      <a:pt x="228" y="482"/>
                    </a:lnTo>
                    <a:lnTo>
                      <a:pt x="237" y="48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73" name="Freeform 39"/>
              <p:cNvSpPr>
                <a:spLocks/>
              </p:cNvSpPr>
              <p:nvPr/>
            </p:nvSpPr>
            <p:spPr bwMode="auto">
              <a:xfrm>
                <a:off x="2415" y="2208"/>
                <a:ext cx="965" cy="354"/>
              </a:xfrm>
              <a:custGeom>
                <a:avLst/>
                <a:gdLst>
                  <a:gd name="T0" fmla="*/ 0 w 965"/>
                  <a:gd name="T1" fmla="*/ 264 h 354"/>
                  <a:gd name="T2" fmla="*/ 50 w 965"/>
                  <a:gd name="T3" fmla="*/ 0 h 354"/>
                  <a:gd name="T4" fmla="*/ 954 w 965"/>
                  <a:gd name="T5" fmla="*/ 0 h 354"/>
                  <a:gd name="T6" fmla="*/ 918 w 965"/>
                  <a:gd name="T7" fmla="*/ 249 h 354"/>
                  <a:gd name="T8" fmla="*/ 131 w 965"/>
                  <a:gd name="T9" fmla="*/ 249 h 354"/>
                  <a:gd name="T10" fmla="*/ 161 w 965"/>
                  <a:gd name="T11" fmla="*/ 287 h 354"/>
                  <a:gd name="T12" fmla="*/ 924 w 965"/>
                  <a:gd name="T13" fmla="*/ 287 h 354"/>
                  <a:gd name="T14" fmla="*/ 965 w 965"/>
                  <a:gd name="T15" fmla="*/ 354 h 354"/>
                  <a:gd name="T16" fmla="*/ 55 w 965"/>
                  <a:gd name="T17" fmla="*/ 354 h 354"/>
                  <a:gd name="T18" fmla="*/ 0 w 965"/>
                  <a:gd name="T19" fmla="*/ 264 h 35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65" h="354">
                    <a:moveTo>
                      <a:pt x="0" y="264"/>
                    </a:moveTo>
                    <a:lnTo>
                      <a:pt x="50" y="0"/>
                    </a:lnTo>
                    <a:lnTo>
                      <a:pt x="954" y="0"/>
                    </a:lnTo>
                    <a:lnTo>
                      <a:pt x="918" y="249"/>
                    </a:lnTo>
                    <a:lnTo>
                      <a:pt x="131" y="249"/>
                    </a:lnTo>
                    <a:lnTo>
                      <a:pt x="161" y="287"/>
                    </a:lnTo>
                    <a:lnTo>
                      <a:pt x="924" y="287"/>
                    </a:lnTo>
                    <a:lnTo>
                      <a:pt x="965" y="354"/>
                    </a:lnTo>
                    <a:lnTo>
                      <a:pt x="55" y="354"/>
                    </a:lnTo>
                    <a:lnTo>
                      <a:pt x="0" y="264"/>
                    </a:lnTo>
                    <a:close/>
                  </a:path>
                </a:pathLst>
              </a:custGeom>
              <a:solidFill>
                <a:srgbClr val="3FB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74" name="Freeform 40"/>
              <p:cNvSpPr>
                <a:spLocks/>
              </p:cNvSpPr>
              <p:nvPr/>
            </p:nvSpPr>
            <p:spPr bwMode="auto">
              <a:xfrm>
                <a:off x="2650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2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75" name="Freeform 41"/>
              <p:cNvSpPr>
                <a:spLocks/>
              </p:cNvSpPr>
              <p:nvPr/>
            </p:nvSpPr>
            <p:spPr bwMode="auto">
              <a:xfrm>
                <a:off x="2481" y="2262"/>
                <a:ext cx="138" cy="110"/>
              </a:xfrm>
              <a:custGeom>
                <a:avLst/>
                <a:gdLst>
                  <a:gd name="T0" fmla="*/ 122 w 138"/>
                  <a:gd name="T1" fmla="*/ 110 h 110"/>
                  <a:gd name="T2" fmla="*/ 138 w 138"/>
                  <a:gd name="T3" fmla="*/ 0 h 110"/>
                  <a:gd name="T4" fmla="*/ 15 w 138"/>
                  <a:gd name="T5" fmla="*/ 0 h 110"/>
                  <a:gd name="T6" fmla="*/ 0 w 138"/>
                  <a:gd name="T7" fmla="*/ 110 h 110"/>
                  <a:gd name="T8" fmla="*/ 122 w 138"/>
                  <a:gd name="T9" fmla="*/ 11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22" y="110"/>
                    </a:moveTo>
                    <a:lnTo>
                      <a:pt x="138" y="0"/>
                    </a:lnTo>
                    <a:lnTo>
                      <a:pt x="15" y="0"/>
                    </a:lnTo>
                    <a:lnTo>
                      <a:pt x="0" y="110"/>
                    </a:lnTo>
                    <a:lnTo>
                      <a:pt x="122" y="1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76" name="Freeform 42"/>
              <p:cNvSpPr>
                <a:spLocks/>
              </p:cNvSpPr>
              <p:nvPr/>
            </p:nvSpPr>
            <p:spPr bwMode="auto">
              <a:xfrm>
                <a:off x="2820" y="2262"/>
                <a:ext cx="137" cy="110"/>
              </a:xfrm>
              <a:custGeom>
                <a:avLst/>
                <a:gdLst>
                  <a:gd name="T0" fmla="*/ 137 w 137"/>
                  <a:gd name="T1" fmla="*/ 0 h 110"/>
                  <a:gd name="T2" fmla="*/ 16 w 137"/>
                  <a:gd name="T3" fmla="*/ 0 h 110"/>
                  <a:gd name="T4" fmla="*/ 0 w 137"/>
                  <a:gd name="T5" fmla="*/ 110 h 110"/>
                  <a:gd name="T6" fmla="*/ 122 w 137"/>
                  <a:gd name="T7" fmla="*/ 110 h 110"/>
                  <a:gd name="T8" fmla="*/ 137 w 137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7" h="110">
                    <a:moveTo>
                      <a:pt x="137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77" name="Freeform 43"/>
              <p:cNvSpPr>
                <a:spLocks/>
              </p:cNvSpPr>
              <p:nvPr/>
            </p:nvSpPr>
            <p:spPr bwMode="auto">
              <a:xfrm>
                <a:off x="2989" y="2262"/>
                <a:ext cx="136" cy="110"/>
              </a:xfrm>
              <a:custGeom>
                <a:avLst/>
                <a:gdLst>
                  <a:gd name="T0" fmla="*/ 136 w 136"/>
                  <a:gd name="T1" fmla="*/ 0 h 110"/>
                  <a:gd name="T2" fmla="*/ 16 w 136"/>
                  <a:gd name="T3" fmla="*/ 0 h 110"/>
                  <a:gd name="T4" fmla="*/ 0 w 136"/>
                  <a:gd name="T5" fmla="*/ 110 h 110"/>
                  <a:gd name="T6" fmla="*/ 121 w 136"/>
                  <a:gd name="T7" fmla="*/ 110 h 110"/>
                  <a:gd name="T8" fmla="*/ 136 w 136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" h="110">
                    <a:moveTo>
                      <a:pt x="136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1" y="11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78" name="Freeform 44"/>
              <p:cNvSpPr>
                <a:spLocks/>
              </p:cNvSpPr>
              <p:nvPr/>
            </p:nvSpPr>
            <p:spPr bwMode="auto">
              <a:xfrm>
                <a:off x="3162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3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3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359" name="Group 45"/>
            <p:cNvGrpSpPr>
              <a:grpSpLocks/>
            </p:cNvGrpSpPr>
            <p:nvPr/>
          </p:nvGrpSpPr>
          <p:grpSpPr bwMode="auto">
            <a:xfrm>
              <a:off x="2832" y="960"/>
              <a:ext cx="1117" cy="518"/>
              <a:chOff x="3847" y="1511"/>
              <a:chExt cx="1117" cy="518"/>
            </a:xfrm>
          </p:grpSpPr>
          <p:sp>
            <p:nvSpPr>
              <p:cNvPr id="12368" name="Freeform 46"/>
              <p:cNvSpPr>
                <a:spLocks/>
              </p:cNvSpPr>
              <p:nvPr/>
            </p:nvSpPr>
            <p:spPr bwMode="auto">
              <a:xfrm>
                <a:off x="3847" y="1511"/>
                <a:ext cx="1117" cy="518"/>
              </a:xfrm>
              <a:custGeom>
                <a:avLst/>
                <a:gdLst>
                  <a:gd name="T0" fmla="*/ 1117 w 1117"/>
                  <a:gd name="T1" fmla="*/ 161 h 518"/>
                  <a:gd name="T2" fmla="*/ 1114 w 1117"/>
                  <a:gd name="T3" fmla="*/ 145 h 518"/>
                  <a:gd name="T4" fmla="*/ 1105 w 1117"/>
                  <a:gd name="T5" fmla="*/ 132 h 518"/>
                  <a:gd name="T6" fmla="*/ 1092 w 1117"/>
                  <a:gd name="T7" fmla="*/ 123 h 518"/>
                  <a:gd name="T8" fmla="*/ 1078 w 1117"/>
                  <a:gd name="T9" fmla="*/ 121 h 518"/>
                  <a:gd name="T10" fmla="*/ 974 w 1117"/>
                  <a:gd name="T11" fmla="*/ 71 h 518"/>
                  <a:gd name="T12" fmla="*/ 970 w 1117"/>
                  <a:gd name="T13" fmla="*/ 57 h 518"/>
                  <a:gd name="T14" fmla="*/ 962 w 1117"/>
                  <a:gd name="T15" fmla="*/ 46 h 518"/>
                  <a:gd name="T16" fmla="*/ 950 w 1117"/>
                  <a:gd name="T17" fmla="*/ 39 h 518"/>
                  <a:gd name="T18" fmla="*/ 936 w 1117"/>
                  <a:gd name="T19" fmla="*/ 35 h 518"/>
                  <a:gd name="T20" fmla="*/ 760 w 1117"/>
                  <a:gd name="T21" fmla="*/ 0 h 518"/>
                  <a:gd name="T22" fmla="*/ 588 w 1117"/>
                  <a:gd name="T23" fmla="*/ 35 h 518"/>
                  <a:gd name="T24" fmla="*/ 0 w 1117"/>
                  <a:gd name="T25" fmla="*/ 344 h 518"/>
                  <a:gd name="T26" fmla="*/ 171 w 1117"/>
                  <a:gd name="T27" fmla="*/ 465 h 518"/>
                  <a:gd name="T28" fmla="*/ 176 w 1117"/>
                  <a:gd name="T29" fmla="*/ 485 h 518"/>
                  <a:gd name="T30" fmla="*/ 188 w 1117"/>
                  <a:gd name="T31" fmla="*/ 503 h 518"/>
                  <a:gd name="T32" fmla="*/ 204 w 1117"/>
                  <a:gd name="T33" fmla="*/ 514 h 518"/>
                  <a:gd name="T34" fmla="*/ 223 w 1117"/>
                  <a:gd name="T35" fmla="*/ 518 h 518"/>
                  <a:gd name="T36" fmla="*/ 239 w 1117"/>
                  <a:gd name="T37" fmla="*/ 516 h 518"/>
                  <a:gd name="T38" fmla="*/ 253 w 1117"/>
                  <a:gd name="T39" fmla="*/ 508 h 518"/>
                  <a:gd name="T40" fmla="*/ 264 w 1117"/>
                  <a:gd name="T41" fmla="*/ 497 h 518"/>
                  <a:gd name="T42" fmla="*/ 271 w 1117"/>
                  <a:gd name="T43" fmla="*/ 482 h 518"/>
                  <a:gd name="T44" fmla="*/ 280 w 1117"/>
                  <a:gd name="T45" fmla="*/ 497 h 518"/>
                  <a:gd name="T46" fmla="*/ 291 w 1117"/>
                  <a:gd name="T47" fmla="*/ 508 h 518"/>
                  <a:gd name="T48" fmla="*/ 305 w 1117"/>
                  <a:gd name="T49" fmla="*/ 516 h 518"/>
                  <a:gd name="T50" fmla="*/ 320 w 1117"/>
                  <a:gd name="T51" fmla="*/ 518 h 518"/>
                  <a:gd name="T52" fmla="*/ 339 w 1117"/>
                  <a:gd name="T53" fmla="*/ 514 h 518"/>
                  <a:gd name="T54" fmla="*/ 356 w 1117"/>
                  <a:gd name="T55" fmla="*/ 503 h 518"/>
                  <a:gd name="T56" fmla="*/ 368 w 1117"/>
                  <a:gd name="T57" fmla="*/ 485 h 518"/>
                  <a:gd name="T58" fmla="*/ 372 w 1117"/>
                  <a:gd name="T59" fmla="*/ 465 h 518"/>
                  <a:gd name="T60" fmla="*/ 718 w 1117"/>
                  <a:gd name="T61" fmla="*/ 476 h 518"/>
                  <a:gd name="T62" fmla="*/ 727 w 1117"/>
                  <a:gd name="T63" fmla="*/ 494 h 518"/>
                  <a:gd name="T64" fmla="*/ 741 w 1117"/>
                  <a:gd name="T65" fmla="*/ 509 h 518"/>
                  <a:gd name="T66" fmla="*/ 759 w 1117"/>
                  <a:gd name="T67" fmla="*/ 517 h 518"/>
                  <a:gd name="T68" fmla="*/ 776 w 1117"/>
                  <a:gd name="T69" fmla="*/ 517 h 518"/>
                  <a:gd name="T70" fmla="*/ 792 w 1117"/>
                  <a:gd name="T71" fmla="*/ 512 h 518"/>
                  <a:gd name="T72" fmla="*/ 805 w 1117"/>
                  <a:gd name="T73" fmla="*/ 503 h 518"/>
                  <a:gd name="T74" fmla="*/ 814 w 1117"/>
                  <a:gd name="T75" fmla="*/ 490 h 518"/>
                  <a:gd name="T76" fmla="*/ 821 w 1117"/>
                  <a:gd name="T77" fmla="*/ 490 h 518"/>
                  <a:gd name="T78" fmla="*/ 831 w 1117"/>
                  <a:gd name="T79" fmla="*/ 503 h 518"/>
                  <a:gd name="T80" fmla="*/ 843 w 1117"/>
                  <a:gd name="T81" fmla="*/ 512 h 518"/>
                  <a:gd name="T82" fmla="*/ 858 w 1117"/>
                  <a:gd name="T83" fmla="*/ 517 h 518"/>
                  <a:gd name="T84" fmla="*/ 875 w 1117"/>
                  <a:gd name="T85" fmla="*/ 517 h 518"/>
                  <a:gd name="T86" fmla="*/ 894 w 1117"/>
                  <a:gd name="T87" fmla="*/ 509 h 518"/>
                  <a:gd name="T88" fmla="*/ 908 w 1117"/>
                  <a:gd name="T89" fmla="*/ 494 h 518"/>
                  <a:gd name="T90" fmla="*/ 916 w 1117"/>
                  <a:gd name="T91" fmla="*/ 476 h 518"/>
                  <a:gd name="T92" fmla="*/ 1112 w 1117"/>
                  <a:gd name="T93" fmla="*/ 465 h 518"/>
                  <a:gd name="T94" fmla="*/ 1112 w 1117"/>
                  <a:gd name="T95" fmla="*/ 351 h 518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1117" h="518">
                    <a:moveTo>
                      <a:pt x="1112" y="351"/>
                    </a:moveTo>
                    <a:lnTo>
                      <a:pt x="1117" y="161"/>
                    </a:lnTo>
                    <a:lnTo>
                      <a:pt x="1116" y="152"/>
                    </a:lnTo>
                    <a:lnTo>
                      <a:pt x="1114" y="145"/>
                    </a:lnTo>
                    <a:lnTo>
                      <a:pt x="1110" y="138"/>
                    </a:lnTo>
                    <a:lnTo>
                      <a:pt x="1105" y="132"/>
                    </a:lnTo>
                    <a:lnTo>
                      <a:pt x="1099" y="126"/>
                    </a:lnTo>
                    <a:lnTo>
                      <a:pt x="1092" y="123"/>
                    </a:lnTo>
                    <a:lnTo>
                      <a:pt x="1086" y="122"/>
                    </a:lnTo>
                    <a:lnTo>
                      <a:pt x="1078" y="121"/>
                    </a:lnTo>
                    <a:lnTo>
                      <a:pt x="990" y="121"/>
                    </a:lnTo>
                    <a:lnTo>
                      <a:pt x="974" y="71"/>
                    </a:lnTo>
                    <a:lnTo>
                      <a:pt x="973" y="64"/>
                    </a:lnTo>
                    <a:lnTo>
                      <a:pt x="970" y="57"/>
                    </a:lnTo>
                    <a:lnTo>
                      <a:pt x="966" y="52"/>
                    </a:lnTo>
                    <a:lnTo>
                      <a:pt x="962" y="46"/>
                    </a:lnTo>
                    <a:lnTo>
                      <a:pt x="956" y="42"/>
                    </a:lnTo>
                    <a:lnTo>
                      <a:pt x="950" y="39"/>
                    </a:lnTo>
                    <a:lnTo>
                      <a:pt x="943" y="36"/>
                    </a:lnTo>
                    <a:lnTo>
                      <a:pt x="936" y="35"/>
                    </a:lnTo>
                    <a:lnTo>
                      <a:pt x="792" y="35"/>
                    </a:lnTo>
                    <a:lnTo>
                      <a:pt x="760" y="0"/>
                    </a:lnTo>
                    <a:lnTo>
                      <a:pt x="618" y="0"/>
                    </a:lnTo>
                    <a:lnTo>
                      <a:pt x="588" y="35"/>
                    </a:lnTo>
                    <a:lnTo>
                      <a:pt x="44" y="35"/>
                    </a:lnTo>
                    <a:lnTo>
                      <a:pt x="0" y="344"/>
                    </a:lnTo>
                    <a:lnTo>
                      <a:pt x="73" y="465"/>
                    </a:lnTo>
                    <a:lnTo>
                      <a:pt x="171" y="465"/>
                    </a:lnTo>
                    <a:lnTo>
                      <a:pt x="172" y="476"/>
                    </a:lnTo>
                    <a:lnTo>
                      <a:pt x="176" y="485"/>
                    </a:lnTo>
                    <a:lnTo>
                      <a:pt x="181" y="494"/>
                    </a:lnTo>
                    <a:lnTo>
                      <a:pt x="188" y="503"/>
                    </a:lnTo>
                    <a:lnTo>
                      <a:pt x="195" y="509"/>
                    </a:lnTo>
                    <a:lnTo>
                      <a:pt x="204" y="514"/>
                    </a:lnTo>
                    <a:lnTo>
                      <a:pt x="214" y="517"/>
                    </a:lnTo>
                    <a:lnTo>
                      <a:pt x="223" y="518"/>
                    </a:lnTo>
                    <a:lnTo>
                      <a:pt x="231" y="517"/>
                    </a:lnTo>
                    <a:lnTo>
                      <a:pt x="239" y="516"/>
                    </a:lnTo>
                    <a:lnTo>
                      <a:pt x="246" y="512"/>
                    </a:lnTo>
                    <a:lnTo>
                      <a:pt x="253" y="508"/>
                    </a:lnTo>
                    <a:lnTo>
                      <a:pt x="258" y="503"/>
                    </a:lnTo>
                    <a:lnTo>
                      <a:pt x="264" y="497"/>
                    </a:lnTo>
                    <a:lnTo>
                      <a:pt x="268" y="490"/>
                    </a:lnTo>
                    <a:lnTo>
                      <a:pt x="271" y="482"/>
                    </a:lnTo>
                    <a:lnTo>
                      <a:pt x="274" y="490"/>
                    </a:lnTo>
                    <a:lnTo>
                      <a:pt x="280" y="497"/>
                    </a:lnTo>
                    <a:lnTo>
                      <a:pt x="284" y="503"/>
                    </a:lnTo>
                    <a:lnTo>
                      <a:pt x="291" y="508"/>
                    </a:lnTo>
                    <a:lnTo>
                      <a:pt x="297" y="512"/>
                    </a:lnTo>
                    <a:lnTo>
                      <a:pt x="305" y="516"/>
                    </a:lnTo>
                    <a:lnTo>
                      <a:pt x="312" y="517"/>
                    </a:lnTo>
                    <a:lnTo>
                      <a:pt x="320" y="518"/>
                    </a:lnTo>
                    <a:lnTo>
                      <a:pt x="330" y="517"/>
                    </a:lnTo>
                    <a:lnTo>
                      <a:pt x="339" y="514"/>
                    </a:lnTo>
                    <a:lnTo>
                      <a:pt x="348" y="509"/>
                    </a:lnTo>
                    <a:lnTo>
                      <a:pt x="356" y="503"/>
                    </a:lnTo>
                    <a:lnTo>
                      <a:pt x="362" y="494"/>
                    </a:lnTo>
                    <a:lnTo>
                      <a:pt x="368" y="485"/>
                    </a:lnTo>
                    <a:lnTo>
                      <a:pt x="371" y="476"/>
                    </a:lnTo>
                    <a:lnTo>
                      <a:pt x="372" y="465"/>
                    </a:lnTo>
                    <a:lnTo>
                      <a:pt x="717" y="465"/>
                    </a:lnTo>
                    <a:lnTo>
                      <a:pt x="718" y="476"/>
                    </a:lnTo>
                    <a:lnTo>
                      <a:pt x="721" y="485"/>
                    </a:lnTo>
                    <a:lnTo>
                      <a:pt x="727" y="494"/>
                    </a:lnTo>
                    <a:lnTo>
                      <a:pt x="733" y="503"/>
                    </a:lnTo>
                    <a:lnTo>
                      <a:pt x="741" y="509"/>
                    </a:lnTo>
                    <a:lnTo>
                      <a:pt x="749" y="514"/>
                    </a:lnTo>
                    <a:lnTo>
                      <a:pt x="759" y="517"/>
                    </a:lnTo>
                    <a:lnTo>
                      <a:pt x="769" y="518"/>
                    </a:lnTo>
                    <a:lnTo>
                      <a:pt x="776" y="517"/>
                    </a:lnTo>
                    <a:lnTo>
                      <a:pt x="784" y="516"/>
                    </a:lnTo>
                    <a:lnTo>
                      <a:pt x="792" y="512"/>
                    </a:lnTo>
                    <a:lnTo>
                      <a:pt x="798" y="508"/>
                    </a:lnTo>
                    <a:lnTo>
                      <a:pt x="805" y="503"/>
                    </a:lnTo>
                    <a:lnTo>
                      <a:pt x="810" y="497"/>
                    </a:lnTo>
                    <a:lnTo>
                      <a:pt x="814" y="490"/>
                    </a:lnTo>
                    <a:lnTo>
                      <a:pt x="818" y="482"/>
                    </a:lnTo>
                    <a:lnTo>
                      <a:pt x="821" y="490"/>
                    </a:lnTo>
                    <a:lnTo>
                      <a:pt x="825" y="497"/>
                    </a:lnTo>
                    <a:lnTo>
                      <a:pt x="831" y="503"/>
                    </a:lnTo>
                    <a:lnTo>
                      <a:pt x="836" y="508"/>
                    </a:lnTo>
                    <a:lnTo>
                      <a:pt x="843" y="512"/>
                    </a:lnTo>
                    <a:lnTo>
                      <a:pt x="850" y="516"/>
                    </a:lnTo>
                    <a:lnTo>
                      <a:pt x="858" y="517"/>
                    </a:lnTo>
                    <a:lnTo>
                      <a:pt x="865" y="518"/>
                    </a:lnTo>
                    <a:lnTo>
                      <a:pt x="875" y="517"/>
                    </a:lnTo>
                    <a:lnTo>
                      <a:pt x="885" y="514"/>
                    </a:lnTo>
                    <a:lnTo>
                      <a:pt x="894" y="509"/>
                    </a:lnTo>
                    <a:lnTo>
                      <a:pt x="901" y="503"/>
                    </a:lnTo>
                    <a:lnTo>
                      <a:pt x="908" y="494"/>
                    </a:lnTo>
                    <a:lnTo>
                      <a:pt x="913" y="485"/>
                    </a:lnTo>
                    <a:lnTo>
                      <a:pt x="916" y="476"/>
                    </a:lnTo>
                    <a:lnTo>
                      <a:pt x="917" y="465"/>
                    </a:lnTo>
                    <a:lnTo>
                      <a:pt x="1112" y="465"/>
                    </a:lnTo>
                    <a:lnTo>
                      <a:pt x="1066" y="401"/>
                    </a:lnTo>
                    <a:lnTo>
                      <a:pt x="1112" y="3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69" name="Freeform 47"/>
              <p:cNvSpPr>
                <a:spLocks/>
              </p:cNvSpPr>
              <p:nvPr/>
            </p:nvSpPr>
            <p:spPr bwMode="auto">
              <a:xfrm>
                <a:off x="3888" y="1584"/>
                <a:ext cx="1038" cy="354"/>
              </a:xfrm>
              <a:custGeom>
                <a:avLst/>
                <a:gdLst>
                  <a:gd name="T0" fmla="*/ 1033 w 1038"/>
                  <a:gd name="T1" fmla="*/ 263 h 354"/>
                  <a:gd name="T2" fmla="*/ 976 w 1038"/>
                  <a:gd name="T3" fmla="*/ 325 h 354"/>
                  <a:gd name="T4" fmla="*/ 997 w 1038"/>
                  <a:gd name="T5" fmla="*/ 354 h 354"/>
                  <a:gd name="T6" fmla="*/ 53 w 1038"/>
                  <a:gd name="T7" fmla="*/ 354 h 354"/>
                  <a:gd name="T8" fmla="*/ 12 w 1038"/>
                  <a:gd name="T9" fmla="*/ 287 h 354"/>
                  <a:gd name="T10" fmla="*/ 869 w 1038"/>
                  <a:gd name="T11" fmla="*/ 287 h 354"/>
                  <a:gd name="T12" fmla="*/ 842 w 1038"/>
                  <a:gd name="T13" fmla="*/ 249 h 354"/>
                  <a:gd name="T14" fmla="*/ 0 w 1038"/>
                  <a:gd name="T15" fmla="*/ 249 h 354"/>
                  <a:gd name="T16" fmla="*/ 36 w 1038"/>
                  <a:gd name="T17" fmla="*/ 0 h 354"/>
                  <a:gd name="T18" fmla="*/ 895 w 1038"/>
                  <a:gd name="T19" fmla="*/ 0 h 354"/>
                  <a:gd name="T20" fmla="*/ 895 w 1038"/>
                  <a:gd name="T21" fmla="*/ 0 h 354"/>
                  <a:gd name="T22" fmla="*/ 895 w 1038"/>
                  <a:gd name="T23" fmla="*/ 1 h 354"/>
                  <a:gd name="T24" fmla="*/ 895 w 1038"/>
                  <a:gd name="T25" fmla="*/ 1 h 354"/>
                  <a:gd name="T26" fmla="*/ 895 w 1038"/>
                  <a:gd name="T27" fmla="*/ 2 h 354"/>
                  <a:gd name="T28" fmla="*/ 895 w 1038"/>
                  <a:gd name="T29" fmla="*/ 5 h 354"/>
                  <a:gd name="T30" fmla="*/ 904 w 1038"/>
                  <a:gd name="T31" fmla="*/ 26 h 354"/>
                  <a:gd name="T32" fmla="*/ 788 w 1038"/>
                  <a:gd name="T33" fmla="*/ 26 h 354"/>
                  <a:gd name="T34" fmla="*/ 816 w 1038"/>
                  <a:gd name="T35" fmla="*/ 83 h 354"/>
                  <a:gd name="T36" fmla="*/ 1037 w 1038"/>
                  <a:gd name="T37" fmla="*/ 85 h 354"/>
                  <a:gd name="T38" fmla="*/ 1037 w 1038"/>
                  <a:gd name="T39" fmla="*/ 85 h 354"/>
                  <a:gd name="T40" fmla="*/ 1038 w 1038"/>
                  <a:gd name="T41" fmla="*/ 86 h 354"/>
                  <a:gd name="T42" fmla="*/ 1038 w 1038"/>
                  <a:gd name="T43" fmla="*/ 86 h 354"/>
                  <a:gd name="T44" fmla="*/ 1038 w 1038"/>
                  <a:gd name="T45" fmla="*/ 87 h 354"/>
                  <a:gd name="T46" fmla="*/ 1033 w 1038"/>
                  <a:gd name="T47" fmla="*/ 263 h 354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038" h="354">
                    <a:moveTo>
                      <a:pt x="1033" y="263"/>
                    </a:moveTo>
                    <a:lnTo>
                      <a:pt x="976" y="325"/>
                    </a:lnTo>
                    <a:lnTo>
                      <a:pt x="997" y="354"/>
                    </a:lnTo>
                    <a:lnTo>
                      <a:pt x="53" y="354"/>
                    </a:lnTo>
                    <a:lnTo>
                      <a:pt x="12" y="287"/>
                    </a:lnTo>
                    <a:lnTo>
                      <a:pt x="869" y="287"/>
                    </a:lnTo>
                    <a:lnTo>
                      <a:pt x="842" y="249"/>
                    </a:lnTo>
                    <a:lnTo>
                      <a:pt x="0" y="249"/>
                    </a:lnTo>
                    <a:lnTo>
                      <a:pt x="36" y="0"/>
                    </a:lnTo>
                    <a:lnTo>
                      <a:pt x="895" y="0"/>
                    </a:lnTo>
                    <a:lnTo>
                      <a:pt x="895" y="1"/>
                    </a:lnTo>
                    <a:lnTo>
                      <a:pt x="895" y="2"/>
                    </a:lnTo>
                    <a:lnTo>
                      <a:pt x="895" y="5"/>
                    </a:lnTo>
                    <a:lnTo>
                      <a:pt x="904" y="26"/>
                    </a:lnTo>
                    <a:lnTo>
                      <a:pt x="788" y="26"/>
                    </a:lnTo>
                    <a:lnTo>
                      <a:pt x="816" y="83"/>
                    </a:lnTo>
                    <a:lnTo>
                      <a:pt x="1037" y="85"/>
                    </a:lnTo>
                    <a:lnTo>
                      <a:pt x="1038" y="86"/>
                    </a:lnTo>
                    <a:lnTo>
                      <a:pt x="1038" y="87"/>
                    </a:lnTo>
                    <a:lnTo>
                      <a:pt x="1033" y="263"/>
                    </a:lnTo>
                    <a:close/>
                  </a:path>
                </a:pathLst>
              </a:custGeom>
              <a:solidFill>
                <a:srgbClr val="3FB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70" name="Freeform 48"/>
              <p:cNvSpPr>
                <a:spLocks/>
              </p:cNvSpPr>
              <p:nvPr/>
            </p:nvSpPr>
            <p:spPr bwMode="auto">
              <a:xfrm>
                <a:off x="4873" y="1694"/>
                <a:ext cx="35" cy="75"/>
              </a:xfrm>
              <a:custGeom>
                <a:avLst/>
                <a:gdLst>
                  <a:gd name="T0" fmla="*/ 17 w 35"/>
                  <a:gd name="T1" fmla="*/ 0 h 75"/>
                  <a:gd name="T2" fmla="*/ 11 w 35"/>
                  <a:gd name="T3" fmla="*/ 3 h 75"/>
                  <a:gd name="T4" fmla="*/ 5 w 35"/>
                  <a:gd name="T5" fmla="*/ 11 h 75"/>
                  <a:gd name="T6" fmla="*/ 1 w 35"/>
                  <a:gd name="T7" fmla="*/ 24 h 75"/>
                  <a:gd name="T8" fmla="*/ 0 w 35"/>
                  <a:gd name="T9" fmla="*/ 38 h 75"/>
                  <a:gd name="T10" fmla="*/ 1 w 35"/>
                  <a:gd name="T11" fmla="*/ 53 h 75"/>
                  <a:gd name="T12" fmla="*/ 5 w 35"/>
                  <a:gd name="T13" fmla="*/ 64 h 75"/>
                  <a:gd name="T14" fmla="*/ 11 w 35"/>
                  <a:gd name="T15" fmla="*/ 71 h 75"/>
                  <a:gd name="T16" fmla="*/ 17 w 35"/>
                  <a:gd name="T17" fmla="*/ 75 h 75"/>
                  <a:gd name="T18" fmla="*/ 24 w 35"/>
                  <a:gd name="T19" fmla="*/ 71 h 75"/>
                  <a:gd name="T20" fmla="*/ 29 w 35"/>
                  <a:gd name="T21" fmla="*/ 64 h 75"/>
                  <a:gd name="T22" fmla="*/ 34 w 35"/>
                  <a:gd name="T23" fmla="*/ 53 h 75"/>
                  <a:gd name="T24" fmla="*/ 35 w 35"/>
                  <a:gd name="T25" fmla="*/ 38 h 75"/>
                  <a:gd name="T26" fmla="*/ 34 w 35"/>
                  <a:gd name="T27" fmla="*/ 24 h 75"/>
                  <a:gd name="T28" fmla="*/ 29 w 35"/>
                  <a:gd name="T29" fmla="*/ 11 h 75"/>
                  <a:gd name="T30" fmla="*/ 24 w 35"/>
                  <a:gd name="T31" fmla="*/ 3 h 75"/>
                  <a:gd name="T32" fmla="*/ 17 w 35"/>
                  <a:gd name="T33" fmla="*/ 0 h 7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35" h="75">
                    <a:moveTo>
                      <a:pt x="17" y="0"/>
                    </a:moveTo>
                    <a:lnTo>
                      <a:pt x="11" y="3"/>
                    </a:lnTo>
                    <a:lnTo>
                      <a:pt x="5" y="11"/>
                    </a:lnTo>
                    <a:lnTo>
                      <a:pt x="1" y="24"/>
                    </a:lnTo>
                    <a:lnTo>
                      <a:pt x="0" y="38"/>
                    </a:lnTo>
                    <a:lnTo>
                      <a:pt x="1" y="53"/>
                    </a:lnTo>
                    <a:lnTo>
                      <a:pt x="5" y="64"/>
                    </a:lnTo>
                    <a:lnTo>
                      <a:pt x="11" y="71"/>
                    </a:lnTo>
                    <a:lnTo>
                      <a:pt x="17" y="75"/>
                    </a:lnTo>
                    <a:lnTo>
                      <a:pt x="24" y="71"/>
                    </a:lnTo>
                    <a:lnTo>
                      <a:pt x="29" y="64"/>
                    </a:lnTo>
                    <a:lnTo>
                      <a:pt x="34" y="53"/>
                    </a:lnTo>
                    <a:lnTo>
                      <a:pt x="35" y="38"/>
                    </a:lnTo>
                    <a:lnTo>
                      <a:pt x="34" y="24"/>
                    </a:lnTo>
                    <a:lnTo>
                      <a:pt x="29" y="11"/>
                    </a:lnTo>
                    <a:lnTo>
                      <a:pt x="24" y="3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71" name="Freeform 49"/>
              <p:cNvSpPr>
                <a:spLocks/>
              </p:cNvSpPr>
              <p:nvPr/>
            </p:nvSpPr>
            <p:spPr bwMode="auto">
              <a:xfrm>
                <a:off x="4481" y="1614"/>
                <a:ext cx="189" cy="49"/>
              </a:xfrm>
              <a:custGeom>
                <a:avLst/>
                <a:gdLst>
                  <a:gd name="T0" fmla="*/ 23 w 189"/>
                  <a:gd name="T1" fmla="*/ 49 h 49"/>
                  <a:gd name="T2" fmla="*/ 0 w 189"/>
                  <a:gd name="T3" fmla="*/ 0 h 49"/>
                  <a:gd name="T4" fmla="*/ 162 w 189"/>
                  <a:gd name="T5" fmla="*/ 0 h 49"/>
                  <a:gd name="T6" fmla="*/ 189 w 189"/>
                  <a:gd name="T7" fmla="*/ 49 h 49"/>
                  <a:gd name="T8" fmla="*/ 23 w 189"/>
                  <a:gd name="T9" fmla="*/ 49 h 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89" h="49">
                    <a:moveTo>
                      <a:pt x="23" y="49"/>
                    </a:moveTo>
                    <a:lnTo>
                      <a:pt x="0" y="0"/>
                    </a:lnTo>
                    <a:lnTo>
                      <a:pt x="162" y="0"/>
                    </a:lnTo>
                    <a:lnTo>
                      <a:pt x="189" y="49"/>
                    </a:lnTo>
                    <a:lnTo>
                      <a:pt x="23" y="4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360" name="Group 50"/>
            <p:cNvGrpSpPr>
              <a:grpSpLocks/>
            </p:cNvGrpSpPr>
            <p:nvPr/>
          </p:nvGrpSpPr>
          <p:grpSpPr bwMode="auto">
            <a:xfrm>
              <a:off x="1728" y="1008"/>
              <a:ext cx="1073" cy="483"/>
              <a:chOff x="2375" y="2170"/>
              <a:chExt cx="1073" cy="483"/>
            </a:xfrm>
          </p:grpSpPr>
          <p:sp>
            <p:nvSpPr>
              <p:cNvPr id="12361" name="Freeform 51"/>
              <p:cNvSpPr>
                <a:spLocks/>
              </p:cNvSpPr>
              <p:nvPr/>
            </p:nvSpPr>
            <p:spPr bwMode="auto">
              <a:xfrm>
                <a:off x="2375" y="2170"/>
                <a:ext cx="1073" cy="483"/>
              </a:xfrm>
              <a:custGeom>
                <a:avLst/>
                <a:gdLst>
                  <a:gd name="T0" fmla="*/ 245 w 1073"/>
                  <a:gd name="T1" fmla="*/ 482 h 483"/>
                  <a:gd name="T2" fmla="*/ 260 w 1073"/>
                  <a:gd name="T3" fmla="*/ 477 h 483"/>
                  <a:gd name="T4" fmla="*/ 272 w 1073"/>
                  <a:gd name="T5" fmla="*/ 468 h 483"/>
                  <a:gd name="T6" fmla="*/ 282 w 1073"/>
                  <a:gd name="T7" fmla="*/ 455 h 483"/>
                  <a:gd name="T8" fmla="*/ 288 w 1073"/>
                  <a:gd name="T9" fmla="*/ 455 h 483"/>
                  <a:gd name="T10" fmla="*/ 298 w 1073"/>
                  <a:gd name="T11" fmla="*/ 468 h 483"/>
                  <a:gd name="T12" fmla="*/ 311 w 1073"/>
                  <a:gd name="T13" fmla="*/ 477 h 483"/>
                  <a:gd name="T14" fmla="*/ 326 w 1073"/>
                  <a:gd name="T15" fmla="*/ 482 h 483"/>
                  <a:gd name="T16" fmla="*/ 344 w 1073"/>
                  <a:gd name="T17" fmla="*/ 482 h 483"/>
                  <a:gd name="T18" fmla="*/ 362 w 1073"/>
                  <a:gd name="T19" fmla="*/ 474 h 483"/>
                  <a:gd name="T20" fmla="*/ 376 w 1073"/>
                  <a:gd name="T21" fmla="*/ 459 h 483"/>
                  <a:gd name="T22" fmla="*/ 385 w 1073"/>
                  <a:gd name="T23" fmla="*/ 441 h 483"/>
                  <a:gd name="T24" fmla="*/ 734 w 1073"/>
                  <a:gd name="T25" fmla="*/ 430 h 483"/>
                  <a:gd name="T26" fmla="*/ 739 w 1073"/>
                  <a:gd name="T27" fmla="*/ 450 h 483"/>
                  <a:gd name="T28" fmla="*/ 750 w 1073"/>
                  <a:gd name="T29" fmla="*/ 468 h 483"/>
                  <a:gd name="T30" fmla="*/ 767 w 1073"/>
                  <a:gd name="T31" fmla="*/ 479 h 483"/>
                  <a:gd name="T32" fmla="*/ 786 w 1073"/>
                  <a:gd name="T33" fmla="*/ 483 h 483"/>
                  <a:gd name="T34" fmla="*/ 801 w 1073"/>
                  <a:gd name="T35" fmla="*/ 481 h 483"/>
                  <a:gd name="T36" fmla="*/ 816 w 1073"/>
                  <a:gd name="T37" fmla="*/ 473 h 483"/>
                  <a:gd name="T38" fmla="*/ 827 w 1073"/>
                  <a:gd name="T39" fmla="*/ 462 h 483"/>
                  <a:gd name="T40" fmla="*/ 835 w 1073"/>
                  <a:gd name="T41" fmla="*/ 447 h 483"/>
                  <a:gd name="T42" fmla="*/ 843 w 1073"/>
                  <a:gd name="T43" fmla="*/ 462 h 483"/>
                  <a:gd name="T44" fmla="*/ 853 w 1073"/>
                  <a:gd name="T45" fmla="*/ 473 h 483"/>
                  <a:gd name="T46" fmla="*/ 868 w 1073"/>
                  <a:gd name="T47" fmla="*/ 481 h 483"/>
                  <a:gd name="T48" fmla="*/ 883 w 1073"/>
                  <a:gd name="T49" fmla="*/ 483 h 483"/>
                  <a:gd name="T50" fmla="*/ 902 w 1073"/>
                  <a:gd name="T51" fmla="*/ 479 h 483"/>
                  <a:gd name="T52" fmla="*/ 919 w 1073"/>
                  <a:gd name="T53" fmla="*/ 468 h 483"/>
                  <a:gd name="T54" fmla="*/ 930 w 1073"/>
                  <a:gd name="T55" fmla="*/ 450 h 483"/>
                  <a:gd name="T56" fmla="*/ 935 w 1073"/>
                  <a:gd name="T57" fmla="*/ 430 h 483"/>
                  <a:gd name="T58" fmla="*/ 994 w 1073"/>
                  <a:gd name="T59" fmla="*/ 302 h 483"/>
                  <a:gd name="T60" fmla="*/ 59 w 1073"/>
                  <a:gd name="T61" fmla="*/ 0 h 483"/>
                  <a:gd name="T62" fmla="*/ 74 w 1073"/>
                  <a:gd name="T63" fmla="*/ 430 h 483"/>
                  <a:gd name="T64" fmla="*/ 187 w 1073"/>
                  <a:gd name="T65" fmla="*/ 441 h 483"/>
                  <a:gd name="T66" fmla="*/ 195 w 1073"/>
                  <a:gd name="T67" fmla="*/ 459 h 483"/>
                  <a:gd name="T68" fmla="*/ 209 w 1073"/>
                  <a:gd name="T69" fmla="*/ 474 h 483"/>
                  <a:gd name="T70" fmla="*/ 228 w 1073"/>
                  <a:gd name="T71" fmla="*/ 482 h 48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1073" h="483">
                    <a:moveTo>
                      <a:pt x="237" y="483"/>
                    </a:moveTo>
                    <a:lnTo>
                      <a:pt x="245" y="482"/>
                    </a:lnTo>
                    <a:lnTo>
                      <a:pt x="253" y="481"/>
                    </a:lnTo>
                    <a:lnTo>
                      <a:pt x="260" y="477"/>
                    </a:lnTo>
                    <a:lnTo>
                      <a:pt x="267" y="473"/>
                    </a:lnTo>
                    <a:lnTo>
                      <a:pt x="272" y="468"/>
                    </a:lnTo>
                    <a:lnTo>
                      <a:pt x="278" y="462"/>
                    </a:lnTo>
                    <a:lnTo>
                      <a:pt x="282" y="455"/>
                    </a:lnTo>
                    <a:lnTo>
                      <a:pt x="285" y="447"/>
                    </a:lnTo>
                    <a:lnTo>
                      <a:pt x="288" y="455"/>
                    </a:lnTo>
                    <a:lnTo>
                      <a:pt x="294" y="462"/>
                    </a:lnTo>
                    <a:lnTo>
                      <a:pt x="298" y="468"/>
                    </a:lnTo>
                    <a:lnTo>
                      <a:pt x="305" y="473"/>
                    </a:lnTo>
                    <a:lnTo>
                      <a:pt x="311" y="477"/>
                    </a:lnTo>
                    <a:lnTo>
                      <a:pt x="319" y="481"/>
                    </a:lnTo>
                    <a:lnTo>
                      <a:pt x="326" y="482"/>
                    </a:lnTo>
                    <a:lnTo>
                      <a:pt x="334" y="483"/>
                    </a:lnTo>
                    <a:lnTo>
                      <a:pt x="344" y="482"/>
                    </a:lnTo>
                    <a:lnTo>
                      <a:pt x="354" y="479"/>
                    </a:lnTo>
                    <a:lnTo>
                      <a:pt x="362" y="474"/>
                    </a:lnTo>
                    <a:lnTo>
                      <a:pt x="370" y="468"/>
                    </a:lnTo>
                    <a:lnTo>
                      <a:pt x="376" y="459"/>
                    </a:lnTo>
                    <a:lnTo>
                      <a:pt x="382" y="450"/>
                    </a:lnTo>
                    <a:lnTo>
                      <a:pt x="385" y="441"/>
                    </a:lnTo>
                    <a:lnTo>
                      <a:pt x="386" y="430"/>
                    </a:lnTo>
                    <a:lnTo>
                      <a:pt x="734" y="430"/>
                    </a:lnTo>
                    <a:lnTo>
                      <a:pt x="735" y="441"/>
                    </a:lnTo>
                    <a:lnTo>
                      <a:pt x="739" y="450"/>
                    </a:lnTo>
                    <a:lnTo>
                      <a:pt x="744" y="459"/>
                    </a:lnTo>
                    <a:lnTo>
                      <a:pt x="750" y="468"/>
                    </a:lnTo>
                    <a:lnTo>
                      <a:pt x="758" y="474"/>
                    </a:lnTo>
                    <a:lnTo>
                      <a:pt x="767" y="479"/>
                    </a:lnTo>
                    <a:lnTo>
                      <a:pt x="776" y="482"/>
                    </a:lnTo>
                    <a:lnTo>
                      <a:pt x="786" y="483"/>
                    </a:lnTo>
                    <a:lnTo>
                      <a:pt x="794" y="482"/>
                    </a:lnTo>
                    <a:lnTo>
                      <a:pt x="801" y="481"/>
                    </a:lnTo>
                    <a:lnTo>
                      <a:pt x="809" y="477"/>
                    </a:lnTo>
                    <a:lnTo>
                      <a:pt x="816" y="473"/>
                    </a:lnTo>
                    <a:lnTo>
                      <a:pt x="822" y="468"/>
                    </a:lnTo>
                    <a:lnTo>
                      <a:pt x="827" y="462"/>
                    </a:lnTo>
                    <a:lnTo>
                      <a:pt x="832" y="455"/>
                    </a:lnTo>
                    <a:lnTo>
                      <a:pt x="835" y="447"/>
                    </a:lnTo>
                    <a:lnTo>
                      <a:pt x="838" y="455"/>
                    </a:lnTo>
                    <a:lnTo>
                      <a:pt x="843" y="462"/>
                    </a:lnTo>
                    <a:lnTo>
                      <a:pt x="848" y="468"/>
                    </a:lnTo>
                    <a:lnTo>
                      <a:pt x="853" y="473"/>
                    </a:lnTo>
                    <a:lnTo>
                      <a:pt x="860" y="477"/>
                    </a:lnTo>
                    <a:lnTo>
                      <a:pt x="868" y="481"/>
                    </a:lnTo>
                    <a:lnTo>
                      <a:pt x="875" y="482"/>
                    </a:lnTo>
                    <a:lnTo>
                      <a:pt x="883" y="483"/>
                    </a:lnTo>
                    <a:lnTo>
                      <a:pt x="893" y="482"/>
                    </a:lnTo>
                    <a:lnTo>
                      <a:pt x="902" y="479"/>
                    </a:lnTo>
                    <a:lnTo>
                      <a:pt x="911" y="474"/>
                    </a:lnTo>
                    <a:lnTo>
                      <a:pt x="919" y="468"/>
                    </a:lnTo>
                    <a:lnTo>
                      <a:pt x="925" y="459"/>
                    </a:lnTo>
                    <a:lnTo>
                      <a:pt x="930" y="450"/>
                    </a:lnTo>
                    <a:lnTo>
                      <a:pt x="934" y="441"/>
                    </a:lnTo>
                    <a:lnTo>
                      <a:pt x="935" y="430"/>
                    </a:lnTo>
                    <a:lnTo>
                      <a:pt x="1073" y="430"/>
                    </a:lnTo>
                    <a:lnTo>
                      <a:pt x="994" y="302"/>
                    </a:lnTo>
                    <a:lnTo>
                      <a:pt x="1038" y="0"/>
                    </a:lnTo>
                    <a:lnTo>
                      <a:pt x="59" y="0"/>
                    </a:lnTo>
                    <a:lnTo>
                      <a:pt x="0" y="309"/>
                    </a:lnTo>
                    <a:lnTo>
                      <a:pt x="74" y="430"/>
                    </a:lnTo>
                    <a:lnTo>
                      <a:pt x="185" y="430"/>
                    </a:lnTo>
                    <a:lnTo>
                      <a:pt x="187" y="441"/>
                    </a:lnTo>
                    <a:lnTo>
                      <a:pt x="190" y="450"/>
                    </a:lnTo>
                    <a:lnTo>
                      <a:pt x="195" y="459"/>
                    </a:lnTo>
                    <a:lnTo>
                      <a:pt x="202" y="468"/>
                    </a:lnTo>
                    <a:lnTo>
                      <a:pt x="209" y="474"/>
                    </a:lnTo>
                    <a:lnTo>
                      <a:pt x="218" y="479"/>
                    </a:lnTo>
                    <a:lnTo>
                      <a:pt x="228" y="482"/>
                    </a:lnTo>
                    <a:lnTo>
                      <a:pt x="237" y="48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62" name="Freeform 52"/>
              <p:cNvSpPr>
                <a:spLocks/>
              </p:cNvSpPr>
              <p:nvPr/>
            </p:nvSpPr>
            <p:spPr bwMode="auto">
              <a:xfrm>
                <a:off x="2415" y="2208"/>
                <a:ext cx="965" cy="354"/>
              </a:xfrm>
              <a:custGeom>
                <a:avLst/>
                <a:gdLst>
                  <a:gd name="T0" fmla="*/ 0 w 965"/>
                  <a:gd name="T1" fmla="*/ 264 h 354"/>
                  <a:gd name="T2" fmla="*/ 50 w 965"/>
                  <a:gd name="T3" fmla="*/ 0 h 354"/>
                  <a:gd name="T4" fmla="*/ 954 w 965"/>
                  <a:gd name="T5" fmla="*/ 0 h 354"/>
                  <a:gd name="T6" fmla="*/ 918 w 965"/>
                  <a:gd name="T7" fmla="*/ 249 h 354"/>
                  <a:gd name="T8" fmla="*/ 131 w 965"/>
                  <a:gd name="T9" fmla="*/ 249 h 354"/>
                  <a:gd name="T10" fmla="*/ 161 w 965"/>
                  <a:gd name="T11" fmla="*/ 287 h 354"/>
                  <a:gd name="T12" fmla="*/ 924 w 965"/>
                  <a:gd name="T13" fmla="*/ 287 h 354"/>
                  <a:gd name="T14" fmla="*/ 965 w 965"/>
                  <a:gd name="T15" fmla="*/ 354 h 354"/>
                  <a:gd name="T16" fmla="*/ 55 w 965"/>
                  <a:gd name="T17" fmla="*/ 354 h 354"/>
                  <a:gd name="T18" fmla="*/ 0 w 965"/>
                  <a:gd name="T19" fmla="*/ 264 h 35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65" h="354">
                    <a:moveTo>
                      <a:pt x="0" y="264"/>
                    </a:moveTo>
                    <a:lnTo>
                      <a:pt x="50" y="0"/>
                    </a:lnTo>
                    <a:lnTo>
                      <a:pt x="954" y="0"/>
                    </a:lnTo>
                    <a:lnTo>
                      <a:pt x="918" y="249"/>
                    </a:lnTo>
                    <a:lnTo>
                      <a:pt x="131" y="249"/>
                    </a:lnTo>
                    <a:lnTo>
                      <a:pt x="161" y="287"/>
                    </a:lnTo>
                    <a:lnTo>
                      <a:pt x="924" y="287"/>
                    </a:lnTo>
                    <a:lnTo>
                      <a:pt x="965" y="354"/>
                    </a:lnTo>
                    <a:lnTo>
                      <a:pt x="55" y="354"/>
                    </a:lnTo>
                    <a:lnTo>
                      <a:pt x="0" y="264"/>
                    </a:lnTo>
                    <a:close/>
                  </a:path>
                </a:pathLst>
              </a:custGeom>
              <a:solidFill>
                <a:srgbClr val="3FB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63" name="Freeform 53"/>
              <p:cNvSpPr>
                <a:spLocks/>
              </p:cNvSpPr>
              <p:nvPr/>
            </p:nvSpPr>
            <p:spPr bwMode="auto">
              <a:xfrm>
                <a:off x="2650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2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64" name="Freeform 54"/>
              <p:cNvSpPr>
                <a:spLocks/>
              </p:cNvSpPr>
              <p:nvPr/>
            </p:nvSpPr>
            <p:spPr bwMode="auto">
              <a:xfrm>
                <a:off x="2481" y="2262"/>
                <a:ext cx="138" cy="110"/>
              </a:xfrm>
              <a:custGeom>
                <a:avLst/>
                <a:gdLst>
                  <a:gd name="T0" fmla="*/ 122 w 138"/>
                  <a:gd name="T1" fmla="*/ 110 h 110"/>
                  <a:gd name="T2" fmla="*/ 138 w 138"/>
                  <a:gd name="T3" fmla="*/ 0 h 110"/>
                  <a:gd name="T4" fmla="*/ 15 w 138"/>
                  <a:gd name="T5" fmla="*/ 0 h 110"/>
                  <a:gd name="T6" fmla="*/ 0 w 138"/>
                  <a:gd name="T7" fmla="*/ 110 h 110"/>
                  <a:gd name="T8" fmla="*/ 122 w 138"/>
                  <a:gd name="T9" fmla="*/ 11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22" y="110"/>
                    </a:moveTo>
                    <a:lnTo>
                      <a:pt x="138" y="0"/>
                    </a:lnTo>
                    <a:lnTo>
                      <a:pt x="15" y="0"/>
                    </a:lnTo>
                    <a:lnTo>
                      <a:pt x="0" y="110"/>
                    </a:lnTo>
                    <a:lnTo>
                      <a:pt x="122" y="1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65" name="Freeform 55"/>
              <p:cNvSpPr>
                <a:spLocks/>
              </p:cNvSpPr>
              <p:nvPr/>
            </p:nvSpPr>
            <p:spPr bwMode="auto">
              <a:xfrm>
                <a:off x="2820" y="2262"/>
                <a:ext cx="137" cy="110"/>
              </a:xfrm>
              <a:custGeom>
                <a:avLst/>
                <a:gdLst>
                  <a:gd name="T0" fmla="*/ 137 w 137"/>
                  <a:gd name="T1" fmla="*/ 0 h 110"/>
                  <a:gd name="T2" fmla="*/ 16 w 137"/>
                  <a:gd name="T3" fmla="*/ 0 h 110"/>
                  <a:gd name="T4" fmla="*/ 0 w 137"/>
                  <a:gd name="T5" fmla="*/ 110 h 110"/>
                  <a:gd name="T6" fmla="*/ 122 w 137"/>
                  <a:gd name="T7" fmla="*/ 110 h 110"/>
                  <a:gd name="T8" fmla="*/ 137 w 137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7" h="110">
                    <a:moveTo>
                      <a:pt x="137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66" name="Freeform 56"/>
              <p:cNvSpPr>
                <a:spLocks/>
              </p:cNvSpPr>
              <p:nvPr/>
            </p:nvSpPr>
            <p:spPr bwMode="auto">
              <a:xfrm>
                <a:off x="2989" y="2262"/>
                <a:ext cx="136" cy="110"/>
              </a:xfrm>
              <a:custGeom>
                <a:avLst/>
                <a:gdLst>
                  <a:gd name="T0" fmla="*/ 136 w 136"/>
                  <a:gd name="T1" fmla="*/ 0 h 110"/>
                  <a:gd name="T2" fmla="*/ 16 w 136"/>
                  <a:gd name="T3" fmla="*/ 0 h 110"/>
                  <a:gd name="T4" fmla="*/ 0 w 136"/>
                  <a:gd name="T5" fmla="*/ 110 h 110"/>
                  <a:gd name="T6" fmla="*/ 121 w 136"/>
                  <a:gd name="T7" fmla="*/ 110 h 110"/>
                  <a:gd name="T8" fmla="*/ 136 w 136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" h="110">
                    <a:moveTo>
                      <a:pt x="136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1" y="11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67" name="Freeform 57"/>
              <p:cNvSpPr>
                <a:spLocks/>
              </p:cNvSpPr>
              <p:nvPr/>
            </p:nvSpPr>
            <p:spPr bwMode="auto">
              <a:xfrm>
                <a:off x="3162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3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3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2301" name="Group 80"/>
          <p:cNvGrpSpPr>
            <a:grpSpLocks/>
          </p:cNvGrpSpPr>
          <p:nvPr/>
        </p:nvGrpSpPr>
        <p:grpSpPr bwMode="auto">
          <a:xfrm flipH="1" flipV="1">
            <a:off x="4089400" y="6067425"/>
            <a:ext cx="2198688" cy="338138"/>
            <a:chOff x="624" y="960"/>
            <a:chExt cx="3325" cy="531"/>
          </a:xfrm>
        </p:grpSpPr>
        <p:grpSp>
          <p:nvGrpSpPr>
            <p:cNvPr id="12337" name="Group 81"/>
            <p:cNvGrpSpPr>
              <a:grpSpLocks/>
            </p:cNvGrpSpPr>
            <p:nvPr/>
          </p:nvGrpSpPr>
          <p:grpSpPr bwMode="auto">
            <a:xfrm>
              <a:off x="624" y="1008"/>
              <a:ext cx="1073" cy="483"/>
              <a:chOff x="2375" y="2170"/>
              <a:chExt cx="1073" cy="483"/>
            </a:xfrm>
          </p:grpSpPr>
          <p:sp>
            <p:nvSpPr>
              <p:cNvPr id="12351" name="Freeform 82"/>
              <p:cNvSpPr>
                <a:spLocks/>
              </p:cNvSpPr>
              <p:nvPr/>
            </p:nvSpPr>
            <p:spPr bwMode="auto">
              <a:xfrm>
                <a:off x="2375" y="2170"/>
                <a:ext cx="1073" cy="483"/>
              </a:xfrm>
              <a:custGeom>
                <a:avLst/>
                <a:gdLst>
                  <a:gd name="T0" fmla="*/ 245 w 1073"/>
                  <a:gd name="T1" fmla="*/ 482 h 483"/>
                  <a:gd name="T2" fmla="*/ 260 w 1073"/>
                  <a:gd name="T3" fmla="*/ 477 h 483"/>
                  <a:gd name="T4" fmla="*/ 272 w 1073"/>
                  <a:gd name="T5" fmla="*/ 468 h 483"/>
                  <a:gd name="T6" fmla="*/ 282 w 1073"/>
                  <a:gd name="T7" fmla="*/ 455 h 483"/>
                  <a:gd name="T8" fmla="*/ 288 w 1073"/>
                  <a:gd name="T9" fmla="*/ 455 h 483"/>
                  <a:gd name="T10" fmla="*/ 298 w 1073"/>
                  <a:gd name="T11" fmla="*/ 468 h 483"/>
                  <a:gd name="T12" fmla="*/ 311 w 1073"/>
                  <a:gd name="T13" fmla="*/ 477 h 483"/>
                  <a:gd name="T14" fmla="*/ 326 w 1073"/>
                  <a:gd name="T15" fmla="*/ 482 h 483"/>
                  <a:gd name="T16" fmla="*/ 344 w 1073"/>
                  <a:gd name="T17" fmla="*/ 482 h 483"/>
                  <a:gd name="T18" fmla="*/ 362 w 1073"/>
                  <a:gd name="T19" fmla="*/ 474 h 483"/>
                  <a:gd name="T20" fmla="*/ 376 w 1073"/>
                  <a:gd name="T21" fmla="*/ 459 h 483"/>
                  <a:gd name="T22" fmla="*/ 385 w 1073"/>
                  <a:gd name="T23" fmla="*/ 441 h 483"/>
                  <a:gd name="T24" fmla="*/ 734 w 1073"/>
                  <a:gd name="T25" fmla="*/ 430 h 483"/>
                  <a:gd name="T26" fmla="*/ 739 w 1073"/>
                  <a:gd name="T27" fmla="*/ 450 h 483"/>
                  <a:gd name="T28" fmla="*/ 750 w 1073"/>
                  <a:gd name="T29" fmla="*/ 468 h 483"/>
                  <a:gd name="T30" fmla="*/ 767 w 1073"/>
                  <a:gd name="T31" fmla="*/ 479 h 483"/>
                  <a:gd name="T32" fmla="*/ 786 w 1073"/>
                  <a:gd name="T33" fmla="*/ 483 h 483"/>
                  <a:gd name="T34" fmla="*/ 801 w 1073"/>
                  <a:gd name="T35" fmla="*/ 481 h 483"/>
                  <a:gd name="T36" fmla="*/ 816 w 1073"/>
                  <a:gd name="T37" fmla="*/ 473 h 483"/>
                  <a:gd name="T38" fmla="*/ 827 w 1073"/>
                  <a:gd name="T39" fmla="*/ 462 h 483"/>
                  <a:gd name="T40" fmla="*/ 835 w 1073"/>
                  <a:gd name="T41" fmla="*/ 447 h 483"/>
                  <a:gd name="T42" fmla="*/ 843 w 1073"/>
                  <a:gd name="T43" fmla="*/ 462 h 483"/>
                  <a:gd name="T44" fmla="*/ 853 w 1073"/>
                  <a:gd name="T45" fmla="*/ 473 h 483"/>
                  <a:gd name="T46" fmla="*/ 868 w 1073"/>
                  <a:gd name="T47" fmla="*/ 481 h 483"/>
                  <a:gd name="T48" fmla="*/ 883 w 1073"/>
                  <a:gd name="T49" fmla="*/ 483 h 483"/>
                  <a:gd name="T50" fmla="*/ 902 w 1073"/>
                  <a:gd name="T51" fmla="*/ 479 h 483"/>
                  <a:gd name="T52" fmla="*/ 919 w 1073"/>
                  <a:gd name="T53" fmla="*/ 468 h 483"/>
                  <a:gd name="T54" fmla="*/ 930 w 1073"/>
                  <a:gd name="T55" fmla="*/ 450 h 483"/>
                  <a:gd name="T56" fmla="*/ 935 w 1073"/>
                  <a:gd name="T57" fmla="*/ 430 h 483"/>
                  <a:gd name="T58" fmla="*/ 994 w 1073"/>
                  <a:gd name="T59" fmla="*/ 302 h 483"/>
                  <a:gd name="T60" fmla="*/ 59 w 1073"/>
                  <a:gd name="T61" fmla="*/ 0 h 483"/>
                  <a:gd name="T62" fmla="*/ 74 w 1073"/>
                  <a:gd name="T63" fmla="*/ 430 h 483"/>
                  <a:gd name="T64" fmla="*/ 187 w 1073"/>
                  <a:gd name="T65" fmla="*/ 441 h 483"/>
                  <a:gd name="T66" fmla="*/ 195 w 1073"/>
                  <a:gd name="T67" fmla="*/ 459 h 483"/>
                  <a:gd name="T68" fmla="*/ 209 w 1073"/>
                  <a:gd name="T69" fmla="*/ 474 h 483"/>
                  <a:gd name="T70" fmla="*/ 228 w 1073"/>
                  <a:gd name="T71" fmla="*/ 482 h 48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1073" h="483">
                    <a:moveTo>
                      <a:pt x="237" y="483"/>
                    </a:moveTo>
                    <a:lnTo>
                      <a:pt x="245" y="482"/>
                    </a:lnTo>
                    <a:lnTo>
                      <a:pt x="253" y="481"/>
                    </a:lnTo>
                    <a:lnTo>
                      <a:pt x="260" y="477"/>
                    </a:lnTo>
                    <a:lnTo>
                      <a:pt x="267" y="473"/>
                    </a:lnTo>
                    <a:lnTo>
                      <a:pt x="272" y="468"/>
                    </a:lnTo>
                    <a:lnTo>
                      <a:pt x="278" y="462"/>
                    </a:lnTo>
                    <a:lnTo>
                      <a:pt x="282" y="455"/>
                    </a:lnTo>
                    <a:lnTo>
                      <a:pt x="285" y="447"/>
                    </a:lnTo>
                    <a:lnTo>
                      <a:pt x="288" y="455"/>
                    </a:lnTo>
                    <a:lnTo>
                      <a:pt x="294" y="462"/>
                    </a:lnTo>
                    <a:lnTo>
                      <a:pt x="298" y="468"/>
                    </a:lnTo>
                    <a:lnTo>
                      <a:pt x="305" y="473"/>
                    </a:lnTo>
                    <a:lnTo>
                      <a:pt x="311" y="477"/>
                    </a:lnTo>
                    <a:lnTo>
                      <a:pt x="319" y="481"/>
                    </a:lnTo>
                    <a:lnTo>
                      <a:pt x="326" y="482"/>
                    </a:lnTo>
                    <a:lnTo>
                      <a:pt x="334" y="483"/>
                    </a:lnTo>
                    <a:lnTo>
                      <a:pt x="344" y="482"/>
                    </a:lnTo>
                    <a:lnTo>
                      <a:pt x="354" y="479"/>
                    </a:lnTo>
                    <a:lnTo>
                      <a:pt x="362" y="474"/>
                    </a:lnTo>
                    <a:lnTo>
                      <a:pt x="370" y="468"/>
                    </a:lnTo>
                    <a:lnTo>
                      <a:pt x="376" y="459"/>
                    </a:lnTo>
                    <a:lnTo>
                      <a:pt x="382" y="450"/>
                    </a:lnTo>
                    <a:lnTo>
                      <a:pt x="385" y="441"/>
                    </a:lnTo>
                    <a:lnTo>
                      <a:pt x="386" y="430"/>
                    </a:lnTo>
                    <a:lnTo>
                      <a:pt x="734" y="430"/>
                    </a:lnTo>
                    <a:lnTo>
                      <a:pt x="735" y="441"/>
                    </a:lnTo>
                    <a:lnTo>
                      <a:pt x="739" y="450"/>
                    </a:lnTo>
                    <a:lnTo>
                      <a:pt x="744" y="459"/>
                    </a:lnTo>
                    <a:lnTo>
                      <a:pt x="750" y="468"/>
                    </a:lnTo>
                    <a:lnTo>
                      <a:pt x="758" y="474"/>
                    </a:lnTo>
                    <a:lnTo>
                      <a:pt x="767" y="479"/>
                    </a:lnTo>
                    <a:lnTo>
                      <a:pt x="776" y="482"/>
                    </a:lnTo>
                    <a:lnTo>
                      <a:pt x="786" y="483"/>
                    </a:lnTo>
                    <a:lnTo>
                      <a:pt x="794" y="482"/>
                    </a:lnTo>
                    <a:lnTo>
                      <a:pt x="801" y="481"/>
                    </a:lnTo>
                    <a:lnTo>
                      <a:pt x="809" y="477"/>
                    </a:lnTo>
                    <a:lnTo>
                      <a:pt x="816" y="473"/>
                    </a:lnTo>
                    <a:lnTo>
                      <a:pt x="822" y="468"/>
                    </a:lnTo>
                    <a:lnTo>
                      <a:pt x="827" y="462"/>
                    </a:lnTo>
                    <a:lnTo>
                      <a:pt x="832" y="455"/>
                    </a:lnTo>
                    <a:lnTo>
                      <a:pt x="835" y="447"/>
                    </a:lnTo>
                    <a:lnTo>
                      <a:pt x="838" y="455"/>
                    </a:lnTo>
                    <a:lnTo>
                      <a:pt x="843" y="462"/>
                    </a:lnTo>
                    <a:lnTo>
                      <a:pt x="848" y="468"/>
                    </a:lnTo>
                    <a:lnTo>
                      <a:pt x="853" y="473"/>
                    </a:lnTo>
                    <a:lnTo>
                      <a:pt x="860" y="477"/>
                    </a:lnTo>
                    <a:lnTo>
                      <a:pt x="868" y="481"/>
                    </a:lnTo>
                    <a:lnTo>
                      <a:pt x="875" y="482"/>
                    </a:lnTo>
                    <a:lnTo>
                      <a:pt x="883" y="483"/>
                    </a:lnTo>
                    <a:lnTo>
                      <a:pt x="893" y="482"/>
                    </a:lnTo>
                    <a:lnTo>
                      <a:pt x="902" y="479"/>
                    </a:lnTo>
                    <a:lnTo>
                      <a:pt x="911" y="474"/>
                    </a:lnTo>
                    <a:lnTo>
                      <a:pt x="919" y="468"/>
                    </a:lnTo>
                    <a:lnTo>
                      <a:pt x="925" y="459"/>
                    </a:lnTo>
                    <a:lnTo>
                      <a:pt x="930" y="450"/>
                    </a:lnTo>
                    <a:lnTo>
                      <a:pt x="934" y="441"/>
                    </a:lnTo>
                    <a:lnTo>
                      <a:pt x="935" y="430"/>
                    </a:lnTo>
                    <a:lnTo>
                      <a:pt x="1073" y="430"/>
                    </a:lnTo>
                    <a:lnTo>
                      <a:pt x="994" y="302"/>
                    </a:lnTo>
                    <a:lnTo>
                      <a:pt x="1038" y="0"/>
                    </a:lnTo>
                    <a:lnTo>
                      <a:pt x="59" y="0"/>
                    </a:lnTo>
                    <a:lnTo>
                      <a:pt x="0" y="309"/>
                    </a:lnTo>
                    <a:lnTo>
                      <a:pt x="74" y="430"/>
                    </a:lnTo>
                    <a:lnTo>
                      <a:pt x="185" y="430"/>
                    </a:lnTo>
                    <a:lnTo>
                      <a:pt x="187" y="441"/>
                    </a:lnTo>
                    <a:lnTo>
                      <a:pt x="190" y="450"/>
                    </a:lnTo>
                    <a:lnTo>
                      <a:pt x="195" y="459"/>
                    </a:lnTo>
                    <a:lnTo>
                      <a:pt x="202" y="468"/>
                    </a:lnTo>
                    <a:lnTo>
                      <a:pt x="209" y="474"/>
                    </a:lnTo>
                    <a:lnTo>
                      <a:pt x="218" y="479"/>
                    </a:lnTo>
                    <a:lnTo>
                      <a:pt x="228" y="482"/>
                    </a:lnTo>
                    <a:lnTo>
                      <a:pt x="237" y="48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52" name="Freeform 83"/>
              <p:cNvSpPr>
                <a:spLocks/>
              </p:cNvSpPr>
              <p:nvPr/>
            </p:nvSpPr>
            <p:spPr bwMode="auto">
              <a:xfrm>
                <a:off x="2415" y="2208"/>
                <a:ext cx="965" cy="354"/>
              </a:xfrm>
              <a:custGeom>
                <a:avLst/>
                <a:gdLst>
                  <a:gd name="T0" fmla="*/ 0 w 965"/>
                  <a:gd name="T1" fmla="*/ 264 h 354"/>
                  <a:gd name="T2" fmla="*/ 50 w 965"/>
                  <a:gd name="T3" fmla="*/ 0 h 354"/>
                  <a:gd name="T4" fmla="*/ 954 w 965"/>
                  <a:gd name="T5" fmla="*/ 0 h 354"/>
                  <a:gd name="T6" fmla="*/ 918 w 965"/>
                  <a:gd name="T7" fmla="*/ 249 h 354"/>
                  <a:gd name="T8" fmla="*/ 131 w 965"/>
                  <a:gd name="T9" fmla="*/ 249 h 354"/>
                  <a:gd name="T10" fmla="*/ 161 w 965"/>
                  <a:gd name="T11" fmla="*/ 287 h 354"/>
                  <a:gd name="T12" fmla="*/ 924 w 965"/>
                  <a:gd name="T13" fmla="*/ 287 h 354"/>
                  <a:gd name="T14" fmla="*/ 965 w 965"/>
                  <a:gd name="T15" fmla="*/ 354 h 354"/>
                  <a:gd name="T16" fmla="*/ 55 w 965"/>
                  <a:gd name="T17" fmla="*/ 354 h 354"/>
                  <a:gd name="T18" fmla="*/ 0 w 965"/>
                  <a:gd name="T19" fmla="*/ 264 h 35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65" h="354">
                    <a:moveTo>
                      <a:pt x="0" y="264"/>
                    </a:moveTo>
                    <a:lnTo>
                      <a:pt x="50" y="0"/>
                    </a:lnTo>
                    <a:lnTo>
                      <a:pt x="954" y="0"/>
                    </a:lnTo>
                    <a:lnTo>
                      <a:pt x="918" y="249"/>
                    </a:lnTo>
                    <a:lnTo>
                      <a:pt x="131" y="249"/>
                    </a:lnTo>
                    <a:lnTo>
                      <a:pt x="161" y="287"/>
                    </a:lnTo>
                    <a:lnTo>
                      <a:pt x="924" y="287"/>
                    </a:lnTo>
                    <a:lnTo>
                      <a:pt x="965" y="354"/>
                    </a:lnTo>
                    <a:lnTo>
                      <a:pt x="55" y="354"/>
                    </a:lnTo>
                    <a:lnTo>
                      <a:pt x="0" y="264"/>
                    </a:lnTo>
                    <a:close/>
                  </a:path>
                </a:pathLst>
              </a:custGeom>
              <a:solidFill>
                <a:srgbClr val="3FB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53" name="Freeform 84"/>
              <p:cNvSpPr>
                <a:spLocks/>
              </p:cNvSpPr>
              <p:nvPr/>
            </p:nvSpPr>
            <p:spPr bwMode="auto">
              <a:xfrm>
                <a:off x="2650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2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54" name="Freeform 85"/>
              <p:cNvSpPr>
                <a:spLocks/>
              </p:cNvSpPr>
              <p:nvPr/>
            </p:nvSpPr>
            <p:spPr bwMode="auto">
              <a:xfrm>
                <a:off x="2481" y="2262"/>
                <a:ext cx="138" cy="110"/>
              </a:xfrm>
              <a:custGeom>
                <a:avLst/>
                <a:gdLst>
                  <a:gd name="T0" fmla="*/ 122 w 138"/>
                  <a:gd name="T1" fmla="*/ 110 h 110"/>
                  <a:gd name="T2" fmla="*/ 138 w 138"/>
                  <a:gd name="T3" fmla="*/ 0 h 110"/>
                  <a:gd name="T4" fmla="*/ 15 w 138"/>
                  <a:gd name="T5" fmla="*/ 0 h 110"/>
                  <a:gd name="T6" fmla="*/ 0 w 138"/>
                  <a:gd name="T7" fmla="*/ 110 h 110"/>
                  <a:gd name="T8" fmla="*/ 122 w 138"/>
                  <a:gd name="T9" fmla="*/ 11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22" y="110"/>
                    </a:moveTo>
                    <a:lnTo>
                      <a:pt x="138" y="0"/>
                    </a:lnTo>
                    <a:lnTo>
                      <a:pt x="15" y="0"/>
                    </a:lnTo>
                    <a:lnTo>
                      <a:pt x="0" y="110"/>
                    </a:lnTo>
                    <a:lnTo>
                      <a:pt x="122" y="1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55" name="Freeform 86"/>
              <p:cNvSpPr>
                <a:spLocks/>
              </p:cNvSpPr>
              <p:nvPr/>
            </p:nvSpPr>
            <p:spPr bwMode="auto">
              <a:xfrm>
                <a:off x="2820" y="2262"/>
                <a:ext cx="137" cy="110"/>
              </a:xfrm>
              <a:custGeom>
                <a:avLst/>
                <a:gdLst>
                  <a:gd name="T0" fmla="*/ 137 w 137"/>
                  <a:gd name="T1" fmla="*/ 0 h 110"/>
                  <a:gd name="T2" fmla="*/ 16 w 137"/>
                  <a:gd name="T3" fmla="*/ 0 h 110"/>
                  <a:gd name="T4" fmla="*/ 0 w 137"/>
                  <a:gd name="T5" fmla="*/ 110 h 110"/>
                  <a:gd name="T6" fmla="*/ 122 w 137"/>
                  <a:gd name="T7" fmla="*/ 110 h 110"/>
                  <a:gd name="T8" fmla="*/ 137 w 137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7" h="110">
                    <a:moveTo>
                      <a:pt x="137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56" name="Freeform 87"/>
              <p:cNvSpPr>
                <a:spLocks/>
              </p:cNvSpPr>
              <p:nvPr/>
            </p:nvSpPr>
            <p:spPr bwMode="auto">
              <a:xfrm>
                <a:off x="2989" y="2262"/>
                <a:ext cx="136" cy="110"/>
              </a:xfrm>
              <a:custGeom>
                <a:avLst/>
                <a:gdLst>
                  <a:gd name="T0" fmla="*/ 136 w 136"/>
                  <a:gd name="T1" fmla="*/ 0 h 110"/>
                  <a:gd name="T2" fmla="*/ 16 w 136"/>
                  <a:gd name="T3" fmla="*/ 0 h 110"/>
                  <a:gd name="T4" fmla="*/ 0 w 136"/>
                  <a:gd name="T5" fmla="*/ 110 h 110"/>
                  <a:gd name="T6" fmla="*/ 121 w 136"/>
                  <a:gd name="T7" fmla="*/ 110 h 110"/>
                  <a:gd name="T8" fmla="*/ 136 w 136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" h="110">
                    <a:moveTo>
                      <a:pt x="136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1" y="11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57" name="Freeform 88"/>
              <p:cNvSpPr>
                <a:spLocks/>
              </p:cNvSpPr>
              <p:nvPr/>
            </p:nvSpPr>
            <p:spPr bwMode="auto">
              <a:xfrm>
                <a:off x="3162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3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3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338" name="Group 89"/>
            <p:cNvGrpSpPr>
              <a:grpSpLocks/>
            </p:cNvGrpSpPr>
            <p:nvPr/>
          </p:nvGrpSpPr>
          <p:grpSpPr bwMode="auto">
            <a:xfrm>
              <a:off x="2832" y="960"/>
              <a:ext cx="1117" cy="518"/>
              <a:chOff x="3847" y="1511"/>
              <a:chExt cx="1117" cy="518"/>
            </a:xfrm>
          </p:grpSpPr>
          <p:sp>
            <p:nvSpPr>
              <p:cNvPr id="12347" name="Freeform 90"/>
              <p:cNvSpPr>
                <a:spLocks/>
              </p:cNvSpPr>
              <p:nvPr/>
            </p:nvSpPr>
            <p:spPr bwMode="auto">
              <a:xfrm>
                <a:off x="3847" y="1511"/>
                <a:ext cx="1117" cy="518"/>
              </a:xfrm>
              <a:custGeom>
                <a:avLst/>
                <a:gdLst>
                  <a:gd name="T0" fmla="*/ 1117 w 1117"/>
                  <a:gd name="T1" fmla="*/ 161 h 518"/>
                  <a:gd name="T2" fmla="*/ 1114 w 1117"/>
                  <a:gd name="T3" fmla="*/ 145 h 518"/>
                  <a:gd name="T4" fmla="*/ 1105 w 1117"/>
                  <a:gd name="T5" fmla="*/ 132 h 518"/>
                  <a:gd name="T6" fmla="*/ 1092 w 1117"/>
                  <a:gd name="T7" fmla="*/ 123 h 518"/>
                  <a:gd name="T8" fmla="*/ 1078 w 1117"/>
                  <a:gd name="T9" fmla="*/ 121 h 518"/>
                  <a:gd name="T10" fmla="*/ 974 w 1117"/>
                  <a:gd name="T11" fmla="*/ 71 h 518"/>
                  <a:gd name="T12" fmla="*/ 970 w 1117"/>
                  <a:gd name="T13" fmla="*/ 57 h 518"/>
                  <a:gd name="T14" fmla="*/ 962 w 1117"/>
                  <a:gd name="T15" fmla="*/ 46 h 518"/>
                  <a:gd name="T16" fmla="*/ 950 w 1117"/>
                  <a:gd name="T17" fmla="*/ 39 h 518"/>
                  <a:gd name="T18" fmla="*/ 936 w 1117"/>
                  <a:gd name="T19" fmla="*/ 35 h 518"/>
                  <a:gd name="T20" fmla="*/ 760 w 1117"/>
                  <a:gd name="T21" fmla="*/ 0 h 518"/>
                  <a:gd name="T22" fmla="*/ 588 w 1117"/>
                  <a:gd name="T23" fmla="*/ 35 h 518"/>
                  <a:gd name="T24" fmla="*/ 0 w 1117"/>
                  <a:gd name="T25" fmla="*/ 344 h 518"/>
                  <a:gd name="T26" fmla="*/ 171 w 1117"/>
                  <a:gd name="T27" fmla="*/ 465 h 518"/>
                  <a:gd name="T28" fmla="*/ 176 w 1117"/>
                  <a:gd name="T29" fmla="*/ 485 h 518"/>
                  <a:gd name="T30" fmla="*/ 188 w 1117"/>
                  <a:gd name="T31" fmla="*/ 503 h 518"/>
                  <a:gd name="T32" fmla="*/ 204 w 1117"/>
                  <a:gd name="T33" fmla="*/ 514 h 518"/>
                  <a:gd name="T34" fmla="*/ 223 w 1117"/>
                  <a:gd name="T35" fmla="*/ 518 h 518"/>
                  <a:gd name="T36" fmla="*/ 239 w 1117"/>
                  <a:gd name="T37" fmla="*/ 516 h 518"/>
                  <a:gd name="T38" fmla="*/ 253 w 1117"/>
                  <a:gd name="T39" fmla="*/ 508 h 518"/>
                  <a:gd name="T40" fmla="*/ 264 w 1117"/>
                  <a:gd name="T41" fmla="*/ 497 h 518"/>
                  <a:gd name="T42" fmla="*/ 271 w 1117"/>
                  <a:gd name="T43" fmla="*/ 482 h 518"/>
                  <a:gd name="T44" fmla="*/ 280 w 1117"/>
                  <a:gd name="T45" fmla="*/ 497 h 518"/>
                  <a:gd name="T46" fmla="*/ 291 w 1117"/>
                  <a:gd name="T47" fmla="*/ 508 h 518"/>
                  <a:gd name="T48" fmla="*/ 305 w 1117"/>
                  <a:gd name="T49" fmla="*/ 516 h 518"/>
                  <a:gd name="T50" fmla="*/ 320 w 1117"/>
                  <a:gd name="T51" fmla="*/ 518 h 518"/>
                  <a:gd name="T52" fmla="*/ 339 w 1117"/>
                  <a:gd name="T53" fmla="*/ 514 h 518"/>
                  <a:gd name="T54" fmla="*/ 356 w 1117"/>
                  <a:gd name="T55" fmla="*/ 503 h 518"/>
                  <a:gd name="T56" fmla="*/ 368 w 1117"/>
                  <a:gd name="T57" fmla="*/ 485 h 518"/>
                  <a:gd name="T58" fmla="*/ 372 w 1117"/>
                  <a:gd name="T59" fmla="*/ 465 h 518"/>
                  <a:gd name="T60" fmla="*/ 718 w 1117"/>
                  <a:gd name="T61" fmla="*/ 476 h 518"/>
                  <a:gd name="T62" fmla="*/ 727 w 1117"/>
                  <a:gd name="T63" fmla="*/ 494 h 518"/>
                  <a:gd name="T64" fmla="*/ 741 w 1117"/>
                  <a:gd name="T65" fmla="*/ 509 h 518"/>
                  <a:gd name="T66" fmla="*/ 759 w 1117"/>
                  <a:gd name="T67" fmla="*/ 517 h 518"/>
                  <a:gd name="T68" fmla="*/ 776 w 1117"/>
                  <a:gd name="T69" fmla="*/ 517 h 518"/>
                  <a:gd name="T70" fmla="*/ 792 w 1117"/>
                  <a:gd name="T71" fmla="*/ 512 h 518"/>
                  <a:gd name="T72" fmla="*/ 805 w 1117"/>
                  <a:gd name="T73" fmla="*/ 503 h 518"/>
                  <a:gd name="T74" fmla="*/ 814 w 1117"/>
                  <a:gd name="T75" fmla="*/ 490 h 518"/>
                  <a:gd name="T76" fmla="*/ 821 w 1117"/>
                  <a:gd name="T77" fmla="*/ 490 h 518"/>
                  <a:gd name="T78" fmla="*/ 831 w 1117"/>
                  <a:gd name="T79" fmla="*/ 503 h 518"/>
                  <a:gd name="T80" fmla="*/ 843 w 1117"/>
                  <a:gd name="T81" fmla="*/ 512 h 518"/>
                  <a:gd name="T82" fmla="*/ 858 w 1117"/>
                  <a:gd name="T83" fmla="*/ 517 h 518"/>
                  <a:gd name="T84" fmla="*/ 875 w 1117"/>
                  <a:gd name="T85" fmla="*/ 517 h 518"/>
                  <a:gd name="T86" fmla="*/ 894 w 1117"/>
                  <a:gd name="T87" fmla="*/ 509 h 518"/>
                  <a:gd name="T88" fmla="*/ 908 w 1117"/>
                  <a:gd name="T89" fmla="*/ 494 h 518"/>
                  <a:gd name="T90" fmla="*/ 916 w 1117"/>
                  <a:gd name="T91" fmla="*/ 476 h 518"/>
                  <a:gd name="T92" fmla="*/ 1112 w 1117"/>
                  <a:gd name="T93" fmla="*/ 465 h 518"/>
                  <a:gd name="T94" fmla="*/ 1112 w 1117"/>
                  <a:gd name="T95" fmla="*/ 351 h 518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1117" h="518">
                    <a:moveTo>
                      <a:pt x="1112" y="351"/>
                    </a:moveTo>
                    <a:lnTo>
                      <a:pt x="1117" y="161"/>
                    </a:lnTo>
                    <a:lnTo>
                      <a:pt x="1116" y="152"/>
                    </a:lnTo>
                    <a:lnTo>
                      <a:pt x="1114" y="145"/>
                    </a:lnTo>
                    <a:lnTo>
                      <a:pt x="1110" y="138"/>
                    </a:lnTo>
                    <a:lnTo>
                      <a:pt x="1105" y="132"/>
                    </a:lnTo>
                    <a:lnTo>
                      <a:pt x="1099" y="126"/>
                    </a:lnTo>
                    <a:lnTo>
                      <a:pt x="1092" y="123"/>
                    </a:lnTo>
                    <a:lnTo>
                      <a:pt x="1086" y="122"/>
                    </a:lnTo>
                    <a:lnTo>
                      <a:pt x="1078" y="121"/>
                    </a:lnTo>
                    <a:lnTo>
                      <a:pt x="990" y="121"/>
                    </a:lnTo>
                    <a:lnTo>
                      <a:pt x="974" y="71"/>
                    </a:lnTo>
                    <a:lnTo>
                      <a:pt x="973" y="64"/>
                    </a:lnTo>
                    <a:lnTo>
                      <a:pt x="970" y="57"/>
                    </a:lnTo>
                    <a:lnTo>
                      <a:pt x="966" y="52"/>
                    </a:lnTo>
                    <a:lnTo>
                      <a:pt x="962" y="46"/>
                    </a:lnTo>
                    <a:lnTo>
                      <a:pt x="956" y="42"/>
                    </a:lnTo>
                    <a:lnTo>
                      <a:pt x="950" y="39"/>
                    </a:lnTo>
                    <a:lnTo>
                      <a:pt x="943" y="36"/>
                    </a:lnTo>
                    <a:lnTo>
                      <a:pt x="936" y="35"/>
                    </a:lnTo>
                    <a:lnTo>
                      <a:pt x="792" y="35"/>
                    </a:lnTo>
                    <a:lnTo>
                      <a:pt x="760" y="0"/>
                    </a:lnTo>
                    <a:lnTo>
                      <a:pt x="618" y="0"/>
                    </a:lnTo>
                    <a:lnTo>
                      <a:pt x="588" y="35"/>
                    </a:lnTo>
                    <a:lnTo>
                      <a:pt x="44" y="35"/>
                    </a:lnTo>
                    <a:lnTo>
                      <a:pt x="0" y="344"/>
                    </a:lnTo>
                    <a:lnTo>
                      <a:pt x="73" y="465"/>
                    </a:lnTo>
                    <a:lnTo>
                      <a:pt x="171" y="465"/>
                    </a:lnTo>
                    <a:lnTo>
                      <a:pt x="172" y="476"/>
                    </a:lnTo>
                    <a:lnTo>
                      <a:pt x="176" y="485"/>
                    </a:lnTo>
                    <a:lnTo>
                      <a:pt x="181" y="494"/>
                    </a:lnTo>
                    <a:lnTo>
                      <a:pt x="188" y="503"/>
                    </a:lnTo>
                    <a:lnTo>
                      <a:pt x="195" y="509"/>
                    </a:lnTo>
                    <a:lnTo>
                      <a:pt x="204" y="514"/>
                    </a:lnTo>
                    <a:lnTo>
                      <a:pt x="214" y="517"/>
                    </a:lnTo>
                    <a:lnTo>
                      <a:pt x="223" y="518"/>
                    </a:lnTo>
                    <a:lnTo>
                      <a:pt x="231" y="517"/>
                    </a:lnTo>
                    <a:lnTo>
                      <a:pt x="239" y="516"/>
                    </a:lnTo>
                    <a:lnTo>
                      <a:pt x="246" y="512"/>
                    </a:lnTo>
                    <a:lnTo>
                      <a:pt x="253" y="508"/>
                    </a:lnTo>
                    <a:lnTo>
                      <a:pt x="258" y="503"/>
                    </a:lnTo>
                    <a:lnTo>
                      <a:pt x="264" y="497"/>
                    </a:lnTo>
                    <a:lnTo>
                      <a:pt x="268" y="490"/>
                    </a:lnTo>
                    <a:lnTo>
                      <a:pt x="271" y="482"/>
                    </a:lnTo>
                    <a:lnTo>
                      <a:pt x="274" y="490"/>
                    </a:lnTo>
                    <a:lnTo>
                      <a:pt x="280" y="497"/>
                    </a:lnTo>
                    <a:lnTo>
                      <a:pt x="284" y="503"/>
                    </a:lnTo>
                    <a:lnTo>
                      <a:pt x="291" y="508"/>
                    </a:lnTo>
                    <a:lnTo>
                      <a:pt x="297" y="512"/>
                    </a:lnTo>
                    <a:lnTo>
                      <a:pt x="305" y="516"/>
                    </a:lnTo>
                    <a:lnTo>
                      <a:pt x="312" y="517"/>
                    </a:lnTo>
                    <a:lnTo>
                      <a:pt x="320" y="518"/>
                    </a:lnTo>
                    <a:lnTo>
                      <a:pt x="330" y="517"/>
                    </a:lnTo>
                    <a:lnTo>
                      <a:pt x="339" y="514"/>
                    </a:lnTo>
                    <a:lnTo>
                      <a:pt x="348" y="509"/>
                    </a:lnTo>
                    <a:lnTo>
                      <a:pt x="356" y="503"/>
                    </a:lnTo>
                    <a:lnTo>
                      <a:pt x="362" y="494"/>
                    </a:lnTo>
                    <a:lnTo>
                      <a:pt x="368" y="485"/>
                    </a:lnTo>
                    <a:lnTo>
                      <a:pt x="371" y="476"/>
                    </a:lnTo>
                    <a:lnTo>
                      <a:pt x="372" y="465"/>
                    </a:lnTo>
                    <a:lnTo>
                      <a:pt x="717" y="465"/>
                    </a:lnTo>
                    <a:lnTo>
                      <a:pt x="718" y="476"/>
                    </a:lnTo>
                    <a:lnTo>
                      <a:pt x="721" y="485"/>
                    </a:lnTo>
                    <a:lnTo>
                      <a:pt x="727" y="494"/>
                    </a:lnTo>
                    <a:lnTo>
                      <a:pt x="733" y="503"/>
                    </a:lnTo>
                    <a:lnTo>
                      <a:pt x="741" y="509"/>
                    </a:lnTo>
                    <a:lnTo>
                      <a:pt x="749" y="514"/>
                    </a:lnTo>
                    <a:lnTo>
                      <a:pt x="759" y="517"/>
                    </a:lnTo>
                    <a:lnTo>
                      <a:pt x="769" y="518"/>
                    </a:lnTo>
                    <a:lnTo>
                      <a:pt x="776" y="517"/>
                    </a:lnTo>
                    <a:lnTo>
                      <a:pt x="784" y="516"/>
                    </a:lnTo>
                    <a:lnTo>
                      <a:pt x="792" y="512"/>
                    </a:lnTo>
                    <a:lnTo>
                      <a:pt x="798" y="508"/>
                    </a:lnTo>
                    <a:lnTo>
                      <a:pt x="805" y="503"/>
                    </a:lnTo>
                    <a:lnTo>
                      <a:pt x="810" y="497"/>
                    </a:lnTo>
                    <a:lnTo>
                      <a:pt x="814" y="490"/>
                    </a:lnTo>
                    <a:lnTo>
                      <a:pt x="818" y="482"/>
                    </a:lnTo>
                    <a:lnTo>
                      <a:pt x="821" y="490"/>
                    </a:lnTo>
                    <a:lnTo>
                      <a:pt x="825" y="497"/>
                    </a:lnTo>
                    <a:lnTo>
                      <a:pt x="831" y="503"/>
                    </a:lnTo>
                    <a:lnTo>
                      <a:pt x="836" y="508"/>
                    </a:lnTo>
                    <a:lnTo>
                      <a:pt x="843" y="512"/>
                    </a:lnTo>
                    <a:lnTo>
                      <a:pt x="850" y="516"/>
                    </a:lnTo>
                    <a:lnTo>
                      <a:pt x="858" y="517"/>
                    </a:lnTo>
                    <a:lnTo>
                      <a:pt x="865" y="518"/>
                    </a:lnTo>
                    <a:lnTo>
                      <a:pt x="875" y="517"/>
                    </a:lnTo>
                    <a:lnTo>
                      <a:pt x="885" y="514"/>
                    </a:lnTo>
                    <a:lnTo>
                      <a:pt x="894" y="509"/>
                    </a:lnTo>
                    <a:lnTo>
                      <a:pt x="901" y="503"/>
                    </a:lnTo>
                    <a:lnTo>
                      <a:pt x="908" y="494"/>
                    </a:lnTo>
                    <a:lnTo>
                      <a:pt x="913" y="485"/>
                    </a:lnTo>
                    <a:lnTo>
                      <a:pt x="916" y="476"/>
                    </a:lnTo>
                    <a:lnTo>
                      <a:pt x="917" y="465"/>
                    </a:lnTo>
                    <a:lnTo>
                      <a:pt x="1112" y="465"/>
                    </a:lnTo>
                    <a:lnTo>
                      <a:pt x="1066" y="401"/>
                    </a:lnTo>
                    <a:lnTo>
                      <a:pt x="1112" y="3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48" name="Freeform 91"/>
              <p:cNvSpPr>
                <a:spLocks/>
              </p:cNvSpPr>
              <p:nvPr/>
            </p:nvSpPr>
            <p:spPr bwMode="auto">
              <a:xfrm>
                <a:off x="3888" y="1584"/>
                <a:ext cx="1038" cy="354"/>
              </a:xfrm>
              <a:custGeom>
                <a:avLst/>
                <a:gdLst>
                  <a:gd name="T0" fmla="*/ 1033 w 1038"/>
                  <a:gd name="T1" fmla="*/ 263 h 354"/>
                  <a:gd name="T2" fmla="*/ 976 w 1038"/>
                  <a:gd name="T3" fmla="*/ 325 h 354"/>
                  <a:gd name="T4" fmla="*/ 997 w 1038"/>
                  <a:gd name="T5" fmla="*/ 354 h 354"/>
                  <a:gd name="T6" fmla="*/ 53 w 1038"/>
                  <a:gd name="T7" fmla="*/ 354 h 354"/>
                  <a:gd name="T8" fmla="*/ 12 w 1038"/>
                  <a:gd name="T9" fmla="*/ 287 h 354"/>
                  <a:gd name="T10" fmla="*/ 869 w 1038"/>
                  <a:gd name="T11" fmla="*/ 287 h 354"/>
                  <a:gd name="T12" fmla="*/ 842 w 1038"/>
                  <a:gd name="T13" fmla="*/ 249 h 354"/>
                  <a:gd name="T14" fmla="*/ 0 w 1038"/>
                  <a:gd name="T15" fmla="*/ 249 h 354"/>
                  <a:gd name="T16" fmla="*/ 36 w 1038"/>
                  <a:gd name="T17" fmla="*/ 0 h 354"/>
                  <a:gd name="T18" fmla="*/ 895 w 1038"/>
                  <a:gd name="T19" fmla="*/ 0 h 354"/>
                  <a:gd name="T20" fmla="*/ 895 w 1038"/>
                  <a:gd name="T21" fmla="*/ 0 h 354"/>
                  <a:gd name="T22" fmla="*/ 895 w 1038"/>
                  <a:gd name="T23" fmla="*/ 1 h 354"/>
                  <a:gd name="T24" fmla="*/ 895 w 1038"/>
                  <a:gd name="T25" fmla="*/ 1 h 354"/>
                  <a:gd name="T26" fmla="*/ 895 w 1038"/>
                  <a:gd name="T27" fmla="*/ 2 h 354"/>
                  <a:gd name="T28" fmla="*/ 895 w 1038"/>
                  <a:gd name="T29" fmla="*/ 5 h 354"/>
                  <a:gd name="T30" fmla="*/ 904 w 1038"/>
                  <a:gd name="T31" fmla="*/ 26 h 354"/>
                  <a:gd name="T32" fmla="*/ 788 w 1038"/>
                  <a:gd name="T33" fmla="*/ 26 h 354"/>
                  <a:gd name="T34" fmla="*/ 816 w 1038"/>
                  <a:gd name="T35" fmla="*/ 83 h 354"/>
                  <a:gd name="T36" fmla="*/ 1037 w 1038"/>
                  <a:gd name="T37" fmla="*/ 85 h 354"/>
                  <a:gd name="T38" fmla="*/ 1037 w 1038"/>
                  <a:gd name="T39" fmla="*/ 85 h 354"/>
                  <a:gd name="T40" fmla="*/ 1038 w 1038"/>
                  <a:gd name="T41" fmla="*/ 86 h 354"/>
                  <a:gd name="T42" fmla="*/ 1038 w 1038"/>
                  <a:gd name="T43" fmla="*/ 86 h 354"/>
                  <a:gd name="T44" fmla="*/ 1038 w 1038"/>
                  <a:gd name="T45" fmla="*/ 87 h 354"/>
                  <a:gd name="T46" fmla="*/ 1033 w 1038"/>
                  <a:gd name="T47" fmla="*/ 263 h 354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038" h="354">
                    <a:moveTo>
                      <a:pt x="1033" y="263"/>
                    </a:moveTo>
                    <a:lnTo>
                      <a:pt x="976" y="325"/>
                    </a:lnTo>
                    <a:lnTo>
                      <a:pt x="997" y="354"/>
                    </a:lnTo>
                    <a:lnTo>
                      <a:pt x="53" y="354"/>
                    </a:lnTo>
                    <a:lnTo>
                      <a:pt x="12" y="287"/>
                    </a:lnTo>
                    <a:lnTo>
                      <a:pt x="869" y="287"/>
                    </a:lnTo>
                    <a:lnTo>
                      <a:pt x="842" y="249"/>
                    </a:lnTo>
                    <a:lnTo>
                      <a:pt x="0" y="249"/>
                    </a:lnTo>
                    <a:lnTo>
                      <a:pt x="36" y="0"/>
                    </a:lnTo>
                    <a:lnTo>
                      <a:pt x="895" y="0"/>
                    </a:lnTo>
                    <a:lnTo>
                      <a:pt x="895" y="1"/>
                    </a:lnTo>
                    <a:lnTo>
                      <a:pt x="895" y="2"/>
                    </a:lnTo>
                    <a:lnTo>
                      <a:pt x="895" y="5"/>
                    </a:lnTo>
                    <a:lnTo>
                      <a:pt x="904" y="26"/>
                    </a:lnTo>
                    <a:lnTo>
                      <a:pt x="788" y="26"/>
                    </a:lnTo>
                    <a:lnTo>
                      <a:pt x="816" y="83"/>
                    </a:lnTo>
                    <a:lnTo>
                      <a:pt x="1037" y="85"/>
                    </a:lnTo>
                    <a:lnTo>
                      <a:pt x="1038" y="86"/>
                    </a:lnTo>
                    <a:lnTo>
                      <a:pt x="1038" y="87"/>
                    </a:lnTo>
                    <a:lnTo>
                      <a:pt x="1033" y="263"/>
                    </a:lnTo>
                    <a:close/>
                  </a:path>
                </a:pathLst>
              </a:custGeom>
              <a:solidFill>
                <a:srgbClr val="3FB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49" name="Freeform 92"/>
              <p:cNvSpPr>
                <a:spLocks/>
              </p:cNvSpPr>
              <p:nvPr/>
            </p:nvSpPr>
            <p:spPr bwMode="auto">
              <a:xfrm>
                <a:off x="4873" y="1694"/>
                <a:ext cx="35" cy="75"/>
              </a:xfrm>
              <a:custGeom>
                <a:avLst/>
                <a:gdLst>
                  <a:gd name="T0" fmla="*/ 17 w 35"/>
                  <a:gd name="T1" fmla="*/ 0 h 75"/>
                  <a:gd name="T2" fmla="*/ 11 w 35"/>
                  <a:gd name="T3" fmla="*/ 3 h 75"/>
                  <a:gd name="T4" fmla="*/ 5 w 35"/>
                  <a:gd name="T5" fmla="*/ 11 h 75"/>
                  <a:gd name="T6" fmla="*/ 1 w 35"/>
                  <a:gd name="T7" fmla="*/ 24 h 75"/>
                  <a:gd name="T8" fmla="*/ 0 w 35"/>
                  <a:gd name="T9" fmla="*/ 38 h 75"/>
                  <a:gd name="T10" fmla="*/ 1 w 35"/>
                  <a:gd name="T11" fmla="*/ 53 h 75"/>
                  <a:gd name="T12" fmla="*/ 5 w 35"/>
                  <a:gd name="T13" fmla="*/ 64 h 75"/>
                  <a:gd name="T14" fmla="*/ 11 w 35"/>
                  <a:gd name="T15" fmla="*/ 71 h 75"/>
                  <a:gd name="T16" fmla="*/ 17 w 35"/>
                  <a:gd name="T17" fmla="*/ 75 h 75"/>
                  <a:gd name="T18" fmla="*/ 24 w 35"/>
                  <a:gd name="T19" fmla="*/ 71 h 75"/>
                  <a:gd name="T20" fmla="*/ 29 w 35"/>
                  <a:gd name="T21" fmla="*/ 64 h 75"/>
                  <a:gd name="T22" fmla="*/ 34 w 35"/>
                  <a:gd name="T23" fmla="*/ 53 h 75"/>
                  <a:gd name="T24" fmla="*/ 35 w 35"/>
                  <a:gd name="T25" fmla="*/ 38 h 75"/>
                  <a:gd name="T26" fmla="*/ 34 w 35"/>
                  <a:gd name="T27" fmla="*/ 24 h 75"/>
                  <a:gd name="T28" fmla="*/ 29 w 35"/>
                  <a:gd name="T29" fmla="*/ 11 h 75"/>
                  <a:gd name="T30" fmla="*/ 24 w 35"/>
                  <a:gd name="T31" fmla="*/ 3 h 75"/>
                  <a:gd name="T32" fmla="*/ 17 w 35"/>
                  <a:gd name="T33" fmla="*/ 0 h 7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35" h="75">
                    <a:moveTo>
                      <a:pt x="17" y="0"/>
                    </a:moveTo>
                    <a:lnTo>
                      <a:pt x="11" y="3"/>
                    </a:lnTo>
                    <a:lnTo>
                      <a:pt x="5" y="11"/>
                    </a:lnTo>
                    <a:lnTo>
                      <a:pt x="1" y="24"/>
                    </a:lnTo>
                    <a:lnTo>
                      <a:pt x="0" y="38"/>
                    </a:lnTo>
                    <a:lnTo>
                      <a:pt x="1" y="53"/>
                    </a:lnTo>
                    <a:lnTo>
                      <a:pt x="5" y="64"/>
                    </a:lnTo>
                    <a:lnTo>
                      <a:pt x="11" y="71"/>
                    </a:lnTo>
                    <a:lnTo>
                      <a:pt x="17" y="75"/>
                    </a:lnTo>
                    <a:lnTo>
                      <a:pt x="24" y="71"/>
                    </a:lnTo>
                    <a:lnTo>
                      <a:pt x="29" y="64"/>
                    </a:lnTo>
                    <a:lnTo>
                      <a:pt x="34" y="53"/>
                    </a:lnTo>
                    <a:lnTo>
                      <a:pt x="35" y="38"/>
                    </a:lnTo>
                    <a:lnTo>
                      <a:pt x="34" y="24"/>
                    </a:lnTo>
                    <a:lnTo>
                      <a:pt x="29" y="11"/>
                    </a:lnTo>
                    <a:lnTo>
                      <a:pt x="24" y="3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50" name="Freeform 93"/>
              <p:cNvSpPr>
                <a:spLocks/>
              </p:cNvSpPr>
              <p:nvPr/>
            </p:nvSpPr>
            <p:spPr bwMode="auto">
              <a:xfrm>
                <a:off x="4481" y="1614"/>
                <a:ext cx="189" cy="49"/>
              </a:xfrm>
              <a:custGeom>
                <a:avLst/>
                <a:gdLst>
                  <a:gd name="T0" fmla="*/ 23 w 189"/>
                  <a:gd name="T1" fmla="*/ 49 h 49"/>
                  <a:gd name="T2" fmla="*/ 0 w 189"/>
                  <a:gd name="T3" fmla="*/ 0 h 49"/>
                  <a:gd name="T4" fmla="*/ 162 w 189"/>
                  <a:gd name="T5" fmla="*/ 0 h 49"/>
                  <a:gd name="T6" fmla="*/ 189 w 189"/>
                  <a:gd name="T7" fmla="*/ 49 h 49"/>
                  <a:gd name="T8" fmla="*/ 23 w 189"/>
                  <a:gd name="T9" fmla="*/ 49 h 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89" h="49">
                    <a:moveTo>
                      <a:pt x="23" y="49"/>
                    </a:moveTo>
                    <a:lnTo>
                      <a:pt x="0" y="0"/>
                    </a:lnTo>
                    <a:lnTo>
                      <a:pt x="162" y="0"/>
                    </a:lnTo>
                    <a:lnTo>
                      <a:pt x="189" y="49"/>
                    </a:lnTo>
                    <a:lnTo>
                      <a:pt x="23" y="4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339" name="Group 94"/>
            <p:cNvGrpSpPr>
              <a:grpSpLocks/>
            </p:cNvGrpSpPr>
            <p:nvPr/>
          </p:nvGrpSpPr>
          <p:grpSpPr bwMode="auto">
            <a:xfrm>
              <a:off x="1728" y="1008"/>
              <a:ext cx="1073" cy="483"/>
              <a:chOff x="2375" y="2170"/>
              <a:chExt cx="1073" cy="483"/>
            </a:xfrm>
          </p:grpSpPr>
          <p:sp>
            <p:nvSpPr>
              <p:cNvPr id="12340" name="Freeform 95"/>
              <p:cNvSpPr>
                <a:spLocks/>
              </p:cNvSpPr>
              <p:nvPr/>
            </p:nvSpPr>
            <p:spPr bwMode="auto">
              <a:xfrm>
                <a:off x="2375" y="2170"/>
                <a:ext cx="1073" cy="483"/>
              </a:xfrm>
              <a:custGeom>
                <a:avLst/>
                <a:gdLst>
                  <a:gd name="T0" fmla="*/ 245 w 1073"/>
                  <a:gd name="T1" fmla="*/ 482 h 483"/>
                  <a:gd name="T2" fmla="*/ 260 w 1073"/>
                  <a:gd name="T3" fmla="*/ 477 h 483"/>
                  <a:gd name="T4" fmla="*/ 272 w 1073"/>
                  <a:gd name="T5" fmla="*/ 468 h 483"/>
                  <a:gd name="T6" fmla="*/ 282 w 1073"/>
                  <a:gd name="T7" fmla="*/ 455 h 483"/>
                  <a:gd name="T8" fmla="*/ 288 w 1073"/>
                  <a:gd name="T9" fmla="*/ 455 h 483"/>
                  <a:gd name="T10" fmla="*/ 298 w 1073"/>
                  <a:gd name="T11" fmla="*/ 468 h 483"/>
                  <a:gd name="T12" fmla="*/ 311 w 1073"/>
                  <a:gd name="T13" fmla="*/ 477 h 483"/>
                  <a:gd name="T14" fmla="*/ 326 w 1073"/>
                  <a:gd name="T15" fmla="*/ 482 h 483"/>
                  <a:gd name="T16" fmla="*/ 344 w 1073"/>
                  <a:gd name="T17" fmla="*/ 482 h 483"/>
                  <a:gd name="T18" fmla="*/ 362 w 1073"/>
                  <a:gd name="T19" fmla="*/ 474 h 483"/>
                  <a:gd name="T20" fmla="*/ 376 w 1073"/>
                  <a:gd name="T21" fmla="*/ 459 h 483"/>
                  <a:gd name="T22" fmla="*/ 385 w 1073"/>
                  <a:gd name="T23" fmla="*/ 441 h 483"/>
                  <a:gd name="T24" fmla="*/ 734 w 1073"/>
                  <a:gd name="T25" fmla="*/ 430 h 483"/>
                  <a:gd name="T26" fmla="*/ 739 w 1073"/>
                  <a:gd name="T27" fmla="*/ 450 h 483"/>
                  <a:gd name="T28" fmla="*/ 750 w 1073"/>
                  <a:gd name="T29" fmla="*/ 468 h 483"/>
                  <a:gd name="T30" fmla="*/ 767 w 1073"/>
                  <a:gd name="T31" fmla="*/ 479 h 483"/>
                  <a:gd name="T32" fmla="*/ 786 w 1073"/>
                  <a:gd name="T33" fmla="*/ 483 h 483"/>
                  <a:gd name="T34" fmla="*/ 801 w 1073"/>
                  <a:gd name="T35" fmla="*/ 481 h 483"/>
                  <a:gd name="T36" fmla="*/ 816 w 1073"/>
                  <a:gd name="T37" fmla="*/ 473 h 483"/>
                  <a:gd name="T38" fmla="*/ 827 w 1073"/>
                  <a:gd name="T39" fmla="*/ 462 h 483"/>
                  <a:gd name="T40" fmla="*/ 835 w 1073"/>
                  <a:gd name="T41" fmla="*/ 447 h 483"/>
                  <a:gd name="T42" fmla="*/ 843 w 1073"/>
                  <a:gd name="T43" fmla="*/ 462 h 483"/>
                  <a:gd name="T44" fmla="*/ 853 w 1073"/>
                  <a:gd name="T45" fmla="*/ 473 h 483"/>
                  <a:gd name="T46" fmla="*/ 868 w 1073"/>
                  <a:gd name="T47" fmla="*/ 481 h 483"/>
                  <a:gd name="T48" fmla="*/ 883 w 1073"/>
                  <a:gd name="T49" fmla="*/ 483 h 483"/>
                  <a:gd name="T50" fmla="*/ 902 w 1073"/>
                  <a:gd name="T51" fmla="*/ 479 h 483"/>
                  <a:gd name="T52" fmla="*/ 919 w 1073"/>
                  <a:gd name="T53" fmla="*/ 468 h 483"/>
                  <a:gd name="T54" fmla="*/ 930 w 1073"/>
                  <a:gd name="T55" fmla="*/ 450 h 483"/>
                  <a:gd name="T56" fmla="*/ 935 w 1073"/>
                  <a:gd name="T57" fmla="*/ 430 h 483"/>
                  <a:gd name="T58" fmla="*/ 994 w 1073"/>
                  <a:gd name="T59" fmla="*/ 302 h 483"/>
                  <a:gd name="T60" fmla="*/ 59 w 1073"/>
                  <a:gd name="T61" fmla="*/ 0 h 483"/>
                  <a:gd name="T62" fmla="*/ 74 w 1073"/>
                  <a:gd name="T63" fmla="*/ 430 h 483"/>
                  <a:gd name="T64" fmla="*/ 187 w 1073"/>
                  <a:gd name="T65" fmla="*/ 441 h 483"/>
                  <a:gd name="T66" fmla="*/ 195 w 1073"/>
                  <a:gd name="T67" fmla="*/ 459 h 483"/>
                  <a:gd name="T68" fmla="*/ 209 w 1073"/>
                  <a:gd name="T69" fmla="*/ 474 h 483"/>
                  <a:gd name="T70" fmla="*/ 228 w 1073"/>
                  <a:gd name="T71" fmla="*/ 482 h 48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1073" h="483">
                    <a:moveTo>
                      <a:pt x="237" y="483"/>
                    </a:moveTo>
                    <a:lnTo>
                      <a:pt x="245" y="482"/>
                    </a:lnTo>
                    <a:lnTo>
                      <a:pt x="253" y="481"/>
                    </a:lnTo>
                    <a:lnTo>
                      <a:pt x="260" y="477"/>
                    </a:lnTo>
                    <a:lnTo>
                      <a:pt x="267" y="473"/>
                    </a:lnTo>
                    <a:lnTo>
                      <a:pt x="272" y="468"/>
                    </a:lnTo>
                    <a:lnTo>
                      <a:pt x="278" y="462"/>
                    </a:lnTo>
                    <a:lnTo>
                      <a:pt x="282" y="455"/>
                    </a:lnTo>
                    <a:lnTo>
                      <a:pt x="285" y="447"/>
                    </a:lnTo>
                    <a:lnTo>
                      <a:pt x="288" y="455"/>
                    </a:lnTo>
                    <a:lnTo>
                      <a:pt x="294" y="462"/>
                    </a:lnTo>
                    <a:lnTo>
                      <a:pt x="298" y="468"/>
                    </a:lnTo>
                    <a:lnTo>
                      <a:pt x="305" y="473"/>
                    </a:lnTo>
                    <a:lnTo>
                      <a:pt x="311" y="477"/>
                    </a:lnTo>
                    <a:lnTo>
                      <a:pt x="319" y="481"/>
                    </a:lnTo>
                    <a:lnTo>
                      <a:pt x="326" y="482"/>
                    </a:lnTo>
                    <a:lnTo>
                      <a:pt x="334" y="483"/>
                    </a:lnTo>
                    <a:lnTo>
                      <a:pt x="344" y="482"/>
                    </a:lnTo>
                    <a:lnTo>
                      <a:pt x="354" y="479"/>
                    </a:lnTo>
                    <a:lnTo>
                      <a:pt x="362" y="474"/>
                    </a:lnTo>
                    <a:lnTo>
                      <a:pt x="370" y="468"/>
                    </a:lnTo>
                    <a:lnTo>
                      <a:pt x="376" y="459"/>
                    </a:lnTo>
                    <a:lnTo>
                      <a:pt x="382" y="450"/>
                    </a:lnTo>
                    <a:lnTo>
                      <a:pt x="385" y="441"/>
                    </a:lnTo>
                    <a:lnTo>
                      <a:pt x="386" y="430"/>
                    </a:lnTo>
                    <a:lnTo>
                      <a:pt x="734" y="430"/>
                    </a:lnTo>
                    <a:lnTo>
                      <a:pt x="735" y="441"/>
                    </a:lnTo>
                    <a:lnTo>
                      <a:pt x="739" y="450"/>
                    </a:lnTo>
                    <a:lnTo>
                      <a:pt x="744" y="459"/>
                    </a:lnTo>
                    <a:lnTo>
                      <a:pt x="750" y="468"/>
                    </a:lnTo>
                    <a:lnTo>
                      <a:pt x="758" y="474"/>
                    </a:lnTo>
                    <a:lnTo>
                      <a:pt x="767" y="479"/>
                    </a:lnTo>
                    <a:lnTo>
                      <a:pt x="776" y="482"/>
                    </a:lnTo>
                    <a:lnTo>
                      <a:pt x="786" y="483"/>
                    </a:lnTo>
                    <a:lnTo>
                      <a:pt x="794" y="482"/>
                    </a:lnTo>
                    <a:lnTo>
                      <a:pt x="801" y="481"/>
                    </a:lnTo>
                    <a:lnTo>
                      <a:pt x="809" y="477"/>
                    </a:lnTo>
                    <a:lnTo>
                      <a:pt x="816" y="473"/>
                    </a:lnTo>
                    <a:lnTo>
                      <a:pt x="822" y="468"/>
                    </a:lnTo>
                    <a:lnTo>
                      <a:pt x="827" y="462"/>
                    </a:lnTo>
                    <a:lnTo>
                      <a:pt x="832" y="455"/>
                    </a:lnTo>
                    <a:lnTo>
                      <a:pt x="835" y="447"/>
                    </a:lnTo>
                    <a:lnTo>
                      <a:pt x="838" y="455"/>
                    </a:lnTo>
                    <a:lnTo>
                      <a:pt x="843" y="462"/>
                    </a:lnTo>
                    <a:lnTo>
                      <a:pt x="848" y="468"/>
                    </a:lnTo>
                    <a:lnTo>
                      <a:pt x="853" y="473"/>
                    </a:lnTo>
                    <a:lnTo>
                      <a:pt x="860" y="477"/>
                    </a:lnTo>
                    <a:lnTo>
                      <a:pt x="868" y="481"/>
                    </a:lnTo>
                    <a:lnTo>
                      <a:pt x="875" y="482"/>
                    </a:lnTo>
                    <a:lnTo>
                      <a:pt x="883" y="483"/>
                    </a:lnTo>
                    <a:lnTo>
                      <a:pt x="893" y="482"/>
                    </a:lnTo>
                    <a:lnTo>
                      <a:pt x="902" y="479"/>
                    </a:lnTo>
                    <a:lnTo>
                      <a:pt x="911" y="474"/>
                    </a:lnTo>
                    <a:lnTo>
                      <a:pt x="919" y="468"/>
                    </a:lnTo>
                    <a:lnTo>
                      <a:pt x="925" y="459"/>
                    </a:lnTo>
                    <a:lnTo>
                      <a:pt x="930" y="450"/>
                    </a:lnTo>
                    <a:lnTo>
                      <a:pt x="934" y="441"/>
                    </a:lnTo>
                    <a:lnTo>
                      <a:pt x="935" y="430"/>
                    </a:lnTo>
                    <a:lnTo>
                      <a:pt x="1073" y="430"/>
                    </a:lnTo>
                    <a:lnTo>
                      <a:pt x="994" y="302"/>
                    </a:lnTo>
                    <a:lnTo>
                      <a:pt x="1038" y="0"/>
                    </a:lnTo>
                    <a:lnTo>
                      <a:pt x="59" y="0"/>
                    </a:lnTo>
                    <a:lnTo>
                      <a:pt x="0" y="309"/>
                    </a:lnTo>
                    <a:lnTo>
                      <a:pt x="74" y="430"/>
                    </a:lnTo>
                    <a:lnTo>
                      <a:pt x="185" y="430"/>
                    </a:lnTo>
                    <a:lnTo>
                      <a:pt x="187" y="441"/>
                    </a:lnTo>
                    <a:lnTo>
                      <a:pt x="190" y="450"/>
                    </a:lnTo>
                    <a:lnTo>
                      <a:pt x="195" y="459"/>
                    </a:lnTo>
                    <a:lnTo>
                      <a:pt x="202" y="468"/>
                    </a:lnTo>
                    <a:lnTo>
                      <a:pt x="209" y="474"/>
                    </a:lnTo>
                    <a:lnTo>
                      <a:pt x="218" y="479"/>
                    </a:lnTo>
                    <a:lnTo>
                      <a:pt x="228" y="482"/>
                    </a:lnTo>
                    <a:lnTo>
                      <a:pt x="237" y="48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41" name="Freeform 96"/>
              <p:cNvSpPr>
                <a:spLocks/>
              </p:cNvSpPr>
              <p:nvPr/>
            </p:nvSpPr>
            <p:spPr bwMode="auto">
              <a:xfrm>
                <a:off x="2415" y="2208"/>
                <a:ext cx="965" cy="354"/>
              </a:xfrm>
              <a:custGeom>
                <a:avLst/>
                <a:gdLst>
                  <a:gd name="T0" fmla="*/ 0 w 965"/>
                  <a:gd name="T1" fmla="*/ 264 h 354"/>
                  <a:gd name="T2" fmla="*/ 50 w 965"/>
                  <a:gd name="T3" fmla="*/ 0 h 354"/>
                  <a:gd name="T4" fmla="*/ 954 w 965"/>
                  <a:gd name="T5" fmla="*/ 0 h 354"/>
                  <a:gd name="T6" fmla="*/ 918 w 965"/>
                  <a:gd name="T7" fmla="*/ 249 h 354"/>
                  <a:gd name="T8" fmla="*/ 131 w 965"/>
                  <a:gd name="T9" fmla="*/ 249 h 354"/>
                  <a:gd name="T10" fmla="*/ 161 w 965"/>
                  <a:gd name="T11" fmla="*/ 287 h 354"/>
                  <a:gd name="T12" fmla="*/ 924 w 965"/>
                  <a:gd name="T13" fmla="*/ 287 h 354"/>
                  <a:gd name="T14" fmla="*/ 965 w 965"/>
                  <a:gd name="T15" fmla="*/ 354 h 354"/>
                  <a:gd name="T16" fmla="*/ 55 w 965"/>
                  <a:gd name="T17" fmla="*/ 354 h 354"/>
                  <a:gd name="T18" fmla="*/ 0 w 965"/>
                  <a:gd name="T19" fmla="*/ 264 h 35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65" h="354">
                    <a:moveTo>
                      <a:pt x="0" y="264"/>
                    </a:moveTo>
                    <a:lnTo>
                      <a:pt x="50" y="0"/>
                    </a:lnTo>
                    <a:lnTo>
                      <a:pt x="954" y="0"/>
                    </a:lnTo>
                    <a:lnTo>
                      <a:pt x="918" y="249"/>
                    </a:lnTo>
                    <a:lnTo>
                      <a:pt x="131" y="249"/>
                    </a:lnTo>
                    <a:lnTo>
                      <a:pt x="161" y="287"/>
                    </a:lnTo>
                    <a:lnTo>
                      <a:pt x="924" y="287"/>
                    </a:lnTo>
                    <a:lnTo>
                      <a:pt x="965" y="354"/>
                    </a:lnTo>
                    <a:lnTo>
                      <a:pt x="55" y="354"/>
                    </a:lnTo>
                    <a:lnTo>
                      <a:pt x="0" y="264"/>
                    </a:lnTo>
                    <a:close/>
                  </a:path>
                </a:pathLst>
              </a:custGeom>
              <a:solidFill>
                <a:srgbClr val="3FB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42" name="Freeform 97"/>
              <p:cNvSpPr>
                <a:spLocks/>
              </p:cNvSpPr>
              <p:nvPr/>
            </p:nvSpPr>
            <p:spPr bwMode="auto">
              <a:xfrm>
                <a:off x="2650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2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43" name="Freeform 98"/>
              <p:cNvSpPr>
                <a:spLocks/>
              </p:cNvSpPr>
              <p:nvPr/>
            </p:nvSpPr>
            <p:spPr bwMode="auto">
              <a:xfrm>
                <a:off x="2481" y="2262"/>
                <a:ext cx="138" cy="110"/>
              </a:xfrm>
              <a:custGeom>
                <a:avLst/>
                <a:gdLst>
                  <a:gd name="T0" fmla="*/ 122 w 138"/>
                  <a:gd name="T1" fmla="*/ 110 h 110"/>
                  <a:gd name="T2" fmla="*/ 138 w 138"/>
                  <a:gd name="T3" fmla="*/ 0 h 110"/>
                  <a:gd name="T4" fmla="*/ 15 w 138"/>
                  <a:gd name="T5" fmla="*/ 0 h 110"/>
                  <a:gd name="T6" fmla="*/ 0 w 138"/>
                  <a:gd name="T7" fmla="*/ 110 h 110"/>
                  <a:gd name="T8" fmla="*/ 122 w 138"/>
                  <a:gd name="T9" fmla="*/ 11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22" y="110"/>
                    </a:moveTo>
                    <a:lnTo>
                      <a:pt x="138" y="0"/>
                    </a:lnTo>
                    <a:lnTo>
                      <a:pt x="15" y="0"/>
                    </a:lnTo>
                    <a:lnTo>
                      <a:pt x="0" y="110"/>
                    </a:lnTo>
                    <a:lnTo>
                      <a:pt x="122" y="1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44" name="Freeform 99"/>
              <p:cNvSpPr>
                <a:spLocks/>
              </p:cNvSpPr>
              <p:nvPr/>
            </p:nvSpPr>
            <p:spPr bwMode="auto">
              <a:xfrm>
                <a:off x="2820" y="2262"/>
                <a:ext cx="137" cy="110"/>
              </a:xfrm>
              <a:custGeom>
                <a:avLst/>
                <a:gdLst>
                  <a:gd name="T0" fmla="*/ 137 w 137"/>
                  <a:gd name="T1" fmla="*/ 0 h 110"/>
                  <a:gd name="T2" fmla="*/ 16 w 137"/>
                  <a:gd name="T3" fmla="*/ 0 h 110"/>
                  <a:gd name="T4" fmla="*/ 0 w 137"/>
                  <a:gd name="T5" fmla="*/ 110 h 110"/>
                  <a:gd name="T6" fmla="*/ 122 w 137"/>
                  <a:gd name="T7" fmla="*/ 110 h 110"/>
                  <a:gd name="T8" fmla="*/ 137 w 137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7" h="110">
                    <a:moveTo>
                      <a:pt x="137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45" name="Freeform 100"/>
              <p:cNvSpPr>
                <a:spLocks/>
              </p:cNvSpPr>
              <p:nvPr/>
            </p:nvSpPr>
            <p:spPr bwMode="auto">
              <a:xfrm>
                <a:off x="2989" y="2262"/>
                <a:ext cx="136" cy="110"/>
              </a:xfrm>
              <a:custGeom>
                <a:avLst/>
                <a:gdLst>
                  <a:gd name="T0" fmla="*/ 136 w 136"/>
                  <a:gd name="T1" fmla="*/ 0 h 110"/>
                  <a:gd name="T2" fmla="*/ 16 w 136"/>
                  <a:gd name="T3" fmla="*/ 0 h 110"/>
                  <a:gd name="T4" fmla="*/ 0 w 136"/>
                  <a:gd name="T5" fmla="*/ 110 h 110"/>
                  <a:gd name="T6" fmla="*/ 121 w 136"/>
                  <a:gd name="T7" fmla="*/ 110 h 110"/>
                  <a:gd name="T8" fmla="*/ 136 w 136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" h="110">
                    <a:moveTo>
                      <a:pt x="136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1" y="11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46" name="Freeform 101"/>
              <p:cNvSpPr>
                <a:spLocks/>
              </p:cNvSpPr>
              <p:nvPr/>
            </p:nvSpPr>
            <p:spPr bwMode="auto">
              <a:xfrm>
                <a:off x="3162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3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3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12302" name="Picture 10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5334000"/>
            <a:ext cx="425450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03" name="Picture 10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5257800"/>
            <a:ext cx="425450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04" name="Picture 10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495800"/>
            <a:ext cx="425450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05" name="Picture 10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657600"/>
            <a:ext cx="425450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66378" name="Group 106"/>
          <p:cNvGrpSpPr>
            <a:grpSpLocks/>
          </p:cNvGrpSpPr>
          <p:nvPr/>
        </p:nvGrpSpPr>
        <p:grpSpPr bwMode="auto">
          <a:xfrm>
            <a:off x="3505200" y="4038600"/>
            <a:ext cx="2017713" cy="2260600"/>
            <a:chOff x="2208" y="2544"/>
            <a:chExt cx="1271" cy="1424"/>
          </a:xfrm>
        </p:grpSpPr>
        <p:sp>
          <p:nvSpPr>
            <p:cNvPr id="12333" name="AutoShape 107"/>
            <p:cNvSpPr>
              <a:spLocks noChangeArrowheads="1"/>
            </p:cNvSpPr>
            <p:nvPr/>
          </p:nvSpPr>
          <p:spPr bwMode="auto">
            <a:xfrm>
              <a:off x="2208" y="2688"/>
              <a:ext cx="240" cy="240"/>
            </a:xfrm>
            <a:custGeom>
              <a:avLst/>
              <a:gdLst>
                <a:gd name="T0" fmla="*/ 168 w 21600"/>
                <a:gd name="T1" fmla="*/ 0 h 21600"/>
                <a:gd name="T2" fmla="*/ 168 w 21600"/>
                <a:gd name="T3" fmla="*/ 135 h 21600"/>
                <a:gd name="T4" fmla="*/ 36 w 21600"/>
                <a:gd name="T5" fmla="*/ 240 h 21600"/>
                <a:gd name="T6" fmla="*/ 240 w 21600"/>
                <a:gd name="T7" fmla="*/ 68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hlink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2334" name="AutoShape 108"/>
            <p:cNvSpPr>
              <a:spLocks noChangeArrowheads="1"/>
            </p:cNvSpPr>
            <p:nvPr/>
          </p:nvSpPr>
          <p:spPr bwMode="auto">
            <a:xfrm rot="5400000">
              <a:off x="3120" y="2544"/>
              <a:ext cx="240" cy="240"/>
            </a:xfrm>
            <a:custGeom>
              <a:avLst/>
              <a:gdLst>
                <a:gd name="T0" fmla="*/ 168 w 21600"/>
                <a:gd name="T1" fmla="*/ 0 h 21600"/>
                <a:gd name="T2" fmla="*/ 168 w 21600"/>
                <a:gd name="T3" fmla="*/ 135 h 21600"/>
                <a:gd name="T4" fmla="*/ 36 w 21600"/>
                <a:gd name="T5" fmla="*/ 240 h 21600"/>
                <a:gd name="T6" fmla="*/ 240 w 21600"/>
                <a:gd name="T7" fmla="*/ 68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hlink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2335" name="AutoShape 109"/>
            <p:cNvSpPr>
              <a:spLocks noChangeArrowheads="1"/>
            </p:cNvSpPr>
            <p:nvPr/>
          </p:nvSpPr>
          <p:spPr bwMode="auto">
            <a:xfrm rot="-5400000">
              <a:off x="2308" y="3728"/>
              <a:ext cx="240" cy="240"/>
            </a:xfrm>
            <a:custGeom>
              <a:avLst/>
              <a:gdLst>
                <a:gd name="T0" fmla="*/ 168 w 21600"/>
                <a:gd name="T1" fmla="*/ 0 h 21600"/>
                <a:gd name="T2" fmla="*/ 168 w 21600"/>
                <a:gd name="T3" fmla="*/ 135 h 21600"/>
                <a:gd name="T4" fmla="*/ 36 w 21600"/>
                <a:gd name="T5" fmla="*/ 240 h 21600"/>
                <a:gd name="T6" fmla="*/ 240 w 21600"/>
                <a:gd name="T7" fmla="*/ 68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hlink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2336" name="AutoShape 110"/>
            <p:cNvSpPr>
              <a:spLocks noChangeArrowheads="1"/>
            </p:cNvSpPr>
            <p:nvPr/>
          </p:nvSpPr>
          <p:spPr bwMode="auto">
            <a:xfrm rot="10800000">
              <a:off x="3239" y="3584"/>
              <a:ext cx="240" cy="240"/>
            </a:xfrm>
            <a:custGeom>
              <a:avLst/>
              <a:gdLst>
                <a:gd name="T0" fmla="*/ 168 w 21600"/>
                <a:gd name="T1" fmla="*/ 0 h 21600"/>
                <a:gd name="T2" fmla="*/ 168 w 21600"/>
                <a:gd name="T3" fmla="*/ 135 h 21600"/>
                <a:gd name="T4" fmla="*/ 36 w 21600"/>
                <a:gd name="T5" fmla="*/ 240 h 21600"/>
                <a:gd name="T6" fmla="*/ 240 w 21600"/>
                <a:gd name="T7" fmla="*/ 68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hlink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  <p:grpSp>
        <p:nvGrpSpPr>
          <p:cNvPr id="566402" name="Group 130"/>
          <p:cNvGrpSpPr>
            <a:grpSpLocks/>
          </p:cNvGrpSpPr>
          <p:nvPr/>
        </p:nvGrpSpPr>
        <p:grpSpPr bwMode="auto">
          <a:xfrm>
            <a:off x="3733800" y="4419600"/>
            <a:ext cx="1524000" cy="1511300"/>
            <a:chOff x="2352" y="2784"/>
            <a:chExt cx="960" cy="952"/>
          </a:xfrm>
        </p:grpSpPr>
        <p:sp>
          <p:nvSpPr>
            <p:cNvPr id="12330" name="AutoShape 131"/>
            <p:cNvSpPr>
              <a:spLocks noChangeArrowheads="1"/>
            </p:cNvSpPr>
            <p:nvPr/>
          </p:nvSpPr>
          <p:spPr bwMode="auto">
            <a:xfrm rot="2700000">
              <a:off x="3004" y="3428"/>
              <a:ext cx="328" cy="288"/>
            </a:xfrm>
            <a:prstGeom prst="rightArrow">
              <a:avLst>
                <a:gd name="adj1" fmla="val 32065"/>
                <a:gd name="adj2" fmla="val 31024"/>
              </a:avLst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331" name="AutoShape 132"/>
            <p:cNvSpPr>
              <a:spLocks noChangeArrowheads="1"/>
            </p:cNvSpPr>
            <p:nvPr/>
          </p:nvSpPr>
          <p:spPr bwMode="auto">
            <a:xfrm rot="-8100000">
              <a:off x="2332" y="2804"/>
              <a:ext cx="328" cy="288"/>
            </a:xfrm>
            <a:prstGeom prst="rightArrow">
              <a:avLst>
                <a:gd name="adj1" fmla="val 32065"/>
                <a:gd name="adj2" fmla="val 31024"/>
              </a:avLst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332" name="Text Box 133"/>
            <p:cNvSpPr txBox="1">
              <a:spLocks noChangeArrowheads="1"/>
            </p:cNvSpPr>
            <p:nvPr/>
          </p:nvSpPr>
          <p:spPr bwMode="auto">
            <a:xfrm rot="2700000">
              <a:off x="2430" y="3033"/>
              <a:ext cx="811" cy="446"/>
            </a:xfrm>
            <a:prstGeom prst="rect">
              <a:avLst/>
            </a:prstGeom>
            <a:solidFill>
              <a:srgbClr val="DFE9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>
                  <a:latin typeface="Gill Sans Light"/>
                  <a:cs typeface="Gill Sans Light"/>
                </a:rPr>
                <a:t>Disallowed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>
                  <a:latin typeface="Gill Sans Light"/>
                  <a:cs typeface="Gill Sans Light"/>
                </a:rPr>
                <a:t>By Rule</a:t>
              </a:r>
            </a:p>
          </p:txBody>
        </p:sp>
      </p:grpSp>
      <p:grpSp>
        <p:nvGrpSpPr>
          <p:cNvPr id="12308" name="Group 58"/>
          <p:cNvGrpSpPr>
            <a:grpSpLocks/>
          </p:cNvGrpSpPr>
          <p:nvPr/>
        </p:nvGrpSpPr>
        <p:grpSpPr bwMode="auto">
          <a:xfrm>
            <a:off x="2670175" y="3987800"/>
            <a:ext cx="2197100" cy="336550"/>
            <a:chOff x="624" y="960"/>
            <a:chExt cx="3325" cy="531"/>
          </a:xfrm>
        </p:grpSpPr>
        <p:grpSp>
          <p:nvGrpSpPr>
            <p:cNvPr id="12309" name="Group 59"/>
            <p:cNvGrpSpPr>
              <a:grpSpLocks/>
            </p:cNvGrpSpPr>
            <p:nvPr/>
          </p:nvGrpSpPr>
          <p:grpSpPr bwMode="auto">
            <a:xfrm>
              <a:off x="624" y="1008"/>
              <a:ext cx="1073" cy="483"/>
              <a:chOff x="2375" y="2170"/>
              <a:chExt cx="1073" cy="483"/>
            </a:xfrm>
          </p:grpSpPr>
          <p:sp>
            <p:nvSpPr>
              <p:cNvPr id="12323" name="Freeform 60"/>
              <p:cNvSpPr>
                <a:spLocks/>
              </p:cNvSpPr>
              <p:nvPr/>
            </p:nvSpPr>
            <p:spPr bwMode="auto">
              <a:xfrm>
                <a:off x="2375" y="2170"/>
                <a:ext cx="1073" cy="483"/>
              </a:xfrm>
              <a:custGeom>
                <a:avLst/>
                <a:gdLst>
                  <a:gd name="T0" fmla="*/ 245 w 1073"/>
                  <a:gd name="T1" fmla="*/ 482 h 483"/>
                  <a:gd name="T2" fmla="*/ 260 w 1073"/>
                  <a:gd name="T3" fmla="*/ 477 h 483"/>
                  <a:gd name="T4" fmla="*/ 272 w 1073"/>
                  <a:gd name="T5" fmla="*/ 468 h 483"/>
                  <a:gd name="T6" fmla="*/ 282 w 1073"/>
                  <a:gd name="T7" fmla="*/ 455 h 483"/>
                  <a:gd name="T8" fmla="*/ 288 w 1073"/>
                  <a:gd name="T9" fmla="*/ 455 h 483"/>
                  <a:gd name="T10" fmla="*/ 298 w 1073"/>
                  <a:gd name="T11" fmla="*/ 468 h 483"/>
                  <a:gd name="T12" fmla="*/ 311 w 1073"/>
                  <a:gd name="T13" fmla="*/ 477 h 483"/>
                  <a:gd name="T14" fmla="*/ 326 w 1073"/>
                  <a:gd name="T15" fmla="*/ 482 h 483"/>
                  <a:gd name="T16" fmla="*/ 344 w 1073"/>
                  <a:gd name="T17" fmla="*/ 482 h 483"/>
                  <a:gd name="T18" fmla="*/ 362 w 1073"/>
                  <a:gd name="T19" fmla="*/ 474 h 483"/>
                  <a:gd name="T20" fmla="*/ 376 w 1073"/>
                  <a:gd name="T21" fmla="*/ 459 h 483"/>
                  <a:gd name="T22" fmla="*/ 385 w 1073"/>
                  <a:gd name="T23" fmla="*/ 441 h 483"/>
                  <a:gd name="T24" fmla="*/ 734 w 1073"/>
                  <a:gd name="T25" fmla="*/ 430 h 483"/>
                  <a:gd name="T26" fmla="*/ 739 w 1073"/>
                  <a:gd name="T27" fmla="*/ 450 h 483"/>
                  <a:gd name="T28" fmla="*/ 750 w 1073"/>
                  <a:gd name="T29" fmla="*/ 468 h 483"/>
                  <a:gd name="T30" fmla="*/ 767 w 1073"/>
                  <a:gd name="T31" fmla="*/ 479 h 483"/>
                  <a:gd name="T32" fmla="*/ 786 w 1073"/>
                  <a:gd name="T33" fmla="*/ 483 h 483"/>
                  <a:gd name="T34" fmla="*/ 801 w 1073"/>
                  <a:gd name="T35" fmla="*/ 481 h 483"/>
                  <a:gd name="T36" fmla="*/ 816 w 1073"/>
                  <a:gd name="T37" fmla="*/ 473 h 483"/>
                  <a:gd name="T38" fmla="*/ 827 w 1073"/>
                  <a:gd name="T39" fmla="*/ 462 h 483"/>
                  <a:gd name="T40" fmla="*/ 835 w 1073"/>
                  <a:gd name="T41" fmla="*/ 447 h 483"/>
                  <a:gd name="T42" fmla="*/ 843 w 1073"/>
                  <a:gd name="T43" fmla="*/ 462 h 483"/>
                  <a:gd name="T44" fmla="*/ 853 w 1073"/>
                  <a:gd name="T45" fmla="*/ 473 h 483"/>
                  <a:gd name="T46" fmla="*/ 868 w 1073"/>
                  <a:gd name="T47" fmla="*/ 481 h 483"/>
                  <a:gd name="T48" fmla="*/ 883 w 1073"/>
                  <a:gd name="T49" fmla="*/ 483 h 483"/>
                  <a:gd name="T50" fmla="*/ 902 w 1073"/>
                  <a:gd name="T51" fmla="*/ 479 h 483"/>
                  <a:gd name="T52" fmla="*/ 919 w 1073"/>
                  <a:gd name="T53" fmla="*/ 468 h 483"/>
                  <a:gd name="T54" fmla="*/ 930 w 1073"/>
                  <a:gd name="T55" fmla="*/ 450 h 483"/>
                  <a:gd name="T56" fmla="*/ 935 w 1073"/>
                  <a:gd name="T57" fmla="*/ 430 h 483"/>
                  <a:gd name="T58" fmla="*/ 994 w 1073"/>
                  <a:gd name="T59" fmla="*/ 302 h 483"/>
                  <a:gd name="T60" fmla="*/ 59 w 1073"/>
                  <a:gd name="T61" fmla="*/ 0 h 483"/>
                  <a:gd name="T62" fmla="*/ 74 w 1073"/>
                  <a:gd name="T63" fmla="*/ 430 h 483"/>
                  <a:gd name="T64" fmla="*/ 187 w 1073"/>
                  <a:gd name="T65" fmla="*/ 441 h 483"/>
                  <a:gd name="T66" fmla="*/ 195 w 1073"/>
                  <a:gd name="T67" fmla="*/ 459 h 483"/>
                  <a:gd name="T68" fmla="*/ 209 w 1073"/>
                  <a:gd name="T69" fmla="*/ 474 h 483"/>
                  <a:gd name="T70" fmla="*/ 228 w 1073"/>
                  <a:gd name="T71" fmla="*/ 482 h 48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1073" h="483">
                    <a:moveTo>
                      <a:pt x="237" y="483"/>
                    </a:moveTo>
                    <a:lnTo>
                      <a:pt x="245" y="482"/>
                    </a:lnTo>
                    <a:lnTo>
                      <a:pt x="253" y="481"/>
                    </a:lnTo>
                    <a:lnTo>
                      <a:pt x="260" y="477"/>
                    </a:lnTo>
                    <a:lnTo>
                      <a:pt x="267" y="473"/>
                    </a:lnTo>
                    <a:lnTo>
                      <a:pt x="272" y="468"/>
                    </a:lnTo>
                    <a:lnTo>
                      <a:pt x="278" y="462"/>
                    </a:lnTo>
                    <a:lnTo>
                      <a:pt x="282" y="455"/>
                    </a:lnTo>
                    <a:lnTo>
                      <a:pt x="285" y="447"/>
                    </a:lnTo>
                    <a:lnTo>
                      <a:pt x="288" y="455"/>
                    </a:lnTo>
                    <a:lnTo>
                      <a:pt x="294" y="462"/>
                    </a:lnTo>
                    <a:lnTo>
                      <a:pt x="298" y="468"/>
                    </a:lnTo>
                    <a:lnTo>
                      <a:pt x="305" y="473"/>
                    </a:lnTo>
                    <a:lnTo>
                      <a:pt x="311" y="477"/>
                    </a:lnTo>
                    <a:lnTo>
                      <a:pt x="319" y="481"/>
                    </a:lnTo>
                    <a:lnTo>
                      <a:pt x="326" y="482"/>
                    </a:lnTo>
                    <a:lnTo>
                      <a:pt x="334" y="483"/>
                    </a:lnTo>
                    <a:lnTo>
                      <a:pt x="344" y="482"/>
                    </a:lnTo>
                    <a:lnTo>
                      <a:pt x="354" y="479"/>
                    </a:lnTo>
                    <a:lnTo>
                      <a:pt x="362" y="474"/>
                    </a:lnTo>
                    <a:lnTo>
                      <a:pt x="370" y="468"/>
                    </a:lnTo>
                    <a:lnTo>
                      <a:pt x="376" y="459"/>
                    </a:lnTo>
                    <a:lnTo>
                      <a:pt x="382" y="450"/>
                    </a:lnTo>
                    <a:lnTo>
                      <a:pt x="385" y="441"/>
                    </a:lnTo>
                    <a:lnTo>
                      <a:pt x="386" y="430"/>
                    </a:lnTo>
                    <a:lnTo>
                      <a:pt x="734" y="430"/>
                    </a:lnTo>
                    <a:lnTo>
                      <a:pt x="735" y="441"/>
                    </a:lnTo>
                    <a:lnTo>
                      <a:pt x="739" y="450"/>
                    </a:lnTo>
                    <a:lnTo>
                      <a:pt x="744" y="459"/>
                    </a:lnTo>
                    <a:lnTo>
                      <a:pt x="750" y="468"/>
                    </a:lnTo>
                    <a:lnTo>
                      <a:pt x="758" y="474"/>
                    </a:lnTo>
                    <a:lnTo>
                      <a:pt x="767" y="479"/>
                    </a:lnTo>
                    <a:lnTo>
                      <a:pt x="776" y="482"/>
                    </a:lnTo>
                    <a:lnTo>
                      <a:pt x="786" y="483"/>
                    </a:lnTo>
                    <a:lnTo>
                      <a:pt x="794" y="482"/>
                    </a:lnTo>
                    <a:lnTo>
                      <a:pt x="801" y="481"/>
                    </a:lnTo>
                    <a:lnTo>
                      <a:pt x="809" y="477"/>
                    </a:lnTo>
                    <a:lnTo>
                      <a:pt x="816" y="473"/>
                    </a:lnTo>
                    <a:lnTo>
                      <a:pt x="822" y="468"/>
                    </a:lnTo>
                    <a:lnTo>
                      <a:pt x="827" y="462"/>
                    </a:lnTo>
                    <a:lnTo>
                      <a:pt x="832" y="455"/>
                    </a:lnTo>
                    <a:lnTo>
                      <a:pt x="835" y="447"/>
                    </a:lnTo>
                    <a:lnTo>
                      <a:pt x="838" y="455"/>
                    </a:lnTo>
                    <a:lnTo>
                      <a:pt x="843" y="462"/>
                    </a:lnTo>
                    <a:lnTo>
                      <a:pt x="848" y="468"/>
                    </a:lnTo>
                    <a:lnTo>
                      <a:pt x="853" y="473"/>
                    </a:lnTo>
                    <a:lnTo>
                      <a:pt x="860" y="477"/>
                    </a:lnTo>
                    <a:lnTo>
                      <a:pt x="868" y="481"/>
                    </a:lnTo>
                    <a:lnTo>
                      <a:pt x="875" y="482"/>
                    </a:lnTo>
                    <a:lnTo>
                      <a:pt x="883" y="483"/>
                    </a:lnTo>
                    <a:lnTo>
                      <a:pt x="893" y="482"/>
                    </a:lnTo>
                    <a:lnTo>
                      <a:pt x="902" y="479"/>
                    </a:lnTo>
                    <a:lnTo>
                      <a:pt x="911" y="474"/>
                    </a:lnTo>
                    <a:lnTo>
                      <a:pt x="919" y="468"/>
                    </a:lnTo>
                    <a:lnTo>
                      <a:pt x="925" y="459"/>
                    </a:lnTo>
                    <a:lnTo>
                      <a:pt x="930" y="450"/>
                    </a:lnTo>
                    <a:lnTo>
                      <a:pt x="934" y="441"/>
                    </a:lnTo>
                    <a:lnTo>
                      <a:pt x="935" y="430"/>
                    </a:lnTo>
                    <a:lnTo>
                      <a:pt x="1073" y="430"/>
                    </a:lnTo>
                    <a:lnTo>
                      <a:pt x="994" y="302"/>
                    </a:lnTo>
                    <a:lnTo>
                      <a:pt x="1038" y="0"/>
                    </a:lnTo>
                    <a:lnTo>
                      <a:pt x="59" y="0"/>
                    </a:lnTo>
                    <a:lnTo>
                      <a:pt x="0" y="309"/>
                    </a:lnTo>
                    <a:lnTo>
                      <a:pt x="74" y="430"/>
                    </a:lnTo>
                    <a:lnTo>
                      <a:pt x="185" y="430"/>
                    </a:lnTo>
                    <a:lnTo>
                      <a:pt x="187" y="441"/>
                    </a:lnTo>
                    <a:lnTo>
                      <a:pt x="190" y="450"/>
                    </a:lnTo>
                    <a:lnTo>
                      <a:pt x="195" y="459"/>
                    </a:lnTo>
                    <a:lnTo>
                      <a:pt x="202" y="468"/>
                    </a:lnTo>
                    <a:lnTo>
                      <a:pt x="209" y="474"/>
                    </a:lnTo>
                    <a:lnTo>
                      <a:pt x="218" y="479"/>
                    </a:lnTo>
                    <a:lnTo>
                      <a:pt x="228" y="482"/>
                    </a:lnTo>
                    <a:lnTo>
                      <a:pt x="237" y="48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24" name="Freeform 61"/>
              <p:cNvSpPr>
                <a:spLocks/>
              </p:cNvSpPr>
              <p:nvPr/>
            </p:nvSpPr>
            <p:spPr bwMode="auto">
              <a:xfrm>
                <a:off x="2415" y="2208"/>
                <a:ext cx="965" cy="354"/>
              </a:xfrm>
              <a:custGeom>
                <a:avLst/>
                <a:gdLst>
                  <a:gd name="T0" fmla="*/ 0 w 965"/>
                  <a:gd name="T1" fmla="*/ 264 h 354"/>
                  <a:gd name="T2" fmla="*/ 50 w 965"/>
                  <a:gd name="T3" fmla="*/ 0 h 354"/>
                  <a:gd name="T4" fmla="*/ 954 w 965"/>
                  <a:gd name="T5" fmla="*/ 0 h 354"/>
                  <a:gd name="T6" fmla="*/ 918 w 965"/>
                  <a:gd name="T7" fmla="*/ 249 h 354"/>
                  <a:gd name="T8" fmla="*/ 131 w 965"/>
                  <a:gd name="T9" fmla="*/ 249 h 354"/>
                  <a:gd name="T10" fmla="*/ 161 w 965"/>
                  <a:gd name="T11" fmla="*/ 287 h 354"/>
                  <a:gd name="T12" fmla="*/ 924 w 965"/>
                  <a:gd name="T13" fmla="*/ 287 h 354"/>
                  <a:gd name="T14" fmla="*/ 965 w 965"/>
                  <a:gd name="T15" fmla="*/ 354 h 354"/>
                  <a:gd name="T16" fmla="*/ 55 w 965"/>
                  <a:gd name="T17" fmla="*/ 354 h 354"/>
                  <a:gd name="T18" fmla="*/ 0 w 965"/>
                  <a:gd name="T19" fmla="*/ 264 h 35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65" h="354">
                    <a:moveTo>
                      <a:pt x="0" y="264"/>
                    </a:moveTo>
                    <a:lnTo>
                      <a:pt x="50" y="0"/>
                    </a:lnTo>
                    <a:lnTo>
                      <a:pt x="954" y="0"/>
                    </a:lnTo>
                    <a:lnTo>
                      <a:pt x="918" y="249"/>
                    </a:lnTo>
                    <a:lnTo>
                      <a:pt x="131" y="249"/>
                    </a:lnTo>
                    <a:lnTo>
                      <a:pt x="161" y="287"/>
                    </a:lnTo>
                    <a:lnTo>
                      <a:pt x="924" y="287"/>
                    </a:lnTo>
                    <a:lnTo>
                      <a:pt x="965" y="354"/>
                    </a:lnTo>
                    <a:lnTo>
                      <a:pt x="55" y="354"/>
                    </a:lnTo>
                    <a:lnTo>
                      <a:pt x="0" y="264"/>
                    </a:lnTo>
                    <a:close/>
                  </a:path>
                </a:pathLst>
              </a:custGeom>
              <a:solidFill>
                <a:srgbClr val="3FB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25" name="Freeform 62"/>
              <p:cNvSpPr>
                <a:spLocks/>
              </p:cNvSpPr>
              <p:nvPr/>
            </p:nvSpPr>
            <p:spPr bwMode="auto">
              <a:xfrm>
                <a:off x="2650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2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26" name="Freeform 63"/>
              <p:cNvSpPr>
                <a:spLocks/>
              </p:cNvSpPr>
              <p:nvPr/>
            </p:nvSpPr>
            <p:spPr bwMode="auto">
              <a:xfrm>
                <a:off x="2481" y="2262"/>
                <a:ext cx="138" cy="110"/>
              </a:xfrm>
              <a:custGeom>
                <a:avLst/>
                <a:gdLst>
                  <a:gd name="T0" fmla="*/ 122 w 138"/>
                  <a:gd name="T1" fmla="*/ 110 h 110"/>
                  <a:gd name="T2" fmla="*/ 138 w 138"/>
                  <a:gd name="T3" fmla="*/ 0 h 110"/>
                  <a:gd name="T4" fmla="*/ 15 w 138"/>
                  <a:gd name="T5" fmla="*/ 0 h 110"/>
                  <a:gd name="T6" fmla="*/ 0 w 138"/>
                  <a:gd name="T7" fmla="*/ 110 h 110"/>
                  <a:gd name="T8" fmla="*/ 122 w 138"/>
                  <a:gd name="T9" fmla="*/ 11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22" y="110"/>
                    </a:moveTo>
                    <a:lnTo>
                      <a:pt x="138" y="0"/>
                    </a:lnTo>
                    <a:lnTo>
                      <a:pt x="15" y="0"/>
                    </a:lnTo>
                    <a:lnTo>
                      <a:pt x="0" y="110"/>
                    </a:lnTo>
                    <a:lnTo>
                      <a:pt x="122" y="1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27" name="Freeform 64"/>
              <p:cNvSpPr>
                <a:spLocks/>
              </p:cNvSpPr>
              <p:nvPr/>
            </p:nvSpPr>
            <p:spPr bwMode="auto">
              <a:xfrm>
                <a:off x="2820" y="2262"/>
                <a:ext cx="137" cy="110"/>
              </a:xfrm>
              <a:custGeom>
                <a:avLst/>
                <a:gdLst>
                  <a:gd name="T0" fmla="*/ 137 w 137"/>
                  <a:gd name="T1" fmla="*/ 0 h 110"/>
                  <a:gd name="T2" fmla="*/ 16 w 137"/>
                  <a:gd name="T3" fmla="*/ 0 h 110"/>
                  <a:gd name="T4" fmla="*/ 0 w 137"/>
                  <a:gd name="T5" fmla="*/ 110 h 110"/>
                  <a:gd name="T6" fmla="*/ 122 w 137"/>
                  <a:gd name="T7" fmla="*/ 110 h 110"/>
                  <a:gd name="T8" fmla="*/ 137 w 137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7" h="110">
                    <a:moveTo>
                      <a:pt x="137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28" name="Freeform 65"/>
              <p:cNvSpPr>
                <a:spLocks/>
              </p:cNvSpPr>
              <p:nvPr/>
            </p:nvSpPr>
            <p:spPr bwMode="auto">
              <a:xfrm>
                <a:off x="2989" y="2262"/>
                <a:ext cx="136" cy="110"/>
              </a:xfrm>
              <a:custGeom>
                <a:avLst/>
                <a:gdLst>
                  <a:gd name="T0" fmla="*/ 136 w 136"/>
                  <a:gd name="T1" fmla="*/ 0 h 110"/>
                  <a:gd name="T2" fmla="*/ 16 w 136"/>
                  <a:gd name="T3" fmla="*/ 0 h 110"/>
                  <a:gd name="T4" fmla="*/ 0 w 136"/>
                  <a:gd name="T5" fmla="*/ 110 h 110"/>
                  <a:gd name="T6" fmla="*/ 121 w 136"/>
                  <a:gd name="T7" fmla="*/ 110 h 110"/>
                  <a:gd name="T8" fmla="*/ 136 w 136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" h="110">
                    <a:moveTo>
                      <a:pt x="136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1" y="11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29" name="Freeform 66"/>
              <p:cNvSpPr>
                <a:spLocks/>
              </p:cNvSpPr>
              <p:nvPr/>
            </p:nvSpPr>
            <p:spPr bwMode="auto">
              <a:xfrm>
                <a:off x="3162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3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3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310" name="Group 67"/>
            <p:cNvGrpSpPr>
              <a:grpSpLocks/>
            </p:cNvGrpSpPr>
            <p:nvPr/>
          </p:nvGrpSpPr>
          <p:grpSpPr bwMode="auto">
            <a:xfrm>
              <a:off x="2832" y="960"/>
              <a:ext cx="1117" cy="518"/>
              <a:chOff x="3847" y="1511"/>
              <a:chExt cx="1117" cy="518"/>
            </a:xfrm>
          </p:grpSpPr>
          <p:sp>
            <p:nvSpPr>
              <p:cNvPr id="12319" name="Freeform 68"/>
              <p:cNvSpPr>
                <a:spLocks/>
              </p:cNvSpPr>
              <p:nvPr/>
            </p:nvSpPr>
            <p:spPr bwMode="auto">
              <a:xfrm>
                <a:off x="3847" y="1511"/>
                <a:ext cx="1117" cy="518"/>
              </a:xfrm>
              <a:custGeom>
                <a:avLst/>
                <a:gdLst>
                  <a:gd name="T0" fmla="*/ 1117 w 1117"/>
                  <a:gd name="T1" fmla="*/ 161 h 518"/>
                  <a:gd name="T2" fmla="*/ 1114 w 1117"/>
                  <a:gd name="T3" fmla="*/ 145 h 518"/>
                  <a:gd name="T4" fmla="*/ 1105 w 1117"/>
                  <a:gd name="T5" fmla="*/ 132 h 518"/>
                  <a:gd name="T6" fmla="*/ 1092 w 1117"/>
                  <a:gd name="T7" fmla="*/ 123 h 518"/>
                  <a:gd name="T8" fmla="*/ 1078 w 1117"/>
                  <a:gd name="T9" fmla="*/ 121 h 518"/>
                  <a:gd name="T10" fmla="*/ 974 w 1117"/>
                  <a:gd name="T11" fmla="*/ 71 h 518"/>
                  <a:gd name="T12" fmla="*/ 970 w 1117"/>
                  <a:gd name="T13" fmla="*/ 57 h 518"/>
                  <a:gd name="T14" fmla="*/ 962 w 1117"/>
                  <a:gd name="T15" fmla="*/ 46 h 518"/>
                  <a:gd name="T16" fmla="*/ 950 w 1117"/>
                  <a:gd name="T17" fmla="*/ 39 h 518"/>
                  <a:gd name="T18" fmla="*/ 936 w 1117"/>
                  <a:gd name="T19" fmla="*/ 35 h 518"/>
                  <a:gd name="T20" fmla="*/ 760 w 1117"/>
                  <a:gd name="T21" fmla="*/ 0 h 518"/>
                  <a:gd name="T22" fmla="*/ 588 w 1117"/>
                  <a:gd name="T23" fmla="*/ 35 h 518"/>
                  <a:gd name="T24" fmla="*/ 0 w 1117"/>
                  <a:gd name="T25" fmla="*/ 344 h 518"/>
                  <a:gd name="T26" fmla="*/ 171 w 1117"/>
                  <a:gd name="T27" fmla="*/ 465 h 518"/>
                  <a:gd name="T28" fmla="*/ 176 w 1117"/>
                  <a:gd name="T29" fmla="*/ 485 h 518"/>
                  <a:gd name="T30" fmla="*/ 188 w 1117"/>
                  <a:gd name="T31" fmla="*/ 503 h 518"/>
                  <a:gd name="T32" fmla="*/ 204 w 1117"/>
                  <a:gd name="T33" fmla="*/ 514 h 518"/>
                  <a:gd name="T34" fmla="*/ 223 w 1117"/>
                  <a:gd name="T35" fmla="*/ 518 h 518"/>
                  <a:gd name="T36" fmla="*/ 239 w 1117"/>
                  <a:gd name="T37" fmla="*/ 516 h 518"/>
                  <a:gd name="T38" fmla="*/ 253 w 1117"/>
                  <a:gd name="T39" fmla="*/ 508 h 518"/>
                  <a:gd name="T40" fmla="*/ 264 w 1117"/>
                  <a:gd name="T41" fmla="*/ 497 h 518"/>
                  <a:gd name="T42" fmla="*/ 271 w 1117"/>
                  <a:gd name="T43" fmla="*/ 482 h 518"/>
                  <a:gd name="T44" fmla="*/ 280 w 1117"/>
                  <a:gd name="T45" fmla="*/ 497 h 518"/>
                  <a:gd name="T46" fmla="*/ 291 w 1117"/>
                  <a:gd name="T47" fmla="*/ 508 h 518"/>
                  <a:gd name="T48" fmla="*/ 305 w 1117"/>
                  <a:gd name="T49" fmla="*/ 516 h 518"/>
                  <a:gd name="T50" fmla="*/ 320 w 1117"/>
                  <a:gd name="T51" fmla="*/ 518 h 518"/>
                  <a:gd name="T52" fmla="*/ 339 w 1117"/>
                  <a:gd name="T53" fmla="*/ 514 h 518"/>
                  <a:gd name="T54" fmla="*/ 356 w 1117"/>
                  <a:gd name="T55" fmla="*/ 503 h 518"/>
                  <a:gd name="T56" fmla="*/ 368 w 1117"/>
                  <a:gd name="T57" fmla="*/ 485 h 518"/>
                  <a:gd name="T58" fmla="*/ 372 w 1117"/>
                  <a:gd name="T59" fmla="*/ 465 h 518"/>
                  <a:gd name="T60" fmla="*/ 718 w 1117"/>
                  <a:gd name="T61" fmla="*/ 476 h 518"/>
                  <a:gd name="T62" fmla="*/ 727 w 1117"/>
                  <a:gd name="T63" fmla="*/ 494 h 518"/>
                  <a:gd name="T64" fmla="*/ 741 w 1117"/>
                  <a:gd name="T65" fmla="*/ 509 h 518"/>
                  <a:gd name="T66" fmla="*/ 759 w 1117"/>
                  <a:gd name="T67" fmla="*/ 517 h 518"/>
                  <a:gd name="T68" fmla="*/ 776 w 1117"/>
                  <a:gd name="T69" fmla="*/ 517 h 518"/>
                  <a:gd name="T70" fmla="*/ 792 w 1117"/>
                  <a:gd name="T71" fmla="*/ 512 h 518"/>
                  <a:gd name="T72" fmla="*/ 805 w 1117"/>
                  <a:gd name="T73" fmla="*/ 503 h 518"/>
                  <a:gd name="T74" fmla="*/ 814 w 1117"/>
                  <a:gd name="T75" fmla="*/ 490 h 518"/>
                  <a:gd name="T76" fmla="*/ 821 w 1117"/>
                  <a:gd name="T77" fmla="*/ 490 h 518"/>
                  <a:gd name="T78" fmla="*/ 831 w 1117"/>
                  <a:gd name="T79" fmla="*/ 503 h 518"/>
                  <a:gd name="T80" fmla="*/ 843 w 1117"/>
                  <a:gd name="T81" fmla="*/ 512 h 518"/>
                  <a:gd name="T82" fmla="*/ 858 w 1117"/>
                  <a:gd name="T83" fmla="*/ 517 h 518"/>
                  <a:gd name="T84" fmla="*/ 875 w 1117"/>
                  <a:gd name="T85" fmla="*/ 517 h 518"/>
                  <a:gd name="T86" fmla="*/ 894 w 1117"/>
                  <a:gd name="T87" fmla="*/ 509 h 518"/>
                  <a:gd name="T88" fmla="*/ 908 w 1117"/>
                  <a:gd name="T89" fmla="*/ 494 h 518"/>
                  <a:gd name="T90" fmla="*/ 916 w 1117"/>
                  <a:gd name="T91" fmla="*/ 476 h 518"/>
                  <a:gd name="T92" fmla="*/ 1112 w 1117"/>
                  <a:gd name="T93" fmla="*/ 465 h 518"/>
                  <a:gd name="T94" fmla="*/ 1112 w 1117"/>
                  <a:gd name="T95" fmla="*/ 351 h 518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1117" h="518">
                    <a:moveTo>
                      <a:pt x="1112" y="351"/>
                    </a:moveTo>
                    <a:lnTo>
                      <a:pt x="1117" y="161"/>
                    </a:lnTo>
                    <a:lnTo>
                      <a:pt x="1116" y="152"/>
                    </a:lnTo>
                    <a:lnTo>
                      <a:pt x="1114" y="145"/>
                    </a:lnTo>
                    <a:lnTo>
                      <a:pt x="1110" y="138"/>
                    </a:lnTo>
                    <a:lnTo>
                      <a:pt x="1105" y="132"/>
                    </a:lnTo>
                    <a:lnTo>
                      <a:pt x="1099" y="126"/>
                    </a:lnTo>
                    <a:lnTo>
                      <a:pt x="1092" y="123"/>
                    </a:lnTo>
                    <a:lnTo>
                      <a:pt x="1086" y="122"/>
                    </a:lnTo>
                    <a:lnTo>
                      <a:pt x="1078" y="121"/>
                    </a:lnTo>
                    <a:lnTo>
                      <a:pt x="990" y="121"/>
                    </a:lnTo>
                    <a:lnTo>
                      <a:pt x="974" y="71"/>
                    </a:lnTo>
                    <a:lnTo>
                      <a:pt x="973" y="64"/>
                    </a:lnTo>
                    <a:lnTo>
                      <a:pt x="970" y="57"/>
                    </a:lnTo>
                    <a:lnTo>
                      <a:pt x="966" y="52"/>
                    </a:lnTo>
                    <a:lnTo>
                      <a:pt x="962" y="46"/>
                    </a:lnTo>
                    <a:lnTo>
                      <a:pt x="956" y="42"/>
                    </a:lnTo>
                    <a:lnTo>
                      <a:pt x="950" y="39"/>
                    </a:lnTo>
                    <a:lnTo>
                      <a:pt x="943" y="36"/>
                    </a:lnTo>
                    <a:lnTo>
                      <a:pt x="936" y="35"/>
                    </a:lnTo>
                    <a:lnTo>
                      <a:pt x="792" y="35"/>
                    </a:lnTo>
                    <a:lnTo>
                      <a:pt x="760" y="0"/>
                    </a:lnTo>
                    <a:lnTo>
                      <a:pt x="618" y="0"/>
                    </a:lnTo>
                    <a:lnTo>
                      <a:pt x="588" y="35"/>
                    </a:lnTo>
                    <a:lnTo>
                      <a:pt x="44" y="35"/>
                    </a:lnTo>
                    <a:lnTo>
                      <a:pt x="0" y="344"/>
                    </a:lnTo>
                    <a:lnTo>
                      <a:pt x="73" y="465"/>
                    </a:lnTo>
                    <a:lnTo>
                      <a:pt x="171" y="465"/>
                    </a:lnTo>
                    <a:lnTo>
                      <a:pt x="172" y="476"/>
                    </a:lnTo>
                    <a:lnTo>
                      <a:pt x="176" y="485"/>
                    </a:lnTo>
                    <a:lnTo>
                      <a:pt x="181" y="494"/>
                    </a:lnTo>
                    <a:lnTo>
                      <a:pt x="188" y="503"/>
                    </a:lnTo>
                    <a:lnTo>
                      <a:pt x="195" y="509"/>
                    </a:lnTo>
                    <a:lnTo>
                      <a:pt x="204" y="514"/>
                    </a:lnTo>
                    <a:lnTo>
                      <a:pt x="214" y="517"/>
                    </a:lnTo>
                    <a:lnTo>
                      <a:pt x="223" y="518"/>
                    </a:lnTo>
                    <a:lnTo>
                      <a:pt x="231" y="517"/>
                    </a:lnTo>
                    <a:lnTo>
                      <a:pt x="239" y="516"/>
                    </a:lnTo>
                    <a:lnTo>
                      <a:pt x="246" y="512"/>
                    </a:lnTo>
                    <a:lnTo>
                      <a:pt x="253" y="508"/>
                    </a:lnTo>
                    <a:lnTo>
                      <a:pt x="258" y="503"/>
                    </a:lnTo>
                    <a:lnTo>
                      <a:pt x="264" y="497"/>
                    </a:lnTo>
                    <a:lnTo>
                      <a:pt x="268" y="490"/>
                    </a:lnTo>
                    <a:lnTo>
                      <a:pt x="271" y="482"/>
                    </a:lnTo>
                    <a:lnTo>
                      <a:pt x="274" y="490"/>
                    </a:lnTo>
                    <a:lnTo>
                      <a:pt x="280" y="497"/>
                    </a:lnTo>
                    <a:lnTo>
                      <a:pt x="284" y="503"/>
                    </a:lnTo>
                    <a:lnTo>
                      <a:pt x="291" y="508"/>
                    </a:lnTo>
                    <a:lnTo>
                      <a:pt x="297" y="512"/>
                    </a:lnTo>
                    <a:lnTo>
                      <a:pt x="305" y="516"/>
                    </a:lnTo>
                    <a:lnTo>
                      <a:pt x="312" y="517"/>
                    </a:lnTo>
                    <a:lnTo>
                      <a:pt x="320" y="518"/>
                    </a:lnTo>
                    <a:lnTo>
                      <a:pt x="330" y="517"/>
                    </a:lnTo>
                    <a:lnTo>
                      <a:pt x="339" y="514"/>
                    </a:lnTo>
                    <a:lnTo>
                      <a:pt x="348" y="509"/>
                    </a:lnTo>
                    <a:lnTo>
                      <a:pt x="356" y="503"/>
                    </a:lnTo>
                    <a:lnTo>
                      <a:pt x="362" y="494"/>
                    </a:lnTo>
                    <a:lnTo>
                      <a:pt x="368" y="485"/>
                    </a:lnTo>
                    <a:lnTo>
                      <a:pt x="371" y="476"/>
                    </a:lnTo>
                    <a:lnTo>
                      <a:pt x="372" y="465"/>
                    </a:lnTo>
                    <a:lnTo>
                      <a:pt x="717" y="465"/>
                    </a:lnTo>
                    <a:lnTo>
                      <a:pt x="718" y="476"/>
                    </a:lnTo>
                    <a:lnTo>
                      <a:pt x="721" y="485"/>
                    </a:lnTo>
                    <a:lnTo>
                      <a:pt x="727" y="494"/>
                    </a:lnTo>
                    <a:lnTo>
                      <a:pt x="733" y="503"/>
                    </a:lnTo>
                    <a:lnTo>
                      <a:pt x="741" y="509"/>
                    </a:lnTo>
                    <a:lnTo>
                      <a:pt x="749" y="514"/>
                    </a:lnTo>
                    <a:lnTo>
                      <a:pt x="759" y="517"/>
                    </a:lnTo>
                    <a:lnTo>
                      <a:pt x="769" y="518"/>
                    </a:lnTo>
                    <a:lnTo>
                      <a:pt x="776" y="517"/>
                    </a:lnTo>
                    <a:lnTo>
                      <a:pt x="784" y="516"/>
                    </a:lnTo>
                    <a:lnTo>
                      <a:pt x="792" y="512"/>
                    </a:lnTo>
                    <a:lnTo>
                      <a:pt x="798" y="508"/>
                    </a:lnTo>
                    <a:lnTo>
                      <a:pt x="805" y="503"/>
                    </a:lnTo>
                    <a:lnTo>
                      <a:pt x="810" y="497"/>
                    </a:lnTo>
                    <a:lnTo>
                      <a:pt x="814" y="490"/>
                    </a:lnTo>
                    <a:lnTo>
                      <a:pt x="818" y="482"/>
                    </a:lnTo>
                    <a:lnTo>
                      <a:pt x="821" y="490"/>
                    </a:lnTo>
                    <a:lnTo>
                      <a:pt x="825" y="497"/>
                    </a:lnTo>
                    <a:lnTo>
                      <a:pt x="831" y="503"/>
                    </a:lnTo>
                    <a:lnTo>
                      <a:pt x="836" y="508"/>
                    </a:lnTo>
                    <a:lnTo>
                      <a:pt x="843" y="512"/>
                    </a:lnTo>
                    <a:lnTo>
                      <a:pt x="850" y="516"/>
                    </a:lnTo>
                    <a:lnTo>
                      <a:pt x="858" y="517"/>
                    </a:lnTo>
                    <a:lnTo>
                      <a:pt x="865" y="518"/>
                    </a:lnTo>
                    <a:lnTo>
                      <a:pt x="875" y="517"/>
                    </a:lnTo>
                    <a:lnTo>
                      <a:pt x="885" y="514"/>
                    </a:lnTo>
                    <a:lnTo>
                      <a:pt x="894" y="509"/>
                    </a:lnTo>
                    <a:lnTo>
                      <a:pt x="901" y="503"/>
                    </a:lnTo>
                    <a:lnTo>
                      <a:pt x="908" y="494"/>
                    </a:lnTo>
                    <a:lnTo>
                      <a:pt x="913" y="485"/>
                    </a:lnTo>
                    <a:lnTo>
                      <a:pt x="916" y="476"/>
                    </a:lnTo>
                    <a:lnTo>
                      <a:pt x="917" y="465"/>
                    </a:lnTo>
                    <a:lnTo>
                      <a:pt x="1112" y="465"/>
                    </a:lnTo>
                    <a:lnTo>
                      <a:pt x="1066" y="401"/>
                    </a:lnTo>
                    <a:lnTo>
                      <a:pt x="1112" y="3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20" name="Freeform 69"/>
              <p:cNvSpPr>
                <a:spLocks/>
              </p:cNvSpPr>
              <p:nvPr/>
            </p:nvSpPr>
            <p:spPr bwMode="auto">
              <a:xfrm>
                <a:off x="3888" y="1584"/>
                <a:ext cx="1038" cy="354"/>
              </a:xfrm>
              <a:custGeom>
                <a:avLst/>
                <a:gdLst>
                  <a:gd name="T0" fmla="*/ 1033 w 1038"/>
                  <a:gd name="T1" fmla="*/ 263 h 354"/>
                  <a:gd name="T2" fmla="*/ 976 w 1038"/>
                  <a:gd name="T3" fmla="*/ 325 h 354"/>
                  <a:gd name="T4" fmla="*/ 997 w 1038"/>
                  <a:gd name="T5" fmla="*/ 354 h 354"/>
                  <a:gd name="T6" fmla="*/ 53 w 1038"/>
                  <a:gd name="T7" fmla="*/ 354 h 354"/>
                  <a:gd name="T8" fmla="*/ 12 w 1038"/>
                  <a:gd name="T9" fmla="*/ 287 h 354"/>
                  <a:gd name="T10" fmla="*/ 869 w 1038"/>
                  <a:gd name="T11" fmla="*/ 287 h 354"/>
                  <a:gd name="T12" fmla="*/ 842 w 1038"/>
                  <a:gd name="T13" fmla="*/ 249 h 354"/>
                  <a:gd name="T14" fmla="*/ 0 w 1038"/>
                  <a:gd name="T15" fmla="*/ 249 h 354"/>
                  <a:gd name="T16" fmla="*/ 36 w 1038"/>
                  <a:gd name="T17" fmla="*/ 0 h 354"/>
                  <a:gd name="T18" fmla="*/ 895 w 1038"/>
                  <a:gd name="T19" fmla="*/ 0 h 354"/>
                  <a:gd name="T20" fmla="*/ 895 w 1038"/>
                  <a:gd name="T21" fmla="*/ 0 h 354"/>
                  <a:gd name="T22" fmla="*/ 895 w 1038"/>
                  <a:gd name="T23" fmla="*/ 1 h 354"/>
                  <a:gd name="T24" fmla="*/ 895 w 1038"/>
                  <a:gd name="T25" fmla="*/ 1 h 354"/>
                  <a:gd name="T26" fmla="*/ 895 w 1038"/>
                  <a:gd name="T27" fmla="*/ 2 h 354"/>
                  <a:gd name="T28" fmla="*/ 895 w 1038"/>
                  <a:gd name="T29" fmla="*/ 5 h 354"/>
                  <a:gd name="T30" fmla="*/ 904 w 1038"/>
                  <a:gd name="T31" fmla="*/ 26 h 354"/>
                  <a:gd name="T32" fmla="*/ 788 w 1038"/>
                  <a:gd name="T33" fmla="*/ 26 h 354"/>
                  <a:gd name="T34" fmla="*/ 816 w 1038"/>
                  <a:gd name="T35" fmla="*/ 83 h 354"/>
                  <a:gd name="T36" fmla="*/ 1037 w 1038"/>
                  <a:gd name="T37" fmla="*/ 85 h 354"/>
                  <a:gd name="T38" fmla="*/ 1037 w 1038"/>
                  <a:gd name="T39" fmla="*/ 85 h 354"/>
                  <a:gd name="T40" fmla="*/ 1038 w 1038"/>
                  <a:gd name="T41" fmla="*/ 86 h 354"/>
                  <a:gd name="T42" fmla="*/ 1038 w 1038"/>
                  <a:gd name="T43" fmla="*/ 86 h 354"/>
                  <a:gd name="T44" fmla="*/ 1038 w 1038"/>
                  <a:gd name="T45" fmla="*/ 87 h 354"/>
                  <a:gd name="T46" fmla="*/ 1033 w 1038"/>
                  <a:gd name="T47" fmla="*/ 263 h 354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038" h="354">
                    <a:moveTo>
                      <a:pt x="1033" y="263"/>
                    </a:moveTo>
                    <a:lnTo>
                      <a:pt x="976" y="325"/>
                    </a:lnTo>
                    <a:lnTo>
                      <a:pt x="997" y="354"/>
                    </a:lnTo>
                    <a:lnTo>
                      <a:pt x="53" y="354"/>
                    </a:lnTo>
                    <a:lnTo>
                      <a:pt x="12" y="287"/>
                    </a:lnTo>
                    <a:lnTo>
                      <a:pt x="869" y="287"/>
                    </a:lnTo>
                    <a:lnTo>
                      <a:pt x="842" y="249"/>
                    </a:lnTo>
                    <a:lnTo>
                      <a:pt x="0" y="249"/>
                    </a:lnTo>
                    <a:lnTo>
                      <a:pt x="36" y="0"/>
                    </a:lnTo>
                    <a:lnTo>
                      <a:pt x="895" y="0"/>
                    </a:lnTo>
                    <a:lnTo>
                      <a:pt x="895" y="1"/>
                    </a:lnTo>
                    <a:lnTo>
                      <a:pt x="895" y="2"/>
                    </a:lnTo>
                    <a:lnTo>
                      <a:pt x="895" y="5"/>
                    </a:lnTo>
                    <a:lnTo>
                      <a:pt x="904" y="26"/>
                    </a:lnTo>
                    <a:lnTo>
                      <a:pt x="788" y="26"/>
                    </a:lnTo>
                    <a:lnTo>
                      <a:pt x="816" y="83"/>
                    </a:lnTo>
                    <a:lnTo>
                      <a:pt x="1037" y="85"/>
                    </a:lnTo>
                    <a:lnTo>
                      <a:pt x="1038" y="86"/>
                    </a:lnTo>
                    <a:lnTo>
                      <a:pt x="1038" y="87"/>
                    </a:lnTo>
                    <a:lnTo>
                      <a:pt x="1033" y="263"/>
                    </a:lnTo>
                    <a:close/>
                  </a:path>
                </a:pathLst>
              </a:custGeom>
              <a:solidFill>
                <a:srgbClr val="3FB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21" name="Freeform 70"/>
              <p:cNvSpPr>
                <a:spLocks/>
              </p:cNvSpPr>
              <p:nvPr/>
            </p:nvSpPr>
            <p:spPr bwMode="auto">
              <a:xfrm>
                <a:off x="4873" y="1694"/>
                <a:ext cx="35" cy="75"/>
              </a:xfrm>
              <a:custGeom>
                <a:avLst/>
                <a:gdLst>
                  <a:gd name="T0" fmla="*/ 17 w 35"/>
                  <a:gd name="T1" fmla="*/ 0 h 75"/>
                  <a:gd name="T2" fmla="*/ 11 w 35"/>
                  <a:gd name="T3" fmla="*/ 3 h 75"/>
                  <a:gd name="T4" fmla="*/ 5 w 35"/>
                  <a:gd name="T5" fmla="*/ 11 h 75"/>
                  <a:gd name="T6" fmla="*/ 1 w 35"/>
                  <a:gd name="T7" fmla="*/ 24 h 75"/>
                  <a:gd name="T8" fmla="*/ 0 w 35"/>
                  <a:gd name="T9" fmla="*/ 38 h 75"/>
                  <a:gd name="T10" fmla="*/ 1 w 35"/>
                  <a:gd name="T11" fmla="*/ 53 h 75"/>
                  <a:gd name="T12" fmla="*/ 5 w 35"/>
                  <a:gd name="T13" fmla="*/ 64 h 75"/>
                  <a:gd name="T14" fmla="*/ 11 w 35"/>
                  <a:gd name="T15" fmla="*/ 71 h 75"/>
                  <a:gd name="T16" fmla="*/ 17 w 35"/>
                  <a:gd name="T17" fmla="*/ 75 h 75"/>
                  <a:gd name="T18" fmla="*/ 24 w 35"/>
                  <a:gd name="T19" fmla="*/ 71 h 75"/>
                  <a:gd name="T20" fmla="*/ 29 w 35"/>
                  <a:gd name="T21" fmla="*/ 64 h 75"/>
                  <a:gd name="T22" fmla="*/ 34 w 35"/>
                  <a:gd name="T23" fmla="*/ 53 h 75"/>
                  <a:gd name="T24" fmla="*/ 35 w 35"/>
                  <a:gd name="T25" fmla="*/ 38 h 75"/>
                  <a:gd name="T26" fmla="*/ 34 w 35"/>
                  <a:gd name="T27" fmla="*/ 24 h 75"/>
                  <a:gd name="T28" fmla="*/ 29 w 35"/>
                  <a:gd name="T29" fmla="*/ 11 h 75"/>
                  <a:gd name="T30" fmla="*/ 24 w 35"/>
                  <a:gd name="T31" fmla="*/ 3 h 75"/>
                  <a:gd name="T32" fmla="*/ 17 w 35"/>
                  <a:gd name="T33" fmla="*/ 0 h 7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35" h="75">
                    <a:moveTo>
                      <a:pt x="17" y="0"/>
                    </a:moveTo>
                    <a:lnTo>
                      <a:pt x="11" y="3"/>
                    </a:lnTo>
                    <a:lnTo>
                      <a:pt x="5" y="11"/>
                    </a:lnTo>
                    <a:lnTo>
                      <a:pt x="1" y="24"/>
                    </a:lnTo>
                    <a:lnTo>
                      <a:pt x="0" y="38"/>
                    </a:lnTo>
                    <a:lnTo>
                      <a:pt x="1" y="53"/>
                    </a:lnTo>
                    <a:lnTo>
                      <a:pt x="5" y="64"/>
                    </a:lnTo>
                    <a:lnTo>
                      <a:pt x="11" y="71"/>
                    </a:lnTo>
                    <a:lnTo>
                      <a:pt x="17" y="75"/>
                    </a:lnTo>
                    <a:lnTo>
                      <a:pt x="24" y="71"/>
                    </a:lnTo>
                    <a:lnTo>
                      <a:pt x="29" y="64"/>
                    </a:lnTo>
                    <a:lnTo>
                      <a:pt x="34" y="53"/>
                    </a:lnTo>
                    <a:lnTo>
                      <a:pt x="35" y="38"/>
                    </a:lnTo>
                    <a:lnTo>
                      <a:pt x="34" y="24"/>
                    </a:lnTo>
                    <a:lnTo>
                      <a:pt x="29" y="11"/>
                    </a:lnTo>
                    <a:lnTo>
                      <a:pt x="24" y="3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22" name="Freeform 71"/>
              <p:cNvSpPr>
                <a:spLocks/>
              </p:cNvSpPr>
              <p:nvPr/>
            </p:nvSpPr>
            <p:spPr bwMode="auto">
              <a:xfrm>
                <a:off x="4481" y="1614"/>
                <a:ext cx="189" cy="49"/>
              </a:xfrm>
              <a:custGeom>
                <a:avLst/>
                <a:gdLst>
                  <a:gd name="T0" fmla="*/ 23 w 189"/>
                  <a:gd name="T1" fmla="*/ 49 h 49"/>
                  <a:gd name="T2" fmla="*/ 0 w 189"/>
                  <a:gd name="T3" fmla="*/ 0 h 49"/>
                  <a:gd name="T4" fmla="*/ 162 w 189"/>
                  <a:gd name="T5" fmla="*/ 0 h 49"/>
                  <a:gd name="T6" fmla="*/ 189 w 189"/>
                  <a:gd name="T7" fmla="*/ 49 h 49"/>
                  <a:gd name="T8" fmla="*/ 23 w 189"/>
                  <a:gd name="T9" fmla="*/ 49 h 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89" h="49">
                    <a:moveTo>
                      <a:pt x="23" y="49"/>
                    </a:moveTo>
                    <a:lnTo>
                      <a:pt x="0" y="0"/>
                    </a:lnTo>
                    <a:lnTo>
                      <a:pt x="162" y="0"/>
                    </a:lnTo>
                    <a:lnTo>
                      <a:pt x="189" y="49"/>
                    </a:lnTo>
                    <a:lnTo>
                      <a:pt x="23" y="4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311" name="Group 72"/>
            <p:cNvGrpSpPr>
              <a:grpSpLocks/>
            </p:cNvGrpSpPr>
            <p:nvPr/>
          </p:nvGrpSpPr>
          <p:grpSpPr bwMode="auto">
            <a:xfrm>
              <a:off x="1728" y="1008"/>
              <a:ext cx="1073" cy="483"/>
              <a:chOff x="2375" y="2170"/>
              <a:chExt cx="1073" cy="483"/>
            </a:xfrm>
          </p:grpSpPr>
          <p:sp>
            <p:nvSpPr>
              <p:cNvPr id="12312" name="Freeform 73"/>
              <p:cNvSpPr>
                <a:spLocks/>
              </p:cNvSpPr>
              <p:nvPr/>
            </p:nvSpPr>
            <p:spPr bwMode="auto">
              <a:xfrm>
                <a:off x="2375" y="2170"/>
                <a:ext cx="1073" cy="483"/>
              </a:xfrm>
              <a:custGeom>
                <a:avLst/>
                <a:gdLst>
                  <a:gd name="T0" fmla="*/ 245 w 1073"/>
                  <a:gd name="T1" fmla="*/ 482 h 483"/>
                  <a:gd name="T2" fmla="*/ 260 w 1073"/>
                  <a:gd name="T3" fmla="*/ 477 h 483"/>
                  <a:gd name="T4" fmla="*/ 272 w 1073"/>
                  <a:gd name="T5" fmla="*/ 468 h 483"/>
                  <a:gd name="T6" fmla="*/ 282 w 1073"/>
                  <a:gd name="T7" fmla="*/ 455 h 483"/>
                  <a:gd name="T8" fmla="*/ 288 w 1073"/>
                  <a:gd name="T9" fmla="*/ 455 h 483"/>
                  <a:gd name="T10" fmla="*/ 298 w 1073"/>
                  <a:gd name="T11" fmla="*/ 468 h 483"/>
                  <a:gd name="T12" fmla="*/ 311 w 1073"/>
                  <a:gd name="T13" fmla="*/ 477 h 483"/>
                  <a:gd name="T14" fmla="*/ 326 w 1073"/>
                  <a:gd name="T15" fmla="*/ 482 h 483"/>
                  <a:gd name="T16" fmla="*/ 344 w 1073"/>
                  <a:gd name="T17" fmla="*/ 482 h 483"/>
                  <a:gd name="T18" fmla="*/ 362 w 1073"/>
                  <a:gd name="T19" fmla="*/ 474 h 483"/>
                  <a:gd name="T20" fmla="*/ 376 w 1073"/>
                  <a:gd name="T21" fmla="*/ 459 h 483"/>
                  <a:gd name="T22" fmla="*/ 385 w 1073"/>
                  <a:gd name="T23" fmla="*/ 441 h 483"/>
                  <a:gd name="T24" fmla="*/ 734 w 1073"/>
                  <a:gd name="T25" fmla="*/ 430 h 483"/>
                  <a:gd name="T26" fmla="*/ 739 w 1073"/>
                  <a:gd name="T27" fmla="*/ 450 h 483"/>
                  <a:gd name="T28" fmla="*/ 750 w 1073"/>
                  <a:gd name="T29" fmla="*/ 468 h 483"/>
                  <a:gd name="T30" fmla="*/ 767 w 1073"/>
                  <a:gd name="T31" fmla="*/ 479 h 483"/>
                  <a:gd name="T32" fmla="*/ 786 w 1073"/>
                  <a:gd name="T33" fmla="*/ 483 h 483"/>
                  <a:gd name="T34" fmla="*/ 801 w 1073"/>
                  <a:gd name="T35" fmla="*/ 481 h 483"/>
                  <a:gd name="T36" fmla="*/ 816 w 1073"/>
                  <a:gd name="T37" fmla="*/ 473 h 483"/>
                  <a:gd name="T38" fmla="*/ 827 w 1073"/>
                  <a:gd name="T39" fmla="*/ 462 h 483"/>
                  <a:gd name="T40" fmla="*/ 835 w 1073"/>
                  <a:gd name="T41" fmla="*/ 447 h 483"/>
                  <a:gd name="T42" fmla="*/ 843 w 1073"/>
                  <a:gd name="T43" fmla="*/ 462 h 483"/>
                  <a:gd name="T44" fmla="*/ 853 w 1073"/>
                  <a:gd name="T45" fmla="*/ 473 h 483"/>
                  <a:gd name="T46" fmla="*/ 868 w 1073"/>
                  <a:gd name="T47" fmla="*/ 481 h 483"/>
                  <a:gd name="T48" fmla="*/ 883 w 1073"/>
                  <a:gd name="T49" fmla="*/ 483 h 483"/>
                  <a:gd name="T50" fmla="*/ 902 w 1073"/>
                  <a:gd name="T51" fmla="*/ 479 h 483"/>
                  <a:gd name="T52" fmla="*/ 919 w 1073"/>
                  <a:gd name="T53" fmla="*/ 468 h 483"/>
                  <a:gd name="T54" fmla="*/ 930 w 1073"/>
                  <a:gd name="T55" fmla="*/ 450 h 483"/>
                  <a:gd name="T56" fmla="*/ 935 w 1073"/>
                  <a:gd name="T57" fmla="*/ 430 h 483"/>
                  <a:gd name="T58" fmla="*/ 994 w 1073"/>
                  <a:gd name="T59" fmla="*/ 302 h 483"/>
                  <a:gd name="T60" fmla="*/ 59 w 1073"/>
                  <a:gd name="T61" fmla="*/ 0 h 483"/>
                  <a:gd name="T62" fmla="*/ 74 w 1073"/>
                  <a:gd name="T63" fmla="*/ 430 h 483"/>
                  <a:gd name="T64" fmla="*/ 187 w 1073"/>
                  <a:gd name="T65" fmla="*/ 441 h 483"/>
                  <a:gd name="T66" fmla="*/ 195 w 1073"/>
                  <a:gd name="T67" fmla="*/ 459 h 483"/>
                  <a:gd name="T68" fmla="*/ 209 w 1073"/>
                  <a:gd name="T69" fmla="*/ 474 h 483"/>
                  <a:gd name="T70" fmla="*/ 228 w 1073"/>
                  <a:gd name="T71" fmla="*/ 482 h 48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1073" h="483">
                    <a:moveTo>
                      <a:pt x="237" y="483"/>
                    </a:moveTo>
                    <a:lnTo>
                      <a:pt x="245" y="482"/>
                    </a:lnTo>
                    <a:lnTo>
                      <a:pt x="253" y="481"/>
                    </a:lnTo>
                    <a:lnTo>
                      <a:pt x="260" y="477"/>
                    </a:lnTo>
                    <a:lnTo>
                      <a:pt x="267" y="473"/>
                    </a:lnTo>
                    <a:lnTo>
                      <a:pt x="272" y="468"/>
                    </a:lnTo>
                    <a:lnTo>
                      <a:pt x="278" y="462"/>
                    </a:lnTo>
                    <a:lnTo>
                      <a:pt x="282" y="455"/>
                    </a:lnTo>
                    <a:lnTo>
                      <a:pt x="285" y="447"/>
                    </a:lnTo>
                    <a:lnTo>
                      <a:pt x="288" y="455"/>
                    </a:lnTo>
                    <a:lnTo>
                      <a:pt x="294" y="462"/>
                    </a:lnTo>
                    <a:lnTo>
                      <a:pt x="298" y="468"/>
                    </a:lnTo>
                    <a:lnTo>
                      <a:pt x="305" y="473"/>
                    </a:lnTo>
                    <a:lnTo>
                      <a:pt x="311" y="477"/>
                    </a:lnTo>
                    <a:lnTo>
                      <a:pt x="319" y="481"/>
                    </a:lnTo>
                    <a:lnTo>
                      <a:pt x="326" y="482"/>
                    </a:lnTo>
                    <a:lnTo>
                      <a:pt x="334" y="483"/>
                    </a:lnTo>
                    <a:lnTo>
                      <a:pt x="344" y="482"/>
                    </a:lnTo>
                    <a:lnTo>
                      <a:pt x="354" y="479"/>
                    </a:lnTo>
                    <a:lnTo>
                      <a:pt x="362" y="474"/>
                    </a:lnTo>
                    <a:lnTo>
                      <a:pt x="370" y="468"/>
                    </a:lnTo>
                    <a:lnTo>
                      <a:pt x="376" y="459"/>
                    </a:lnTo>
                    <a:lnTo>
                      <a:pt x="382" y="450"/>
                    </a:lnTo>
                    <a:lnTo>
                      <a:pt x="385" y="441"/>
                    </a:lnTo>
                    <a:lnTo>
                      <a:pt x="386" y="430"/>
                    </a:lnTo>
                    <a:lnTo>
                      <a:pt x="734" y="430"/>
                    </a:lnTo>
                    <a:lnTo>
                      <a:pt x="735" y="441"/>
                    </a:lnTo>
                    <a:lnTo>
                      <a:pt x="739" y="450"/>
                    </a:lnTo>
                    <a:lnTo>
                      <a:pt x="744" y="459"/>
                    </a:lnTo>
                    <a:lnTo>
                      <a:pt x="750" y="468"/>
                    </a:lnTo>
                    <a:lnTo>
                      <a:pt x="758" y="474"/>
                    </a:lnTo>
                    <a:lnTo>
                      <a:pt x="767" y="479"/>
                    </a:lnTo>
                    <a:lnTo>
                      <a:pt x="776" y="482"/>
                    </a:lnTo>
                    <a:lnTo>
                      <a:pt x="786" y="483"/>
                    </a:lnTo>
                    <a:lnTo>
                      <a:pt x="794" y="482"/>
                    </a:lnTo>
                    <a:lnTo>
                      <a:pt x="801" y="481"/>
                    </a:lnTo>
                    <a:lnTo>
                      <a:pt x="809" y="477"/>
                    </a:lnTo>
                    <a:lnTo>
                      <a:pt x="816" y="473"/>
                    </a:lnTo>
                    <a:lnTo>
                      <a:pt x="822" y="468"/>
                    </a:lnTo>
                    <a:lnTo>
                      <a:pt x="827" y="462"/>
                    </a:lnTo>
                    <a:lnTo>
                      <a:pt x="832" y="455"/>
                    </a:lnTo>
                    <a:lnTo>
                      <a:pt x="835" y="447"/>
                    </a:lnTo>
                    <a:lnTo>
                      <a:pt x="838" y="455"/>
                    </a:lnTo>
                    <a:lnTo>
                      <a:pt x="843" y="462"/>
                    </a:lnTo>
                    <a:lnTo>
                      <a:pt x="848" y="468"/>
                    </a:lnTo>
                    <a:lnTo>
                      <a:pt x="853" y="473"/>
                    </a:lnTo>
                    <a:lnTo>
                      <a:pt x="860" y="477"/>
                    </a:lnTo>
                    <a:lnTo>
                      <a:pt x="868" y="481"/>
                    </a:lnTo>
                    <a:lnTo>
                      <a:pt x="875" y="482"/>
                    </a:lnTo>
                    <a:lnTo>
                      <a:pt x="883" y="483"/>
                    </a:lnTo>
                    <a:lnTo>
                      <a:pt x="893" y="482"/>
                    </a:lnTo>
                    <a:lnTo>
                      <a:pt x="902" y="479"/>
                    </a:lnTo>
                    <a:lnTo>
                      <a:pt x="911" y="474"/>
                    </a:lnTo>
                    <a:lnTo>
                      <a:pt x="919" y="468"/>
                    </a:lnTo>
                    <a:lnTo>
                      <a:pt x="925" y="459"/>
                    </a:lnTo>
                    <a:lnTo>
                      <a:pt x="930" y="450"/>
                    </a:lnTo>
                    <a:lnTo>
                      <a:pt x="934" y="441"/>
                    </a:lnTo>
                    <a:lnTo>
                      <a:pt x="935" y="430"/>
                    </a:lnTo>
                    <a:lnTo>
                      <a:pt x="1073" y="430"/>
                    </a:lnTo>
                    <a:lnTo>
                      <a:pt x="994" y="302"/>
                    </a:lnTo>
                    <a:lnTo>
                      <a:pt x="1038" y="0"/>
                    </a:lnTo>
                    <a:lnTo>
                      <a:pt x="59" y="0"/>
                    </a:lnTo>
                    <a:lnTo>
                      <a:pt x="0" y="309"/>
                    </a:lnTo>
                    <a:lnTo>
                      <a:pt x="74" y="430"/>
                    </a:lnTo>
                    <a:lnTo>
                      <a:pt x="185" y="430"/>
                    </a:lnTo>
                    <a:lnTo>
                      <a:pt x="187" y="441"/>
                    </a:lnTo>
                    <a:lnTo>
                      <a:pt x="190" y="450"/>
                    </a:lnTo>
                    <a:lnTo>
                      <a:pt x="195" y="459"/>
                    </a:lnTo>
                    <a:lnTo>
                      <a:pt x="202" y="468"/>
                    </a:lnTo>
                    <a:lnTo>
                      <a:pt x="209" y="474"/>
                    </a:lnTo>
                    <a:lnTo>
                      <a:pt x="218" y="479"/>
                    </a:lnTo>
                    <a:lnTo>
                      <a:pt x="228" y="482"/>
                    </a:lnTo>
                    <a:lnTo>
                      <a:pt x="237" y="48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13" name="Freeform 74"/>
              <p:cNvSpPr>
                <a:spLocks/>
              </p:cNvSpPr>
              <p:nvPr/>
            </p:nvSpPr>
            <p:spPr bwMode="auto">
              <a:xfrm>
                <a:off x="2415" y="2208"/>
                <a:ext cx="965" cy="354"/>
              </a:xfrm>
              <a:custGeom>
                <a:avLst/>
                <a:gdLst>
                  <a:gd name="T0" fmla="*/ 0 w 965"/>
                  <a:gd name="T1" fmla="*/ 264 h 354"/>
                  <a:gd name="T2" fmla="*/ 50 w 965"/>
                  <a:gd name="T3" fmla="*/ 0 h 354"/>
                  <a:gd name="T4" fmla="*/ 954 w 965"/>
                  <a:gd name="T5" fmla="*/ 0 h 354"/>
                  <a:gd name="T6" fmla="*/ 918 w 965"/>
                  <a:gd name="T7" fmla="*/ 249 h 354"/>
                  <a:gd name="T8" fmla="*/ 131 w 965"/>
                  <a:gd name="T9" fmla="*/ 249 h 354"/>
                  <a:gd name="T10" fmla="*/ 161 w 965"/>
                  <a:gd name="T11" fmla="*/ 287 h 354"/>
                  <a:gd name="T12" fmla="*/ 924 w 965"/>
                  <a:gd name="T13" fmla="*/ 287 h 354"/>
                  <a:gd name="T14" fmla="*/ 965 w 965"/>
                  <a:gd name="T15" fmla="*/ 354 h 354"/>
                  <a:gd name="T16" fmla="*/ 55 w 965"/>
                  <a:gd name="T17" fmla="*/ 354 h 354"/>
                  <a:gd name="T18" fmla="*/ 0 w 965"/>
                  <a:gd name="T19" fmla="*/ 264 h 35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65" h="354">
                    <a:moveTo>
                      <a:pt x="0" y="264"/>
                    </a:moveTo>
                    <a:lnTo>
                      <a:pt x="50" y="0"/>
                    </a:lnTo>
                    <a:lnTo>
                      <a:pt x="954" y="0"/>
                    </a:lnTo>
                    <a:lnTo>
                      <a:pt x="918" y="249"/>
                    </a:lnTo>
                    <a:lnTo>
                      <a:pt x="131" y="249"/>
                    </a:lnTo>
                    <a:lnTo>
                      <a:pt x="161" y="287"/>
                    </a:lnTo>
                    <a:lnTo>
                      <a:pt x="924" y="287"/>
                    </a:lnTo>
                    <a:lnTo>
                      <a:pt x="965" y="354"/>
                    </a:lnTo>
                    <a:lnTo>
                      <a:pt x="55" y="354"/>
                    </a:lnTo>
                    <a:lnTo>
                      <a:pt x="0" y="264"/>
                    </a:lnTo>
                    <a:close/>
                  </a:path>
                </a:pathLst>
              </a:custGeom>
              <a:solidFill>
                <a:srgbClr val="3FB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14" name="Freeform 75"/>
              <p:cNvSpPr>
                <a:spLocks/>
              </p:cNvSpPr>
              <p:nvPr/>
            </p:nvSpPr>
            <p:spPr bwMode="auto">
              <a:xfrm>
                <a:off x="2650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2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15" name="Freeform 76"/>
              <p:cNvSpPr>
                <a:spLocks/>
              </p:cNvSpPr>
              <p:nvPr/>
            </p:nvSpPr>
            <p:spPr bwMode="auto">
              <a:xfrm>
                <a:off x="2481" y="2262"/>
                <a:ext cx="138" cy="110"/>
              </a:xfrm>
              <a:custGeom>
                <a:avLst/>
                <a:gdLst>
                  <a:gd name="T0" fmla="*/ 122 w 138"/>
                  <a:gd name="T1" fmla="*/ 110 h 110"/>
                  <a:gd name="T2" fmla="*/ 138 w 138"/>
                  <a:gd name="T3" fmla="*/ 0 h 110"/>
                  <a:gd name="T4" fmla="*/ 15 w 138"/>
                  <a:gd name="T5" fmla="*/ 0 h 110"/>
                  <a:gd name="T6" fmla="*/ 0 w 138"/>
                  <a:gd name="T7" fmla="*/ 110 h 110"/>
                  <a:gd name="T8" fmla="*/ 122 w 138"/>
                  <a:gd name="T9" fmla="*/ 11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22" y="110"/>
                    </a:moveTo>
                    <a:lnTo>
                      <a:pt x="138" y="0"/>
                    </a:lnTo>
                    <a:lnTo>
                      <a:pt x="15" y="0"/>
                    </a:lnTo>
                    <a:lnTo>
                      <a:pt x="0" y="110"/>
                    </a:lnTo>
                    <a:lnTo>
                      <a:pt x="122" y="1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16" name="Freeform 77"/>
              <p:cNvSpPr>
                <a:spLocks/>
              </p:cNvSpPr>
              <p:nvPr/>
            </p:nvSpPr>
            <p:spPr bwMode="auto">
              <a:xfrm>
                <a:off x="2820" y="2262"/>
                <a:ext cx="137" cy="110"/>
              </a:xfrm>
              <a:custGeom>
                <a:avLst/>
                <a:gdLst>
                  <a:gd name="T0" fmla="*/ 137 w 137"/>
                  <a:gd name="T1" fmla="*/ 0 h 110"/>
                  <a:gd name="T2" fmla="*/ 16 w 137"/>
                  <a:gd name="T3" fmla="*/ 0 h 110"/>
                  <a:gd name="T4" fmla="*/ 0 w 137"/>
                  <a:gd name="T5" fmla="*/ 110 h 110"/>
                  <a:gd name="T6" fmla="*/ 122 w 137"/>
                  <a:gd name="T7" fmla="*/ 110 h 110"/>
                  <a:gd name="T8" fmla="*/ 137 w 137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7" h="110">
                    <a:moveTo>
                      <a:pt x="137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17" name="Freeform 78"/>
              <p:cNvSpPr>
                <a:spLocks/>
              </p:cNvSpPr>
              <p:nvPr/>
            </p:nvSpPr>
            <p:spPr bwMode="auto">
              <a:xfrm>
                <a:off x="2989" y="2262"/>
                <a:ext cx="136" cy="110"/>
              </a:xfrm>
              <a:custGeom>
                <a:avLst/>
                <a:gdLst>
                  <a:gd name="T0" fmla="*/ 136 w 136"/>
                  <a:gd name="T1" fmla="*/ 0 h 110"/>
                  <a:gd name="T2" fmla="*/ 16 w 136"/>
                  <a:gd name="T3" fmla="*/ 0 h 110"/>
                  <a:gd name="T4" fmla="*/ 0 w 136"/>
                  <a:gd name="T5" fmla="*/ 110 h 110"/>
                  <a:gd name="T6" fmla="*/ 121 w 136"/>
                  <a:gd name="T7" fmla="*/ 110 h 110"/>
                  <a:gd name="T8" fmla="*/ 136 w 136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" h="110">
                    <a:moveTo>
                      <a:pt x="136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1" y="11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18" name="Freeform 79"/>
              <p:cNvSpPr>
                <a:spLocks/>
              </p:cNvSpPr>
              <p:nvPr/>
            </p:nvSpPr>
            <p:spPr bwMode="auto">
              <a:xfrm>
                <a:off x="3162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3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3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7257423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8978" name="Group 2"/>
          <p:cNvGrpSpPr>
            <a:grpSpLocks/>
          </p:cNvGrpSpPr>
          <p:nvPr/>
        </p:nvGrpSpPr>
        <p:grpSpPr bwMode="auto">
          <a:xfrm>
            <a:off x="7239000" y="1219200"/>
            <a:ext cx="1597025" cy="2109788"/>
            <a:chOff x="4669" y="5"/>
            <a:chExt cx="1006" cy="1329"/>
          </a:xfrm>
        </p:grpSpPr>
        <p:grpSp>
          <p:nvGrpSpPr>
            <p:cNvPr id="13317" name="Group 3"/>
            <p:cNvGrpSpPr>
              <a:grpSpLocks/>
            </p:cNvGrpSpPr>
            <p:nvPr/>
          </p:nvGrpSpPr>
          <p:grpSpPr bwMode="auto">
            <a:xfrm>
              <a:off x="4669" y="5"/>
              <a:ext cx="1006" cy="1329"/>
              <a:chOff x="4669" y="5"/>
              <a:chExt cx="1006" cy="1329"/>
            </a:xfrm>
          </p:grpSpPr>
          <p:sp>
            <p:nvSpPr>
              <p:cNvPr id="13347" name="Freeform 4"/>
              <p:cNvSpPr>
                <a:spLocks/>
              </p:cNvSpPr>
              <p:nvPr/>
            </p:nvSpPr>
            <p:spPr bwMode="auto">
              <a:xfrm>
                <a:off x="4737" y="618"/>
                <a:ext cx="929" cy="419"/>
              </a:xfrm>
              <a:custGeom>
                <a:avLst/>
                <a:gdLst>
                  <a:gd name="T0" fmla="*/ 0 w 3716"/>
                  <a:gd name="T1" fmla="*/ 252 h 1679"/>
                  <a:gd name="T2" fmla="*/ 231 w 3716"/>
                  <a:gd name="T3" fmla="*/ 130 h 1679"/>
                  <a:gd name="T4" fmla="*/ 392 w 3716"/>
                  <a:gd name="T5" fmla="*/ 42 h 1679"/>
                  <a:gd name="T6" fmla="*/ 467 w 3716"/>
                  <a:gd name="T7" fmla="*/ 0 h 1679"/>
                  <a:gd name="T8" fmla="*/ 929 w 3716"/>
                  <a:gd name="T9" fmla="*/ 113 h 1679"/>
                  <a:gd name="T10" fmla="*/ 910 w 3716"/>
                  <a:gd name="T11" fmla="*/ 148 h 1679"/>
                  <a:gd name="T12" fmla="*/ 436 w 3716"/>
                  <a:gd name="T13" fmla="*/ 419 h 1679"/>
                  <a:gd name="T14" fmla="*/ 5 w 3716"/>
                  <a:gd name="T15" fmla="*/ 276 h 1679"/>
                  <a:gd name="T16" fmla="*/ 0 w 3716"/>
                  <a:gd name="T17" fmla="*/ 252 h 167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716" h="1679">
                    <a:moveTo>
                      <a:pt x="0" y="1009"/>
                    </a:moveTo>
                    <a:lnTo>
                      <a:pt x="925" y="520"/>
                    </a:lnTo>
                    <a:lnTo>
                      <a:pt x="1566" y="170"/>
                    </a:lnTo>
                    <a:lnTo>
                      <a:pt x="1868" y="0"/>
                    </a:lnTo>
                    <a:lnTo>
                      <a:pt x="3716" y="453"/>
                    </a:lnTo>
                    <a:lnTo>
                      <a:pt x="3641" y="595"/>
                    </a:lnTo>
                    <a:lnTo>
                      <a:pt x="1745" y="1679"/>
                    </a:lnTo>
                    <a:lnTo>
                      <a:pt x="19" y="1104"/>
                    </a:lnTo>
                    <a:lnTo>
                      <a:pt x="0" y="1009"/>
                    </a:lnTo>
                    <a:close/>
                  </a:path>
                </a:pathLst>
              </a:custGeom>
              <a:solidFill>
                <a:srgbClr val="8148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48" name="Freeform 5"/>
              <p:cNvSpPr>
                <a:spLocks/>
              </p:cNvSpPr>
              <p:nvPr/>
            </p:nvSpPr>
            <p:spPr bwMode="auto">
              <a:xfrm>
                <a:off x="4732" y="618"/>
                <a:ext cx="943" cy="716"/>
              </a:xfrm>
              <a:custGeom>
                <a:avLst/>
                <a:gdLst>
                  <a:gd name="T0" fmla="*/ 179 w 3772"/>
                  <a:gd name="T1" fmla="*/ 153 h 2867"/>
                  <a:gd name="T2" fmla="*/ 448 w 3772"/>
                  <a:gd name="T3" fmla="*/ 16 h 2867"/>
                  <a:gd name="T4" fmla="*/ 460 w 3772"/>
                  <a:gd name="T5" fmla="*/ 7 h 2867"/>
                  <a:gd name="T6" fmla="*/ 476 w 3772"/>
                  <a:gd name="T7" fmla="*/ 0 h 2867"/>
                  <a:gd name="T8" fmla="*/ 505 w 3772"/>
                  <a:gd name="T9" fmla="*/ 12 h 2867"/>
                  <a:gd name="T10" fmla="*/ 476 w 3772"/>
                  <a:gd name="T11" fmla="*/ 5 h 2867"/>
                  <a:gd name="T12" fmla="*/ 474 w 3772"/>
                  <a:gd name="T13" fmla="*/ 10 h 2867"/>
                  <a:gd name="T14" fmla="*/ 450 w 3772"/>
                  <a:gd name="T15" fmla="*/ 19 h 2867"/>
                  <a:gd name="T16" fmla="*/ 427 w 3772"/>
                  <a:gd name="T17" fmla="*/ 31 h 2867"/>
                  <a:gd name="T18" fmla="*/ 424 w 3772"/>
                  <a:gd name="T19" fmla="*/ 31 h 2867"/>
                  <a:gd name="T20" fmla="*/ 219 w 3772"/>
                  <a:gd name="T21" fmla="*/ 137 h 2867"/>
                  <a:gd name="T22" fmla="*/ 33 w 3772"/>
                  <a:gd name="T23" fmla="*/ 238 h 2867"/>
                  <a:gd name="T24" fmla="*/ 9 w 3772"/>
                  <a:gd name="T25" fmla="*/ 254 h 2867"/>
                  <a:gd name="T26" fmla="*/ 31 w 3772"/>
                  <a:gd name="T27" fmla="*/ 261 h 2867"/>
                  <a:gd name="T28" fmla="*/ 78 w 3772"/>
                  <a:gd name="T29" fmla="*/ 273 h 2867"/>
                  <a:gd name="T30" fmla="*/ 101 w 3772"/>
                  <a:gd name="T31" fmla="*/ 283 h 2867"/>
                  <a:gd name="T32" fmla="*/ 108 w 3772"/>
                  <a:gd name="T33" fmla="*/ 283 h 2867"/>
                  <a:gd name="T34" fmla="*/ 217 w 3772"/>
                  <a:gd name="T35" fmla="*/ 325 h 2867"/>
                  <a:gd name="T36" fmla="*/ 325 w 3772"/>
                  <a:gd name="T37" fmla="*/ 358 h 2867"/>
                  <a:gd name="T38" fmla="*/ 344 w 3772"/>
                  <a:gd name="T39" fmla="*/ 365 h 2867"/>
                  <a:gd name="T40" fmla="*/ 368 w 3772"/>
                  <a:gd name="T41" fmla="*/ 370 h 2867"/>
                  <a:gd name="T42" fmla="*/ 427 w 3772"/>
                  <a:gd name="T43" fmla="*/ 389 h 2867"/>
                  <a:gd name="T44" fmla="*/ 472 w 3772"/>
                  <a:gd name="T45" fmla="*/ 379 h 2867"/>
                  <a:gd name="T46" fmla="*/ 545 w 3772"/>
                  <a:gd name="T47" fmla="*/ 339 h 2867"/>
                  <a:gd name="T48" fmla="*/ 556 w 3772"/>
                  <a:gd name="T49" fmla="*/ 332 h 2867"/>
                  <a:gd name="T50" fmla="*/ 710 w 3772"/>
                  <a:gd name="T51" fmla="*/ 243 h 2867"/>
                  <a:gd name="T52" fmla="*/ 738 w 3772"/>
                  <a:gd name="T53" fmla="*/ 224 h 2867"/>
                  <a:gd name="T54" fmla="*/ 865 w 3772"/>
                  <a:gd name="T55" fmla="*/ 153 h 2867"/>
                  <a:gd name="T56" fmla="*/ 913 w 3772"/>
                  <a:gd name="T57" fmla="*/ 125 h 2867"/>
                  <a:gd name="T58" fmla="*/ 922 w 3772"/>
                  <a:gd name="T59" fmla="*/ 116 h 2867"/>
                  <a:gd name="T60" fmla="*/ 901 w 3772"/>
                  <a:gd name="T61" fmla="*/ 111 h 2867"/>
                  <a:gd name="T62" fmla="*/ 875 w 3772"/>
                  <a:gd name="T63" fmla="*/ 104 h 2867"/>
                  <a:gd name="T64" fmla="*/ 910 w 3772"/>
                  <a:gd name="T65" fmla="*/ 101 h 2867"/>
                  <a:gd name="T66" fmla="*/ 943 w 3772"/>
                  <a:gd name="T67" fmla="*/ 113 h 2867"/>
                  <a:gd name="T68" fmla="*/ 936 w 3772"/>
                  <a:gd name="T69" fmla="*/ 127 h 2867"/>
                  <a:gd name="T70" fmla="*/ 929 w 3772"/>
                  <a:gd name="T71" fmla="*/ 156 h 2867"/>
                  <a:gd name="T72" fmla="*/ 920 w 3772"/>
                  <a:gd name="T73" fmla="*/ 170 h 2867"/>
                  <a:gd name="T74" fmla="*/ 898 w 3772"/>
                  <a:gd name="T75" fmla="*/ 179 h 2867"/>
                  <a:gd name="T76" fmla="*/ 872 w 3772"/>
                  <a:gd name="T77" fmla="*/ 198 h 2867"/>
                  <a:gd name="T78" fmla="*/ 868 w 3772"/>
                  <a:gd name="T79" fmla="*/ 210 h 2867"/>
                  <a:gd name="T80" fmla="*/ 797 w 3772"/>
                  <a:gd name="T81" fmla="*/ 427 h 2867"/>
                  <a:gd name="T82" fmla="*/ 792 w 3772"/>
                  <a:gd name="T83" fmla="*/ 445 h 2867"/>
                  <a:gd name="T84" fmla="*/ 787 w 3772"/>
                  <a:gd name="T85" fmla="*/ 459 h 2867"/>
                  <a:gd name="T86" fmla="*/ 773 w 3772"/>
                  <a:gd name="T87" fmla="*/ 471 h 2867"/>
                  <a:gd name="T88" fmla="*/ 740 w 3772"/>
                  <a:gd name="T89" fmla="*/ 494 h 2867"/>
                  <a:gd name="T90" fmla="*/ 695 w 3772"/>
                  <a:gd name="T91" fmla="*/ 525 h 2867"/>
                  <a:gd name="T92" fmla="*/ 469 w 3772"/>
                  <a:gd name="T93" fmla="*/ 674 h 2867"/>
                  <a:gd name="T94" fmla="*/ 420 w 3772"/>
                  <a:gd name="T95" fmla="*/ 707 h 2867"/>
                  <a:gd name="T96" fmla="*/ 323 w 3772"/>
                  <a:gd name="T97" fmla="*/ 690 h 2867"/>
                  <a:gd name="T98" fmla="*/ 214 w 3772"/>
                  <a:gd name="T99" fmla="*/ 652 h 2867"/>
                  <a:gd name="T100" fmla="*/ 156 w 3772"/>
                  <a:gd name="T101" fmla="*/ 634 h 2867"/>
                  <a:gd name="T102" fmla="*/ 104 w 3772"/>
                  <a:gd name="T103" fmla="*/ 617 h 2867"/>
                  <a:gd name="T104" fmla="*/ 82 w 3772"/>
                  <a:gd name="T105" fmla="*/ 608 h 2867"/>
                  <a:gd name="T106" fmla="*/ 78 w 3772"/>
                  <a:gd name="T107" fmla="*/ 584 h 2867"/>
                  <a:gd name="T108" fmla="*/ 54 w 3772"/>
                  <a:gd name="T109" fmla="*/ 438 h 2867"/>
                  <a:gd name="T110" fmla="*/ 43 w 3772"/>
                  <a:gd name="T111" fmla="*/ 365 h 2867"/>
                  <a:gd name="T112" fmla="*/ 38 w 3772"/>
                  <a:gd name="T113" fmla="*/ 339 h 2867"/>
                  <a:gd name="T114" fmla="*/ 33 w 3772"/>
                  <a:gd name="T115" fmla="*/ 311 h 2867"/>
                  <a:gd name="T116" fmla="*/ 2 w 3772"/>
                  <a:gd name="T117" fmla="*/ 301 h 2867"/>
                  <a:gd name="T118" fmla="*/ 0 w 3772"/>
                  <a:gd name="T119" fmla="*/ 297 h 2867"/>
                  <a:gd name="T120" fmla="*/ 0 w 3772"/>
                  <a:gd name="T121" fmla="*/ 290 h 2867"/>
                  <a:gd name="T122" fmla="*/ 87 w 3772"/>
                  <a:gd name="T123" fmla="*/ 203 h 2867"/>
                  <a:gd name="T124" fmla="*/ 179 w 3772"/>
                  <a:gd name="T125" fmla="*/ 156 h 2867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3772" h="2867">
                    <a:moveTo>
                      <a:pt x="716" y="623"/>
                    </a:moveTo>
                    <a:lnTo>
                      <a:pt x="716" y="614"/>
                    </a:lnTo>
                    <a:lnTo>
                      <a:pt x="1254" y="340"/>
                    </a:lnTo>
                    <a:lnTo>
                      <a:pt x="1791" y="66"/>
                    </a:lnTo>
                    <a:lnTo>
                      <a:pt x="1820" y="48"/>
                    </a:lnTo>
                    <a:lnTo>
                      <a:pt x="1838" y="29"/>
                    </a:lnTo>
                    <a:lnTo>
                      <a:pt x="1867" y="10"/>
                    </a:lnTo>
                    <a:lnTo>
                      <a:pt x="1904" y="0"/>
                    </a:lnTo>
                    <a:lnTo>
                      <a:pt x="2027" y="29"/>
                    </a:lnTo>
                    <a:lnTo>
                      <a:pt x="2018" y="48"/>
                    </a:lnTo>
                    <a:lnTo>
                      <a:pt x="1971" y="39"/>
                    </a:lnTo>
                    <a:lnTo>
                      <a:pt x="1904" y="19"/>
                    </a:lnTo>
                    <a:lnTo>
                      <a:pt x="1904" y="29"/>
                    </a:lnTo>
                    <a:lnTo>
                      <a:pt x="1895" y="39"/>
                    </a:lnTo>
                    <a:lnTo>
                      <a:pt x="1886" y="29"/>
                    </a:lnTo>
                    <a:lnTo>
                      <a:pt x="1801" y="76"/>
                    </a:lnTo>
                    <a:lnTo>
                      <a:pt x="1754" y="104"/>
                    </a:lnTo>
                    <a:lnTo>
                      <a:pt x="1707" y="123"/>
                    </a:lnTo>
                    <a:lnTo>
                      <a:pt x="1707" y="133"/>
                    </a:lnTo>
                    <a:lnTo>
                      <a:pt x="1697" y="123"/>
                    </a:lnTo>
                    <a:lnTo>
                      <a:pt x="1292" y="340"/>
                    </a:lnTo>
                    <a:lnTo>
                      <a:pt x="877" y="547"/>
                    </a:lnTo>
                    <a:lnTo>
                      <a:pt x="170" y="935"/>
                    </a:lnTo>
                    <a:lnTo>
                      <a:pt x="131" y="953"/>
                    </a:lnTo>
                    <a:lnTo>
                      <a:pt x="103" y="972"/>
                    </a:lnTo>
                    <a:lnTo>
                      <a:pt x="37" y="1019"/>
                    </a:lnTo>
                    <a:lnTo>
                      <a:pt x="75" y="1038"/>
                    </a:lnTo>
                    <a:lnTo>
                      <a:pt x="122" y="1047"/>
                    </a:lnTo>
                    <a:lnTo>
                      <a:pt x="217" y="1066"/>
                    </a:lnTo>
                    <a:lnTo>
                      <a:pt x="311" y="1094"/>
                    </a:lnTo>
                    <a:lnTo>
                      <a:pt x="395" y="1123"/>
                    </a:lnTo>
                    <a:lnTo>
                      <a:pt x="405" y="1132"/>
                    </a:lnTo>
                    <a:lnTo>
                      <a:pt x="415" y="1132"/>
                    </a:lnTo>
                    <a:lnTo>
                      <a:pt x="433" y="1132"/>
                    </a:lnTo>
                    <a:lnTo>
                      <a:pt x="442" y="1142"/>
                    </a:lnTo>
                    <a:lnTo>
                      <a:pt x="867" y="1301"/>
                    </a:lnTo>
                    <a:lnTo>
                      <a:pt x="1075" y="1377"/>
                    </a:lnTo>
                    <a:lnTo>
                      <a:pt x="1301" y="1434"/>
                    </a:lnTo>
                    <a:lnTo>
                      <a:pt x="1339" y="1453"/>
                    </a:lnTo>
                    <a:lnTo>
                      <a:pt x="1376" y="1462"/>
                    </a:lnTo>
                    <a:lnTo>
                      <a:pt x="1423" y="1471"/>
                    </a:lnTo>
                    <a:lnTo>
                      <a:pt x="1471" y="1481"/>
                    </a:lnTo>
                    <a:lnTo>
                      <a:pt x="1622" y="1538"/>
                    </a:lnTo>
                    <a:lnTo>
                      <a:pt x="1707" y="1557"/>
                    </a:lnTo>
                    <a:lnTo>
                      <a:pt x="1783" y="1565"/>
                    </a:lnTo>
                    <a:lnTo>
                      <a:pt x="1886" y="1518"/>
                    </a:lnTo>
                    <a:lnTo>
                      <a:pt x="1990" y="1471"/>
                    </a:lnTo>
                    <a:lnTo>
                      <a:pt x="2178" y="1358"/>
                    </a:lnTo>
                    <a:lnTo>
                      <a:pt x="2178" y="1349"/>
                    </a:lnTo>
                    <a:lnTo>
                      <a:pt x="2225" y="1330"/>
                    </a:lnTo>
                    <a:lnTo>
                      <a:pt x="2801" y="982"/>
                    </a:lnTo>
                    <a:lnTo>
                      <a:pt x="2838" y="972"/>
                    </a:lnTo>
                    <a:lnTo>
                      <a:pt x="2877" y="943"/>
                    </a:lnTo>
                    <a:lnTo>
                      <a:pt x="2951" y="896"/>
                    </a:lnTo>
                    <a:lnTo>
                      <a:pt x="3292" y="708"/>
                    </a:lnTo>
                    <a:lnTo>
                      <a:pt x="3461" y="614"/>
                    </a:lnTo>
                    <a:lnTo>
                      <a:pt x="3621" y="510"/>
                    </a:lnTo>
                    <a:lnTo>
                      <a:pt x="3650" y="500"/>
                    </a:lnTo>
                    <a:lnTo>
                      <a:pt x="3668" y="481"/>
                    </a:lnTo>
                    <a:lnTo>
                      <a:pt x="3687" y="463"/>
                    </a:lnTo>
                    <a:lnTo>
                      <a:pt x="3715" y="453"/>
                    </a:lnTo>
                    <a:lnTo>
                      <a:pt x="3603" y="444"/>
                    </a:lnTo>
                    <a:lnTo>
                      <a:pt x="3556" y="434"/>
                    </a:lnTo>
                    <a:lnTo>
                      <a:pt x="3499" y="416"/>
                    </a:lnTo>
                    <a:lnTo>
                      <a:pt x="3508" y="377"/>
                    </a:lnTo>
                    <a:lnTo>
                      <a:pt x="3640" y="406"/>
                    </a:lnTo>
                    <a:lnTo>
                      <a:pt x="3772" y="434"/>
                    </a:lnTo>
                    <a:lnTo>
                      <a:pt x="3772" y="453"/>
                    </a:lnTo>
                    <a:lnTo>
                      <a:pt x="3763" y="472"/>
                    </a:lnTo>
                    <a:lnTo>
                      <a:pt x="3744" y="510"/>
                    </a:lnTo>
                    <a:lnTo>
                      <a:pt x="3734" y="567"/>
                    </a:lnTo>
                    <a:lnTo>
                      <a:pt x="3715" y="623"/>
                    </a:lnTo>
                    <a:lnTo>
                      <a:pt x="3697" y="661"/>
                    </a:lnTo>
                    <a:lnTo>
                      <a:pt x="3678" y="679"/>
                    </a:lnTo>
                    <a:lnTo>
                      <a:pt x="3650" y="689"/>
                    </a:lnTo>
                    <a:lnTo>
                      <a:pt x="3593" y="718"/>
                    </a:lnTo>
                    <a:lnTo>
                      <a:pt x="3536" y="755"/>
                    </a:lnTo>
                    <a:lnTo>
                      <a:pt x="3489" y="792"/>
                    </a:lnTo>
                    <a:lnTo>
                      <a:pt x="3480" y="812"/>
                    </a:lnTo>
                    <a:lnTo>
                      <a:pt x="3470" y="839"/>
                    </a:lnTo>
                    <a:lnTo>
                      <a:pt x="3329" y="1274"/>
                    </a:lnTo>
                    <a:lnTo>
                      <a:pt x="3188" y="1708"/>
                    </a:lnTo>
                    <a:lnTo>
                      <a:pt x="3178" y="1745"/>
                    </a:lnTo>
                    <a:lnTo>
                      <a:pt x="3169" y="1783"/>
                    </a:lnTo>
                    <a:lnTo>
                      <a:pt x="3159" y="1820"/>
                    </a:lnTo>
                    <a:lnTo>
                      <a:pt x="3149" y="1839"/>
                    </a:lnTo>
                    <a:lnTo>
                      <a:pt x="3140" y="1849"/>
                    </a:lnTo>
                    <a:lnTo>
                      <a:pt x="3093" y="1886"/>
                    </a:lnTo>
                    <a:lnTo>
                      <a:pt x="3055" y="1924"/>
                    </a:lnTo>
                    <a:lnTo>
                      <a:pt x="2961" y="1980"/>
                    </a:lnTo>
                    <a:lnTo>
                      <a:pt x="2867" y="2037"/>
                    </a:lnTo>
                    <a:lnTo>
                      <a:pt x="2781" y="2103"/>
                    </a:lnTo>
                    <a:lnTo>
                      <a:pt x="2329" y="2405"/>
                    </a:lnTo>
                    <a:lnTo>
                      <a:pt x="1877" y="2698"/>
                    </a:lnTo>
                    <a:lnTo>
                      <a:pt x="1744" y="2782"/>
                    </a:lnTo>
                    <a:lnTo>
                      <a:pt x="1679" y="2829"/>
                    </a:lnTo>
                    <a:lnTo>
                      <a:pt x="1603" y="2867"/>
                    </a:lnTo>
                    <a:lnTo>
                      <a:pt x="1292" y="2763"/>
                    </a:lnTo>
                    <a:lnTo>
                      <a:pt x="971" y="2651"/>
                    </a:lnTo>
                    <a:lnTo>
                      <a:pt x="857" y="2612"/>
                    </a:lnTo>
                    <a:lnTo>
                      <a:pt x="736" y="2575"/>
                    </a:lnTo>
                    <a:lnTo>
                      <a:pt x="622" y="2537"/>
                    </a:lnTo>
                    <a:lnTo>
                      <a:pt x="509" y="2490"/>
                    </a:lnTo>
                    <a:lnTo>
                      <a:pt x="415" y="2471"/>
                    </a:lnTo>
                    <a:lnTo>
                      <a:pt x="368" y="2452"/>
                    </a:lnTo>
                    <a:lnTo>
                      <a:pt x="329" y="2434"/>
                    </a:lnTo>
                    <a:lnTo>
                      <a:pt x="321" y="2387"/>
                    </a:lnTo>
                    <a:lnTo>
                      <a:pt x="311" y="2340"/>
                    </a:lnTo>
                    <a:lnTo>
                      <a:pt x="264" y="2047"/>
                    </a:lnTo>
                    <a:lnTo>
                      <a:pt x="217" y="1755"/>
                    </a:lnTo>
                    <a:lnTo>
                      <a:pt x="188" y="1604"/>
                    </a:lnTo>
                    <a:lnTo>
                      <a:pt x="170" y="1462"/>
                    </a:lnTo>
                    <a:lnTo>
                      <a:pt x="160" y="1415"/>
                    </a:lnTo>
                    <a:lnTo>
                      <a:pt x="151" y="1358"/>
                    </a:lnTo>
                    <a:lnTo>
                      <a:pt x="151" y="1301"/>
                    </a:lnTo>
                    <a:lnTo>
                      <a:pt x="131" y="1246"/>
                    </a:lnTo>
                    <a:lnTo>
                      <a:pt x="75" y="1226"/>
                    </a:lnTo>
                    <a:lnTo>
                      <a:pt x="9" y="1207"/>
                    </a:lnTo>
                    <a:lnTo>
                      <a:pt x="0" y="1198"/>
                    </a:lnTo>
                    <a:lnTo>
                      <a:pt x="0" y="1189"/>
                    </a:lnTo>
                    <a:lnTo>
                      <a:pt x="0" y="1179"/>
                    </a:lnTo>
                    <a:lnTo>
                      <a:pt x="0" y="1160"/>
                    </a:lnTo>
                    <a:lnTo>
                      <a:pt x="0" y="1009"/>
                    </a:lnTo>
                    <a:lnTo>
                      <a:pt x="348" y="812"/>
                    </a:lnTo>
                    <a:lnTo>
                      <a:pt x="528" y="718"/>
                    </a:lnTo>
                    <a:lnTo>
                      <a:pt x="716" y="6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49" name="Freeform 6"/>
              <p:cNvSpPr>
                <a:spLocks/>
              </p:cNvSpPr>
              <p:nvPr/>
            </p:nvSpPr>
            <p:spPr bwMode="auto">
              <a:xfrm>
                <a:off x="4737" y="879"/>
                <a:ext cx="434" cy="175"/>
              </a:xfrm>
              <a:custGeom>
                <a:avLst/>
                <a:gdLst>
                  <a:gd name="T0" fmla="*/ 5 w 1736"/>
                  <a:gd name="T1" fmla="*/ 0 h 698"/>
                  <a:gd name="T2" fmla="*/ 31 w 1736"/>
                  <a:gd name="T3" fmla="*/ 7 h 698"/>
                  <a:gd name="T4" fmla="*/ 59 w 1736"/>
                  <a:gd name="T5" fmla="*/ 14 h 698"/>
                  <a:gd name="T6" fmla="*/ 85 w 1736"/>
                  <a:gd name="T7" fmla="*/ 21 h 698"/>
                  <a:gd name="T8" fmla="*/ 111 w 1736"/>
                  <a:gd name="T9" fmla="*/ 33 h 698"/>
                  <a:gd name="T10" fmla="*/ 144 w 1736"/>
                  <a:gd name="T11" fmla="*/ 43 h 698"/>
                  <a:gd name="T12" fmla="*/ 175 w 1736"/>
                  <a:gd name="T13" fmla="*/ 57 h 698"/>
                  <a:gd name="T14" fmla="*/ 205 w 1736"/>
                  <a:gd name="T15" fmla="*/ 69 h 698"/>
                  <a:gd name="T16" fmla="*/ 238 w 1736"/>
                  <a:gd name="T17" fmla="*/ 78 h 698"/>
                  <a:gd name="T18" fmla="*/ 314 w 1736"/>
                  <a:gd name="T19" fmla="*/ 102 h 698"/>
                  <a:gd name="T20" fmla="*/ 392 w 1736"/>
                  <a:gd name="T21" fmla="*/ 125 h 698"/>
                  <a:gd name="T22" fmla="*/ 401 w 1736"/>
                  <a:gd name="T23" fmla="*/ 128 h 698"/>
                  <a:gd name="T24" fmla="*/ 413 w 1736"/>
                  <a:gd name="T25" fmla="*/ 130 h 698"/>
                  <a:gd name="T26" fmla="*/ 434 w 1736"/>
                  <a:gd name="T27" fmla="*/ 137 h 698"/>
                  <a:gd name="T28" fmla="*/ 434 w 1736"/>
                  <a:gd name="T29" fmla="*/ 140 h 698"/>
                  <a:gd name="T30" fmla="*/ 434 w 1736"/>
                  <a:gd name="T31" fmla="*/ 158 h 698"/>
                  <a:gd name="T32" fmla="*/ 432 w 1736"/>
                  <a:gd name="T33" fmla="*/ 175 h 698"/>
                  <a:gd name="T34" fmla="*/ 385 w 1736"/>
                  <a:gd name="T35" fmla="*/ 161 h 698"/>
                  <a:gd name="T36" fmla="*/ 338 w 1736"/>
                  <a:gd name="T37" fmla="*/ 144 h 698"/>
                  <a:gd name="T38" fmla="*/ 234 w 1736"/>
                  <a:gd name="T39" fmla="*/ 109 h 698"/>
                  <a:gd name="T40" fmla="*/ 130 w 1736"/>
                  <a:gd name="T41" fmla="*/ 78 h 698"/>
                  <a:gd name="T42" fmla="*/ 116 w 1736"/>
                  <a:gd name="T43" fmla="*/ 71 h 698"/>
                  <a:gd name="T44" fmla="*/ 104 w 1736"/>
                  <a:gd name="T45" fmla="*/ 66 h 698"/>
                  <a:gd name="T46" fmla="*/ 73 w 1736"/>
                  <a:gd name="T47" fmla="*/ 59 h 698"/>
                  <a:gd name="T48" fmla="*/ 45 w 1736"/>
                  <a:gd name="T49" fmla="*/ 50 h 698"/>
                  <a:gd name="T50" fmla="*/ 31 w 1736"/>
                  <a:gd name="T51" fmla="*/ 45 h 698"/>
                  <a:gd name="T52" fmla="*/ 17 w 1736"/>
                  <a:gd name="T53" fmla="*/ 40 h 698"/>
                  <a:gd name="T54" fmla="*/ 3 w 1736"/>
                  <a:gd name="T55" fmla="*/ 36 h 698"/>
                  <a:gd name="T56" fmla="*/ 0 w 1736"/>
                  <a:gd name="T57" fmla="*/ 26 h 698"/>
                  <a:gd name="T58" fmla="*/ 3 w 1736"/>
                  <a:gd name="T59" fmla="*/ 17 h 698"/>
                  <a:gd name="T60" fmla="*/ 5 w 1736"/>
                  <a:gd name="T61" fmla="*/ 0 h 698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1736" h="698">
                    <a:moveTo>
                      <a:pt x="19" y="0"/>
                    </a:moveTo>
                    <a:lnTo>
                      <a:pt x="123" y="29"/>
                    </a:lnTo>
                    <a:lnTo>
                      <a:pt x="236" y="57"/>
                    </a:lnTo>
                    <a:lnTo>
                      <a:pt x="340" y="85"/>
                    </a:lnTo>
                    <a:lnTo>
                      <a:pt x="444" y="132"/>
                    </a:lnTo>
                    <a:lnTo>
                      <a:pt x="575" y="170"/>
                    </a:lnTo>
                    <a:lnTo>
                      <a:pt x="698" y="227"/>
                    </a:lnTo>
                    <a:lnTo>
                      <a:pt x="821" y="274"/>
                    </a:lnTo>
                    <a:lnTo>
                      <a:pt x="953" y="311"/>
                    </a:lnTo>
                    <a:lnTo>
                      <a:pt x="1254" y="406"/>
                    </a:lnTo>
                    <a:lnTo>
                      <a:pt x="1566" y="500"/>
                    </a:lnTo>
                    <a:lnTo>
                      <a:pt x="1604" y="510"/>
                    </a:lnTo>
                    <a:lnTo>
                      <a:pt x="1651" y="518"/>
                    </a:lnTo>
                    <a:lnTo>
                      <a:pt x="1736" y="547"/>
                    </a:lnTo>
                    <a:lnTo>
                      <a:pt x="1736" y="557"/>
                    </a:lnTo>
                    <a:lnTo>
                      <a:pt x="1736" y="632"/>
                    </a:lnTo>
                    <a:lnTo>
                      <a:pt x="1726" y="698"/>
                    </a:lnTo>
                    <a:lnTo>
                      <a:pt x="1538" y="641"/>
                    </a:lnTo>
                    <a:lnTo>
                      <a:pt x="1350" y="575"/>
                    </a:lnTo>
                    <a:lnTo>
                      <a:pt x="934" y="434"/>
                    </a:lnTo>
                    <a:lnTo>
                      <a:pt x="519" y="311"/>
                    </a:lnTo>
                    <a:lnTo>
                      <a:pt x="463" y="283"/>
                    </a:lnTo>
                    <a:lnTo>
                      <a:pt x="415" y="264"/>
                    </a:lnTo>
                    <a:lnTo>
                      <a:pt x="293" y="236"/>
                    </a:lnTo>
                    <a:lnTo>
                      <a:pt x="180" y="199"/>
                    </a:lnTo>
                    <a:lnTo>
                      <a:pt x="123" y="179"/>
                    </a:lnTo>
                    <a:lnTo>
                      <a:pt x="66" y="160"/>
                    </a:lnTo>
                    <a:lnTo>
                      <a:pt x="10" y="142"/>
                    </a:lnTo>
                    <a:lnTo>
                      <a:pt x="0" y="104"/>
                    </a:lnTo>
                    <a:lnTo>
                      <a:pt x="10" y="66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CA71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0" name="Freeform 7"/>
              <p:cNvSpPr>
                <a:spLocks/>
              </p:cNvSpPr>
              <p:nvPr/>
            </p:nvSpPr>
            <p:spPr bwMode="auto">
              <a:xfrm>
                <a:off x="4772" y="933"/>
                <a:ext cx="370" cy="394"/>
              </a:xfrm>
              <a:custGeom>
                <a:avLst/>
                <a:gdLst>
                  <a:gd name="T0" fmla="*/ 191 w 1480"/>
                  <a:gd name="T1" fmla="*/ 59 h 1575"/>
                  <a:gd name="T2" fmla="*/ 212 w 1480"/>
                  <a:gd name="T3" fmla="*/ 69 h 1575"/>
                  <a:gd name="T4" fmla="*/ 236 w 1480"/>
                  <a:gd name="T5" fmla="*/ 73 h 1575"/>
                  <a:gd name="T6" fmla="*/ 260 w 1480"/>
                  <a:gd name="T7" fmla="*/ 80 h 1575"/>
                  <a:gd name="T8" fmla="*/ 271 w 1480"/>
                  <a:gd name="T9" fmla="*/ 85 h 1575"/>
                  <a:gd name="T10" fmla="*/ 281 w 1480"/>
                  <a:gd name="T11" fmla="*/ 92 h 1575"/>
                  <a:gd name="T12" fmla="*/ 304 w 1480"/>
                  <a:gd name="T13" fmla="*/ 99 h 1575"/>
                  <a:gd name="T14" fmla="*/ 326 w 1480"/>
                  <a:gd name="T15" fmla="*/ 106 h 1575"/>
                  <a:gd name="T16" fmla="*/ 370 w 1480"/>
                  <a:gd name="T17" fmla="*/ 120 h 1575"/>
                  <a:gd name="T18" fmla="*/ 368 w 1480"/>
                  <a:gd name="T19" fmla="*/ 123 h 1575"/>
                  <a:gd name="T20" fmla="*/ 370 w 1480"/>
                  <a:gd name="T21" fmla="*/ 127 h 1575"/>
                  <a:gd name="T22" fmla="*/ 368 w 1480"/>
                  <a:gd name="T23" fmla="*/ 132 h 1575"/>
                  <a:gd name="T24" fmla="*/ 368 w 1480"/>
                  <a:gd name="T25" fmla="*/ 139 h 1575"/>
                  <a:gd name="T26" fmla="*/ 368 w 1480"/>
                  <a:gd name="T27" fmla="*/ 144 h 1575"/>
                  <a:gd name="T28" fmla="*/ 366 w 1480"/>
                  <a:gd name="T29" fmla="*/ 205 h 1575"/>
                  <a:gd name="T30" fmla="*/ 363 w 1480"/>
                  <a:gd name="T31" fmla="*/ 264 h 1575"/>
                  <a:gd name="T32" fmla="*/ 363 w 1480"/>
                  <a:gd name="T33" fmla="*/ 382 h 1575"/>
                  <a:gd name="T34" fmla="*/ 361 w 1480"/>
                  <a:gd name="T35" fmla="*/ 394 h 1575"/>
                  <a:gd name="T36" fmla="*/ 330 w 1480"/>
                  <a:gd name="T37" fmla="*/ 387 h 1575"/>
                  <a:gd name="T38" fmla="*/ 302 w 1480"/>
                  <a:gd name="T39" fmla="*/ 377 h 1575"/>
                  <a:gd name="T40" fmla="*/ 248 w 1480"/>
                  <a:gd name="T41" fmla="*/ 359 h 1575"/>
                  <a:gd name="T42" fmla="*/ 191 w 1480"/>
                  <a:gd name="T43" fmla="*/ 337 h 1575"/>
                  <a:gd name="T44" fmla="*/ 163 w 1480"/>
                  <a:gd name="T45" fmla="*/ 328 h 1575"/>
                  <a:gd name="T46" fmla="*/ 134 w 1480"/>
                  <a:gd name="T47" fmla="*/ 321 h 1575"/>
                  <a:gd name="T48" fmla="*/ 130 w 1480"/>
                  <a:gd name="T49" fmla="*/ 316 h 1575"/>
                  <a:gd name="T50" fmla="*/ 125 w 1480"/>
                  <a:gd name="T51" fmla="*/ 314 h 1575"/>
                  <a:gd name="T52" fmla="*/ 113 w 1480"/>
                  <a:gd name="T53" fmla="*/ 311 h 1575"/>
                  <a:gd name="T54" fmla="*/ 101 w 1480"/>
                  <a:gd name="T55" fmla="*/ 309 h 1575"/>
                  <a:gd name="T56" fmla="*/ 97 w 1480"/>
                  <a:gd name="T57" fmla="*/ 307 h 1575"/>
                  <a:gd name="T58" fmla="*/ 94 w 1480"/>
                  <a:gd name="T59" fmla="*/ 304 h 1575"/>
                  <a:gd name="T60" fmla="*/ 78 w 1480"/>
                  <a:gd name="T61" fmla="*/ 299 h 1575"/>
                  <a:gd name="T62" fmla="*/ 64 w 1480"/>
                  <a:gd name="T63" fmla="*/ 295 h 1575"/>
                  <a:gd name="T64" fmla="*/ 57 w 1480"/>
                  <a:gd name="T65" fmla="*/ 293 h 1575"/>
                  <a:gd name="T66" fmla="*/ 52 w 1480"/>
                  <a:gd name="T67" fmla="*/ 290 h 1575"/>
                  <a:gd name="T68" fmla="*/ 47 w 1480"/>
                  <a:gd name="T69" fmla="*/ 283 h 1575"/>
                  <a:gd name="T70" fmla="*/ 45 w 1480"/>
                  <a:gd name="T71" fmla="*/ 276 h 1575"/>
                  <a:gd name="T72" fmla="*/ 31 w 1480"/>
                  <a:gd name="T73" fmla="*/ 184 h 1575"/>
                  <a:gd name="T74" fmla="*/ 14 w 1480"/>
                  <a:gd name="T75" fmla="*/ 92 h 1575"/>
                  <a:gd name="T76" fmla="*/ 12 w 1480"/>
                  <a:gd name="T77" fmla="*/ 73 h 1575"/>
                  <a:gd name="T78" fmla="*/ 7 w 1480"/>
                  <a:gd name="T79" fmla="*/ 52 h 1575"/>
                  <a:gd name="T80" fmla="*/ 7 w 1480"/>
                  <a:gd name="T81" fmla="*/ 40 h 1575"/>
                  <a:gd name="T82" fmla="*/ 5 w 1480"/>
                  <a:gd name="T83" fmla="*/ 26 h 1575"/>
                  <a:gd name="T84" fmla="*/ 0 w 1480"/>
                  <a:gd name="T85" fmla="*/ 0 h 1575"/>
                  <a:gd name="T86" fmla="*/ 47 w 1480"/>
                  <a:gd name="T87" fmla="*/ 14 h 1575"/>
                  <a:gd name="T88" fmla="*/ 94 w 1480"/>
                  <a:gd name="T89" fmla="*/ 28 h 1575"/>
                  <a:gd name="T90" fmla="*/ 142 w 1480"/>
                  <a:gd name="T91" fmla="*/ 45 h 1575"/>
                  <a:gd name="T92" fmla="*/ 191 w 1480"/>
                  <a:gd name="T93" fmla="*/ 59 h 1575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1480" h="1575">
                    <a:moveTo>
                      <a:pt x="764" y="236"/>
                    </a:moveTo>
                    <a:lnTo>
                      <a:pt x="848" y="274"/>
                    </a:lnTo>
                    <a:lnTo>
                      <a:pt x="943" y="293"/>
                    </a:lnTo>
                    <a:lnTo>
                      <a:pt x="1038" y="321"/>
                    </a:lnTo>
                    <a:lnTo>
                      <a:pt x="1085" y="340"/>
                    </a:lnTo>
                    <a:lnTo>
                      <a:pt x="1122" y="368"/>
                    </a:lnTo>
                    <a:lnTo>
                      <a:pt x="1216" y="397"/>
                    </a:lnTo>
                    <a:lnTo>
                      <a:pt x="1302" y="424"/>
                    </a:lnTo>
                    <a:lnTo>
                      <a:pt x="1480" y="481"/>
                    </a:lnTo>
                    <a:lnTo>
                      <a:pt x="1471" y="491"/>
                    </a:lnTo>
                    <a:lnTo>
                      <a:pt x="1480" y="509"/>
                    </a:lnTo>
                    <a:lnTo>
                      <a:pt x="1471" y="528"/>
                    </a:lnTo>
                    <a:lnTo>
                      <a:pt x="1471" y="556"/>
                    </a:lnTo>
                    <a:lnTo>
                      <a:pt x="1471" y="575"/>
                    </a:lnTo>
                    <a:lnTo>
                      <a:pt x="1462" y="820"/>
                    </a:lnTo>
                    <a:lnTo>
                      <a:pt x="1452" y="1056"/>
                    </a:lnTo>
                    <a:lnTo>
                      <a:pt x="1452" y="1528"/>
                    </a:lnTo>
                    <a:lnTo>
                      <a:pt x="1443" y="1575"/>
                    </a:lnTo>
                    <a:lnTo>
                      <a:pt x="1320" y="1546"/>
                    </a:lnTo>
                    <a:lnTo>
                      <a:pt x="1208" y="1509"/>
                    </a:lnTo>
                    <a:lnTo>
                      <a:pt x="990" y="1434"/>
                    </a:lnTo>
                    <a:lnTo>
                      <a:pt x="764" y="1348"/>
                    </a:lnTo>
                    <a:lnTo>
                      <a:pt x="650" y="1311"/>
                    </a:lnTo>
                    <a:lnTo>
                      <a:pt x="537" y="1283"/>
                    </a:lnTo>
                    <a:lnTo>
                      <a:pt x="519" y="1264"/>
                    </a:lnTo>
                    <a:lnTo>
                      <a:pt x="500" y="1254"/>
                    </a:lnTo>
                    <a:lnTo>
                      <a:pt x="453" y="1245"/>
                    </a:lnTo>
                    <a:lnTo>
                      <a:pt x="405" y="1235"/>
                    </a:lnTo>
                    <a:lnTo>
                      <a:pt x="386" y="1226"/>
                    </a:lnTo>
                    <a:lnTo>
                      <a:pt x="377" y="1217"/>
                    </a:lnTo>
                    <a:lnTo>
                      <a:pt x="311" y="1197"/>
                    </a:lnTo>
                    <a:lnTo>
                      <a:pt x="255" y="1179"/>
                    </a:lnTo>
                    <a:lnTo>
                      <a:pt x="226" y="1170"/>
                    </a:lnTo>
                    <a:lnTo>
                      <a:pt x="208" y="1160"/>
                    </a:lnTo>
                    <a:lnTo>
                      <a:pt x="188" y="1131"/>
                    </a:lnTo>
                    <a:lnTo>
                      <a:pt x="179" y="1103"/>
                    </a:lnTo>
                    <a:lnTo>
                      <a:pt x="122" y="736"/>
                    </a:lnTo>
                    <a:lnTo>
                      <a:pt x="57" y="368"/>
                    </a:lnTo>
                    <a:lnTo>
                      <a:pt x="47" y="293"/>
                    </a:lnTo>
                    <a:lnTo>
                      <a:pt x="28" y="207"/>
                    </a:lnTo>
                    <a:lnTo>
                      <a:pt x="28" y="160"/>
                    </a:lnTo>
                    <a:lnTo>
                      <a:pt x="18" y="104"/>
                    </a:lnTo>
                    <a:lnTo>
                      <a:pt x="0" y="0"/>
                    </a:lnTo>
                    <a:lnTo>
                      <a:pt x="188" y="57"/>
                    </a:lnTo>
                    <a:lnTo>
                      <a:pt x="377" y="113"/>
                    </a:lnTo>
                    <a:lnTo>
                      <a:pt x="566" y="180"/>
                    </a:lnTo>
                    <a:lnTo>
                      <a:pt x="764" y="236"/>
                    </a:lnTo>
                    <a:close/>
                  </a:path>
                </a:pathLst>
              </a:custGeom>
              <a:solidFill>
                <a:srgbClr val="CA71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1" name="Freeform 8"/>
              <p:cNvSpPr>
                <a:spLocks/>
              </p:cNvSpPr>
              <p:nvPr/>
            </p:nvSpPr>
            <p:spPr bwMode="auto">
              <a:xfrm>
                <a:off x="4871" y="462"/>
                <a:ext cx="769" cy="505"/>
              </a:xfrm>
              <a:custGeom>
                <a:avLst/>
                <a:gdLst>
                  <a:gd name="T0" fmla="*/ 43 w 3075"/>
                  <a:gd name="T1" fmla="*/ 356 h 2018"/>
                  <a:gd name="T2" fmla="*/ 113 w 3075"/>
                  <a:gd name="T3" fmla="*/ 319 h 2018"/>
                  <a:gd name="T4" fmla="*/ 193 w 3075"/>
                  <a:gd name="T5" fmla="*/ 276 h 2018"/>
                  <a:gd name="T6" fmla="*/ 281 w 3075"/>
                  <a:gd name="T7" fmla="*/ 234 h 2018"/>
                  <a:gd name="T8" fmla="*/ 337 w 3075"/>
                  <a:gd name="T9" fmla="*/ 208 h 2018"/>
                  <a:gd name="T10" fmla="*/ 359 w 3075"/>
                  <a:gd name="T11" fmla="*/ 215 h 2018"/>
                  <a:gd name="T12" fmla="*/ 375 w 3075"/>
                  <a:gd name="T13" fmla="*/ 179 h 2018"/>
                  <a:gd name="T14" fmla="*/ 380 w 3075"/>
                  <a:gd name="T15" fmla="*/ 104 h 2018"/>
                  <a:gd name="T16" fmla="*/ 387 w 3075"/>
                  <a:gd name="T17" fmla="*/ 66 h 2018"/>
                  <a:gd name="T18" fmla="*/ 427 w 3075"/>
                  <a:gd name="T19" fmla="*/ 47 h 2018"/>
                  <a:gd name="T20" fmla="*/ 552 w 3075"/>
                  <a:gd name="T21" fmla="*/ 5 h 2018"/>
                  <a:gd name="T22" fmla="*/ 566 w 3075"/>
                  <a:gd name="T23" fmla="*/ 0 h 2018"/>
                  <a:gd name="T24" fmla="*/ 601 w 3075"/>
                  <a:gd name="T25" fmla="*/ 7 h 2018"/>
                  <a:gd name="T26" fmla="*/ 623 w 3075"/>
                  <a:gd name="T27" fmla="*/ 14 h 2018"/>
                  <a:gd name="T28" fmla="*/ 625 w 3075"/>
                  <a:gd name="T29" fmla="*/ 26 h 2018"/>
                  <a:gd name="T30" fmla="*/ 623 w 3075"/>
                  <a:gd name="T31" fmla="*/ 31 h 2018"/>
                  <a:gd name="T32" fmla="*/ 658 w 3075"/>
                  <a:gd name="T33" fmla="*/ 47 h 2018"/>
                  <a:gd name="T34" fmla="*/ 766 w 3075"/>
                  <a:gd name="T35" fmla="*/ 97 h 2018"/>
                  <a:gd name="T36" fmla="*/ 769 w 3075"/>
                  <a:gd name="T37" fmla="*/ 111 h 2018"/>
                  <a:gd name="T38" fmla="*/ 762 w 3075"/>
                  <a:gd name="T39" fmla="*/ 142 h 2018"/>
                  <a:gd name="T40" fmla="*/ 743 w 3075"/>
                  <a:gd name="T41" fmla="*/ 212 h 2018"/>
                  <a:gd name="T42" fmla="*/ 724 w 3075"/>
                  <a:gd name="T43" fmla="*/ 267 h 2018"/>
                  <a:gd name="T44" fmla="*/ 696 w 3075"/>
                  <a:gd name="T45" fmla="*/ 281 h 2018"/>
                  <a:gd name="T46" fmla="*/ 667 w 3075"/>
                  <a:gd name="T47" fmla="*/ 300 h 2018"/>
                  <a:gd name="T48" fmla="*/ 672 w 3075"/>
                  <a:gd name="T49" fmla="*/ 305 h 2018"/>
                  <a:gd name="T50" fmla="*/ 616 w 3075"/>
                  <a:gd name="T51" fmla="*/ 340 h 2018"/>
                  <a:gd name="T52" fmla="*/ 564 w 3075"/>
                  <a:gd name="T53" fmla="*/ 366 h 2018"/>
                  <a:gd name="T54" fmla="*/ 554 w 3075"/>
                  <a:gd name="T55" fmla="*/ 373 h 2018"/>
                  <a:gd name="T56" fmla="*/ 542 w 3075"/>
                  <a:gd name="T57" fmla="*/ 371 h 2018"/>
                  <a:gd name="T58" fmla="*/ 519 w 3075"/>
                  <a:gd name="T59" fmla="*/ 366 h 2018"/>
                  <a:gd name="T60" fmla="*/ 465 w 3075"/>
                  <a:gd name="T61" fmla="*/ 352 h 2018"/>
                  <a:gd name="T62" fmla="*/ 446 w 3075"/>
                  <a:gd name="T63" fmla="*/ 345 h 2018"/>
                  <a:gd name="T64" fmla="*/ 441 w 3075"/>
                  <a:gd name="T65" fmla="*/ 352 h 2018"/>
                  <a:gd name="T66" fmla="*/ 434 w 3075"/>
                  <a:gd name="T67" fmla="*/ 359 h 2018"/>
                  <a:gd name="T68" fmla="*/ 420 w 3075"/>
                  <a:gd name="T69" fmla="*/ 377 h 2018"/>
                  <a:gd name="T70" fmla="*/ 441 w 3075"/>
                  <a:gd name="T71" fmla="*/ 382 h 2018"/>
                  <a:gd name="T72" fmla="*/ 453 w 3075"/>
                  <a:gd name="T73" fmla="*/ 387 h 2018"/>
                  <a:gd name="T74" fmla="*/ 455 w 3075"/>
                  <a:gd name="T75" fmla="*/ 399 h 2018"/>
                  <a:gd name="T76" fmla="*/ 472 w 3075"/>
                  <a:gd name="T77" fmla="*/ 390 h 2018"/>
                  <a:gd name="T78" fmla="*/ 490 w 3075"/>
                  <a:gd name="T79" fmla="*/ 377 h 2018"/>
                  <a:gd name="T80" fmla="*/ 479 w 3075"/>
                  <a:gd name="T81" fmla="*/ 387 h 2018"/>
                  <a:gd name="T82" fmla="*/ 467 w 3075"/>
                  <a:gd name="T83" fmla="*/ 396 h 2018"/>
                  <a:gd name="T84" fmla="*/ 425 w 3075"/>
                  <a:gd name="T85" fmla="*/ 422 h 2018"/>
                  <a:gd name="T86" fmla="*/ 385 w 3075"/>
                  <a:gd name="T87" fmla="*/ 453 h 2018"/>
                  <a:gd name="T88" fmla="*/ 359 w 3075"/>
                  <a:gd name="T89" fmla="*/ 472 h 2018"/>
                  <a:gd name="T90" fmla="*/ 248 w 3075"/>
                  <a:gd name="T91" fmla="*/ 481 h 2018"/>
                  <a:gd name="T92" fmla="*/ 83 w 3075"/>
                  <a:gd name="T93" fmla="*/ 420 h 2018"/>
                  <a:gd name="T94" fmla="*/ 40 w 3075"/>
                  <a:gd name="T95" fmla="*/ 403 h 2018"/>
                  <a:gd name="T96" fmla="*/ 0 w 3075"/>
                  <a:gd name="T97" fmla="*/ 380 h 2018"/>
                  <a:gd name="T98" fmla="*/ 9 w 3075"/>
                  <a:gd name="T99" fmla="*/ 377 h 2018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3075" h="2018">
                    <a:moveTo>
                      <a:pt x="37" y="1508"/>
                    </a:moveTo>
                    <a:lnTo>
                      <a:pt x="170" y="1424"/>
                    </a:lnTo>
                    <a:lnTo>
                      <a:pt x="311" y="1349"/>
                    </a:lnTo>
                    <a:lnTo>
                      <a:pt x="452" y="1273"/>
                    </a:lnTo>
                    <a:lnTo>
                      <a:pt x="604" y="1197"/>
                    </a:lnTo>
                    <a:lnTo>
                      <a:pt x="773" y="1103"/>
                    </a:lnTo>
                    <a:lnTo>
                      <a:pt x="943" y="1019"/>
                    </a:lnTo>
                    <a:lnTo>
                      <a:pt x="1123" y="934"/>
                    </a:lnTo>
                    <a:lnTo>
                      <a:pt x="1301" y="831"/>
                    </a:lnTo>
                    <a:lnTo>
                      <a:pt x="1348" y="831"/>
                    </a:lnTo>
                    <a:lnTo>
                      <a:pt x="1386" y="849"/>
                    </a:lnTo>
                    <a:lnTo>
                      <a:pt x="1434" y="858"/>
                    </a:lnTo>
                    <a:lnTo>
                      <a:pt x="1481" y="868"/>
                    </a:lnTo>
                    <a:lnTo>
                      <a:pt x="1499" y="717"/>
                    </a:lnTo>
                    <a:lnTo>
                      <a:pt x="1499" y="566"/>
                    </a:lnTo>
                    <a:lnTo>
                      <a:pt x="1519" y="415"/>
                    </a:lnTo>
                    <a:lnTo>
                      <a:pt x="1528" y="340"/>
                    </a:lnTo>
                    <a:lnTo>
                      <a:pt x="1546" y="264"/>
                    </a:lnTo>
                    <a:lnTo>
                      <a:pt x="1622" y="217"/>
                    </a:lnTo>
                    <a:lnTo>
                      <a:pt x="1707" y="189"/>
                    </a:lnTo>
                    <a:lnTo>
                      <a:pt x="1867" y="123"/>
                    </a:lnTo>
                    <a:lnTo>
                      <a:pt x="2207" y="19"/>
                    </a:lnTo>
                    <a:lnTo>
                      <a:pt x="2235" y="9"/>
                    </a:lnTo>
                    <a:lnTo>
                      <a:pt x="2264" y="0"/>
                    </a:lnTo>
                    <a:lnTo>
                      <a:pt x="2339" y="9"/>
                    </a:lnTo>
                    <a:lnTo>
                      <a:pt x="2405" y="29"/>
                    </a:lnTo>
                    <a:lnTo>
                      <a:pt x="2480" y="48"/>
                    </a:lnTo>
                    <a:lnTo>
                      <a:pt x="2490" y="56"/>
                    </a:lnTo>
                    <a:lnTo>
                      <a:pt x="2499" y="66"/>
                    </a:lnTo>
                    <a:lnTo>
                      <a:pt x="2499" y="103"/>
                    </a:lnTo>
                    <a:lnTo>
                      <a:pt x="2490" y="113"/>
                    </a:lnTo>
                    <a:lnTo>
                      <a:pt x="2490" y="123"/>
                    </a:lnTo>
                    <a:lnTo>
                      <a:pt x="2480" y="132"/>
                    </a:lnTo>
                    <a:lnTo>
                      <a:pt x="2632" y="189"/>
                    </a:lnTo>
                    <a:lnTo>
                      <a:pt x="2773" y="255"/>
                    </a:lnTo>
                    <a:lnTo>
                      <a:pt x="3065" y="387"/>
                    </a:lnTo>
                    <a:lnTo>
                      <a:pt x="3075" y="415"/>
                    </a:lnTo>
                    <a:lnTo>
                      <a:pt x="3075" y="443"/>
                    </a:lnTo>
                    <a:lnTo>
                      <a:pt x="3065" y="510"/>
                    </a:lnTo>
                    <a:lnTo>
                      <a:pt x="3047" y="566"/>
                    </a:lnTo>
                    <a:lnTo>
                      <a:pt x="3037" y="632"/>
                    </a:lnTo>
                    <a:lnTo>
                      <a:pt x="2971" y="849"/>
                    </a:lnTo>
                    <a:lnTo>
                      <a:pt x="2905" y="1066"/>
                    </a:lnTo>
                    <a:lnTo>
                      <a:pt x="2896" y="1066"/>
                    </a:lnTo>
                    <a:lnTo>
                      <a:pt x="2839" y="1094"/>
                    </a:lnTo>
                    <a:lnTo>
                      <a:pt x="2783" y="1122"/>
                    </a:lnTo>
                    <a:lnTo>
                      <a:pt x="2669" y="1179"/>
                    </a:lnTo>
                    <a:lnTo>
                      <a:pt x="2669" y="1197"/>
                    </a:lnTo>
                    <a:lnTo>
                      <a:pt x="2679" y="1207"/>
                    </a:lnTo>
                    <a:lnTo>
                      <a:pt x="2689" y="1217"/>
                    </a:lnTo>
                    <a:lnTo>
                      <a:pt x="2679" y="1236"/>
                    </a:lnTo>
                    <a:lnTo>
                      <a:pt x="2462" y="1358"/>
                    </a:lnTo>
                    <a:lnTo>
                      <a:pt x="2358" y="1414"/>
                    </a:lnTo>
                    <a:lnTo>
                      <a:pt x="2254" y="1461"/>
                    </a:lnTo>
                    <a:lnTo>
                      <a:pt x="2235" y="1481"/>
                    </a:lnTo>
                    <a:lnTo>
                      <a:pt x="2217" y="1490"/>
                    </a:lnTo>
                    <a:lnTo>
                      <a:pt x="2188" y="1490"/>
                    </a:lnTo>
                    <a:lnTo>
                      <a:pt x="2169" y="1481"/>
                    </a:lnTo>
                    <a:lnTo>
                      <a:pt x="2122" y="1471"/>
                    </a:lnTo>
                    <a:lnTo>
                      <a:pt x="2075" y="1461"/>
                    </a:lnTo>
                    <a:lnTo>
                      <a:pt x="1933" y="1414"/>
                    </a:lnTo>
                    <a:lnTo>
                      <a:pt x="1858" y="1405"/>
                    </a:lnTo>
                    <a:lnTo>
                      <a:pt x="1792" y="1396"/>
                    </a:lnTo>
                    <a:lnTo>
                      <a:pt x="1783" y="1377"/>
                    </a:lnTo>
                    <a:lnTo>
                      <a:pt x="1763" y="1387"/>
                    </a:lnTo>
                    <a:lnTo>
                      <a:pt x="1763" y="1405"/>
                    </a:lnTo>
                    <a:lnTo>
                      <a:pt x="1754" y="1424"/>
                    </a:lnTo>
                    <a:lnTo>
                      <a:pt x="1736" y="1434"/>
                    </a:lnTo>
                    <a:lnTo>
                      <a:pt x="1707" y="1471"/>
                    </a:lnTo>
                    <a:lnTo>
                      <a:pt x="1679" y="1508"/>
                    </a:lnTo>
                    <a:lnTo>
                      <a:pt x="1716" y="1518"/>
                    </a:lnTo>
                    <a:lnTo>
                      <a:pt x="1763" y="1528"/>
                    </a:lnTo>
                    <a:lnTo>
                      <a:pt x="1792" y="1537"/>
                    </a:lnTo>
                    <a:lnTo>
                      <a:pt x="1810" y="1547"/>
                    </a:lnTo>
                    <a:lnTo>
                      <a:pt x="1820" y="1565"/>
                    </a:lnTo>
                    <a:lnTo>
                      <a:pt x="1820" y="1594"/>
                    </a:lnTo>
                    <a:lnTo>
                      <a:pt x="1858" y="1575"/>
                    </a:lnTo>
                    <a:lnTo>
                      <a:pt x="1886" y="1557"/>
                    </a:lnTo>
                    <a:lnTo>
                      <a:pt x="1943" y="1508"/>
                    </a:lnTo>
                    <a:lnTo>
                      <a:pt x="1961" y="1508"/>
                    </a:lnTo>
                    <a:lnTo>
                      <a:pt x="1943" y="1528"/>
                    </a:lnTo>
                    <a:lnTo>
                      <a:pt x="1914" y="1547"/>
                    </a:lnTo>
                    <a:lnTo>
                      <a:pt x="1886" y="1565"/>
                    </a:lnTo>
                    <a:lnTo>
                      <a:pt x="1867" y="1584"/>
                    </a:lnTo>
                    <a:lnTo>
                      <a:pt x="1783" y="1641"/>
                    </a:lnTo>
                    <a:lnTo>
                      <a:pt x="1698" y="1688"/>
                    </a:lnTo>
                    <a:lnTo>
                      <a:pt x="1613" y="1745"/>
                    </a:lnTo>
                    <a:lnTo>
                      <a:pt x="1538" y="1811"/>
                    </a:lnTo>
                    <a:lnTo>
                      <a:pt x="1481" y="1848"/>
                    </a:lnTo>
                    <a:lnTo>
                      <a:pt x="1434" y="1886"/>
                    </a:lnTo>
                    <a:lnTo>
                      <a:pt x="1235" y="2018"/>
                    </a:lnTo>
                    <a:lnTo>
                      <a:pt x="990" y="1923"/>
                    </a:lnTo>
                    <a:lnTo>
                      <a:pt x="745" y="1829"/>
                    </a:lnTo>
                    <a:lnTo>
                      <a:pt x="330" y="1678"/>
                    </a:lnTo>
                    <a:lnTo>
                      <a:pt x="236" y="1641"/>
                    </a:lnTo>
                    <a:lnTo>
                      <a:pt x="160" y="1612"/>
                    </a:lnTo>
                    <a:lnTo>
                      <a:pt x="0" y="1528"/>
                    </a:lnTo>
                    <a:lnTo>
                      <a:pt x="0" y="1518"/>
                    </a:lnTo>
                    <a:lnTo>
                      <a:pt x="9" y="1508"/>
                    </a:lnTo>
                    <a:lnTo>
                      <a:pt x="37" y="150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2" name="Freeform 9"/>
              <p:cNvSpPr>
                <a:spLocks/>
              </p:cNvSpPr>
              <p:nvPr/>
            </p:nvSpPr>
            <p:spPr bwMode="auto">
              <a:xfrm>
                <a:off x="4881" y="825"/>
                <a:ext cx="30" cy="33"/>
              </a:xfrm>
              <a:custGeom>
                <a:avLst/>
                <a:gdLst>
                  <a:gd name="T0" fmla="*/ 28 w 123"/>
                  <a:gd name="T1" fmla="*/ 0 h 131"/>
                  <a:gd name="T2" fmla="*/ 30 w 123"/>
                  <a:gd name="T3" fmla="*/ 9 h 131"/>
                  <a:gd name="T4" fmla="*/ 30 w 123"/>
                  <a:gd name="T5" fmla="*/ 16 h 131"/>
                  <a:gd name="T6" fmla="*/ 30 w 123"/>
                  <a:gd name="T7" fmla="*/ 26 h 131"/>
                  <a:gd name="T8" fmla="*/ 30 w 123"/>
                  <a:gd name="T9" fmla="*/ 33 h 131"/>
                  <a:gd name="T10" fmla="*/ 14 w 123"/>
                  <a:gd name="T11" fmla="*/ 28 h 131"/>
                  <a:gd name="T12" fmla="*/ 0 w 123"/>
                  <a:gd name="T13" fmla="*/ 19 h 131"/>
                  <a:gd name="T14" fmla="*/ 14 w 123"/>
                  <a:gd name="T15" fmla="*/ 9 h 131"/>
                  <a:gd name="T16" fmla="*/ 28 w 123"/>
                  <a:gd name="T17" fmla="*/ 0 h 13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23" h="131">
                    <a:moveTo>
                      <a:pt x="114" y="0"/>
                    </a:moveTo>
                    <a:lnTo>
                      <a:pt x="123" y="37"/>
                    </a:lnTo>
                    <a:lnTo>
                      <a:pt x="123" y="65"/>
                    </a:lnTo>
                    <a:lnTo>
                      <a:pt x="123" y="104"/>
                    </a:lnTo>
                    <a:lnTo>
                      <a:pt x="123" y="131"/>
                    </a:lnTo>
                    <a:lnTo>
                      <a:pt x="57" y="112"/>
                    </a:lnTo>
                    <a:lnTo>
                      <a:pt x="0" y="75"/>
                    </a:lnTo>
                    <a:lnTo>
                      <a:pt x="57" y="37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rgbClr val="A7BD0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3" name="Freeform 10"/>
              <p:cNvSpPr>
                <a:spLocks/>
              </p:cNvSpPr>
              <p:nvPr/>
            </p:nvSpPr>
            <p:spPr bwMode="auto">
              <a:xfrm>
                <a:off x="4916" y="686"/>
                <a:ext cx="351" cy="259"/>
              </a:xfrm>
              <a:custGeom>
                <a:avLst/>
                <a:gdLst>
                  <a:gd name="T0" fmla="*/ 33 w 1405"/>
                  <a:gd name="T1" fmla="*/ 118 h 1037"/>
                  <a:gd name="T2" fmla="*/ 101 w 1405"/>
                  <a:gd name="T3" fmla="*/ 82 h 1037"/>
                  <a:gd name="T4" fmla="*/ 172 w 1405"/>
                  <a:gd name="T5" fmla="*/ 45 h 1037"/>
                  <a:gd name="T6" fmla="*/ 191 w 1405"/>
                  <a:gd name="T7" fmla="*/ 38 h 1037"/>
                  <a:gd name="T8" fmla="*/ 210 w 1405"/>
                  <a:gd name="T9" fmla="*/ 28 h 1037"/>
                  <a:gd name="T10" fmla="*/ 245 w 1405"/>
                  <a:gd name="T11" fmla="*/ 7 h 1037"/>
                  <a:gd name="T12" fmla="*/ 316 w 1405"/>
                  <a:gd name="T13" fmla="*/ 2 h 1037"/>
                  <a:gd name="T14" fmla="*/ 318 w 1405"/>
                  <a:gd name="T15" fmla="*/ 0 h 1037"/>
                  <a:gd name="T16" fmla="*/ 320 w 1405"/>
                  <a:gd name="T17" fmla="*/ 0 h 1037"/>
                  <a:gd name="T18" fmla="*/ 325 w 1405"/>
                  <a:gd name="T19" fmla="*/ 2 h 1037"/>
                  <a:gd name="T20" fmla="*/ 325 w 1405"/>
                  <a:gd name="T21" fmla="*/ 19 h 1037"/>
                  <a:gd name="T22" fmla="*/ 327 w 1405"/>
                  <a:gd name="T23" fmla="*/ 33 h 1037"/>
                  <a:gd name="T24" fmla="*/ 332 w 1405"/>
                  <a:gd name="T25" fmla="*/ 49 h 1037"/>
                  <a:gd name="T26" fmla="*/ 332 w 1405"/>
                  <a:gd name="T27" fmla="*/ 66 h 1037"/>
                  <a:gd name="T28" fmla="*/ 337 w 1405"/>
                  <a:gd name="T29" fmla="*/ 85 h 1037"/>
                  <a:gd name="T30" fmla="*/ 341 w 1405"/>
                  <a:gd name="T31" fmla="*/ 94 h 1037"/>
                  <a:gd name="T32" fmla="*/ 346 w 1405"/>
                  <a:gd name="T33" fmla="*/ 104 h 1037"/>
                  <a:gd name="T34" fmla="*/ 351 w 1405"/>
                  <a:gd name="T35" fmla="*/ 104 h 1037"/>
                  <a:gd name="T36" fmla="*/ 306 w 1405"/>
                  <a:gd name="T37" fmla="*/ 167 h 1037"/>
                  <a:gd name="T38" fmla="*/ 287 w 1405"/>
                  <a:gd name="T39" fmla="*/ 179 h 1037"/>
                  <a:gd name="T40" fmla="*/ 266 w 1405"/>
                  <a:gd name="T41" fmla="*/ 191 h 1037"/>
                  <a:gd name="T42" fmla="*/ 264 w 1405"/>
                  <a:gd name="T43" fmla="*/ 198 h 1037"/>
                  <a:gd name="T44" fmla="*/ 262 w 1405"/>
                  <a:gd name="T45" fmla="*/ 203 h 1037"/>
                  <a:gd name="T46" fmla="*/ 259 w 1405"/>
                  <a:gd name="T47" fmla="*/ 207 h 1037"/>
                  <a:gd name="T48" fmla="*/ 262 w 1405"/>
                  <a:gd name="T49" fmla="*/ 212 h 1037"/>
                  <a:gd name="T50" fmla="*/ 278 w 1405"/>
                  <a:gd name="T51" fmla="*/ 214 h 1037"/>
                  <a:gd name="T52" fmla="*/ 294 w 1405"/>
                  <a:gd name="T53" fmla="*/ 219 h 1037"/>
                  <a:gd name="T54" fmla="*/ 311 w 1405"/>
                  <a:gd name="T55" fmla="*/ 221 h 1037"/>
                  <a:gd name="T56" fmla="*/ 318 w 1405"/>
                  <a:gd name="T57" fmla="*/ 226 h 1037"/>
                  <a:gd name="T58" fmla="*/ 325 w 1405"/>
                  <a:gd name="T59" fmla="*/ 231 h 1037"/>
                  <a:gd name="T60" fmla="*/ 309 w 1405"/>
                  <a:gd name="T61" fmla="*/ 245 h 1037"/>
                  <a:gd name="T62" fmla="*/ 290 w 1405"/>
                  <a:gd name="T63" fmla="*/ 245 h 1037"/>
                  <a:gd name="T64" fmla="*/ 268 w 1405"/>
                  <a:gd name="T65" fmla="*/ 247 h 1037"/>
                  <a:gd name="T66" fmla="*/ 231 w 1405"/>
                  <a:gd name="T67" fmla="*/ 255 h 1037"/>
                  <a:gd name="T68" fmla="*/ 224 w 1405"/>
                  <a:gd name="T69" fmla="*/ 259 h 1037"/>
                  <a:gd name="T70" fmla="*/ 4 w 1405"/>
                  <a:gd name="T71" fmla="*/ 177 h 1037"/>
                  <a:gd name="T72" fmla="*/ 0 w 1405"/>
                  <a:gd name="T73" fmla="*/ 170 h 1037"/>
                  <a:gd name="T74" fmla="*/ 2 w 1405"/>
                  <a:gd name="T75" fmla="*/ 155 h 1037"/>
                  <a:gd name="T76" fmla="*/ 0 w 1405"/>
                  <a:gd name="T77" fmla="*/ 139 h 1037"/>
                  <a:gd name="T78" fmla="*/ 7 w 1405"/>
                  <a:gd name="T79" fmla="*/ 132 h 1037"/>
                  <a:gd name="T80" fmla="*/ 14 w 1405"/>
                  <a:gd name="T81" fmla="*/ 127 h 1037"/>
                  <a:gd name="T82" fmla="*/ 23 w 1405"/>
                  <a:gd name="T83" fmla="*/ 125 h 1037"/>
                  <a:gd name="T84" fmla="*/ 33 w 1405"/>
                  <a:gd name="T85" fmla="*/ 118 h 1037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1405" h="1037">
                    <a:moveTo>
                      <a:pt x="131" y="471"/>
                    </a:moveTo>
                    <a:lnTo>
                      <a:pt x="405" y="330"/>
                    </a:lnTo>
                    <a:lnTo>
                      <a:pt x="687" y="179"/>
                    </a:lnTo>
                    <a:lnTo>
                      <a:pt x="763" y="151"/>
                    </a:lnTo>
                    <a:lnTo>
                      <a:pt x="839" y="113"/>
                    </a:lnTo>
                    <a:lnTo>
                      <a:pt x="980" y="29"/>
                    </a:lnTo>
                    <a:lnTo>
                      <a:pt x="1263" y="9"/>
                    </a:lnTo>
                    <a:lnTo>
                      <a:pt x="1272" y="0"/>
                    </a:lnTo>
                    <a:lnTo>
                      <a:pt x="1282" y="0"/>
                    </a:lnTo>
                    <a:lnTo>
                      <a:pt x="1301" y="9"/>
                    </a:lnTo>
                    <a:lnTo>
                      <a:pt x="1301" y="76"/>
                    </a:lnTo>
                    <a:lnTo>
                      <a:pt x="1310" y="132"/>
                    </a:lnTo>
                    <a:lnTo>
                      <a:pt x="1329" y="198"/>
                    </a:lnTo>
                    <a:lnTo>
                      <a:pt x="1329" y="264"/>
                    </a:lnTo>
                    <a:lnTo>
                      <a:pt x="1348" y="340"/>
                    </a:lnTo>
                    <a:lnTo>
                      <a:pt x="1366" y="377"/>
                    </a:lnTo>
                    <a:lnTo>
                      <a:pt x="1386" y="415"/>
                    </a:lnTo>
                    <a:lnTo>
                      <a:pt x="1405" y="415"/>
                    </a:lnTo>
                    <a:lnTo>
                      <a:pt x="1225" y="669"/>
                    </a:lnTo>
                    <a:lnTo>
                      <a:pt x="1150" y="716"/>
                    </a:lnTo>
                    <a:lnTo>
                      <a:pt x="1065" y="764"/>
                    </a:lnTo>
                    <a:lnTo>
                      <a:pt x="1055" y="792"/>
                    </a:lnTo>
                    <a:lnTo>
                      <a:pt x="1047" y="811"/>
                    </a:lnTo>
                    <a:lnTo>
                      <a:pt x="1037" y="830"/>
                    </a:lnTo>
                    <a:lnTo>
                      <a:pt x="1047" y="849"/>
                    </a:lnTo>
                    <a:lnTo>
                      <a:pt x="1112" y="858"/>
                    </a:lnTo>
                    <a:lnTo>
                      <a:pt x="1178" y="877"/>
                    </a:lnTo>
                    <a:lnTo>
                      <a:pt x="1244" y="886"/>
                    </a:lnTo>
                    <a:lnTo>
                      <a:pt x="1272" y="905"/>
                    </a:lnTo>
                    <a:lnTo>
                      <a:pt x="1301" y="924"/>
                    </a:lnTo>
                    <a:lnTo>
                      <a:pt x="1235" y="980"/>
                    </a:lnTo>
                    <a:lnTo>
                      <a:pt x="1159" y="980"/>
                    </a:lnTo>
                    <a:lnTo>
                      <a:pt x="1074" y="990"/>
                    </a:lnTo>
                    <a:lnTo>
                      <a:pt x="924" y="1019"/>
                    </a:lnTo>
                    <a:lnTo>
                      <a:pt x="895" y="1037"/>
                    </a:lnTo>
                    <a:lnTo>
                      <a:pt x="18" y="708"/>
                    </a:lnTo>
                    <a:lnTo>
                      <a:pt x="0" y="679"/>
                    </a:lnTo>
                    <a:lnTo>
                      <a:pt x="8" y="622"/>
                    </a:lnTo>
                    <a:lnTo>
                      <a:pt x="0" y="557"/>
                    </a:lnTo>
                    <a:lnTo>
                      <a:pt x="27" y="528"/>
                    </a:lnTo>
                    <a:lnTo>
                      <a:pt x="56" y="509"/>
                    </a:lnTo>
                    <a:lnTo>
                      <a:pt x="94" y="500"/>
                    </a:lnTo>
                    <a:lnTo>
                      <a:pt x="131" y="471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4" name="Freeform 11"/>
              <p:cNvSpPr>
                <a:spLocks/>
              </p:cNvSpPr>
              <p:nvPr/>
            </p:nvSpPr>
            <p:spPr bwMode="auto">
              <a:xfrm>
                <a:off x="4980" y="733"/>
                <a:ext cx="252" cy="130"/>
              </a:xfrm>
              <a:custGeom>
                <a:avLst/>
                <a:gdLst>
                  <a:gd name="T0" fmla="*/ 23 w 1009"/>
                  <a:gd name="T1" fmla="*/ 59 h 519"/>
                  <a:gd name="T2" fmla="*/ 82 w 1009"/>
                  <a:gd name="T3" fmla="*/ 31 h 519"/>
                  <a:gd name="T4" fmla="*/ 111 w 1009"/>
                  <a:gd name="T5" fmla="*/ 16 h 519"/>
                  <a:gd name="T6" fmla="*/ 137 w 1009"/>
                  <a:gd name="T7" fmla="*/ 0 h 519"/>
                  <a:gd name="T8" fmla="*/ 193 w 1009"/>
                  <a:gd name="T9" fmla="*/ 5 h 519"/>
                  <a:gd name="T10" fmla="*/ 252 w 1009"/>
                  <a:gd name="T11" fmla="*/ 7 h 519"/>
                  <a:gd name="T12" fmla="*/ 250 w 1009"/>
                  <a:gd name="T13" fmla="*/ 16 h 519"/>
                  <a:gd name="T14" fmla="*/ 245 w 1009"/>
                  <a:gd name="T15" fmla="*/ 26 h 519"/>
                  <a:gd name="T16" fmla="*/ 243 w 1009"/>
                  <a:gd name="T17" fmla="*/ 35 h 519"/>
                  <a:gd name="T18" fmla="*/ 240 w 1009"/>
                  <a:gd name="T19" fmla="*/ 47 h 519"/>
                  <a:gd name="T20" fmla="*/ 207 w 1009"/>
                  <a:gd name="T21" fmla="*/ 61 h 519"/>
                  <a:gd name="T22" fmla="*/ 113 w 1009"/>
                  <a:gd name="T23" fmla="*/ 120 h 519"/>
                  <a:gd name="T24" fmla="*/ 111 w 1009"/>
                  <a:gd name="T25" fmla="*/ 125 h 519"/>
                  <a:gd name="T26" fmla="*/ 108 w 1009"/>
                  <a:gd name="T27" fmla="*/ 125 h 519"/>
                  <a:gd name="T28" fmla="*/ 106 w 1009"/>
                  <a:gd name="T29" fmla="*/ 125 h 519"/>
                  <a:gd name="T30" fmla="*/ 101 w 1009"/>
                  <a:gd name="T31" fmla="*/ 130 h 519"/>
                  <a:gd name="T32" fmla="*/ 52 w 1009"/>
                  <a:gd name="T33" fmla="*/ 111 h 519"/>
                  <a:gd name="T34" fmla="*/ 26 w 1009"/>
                  <a:gd name="T35" fmla="*/ 104 h 519"/>
                  <a:gd name="T36" fmla="*/ 0 w 1009"/>
                  <a:gd name="T37" fmla="*/ 92 h 519"/>
                  <a:gd name="T38" fmla="*/ 0 w 1009"/>
                  <a:gd name="T39" fmla="*/ 82 h 519"/>
                  <a:gd name="T40" fmla="*/ 0 w 1009"/>
                  <a:gd name="T41" fmla="*/ 73 h 519"/>
                  <a:gd name="T42" fmla="*/ 12 w 1009"/>
                  <a:gd name="T43" fmla="*/ 64 h 519"/>
                  <a:gd name="T44" fmla="*/ 23 w 1009"/>
                  <a:gd name="T45" fmla="*/ 59 h 519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1009" h="519">
                    <a:moveTo>
                      <a:pt x="94" y="235"/>
                    </a:moveTo>
                    <a:lnTo>
                      <a:pt x="329" y="122"/>
                    </a:lnTo>
                    <a:lnTo>
                      <a:pt x="443" y="65"/>
                    </a:lnTo>
                    <a:lnTo>
                      <a:pt x="547" y="0"/>
                    </a:lnTo>
                    <a:lnTo>
                      <a:pt x="773" y="18"/>
                    </a:lnTo>
                    <a:lnTo>
                      <a:pt x="1009" y="28"/>
                    </a:lnTo>
                    <a:lnTo>
                      <a:pt x="1000" y="65"/>
                    </a:lnTo>
                    <a:lnTo>
                      <a:pt x="981" y="104"/>
                    </a:lnTo>
                    <a:lnTo>
                      <a:pt x="971" y="141"/>
                    </a:lnTo>
                    <a:lnTo>
                      <a:pt x="962" y="188"/>
                    </a:lnTo>
                    <a:lnTo>
                      <a:pt x="830" y="245"/>
                    </a:lnTo>
                    <a:lnTo>
                      <a:pt x="452" y="480"/>
                    </a:lnTo>
                    <a:lnTo>
                      <a:pt x="443" y="499"/>
                    </a:lnTo>
                    <a:lnTo>
                      <a:pt x="433" y="499"/>
                    </a:lnTo>
                    <a:lnTo>
                      <a:pt x="425" y="499"/>
                    </a:lnTo>
                    <a:lnTo>
                      <a:pt x="405" y="519"/>
                    </a:lnTo>
                    <a:lnTo>
                      <a:pt x="208" y="443"/>
                    </a:lnTo>
                    <a:lnTo>
                      <a:pt x="104" y="415"/>
                    </a:lnTo>
                    <a:lnTo>
                      <a:pt x="0" y="368"/>
                    </a:lnTo>
                    <a:lnTo>
                      <a:pt x="0" y="329"/>
                    </a:lnTo>
                    <a:lnTo>
                      <a:pt x="0" y="292"/>
                    </a:lnTo>
                    <a:lnTo>
                      <a:pt x="47" y="255"/>
                    </a:lnTo>
                    <a:lnTo>
                      <a:pt x="94" y="2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5" name="Freeform 12"/>
              <p:cNvSpPr>
                <a:spLocks/>
              </p:cNvSpPr>
              <p:nvPr/>
            </p:nvSpPr>
            <p:spPr bwMode="auto">
              <a:xfrm>
                <a:off x="5178" y="5"/>
                <a:ext cx="287" cy="292"/>
              </a:xfrm>
              <a:custGeom>
                <a:avLst/>
                <a:gdLst>
                  <a:gd name="T0" fmla="*/ 30 w 1149"/>
                  <a:gd name="T1" fmla="*/ 64 h 1169"/>
                  <a:gd name="T2" fmla="*/ 40 w 1149"/>
                  <a:gd name="T3" fmla="*/ 52 h 1169"/>
                  <a:gd name="T4" fmla="*/ 52 w 1149"/>
                  <a:gd name="T5" fmla="*/ 40 h 1169"/>
                  <a:gd name="T6" fmla="*/ 63 w 1149"/>
                  <a:gd name="T7" fmla="*/ 30 h 1169"/>
                  <a:gd name="T8" fmla="*/ 78 w 1149"/>
                  <a:gd name="T9" fmla="*/ 21 h 1169"/>
                  <a:gd name="T10" fmla="*/ 92 w 1149"/>
                  <a:gd name="T11" fmla="*/ 14 h 1169"/>
                  <a:gd name="T12" fmla="*/ 106 w 1149"/>
                  <a:gd name="T13" fmla="*/ 7 h 1169"/>
                  <a:gd name="T14" fmla="*/ 122 w 1149"/>
                  <a:gd name="T15" fmla="*/ 4 h 1169"/>
                  <a:gd name="T16" fmla="*/ 139 w 1149"/>
                  <a:gd name="T17" fmla="*/ 0 h 1169"/>
                  <a:gd name="T18" fmla="*/ 165 w 1149"/>
                  <a:gd name="T19" fmla="*/ 2 h 1169"/>
                  <a:gd name="T20" fmla="*/ 191 w 1149"/>
                  <a:gd name="T21" fmla="*/ 7 h 1169"/>
                  <a:gd name="T22" fmla="*/ 205 w 1149"/>
                  <a:gd name="T23" fmla="*/ 12 h 1169"/>
                  <a:gd name="T24" fmla="*/ 217 w 1149"/>
                  <a:gd name="T25" fmla="*/ 19 h 1169"/>
                  <a:gd name="T26" fmla="*/ 228 w 1149"/>
                  <a:gd name="T27" fmla="*/ 28 h 1169"/>
                  <a:gd name="T28" fmla="*/ 240 w 1149"/>
                  <a:gd name="T29" fmla="*/ 35 h 1169"/>
                  <a:gd name="T30" fmla="*/ 252 w 1149"/>
                  <a:gd name="T31" fmla="*/ 45 h 1169"/>
                  <a:gd name="T32" fmla="*/ 261 w 1149"/>
                  <a:gd name="T33" fmla="*/ 54 h 1169"/>
                  <a:gd name="T34" fmla="*/ 268 w 1149"/>
                  <a:gd name="T35" fmla="*/ 66 h 1169"/>
                  <a:gd name="T36" fmla="*/ 273 w 1149"/>
                  <a:gd name="T37" fmla="*/ 78 h 1169"/>
                  <a:gd name="T38" fmla="*/ 283 w 1149"/>
                  <a:gd name="T39" fmla="*/ 104 h 1169"/>
                  <a:gd name="T40" fmla="*/ 287 w 1149"/>
                  <a:gd name="T41" fmla="*/ 130 h 1169"/>
                  <a:gd name="T42" fmla="*/ 287 w 1149"/>
                  <a:gd name="T43" fmla="*/ 141 h 1169"/>
                  <a:gd name="T44" fmla="*/ 285 w 1149"/>
                  <a:gd name="T45" fmla="*/ 151 h 1169"/>
                  <a:gd name="T46" fmla="*/ 283 w 1149"/>
                  <a:gd name="T47" fmla="*/ 177 h 1169"/>
                  <a:gd name="T48" fmla="*/ 275 w 1149"/>
                  <a:gd name="T49" fmla="*/ 200 h 1169"/>
                  <a:gd name="T50" fmla="*/ 266 w 1149"/>
                  <a:gd name="T51" fmla="*/ 222 h 1169"/>
                  <a:gd name="T52" fmla="*/ 252 w 1149"/>
                  <a:gd name="T53" fmla="*/ 240 h 1169"/>
                  <a:gd name="T54" fmla="*/ 240 w 1149"/>
                  <a:gd name="T55" fmla="*/ 254 h 1169"/>
                  <a:gd name="T56" fmla="*/ 224 w 1149"/>
                  <a:gd name="T57" fmla="*/ 269 h 1169"/>
                  <a:gd name="T58" fmla="*/ 207 w 1149"/>
                  <a:gd name="T59" fmla="*/ 280 h 1169"/>
                  <a:gd name="T60" fmla="*/ 186 w 1149"/>
                  <a:gd name="T61" fmla="*/ 288 h 1169"/>
                  <a:gd name="T62" fmla="*/ 170 w 1149"/>
                  <a:gd name="T63" fmla="*/ 292 h 1169"/>
                  <a:gd name="T64" fmla="*/ 148 w 1149"/>
                  <a:gd name="T65" fmla="*/ 292 h 1169"/>
                  <a:gd name="T66" fmla="*/ 110 w 1149"/>
                  <a:gd name="T67" fmla="*/ 290 h 1169"/>
                  <a:gd name="T68" fmla="*/ 96 w 1149"/>
                  <a:gd name="T69" fmla="*/ 288 h 1169"/>
                  <a:gd name="T70" fmla="*/ 82 w 1149"/>
                  <a:gd name="T71" fmla="*/ 283 h 1169"/>
                  <a:gd name="T72" fmla="*/ 70 w 1149"/>
                  <a:gd name="T73" fmla="*/ 276 h 1169"/>
                  <a:gd name="T74" fmla="*/ 59 w 1149"/>
                  <a:gd name="T75" fmla="*/ 271 h 1169"/>
                  <a:gd name="T76" fmla="*/ 33 w 1149"/>
                  <a:gd name="T77" fmla="*/ 250 h 1169"/>
                  <a:gd name="T78" fmla="*/ 23 w 1149"/>
                  <a:gd name="T79" fmla="*/ 238 h 1169"/>
                  <a:gd name="T80" fmla="*/ 16 w 1149"/>
                  <a:gd name="T81" fmla="*/ 224 h 1169"/>
                  <a:gd name="T82" fmla="*/ 9 w 1149"/>
                  <a:gd name="T83" fmla="*/ 217 h 1169"/>
                  <a:gd name="T84" fmla="*/ 7 w 1149"/>
                  <a:gd name="T85" fmla="*/ 207 h 1169"/>
                  <a:gd name="T86" fmla="*/ 7 w 1149"/>
                  <a:gd name="T87" fmla="*/ 198 h 1169"/>
                  <a:gd name="T88" fmla="*/ 2 w 1149"/>
                  <a:gd name="T89" fmla="*/ 191 h 1169"/>
                  <a:gd name="T90" fmla="*/ 0 w 1149"/>
                  <a:gd name="T91" fmla="*/ 158 h 1169"/>
                  <a:gd name="T92" fmla="*/ 0 w 1149"/>
                  <a:gd name="T93" fmla="*/ 139 h 1169"/>
                  <a:gd name="T94" fmla="*/ 2 w 1149"/>
                  <a:gd name="T95" fmla="*/ 122 h 1169"/>
                  <a:gd name="T96" fmla="*/ 7 w 1149"/>
                  <a:gd name="T97" fmla="*/ 106 h 1169"/>
                  <a:gd name="T98" fmla="*/ 12 w 1149"/>
                  <a:gd name="T99" fmla="*/ 89 h 1169"/>
                  <a:gd name="T100" fmla="*/ 21 w 1149"/>
                  <a:gd name="T101" fmla="*/ 75 h 1169"/>
                  <a:gd name="T102" fmla="*/ 30 w 1149"/>
                  <a:gd name="T103" fmla="*/ 64 h 1169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1149" h="1169">
                    <a:moveTo>
                      <a:pt x="121" y="255"/>
                    </a:moveTo>
                    <a:lnTo>
                      <a:pt x="159" y="208"/>
                    </a:lnTo>
                    <a:lnTo>
                      <a:pt x="207" y="161"/>
                    </a:lnTo>
                    <a:lnTo>
                      <a:pt x="254" y="122"/>
                    </a:lnTo>
                    <a:lnTo>
                      <a:pt x="311" y="85"/>
                    </a:lnTo>
                    <a:lnTo>
                      <a:pt x="367" y="57"/>
                    </a:lnTo>
                    <a:lnTo>
                      <a:pt x="423" y="28"/>
                    </a:lnTo>
                    <a:lnTo>
                      <a:pt x="489" y="18"/>
                    </a:lnTo>
                    <a:lnTo>
                      <a:pt x="556" y="0"/>
                    </a:lnTo>
                    <a:lnTo>
                      <a:pt x="659" y="9"/>
                    </a:lnTo>
                    <a:lnTo>
                      <a:pt x="763" y="28"/>
                    </a:lnTo>
                    <a:lnTo>
                      <a:pt x="820" y="47"/>
                    </a:lnTo>
                    <a:lnTo>
                      <a:pt x="867" y="75"/>
                    </a:lnTo>
                    <a:lnTo>
                      <a:pt x="914" y="113"/>
                    </a:lnTo>
                    <a:lnTo>
                      <a:pt x="961" y="141"/>
                    </a:lnTo>
                    <a:lnTo>
                      <a:pt x="1008" y="179"/>
                    </a:lnTo>
                    <a:lnTo>
                      <a:pt x="1045" y="216"/>
                    </a:lnTo>
                    <a:lnTo>
                      <a:pt x="1074" y="264"/>
                    </a:lnTo>
                    <a:lnTo>
                      <a:pt x="1094" y="311"/>
                    </a:lnTo>
                    <a:lnTo>
                      <a:pt x="1131" y="415"/>
                    </a:lnTo>
                    <a:lnTo>
                      <a:pt x="1149" y="519"/>
                    </a:lnTo>
                    <a:lnTo>
                      <a:pt x="1149" y="566"/>
                    </a:lnTo>
                    <a:lnTo>
                      <a:pt x="1141" y="603"/>
                    </a:lnTo>
                    <a:lnTo>
                      <a:pt x="1131" y="707"/>
                    </a:lnTo>
                    <a:lnTo>
                      <a:pt x="1102" y="801"/>
                    </a:lnTo>
                    <a:lnTo>
                      <a:pt x="1065" y="887"/>
                    </a:lnTo>
                    <a:lnTo>
                      <a:pt x="1008" y="962"/>
                    </a:lnTo>
                    <a:lnTo>
                      <a:pt x="961" y="1018"/>
                    </a:lnTo>
                    <a:lnTo>
                      <a:pt x="895" y="1075"/>
                    </a:lnTo>
                    <a:lnTo>
                      <a:pt x="829" y="1122"/>
                    </a:lnTo>
                    <a:lnTo>
                      <a:pt x="744" y="1151"/>
                    </a:lnTo>
                    <a:lnTo>
                      <a:pt x="679" y="1169"/>
                    </a:lnTo>
                    <a:lnTo>
                      <a:pt x="593" y="1169"/>
                    </a:lnTo>
                    <a:lnTo>
                      <a:pt x="442" y="1159"/>
                    </a:lnTo>
                    <a:lnTo>
                      <a:pt x="386" y="1151"/>
                    </a:lnTo>
                    <a:lnTo>
                      <a:pt x="329" y="1132"/>
                    </a:lnTo>
                    <a:lnTo>
                      <a:pt x="282" y="1103"/>
                    </a:lnTo>
                    <a:lnTo>
                      <a:pt x="235" y="1084"/>
                    </a:lnTo>
                    <a:lnTo>
                      <a:pt x="131" y="999"/>
                    </a:lnTo>
                    <a:lnTo>
                      <a:pt x="94" y="952"/>
                    </a:lnTo>
                    <a:lnTo>
                      <a:pt x="65" y="895"/>
                    </a:lnTo>
                    <a:lnTo>
                      <a:pt x="37" y="867"/>
                    </a:lnTo>
                    <a:lnTo>
                      <a:pt x="27" y="830"/>
                    </a:lnTo>
                    <a:lnTo>
                      <a:pt x="27" y="792"/>
                    </a:lnTo>
                    <a:lnTo>
                      <a:pt x="8" y="764"/>
                    </a:lnTo>
                    <a:lnTo>
                      <a:pt x="0" y="631"/>
                    </a:lnTo>
                    <a:lnTo>
                      <a:pt x="0" y="556"/>
                    </a:lnTo>
                    <a:lnTo>
                      <a:pt x="8" y="490"/>
                    </a:lnTo>
                    <a:lnTo>
                      <a:pt x="27" y="424"/>
                    </a:lnTo>
                    <a:lnTo>
                      <a:pt x="47" y="358"/>
                    </a:lnTo>
                    <a:lnTo>
                      <a:pt x="84" y="302"/>
                    </a:lnTo>
                    <a:lnTo>
                      <a:pt x="121" y="2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6" name="Freeform 13"/>
              <p:cNvSpPr>
                <a:spLocks/>
              </p:cNvSpPr>
              <p:nvPr/>
            </p:nvSpPr>
            <p:spPr bwMode="auto">
              <a:xfrm>
                <a:off x="4984" y="813"/>
                <a:ext cx="109" cy="40"/>
              </a:xfrm>
              <a:custGeom>
                <a:avLst/>
                <a:gdLst>
                  <a:gd name="T0" fmla="*/ 0 w 434"/>
                  <a:gd name="T1" fmla="*/ 0 h 160"/>
                  <a:gd name="T2" fmla="*/ 52 w 434"/>
                  <a:gd name="T3" fmla="*/ 10 h 160"/>
                  <a:gd name="T4" fmla="*/ 81 w 434"/>
                  <a:gd name="T5" fmla="*/ 12 h 160"/>
                  <a:gd name="T6" fmla="*/ 109 w 434"/>
                  <a:gd name="T7" fmla="*/ 14 h 160"/>
                  <a:gd name="T8" fmla="*/ 109 w 434"/>
                  <a:gd name="T9" fmla="*/ 21 h 160"/>
                  <a:gd name="T10" fmla="*/ 107 w 434"/>
                  <a:gd name="T11" fmla="*/ 28 h 160"/>
                  <a:gd name="T12" fmla="*/ 102 w 434"/>
                  <a:gd name="T13" fmla="*/ 40 h 160"/>
                  <a:gd name="T14" fmla="*/ 50 w 434"/>
                  <a:gd name="T15" fmla="*/ 26 h 160"/>
                  <a:gd name="T16" fmla="*/ 3 w 434"/>
                  <a:gd name="T17" fmla="*/ 7 h 160"/>
                  <a:gd name="T18" fmla="*/ 3 w 434"/>
                  <a:gd name="T19" fmla="*/ 5 h 160"/>
                  <a:gd name="T20" fmla="*/ 0 w 434"/>
                  <a:gd name="T21" fmla="*/ 2 h 160"/>
                  <a:gd name="T22" fmla="*/ 0 w 434"/>
                  <a:gd name="T23" fmla="*/ 0 h 16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434" h="160">
                    <a:moveTo>
                      <a:pt x="0" y="0"/>
                    </a:moveTo>
                    <a:lnTo>
                      <a:pt x="208" y="38"/>
                    </a:lnTo>
                    <a:lnTo>
                      <a:pt x="321" y="48"/>
                    </a:lnTo>
                    <a:lnTo>
                      <a:pt x="434" y="56"/>
                    </a:lnTo>
                    <a:lnTo>
                      <a:pt x="434" y="85"/>
                    </a:lnTo>
                    <a:lnTo>
                      <a:pt x="425" y="113"/>
                    </a:lnTo>
                    <a:lnTo>
                      <a:pt x="407" y="160"/>
                    </a:lnTo>
                    <a:lnTo>
                      <a:pt x="199" y="103"/>
                    </a:lnTo>
                    <a:lnTo>
                      <a:pt x="10" y="29"/>
                    </a:lnTo>
                    <a:lnTo>
                      <a:pt x="10" y="19"/>
                    </a:lnTo>
                    <a:lnTo>
                      <a:pt x="0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7" name="Freeform 14"/>
              <p:cNvSpPr>
                <a:spLocks/>
              </p:cNvSpPr>
              <p:nvPr/>
            </p:nvSpPr>
            <p:spPr bwMode="auto">
              <a:xfrm>
                <a:off x="4987" y="740"/>
                <a:ext cx="229" cy="80"/>
              </a:xfrm>
              <a:custGeom>
                <a:avLst/>
                <a:gdLst>
                  <a:gd name="T0" fmla="*/ 130 w 915"/>
                  <a:gd name="T1" fmla="*/ 0 h 321"/>
                  <a:gd name="T2" fmla="*/ 156 w 915"/>
                  <a:gd name="T3" fmla="*/ 2 h 321"/>
                  <a:gd name="T4" fmla="*/ 179 w 915"/>
                  <a:gd name="T5" fmla="*/ 2 h 321"/>
                  <a:gd name="T6" fmla="*/ 205 w 915"/>
                  <a:gd name="T7" fmla="*/ 2 h 321"/>
                  <a:gd name="T8" fmla="*/ 229 w 915"/>
                  <a:gd name="T9" fmla="*/ 5 h 321"/>
                  <a:gd name="T10" fmla="*/ 215 w 915"/>
                  <a:gd name="T11" fmla="*/ 16 h 321"/>
                  <a:gd name="T12" fmla="*/ 198 w 915"/>
                  <a:gd name="T13" fmla="*/ 26 h 321"/>
                  <a:gd name="T14" fmla="*/ 184 w 915"/>
                  <a:gd name="T15" fmla="*/ 35 h 321"/>
                  <a:gd name="T16" fmla="*/ 170 w 915"/>
                  <a:gd name="T17" fmla="*/ 45 h 321"/>
                  <a:gd name="T18" fmla="*/ 165 w 915"/>
                  <a:gd name="T19" fmla="*/ 47 h 321"/>
                  <a:gd name="T20" fmla="*/ 161 w 915"/>
                  <a:gd name="T21" fmla="*/ 52 h 321"/>
                  <a:gd name="T22" fmla="*/ 149 w 915"/>
                  <a:gd name="T23" fmla="*/ 57 h 321"/>
                  <a:gd name="T24" fmla="*/ 139 w 915"/>
                  <a:gd name="T25" fmla="*/ 63 h 321"/>
                  <a:gd name="T26" fmla="*/ 130 w 915"/>
                  <a:gd name="T27" fmla="*/ 71 h 321"/>
                  <a:gd name="T28" fmla="*/ 118 w 915"/>
                  <a:gd name="T29" fmla="*/ 75 h 321"/>
                  <a:gd name="T30" fmla="*/ 109 w 915"/>
                  <a:gd name="T31" fmla="*/ 80 h 321"/>
                  <a:gd name="T32" fmla="*/ 83 w 915"/>
                  <a:gd name="T33" fmla="*/ 78 h 321"/>
                  <a:gd name="T34" fmla="*/ 54 w 915"/>
                  <a:gd name="T35" fmla="*/ 75 h 321"/>
                  <a:gd name="T36" fmla="*/ 0 w 915"/>
                  <a:gd name="T37" fmla="*/ 66 h 321"/>
                  <a:gd name="T38" fmla="*/ 64 w 915"/>
                  <a:gd name="T39" fmla="*/ 35 h 321"/>
                  <a:gd name="T40" fmla="*/ 130 w 915"/>
                  <a:gd name="T41" fmla="*/ 0 h 321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915" h="321">
                    <a:moveTo>
                      <a:pt x="519" y="0"/>
                    </a:moveTo>
                    <a:lnTo>
                      <a:pt x="622" y="9"/>
                    </a:lnTo>
                    <a:lnTo>
                      <a:pt x="716" y="9"/>
                    </a:lnTo>
                    <a:lnTo>
                      <a:pt x="820" y="9"/>
                    </a:lnTo>
                    <a:lnTo>
                      <a:pt x="915" y="19"/>
                    </a:lnTo>
                    <a:lnTo>
                      <a:pt x="859" y="66"/>
                    </a:lnTo>
                    <a:lnTo>
                      <a:pt x="792" y="104"/>
                    </a:lnTo>
                    <a:lnTo>
                      <a:pt x="736" y="141"/>
                    </a:lnTo>
                    <a:lnTo>
                      <a:pt x="679" y="179"/>
                    </a:lnTo>
                    <a:lnTo>
                      <a:pt x="661" y="188"/>
                    </a:lnTo>
                    <a:lnTo>
                      <a:pt x="642" y="207"/>
                    </a:lnTo>
                    <a:lnTo>
                      <a:pt x="594" y="227"/>
                    </a:lnTo>
                    <a:lnTo>
                      <a:pt x="557" y="254"/>
                    </a:lnTo>
                    <a:lnTo>
                      <a:pt x="519" y="283"/>
                    </a:lnTo>
                    <a:lnTo>
                      <a:pt x="472" y="301"/>
                    </a:lnTo>
                    <a:lnTo>
                      <a:pt x="434" y="321"/>
                    </a:lnTo>
                    <a:lnTo>
                      <a:pt x="330" y="311"/>
                    </a:lnTo>
                    <a:lnTo>
                      <a:pt x="217" y="301"/>
                    </a:lnTo>
                    <a:lnTo>
                      <a:pt x="0" y="264"/>
                    </a:lnTo>
                    <a:lnTo>
                      <a:pt x="254" y="141"/>
                    </a:lnTo>
                    <a:lnTo>
                      <a:pt x="519" y="0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8" name="Freeform 15"/>
              <p:cNvSpPr>
                <a:spLocks/>
              </p:cNvSpPr>
              <p:nvPr/>
            </p:nvSpPr>
            <p:spPr bwMode="auto">
              <a:xfrm>
                <a:off x="5182" y="12"/>
                <a:ext cx="276" cy="280"/>
              </a:xfrm>
              <a:custGeom>
                <a:avLst/>
                <a:gdLst>
                  <a:gd name="T0" fmla="*/ 33 w 1103"/>
                  <a:gd name="T1" fmla="*/ 54 h 1123"/>
                  <a:gd name="T2" fmla="*/ 45 w 1103"/>
                  <a:gd name="T3" fmla="*/ 42 h 1123"/>
                  <a:gd name="T4" fmla="*/ 57 w 1103"/>
                  <a:gd name="T5" fmla="*/ 31 h 1123"/>
                  <a:gd name="T6" fmla="*/ 61 w 1103"/>
                  <a:gd name="T7" fmla="*/ 31 h 1123"/>
                  <a:gd name="T8" fmla="*/ 64 w 1103"/>
                  <a:gd name="T9" fmla="*/ 31 h 1123"/>
                  <a:gd name="T10" fmla="*/ 73 w 1103"/>
                  <a:gd name="T11" fmla="*/ 21 h 1123"/>
                  <a:gd name="T12" fmla="*/ 85 w 1103"/>
                  <a:gd name="T13" fmla="*/ 14 h 1123"/>
                  <a:gd name="T14" fmla="*/ 99 w 1103"/>
                  <a:gd name="T15" fmla="*/ 9 h 1123"/>
                  <a:gd name="T16" fmla="*/ 113 w 1103"/>
                  <a:gd name="T17" fmla="*/ 5 h 1123"/>
                  <a:gd name="T18" fmla="*/ 125 w 1103"/>
                  <a:gd name="T19" fmla="*/ 2 h 1123"/>
                  <a:gd name="T20" fmla="*/ 135 w 1103"/>
                  <a:gd name="T21" fmla="*/ 0 h 1123"/>
                  <a:gd name="T22" fmla="*/ 156 w 1103"/>
                  <a:gd name="T23" fmla="*/ 2 h 1123"/>
                  <a:gd name="T24" fmla="*/ 177 w 1103"/>
                  <a:gd name="T25" fmla="*/ 5 h 1123"/>
                  <a:gd name="T26" fmla="*/ 196 w 1103"/>
                  <a:gd name="T27" fmla="*/ 9 h 1123"/>
                  <a:gd name="T28" fmla="*/ 208 w 1103"/>
                  <a:gd name="T29" fmla="*/ 16 h 1123"/>
                  <a:gd name="T30" fmla="*/ 217 w 1103"/>
                  <a:gd name="T31" fmla="*/ 21 h 1123"/>
                  <a:gd name="T32" fmla="*/ 236 w 1103"/>
                  <a:gd name="T33" fmla="*/ 38 h 1123"/>
                  <a:gd name="T34" fmla="*/ 248 w 1103"/>
                  <a:gd name="T35" fmla="*/ 47 h 1123"/>
                  <a:gd name="T36" fmla="*/ 257 w 1103"/>
                  <a:gd name="T37" fmla="*/ 59 h 1123"/>
                  <a:gd name="T38" fmla="*/ 264 w 1103"/>
                  <a:gd name="T39" fmla="*/ 71 h 1123"/>
                  <a:gd name="T40" fmla="*/ 271 w 1103"/>
                  <a:gd name="T41" fmla="*/ 85 h 1123"/>
                  <a:gd name="T42" fmla="*/ 274 w 1103"/>
                  <a:gd name="T43" fmla="*/ 101 h 1123"/>
                  <a:gd name="T44" fmla="*/ 276 w 1103"/>
                  <a:gd name="T45" fmla="*/ 115 h 1123"/>
                  <a:gd name="T46" fmla="*/ 276 w 1103"/>
                  <a:gd name="T47" fmla="*/ 132 h 1123"/>
                  <a:gd name="T48" fmla="*/ 276 w 1103"/>
                  <a:gd name="T49" fmla="*/ 146 h 1123"/>
                  <a:gd name="T50" fmla="*/ 274 w 1103"/>
                  <a:gd name="T51" fmla="*/ 165 h 1123"/>
                  <a:gd name="T52" fmla="*/ 271 w 1103"/>
                  <a:gd name="T53" fmla="*/ 181 h 1123"/>
                  <a:gd name="T54" fmla="*/ 257 w 1103"/>
                  <a:gd name="T55" fmla="*/ 214 h 1123"/>
                  <a:gd name="T56" fmla="*/ 238 w 1103"/>
                  <a:gd name="T57" fmla="*/ 240 h 1123"/>
                  <a:gd name="T58" fmla="*/ 229 w 1103"/>
                  <a:gd name="T59" fmla="*/ 245 h 1123"/>
                  <a:gd name="T60" fmla="*/ 219 w 1103"/>
                  <a:gd name="T61" fmla="*/ 254 h 1123"/>
                  <a:gd name="T62" fmla="*/ 212 w 1103"/>
                  <a:gd name="T63" fmla="*/ 261 h 1123"/>
                  <a:gd name="T64" fmla="*/ 203 w 1103"/>
                  <a:gd name="T65" fmla="*/ 268 h 1123"/>
                  <a:gd name="T66" fmla="*/ 182 w 1103"/>
                  <a:gd name="T67" fmla="*/ 275 h 1123"/>
                  <a:gd name="T68" fmla="*/ 158 w 1103"/>
                  <a:gd name="T69" fmla="*/ 278 h 1123"/>
                  <a:gd name="T70" fmla="*/ 137 w 1103"/>
                  <a:gd name="T71" fmla="*/ 280 h 1123"/>
                  <a:gd name="T72" fmla="*/ 125 w 1103"/>
                  <a:gd name="T73" fmla="*/ 278 h 1123"/>
                  <a:gd name="T74" fmla="*/ 111 w 1103"/>
                  <a:gd name="T75" fmla="*/ 278 h 1123"/>
                  <a:gd name="T76" fmla="*/ 83 w 1103"/>
                  <a:gd name="T77" fmla="*/ 268 h 1123"/>
                  <a:gd name="T78" fmla="*/ 69 w 1103"/>
                  <a:gd name="T79" fmla="*/ 263 h 1123"/>
                  <a:gd name="T80" fmla="*/ 57 w 1103"/>
                  <a:gd name="T81" fmla="*/ 256 h 1123"/>
                  <a:gd name="T82" fmla="*/ 45 w 1103"/>
                  <a:gd name="T83" fmla="*/ 247 h 1123"/>
                  <a:gd name="T84" fmla="*/ 33 w 1103"/>
                  <a:gd name="T85" fmla="*/ 238 h 1123"/>
                  <a:gd name="T86" fmla="*/ 24 w 1103"/>
                  <a:gd name="T87" fmla="*/ 226 h 1123"/>
                  <a:gd name="T88" fmla="*/ 17 w 1103"/>
                  <a:gd name="T89" fmla="*/ 212 h 1123"/>
                  <a:gd name="T90" fmla="*/ 9 w 1103"/>
                  <a:gd name="T91" fmla="*/ 202 h 1123"/>
                  <a:gd name="T92" fmla="*/ 7 w 1103"/>
                  <a:gd name="T93" fmla="*/ 193 h 1123"/>
                  <a:gd name="T94" fmla="*/ 5 w 1103"/>
                  <a:gd name="T95" fmla="*/ 181 h 1123"/>
                  <a:gd name="T96" fmla="*/ 2 w 1103"/>
                  <a:gd name="T97" fmla="*/ 172 h 1123"/>
                  <a:gd name="T98" fmla="*/ 0 w 1103"/>
                  <a:gd name="T99" fmla="*/ 139 h 1123"/>
                  <a:gd name="T100" fmla="*/ 2 w 1103"/>
                  <a:gd name="T101" fmla="*/ 122 h 1123"/>
                  <a:gd name="T102" fmla="*/ 5 w 1103"/>
                  <a:gd name="T103" fmla="*/ 108 h 1123"/>
                  <a:gd name="T104" fmla="*/ 9 w 1103"/>
                  <a:gd name="T105" fmla="*/ 92 h 1123"/>
                  <a:gd name="T106" fmla="*/ 17 w 1103"/>
                  <a:gd name="T107" fmla="*/ 78 h 1123"/>
                  <a:gd name="T108" fmla="*/ 24 w 1103"/>
                  <a:gd name="T109" fmla="*/ 66 h 1123"/>
                  <a:gd name="T110" fmla="*/ 33 w 1103"/>
                  <a:gd name="T111" fmla="*/ 54 h 1123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1103" h="1123">
                    <a:moveTo>
                      <a:pt x="132" y="217"/>
                    </a:moveTo>
                    <a:lnTo>
                      <a:pt x="179" y="170"/>
                    </a:lnTo>
                    <a:lnTo>
                      <a:pt x="226" y="123"/>
                    </a:lnTo>
                    <a:lnTo>
                      <a:pt x="245" y="123"/>
                    </a:lnTo>
                    <a:lnTo>
                      <a:pt x="254" y="123"/>
                    </a:lnTo>
                    <a:lnTo>
                      <a:pt x="293" y="85"/>
                    </a:lnTo>
                    <a:lnTo>
                      <a:pt x="340" y="57"/>
                    </a:lnTo>
                    <a:lnTo>
                      <a:pt x="396" y="37"/>
                    </a:lnTo>
                    <a:lnTo>
                      <a:pt x="453" y="19"/>
                    </a:lnTo>
                    <a:lnTo>
                      <a:pt x="500" y="10"/>
                    </a:lnTo>
                    <a:lnTo>
                      <a:pt x="538" y="0"/>
                    </a:lnTo>
                    <a:lnTo>
                      <a:pt x="622" y="10"/>
                    </a:lnTo>
                    <a:lnTo>
                      <a:pt x="708" y="19"/>
                    </a:lnTo>
                    <a:lnTo>
                      <a:pt x="783" y="37"/>
                    </a:lnTo>
                    <a:lnTo>
                      <a:pt x="830" y="66"/>
                    </a:lnTo>
                    <a:lnTo>
                      <a:pt x="868" y="85"/>
                    </a:lnTo>
                    <a:lnTo>
                      <a:pt x="943" y="151"/>
                    </a:lnTo>
                    <a:lnTo>
                      <a:pt x="990" y="188"/>
                    </a:lnTo>
                    <a:lnTo>
                      <a:pt x="1027" y="236"/>
                    </a:lnTo>
                    <a:lnTo>
                      <a:pt x="1056" y="283"/>
                    </a:lnTo>
                    <a:lnTo>
                      <a:pt x="1084" y="340"/>
                    </a:lnTo>
                    <a:lnTo>
                      <a:pt x="1094" y="405"/>
                    </a:lnTo>
                    <a:lnTo>
                      <a:pt x="1103" y="462"/>
                    </a:lnTo>
                    <a:lnTo>
                      <a:pt x="1103" y="528"/>
                    </a:lnTo>
                    <a:lnTo>
                      <a:pt x="1103" y="585"/>
                    </a:lnTo>
                    <a:lnTo>
                      <a:pt x="1094" y="660"/>
                    </a:lnTo>
                    <a:lnTo>
                      <a:pt x="1084" y="726"/>
                    </a:lnTo>
                    <a:lnTo>
                      <a:pt x="1027" y="859"/>
                    </a:lnTo>
                    <a:lnTo>
                      <a:pt x="953" y="962"/>
                    </a:lnTo>
                    <a:lnTo>
                      <a:pt x="915" y="981"/>
                    </a:lnTo>
                    <a:lnTo>
                      <a:pt x="877" y="1019"/>
                    </a:lnTo>
                    <a:lnTo>
                      <a:pt x="849" y="1047"/>
                    </a:lnTo>
                    <a:lnTo>
                      <a:pt x="811" y="1075"/>
                    </a:lnTo>
                    <a:lnTo>
                      <a:pt x="726" y="1104"/>
                    </a:lnTo>
                    <a:lnTo>
                      <a:pt x="632" y="1113"/>
                    </a:lnTo>
                    <a:lnTo>
                      <a:pt x="547" y="1123"/>
                    </a:lnTo>
                    <a:lnTo>
                      <a:pt x="500" y="1113"/>
                    </a:lnTo>
                    <a:lnTo>
                      <a:pt x="444" y="1113"/>
                    </a:lnTo>
                    <a:lnTo>
                      <a:pt x="330" y="1075"/>
                    </a:lnTo>
                    <a:lnTo>
                      <a:pt x="274" y="1056"/>
                    </a:lnTo>
                    <a:lnTo>
                      <a:pt x="226" y="1028"/>
                    </a:lnTo>
                    <a:lnTo>
                      <a:pt x="179" y="990"/>
                    </a:lnTo>
                    <a:lnTo>
                      <a:pt x="132" y="953"/>
                    </a:lnTo>
                    <a:lnTo>
                      <a:pt x="94" y="906"/>
                    </a:lnTo>
                    <a:lnTo>
                      <a:pt x="66" y="849"/>
                    </a:lnTo>
                    <a:lnTo>
                      <a:pt x="37" y="811"/>
                    </a:lnTo>
                    <a:lnTo>
                      <a:pt x="29" y="773"/>
                    </a:lnTo>
                    <a:lnTo>
                      <a:pt x="19" y="726"/>
                    </a:lnTo>
                    <a:lnTo>
                      <a:pt x="9" y="689"/>
                    </a:lnTo>
                    <a:lnTo>
                      <a:pt x="0" y="556"/>
                    </a:lnTo>
                    <a:lnTo>
                      <a:pt x="9" y="491"/>
                    </a:lnTo>
                    <a:lnTo>
                      <a:pt x="19" y="434"/>
                    </a:lnTo>
                    <a:lnTo>
                      <a:pt x="37" y="368"/>
                    </a:lnTo>
                    <a:lnTo>
                      <a:pt x="66" y="311"/>
                    </a:lnTo>
                    <a:lnTo>
                      <a:pt x="94" y="264"/>
                    </a:lnTo>
                    <a:lnTo>
                      <a:pt x="132" y="217"/>
                    </a:lnTo>
                    <a:close/>
                  </a:path>
                </a:pathLst>
              </a:custGeom>
              <a:solidFill>
                <a:srgbClr val="598A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9" name="Freeform 16"/>
              <p:cNvSpPr>
                <a:spLocks/>
              </p:cNvSpPr>
              <p:nvPr/>
            </p:nvSpPr>
            <p:spPr bwMode="auto">
              <a:xfrm>
                <a:off x="5208" y="35"/>
                <a:ext cx="229" cy="236"/>
              </a:xfrm>
              <a:custGeom>
                <a:avLst/>
                <a:gdLst>
                  <a:gd name="T0" fmla="*/ 33 w 916"/>
                  <a:gd name="T1" fmla="*/ 43 h 943"/>
                  <a:gd name="T2" fmla="*/ 52 w 916"/>
                  <a:gd name="T3" fmla="*/ 24 h 943"/>
                  <a:gd name="T4" fmla="*/ 73 w 916"/>
                  <a:gd name="T5" fmla="*/ 10 h 943"/>
                  <a:gd name="T6" fmla="*/ 85 w 916"/>
                  <a:gd name="T7" fmla="*/ 5 h 943"/>
                  <a:gd name="T8" fmla="*/ 97 w 916"/>
                  <a:gd name="T9" fmla="*/ 3 h 943"/>
                  <a:gd name="T10" fmla="*/ 123 w 916"/>
                  <a:gd name="T11" fmla="*/ 0 h 943"/>
                  <a:gd name="T12" fmla="*/ 140 w 916"/>
                  <a:gd name="T13" fmla="*/ 5 h 943"/>
                  <a:gd name="T14" fmla="*/ 156 w 916"/>
                  <a:gd name="T15" fmla="*/ 12 h 943"/>
                  <a:gd name="T16" fmla="*/ 170 w 916"/>
                  <a:gd name="T17" fmla="*/ 17 h 943"/>
                  <a:gd name="T18" fmla="*/ 177 w 916"/>
                  <a:gd name="T19" fmla="*/ 24 h 943"/>
                  <a:gd name="T20" fmla="*/ 184 w 916"/>
                  <a:gd name="T21" fmla="*/ 28 h 943"/>
                  <a:gd name="T22" fmla="*/ 196 w 916"/>
                  <a:gd name="T23" fmla="*/ 38 h 943"/>
                  <a:gd name="T24" fmla="*/ 205 w 916"/>
                  <a:gd name="T25" fmla="*/ 47 h 943"/>
                  <a:gd name="T26" fmla="*/ 213 w 916"/>
                  <a:gd name="T27" fmla="*/ 59 h 943"/>
                  <a:gd name="T28" fmla="*/ 219 w 916"/>
                  <a:gd name="T29" fmla="*/ 73 h 943"/>
                  <a:gd name="T30" fmla="*/ 227 w 916"/>
                  <a:gd name="T31" fmla="*/ 85 h 943"/>
                  <a:gd name="T32" fmla="*/ 229 w 916"/>
                  <a:gd name="T33" fmla="*/ 99 h 943"/>
                  <a:gd name="T34" fmla="*/ 229 w 916"/>
                  <a:gd name="T35" fmla="*/ 116 h 943"/>
                  <a:gd name="T36" fmla="*/ 227 w 916"/>
                  <a:gd name="T37" fmla="*/ 130 h 943"/>
                  <a:gd name="T38" fmla="*/ 224 w 916"/>
                  <a:gd name="T39" fmla="*/ 146 h 943"/>
                  <a:gd name="T40" fmla="*/ 219 w 916"/>
                  <a:gd name="T41" fmla="*/ 161 h 943"/>
                  <a:gd name="T42" fmla="*/ 210 w 916"/>
                  <a:gd name="T43" fmla="*/ 177 h 943"/>
                  <a:gd name="T44" fmla="*/ 203 w 916"/>
                  <a:gd name="T45" fmla="*/ 191 h 943"/>
                  <a:gd name="T46" fmla="*/ 191 w 916"/>
                  <a:gd name="T47" fmla="*/ 203 h 943"/>
                  <a:gd name="T48" fmla="*/ 179 w 916"/>
                  <a:gd name="T49" fmla="*/ 215 h 943"/>
                  <a:gd name="T50" fmla="*/ 165 w 916"/>
                  <a:gd name="T51" fmla="*/ 224 h 943"/>
                  <a:gd name="T52" fmla="*/ 151 w 916"/>
                  <a:gd name="T53" fmla="*/ 231 h 943"/>
                  <a:gd name="T54" fmla="*/ 135 w 916"/>
                  <a:gd name="T55" fmla="*/ 234 h 943"/>
                  <a:gd name="T56" fmla="*/ 116 w 916"/>
                  <a:gd name="T57" fmla="*/ 236 h 943"/>
                  <a:gd name="T58" fmla="*/ 99 w 916"/>
                  <a:gd name="T59" fmla="*/ 234 h 943"/>
                  <a:gd name="T60" fmla="*/ 83 w 916"/>
                  <a:gd name="T61" fmla="*/ 229 h 943"/>
                  <a:gd name="T62" fmla="*/ 69 w 916"/>
                  <a:gd name="T63" fmla="*/ 224 h 943"/>
                  <a:gd name="T64" fmla="*/ 55 w 916"/>
                  <a:gd name="T65" fmla="*/ 215 h 943"/>
                  <a:gd name="T66" fmla="*/ 40 w 916"/>
                  <a:gd name="T67" fmla="*/ 205 h 943"/>
                  <a:gd name="T68" fmla="*/ 29 w 916"/>
                  <a:gd name="T69" fmla="*/ 196 h 943"/>
                  <a:gd name="T70" fmla="*/ 24 w 916"/>
                  <a:gd name="T71" fmla="*/ 191 h 943"/>
                  <a:gd name="T72" fmla="*/ 19 w 916"/>
                  <a:gd name="T73" fmla="*/ 184 h 943"/>
                  <a:gd name="T74" fmla="*/ 12 w 916"/>
                  <a:gd name="T75" fmla="*/ 170 h 943"/>
                  <a:gd name="T76" fmla="*/ 7 w 916"/>
                  <a:gd name="T77" fmla="*/ 153 h 943"/>
                  <a:gd name="T78" fmla="*/ 0 w 916"/>
                  <a:gd name="T79" fmla="*/ 139 h 943"/>
                  <a:gd name="T80" fmla="*/ 3 w 916"/>
                  <a:gd name="T81" fmla="*/ 111 h 943"/>
                  <a:gd name="T82" fmla="*/ 7 w 916"/>
                  <a:gd name="T83" fmla="*/ 88 h 943"/>
                  <a:gd name="T84" fmla="*/ 19 w 916"/>
                  <a:gd name="T85" fmla="*/ 64 h 943"/>
                  <a:gd name="T86" fmla="*/ 26 w 916"/>
                  <a:gd name="T87" fmla="*/ 52 h 943"/>
                  <a:gd name="T88" fmla="*/ 33 w 916"/>
                  <a:gd name="T89" fmla="*/ 43 h 943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916" h="943">
                    <a:moveTo>
                      <a:pt x="133" y="170"/>
                    </a:moveTo>
                    <a:lnTo>
                      <a:pt x="208" y="94"/>
                    </a:lnTo>
                    <a:lnTo>
                      <a:pt x="293" y="39"/>
                    </a:lnTo>
                    <a:lnTo>
                      <a:pt x="341" y="19"/>
                    </a:lnTo>
                    <a:lnTo>
                      <a:pt x="388" y="10"/>
                    </a:lnTo>
                    <a:lnTo>
                      <a:pt x="491" y="0"/>
                    </a:lnTo>
                    <a:lnTo>
                      <a:pt x="558" y="19"/>
                    </a:lnTo>
                    <a:lnTo>
                      <a:pt x="623" y="47"/>
                    </a:lnTo>
                    <a:lnTo>
                      <a:pt x="680" y="66"/>
                    </a:lnTo>
                    <a:lnTo>
                      <a:pt x="708" y="94"/>
                    </a:lnTo>
                    <a:lnTo>
                      <a:pt x="736" y="113"/>
                    </a:lnTo>
                    <a:lnTo>
                      <a:pt x="783" y="151"/>
                    </a:lnTo>
                    <a:lnTo>
                      <a:pt x="821" y="189"/>
                    </a:lnTo>
                    <a:lnTo>
                      <a:pt x="850" y="236"/>
                    </a:lnTo>
                    <a:lnTo>
                      <a:pt x="877" y="293"/>
                    </a:lnTo>
                    <a:lnTo>
                      <a:pt x="906" y="340"/>
                    </a:lnTo>
                    <a:lnTo>
                      <a:pt x="916" y="397"/>
                    </a:lnTo>
                    <a:lnTo>
                      <a:pt x="916" y="462"/>
                    </a:lnTo>
                    <a:lnTo>
                      <a:pt x="906" y="519"/>
                    </a:lnTo>
                    <a:lnTo>
                      <a:pt x="897" y="585"/>
                    </a:lnTo>
                    <a:lnTo>
                      <a:pt x="877" y="642"/>
                    </a:lnTo>
                    <a:lnTo>
                      <a:pt x="840" y="708"/>
                    </a:lnTo>
                    <a:lnTo>
                      <a:pt x="812" y="765"/>
                    </a:lnTo>
                    <a:lnTo>
                      <a:pt x="765" y="812"/>
                    </a:lnTo>
                    <a:lnTo>
                      <a:pt x="717" y="859"/>
                    </a:lnTo>
                    <a:lnTo>
                      <a:pt x="661" y="896"/>
                    </a:lnTo>
                    <a:lnTo>
                      <a:pt x="605" y="925"/>
                    </a:lnTo>
                    <a:lnTo>
                      <a:pt x="538" y="934"/>
                    </a:lnTo>
                    <a:lnTo>
                      <a:pt x="462" y="943"/>
                    </a:lnTo>
                    <a:lnTo>
                      <a:pt x="397" y="934"/>
                    </a:lnTo>
                    <a:lnTo>
                      <a:pt x="331" y="915"/>
                    </a:lnTo>
                    <a:lnTo>
                      <a:pt x="274" y="896"/>
                    </a:lnTo>
                    <a:lnTo>
                      <a:pt x="218" y="859"/>
                    </a:lnTo>
                    <a:lnTo>
                      <a:pt x="161" y="821"/>
                    </a:lnTo>
                    <a:lnTo>
                      <a:pt x="114" y="783"/>
                    </a:lnTo>
                    <a:lnTo>
                      <a:pt x="95" y="765"/>
                    </a:lnTo>
                    <a:lnTo>
                      <a:pt x="76" y="736"/>
                    </a:lnTo>
                    <a:lnTo>
                      <a:pt x="48" y="679"/>
                    </a:lnTo>
                    <a:lnTo>
                      <a:pt x="29" y="613"/>
                    </a:lnTo>
                    <a:lnTo>
                      <a:pt x="0" y="557"/>
                    </a:lnTo>
                    <a:lnTo>
                      <a:pt x="10" y="444"/>
                    </a:lnTo>
                    <a:lnTo>
                      <a:pt x="29" y="350"/>
                    </a:lnTo>
                    <a:lnTo>
                      <a:pt x="76" y="255"/>
                    </a:lnTo>
                    <a:lnTo>
                      <a:pt x="104" y="208"/>
                    </a:lnTo>
                    <a:lnTo>
                      <a:pt x="133" y="17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60" name="Freeform 17"/>
              <p:cNvSpPr>
                <a:spLocks/>
              </p:cNvSpPr>
              <p:nvPr/>
            </p:nvSpPr>
            <p:spPr bwMode="auto">
              <a:xfrm>
                <a:off x="5213" y="43"/>
                <a:ext cx="217" cy="221"/>
              </a:xfrm>
              <a:custGeom>
                <a:avLst/>
                <a:gdLst>
                  <a:gd name="T0" fmla="*/ 9 w 867"/>
                  <a:gd name="T1" fmla="*/ 73 h 886"/>
                  <a:gd name="T2" fmla="*/ 19 w 867"/>
                  <a:gd name="T3" fmla="*/ 59 h 886"/>
                  <a:gd name="T4" fmla="*/ 31 w 867"/>
                  <a:gd name="T5" fmla="*/ 42 h 886"/>
                  <a:gd name="T6" fmla="*/ 43 w 867"/>
                  <a:gd name="T7" fmla="*/ 28 h 886"/>
                  <a:gd name="T8" fmla="*/ 59 w 867"/>
                  <a:gd name="T9" fmla="*/ 19 h 886"/>
                  <a:gd name="T10" fmla="*/ 66 w 867"/>
                  <a:gd name="T11" fmla="*/ 12 h 886"/>
                  <a:gd name="T12" fmla="*/ 75 w 867"/>
                  <a:gd name="T13" fmla="*/ 7 h 886"/>
                  <a:gd name="T14" fmla="*/ 94 w 867"/>
                  <a:gd name="T15" fmla="*/ 0 h 886"/>
                  <a:gd name="T16" fmla="*/ 118 w 867"/>
                  <a:gd name="T17" fmla="*/ 0 h 886"/>
                  <a:gd name="T18" fmla="*/ 141 w 867"/>
                  <a:gd name="T19" fmla="*/ 4 h 886"/>
                  <a:gd name="T20" fmla="*/ 163 w 867"/>
                  <a:gd name="T21" fmla="*/ 16 h 886"/>
                  <a:gd name="T22" fmla="*/ 182 w 867"/>
                  <a:gd name="T23" fmla="*/ 30 h 886"/>
                  <a:gd name="T24" fmla="*/ 191 w 867"/>
                  <a:gd name="T25" fmla="*/ 40 h 886"/>
                  <a:gd name="T26" fmla="*/ 200 w 867"/>
                  <a:gd name="T27" fmla="*/ 52 h 886"/>
                  <a:gd name="T28" fmla="*/ 208 w 867"/>
                  <a:gd name="T29" fmla="*/ 64 h 886"/>
                  <a:gd name="T30" fmla="*/ 212 w 867"/>
                  <a:gd name="T31" fmla="*/ 78 h 886"/>
                  <a:gd name="T32" fmla="*/ 217 w 867"/>
                  <a:gd name="T33" fmla="*/ 92 h 886"/>
                  <a:gd name="T34" fmla="*/ 217 w 867"/>
                  <a:gd name="T35" fmla="*/ 106 h 886"/>
                  <a:gd name="T36" fmla="*/ 217 w 867"/>
                  <a:gd name="T37" fmla="*/ 120 h 886"/>
                  <a:gd name="T38" fmla="*/ 212 w 867"/>
                  <a:gd name="T39" fmla="*/ 134 h 886"/>
                  <a:gd name="T40" fmla="*/ 205 w 867"/>
                  <a:gd name="T41" fmla="*/ 160 h 886"/>
                  <a:gd name="T42" fmla="*/ 198 w 867"/>
                  <a:gd name="T43" fmla="*/ 172 h 886"/>
                  <a:gd name="T44" fmla="*/ 191 w 867"/>
                  <a:gd name="T45" fmla="*/ 184 h 886"/>
                  <a:gd name="T46" fmla="*/ 182 w 867"/>
                  <a:gd name="T47" fmla="*/ 193 h 886"/>
                  <a:gd name="T48" fmla="*/ 172 w 867"/>
                  <a:gd name="T49" fmla="*/ 202 h 886"/>
                  <a:gd name="T50" fmla="*/ 160 w 867"/>
                  <a:gd name="T51" fmla="*/ 209 h 886"/>
                  <a:gd name="T52" fmla="*/ 148 w 867"/>
                  <a:gd name="T53" fmla="*/ 214 h 886"/>
                  <a:gd name="T54" fmla="*/ 132 w 867"/>
                  <a:gd name="T55" fmla="*/ 219 h 886"/>
                  <a:gd name="T56" fmla="*/ 116 w 867"/>
                  <a:gd name="T57" fmla="*/ 221 h 886"/>
                  <a:gd name="T58" fmla="*/ 99 w 867"/>
                  <a:gd name="T59" fmla="*/ 221 h 886"/>
                  <a:gd name="T60" fmla="*/ 83 w 867"/>
                  <a:gd name="T61" fmla="*/ 219 h 886"/>
                  <a:gd name="T62" fmla="*/ 61 w 867"/>
                  <a:gd name="T63" fmla="*/ 209 h 886"/>
                  <a:gd name="T64" fmla="*/ 40 w 867"/>
                  <a:gd name="T65" fmla="*/ 195 h 886"/>
                  <a:gd name="T66" fmla="*/ 31 w 867"/>
                  <a:gd name="T67" fmla="*/ 188 h 886"/>
                  <a:gd name="T68" fmla="*/ 24 w 867"/>
                  <a:gd name="T69" fmla="*/ 179 h 886"/>
                  <a:gd name="T70" fmla="*/ 17 w 867"/>
                  <a:gd name="T71" fmla="*/ 169 h 886"/>
                  <a:gd name="T72" fmla="*/ 12 w 867"/>
                  <a:gd name="T73" fmla="*/ 158 h 886"/>
                  <a:gd name="T74" fmla="*/ 5 w 867"/>
                  <a:gd name="T75" fmla="*/ 143 h 886"/>
                  <a:gd name="T76" fmla="*/ 2 w 867"/>
                  <a:gd name="T77" fmla="*/ 129 h 886"/>
                  <a:gd name="T78" fmla="*/ 0 w 867"/>
                  <a:gd name="T79" fmla="*/ 115 h 886"/>
                  <a:gd name="T80" fmla="*/ 5 w 867"/>
                  <a:gd name="T81" fmla="*/ 101 h 886"/>
                  <a:gd name="T82" fmla="*/ 5 w 867"/>
                  <a:gd name="T83" fmla="*/ 87 h 886"/>
                  <a:gd name="T84" fmla="*/ 7 w 867"/>
                  <a:gd name="T85" fmla="*/ 80 h 886"/>
                  <a:gd name="T86" fmla="*/ 9 w 867"/>
                  <a:gd name="T87" fmla="*/ 73 h 88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867" h="886">
                    <a:moveTo>
                      <a:pt x="37" y="292"/>
                    </a:moveTo>
                    <a:lnTo>
                      <a:pt x="75" y="235"/>
                    </a:lnTo>
                    <a:lnTo>
                      <a:pt x="122" y="169"/>
                    </a:lnTo>
                    <a:lnTo>
                      <a:pt x="170" y="113"/>
                    </a:lnTo>
                    <a:lnTo>
                      <a:pt x="235" y="75"/>
                    </a:lnTo>
                    <a:lnTo>
                      <a:pt x="264" y="47"/>
                    </a:lnTo>
                    <a:lnTo>
                      <a:pt x="301" y="28"/>
                    </a:lnTo>
                    <a:lnTo>
                      <a:pt x="377" y="0"/>
                    </a:lnTo>
                    <a:lnTo>
                      <a:pt x="471" y="0"/>
                    </a:lnTo>
                    <a:lnTo>
                      <a:pt x="565" y="18"/>
                    </a:lnTo>
                    <a:lnTo>
                      <a:pt x="650" y="65"/>
                    </a:lnTo>
                    <a:lnTo>
                      <a:pt x="726" y="122"/>
                    </a:lnTo>
                    <a:lnTo>
                      <a:pt x="763" y="160"/>
                    </a:lnTo>
                    <a:lnTo>
                      <a:pt x="801" y="207"/>
                    </a:lnTo>
                    <a:lnTo>
                      <a:pt x="830" y="255"/>
                    </a:lnTo>
                    <a:lnTo>
                      <a:pt x="849" y="311"/>
                    </a:lnTo>
                    <a:lnTo>
                      <a:pt x="867" y="368"/>
                    </a:lnTo>
                    <a:lnTo>
                      <a:pt x="867" y="425"/>
                    </a:lnTo>
                    <a:lnTo>
                      <a:pt x="867" y="480"/>
                    </a:lnTo>
                    <a:lnTo>
                      <a:pt x="849" y="537"/>
                    </a:lnTo>
                    <a:lnTo>
                      <a:pt x="820" y="641"/>
                    </a:lnTo>
                    <a:lnTo>
                      <a:pt x="792" y="688"/>
                    </a:lnTo>
                    <a:lnTo>
                      <a:pt x="763" y="736"/>
                    </a:lnTo>
                    <a:lnTo>
                      <a:pt x="726" y="773"/>
                    </a:lnTo>
                    <a:lnTo>
                      <a:pt x="688" y="811"/>
                    </a:lnTo>
                    <a:lnTo>
                      <a:pt x="641" y="839"/>
                    </a:lnTo>
                    <a:lnTo>
                      <a:pt x="593" y="858"/>
                    </a:lnTo>
                    <a:lnTo>
                      <a:pt x="528" y="877"/>
                    </a:lnTo>
                    <a:lnTo>
                      <a:pt x="462" y="886"/>
                    </a:lnTo>
                    <a:lnTo>
                      <a:pt x="395" y="886"/>
                    </a:lnTo>
                    <a:lnTo>
                      <a:pt x="330" y="877"/>
                    </a:lnTo>
                    <a:lnTo>
                      <a:pt x="245" y="839"/>
                    </a:lnTo>
                    <a:lnTo>
                      <a:pt x="160" y="783"/>
                    </a:lnTo>
                    <a:lnTo>
                      <a:pt x="122" y="754"/>
                    </a:lnTo>
                    <a:lnTo>
                      <a:pt x="94" y="716"/>
                    </a:lnTo>
                    <a:lnTo>
                      <a:pt x="66" y="679"/>
                    </a:lnTo>
                    <a:lnTo>
                      <a:pt x="47" y="632"/>
                    </a:lnTo>
                    <a:lnTo>
                      <a:pt x="18" y="575"/>
                    </a:lnTo>
                    <a:lnTo>
                      <a:pt x="9" y="519"/>
                    </a:lnTo>
                    <a:lnTo>
                      <a:pt x="0" y="462"/>
                    </a:lnTo>
                    <a:lnTo>
                      <a:pt x="18" y="405"/>
                    </a:lnTo>
                    <a:lnTo>
                      <a:pt x="18" y="349"/>
                    </a:lnTo>
                    <a:lnTo>
                      <a:pt x="28" y="321"/>
                    </a:lnTo>
                    <a:lnTo>
                      <a:pt x="37" y="292"/>
                    </a:lnTo>
                    <a:close/>
                  </a:path>
                </a:pathLst>
              </a:custGeom>
              <a:solidFill>
                <a:srgbClr val="D29F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61" name="Freeform 18"/>
              <p:cNvSpPr>
                <a:spLocks/>
              </p:cNvSpPr>
              <p:nvPr/>
            </p:nvSpPr>
            <p:spPr bwMode="auto">
              <a:xfrm>
                <a:off x="5216" y="153"/>
                <a:ext cx="18" cy="19"/>
              </a:xfrm>
              <a:custGeom>
                <a:avLst/>
                <a:gdLst>
                  <a:gd name="T0" fmla="*/ 9 w 75"/>
                  <a:gd name="T1" fmla="*/ 2 h 76"/>
                  <a:gd name="T2" fmla="*/ 11 w 75"/>
                  <a:gd name="T3" fmla="*/ 0 h 76"/>
                  <a:gd name="T4" fmla="*/ 14 w 75"/>
                  <a:gd name="T5" fmla="*/ 2 h 76"/>
                  <a:gd name="T6" fmla="*/ 14 w 75"/>
                  <a:gd name="T7" fmla="*/ 5 h 76"/>
                  <a:gd name="T8" fmla="*/ 16 w 75"/>
                  <a:gd name="T9" fmla="*/ 5 h 76"/>
                  <a:gd name="T10" fmla="*/ 18 w 75"/>
                  <a:gd name="T11" fmla="*/ 14 h 76"/>
                  <a:gd name="T12" fmla="*/ 16 w 75"/>
                  <a:gd name="T13" fmla="*/ 17 h 76"/>
                  <a:gd name="T14" fmla="*/ 14 w 75"/>
                  <a:gd name="T15" fmla="*/ 19 h 76"/>
                  <a:gd name="T16" fmla="*/ 7 w 75"/>
                  <a:gd name="T17" fmla="*/ 19 h 76"/>
                  <a:gd name="T18" fmla="*/ 0 w 75"/>
                  <a:gd name="T19" fmla="*/ 17 h 76"/>
                  <a:gd name="T20" fmla="*/ 0 w 75"/>
                  <a:gd name="T21" fmla="*/ 12 h 76"/>
                  <a:gd name="T22" fmla="*/ 2 w 75"/>
                  <a:gd name="T23" fmla="*/ 9 h 76"/>
                  <a:gd name="T24" fmla="*/ 9 w 75"/>
                  <a:gd name="T25" fmla="*/ 2 h 7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75" h="76">
                    <a:moveTo>
                      <a:pt x="38" y="9"/>
                    </a:moveTo>
                    <a:lnTo>
                      <a:pt x="47" y="0"/>
                    </a:lnTo>
                    <a:lnTo>
                      <a:pt x="57" y="9"/>
                    </a:lnTo>
                    <a:lnTo>
                      <a:pt x="57" y="19"/>
                    </a:lnTo>
                    <a:lnTo>
                      <a:pt x="66" y="19"/>
                    </a:lnTo>
                    <a:lnTo>
                      <a:pt x="75" y="56"/>
                    </a:lnTo>
                    <a:lnTo>
                      <a:pt x="66" y="66"/>
                    </a:lnTo>
                    <a:lnTo>
                      <a:pt x="57" y="76"/>
                    </a:lnTo>
                    <a:lnTo>
                      <a:pt x="28" y="76"/>
                    </a:lnTo>
                    <a:lnTo>
                      <a:pt x="0" y="66"/>
                    </a:lnTo>
                    <a:lnTo>
                      <a:pt x="0" y="47"/>
                    </a:lnTo>
                    <a:lnTo>
                      <a:pt x="9" y="37"/>
                    </a:lnTo>
                    <a:lnTo>
                      <a:pt x="38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62" name="Freeform 19"/>
              <p:cNvSpPr>
                <a:spLocks/>
              </p:cNvSpPr>
              <p:nvPr/>
            </p:nvSpPr>
            <p:spPr bwMode="auto">
              <a:xfrm>
                <a:off x="5027" y="787"/>
                <a:ext cx="28" cy="22"/>
              </a:xfrm>
              <a:custGeom>
                <a:avLst/>
                <a:gdLst>
                  <a:gd name="T0" fmla="*/ 19 w 114"/>
                  <a:gd name="T1" fmla="*/ 0 h 86"/>
                  <a:gd name="T2" fmla="*/ 26 w 114"/>
                  <a:gd name="T3" fmla="*/ 0 h 86"/>
                  <a:gd name="T4" fmla="*/ 28 w 114"/>
                  <a:gd name="T5" fmla="*/ 5 h 86"/>
                  <a:gd name="T6" fmla="*/ 28 w 114"/>
                  <a:gd name="T7" fmla="*/ 10 h 86"/>
                  <a:gd name="T8" fmla="*/ 23 w 114"/>
                  <a:gd name="T9" fmla="*/ 15 h 86"/>
                  <a:gd name="T10" fmla="*/ 12 w 114"/>
                  <a:gd name="T11" fmla="*/ 22 h 86"/>
                  <a:gd name="T12" fmla="*/ 7 w 114"/>
                  <a:gd name="T13" fmla="*/ 22 h 86"/>
                  <a:gd name="T14" fmla="*/ 5 w 114"/>
                  <a:gd name="T15" fmla="*/ 19 h 86"/>
                  <a:gd name="T16" fmla="*/ 0 w 114"/>
                  <a:gd name="T17" fmla="*/ 12 h 86"/>
                  <a:gd name="T18" fmla="*/ 5 w 114"/>
                  <a:gd name="T19" fmla="*/ 7 h 86"/>
                  <a:gd name="T20" fmla="*/ 7 w 114"/>
                  <a:gd name="T21" fmla="*/ 5 h 86"/>
                  <a:gd name="T22" fmla="*/ 14 w 114"/>
                  <a:gd name="T23" fmla="*/ 0 h 86"/>
                  <a:gd name="T24" fmla="*/ 19 w 114"/>
                  <a:gd name="T25" fmla="*/ 0 h 8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14" h="86">
                    <a:moveTo>
                      <a:pt x="76" y="0"/>
                    </a:moveTo>
                    <a:lnTo>
                      <a:pt x="104" y="0"/>
                    </a:lnTo>
                    <a:lnTo>
                      <a:pt x="114" y="19"/>
                    </a:lnTo>
                    <a:lnTo>
                      <a:pt x="114" y="39"/>
                    </a:lnTo>
                    <a:lnTo>
                      <a:pt x="94" y="57"/>
                    </a:lnTo>
                    <a:lnTo>
                      <a:pt x="47" y="86"/>
                    </a:lnTo>
                    <a:lnTo>
                      <a:pt x="29" y="86"/>
                    </a:lnTo>
                    <a:lnTo>
                      <a:pt x="20" y="76"/>
                    </a:lnTo>
                    <a:lnTo>
                      <a:pt x="0" y="48"/>
                    </a:lnTo>
                    <a:lnTo>
                      <a:pt x="20" y="29"/>
                    </a:lnTo>
                    <a:lnTo>
                      <a:pt x="29" y="19"/>
                    </a:lnTo>
                    <a:lnTo>
                      <a:pt x="57" y="0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63" name="Freeform 20"/>
              <p:cNvSpPr>
                <a:spLocks/>
              </p:cNvSpPr>
              <p:nvPr/>
            </p:nvSpPr>
            <p:spPr bwMode="auto">
              <a:xfrm>
                <a:off x="5223" y="163"/>
                <a:ext cx="7" cy="4"/>
              </a:xfrm>
              <a:custGeom>
                <a:avLst/>
                <a:gdLst>
                  <a:gd name="T0" fmla="*/ 2 w 29"/>
                  <a:gd name="T1" fmla="*/ 0 h 19"/>
                  <a:gd name="T2" fmla="*/ 5 w 29"/>
                  <a:gd name="T3" fmla="*/ 0 h 19"/>
                  <a:gd name="T4" fmla="*/ 7 w 29"/>
                  <a:gd name="T5" fmla="*/ 0 h 19"/>
                  <a:gd name="T6" fmla="*/ 7 w 29"/>
                  <a:gd name="T7" fmla="*/ 2 h 19"/>
                  <a:gd name="T8" fmla="*/ 5 w 29"/>
                  <a:gd name="T9" fmla="*/ 4 h 19"/>
                  <a:gd name="T10" fmla="*/ 0 w 29"/>
                  <a:gd name="T11" fmla="*/ 4 h 19"/>
                  <a:gd name="T12" fmla="*/ 0 w 29"/>
                  <a:gd name="T13" fmla="*/ 2 h 19"/>
                  <a:gd name="T14" fmla="*/ 2 w 29"/>
                  <a:gd name="T15" fmla="*/ 0 h 1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9" h="19">
                    <a:moveTo>
                      <a:pt x="10" y="0"/>
                    </a:moveTo>
                    <a:lnTo>
                      <a:pt x="19" y="0"/>
                    </a:lnTo>
                    <a:lnTo>
                      <a:pt x="29" y="0"/>
                    </a:lnTo>
                    <a:lnTo>
                      <a:pt x="29" y="10"/>
                    </a:lnTo>
                    <a:lnTo>
                      <a:pt x="19" y="19"/>
                    </a:lnTo>
                    <a:lnTo>
                      <a:pt x="0" y="19"/>
                    </a:lnTo>
                    <a:lnTo>
                      <a:pt x="0" y="1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91A4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64" name="Freeform 21"/>
              <p:cNvSpPr>
                <a:spLocks/>
              </p:cNvSpPr>
              <p:nvPr/>
            </p:nvSpPr>
            <p:spPr bwMode="auto">
              <a:xfrm>
                <a:off x="5034" y="792"/>
                <a:ext cx="14" cy="12"/>
              </a:xfrm>
              <a:custGeom>
                <a:avLst/>
                <a:gdLst>
                  <a:gd name="T0" fmla="*/ 12 w 57"/>
                  <a:gd name="T1" fmla="*/ 0 h 47"/>
                  <a:gd name="T2" fmla="*/ 14 w 57"/>
                  <a:gd name="T3" fmla="*/ 5 h 47"/>
                  <a:gd name="T4" fmla="*/ 9 w 57"/>
                  <a:gd name="T5" fmla="*/ 7 h 47"/>
                  <a:gd name="T6" fmla="*/ 4 w 57"/>
                  <a:gd name="T7" fmla="*/ 12 h 47"/>
                  <a:gd name="T8" fmla="*/ 0 w 57"/>
                  <a:gd name="T9" fmla="*/ 10 h 47"/>
                  <a:gd name="T10" fmla="*/ 4 w 57"/>
                  <a:gd name="T11" fmla="*/ 5 h 47"/>
                  <a:gd name="T12" fmla="*/ 12 w 57"/>
                  <a:gd name="T13" fmla="*/ 0 h 4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" h="47">
                    <a:moveTo>
                      <a:pt x="47" y="0"/>
                    </a:moveTo>
                    <a:lnTo>
                      <a:pt x="57" y="20"/>
                    </a:lnTo>
                    <a:lnTo>
                      <a:pt x="38" y="29"/>
                    </a:lnTo>
                    <a:lnTo>
                      <a:pt x="18" y="47"/>
                    </a:lnTo>
                    <a:lnTo>
                      <a:pt x="0" y="38"/>
                    </a:lnTo>
                    <a:lnTo>
                      <a:pt x="18" y="2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97AB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65" name="Freeform 22"/>
              <p:cNvSpPr>
                <a:spLocks/>
              </p:cNvSpPr>
              <p:nvPr/>
            </p:nvSpPr>
            <p:spPr bwMode="auto">
              <a:xfrm>
                <a:off x="5242" y="54"/>
                <a:ext cx="98" cy="123"/>
              </a:xfrm>
              <a:custGeom>
                <a:avLst/>
                <a:gdLst>
                  <a:gd name="T0" fmla="*/ 21 w 396"/>
                  <a:gd name="T1" fmla="*/ 88 h 490"/>
                  <a:gd name="T2" fmla="*/ 26 w 396"/>
                  <a:gd name="T3" fmla="*/ 104 h 490"/>
                  <a:gd name="T4" fmla="*/ 40 w 396"/>
                  <a:gd name="T5" fmla="*/ 102 h 490"/>
                  <a:gd name="T6" fmla="*/ 54 w 396"/>
                  <a:gd name="T7" fmla="*/ 102 h 490"/>
                  <a:gd name="T8" fmla="*/ 68 w 396"/>
                  <a:gd name="T9" fmla="*/ 99 h 490"/>
                  <a:gd name="T10" fmla="*/ 75 w 396"/>
                  <a:gd name="T11" fmla="*/ 95 h 490"/>
                  <a:gd name="T12" fmla="*/ 79 w 396"/>
                  <a:gd name="T13" fmla="*/ 90 h 490"/>
                  <a:gd name="T14" fmla="*/ 79 w 396"/>
                  <a:gd name="T15" fmla="*/ 73 h 490"/>
                  <a:gd name="T16" fmla="*/ 79 w 396"/>
                  <a:gd name="T17" fmla="*/ 59 h 490"/>
                  <a:gd name="T18" fmla="*/ 77 w 396"/>
                  <a:gd name="T19" fmla="*/ 45 h 490"/>
                  <a:gd name="T20" fmla="*/ 77 w 396"/>
                  <a:gd name="T21" fmla="*/ 28 h 490"/>
                  <a:gd name="T22" fmla="*/ 75 w 396"/>
                  <a:gd name="T23" fmla="*/ 28 h 490"/>
                  <a:gd name="T24" fmla="*/ 70 w 396"/>
                  <a:gd name="T25" fmla="*/ 28 h 490"/>
                  <a:gd name="T26" fmla="*/ 63 w 396"/>
                  <a:gd name="T27" fmla="*/ 24 h 490"/>
                  <a:gd name="T28" fmla="*/ 65 w 396"/>
                  <a:gd name="T29" fmla="*/ 17 h 490"/>
                  <a:gd name="T30" fmla="*/ 68 w 396"/>
                  <a:gd name="T31" fmla="*/ 12 h 490"/>
                  <a:gd name="T32" fmla="*/ 77 w 396"/>
                  <a:gd name="T33" fmla="*/ 0 h 490"/>
                  <a:gd name="T34" fmla="*/ 86 w 396"/>
                  <a:gd name="T35" fmla="*/ 12 h 490"/>
                  <a:gd name="T36" fmla="*/ 89 w 396"/>
                  <a:gd name="T37" fmla="*/ 19 h 490"/>
                  <a:gd name="T38" fmla="*/ 91 w 396"/>
                  <a:gd name="T39" fmla="*/ 26 h 490"/>
                  <a:gd name="T40" fmla="*/ 84 w 396"/>
                  <a:gd name="T41" fmla="*/ 26 h 490"/>
                  <a:gd name="T42" fmla="*/ 81 w 396"/>
                  <a:gd name="T43" fmla="*/ 28 h 490"/>
                  <a:gd name="T44" fmla="*/ 81 w 396"/>
                  <a:gd name="T45" fmla="*/ 31 h 490"/>
                  <a:gd name="T46" fmla="*/ 84 w 396"/>
                  <a:gd name="T47" fmla="*/ 88 h 490"/>
                  <a:gd name="T48" fmla="*/ 89 w 396"/>
                  <a:gd name="T49" fmla="*/ 88 h 490"/>
                  <a:gd name="T50" fmla="*/ 93 w 396"/>
                  <a:gd name="T51" fmla="*/ 90 h 490"/>
                  <a:gd name="T52" fmla="*/ 98 w 396"/>
                  <a:gd name="T53" fmla="*/ 102 h 490"/>
                  <a:gd name="T54" fmla="*/ 98 w 396"/>
                  <a:gd name="T55" fmla="*/ 104 h 490"/>
                  <a:gd name="T56" fmla="*/ 96 w 396"/>
                  <a:gd name="T57" fmla="*/ 107 h 490"/>
                  <a:gd name="T58" fmla="*/ 91 w 396"/>
                  <a:gd name="T59" fmla="*/ 109 h 490"/>
                  <a:gd name="T60" fmla="*/ 79 w 396"/>
                  <a:gd name="T61" fmla="*/ 109 h 490"/>
                  <a:gd name="T62" fmla="*/ 68 w 396"/>
                  <a:gd name="T63" fmla="*/ 109 h 490"/>
                  <a:gd name="T64" fmla="*/ 54 w 396"/>
                  <a:gd name="T65" fmla="*/ 107 h 490"/>
                  <a:gd name="T66" fmla="*/ 42 w 396"/>
                  <a:gd name="T67" fmla="*/ 107 h 490"/>
                  <a:gd name="T68" fmla="*/ 35 w 396"/>
                  <a:gd name="T69" fmla="*/ 109 h 490"/>
                  <a:gd name="T70" fmla="*/ 28 w 396"/>
                  <a:gd name="T71" fmla="*/ 109 h 490"/>
                  <a:gd name="T72" fmla="*/ 23 w 396"/>
                  <a:gd name="T73" fmla="*/ 113 h 490"/>
                  <a:gd name="T74" fmla="*/ 26 w 396"/>
                  <a:gd name="T75" fmla="*/ 121 h 490"/>
                  <a:gd name="T76" fmla="*/ 23 w 396"/>
                  <a:gd name="T77" fmla="*/ 123 h 490"/>
                  <a:gd name="T78" fmla="*/ 19 w 396"/>
                  <a:gd name="T79" fmla="*/ 123 h 490"/>
                  <a:gd name="T80" fmla="*/ 7 w 396"/>
                  <a:gd name="T81" fmla="*/ 118 h 490"/>
                  <a:gd name="T82" fmla="*/ 2 w 396"/>
                  <a:gd name="T83" fmla="*/ 116 h 490"/>
                  <a:gd name="T84" fmla="*/ 0 w 396"/>
                  <a:gd name="T85" fmla="*/ 109 h 490"/>
                  <a:gd name="T86" fmla="*/ 9 w 396"/>
                  <a:gd name="T87" fmla="*/ 97 h 490"/>
                  <a:gd name="T88" fmla="*/ 14 w 396"/>
                  <a:gd name="T89" fmla="*/ 92 h 490"/>
                  <a:gd name="T90" fmla="*/ 21 w 396"/>
                  <a:gd name="T91" fmla="*/ 88 h 490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396" h="490">
                    <a:moveTo>
                      <a:pt x="85" y="349"/>
                    </a:moveTo>
                    <a:lnTo>
                      <a:pt x="104" y="415"/>
                    </a:lnTo>
                    <a:lnTo>
                      <a:pt x="160" y="405"/>
                    </a:lnTo>
                    <a:lnTo>
                      <a:pt x="217" y="405"/>
                    </a:lnTo>
                    <a:lnTo>
                      <a:pt x="273" y="396"/>
                    </a:lnTo>
                    <a:lnTo>
                      <a:pt x="302" y="378"/>
                    </a:lnTo>
                    <a:lnTo>
                      <a:pt x="321" y="358"/>
                    </a:lnTo>
                    <a:lnTo>
                      <a:pt x="321" y="292"/>
                    </a:lnTo>
                    <a:lnTo>
                      <a:pt x="321" y="235"/>
                    </a:lnTo>
                    <a:lnTo>
                      <a:pt x="311" y="179"/>
                    </a:lnTo>
                    <a:lnTo>
                      <a:pt x="311" y="113"/>
                    </a:lnTo>
                    <a:lnTo>
                      <a:pt x="302" y="113"/>
                    </a:lnTo>
                    <a:lnTo>
                      <a:pt x="282" y="113"/>
                    </a:lnTo>
                    <a:lnTo>
                      <a:pt x="255" y="94"/>
                    </a:lnTo>
                    <a:lnTo>
                      <a:pt x="264" y="66"/>
                    </a:lnTo>
                    <a:lnTo>
                      <a:pt x="273" y="47"/>
                    </a:lnTo>
                    <a:lnTo>
                      <a:pt x="311" y="0"/>
                    </a:lnTo>
                    <a:lnTo>
                      <a:pt x="349" y="47"/>
                    </a:lnTo>
                    <a:lnTo>
                      <a:pt x="358" y="75"/>
                    </a:lnTo>
                    <a:lnTo>
                      <a:pt x="368" y="104"/>
                    </a:lnTo>
                    <a:lnTo>
                      <a:pt x="339" y="104"/>
                    </a:lnTo>
                    <a:lnTo>
                      <a:pt x="329" y="113"/>
                    </a:lnTo>
                    <a:lnTo>
                      <a:pt x="329" y="122"/>
                    </a:lnTo>
                    <a:lnTo>
                      <a:pt x="339" y="349"/>
                    </a:lnTo>
                    <a:lnTo>
                      <a:pt x="358" y="349"/>
                    </a:lnTo>
                    <a:lnTo>
                      <a:pt x="377" y="358"/>
                    </a:lnTo>
                    <a:lnTo>
                      <a:pt x="396" y="405"/>
                    </a:lnTo>
                    <a:lnTo>
                      <a:pt x="396" y="415"/>
                    </a:lnTo>
                    <a:lnTo>
                      <a:pt x="386" y="425"/>
                    </a:lnTo>
                    <a:lnTo>
                      <a:pt x="368" y="433"/>
                    </a:lnTo>
                    <a:lnTo>
                      <a:pt x="321" y="433"/>
                    </a:lnTo>
                    <a:lnTo>
                      <a:pt x="273" y="433"/>
                    </a:lnTo>
                    <a:lnTo>
                      <a:pt x="217" y="425"/>
                    </a:lnTo>
                    <a:lnTo>
                      <a:pt x="169" y="425"/>
                    </a:lnTo>
                    <a:lnTo>
                      <a:pt x="141" y="433"/>
                    </a:lnTo>
                    <a:lnTo>
                      <a:pt x="113" y="433"/>
                    </a:lnTo>
                    <a:lnTo>
                      <a:pt x="94" y="452"/>
                    </a:lnTo>
                    <a:lnTo>
                      <a:pt x="104" y="481"/>
                    </a:lnTo>
                    <a:lnTo>
                      <a:pt x="94" y="490"/>
                    </a:lnTo>
                    <a:lnTo>
                      <a:pt x="75" y="490"/>
                    </a:lnTo>
                    <a:lnTo>
                      <a:pt x="28" y="472"/>
                    </a:lnTo>
                    <a:lnTo>
                      <a:pt x="9" y="462"/>
                    </a:lnTo>
                    <a:lnTo>
                      <a:pt x="0" y="433"/>
                    </a:lnTo>
                    <a:lnTo>
                      <a:pt x="38" y="386"/>
                    </a:lnTo>
                    <a:lnTo>
                      <a:pt x="57" y="368"/>
                    </a:lnTo>
                    <a:lnTo>
                      <a:pt x="85" y="34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66" name="Freeform 23"/>
              <p:cNvSpPr>
                <a:spLocks/>
              </p:cNvSpPr>
              <p:nvPr/>
            </p:nvSpPr>
            <p:spPr bwMode="auto">
              <a:xfrm>
                <a:off x="5062" y="771"/>
                <a:ext cx="31" cy="19"/>
              </a:xfrm>
              <a:custGeom>
                <a:avLst/>
                <a:gdLst>
                  <a:gd name="T0" fmla="*/ 12 w 123"/>
                  <a:gd name="T1" fmla="*/ 0 h 75"/>
                  <a:gd name="T2" fmla="*/ 22 w 123"/>
                  <a:gd name="T3" fmla="*/ 0 h 75"/>
                  <a:gd name="T4" fmla="*/ 26 w 123"/>
                  <a:gd name="T5" fmla="*/ 0 h 75"/>
                  <a:gd name="T6" fmla="*/ 31 w 123"/>
                  <a:gd name="T7" fmla="*/ 5 h 75"/>
                  <a:gd name="T8" fmla="*/ 24 w 123"/>
                  <a:gd name="T9" fmla="*/ 14 h 75"/>
                  <a:gd name="T10" fmla="*/ 14 w 123"/>
                  <a:gd name="T11" fmla="*/ 19 h 75"/>
                  <a:gd name="T12" fmla="*/ 5 w 123"/>
                  <a:gd name="T13" fmla="*/ 16 h 75"/>
                  <a:gd name="T14" fmla="*/ 3 w 123"/>
                  <a:gd name="T15" fmla="*/ 16 h 75"/>
                  <a:gd name="T16" fmla="*/ 0 w 123"/>
                  <a:gd name="T17" fmla="*/ 12 h 75"/>
                  <a:gd name="T18" fmla="*/ 5 w 123"/>
                  <a:gd name="T19" fmla="*/ 5 h 75"/>
                  <a:gd name="T20" fmla="*/ 7 w 123"/>
                  <a:gd name="T21" fmla="*/ 2 h 75"/>
                  <a:gd name="T22" fmla="*/ 12 w 123"/>
                  <a:gd name="T23" fmla="*/ 0 h 7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23" h="75">
                    <a:moveTo>
                      <a:pt x="49" y="0"/>
                    </a:moveTo>
                    <a:lnTo>
                      <a:pt x="86" y="0"/>
                    </a:lnTo>
                    <a:lnTo>
                      <a:pt x="104" y="0"/>
                    </a:lnTo>
                    <a:lnTo>
                      <a:pt x="123" y="18"/>
                    </a:lnTo>
                    <a:lnTo>
                      <a:pt x="96" y="56"/>
                    </a:lnTo>
                    <a:lnTo>
                      <a:pt x="57" y="75"/>
                    </a:lnTo>
                    <a:lnTo>
                      <a:pt x="20" y="65"/>
                    </a:lnTo>
                    <a:lnTo>
                      <a:pt x="10" y="65"/>
                    </a:lnTo>
                    <a:lnTo>
                      <a:pt x="0" y="47"/>
                    </a:lnTo>
                    <a:lnTo>
                      <a:pt x="20" y="18"/>
                    </a:lnTo>
                    <a:lnTo>
                      <a:pt x="29" y="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67" name="Freeform 24"/>
              <p:cNvSpPr>
                <a:spLocks/>
              </p:cNvSpPr>
              <p:nvPr/>
            </p:nvSpPr>
            <p:spPr bwMode="auto">
              <a:xfrm>
                <a:off x="5248" y="153"/>
                <a:ext cx="12" cy="17"/>
              </a:xfrm>
              <a:custGeom>
                <a:avLst/>
                <a:gdLst>
                  <a:gd name="T0" fmla="*/ 9 w 47"/>
                  <a:gd name="T1" fmla="*/ 0 h 66"/>
                  <a:gd name="T2" fmla="*/ 12 w 47"/>
                  <a:gd name="T3" fmla="*/ 17 h 66"/>
                  <a:gd name="T4" fmla="*/ 0 w 47"/>
                  <a:gd name="T5" fmla="*/ 12 h 66"/>
                  <a:gd name="T6" fmla="*/ 3 w 47"/>
                  <a:gd name="T7" fmla="*/ 10 h 66"/>
                  <a:gd name="T8" fmla="*/ 3 w 47"/>
                  <a:gd name="T9" fmla="*/ 5 h 66"/>
                  <a:gd name="T10" fmla="*/ 9 w 47"/>
                  <a:gd name="T11" fmla="*/ 0 h 6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7" h="66">
                    <a:moveTo>
                      <a:pt x="37" y="0"/>
                    </a:moveTo>
                    <a:lnTo>
                      <a:pt x="47" y="66"/>
                    </a:lnTo>
                    <a:lnTo>
                      <a:pt x="0" y="47"/>
                    </a:lnTo>
                    <a:lnTo>
                      <a:pt x="10" y="37"/>
                    </a:lnTo>
                    <a:lnTo>
                      <a:pt x="10" y="19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033A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68" name="Freeform 25"/>
              <p:cNvSpPr>
                <a:spLocks/>
              </p:cNvSpPr>
              <p:nvPr/>
            </p:nvSpPr>
            <p:spPr bwMode="auto">
              <a:xfrm>
                <a:off x="5069" y="775"/>
                <a:ext cx="17" cy="10"/>
              </a:xfrm>
              <a:custGeom>
                <a:avLst/>
                <a:gdLst>
                  <a:gd name="T0" fmla="*/ 12 w 67"/>
                  <a:gd name="T1" fmla="*/ 0 h 38"/>
                  <a:gd name="T2" fmla="*/ 17 w 67"/>
                  <a:gd name="T3" fmla="*/ 3 h 38"/>
                  <a:gd name="T4" fmla="*/ 12 w 67"/>
                  <a:gd name="T5" fmla="*/ 5 h 38"/>
                  <a:gd name="T6" fmla="*/ 5 w 67"/>
                  <a:gd name="T7" fmla="*/ 10 h 38"/>
                  <a:gd name="T8" fmla="*/ 0 w 67"/>
                  <a:gd name="T9" fmla="*/ 10 h 38"/>
                  <a:gd name="T10" fmla="*/ 0 w 67"/>
                  <a:gd name="T11" fmla="*/ 8 h 38"/>
                  <a:gd name="T12" fmla="*/ 0 w 67"/>
                  <a:gd name="T13" fmla="*/ 5 h 38"/>
                  <a:gd name="T14" fmla="*/ 3 w 67"/>
                  <a:gd name="T15" fmla="*/ 5 h 38"/>
                  <a:gd name="T16" fmla="*/ 7 w 67"/>
                  <a:gd name="T17" fmla="*/ 3 h 38"/>
                  <a:gd name="T18" fmla="*/ 12 w 67"/>
                  <a:gd name="T19" fmla="*/ 0 h 3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67" h="38">
                    <a:moveTo>
                      <a:pt x="47" y="0"/>
                    </a:moveTo>
                    <a:lnTo>
                      <a:pt x="67" y="10"/>
                    </a:lnTo>
                    <a:lnTo>
                      <a:pt x="47" y="19"/>
                    </a:lnTo>
                    <a:lnTo>
                      <a:pt x="20" y="38"/>
                    </a:lnTo>
                    <a:lnTo>
                      <a:pt x="0" y="38"/>
                    </a:lnTo>
                    <a:lnTo>
                      <a:pt x="0" y="29"/>
                    </a:lnTo>
                    <a:lnTo>
                      <a:pt x="0" y="19"/>
                    </a:lnTo>
                    <a:lnTo>
                      <a:pt x="10" y="19"/>
                    </a:lnTo>
                    <a:lnTo>
                      <a:pt x="28" y="1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97AB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69" name="Freeform 26"/>
              <p:cNvSpPr>
                <a:spLocks/>
              </p:cNvSpPr>
              <p:nvPr/>
            </p:nvSpPr>
            <p:spPr bwMode="auto">
              <a:xfrm>
                <a:off x="5079" y="794"/>
                <a:ext cx="28" cy="22"/>
              </a:xfrm>
              <a:custGeom>
                <a:avLst/>
                <a:gdLst>
                  <a:gd name="T0" fmla="*/ 9 w 113"/>
                  <a:gd name="T1" fmla="*/ 0 h 84"/>
                  <a:gd name="T2" fmla="*/ 21 w 113"/>
                  <a:gd name="T3" fmla="*/ 3 h 84"/>
                  <a:gd name="T4" fmla="*/ 23 w 113"/>
                  <a:gd name="T5" fmla="*/ 3 h 84"/>
                  <a:gd name="T6" fmla="*/ 28 w 113"/>
                  <a:gd name="T7" fmla="*/ 7 h 84"/>
                  <a:gd name="T8" fmla="*/ 23 w 113"/>
                  <a:gd name="T9" fmla="*/ 12 h 84"/>
                  <a:gd name="T10" fmla="*/ 21 w 113"/>
                  <a:gd name="T11" fmla="*/ 17 h 84"/>
                  <a:gd name="T12" fmla="*/ 9 w 113"/>
                  <a:gd name="T13" fmla="*/ 22 h 84"/>
                  <a:gd name="T14" fmla="*/ 7 w 113"/>
                  <a:gd name="T15" fmla="*/ 22 h 84"/>
                  <a:gd name="T16" fmla="*/ 5 w 113"/>
                  <a:gd name="T17" fmla="*/ 20 h 84"/>
                  <a:gd name="T18" fmla="*/ 0 w 113"/>
                  <a:gd name="T19" fmla="*/ 15 h 84"/>
                  <a:gd name="T20" fmla="*/ 0 w 113"/>
                  <a:gd name="T21" fmla="*/ 10 h 84"/>
                  <a:gd name="T22" fmla="*/ 2 w 113"/>
                  <a:gd name="T23" fmla="*/ 7 h 84"/>
                  <a:gd name="T24" fmla="*/ 9 w 113"/>
                  <a:gd name="T25" fmla="*/ 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13" h="84">
                    <a:moveTo>
                      <a:pt x="37" y="0"/>
                    </a:moveTo>
                    <a:lnTo>
                      <a:pt x="85" y="10"/>
                    </a:lnTo>
                    <a:lnTo>
                      <a:pt x="94" y="10"/>
                    </a:lnTo>
                    <a:lnTo>
                      <a:pt x="113" y="28"/>
                    </a:lnTo>
                    <a:lnTo>
                      <a:pt x="94" y="47"/>
                    </a:lnTo>
                    <a:lnTo>
                      <a:pt x="85" y="66"/>
                    </a:lnTo>
                    <a:lnTo>
                      <a:pt x="37" y="84"/>
                    </a:lnTo>
                    <a:lnTo>
                      <a:pt x="29" y="84"/>
                    </a:lnTo>
                    <a:lnTo>
                      <a:pt x="19" y="75"/>
                    </a:lnTo>
                    <a:lnTo>
                      <a:pt x="0" y="57"/>
                    </a:lnTo>
                    <a:lnTo>
                      <a:pt x="0" y="37"/>
                    </a:lnTo>
                    <a:lnTo>
                      <a:pt x="9" y="28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70" name="Freeform 27"/>
              <p:cNvSpPr>
                <a:spLocks/>
              </p:cNvSpPr>
              <p:nvPr/>
            </p:nvSpPr>
            <p:spPr bwMode="auto">
              <a:xfrm>
                <a:off x="5084" y="801"/>
                <a:ext cx="16" cy="10"/>
              </a:xfrm>
              <a:custGeom>
                <a:avLst/>
                <a:gdLst>
                  <a:gd name="T0" fmla="*/ 9 w 66"/>
                  <a:gd name="T1" fmla="*/ 0 h 38"/>
                  <a:gd name="T2" fmla="*/ 11 w 66"/>
                  <a:gd name="T3" fmla="*/ 0 h 38"/>
                  <a:gd name="T4" fmla="*/ 14 w 66"/>
                  <a:gd name="T5" fmla="*/ 0 h 38"/>
                  <a:gd name="T6" fmla="*/ 16 w 66"/>
                  <a:gd name="T7" fmla="*/ 0 h 38"/>
                  <a:gd name="T8" fmla="*/ 16 w 66"/>
                  <a:gd name="T9" fmla="*/ 2 h 38"/>
                  <a:gd name="T10" fmla="*/ 7 w 66"/>
                  <a:gd name="T11" fmla="*/ 8 h 38"/>
                  <a:gd name="T12" fmla="*/ 4 w 66"/>
                  <a:gd name="T13" fmla="*/ 10 h 38"/>
                  <a:gd name="T14" fmla="*/ 0 w 66"/>
                  <a:gd name="T15" fmla="*/ 5 h 38"/>
                  <a:gd name="T16" fmla="*/ 2 w 66"/>
                  <a:gd name="T17" fmla="*/ 0 h 38"/>
                  <a:gd name="T18" fmla="*/ 4 w 66"/>
                  <a:gd name="T19" fmla="*/ 0 h 38"/>
                  <a:gd name="T20" fmla="*/ 9 w 66"/>
                  <a:gd name="T21" fmla="*/ 0 h 3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66" h="38">
                    <a:moveTo>
                      <a:pt x="37" y="0"/>
                    </a:moveTo>
                    <a:lnTo>
                      <a:pt x="47" y="0"/>
                    </a:lnTo>
                    <a:lnTo>
                      <a:pt x="57" y="0"/>
                    </a:lnTo>
                    <a:lnTo>
                      <a:pt x="66" y="0"/>
                    </a:lnTo>
                    <a:lnTo>
                      <a:pt x="66" y="9"/>
                    </a:lnTo>
                    <a:lnTo>
                      <a:pt x="28" y="29"/>
                    </a:lnTo>
                    <a:lnTo>
                      <a:pt x="18" y="38"/>
                    </a:lnTo>
                    <a:lnTo>
                      <a:pt x="0" y="19"/>
                    </a:lnTo>
                    <a:lnTo>
                      <a:pt x="10" y="0"/>
                    </a:lnTo>
                    <a:lnTo>
                      <a:pt x="18" y="0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97AB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71" name="Freeform 28"/>
              <p:cNvSpPr>
                <a:spLocks/>
              </p:cNvSpPr>
              <p:nvPr/>
            </p:nvSpPr>
            <p:spPr bwMode="auto">
              <a:xfrm>
                <a:off x="5102" y="750"/>
                <a:ext cx="26" cy="16"/>
              </a:xfrm>
              <a:custGeom>
                <a:avLst/>
                <a:gdLst>
                  <a:gd name="T0" fmla="*/ 10 w 104"/>
                  <a:gd name="T1" fmla="*/ 2 h 67"/>
                  <a:gd name="T2" fmla="*/ 17 w 104"/>
                  <a:gd name="T3" fmla="*/ 0 h 67"/>
                  <a:gd name="T4" fmla="*/ 24 w 104"/>
                  <a:gd name="T5" fmla="*/ 0 h 67"/>
                  <a:gd name="T6" fmla="*/ 26 w 104"/>
                  <a:gd name="T7" fmla="*/ 5 h 67"/>
                  <a:gd name="T8" fmla="*/ 24 w 104"/>
                  <a:gd name="T9" fmla="*/ 9 h 67"/>
                  <a:gd name="T10" fmla="*/ 17 w 104"/>
                  <a:gd name="T11" fmla="*/ 14 h 67"/>
                  <a:gd name="T12" fmla="*/ 7 w 104"/>
                  <a:gd name="T13" fmla="*/ 16 h 67"/>
                  <a:gd name="T14" fmla="*/ 3 w 104"/>
                  <a:gd name="T15" fmla="*/ 16 h 67"/>
                  <a:gd name="T16" fmla="*/ 0 w 104"/>
                  <a:gd name="T17" fmla="*/ 14 h 67"/>
                  <a:gd name="T18" fmla="*/ 0 w 104"/>
                  <a:gd name="T19" fmla="*/ 9 h 67"/>
                  <a:gd name="T20" fmla="*/ 5 w 104"/>
                  <a:gd name="T21" fmla="*/ 5 h 67"/>
                  <a:gd name="T22" fmla="*/ 10 w 104"/>
                  <a:gd name="T23" fmla="*/ 2 h 6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04" h="67">
                    <a:moveTo>
                      <a:pt x="38" y="10"/>
                    </a:moveTo>
                    <a:lnTo>
                      <a:pt x="66" y="0"/>
                    </a:lnTo>
                    <a:lnTo>
                      <a:pt x="95" y="0"/>
                    </a:lnTo>
                    <a:lnTo>
                      <a:pt x="104" y="19"/>
                    </a:lnTo>
                    <a:lnTo>
                      <a:pt x="95" y="39"/>
                    </a:lnTo>
                    <a:lnTo>
                      <a:pt x="66" y="57"/>
                    </a:lnTo>
                    <a:lnTo>
                      <a:pt x="29" y="67"/>
                    </a:lnTo>
                    <a:lnTo>
                      <a:pt x="10" y="67"/>
                    </a:lnTo>
                    <a:lnTo>
                      <a:pt x="0" y="57"/>
                    </a:lnTo>
                    <a:lnTo>
                      <a:pt x="0" y="39"/>
                    </a:lnTo>
                    <a:lnTo>
                      <a:pt x="19" y="19"/>
                    </a:lnTo>
                    <a:lnTo>
                      <a:pt x="38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72" name="Freeform 29"/>
              <p:cNvSpPr>
                <a:spLocks/>
              </p:cNvSpPr>
              <p:nvPr/>
            </p:nvSpPr>
            <p:spPr bwMode="auto">
              <a:xfrm>
                <a:off x="5107" y="757"/>
                <a:ext cx="17" cy="4"/>
              </a:xfrm>
              <a:custGeom>
                <a:avLst/>
                <a:gdLst>
                  <a:gd name="T0" fmla="*/ 17 w 66"/>
                  <a:gd name="T1" fmla="*/ 0 h 18"/>
                  <a:gd name="T2" fmla="*/ 10 w 66"/>
                  <a:gd name="T3" fmla="*/ 4 h 18"/>
                  <a:gd name="T4" fmla="*/ 5 w 66"/>
                  <a:gd name="T5" fmla="*/ 4 h 18"/>
                  <a:gd name="T6" fmla="*/ 0 w 66"/>
                  <a:gd name="T7" fmla="*/ 4 h 18"/>
                  <a:gd name="T8" fmla="*/ 3 w 66"/>
                  <a:gd name="T9" fmla="*/ 2 h 18"/>
                  <a:gd name="T10" fmla="*/ 7 w 66"/>
                  <a:gd name="T11" fmla="*/ 0 h 18"/>
                  <a:gd name="T12" fmla="*/ 17 w 66"/>
                  <a:gd name="T13" fmla="*/ 0 h 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6" h="18">
                    <a:moveTo>
                      <a:pt x="66" y="0"/>
                    </a:moveTo>
                    <a:lnTo>
                      <a:pt x="38" y="18"/>
                    </a:lnTo>
                    <a:lnTo>
                      <a:pt x="19" y="18"/>
                    </a:lnTo>
                    <a:lnTo>
                      <a:pt x="0" y="18"/>
                    </a:lnTo>
                    <a:lnTo>
                      <a:pt x="10" y="10"/>
                    </a:lnTo>
                    <a:lnTo>
                      <a:pt x="28" y="0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97AB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73" name="Freeform 30"/>
              <p:cNvSpPr>
                <a:spLocks/>
              </p:cNvSpPr>
              <p:nvPr/>
            </p:nvSpPr>
            <p:spPr bwMode="auto">
              <a:xfrm>
                <a:off x="5098" y="750"/>
                <a:ext cx="125" cy="94"/>
              </a:xfrm>
              <a:custGeom>
                <a:avLst/>
                <a:gdLst>
                  <a:gd name="T0" fmla="*/ 16 w 499"/>
                  <a:gd name="T1" fmla="*/ 68 h 378"/>
                  <a:gd name="T2" fmla="*/ 45 w 499"/>
                  <a:gd name="T3" fmla="*/ 52 h 378"/>
                  <a:gd name="T4" fmla="*/ 71 w 499"/>
                  <a:gd name="T5" fmla="*/ 35 h 378"/>
                  <a:gd name="T6" fmla="*/ 125 w 499"/>
                  <a:gd name="T7" fmla="*/ 0 h 378"/>
                  <a:gd name="T8" fmla="*/ 123 w 499"/>
                  <a:gd name="T9" fmla="*/ 7 h 378"/>
                  <a:gd name="T10" fmla="*/ 120 w 499"/>
                  <a:gd name="T11" fmla="*/ 12 h 378"/>
                  <a:gd name="T12" fmla="*/ 118 w 499"/>
                  <a:gd name="T13" fmla="*/ 19 h 378"/>
                  <a:gd name="T14" fmla="*/ 116 w 499"/>
                  <a:gd name="T15" fmla="*/ 26 h 378"/>
                  <a:gd name="T16" fmla="*/ 99 w 499"/>
                  <a:gd name="T17" fmla="*/ 35 h 378"/>
                  <a:gd name="T18" fmla="*/ 85 w 499"/>
                  <a:gd name="T19" fmla="*/ 42 h 378"/>
                  <a:gd name="T20" fmla="*/ 71 w 499"/>
                  <a:gd name="T21" fmla="*/ 52 h 378"/>
                  <a:gd name="T22" fmla="*/ 56 w 499"/>
                  <a:gd name="T23" fmla="*/ 59 h 378"/>
                  <a:gd name="T24" fmla="*/ 31 w 499"/>
                  <a:gd name="T25" fmla="*/ 77 h 378"/>
                  <a:gd name="T26" fmla="*/ 0 w 499"/>
                  <a:gd name="T27" fmla="*/ 94 h 378"/>
                  <a:gd name="T28" fmla="*/ 0 w 499"/>
                  <a:gd name="T29" fmla="*/ 92 h 378"/>
                  <a:gd name="T30" fmla="*/ 2 w 499"/>
                  <a:gd name="T31" fmla="*/ 87 h 378"/>
                  <a:gd name="T32" fmla="*/ 2 w 499"/>
                  <a:gd name="T33" fmla="*/ 80 h 378"/>
                  <a:gd name="T34" fmla="*/ 2 w 499"/>
                  <a:gd name="T35" fmla="*/ 75 h 378"/>
                  <a:gd name="T36" fmla="*/ 16 w 499"/>
                  <a:gd name="T37" fmla="*/ 68 h 37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499" h="378">
                    <a:moveTo>
                      <a:pt x="65" y="274"/>
                    </a:moveTo>
                    <a:lnTo>
                      <a:pt x="178" y="208"/>
                    </a:lnTo>
                    <a:lnTo>
                      <a:pt x="282" y="142"/>
                    </a:lnTo>
                    <a:lnTo>
                      <a:pt x="499" y="0"/>
                    </a:lnTo>
                    <a:lnTo>
                      <a:pt x="490" y="29"/>
                    </a:lnTo>
                    <a:lnTo>
                      <a:pt x="480" y="47"/>
                    </a:lnTo>
                    <a:lnTo>
                      <a:pt x="471" y="76"/>
                    </a:lnTo>
                    <a:lnTo>
                      <a:pt x="462" y="104"/>
                    </a:lnTo>
                    <a:lnTo>
                      <a:pt x="395" y="142"/>
                    </a:lnTo>
                    <a:lnTo>
                      <a:pt x="339" y="170"/>
                    </a:lnTo>
                    <a:lnTo>
                      <a:pt x="282" y="208"/>
                    </a:lnTo>
                    <a:lnTo>
                      <a:pt x="225" y="237"/>
                    </a:lnTo>
                    <a:lnTo>
                      <a:pt x="122" y="311"/>
                    </a:lnTo>
                    <a:lnTo>
                      <a:pt x="0" y="378"/>
                    </a:lnTo>
                    <a:lnTo>
                      <a:pt x="0" y="368"/>
                    </a:lnTo>
                    <a:lnTo>
                      <a:pt x="9" y="350"/>
                    </a:lnTo>
                    <a:lnTo>
                      <a:pt x="9" y="321"/>
                    </a:lnTo>
                    <a:lnTo>
                      <a:pt x="9" y="303"/>
                    </a:lnTo>
                    <a:lnTo>
                      <a:pt x="65" y="274"/>
                    </a:lnTo>
                    <a:close/>
                  </a:path>
                </a:pathLst>
              </a:custGeom>
              <a:solidFill>
                <a:srgbClr val="6379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74" name="Freeform 31"/>
              <p:cNvSpPr>
                <a:spLocks/>
              </p:cNvSpPr>
              <p:nvPr/>
            </p:nvSpPr>
            <p:spPr bwMode="auto">
              <a:xfrm>
                <a:off x="5109" y="773"/>
                <a:ext cx="29" cy="21"/>
              </a:xfrm>
              <a:custGeom>
                <a:avLst/>
                <a:gdLst>
                  <a:gd name="T0" fmla="*/ 14 w 113"/>
                  <a:gd name="T1" fmla="*/ 0 h 85"/>
                  <a:gd name="T2" fmla="*/ 22 w 113"/>
                  <a:gd name="T3" fmla="*/ 2 h 85"/>
                  <a:gd name="T4" fmla="*/ 24 w 113"/>
                  <a:gd name="T5" fmla="*/ 2 h 85"/>
                  <a:gd name="T6" fmla="*/ 26 w 113"/>
                  <a:gd name="T7" fmla="*/ 7 h 85"/>
                  <a:gd name="T8" fmla="*/ 29 w 113"/>
                  <a:gd name="T9" fmla="*/ 9 h 85"/>
                  <a:gd name="T10" fmla="*/ 22 w 113"/>
                  <a:gd name="T11" fmla="*/ 16 h 85"/>
                  <a:gd name="T12" fmla="*/ 17 w 113"/>
                  <a:gd name="T13" fmla="*/ 19 h 85"/>
                  <a:gd name="T14" fmla="*/ 12 w 113"/>
                  <a:gd name="T15" fmla="*/ 21 h 85"/>
                  <a:gd name="T16" fmla="*/ 5 w 113"/>
                  <a:gd name="T17" fmla="*/ 19 h 85"/>
                  <a:gd name="T18" fmla="*/ 2 w 113"/>
                  <a:gd name="T19" fmla="*/ 16 h 85"/>
                  <a:gd name="T20" fmla="*/ 0 w 113"/>
                  <a:gd name="T21" fmla="*/ 14 h 85"/>
                  <a:gd name="T22" fmla="*/ 7 w 113"/>
                  <a:gd name="T23" fmla="*/ 7 h 85"/>
                  <a:gd name="T24" fmla="*/ 9 w 113"/>
                  <a:gd name="T25" fmla="*/ 2 h 85"/>
                  <a:gd name="T26" fmla="*/ 14 w 113"/>
                  <a:gd name="T27" fmla="*/ 0 h 8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13" h="85">
                    <a:moveTo>
                      <a:pt x="56" y="0"/>
                    </a:moveTo>
                    <a:lnTo>
                      <a:pt x="84" y="9"/>
                    </a:lnTo>
                    <a:lnTo>
                      <a:pt x="94" y="9"/>
                    </a:lnTo>
                    <a:lnTo>
                      <a:pt x="103" y="28"/>
                    </a:lnTo>
                    <a:lnTo>
                      <a:pt x="113" y="38"/>
                    </a:lnTo>
                    <a:lnTo>
                      <a:pt x="84" y="66"/>
                    </a:lnTo>
                    <a:lnTo>
                      <a:pt x="66" y="75"/>
                    </a:lnTo>
                    <a:lnTo>
                      <a:pt x="47" y="85"/>
                    </a:lnTo>
                    <a:lnTo>
                      <a:pt x="18" y="75"/>
                    </a:lnTo>
                    <a:lnTo>
                      <a:pt x="9" y="66"/>
                    </a:lnTo>
                    <a:lnTo>
                      <a:pt x="0" y="56"/>
                    </a:lnTo>
                    <a:lnTo>
                      <a:pt x="28" y="28"/>
                    </a:lnTo>
                    <a:lnTo>
                      <a:pt x="37" y="9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75" name="Freeform 32"/>
              <p:cNvSpPr>
                <a:spLocks/>
              </p:cNvSpPr>
              <p:nvPr/>
            </p:nvSpPr>
            <p:spPr bwMode="auto">
              <a:xfrm>
                <a:off x="5116" y="780"/>
                <a:ext cx="17" cy="7"/>
              </a:xfrm>
              <a:custGeom>
                <a:avLst/>
                <a:gdLst>
                  <a:gd name="T0" fmla="*/ 14 w 66"/>
                  <a:gd name="T1" fmla="*/ 0 h 28"/>
                  <a:gd name="T2" fmla="*/ 17 w 66"/>
                  <a:gd name="T3" fmla="*/ 3 h 28"/>
                  <a:gd name="T4" fmla="*/ 14 w 66"/>
                  <a:gd name="T5" fmla="*/ 5 h 28"/>
                  <a:gd name="T6" fmla="*/ 7 w 66"/>
                  <a:gd name="T7" fmla="*/ 7 h 28"/>
                  <a:gd name="T8" fmla="*/ 0 w 66"/>
                  <a:gd name="T9" fmla="*/ 7 h 28"/>
                  <a:gd name="T10" fmla="*/ 2 w 66"/>
                  <a:gd name="T11" fmla="*/ 3 h 28"/>
                  <a:gd name="T12" fmla="*/ 5 w 66"/>
                  <a:gd name="T13" fmla="*/ 3 h 28"/>
                  <a:gd name="T14" fmla="*/ 14 w 66"/>
                  <a:gd name="T15" fmla="*/ 0 h 2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66" h="28">
                    <a:moveTo>
                      <a:pt x="56" y="0"/>
                    </a:moveTo>
                    <a:lnTo>
                      <a:pt x="66" y="10"/>
                    </a:lnTo>
                    <a:lnTo>
                      <a:pt x="56" y="19"/>
                    </a:lnTo>
                    <a:lnTo>
                      <a:pt x="28" y="28"/>
                    </a:lnTo>
                    <a:lnTo>
                      <a:pt x="0" y="28"/>
                    </a:lnTo>
                    <a:lnTo>
                      <a:pt x="9" y="10"/>
                    </a:lnTo>
                    <a:lnTo>
                      <a:pt x="19" y="10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97AB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76" name="Freeform 33"/>
              <p:cNvSpPr>
                <a:spLocks/>
              </p:cNvSpPr>
              <p:nvPr/>
            </p:nvSpPr>
            <p:spPr bwMode="auto">
              <a:xfrm>
                <a:off x="5326" y="212"/>
                <a:ext cx="17" cy="36"/>
              </a:xfrm>
              <a:custGeom>
                <a:avLst/>
                <a:gdLst>
                  <a:gd name="T0" fmla="*/ 5 w 66"/>
                  <a:gd name="T1" fmla="*/ 0 h 141"/>
                  <a:gd name="T2" fmla="*/ 12 w 66"/>
                  <a:gd name="T3" fmla="*/ 0 h 141"/>
                  <a:gd name="T4" fmla="*/ 17 w 66"/>
                  <a:gd name="T5" fmla="*/ 17 h 141"/>
                  <a:gd name="T6" fmla="*/ 17 w 66"/>
                  <a:gd name="T7" fmla="*/ 31 h 141"/>
                  <a:gd name="T8" fmla="*/ 15 w 66"/>
                  <a:gd name="T9" fmla="*/ 34 h 141"/>
                  <a:gd name="T10" fmla="*/ 10 w 66"/>
                  <a:gd name="T11" fmla="*/ 36 h 141"/>
                  <a:gd name="T12" fmla="*/ 5 w 66"/>
                  <a:gd name="T13" fmla="*/ 36 h 141"/>
                  <a:gd name="T14" fmla="*/ 3 w 66"/>
                  <a:gd name="T15" fmla="*/ 36 h 141"/>
                  <a:gd name="T16" fmla="*/ 0 w 66"/>
                  <a:gd name="T17" fmla="*/ 24 h 141"/>
                  <a:gd name="T18" fmla="*/ 0 w 66"/>
                  <a:gd name="T19" fmla="*/ 15 h 141"/>
                  <a:gd name="T20" fmla="*/ 0 w 66"/>
                  <a:gd name="T21" fmla="*/ 7 h 141"/>
                  <a:gd name="T22" fmla="*/ 3 w 66"/>
                  <a:gd name="T23" fmla="*/ 2 h 141"/>
                  <a:gd name="T24" fmla="*/ 5 w 66"/>
                  <a:gd name="T25" fmla="*/ 0 h 14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66" h="141">
                    <a:moveTo>
                      <a:pt x="19" y="0"/>
                    </a:moveTo>
                    <a:lnTo>
                      <a:pt x="47" y="0"/>
                    </a:lnTo>
                    <a:lnTo>
                      <a:pt x="66" y="65"/>
                    </a:lnTo>
                    <a:lnTo>
                      <a:pt x="66" y="122"/>
                    </a:lnTo>
                    <a:lnTo>
                      <a:pt x="57" y="132"/>
                    </a:lnTo>
                    <a:lnTo>
                      <a:pt x="38" y="141"/>
                    </a:lnTo>
                    <a:lnTo>
                      <a:pt x="19" y="141"/>
                    </a:lnTo>
                    <a:lnTo>
                      <a:pt x="10" y="141"/>
                    </a:lnTo>
                    <a:lnTo>
                      <a:pt x="0" y="94"/>
                    </a:lnTo>
                    <a:lnTo>
                      <a:pt x="0" y="57"/>
                    </a:lnTo>
                    <a:lnTo>
                      <a:pt x="0" y="28"/>
                    </a:lnTo>
                    <a:lnTo>
                      <a:pt x="10" y="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77" name="Freeform 34"/>
              <p:cNvSpPr>
                <a:spLocks/>
              </p:cNvSpPr>
              <p:nvPr/>
            </p:nvSpPr>
            <p:spPr bwMode="auto">
              <a:xfrm>
                <a:off x="5322" y="146"/>
                <a:ext cx="11" cy="12"/>
              </a:xfrm>
              <a:custGeom>
                <a:avLst/>
                <a:gdLst>
                  <a:gd name="T0" fmla="*/ 2 w 47"/>
                  <a:gd name="T1" fmla="*/ 0 h 47"/>
                  <a:gd name="T2" fmla="*/ 7 w 47"/>
                  <a:gd name="T3" fmla="*/ 0 h 47"/>
                  <a:gd name="T4" fmla="*/ 9 w 47"/>
                  <a:gd name="T5" fmla="*/ 3 h 47"/>
                  <a:gd name="T6" fmla="*/ 11 w 47"/>
                  <a:gd name="T7" fmla="*/ 7 h 47"/>
                  <a:gd name="T8" fmla="*/ 11 w 47"/>
                  <a:gd name="T9" fmla="*/ 12 h 47"/>
                  <a:gd name="T10" fmla="*/ 4 w 47"/>
                  <a:gd name="T11" fmla="*/ 12 h 47"/>
                  <a:gd name="T12" fmla="*/ 0 w 47"/>
                  <a:gd name="T13" fmla="*/ 12 h 47"/>
                  <a:gd name="T14" fmla="*/ 0 w 47"/>
                  <a:gd name="T15" fmla="*/ 5 h 47"/>
                  <a:gd name="T16" fmla="*/ 2 w 47"/>
                  <a:gd name="T17" fmla="*/ 0 h 4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7" h="47">
                    <a:moveTo>
                      <a:pt x="8" y="0"/>
                    </a:moveTo>
                    <a:lnTo>
                      <a:pt x="28" y="0"/>
                    </a:lnTo>
                    <a:lnTo>
                      <a:pt x="37" y="10"/>
                    </a:lnTo>
                    <a:lnTo>
                      <a:pt x="47" y="28"/>
                    </a:lnTo>
                    <a:lnTo>
                      <a:pt x="47" y="47"/>
                    </a:lnTo>
                    <a:lnTo>
                      <a:pt x="18" y="47"/>
                    </a:lnTo>
                    <a:lnTo>
                      <a:pt x="0" y="47"/>
                    </a:lnTo>
                    <a:lnTo>
                      <a:pt x="0" y="1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33A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78" name="Freeform 35"/>
              <p:cNvSpPr>
                <a:spLocks/>
              </p:cNvSpPr>
              <p:nvPr/>
            </p:nvSpPr>
            <p:spPr bwMode="auto">
              <a:xfrm>
                <a:off x="5312" y="64"/>
                <a:ext cx="14" cy="14"/>
              </a:xfrm>
              <a:custGeom>
                <a:avLst/>
                <a:gdLst>
                  <a:gd name="T0" fmla="*/ 7 w 57"/>
                  <a:gd name="T1" fmla="*/ 0 h 57"/>
                  <a:gd name="T2" fmla="*/ 12 w 57"/>
                  <a:gd name="T3" fmla="*/ 5 h 57"/>
                  <a:gd name="T4" fmla="*/ 14 w 57"/>
                  <a:gd name="T5" fmla="*/ 12 h 57"/>
                  <a:gd name="T6" fmla="*/ 0 w 57"/>
                  <a:gd name="T7" fmla="*/ 14 h 57"/>
                  <a:gd name="T8" fmla="*/ 7 w 57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7" h="57">
                    <a:moveTo>
                      <a:pt x="29" y="0"/>
                    </a:moveTo>
                    <a:lnTo>
                      <a:pt x="47" y="20"/>
                    </a:lnTo>
                    <a:lnTo>
                      <a:pt x="57" y="48"/>
                    </a:lnTo>
                    <a:lnTo>
                      <a:pt x="0" y="57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033A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79" name="Freeform 36"/>
              <p:cNvSpPr>
                <a:spLocks/>
              </p:cNvSpPr>
              <p:nvPr/>
            </p:nvSpPr>
            <p:spPr bwMode="auto">
              <a:xfrm>
                <a:off x="5333" y="217"/>
                <a:ext cx="5" cy="24"/>
              </a:xfrm>
              <a:custGeom>
                <a:avLst/>
                <a:gdLst>
                  <a:gd name="T0" fmla="*/ 0 w 18"/>
                  <a:gd name="T1" fmla="*/ 0 h 95"/>
                  <a:gd name="T2" fmla="*/ 3 w 18"/>
                  <a:gd name="T3" fmla="*/ 0 h 95"/>
                  <a:gd name="T4" fmla="*/ 5 w 18"/>
                  <a:gd name="T5" fmla="*/ 24 h 95"/>
                  <a:gd name="T6" fmla="*/ 0 w 18"/>
                  <a:gd name="T7" fmla="*/ 24 h 95"/>
                  <a:gd name="T8" fmla="*/ 0 w 18"/>
                  <a:gd name="T9" fmla="*/ 12 h 95"/>
                  <a:gd name="T10" fmla="*/ 0 w 18"/>
                  <a:gd name="T11" fmla="*/ 0 h 9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8" h="95">
                    <a:moveTo>
                      <a:pt x="0" y="0"/>
                    </a:moveTo>
                    <a:lnTo>
                      <a:pt x="9" y="0"/>
                    </a:lnTo>
                    <a:lnTo>
                      <a:pt x="18" y="95"/>
                    </a:lnTo>
                    <a:lnTo>
                      <a:pt x="0" y="95"/>
                    </a:lnTo>
                    <a:lnTo>
                      <a:pt x="0" y="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1A4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80" name="Freeform 37"/>
              <p:cNvSpPr>
                <a:spLocks/>
              </p:cNvSpPr>
              <p:nvPr/>
            </p:nvSpPr>
            <p:spPr bwMode="auto">
              <a:xfrm>
                <a:off x="5150" y="750"/>
                <a:ext cx="28" cy="21"/>
              </a:xfrm>
              <a:custGeom>
                <a:avLst/>
                <a:gdLst>
                  <a:gd name="T0" fmla="*/ 14 w 114"/>
                  <a:gd name="T1" fmla="*/ 0 h 86"/>
                  <a:gd name="T2" fmla="*/ 23 w 114"/>
                  <a:gd name="T3" fmla="*/ 0 h 86"/>
                  <a:gd name="T4" fmla="*/ 28 w 114"/>
                  <a:gd name="T5" fmla="*/ 2 h 86"/>
                  <a:gd name="T6" fmla="*/ 28 w 114"/>
                  <a:gd name="T7" fmla="*/ 7 h 86"/>
                  <a:gd name="T8" fmla="*/ 28 w 114"/>
                  <a:gd name="T9" fmla="*/ 11 h 86"/>
                  <a:gd name="T10" fmla="*/ 23 w 114"/>
                  <a:gd name="T11" fmla="*/ 14 h 86"/>
                  <a:gd name="T12" fmla="*/ 12 w 114"/>
                  <a:gd name="T13" fmla="*/ 19 h 86"/>
                  <a:gd name="T14" fmla="*/ 9 w 114"/>
                  <a:gd name="T15" fmla="*/ 21 h 86"/>
                  <a:gd name="T16" fmla="*/ 4 w 114"/>
                  <a:gd name="T17" fmla="*/ 19 h 86"/>
                  <a:gd name="T18" fmla="*/ 0 w 114"/>
                  <a:gd name="T19" fmla="*/ 14 h 86"/>
                  <a:gd name="T20" fmla="*/ 0 w 114"/>
                  <a:gd name="T21" fmla="*/ 7 h 86"/>
                  <a:gd name="T22" fmla="*/ 4 w 114"/>
                  <a:gd name="T23" fmla="*/ 5 h 86"/>
                  <a:gd name="T24" fmla="*/ 14 w 114"/>
                  <a:gd name="T25" fmla="*/ 0 h 8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14" h="86">
                    <a:moveTo>
                      <a:pt x="57" y="0"/>
                    </a:moveTo>
                    <a:lnTo>
                      <a:pt x="94" y="0"/>
                    </a:lnTo>
                    <a:lnTo>
                      <a:pt x="114" y="10"/>
                    </a:lnTo>
                    <a:lnTo>
                      <a:pt x="114" y="29"/>
                    </a:lnTo>
                    <a:lnTo>
                      <a:pt x="114" y="47"/>
                    </a:lnTo>
                    <a:lnTo>
                      <a:pt x="94" y="57"/>
                    </a:lnTo>
                    <a:lnTo>
                      <a:pt x="47" y="76"/>
                    </a:lnTo>
                    <a:lnTo>
                      <a:pt x="38" y="86"/>
                    </a:lnTo>
                    <a:lnTo>
                      <a:pt x="18" y="76"/>
                    </a:lnTo>
                    <a:lnTo>
                      <a:pt x="0" y="57"/>
                    </a:lnTo>
                    <a:lnTo>
                      <a:pt x="0" y="29"/>
                    </a:lnTo>
                    <a:lnTo>
                      <a:pt x="18" y="19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81" name="Freeform 38"/>
              <p:cNvSpPr>
                <a:spLocks/>
              </p:cNvSpPr>
              <p:nvPr/>
            </p:nvSpPr>
            <p:spPr bwMode="auto">
              <a:xfrm>
                <a:off x="5154" y="754"/>
                <a:ext cx="19" cy="12"/>
              </a:xfrm>
              <a:custGeom>
                <a:avLst/>
                <a:gdLst>
                  <a:gd name="T0" fmla="*/ 19 w 76"/>
                  <a:gd name="T1" fmla="*/ 3 h 48"/>
                  <a:gd name="T2" fmla="*/ 17 w 76"/>
                  <a:gd name="T3" fmla="*/ 5 h 48"/>
                  <a:gd name="T4" fmla="*/ 14 w 76"/>
                  <a:gd name="T5" fmla="*/ 7 h 48"/>
                  <a:gd name="T6" fmla="*/ 5 w 76"/>
                  <a:gd name="T7" fmla="*/ 12 h 48"/>
                  <a:gd name="T8" fmla="*/ 0 w 76"/>
                  <a:gd name="T9" fmla="*/ 7 h 48"/>
                  <a:gd name="T10" fmla="*/ 5 w 76"/>
                  <a:gd name="T11" fmla="*/ 5 h 48"/>
                  <a:gd name="T12" fmla="*/ 10 w 76"/>
                  <a:gd name="T13" fmla="*/ 0 h 48"/>
                  <a:gd name="T14" fmla="*/ 14 w 76"/>
                  <a:gd name="T15" fmla="*/ 0 h 48"/>
                  <a:gd name="T16" fmla="*/ 19 w 76"/>
                  <a:gd name="T17" fmla="*/ 3 h 4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76" h="48">
                    <a:moveTo>
                      <a:pt x="76" y="10"/>
                    </a:moveTo>
                    <a:lnTo>
                      <a:pt x="67" y="20"/>
                    </a:lnTo>
                    <a:lnTo>
                      <a:pt x="57" y="28"/>
                    </a:lnTo>
                    <a:lnTo>
                      <a:pt x="20" y="48"/>
                    </a:lnTo>
                    <a:lnTo>
                      <a:pt x="0" y="28"/>
                    </a:lnTo>
                    <a:lnTo>
                      <a:pt x="20" y="20"/>
                    </a:lnTo>
                    <a:lnTo>
                      <a:pt x="39" y="0"/>
                    </a:lnTo>
                    <a:lnTo>
                      <a:pt x="57" y="0"/>
                    </a:lnTo>
                    <a:lnTo>
                      <a:pt x="76" y="10"/>
                    </a:lnTo>
                    <a:close/>
                  </a:path>
                </a:pathLst>
              </a:custGeom>
              <a:solidFill>
                <a:srgbClr val="97AB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82" name="Freeform 39"/>
              <p:cNvSpPr>
                <a:spLocks/>
              </p:cNvSpPr>
              <p:nvPr/>
            </p:nvSpPr>
            <p:spPr bwMode="auto">
              <a:xfrm>
                <a:off x="5178" y="674"/>
                <a:ext cx="45" cy="12"/>
              </a:xfrm>
              <a:custGeom>
                <a:avLst/>
                <a:gdLst>
                  <a:gd name="T0" fmla="*/ 38 w 178"/>
                  <a:gd name="T1" fmla="*/ 5 h 47"/>
                  <a:gd name="T2" fmla="*/ 40 w 178"/>
                  <a:gd name="T3" fmla="*/ 7 h 47"/>
                  <a:gd name="T4" fmla="*/ 45 w 178"/>
                  <a:gd name="T5" fmla="*/ 7 h 47"/>
                  <a:gd name="T6" fmla="*/ 33 w 178"/>
                  <a:gd name="T7" fmla="*/ 9 h 47"/>
                  <a:gd name="T8" fmla="*/ 24 w 178"/>
                  <a:gd name="T9" fmla="*/ 9 h 47"/>
                  <a:gd name="T10" fmla="*/ 12 w 178"/>
                  <a:gd name="T11" fmla="*/ 9 h 47"/>
                  <a:gd name="T12" fmla="*/ 0 w 178"/>
                  <a:gd name="T13" fmla="*/ 12 h 47"/>
                  <a:gd name="T14" fmla="*/ 9 w 178"/>
                  <a:gd name="T15" fmla="*/ 7 h 47"/>
                  <a:gd name="T16" fmla="*/ 19 w 178"/>
                  <a:gd name="T17" fmla="*/ 2 h 47"/>
                  <a:gd name="T18" fmla="*/ 28 w 178"/>
                  <a:gd name="T19" fmla="*/ 0 h 47"/>
                  <a:gd name="T20" fmla="*/ 33 w 178"/>
                  <a:gd name="T21" fmla="*/ 2 h 47"/>
                  <a:gd name="T22" fmla="*/ 38 w 178"/>
                  <a:gd name="T23" fmla="*/ 5 h 4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78" h="47">
                    <a:moveTo>
                      <a:pt x="150" y="19"/>
                    </a:moveTo>
                    <a:lnTo>
                      <a:pt x="159" y="29"/>
                    </a:lnTo>
                    <a:lnTo>
                      <a:pt x="178" y="29"/>
                    </a:lnTo>
                    <a:lnTo>
                      <a:pt x="131" y="37"/>
                    </a:lnTo>
                    <a:lnTo>
                      <a:pt x="94" y="37"/>
                    </a:lnTo>
                    <a:lnTo>
                      <a:pt x="47" y="37"/>
                    </a:lnTo>
                    <a:lnTo>
                      <a:pt x="0" y="47"/>
                    </a:lnTo>
                    <a:lnTo>
                      <a:pt x="37" y="29"/>
                    </a:lnTo>
                    <a:lnTo>
                      <a:pt x="74" y="9"/>
                    </a:lnTo>
                    <a:lnTo>
                      <a:pt x="112" y="0"/>
                    </a:lnTo>
                    <a:lnTo>
                      <a:pt x="131" y="9"/>
                    </a:lnTo>
                    <a:lnTo>
                      <a:pt x="150" y="19"/>
                    </a:lnTo>
                    <a:close/>
                  </a:path>
                </a:pathLst>
              </a:custGeom>
              <a:solidFill>
                <a:srgbClr val="A7BD0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83" name="Freeform 40"/>
              <p:cNvSpPr>
                <a:spLocks/>
              </p:cNvSpPr>
              <p:nvPr/>
            </p:nvSpPr>
            <p:spPr bwMode="auto">
              <a:xfrm>
                <a:off x="5150" y="936"/>
                <a:ext cx="66" cy="23"/>
              </a:xfrm>
              <a:custGeom>
                <a:avLst/>
                <a:gdLst>
                  <a:gd name="T0" fmla="*/ 14 w 264"/>
                  <a:gd name="T1" fmla="*/ 9 h 94"/>
                  <a:gd name="T2" fmla="*/ 42 w 264"/>
                  <a:gd name="T3" fmla="*/ 0 h 94"/>
                  <a:gd name="T4" fmla="*/ 57 w 264"/>
                  <a:gd name="T5" fmla="*/ 0 h 94"/>
                  <a:gd name="T6" fmla="*/ 61 w 264"/>
                  <a:gd name="T7" fmla="*/ 0 h 94"/>
                  <a:gd name="T8" fmla="*/ 66 w 264"/>
                  <a:gd name="T9" fmla="*/ 2 h 94"/>
                  <a:gd name="T10" fmla="*/ 61 w 264"/>
                  <a:gd name="T11" fmla="*/ 5 h 94"/>
                  <a:gd name="T12" fmla="*/ 54 w 264"/>
                  <a:gd name="T13" fmla="*/ 7 h 94"/>
                  <a:gd name="T14" fmla="*/ 42 w 264"/>
                  <a:gd name="T15" fmla="*/ 16 h 94"/>
                  <a:gd name="T16" fmla="*/ 38 w 264"/>
                  <a:gd name="T17" fmla="*/ 21 h 94"/>
                  <a:gd name="T18" fmla="*/ 31 w 264"/>
                  <a:gd name="T19" fmla="*/ 23 h 94"/>
                  <a:gd name="T20" fmla="*/ 24 w 264"/>
                  <a:gd name="T21" fmla="*/ 21 h 94"/>
                  <a:gd name="T22" fmla="*/ 16 w 264"/>
                  <a:gd name="T23" fmla="*/ 18 h 94"/>
                  <a:gd name="T24" fmla="*/ 0 w 264"/>
                  <a:gd name="T25" fmla="*/ 12 h 94"/>
                  <a:gd name="T26" fmla="*/ 7 w 264"/>
                  <a:gd name="T27" fmla="*/ 12 h 94"/>
                  <a:gd name="T28" fmla="*/ 14 w 264"/>
                  <a:gd name="T29" fmla="*/ 9 h 9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264" h="94">
                    <a:moveTo>
                      <a:pt x="57" y="37"/>
                    </a:moveTo>
                    <a:lnTo>
                      <a:pt x="169" y="0"/>
                    </a:lnTo>
                    <a:lnTo>
                      <a:pt x="226" y="0"/>
                    </a:lnTo>
                    <a:lnTo>
                      <a:pt x="245" y="0"/>
                    </a:lnTo>
                    <a:lnTo>
                      <a:pt x="264" y="9"/>
                    </a:lnTo>
                    <a:lnTo>
                      <a:pt x="245" y="19"/>
                    </a:lnTo>
                    <a:lnTo>
                      <a:pt x="217" y="27"/>
                    </a:lnTo>
                    <a:lnTo>
                      <a:pt x="169" y="66"/>
                    </a:lnTo>
                    <a:lnTo>
                      <a:pt x="151" y="84"/>
                    </a:lnTo>
                    <a:lnTo>
                      <a:pt x="122" y="94"/>
                    </a:lnTo>
                    <a:lnTo>
                      <a:pt x="94" y="84"/>
                    </a:lnTo>
                    <a:lnTo>
                      <a:pt x="65" y="75"/>
                    </a:lnTo>
                    <a:lnTo>
                      <a:pt x="0" y="47"/>
                    </a:lnTo>
                    <a:lnTo>
                      <a:pt x="28" y="47"/>
                    </a:lnTo>
                    <a:lnTo>
                      <a:pt x="57" y="37"/>
                    </a:lnTo>
                    <a:close/>
                  </a:path>
                </a:pathLst>
              </a:custGeom>
              <a:solidFill>
                <a:srgbClr val="A7BD0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84" name="Freeform 41"/>
              <p:cNvSpPr>
                <a:spLocks/>
              </p:cNvSpPr>
              <p:nvPr/>
            </p:nvSpPr>
            <p:spPr bwMode="auto">
              <a:xfrm>
                <a:off x="5142" y="818"/>
                <a:ext cx="455" cy="504"/>
              </a:xfrm>
              <a:custGeom>
                <a:avLst/>
                <a:gdLst>
                  <a:gd name="T0" fmla="*/ 28 w 1821"/>
                  <a:gd name="T1" fmla="*/ 243 h 2018"/>
                  <a:gd name="T2" fmla="*/ 49 w 1821"/>
                  <a:gd name="T3" fmla="*/ 236 h 2018"/>
                  <a:gd name="T4" fmla="*/ 71 w 1821"/>
                  <a:gd name="T5" fmla="*/ 224 h 2018"/>
                  <a:gd name="T6" fmla="*/ 92 w 1821"/>
                  <a:gd name="T7" fmla="*/ 210 h 2018"/>
                  <a:gd name="T8" fmla="*/ 111 w 1821"/>
                  <a:gd name="T9" fmla="*/ 200 h 2018"/>
                  <a:gd name="T10" fmla="*/ 283 w 1821"/>
                  <a:gd name="T11" fmla="*/ 99 h 2018"/>
                  <a:gd name="T12" fmla="*/ 368 w 1821"/>
                  <a:gd name="T13" fmla="*/ 49 h 2018"/>
                  <a:gd name="T14" fmla="*/ 455 w 1821"/>
                  <a:gd name="T15" fmla="*/ 0 h 2018"/>
                  <a:gd name="T16" fmla="*/ 434 w 1821"/>
                  <a:gd name="T17" fmla="*/ 63 h 2018"/>
                  <a:gd name="T18" fmla="*/ 413 w 1821"/>
                  <a:gd name="T19" fmla="*/ 125 h 2018"/>
                  <a:gd name="T20" fmla="*/ 373 w 1821"/>
                  <a:gd name="T21" fmla="*/ 254 h 2018"/>
                  <a:gd name="T22" fmla="*/ 363 w 1821"/>
                  <a:gd name="T23" fmla="*/ 264 h 2018"/>
                  <a:gd name="T24" fmla="*/ 354 w 1821"/>
                  <a:gd name="T25" fmla="*/ 273 h 2018"/>
                  <a:gd name="T26" fmla="*/ 330 w 1821"/>
                  <a:gd name="T27" fmla="*/ 287 h 2018"/>
                  <a:gd name="T28" fmla="*/ 307 w 1821"/>
                  <a:gd name="T29" fmla="*/ 301 h 2018"/>
                  <a:gd name="T30" fmla="*/ 295 w 1821"/>
                  <a:gd name="T31" fmla="*/ 308 h 2018"/>
                  <a:gd name="T32" fmla="*/ 285 w 1821"/>
                  <a:gd name="T33" fmla="*/ 318 h 2018"/>
                  <a:gd name="T34" fmla="*/ 262 w 1821"/>
                  <a:gd name="T35" fmla="*/ 337 h 2018"/>
                  <a:gd name="T36" fmla="*/ 233 w 1821"/>
                  <a:gd name="T37" fmla="*/ 353 h 2018"/>
                  <a:gd name="T38" fmla="*/ 205 w 1821"/>
                  <a:gd name="T39" fmla="*/ 370 h 2018"/>
                  <a:gd name="T40" fmla="*/ 181 w 1821"/>
                  <a:gd name="T41" fmla="*/ 386 h 2018"/>
                  <a:gd name="T42" fmla="*/ 21 w 1821"/>
                  <a:gd name="T43" fmla="*/ 490 h 2018"/>
                  <a:gd name="T44" fmla="*/ 10 w 1821"/>
                  <a:gd name="T45" fmla="*/ 500 h 2018"/>
                  <a:gd name="T46" fmla="*/ 5 w 1821"/>
                  <a:gd name="T47" fmla="*/ 502 h 2018"/>
                  <a:gd name="T48" fmla="*/ 0 w 1821"/>
                  <a:gd name="T49" fmla="*/ 504 h 2018"/>
                  <a:gd name="T50" fmla="*/ 0 w 1821"/>
                  <a:gd name="T51" fmla="*/ 438 h 2018"/>
                  <a:gd name="T52" fmla="*/ 0 w 1821"/>
                  <a:gd name="T53" fmla="*/ 370 h 2018"/>
                  <a:gd name="T54" fmla="*/ 5 w 1821"/>
                  <a:gd name="T55" fmla="*/ 238 h 2018"/>
                  <a:gd name="T56" fmla="*/ 12 w 1821"/>
                  <a:gd name="T57" fmla="*/ 238 h 2018"/>
                  <a:gd name="T58" fmla="*/ 17 w 1821"/>
                  <a:gd name="T59" fmla="*/ 240 h 2018"/>
                  <a:gd name="T60" fmla="*/ 21 w 1821"/>
                  <a:gd name="T61" fmla="*/ 243 h 2018"/>
                  <a:gd name="T62" fmla="*/ 28 w 1821"/>
                  <a:gd name="T63" fmla="*/ 243 h 2018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1821" h="2018">
                    <a:moveTo>
                      <a:pt x="114" y="971"/>
                    </a:moveTo>
                    <a:lnTo>
                      <a:pt x="198" y="943"/>
                    </a:lnTo>
                    <a:lnTo>
                      <a:pt x="284" y="896"/>
                    </a:lnTo>
                    <a:lnTo>
                      <a:pt x="368" y="839"/>
                    </a:lnTo>
                    <a:lnTo>
                      <a:pt x="444" y="802"/>
                    </a:lnTo>
                    <a:lnTo>
                      <a:pt x="1133" y="396"/>
                    </a:lnTo>
                    <a:lnTo>
                      <a:pt x="1472" y="198"/>
                    </a:lnTo>
                    <a:lnTo>
                      <a:pt x="1821" y="0"/>
                    </a:lnTo>
                    <a:lnTo>
                      <a:pt x="1736" y="254"/>
                    </a:lnTo>
                    <a:lnTo>
                      <a:pt x="1652" y="499"/>
                    </a:lnTo>
                    <a:lnTo>
                      <a:pt x="1491" y="1018"/>
                    </a:lnTo>
                    <a:lnTo>
                      <a:pt x="1453" y="1056"/>
                    </a:lnTo>
                    <a:lnTo>
                      <a:pt x="1415" y="1094"/>
                    </a:lnTo>
                    <a:lnTo>
                      <a:pt x="1321" y="1151"/>
                    </a:lnTo>
                    <a:lnTo>
                      <a:pt x="1227" y="1207"/>
                    </a:lnTo>
                    <a:lnTo>
                      <a:pt x="1180" y="1235"/>
                    </a:lnTo>
                    <a:lnTo>
                      <a:pt x="1141" y="1273"/>
                    </a:lnTo>
                    <a:lnTo>
                      <a:pt x="1047" y="1348"/>
                    </a:lnTo>
                    <a:lnTo>
                      <a:pt x="934" y="1415"/>
                    </a:lnTo>
                    <a:lnTo>
                      <a:pt x="822" y="1481"/>
                    </a:lnTo>
                    <a:lnTo>
                      <a:pt x="726" y="1546"/>
                    </a:lnTo>
                    <a:lnTo>
                      <a:pt x="86" y="1961"/>
                    </a:lnTo>
                    <a:lnTo>
                      <a:pt x="39" y="2000"/>
                    </a:lnTo>
                    <a:lnTo>
                      <a:pt x="20" y="2008"/>
                    </a:lnTo>
                    <a:lnTo>
                      <a:pt x="0" y="2018"/>
                    </a:lnTo>
                    <a:lnTo>
                      <a:pt x="0" y="1754"/>
                    </a:lnTo>
                    <a:lnTo>
                      <a:pt x="0" y="1481"/>
                    </a:lnTo>
                    <a:lnTo>
                      <a:pt x="20" y="953"/>
                    </a:lnTo>
                    <a:lnTo>
                      <a:pt x="47" y="953"/>
                    </a:lnTo>
                    <a:lnTo>
                      <a:pt x="67" y="962"/>
                    </a:lnTo>
                    <a:lnTo>
                      <a:pt x="86" y="971"/>
                    </a:lnTo>
                    <a:lnTo>
                      <a:pt x="114" y="971"/>
                    </a:lnTo>
                    <a:close/>
                  </a:path>
                </a:pathLst>
              </a:custGeom>
              <a:solidFill>
                <a:srgbClr val="7E46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85" name="Freeform 42"/>
              <p:cNvSpPr>
                <a:spLocks/>
              </p:cNvSpPr>
              <p:nvPr/>
            </p:nvSpPr>
            <p:spPr bwMode="auto">
              <a:xfrm>
                <a:off x="5182" y="886"/>
                <a:ext cx="57" cy="22"/>
              </a:xfrm>
              <a:custGeom>
                <a:avLst/>
                <a:gdLst>
                  <a:gd name="T0" fmla="*/ 5 w 226"/>
                  <a:gd name="T1" fmla="*/ 0 h 84"/>
                  <a:gd name="T2" fmla="*/ 19 w 226"/>
                  <a:gd name="T3" fmla="*/ 2 h 84"/>
                  <a:gd name="T4" fmla="*/ 31 w 226"/>
                  <a:gd name="T5" fmla="*/ 7 h 84"/>
                  <a:gd name="T6" fmla="*/ 43 w 226"/>
                  <a:gd name="T7" fmla="*/ 12 h 84"/>
                  <a:gd name="T8" fmla="*/ 57 w 226"/>
                  <a:gd name="T9" fmla="*/ 17 h 84"/>
                  <a:gd name="T10" fmla="*/ 57 w 226"/>
                  <a:gd name="T11" fmla="*/ 20 h 84"/>
                  <a:gd name="T12" fmla="*/ 57 w 226"/>
                  <a:gd name="T13" fmla="*/ 22 h 84"/>
                  <a:gd name="T14" fmla="*/ 45 w 226"/>
                  <a:gd name="T15" fmla="*/ 17 h 84"/>
                  <a:gd name="T16" fmla="*/ 29 w 226"/>
                  <a:gd name="T17" fmla="*/ 12 h 84"/>
                  <a:gd name="T18" fmla="*/ 14 w 226"/>
                  <a:gd name="T19" fmla="*/ 10 h 84"/>
                  <a:gd name="T20" fmla="*/ 0 w 226"/>
                  <a:gd name="T21" fmla="*/ 5 h 84"/>
                  <a:gd name="T22" fmla="*/ 2 w 226"/>
                  <a:gd name="T23" fmla="*/ 2 h 84"/>
                  <a:gd name="T24" fmla="*/ 5 w 226"/>
                  <a:gd name="T25" fmla="*/ 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26" h="84">
                    <a:moveTo>
                      <a:pt x="19" y="0"/>
                    </a:moveTo>
                    <a:lnTo>
                      <a:pt x="76" y="9"/>
                    </a:lnTo>
                    <a:lnTo>
                      <a:pt x="123" y="28"/>
                    </a:lnTo>
                    <a:lnTo>
                      <a:pt x="170" y="47"/>
                    </a:lnTo>
                    <a:lnTo>
                      <a:pt x="226" y="66"/>
                    </a:lnTo>
                    <a:lnTo>
                      <a:pt x="226" y="75"/>
                    </a:lnTo>
                    <a:lnTo>
                      <a:pt x="226" y="84"/>
                    </a:lnTo>
                    <a:lnTo>
                      <a:pt x="179" y="66"/>
                    </a:lnTo>
                    <a:lnTo>
                      <a:pt x="113" y="47"/>
                    </a:lnTo>
                    <a:lnTo>
                      <a:pt x="56" y="37"/>
                    </a:lnTo>
                    <a:lnTo>
                      <a:pt x="0" y="18"/>
                    </a:lnTo>
                    <a:lnTo>
                      <a:pt x="9" y="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8AA8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86" name="Freeform 43"/>
              <p:cNvSpPr>
                <a:spLocks/>
              </p:cNvSpPr>
              <p:nvPr/>
            </p:nvSpPr>
            <p:spPr bwMode="auto">
              <a:xfrm>
                <a:off x="5388" y="132"/>
                <a:ext cx="28" cy="26"/>
              </a:xfrm>
              <a:custGeom>
                <a:avLst/>
                <a:gdLst>
                  <a:gd name="T0" fmla="*/ 5 w 113"/>
                  <a:gd name="T1" fmla="*/ 3 h 104"/>
                  <a:gd name="T2" fmla="*/ 14 w 113"/>
                  <a:gd name="T3" fmla="*/ 0 h 104"/>
                  <a:gd name="T4" fmla="*/ 16 w 113"/>
                  <a:gd name="T5" fmla="*/ 0 h 104"/>
                  <a:gd name="T6" fmla="*/ 21 w 113"/>
                  <a:gd name="T7" fmla="*/ 0 h 104"/>
                  <a:gd name="T8" fmla="*/ 24 w 113"/>
                  <a:gd name="T9" fmla="*/ 5 h 104"/>
                  <a:gd name="T10" fmla="*/ 26 w 113"/>
                  <a:gd name="T11" fmla="*/ 10 h 104"/>
                  <a:gd name="T12" fmla="*/ 28 w 113"/>
                  <a:gd name="T13" fmla="*/ 14 h 104"/>
                  <a:gd name="T14" fmla="*/ 28 w 113"/>
                  <a:gd name="T15" fmla="*/ 19 h 104"/>
                  <a:gd name="T16" fmla="*/ 16 w 113"/>
                  <a:gd name="T17" fmla="*/ 21 h 104"/>
                  <a:gd name="T18" fmla="*/ 5 w 113"/>
                  <a:gd name="T19" fmla="*/ 26 h 104"/>
                  <a:gd name="T20" fmla="*/ 2 w 113"/>
                  <a:gd name="T21" fmla="*/ 24 h 104"/>
                  <a:gd name="T22" fmla="*/ 0 w 113"/>
                  <a:gd name="T23" fmla="*/ 17 h 104"/>
                  <a:gd name="T24" fmla="*/ 2 w 113"/>
                  <a:gd name="T25" fmla="*/ 12 h 104"/>
                  <a:gd name="T26" fmla="*/ 0 w 113"/>
                  <a:gd name="T27" fmla="*/ 5 h 104"/>
                  <a:gd name="T28" fmla="*/ 2 w 113"/>
                  <a:gd name="T29" fmla="*/ 3 h 104"/>
                  <a:gd name="T30" fmla="*/ 5 w 113"/>
                  <a:gd name="T31" fmla="*/ 3 h 10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13" h="104">
                    <a:moveTo>
                      <a:pt x="19" y="10"/>
                    </a:moveTo>
                    <a:lnTo>
                      <a:pt x="57" y="0"/>
                    </a:lnTo>
                    <a:lnTo>
                      <a:pt x="66" y="0"/>
                    </a:lnTo>
                    <a:lnTo>
                      <a:pt x="86" y="0"/>
                    </a:lnTo>
                    <a:lnTo>
                      <a:pt x="95" y="18"/>
                    </a:lnTo>
                    <a:lnTo>
                      <a:pt x="104" y="38"/>
                    </a:lnTo>
                    <a:lnTo>
                      <a:pt x="113" y="57"/>
                    </a:lnTo>
                    <a:lnTo>
                      <a:pt x="113" y="75"/>
                    </a:lnTo>
                    <a:lnTo>
                      <a:pt x="66" y="85"/>
                    </a:lnTo>
                    <a:lnTo>
                      <a:pt x="19" y="104"/>
                    </a:lnTo>
                    <a:lnTo>
                      <a:pt x="10" y="94"/>
                    </a:lnTo>
                    <a:lnTo>
                      <a:pt x="0" y="67"/>
                    </a:lnTo>
                    <a:lnTo>
                      <a:pt x="10" y="47"/>
                    </a:lnTo>
                    <a:lnTo>
                      <a:pt x="0" y="18"/>
                    </a:lnTo>
                    <a:lnTo>
                      <a:pt x="10" y="10"/>
                    </a:lnTo>
                    <a:lnTo>
                      <a:pt x="19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87" name="Freeform 44"/>
              <p:cNvSpPr>
                <a:spLocks/>
              </p:cNvSpPr>
              <p:nvPr/>
            </p:nvSpPr>
            <p:spPr bwMode="auto">
              <a:xfrm>
                <a:off x="5190" y="839"/>
                <a:ext cx="127" cy="59"/>
              </a:xfrm>
              <a:custGeom>
                <a:avLst/>
                <a:gdLst>
                  <a:gd name="T0" fmla="*/ 35 w 509"/>
                  <a:gd name="T1" fmla="*/ 21 h 237"/>
                  <a:gd name="T2" fmla="*/ 35 w 509"/>
                  <a:gd name="T3" fmla="*/ 24 h 237"/>
                  <a:gd name="T4" fmla="*/ 28 w 509"/>
                  <a:gd name="T5" fmla="*/ 28 h 237"/>
                  <a:gd name="T6" fmla="*/ 23 w 509"/>
                  <a:gd name="T7" fmla="*/ 36 h 237"/>
                  <a:gd name="T8" fmla="*/ 26 w 509"/>
                  <a:gd name="T9" fmla="*/ 42 h 237"/>
                  <a:gd name="T10" fmla="*/ 33 w 509"/>
                  <a:gd name="T11" fmla="*/ 45 h 237"/>
                  <a:gd name="T12" fmla="*/ 44 w 509"/>
                  <a:gd name="T13" fmla="*/ 45 h 237"/>
                  <a:gd name="T14" fmla="*/ 49 w 509"/>
                  <a:gd name="T15" fmla="*/ 40 h 237"/>
                  <a:gd name="T16" fmla="*/ 52 w 509"/>
                  <a:gd name="T17" fmla="*/ 33 h 237"/>
                  <a:gd name="T18" fmla="*/ 49 w 509"/>
                  <a:gd name="T19" fmla="*/ 28 h 237"/>
                  <a:gd name="T20" fmla="*/ 49 w 509"/>
                  <a:gd name="T21" fmla="*/ 26 h 237"/>
                  <a:gd name="T22" fmla="*/ 59 w 509"/>
                  <a:gd name="T23" fmla="*/ 12 h 237"/>
                  <a:gd name="T24" fmla="*/ 68 w 509"/>
                  <a:gd name="T25" fmla="*/ 0 h 237"/>
                  <a:gd name="T26" fmla="*/ 73 w 509"/>
                  <a:gd name="T27" fmla="*/ 0 h 237"/>
                  <a:gd name="T28" fmla="*/ 78 w 509"/>
                  <a:gd name="T29" fmla="*/ 2 h 237"/>
                  <a:gd name="T30" fmla="*/ 80 w 509"/>
                  <a:gd name="T31" fmla="*/ 2 h 237"/>
                  <a:gd name="T32" fmla="*/ 82 w 509"/>
                  <a:gd name="T33" fmla="*/ 2 h 237"/>
                  <a:gd name="T34" fmla="*/ 85 w 509"/>
                  <a:gd name="T35" fmla="*/ 2 h 237"/>
                  <a:gd name="T36" fmla="*/ 75 w 509"/>
                  <a:gd name="T37" fmla="*/ 5 h 237"/>
                  <a:gd name="T38" fmla="*/ 70 w 509"/>
                  <a:gd name="T39" fmla="*/ 10 h 237"/>
                  <a:gd name="T40" fmla="*/ 70 w 509"/>
                  <a:gd name="T41" fmla="*/ 14 h 237"/>
                  <a:gd name="T42" fmla="*/ 73 w 509"/>
                  <a:gd name="T43" fmla="*/ 19 h 237"/>
                  <a:gd name="T44" fmla="*/ 75 w 509"/>
                  <a:gd name="T45" fmla="*/ 21 h 237"/>
                  <a:gd name="T46" fmla="*/ 87 w 509"/>
                  <a:gd name="T47" fmla="*/ 21 h 237"/>
                  <a:gd name="T48" fmla="*/ 92 w 509"/>
                  <a:gd name="T49" fmla="*/ 19 h 237"/>
                  <a:gd name="T50" fmla="*/ 94 w 509"/>
                  <a:gd name="T51" fmla="*/ 17 h 237"/>
                  <a:gd name="T52" fmla="*/ 94 w 509"/>
                  <a:gd name="T53" fmla="*/ 12 h 237"/>
                  <a:gd name="T54" fmla="*/ 96 w 509"/>
                  <a:gd name="T55" fmla="*/ 7 h 237"/>
                  <a:gd name="T56" fmla="*/ 99 w 509"/>
                  <a:gd name="T57" fmla="*/ 5 h 237"/>
                  <a:gd name="T58" fmla="*/ 127 w 509"/>
                  <a:gd name="T59" fmla="*/ 14 h 237"/>
                  <a:gd name="T60" fmla="*/ 108 w 509"/>
                  <a:gd name="T61" fmla="*/ 24 h 237"/>
                  <a:gd name="T62" fmla="*/ 92 w 509"/>
                  <a:gd name="T63" fmla="*/ 36 h 237"/>
                  <a:gd name="T64" fmla="*/ 73 w 509"/>
                  <a:gd name="T65" fmla="*/ 47 h 237"/>
                  <a:gd name="T66" fmla="*/ 56 w 509"/>
                  <a:gd name="T67" fmla="*/ 59 h 237"/>
                  <a:gd name="T68" fmla="*/ 0 w 509"/>
                  <a:gd name="T69" fmla="*/ 40 h 237"/>
                  <a:gd name="T70" fmla="*/ 9 w 509"/>
                  <a:gd name="T71" fmla="*/ 36 h 237"/>
                  <a:gd name="T72" fmla="*/ 16 w 509"/>
                  <a:gd name="T73" fmla="*/ 31 h 237"/>
                  <a:gd name="T74" fmla="*/ 26 w 509"/>
                  <a:gd name="T75" fmla="*/ 26 h 237"/>
                  <a:gd name="T76" fmla="*/ 35 w 509"/>
                  <a:gd name="T77" fmla="*/ 21 h 237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509" h="237">
                    <a:moveTo>
                      <a:pt x="141" y="86"/>
                    </a:moveTo>
                    <a:lnTo>
                      <a:pt x="141" y="96"/>
                    </a:lnTo>
                    <a:lnTo>
                      <a:pt x="112" y="114"/>
                    </a:lnTo>
                    <a:lnTo>
                      <a:pt x="94" y="143"/>
                    </a:lnTo>
                    <a:lnTo>
                      <a:pt x="103" y="170"/>
                    </a:lnTo>
                    <a:lnTo>
                      <a:pt x="131" y="180"/>
                    </a:lnTo>
                    <a:lnTo>
                      <a:pt x="178" y="180"/>
                    </a:lnTo>
                    <a:lnTo>
                      <a:pt x="197" y="161"/>
                    </a:lnTo>
                    <a:lnTo>
                      <a:pt x="207" y="133"/>
                    </a:lnTo>
                    <a:lnTo>
                      <a:pt x="197" y="114"/>
                    </a:lnTo>
                    <a:lnTo>
                      <a:pt x="197" y="104"/>
                    </a:lnTo>
                    <a:lnTo>
                      <a:pt x="235" y="49"/>
                    </a:lnTo>
                    <a:lnTo>
                      <a:pt x="272" y="0"/>
                    </a:lnTo>
                    <a:lnTo>
                      <a:pt x="292" y="0"/>
                    </a:lnTo>
                    <a:lnTo>
                      <a:pt x="311" y="10"/>
                    </a:lnTo>
                    <a:lnTo>
                      <a:pt x="320" y="10"/>
                    </a:lnTo>
                    <a:lnTo>
                      <a:pt x="329" y="10"/>
                    </a:lnTo>
                    <a:lnTo>
                      <a:pt x="339" y="10"/>
                    </a:lnTo>
                    <a:lnTo>
                      <a:pt x="301" y="20"/>
                    </a:lnTo>
                    <a:lnTo>
                      <a:pt x="282" y="39"/>
                    </a:lnTo>
                    <a:lnTo>
                      <a:pt x="282" y="57"/>
                    </a:lnTo>
                    <a:lnTo>
                      <a:pt x="292" y="76"/>
                    </a:lnTo>
                    <a:lnTo>
                      <a:pt x="301" y="86"/>
                    </a:lnTo>
                    <a:lnTo>
                      <a:pt x="348" y="86"/>
                    </a:lnTo>
                    <a:lnTo>
                      <a:pt x="367" y="76"/>
                    </a:lnTo>
                    <a:lnTo>
                      <a:pt x="376" y="67"/>
                    </a:lnTo>
                    <a:lnTo>
                      <a:pt x="376" y="49"/>
                    </a:lnTo>
                    <a:lnTo>
                      <a:pt x="386" y="29"/>
                    </a:lnTo>
                    <a:lnTo>
                      <a:pt x="395" y="20"/>
                    </a:lnTo>
                    <a:lnTo>
                      <a:pt x="509" y="57"/>
                    </a:lnTo>
                    <a:lnTo>
                      <a:pt x="433" y="96"/>
                    </a:lnTo>
                    <a:lnTo>
                      <a:pt x="367" y="143"/>
                    </a:lnTo>
                    <a:lnTo>
                      <a:pt x="292" y="190"/>
                    </a:lnTo>
                    <a:lnTo>
                      <a:pt x="225" y="237"/>
                    </a:lnTo>
                    <a:lnTo>
                      <a:pt x="0" y="161"/>
                    </a:lnTo>
                    <a:lnTo>
                      <a:pt x="37" y="143"/>
                    </a:lnTo>
                    <a:lnTo>
                      <a:pt x="65" y="123"/>
                    </a:lnTo>
                    <a:lnTo>
                      <a:pt x="103" y="104"/>
                    </a:lnTo>
                    <a:lnTo>
                      <a:pt x="141" y="86"/>
                    </a:lnTo>
                    <a:close/>
                  </a:path>
                </a:pathLst>
              </a:custGeom>
              <a:solidFill>
                <a:srgbClr val="BDE6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88" name="Freeform 45"/>
              <p:cNvSpPr>
                <a:spLocks/>
              </p:cNvSpPr>
              <p:nvPr/>
            </p:nvSpPr>
            <p:spPr bwMode="auto">
              <a:xfrm>
                <a:off x="5392" y="137"/>
                <a:ext cx="19" cy="14"/>
              </a:xfrm>
              <a:custGeom>
                <a:avLst/>
                <a:gdLst>
                  <a:gd name="T0" fmla="*/ 0 w 76"/>
                  <a:gd name="T1" fmla="*/ 5 h 57"/>
                  <a:gd name="T2" fmla="*/ 7 w 76"/>
                  <a:gd name="T3" fmla="*/ 2 h 57"/>
                  <a:gd name="T4" fmla="*/ 14 w 76"/>
                  <a:gd name="T5" fmla="*/ 0 h 57"/>
                  <a:gd name="T6" fmla="*/ 19 w 76"/>
                  <a:gd name="T7" fmla="*/ 10 h 57"/>
                  <a:gd name="T8" fmla="*/ 3 w 76"/>
                  <a:gd name="T9" fmla="*/ 14 h 57"/>
                  <a:gd name="T10" fmla="*/ 0 w 76"/>
                  <a:gd name="T11" fmla="*/ 5 h 5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76" h="57">
                    <a:moveTo>
                      <a:pt x="0" y="20"/>
                    </a:moveTo>
                    <a:lnTo>
                      <a:pt x="29" y="10"/>
                    </a:lnTo>
                    <a:lnTo>
                      <a:pt x="57" y="0"/>
                    </a:lnTo>
                    <a:lnTo>
                      <a:pt x="76" y="39"/>
                    </a:lnTo>
                    <a:lnTo>
                      <a:pt x="10" y="57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91A4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89" name="Freeform 46"/>
              <p:cNvSpPr>
                <a:spLocks/>
              </p:cNvSpPr>
              <p:nvPr/>
            </p:nvSpPr>
            <p:spPr bwMode="auto">
              <a:xfrm>
                <a:off x="5248" y="538"/>
                <a:ext cx="64" cy="247"/>
              </a:xfrm>
              <a:custGeom>
                <a:avLst/>
                <a:gdLst>
                  <a:gd name="T0" fmla="*/ 14 w 254"/>
                  <a:gd name="T1" fmla="*/ 0 h 990"/>
                  <a:gd name="T2" fmla="*/ 26 w 254"/>
                  <a:gd name="T3" fmla="*/ 0 h 990"/>
                  <a:gd name="T4" fmla="*/ 38 w 254"/>
                  <a:gd name="T5" fmla="*/ 2 h 990"/>
                  <a:gd name="T6" fmla="*/ 64 w 254"/>
                  <a:gd name="T7" fmla="*/ 9 h 990"/>
                  <a:gd name="T8" fmla="*/ 52 w 254"/>
                  <a:gd name="T9" fmla="*/ 75 h 990"/>
                  <a:gd name="T10" fmla="*/ 48 w 254"/>
                  <a:gd name="T11" fmla="*/ 108 h 990"/>
                  <a:gd name="T12" fmla="*/ 45 w 254"/>
                  <a:gd name="T13" fmla="*/ 139 h 990"/>
                  <a:gd name="T14" fmla="*/ 43 w 254"/>
                  <a:gd name="T15" fmla="*/ 193 h 990"/>
                  <a:gd name="T16" fmla="*/ 45 w 254"/>
                  <a:gd name="T17" fmla="*/ 221 h 990"/>
                  <a:gd name="T18" fmla="*/ 50 w 254"/>
                  <a:gd name="T19" fmla="*/ 247 h 990"/>
                  <a:gd name="T20" fmla="*/ 43 w 254"/>
                  <a:gd name="T21" fmla="*/ 240 h 990"/>
                  <a:gd name="T22" fmla="*/ 38 w 254"/>
                  <a:gd name="T23" fmla="*/ 238 h 990"/>
                  <a:gd name="T24" fmla="*/ 33 w 254"/>
                  <a:gd name="T25" fmla="*/ 238 h 990"/>
                  <a:gd name="T26" fmla="*/ 28 w 254"/>
                  <a:gd name="T27" fmla="*/ 242 h 990"/>
                  <a:gd name="T28" fmla="*/ 26 w 254"/>
                  <a:gd name="T29" fmla="*/ 245 h 990"/>
                  <a:gd name="T30" fmla="*/ 19 w 254"/>
                  <a:gd name="T31" fmla="*/ 245 h 990"/>
                  <a:gd name="T32" fmla="*/ 17 w 254"/>
                  <a:gd name="T33" fmla="*/ 242 h 990"/>
                  <a:gd name="T34" fmla="*/ 14 w 254"/>
                  <a:gd name="T35" fmla="*/ 238 h 990"/>
                  <a:gd name="T36" fmla="*/ 12 w 254"/>
                  <a:gd name="T37" fmla="*/ 233 h 990"/>
                  <a:gd name="T38" fmla="*/ 12 w 254"/>
                  <a:gd name="T39" fmla="*/ 226 h 990"/>
                  <a:gd name="T40" fmla="*/ 9 w 254"/>
                  <a:gd name="T41" fmla="*/ 219 h 990"/>
                  <a:gd name="T42" fmla="*/ 5 w 254"/>
                  <a:gd name="T43" fmla="*/ 198 h 990"/>
                  <a:gd name="T44" fmla="*/ 3 w 254"/>
                  <a:gd name="T45" fmla="*/ 176 h 990"/>
                  <a:gd name="T46" fmla="*/ 0 w 254"/>
                  <a:gd name="T47" fmla="*/ 132 h 990"/>
                  <a:gd name="T48" fmla="*/ 5 w 254"/>
                  <a:gd name="T49" fmla="*/ 45 h 990"/>
                  <a:gd name="T50" fmla="*/ 14 w 254"/>
                  <a:gd name="T51" fmla="*/ 0 h 99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54" h="990">
                    <a:moveTo>
                      <a:pt x="57" y="0"/>
                    </a:moveTo>
                    <a:lnTo>
                      <a:pt x="104" y="0"/>
                    </a:lnTo>
                    <a:lnTo>
                      <a:pt x="151" y="9"/>
                    </a:lnTo>
                    <a:lnTo>
                      <a:pt x="254" y="38"/>
                    </a:lnTo>
                    <a:lnTo>
                      <a:pt x="207" y="302"/>
                    </a:lnTo>
                    <a:lnTo>
                      <a:pt x="189" y="433"/>
                    </a:lnTo>
                    <a:lnTo>
                      <a:pt x="180" y="556"/>
                    </a:lnTo>
                    <a:lnTo>
                      <a:pt x="170" y="773"/>
                    </a:lnTo>
                    <a:lnTo>
                      <a:pt x="180" y="887"/>
                    </a:lnTo>
                    <a:lnTo>
                      <a:pt x="198" y="990"/>
                    </a:lnTo>
                    <a:lnTo>
                      <a:pt x="170" y="962"/>
                    </a:lnTo>
                    <a:lnTo>
                      <a:pt x="151" y="952"/>
                    </a:lnTo>
                    <a:lnTo>
                      <a:pt x="132" y="952"/>
                    </a:lnTo>
                    <a:lnTo>
                      <a:pt x="113" y="971"/>
                    </a:lnTo>
                    <a:lnTo>
                      <a:pt x="104" y="981"/>
                    </a:lnTo>
                    <a:lnTo>
                      <a:pt x="76" y="981"/>
                    </a:lnTo>
                    <a:lnTo>
                      <a:pt x="66" y="971"/>
                    </a:lnTo>
                    <a:lnTo>
                      <a:pt x="57" y="952"/>
                    </a:lnTo>
                    <a:lnTo>
                      <a:pt x="47" y="934"/>
                    </a:lnTo>
                    <a:lnTo>
                      <a:pt x="47" y="905"/>
                    </a:lnTo>
                    <a:lnTo>
                      <a:pt x="37" y="877"/>
                    </a:lnTo>
                    <a:lnTo>
                      <a:pt x="19" y="792"/>
                    </a:lnTo>
                    <a:lnTo>
                      <a:pt x="10" y="707"/>
                    </a:lnTo>
                    <a:lnTo>
                      <a:pt x="0" y="529"/>
                    </a:lnTo>
                    <a:lnTo>
                      <a:pt x="19" y="179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90" name="Freeform 47"/>
              <p:cNvSpPr>
                <a:spLocks/>
              </p:cNvSpPr>
              <p:nvPr/>
            </p:nvSpPr>
            <p:spPr bwMode="auto">
              <a:xfrm>
                <a:off x="5265" y="467"/>
                <a:ext cx="222" cy="78"/>
              </a:xfrm>
              <a:custGeom>
                <a:avLst/>
                <a:gdLst>
                  <a:gd name="T0" fmla="*/ 57 w 887"/>
                  <a:gd name="T1" fmla="*/ 38 h 311"/>
                  <a:gd name="T2" fmla="*/ 113 w 887"/>
                  <a:gd name="T3" fmla="*/ 19 h 311"/>
                  <a:gd name="T4" fmla="*/ 172 w 887"/>
                  <a:gd name="T5" fmla="*/ 0 h 311"/>
                  <a:gd name="T6" fmla="*/ 198 w 887"/>
                  <a:gd name="T7" fmla="*/ 5 h 311"/>
                  <a:gd name="T8" fmla="*/ 210 w 887"/>
                  <a:gd name="T9" fmla="*/ 9 h 311"/>
                  <a:gd name="T10" fmla="*/ 222 w 887"/>
                  <a:gd name="T11" fmla="*/ 12 h 311"/>
                  <a:gd name="T12" fmla="*/ 179 w 887"/>
                  <a:gd name="T13" fmla="*/ 28 h 311"/>
                  <a:gd name="T14" fmla="*/ 139 w 887"/>
                  <a:gd name="T15" fmla="*/ 47 h 311"/>
                  <a:gd name="T16" fmla="*/ 99 w 887"/>
                  <a:gd name="T17" fmla="*/ 64 h 311"/>
                  <a:gd name="T18" fmla="*/ 57 w 887"/>
                  <a:gd name="T19" fmla="*/ 78 h 311"/>
                  <a:gd name="T20" fmla="*/ 43 w 887"/>
                  <a:gd name="T21" fmla="*/ 73 h 311"/>
                  <a:gd name="T22" fmla="*/ 29 w 887"/>
                  <a:gd name="T23" fmla="*/ 69 h 311"/>
                  <a:gd name="T24" fmla="*/ 0 w 887"/>
                  <a:gd name="T25" fmla="*/ 64 h 311"/>
                  <a:gd name="T26" fmla="*/ 12 w 887"/>
                  <a:gd name="T27" fmla="*/ 54 h 311"/>
                  <a:gd name="T28" fmla="*/ 26 w 887"/>
                  <a:gd name="T29" fmla="*/ 47 h 311"/>
                  <a:gd name="T30" fmla="*/ 57 w 887"/>
                  <a:gd name="T31" fmla="*/ 38 h 31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887" h="311">
                    <a:moveTo>
                      <a:pt x="227" y="151"/>
                    </a:moveTo>
                    <a:lnTo>
                      <a:pt x="453" y="76"/>
                    </a:lnTo>
                    <a:lnTo>
                      <a:pt x="689" y="0"/>
                    </a:lnTo>
                    <a:lnTo>
                      <a:pt x="793" y="19"/>
                    </a:lnTo>
                    <a:lnTo>
                      <a:pt x="840" y="37"/>
                    </a:lnTo>
                    <a:lnTo>
                      <a:pt x="887" y="47"/>
                    </a:lnTo>
                    <a:lnTo>
                      <a:pt x="717" y="113"/>
                    </a:lnTo>
                    <a:lnTo>
                      <a:pt x="556" y="188"/>
                    </a:lnTo>
                    <a:lnTo>
                      <a:pt x="396" y="254"/>
                    </a:lnTo>
                    <a:lnTo>
                      <a:pt x="227" y="311"/>
                    </a:lnTo>
                    <a:lnTo>
                      <a:pt x="170" y="292"/>
                    </a:lnTo>
                    <a:lnTo>
                      <a:pt x="114" y="274"/>
                    </a:lnTo>
                    <a:lnTo>
                      <a:pt x="0" y="254"/>
                    </a:lnTo>
                    <a:lnTo>
                      <a:pt x="47" y="217"/>
                    </a:lnTo>
                    <a:lnTo>
                      <a:pt x="104" y="188"/>
                    </a:lnTo>
                    <a:lnTo>
                      <a:pt x="227" y="151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91" name="Freeform 48"/>
              <p:cNvSpPr>
                <a:spLocks/>
              </p:cNvSpPr>
              <p:nvPr/>
            </p:nvSpPr>
            <p:spPr bwMode="auto">
              <a:xfrm>
                <a:off x="5178" y="733"/>
                <a:ext cx="488" cy="318"/>
              </a:xfrm>
              <a:custGeom>
                <a:avLst/>
                <a:gdLst>
                  <a:gd name="T0" fmla="*/ 12 w 1951"/>
                  <a:gd name="T1" fmla="*/ 276 h 1272"/>
                  <a:gd name="T2" fmla="*/ 19 w 1951"/>
                  <a:gd name="T3" fmla="*/ 276 h 1272"/>
                  <a:gd name="T4" fmla="*/ 24 w 1951"/>
                  <a:gd name="T5" fmla="*/ 274 h 1272"/>
                  <a:gd name="T6" fmla="*/ 28 w 1951"/>
                  <a:gd name="T7" fmla="*/ 269 h 1272"/>
                  <a:gd name="T8" fmla="*/ 33 w 1951"/>
                  <a:gd name="T9" fmla="*/ 269 h 1272"/>
                  <a:gd name="T10" fmla="*/ 73 w 1951"/>
                  <a:gd name="T11" fmla="*/ 245 h 1272"/>
                  <a:gd name="T12" fmla="*/ 111 w 1951"/>
                  <a:gd name="T13" fmla="*/ 222 h 1272"/>
                  <a:gd name="T14" fmla="*/ 151 w 1951"/>
                  <a:gd name="T15" fmla="*/ 200 h 1272"/>
                  <a:gd name="T16" fmla="*/ 189 w 1951"/>
                  <a:gd name="T17" fmla="*/ 174 h 1272"/>
                  <a:gd name="T18" fmla="*/ 219 w 1951"/>
                  <a:gd name="T19" fmla="*/ 156 h 1272"/>
                  <a:gd name="T20" fmla="*/ 250 w 1951"/>
                  <a:gd name="T21" fmla="*/ 142 h 1272"/>
                  <a:gd name="T22" fmla="*/ 278 w 1951"/>
                  <a:gd name="T23" fmla="*/ 125 h 1272"/>
                  <a:gd name="T24" fmla="*/ 306 w 1951"/>
                  <a:gd name="T25" fmla="*/ 106 h 1272"/>
                  <a:gd name="T26" fmla="*/ 351 w 1951"/>
                  <a:gd name="T27" fmla="*/ 82 h 1272"/>
                  <a:gd name="T28" fmla="*/ 396 w 1951"/>
                  <a:gd name="T29" fmla="*/ 57 h 1272"/>
                  <a:gd name="T30" fmla="*/ 479 w 1951"/>
                  <a:gd name="T31" fmla="*/ 7 h 1272"/>
                  <a:gd name="T32" fmla="*/ 483 w 1951"/>
                  <a:gd name="T33" fmla="*/ 5 h 1272"/>
                  <a:gd name="T34" fmla="*/ 488 w 1951"/>
                  <a:gd name="T35" fmla="*/ 0 h 1272"/>
                  <a:gd name="T36" fmla="*/ 481 w 1951"/>
                  <a:gd name="T37" fmla="*/ 31 h 1272"/>
                  <a:gd name="T38" fmla="*/ 479 w 1951"/>
                  <a:gd name="T39" fmla="*/ 40 h 1272"/>
                  <a:gd name="T40" fmla="*/ 474 w 1951"/>
                  <a:gd name="T41" fmla="*/ 45 h 1272"/>
                  <a:gd name="T42" fmla="*/ 467 w 1951"/>
                  <a:gd name="T43" fmla="*/ 50 h 1272"/>
                  <a:gd name="T44" fmla="*/ 460 w 1951"/>
                  <a:gd name="T45" fmla="*/ 52 h 1272"/>
                  <a:gd name="T46" fmla="*/ 401 w 1951"/>
                  <a:gd name="T47" fmla="*/ 90 h 1272"/>
                  <a:gd name="T48" fmla="*/ 337 w 1951"/>
                  <a:gd name="T49" fmla="*/ 123 h 1272"/>
                  <a:gd name="T50" fmla="*/ 266 w 1951"/>
                  <a:gd name="T51" fmla="*/ 165 h 1272"/>
                  <a:gd name="T52" fmla="*/ 193 w 1951"/>
                  <a:gd name="T53" fmla="*/ 210 h 1272"/>
                  <a:gd name="T54" fmla="*/ 47 w 1951"/>
                  <a:gd name="T55" fmla="*/ 292 h 1272"/>
                  <a:gd name="T56" fmla="*/ 24 w 1951"/>
                  <a:gd name="T57" fmla="*/ 306 h 1272"/>
                  <a:gd name="T58" fmla="*/ 0 w 1951"/>
                  <a:gd name="T59" fmla="*/ 318 h 1272"/>
                  <a:gd name="T60" fmla="*/ 0 w 1951"/>
                  <a:gd name="T61" fmla="*/ 306 h 1272"/>
                  <a:gd name="T62" fmla="*/ 0 w 1951"/>
                  <a:gd name="T63" fmla="*/ 295 h 1272"/>
                  <a:gd name="T64" fmla="*/ 0 w 1951"/>
                  <a:gd name="T65" fmla="*/ 287 h 1272"/>
                  <a:gd name="T66" fmla="*/ 2 w 1951"/>
                  <a:gd name="T67" fmla="*/ 283 h 1272"/>
                  <a:gd name="T68" fmla="*/ 7 w 1951"/>
                  <a:gd name="T69" fmla="*/ 278 h 1272"/>
                  <a:gd name="T70" fmla="*/ 12 w 1951"/>
                  <a:gd name="T71" fmla="*/ 276 h 1272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1951" h="1272">
                    <a:moveTo>
                      <a:pt x="47" y="1102"/>
                    </a:moveTo>
                    <a:lnTo>
                      <a:pt x="74" y="1102"/>
                    </a:lnTo>
                    <a:lnTo>
                      <a:pt x="94" y="1094"/>
                    </a:lnTo>
                    <a:lnTo>
                      <a:pt x="112" y="1075"/>
                    </a:lnTo>
                    <a:lnTo>
                      <a:pt x="131" y="1075"/>
                    </a:lnTo>
                    <a:lnTo>
                      <a:pt x="292" y="981"/>
                    </a:lnTo>
                    <a:lnTo>
                      <a:pt x="442" y="886"/>
                    </a:lnTo>
                    <a:lnTo>
                      <a:pt x="603" y="801"/>
                    </a:lnTo>
                    <a:lnTo>
                      <a:pt x="754" y="697"/>
                    </a:lnTo>
                    <a:lnTo>
                      <a:pt x="877" y="622"/>
                    </a:lnTo>
                    <a:lnTo>
                      <a:pt x="998" y="566"/>
                    </a:lnTo>
                    <a:lnTo>
                      <a:pt x="1112" y="499"/>
                    </a:lnTo>
                    <a:lnTo>
                      <a:pt x="1225" y="423"/>
                    </a:lnTo>
                    <a:lnTo>
                      <a:pt x="1405" y="329"/>
                    </a:lnTo>
                    <a:lnTo>
                      <a:pt x="1583" y="226"/>
                    </a:lnTo>
                    <a:lnTo>
                      <a:pt x="1914" y="28"/>
                    </a:lnTo>
                    <a:lnTo>
                      <a:pt x="1932" y="18"/>
                    </a:lnTo>
                    <a:lnTo>
                      <a:pt x="1951" y="0"/>
                    </a:lnTo>
                    <a:lnTo>
                      <a:pt x="1924" y="122"/>
                    </a:lnTo>
                    <a:lnTo>
                      <a:pt x="1914" y="160"/>
                    </a:lnTo>
                    <a:lnTo>
                      <a:pt x="1895" y="179"/>
                    </a:lnTo>
                    <a:lnTo>
                      <a:pt x="1867" y="198"/>
                    </a:lnTo>
                    <a:lnTo>
                      <a:pt x="1838" y="207"/>
                    </a:lnTo>
                    <a:lnTo>
                      <a:pt x="1603" y="358"/>
                    </a:lnTo>
                    <a:lnTo>
                      <a:pt x="1348" y="490"/>
                    </a:lnTo>
                    <a:lnTo>
                      <a:pt x="1065" y="660"/>
                    </a:lnTo>
                    <a:lnTo>
                      <a:pt x="773" y="838"/>
                    </a:lnTo>
                    <a:lnTo>
                      <a:pt x="188" y="1169"/>
                    </a:lnTo>
                    <a:lnTo>
                      <a:pt x="94" y="1225"/>
                    </a:lnTo>
                    <a:lnTo>
                      <a:pt x="0" y="1272"/>
                    </a:lnTo>
                    <a:lnTo>
                      <a:pt x="0" y="1225"/>
                    </a:lnTo>
                    <a:lnTo>
                      <a:pt x="0" y="1178"/>
                    </a:lnTo>
                    <a:lnTo>
                      <a:pt x="0" y="1149"/>
                    </a:lnTo>
                    <a:lnTo>
                      <a:pt x="8" y="1131"/>
                    </a:lnTo>
                    <a:lnTo>
                      <a:pt x="27" y="1112"/>
                    </a:lnTo>
                    <a:lnTo>
                      <a:pt x="47" y="1102"/>
                    </a:lnTo>
                    <a:close/>
                  </a:path>
                </a:pathLst>
              </a:custGeom>
              <a:solidFill>
                <a:srgbClr val="AB5F3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92" name="Freeform 49"/>
              <p:cNvSpPr>
                <a:spLocks/>
              </p:cNvSpPr>
              <p:nvPr/>
            </p:nvSpPr>
            <p:spPr bwMode="auto">
              <a:xfrm>
                <a:off x="5220" y="867"/>
                <a:ext cx="14" cy="10"/>
              </a:xfrm>
              <a:custGeom>
                <a:avLst/>
                <a:gdLst>
                  <a:gd name="T0" fmla="*/ 10 w 56"/>
                  <a:gd name="T1" fmla="*/ 0 h 38"/>
                  <a:gd name="T2" fmla="*/ 10 w 56"/>
                  <a:gd name="T3" fmla="*/ 5 h 38"/>
                  <a:gd name="T4" fmla="*/ 12 w 56"/>
                  <a:gd name="T5" fmla="*/ 5 h 38"/>
                  <a:gd name="T6" fmla="*/ 14 w 56"/>
                  <a:gd name="T7" fmla="*/ 8 h 38"/>
                  <a:gd name="T8" fmla="*/ 12 w 56"/>
                  <a:gd name="T9" fmla="*/ 10 h 38"/>
                  <a:gd name="T10" fmla="*/ 0 w 56"/>
                  <a:gd name="T11" fmla="*/ 8 h 38"/>
                  <a:gd name="T12" fmla="*/ 2 w 56"/>
                  <a:gd name="T13" fmla="*/ 5 h 38"/>
                  <a:gd name="T14" fmla="*/ 5 w 56"/>
                  <a:gd name="T15" fmla="*/ 2 h 38"/>
                  <a:gd name="T16" fmla="*/ 10 w 56"/>
                  <a:gd name="T17" fmla="*/ 0 h 3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6" h="38">
                    <a:moveTo>
                      <a:pt x="38" y="0"/>
                    </a:moveTo>
                    <a:lnTo>
                      <a:pt x="38" y="19"/>
                    </a:lnTo>
                    <a:lnTo>
                      <a:pt x="47" y="19"/>
                    </a:lnTo>
                    <a:lnTo>
                      <a:pt x="56" y="29"/>
                    </a:lnTo>
                    <a:lnTo>
                      <a:pt x="47" y="38"/>
                    </a:lnTo>
                    <a:lnTo>
                      <a:pt x="0" y="29"/>
                    </a:lnTo>
                    <a:lnTo>
                      <a:pt x="9" y="19"/>
                    </a:lnTo>
                    <a:lnTo>
                      <a:pt x="19" y="9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CCE70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93" name="Freeform 50"/>
              <p:cNvSpPr>
                <a:spLocks/>
              </p:cNvSpPr>
              <p:nvPr/>
            </p:nvSpPr>
            <p:spPr bwMode="auto">
              <a:xfrm>
                <a:off x="5230" y="783"/>
                <a:ext cx="59" cy="77"/>
              </a:xfrm>
              <a:custGeom>
                <a:avLst/>
                <a:gdLst>
                  <a:gd name="T0" fmla="*/ 52 w 235"/>
                  <a:gd name="T1" fmla="*/ 2 h 311"/>
                  <a:gd name="T2" fmla="*/ 57 w 235"/>
                  <a:gd name="T3" fmla="*/ 0 h 311"/>
                  <a:gd name="T4" fmla="*/ 59 w 235"/>
                  <a:gd name="T5" fmla="*/ 2 h 311"/>
                  <a:gd name="T6" fmla="*/ 50 w 235"/>
                  <a:gd name="T7" fmla="*/ 16 h 311"/>
                  <a:gd name="T8" fmla="*/ 45 w 235"/>
                  <a:gd name="T9" fmla="*/ 23 h 311"/>
                  <a:gd name="T10" fmla="*/ 38 w 235"/>
                  <a:gd name="T11" fmla="*/ 30 h 311"/>
                  <a:gd name="T12" fmla="*/ 21 w 235"/>
                  <a:gd name="T13" fmla="*/ 54 h 311"/>
                  <a:gd name="T14" fmla="*/ 14 w 235"/>
                  <a:gd name="T15" fmla="*/ 65 h 311"/>
                  <a:gd name="T16" fmla="*/ 2 w 235"/>
                  <a:gd name="T17" fmla="*/ 77 h 311"/>
                  <a:gd name="T18" fmla="*/ 0 w 235"/>
                  <a:gd name="T19" fmla="*/ 75 h 311"/>
                  <a:gd name="T20" fmla="*/ 0 w 235"/>
                  <a:gd name="T21" fmla="*/ 72 h 311"/>
                  <a:gd name="T22" fmla="*/ 2 w 235"/>
                  <a:gd name="T23" fmla="*/ 68 h 311"/>
                  <a:gd name="T24" fmla="*/ 7 w 235"/>
                  <a:gd name="T25" fmla="*/ 63 h 311"/>
                  <a:gd name="T26" fmla="*/ 9 w 235"/>
                  <a:gd name="T27" fmla="*/ 58 h 311"/>
                  <a:gd name="T28" fmla="*/ 28 w 235"/>
                  <a:gd name="T29" fmla="*/ 32 h 311"/>
                  <a:gd name="T30" fmla="*/ 38 w 235"/>
                  <a:gd name="T31" fmla="*/ 21 h 311"/>
                  <a:gd name="T32" fmla="*/ 47 w 235"/>
                  <a:gd name="T33" fmla="*/ 9 h 311"/>
                  <a:gd name="T34" fmla="*/ 50 w 235"/>
                  <a:gd name="T35" fmla="*/ 4 h 311"/>
                  <a:gd name="T36" fmla="*/ 52 w 235"/>
                  <a:gd name="T37" fmla="*/ 2 h 31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35" h="311">
                    <a:moveTo>
                      <a:pt x="207" y="9"/>
                    </a:moveTo>
                    <a:lnTo>
                      <a:pt x="226" y="0"/>
                    </a:lnTo>
                    <a:lnTo>
                      <a:pt x="235" y="9"/>
                    </a:lnTo>
                    <a:lnTo>
                      <a:pt x="198" y="66"/>
                    </a:lnTo>
                    <a:lnTo>
                      <a:pt x="179" y="94"/>
                    </a:lnTo>
                    <a:lnTo>
                      <a:pt x="151" y="122"/>
                    </a:lnTo>
                    <a:lnTo>
                      <a:pt x="85" y="217"/>
                    </a:lnTo>
                    <a:lnTo>
                      <a:pt x="56" y="264"/>
                    </a:lnTo>
                    <a:lnTo>
                      <a:pt x="9" y="311"/>
                    </a:lnTo>
                    <a:lnTo>
                      <a:pt x="0" y="301"/>
                    </a:lnTo>
                    <a:lnTo>
                      <a:pt x="0" y="292"/>
                    </a:lnTo>
                    <a:lnTo>
                      <a:pt x="9" y="274"/>
                    </a:lnTo>
                    <a:lnTo>
                      <a:pt x="28" y="254"/>
                    </a:lnTo>
                    <a:lnTo>
                      <a:pt x="37" y="235"/>
                    </a:lnTo>
                    <a:lnTo>
                      <a:pt x="112" y="131"/>
                    </a:lnTo>
                    <a:lnTo>
                      <a:pt x="151" y="84"/>
                    </a:lnTo>
                    <a:lnTo>
                      <a:pt x="188" y="37"/>
                    </a:lnTo>
                    <a:lnTo>
                      <a:pt x="198" y="18"/>
                    </a:lnTo>
                    <a:lnTo>
                      <a:pt x="207" y="9"/>
                    </a:lnTo>
                    <a:close/>
                  </a:path>
                </a:pathLst>
              </a:custGeom>
              <a:solidFill>
                <a:srgbClr val="7686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94" name="Freeform 51"/>
              <p:cNvSpPr>
                <a:spLocks/>
              </p:cNvSpPr>
              <p:nvPr/>
            </p:nvSpPr>
            <p:spPr bwMode="auto">
              <a:xfrm>
                <a:off x="5246" y="858"/>
                <a:ext cx="76" cy="52"/>
              </a:xfrm>
              <a:custGeom>
                <a:avLst/>
                <a:gdLst>
                  <a:gd name="T0" fmla="*/ 64 w 303"/>
                  <a:gd name="T1" fmla="*/ 7 h 208"/>
                  <a:gd name="T2" fmla="*/ 69 w 303"/>
                  <a:gd name="T3" fmla="*/ 3 h 208"/>
                  <a:gd name="T4" fmla="*/ 71 w 303"/>
                  <a:gd name="T5" fmla="*/ 0 h 208"/>
                  <a:gd name="T6" fmla="*/ 76 w 303"/>
                  <a:gd name="T7" fmla="*/ 0 h 208"/>
                  <a:gd name="T8" fmla="*/ 76 w 303"/>
                  <a:gd name="T9" fmla="*/ 5 h 208"/>
                  <a:gd name="T10" fmla="*/ 40 w 303"/>
                  <a:gd name="T11" fmla="*/ 29 h 208"/>
                  <a:gd name="T12" fmla="*/ 7 w 303"/>
                  <a:gd name="T13" fmla="*/ 52 h 208"/>
                  <a:gd name="T14" fmla="*/ 5 w 303"/>
                  <a:gd name="T15" fmla="*/ 52 h 208"/>
                  <a:gd name="T16" fmla="*/ 3 w 303"/>
                  <a:gd name="T17" fmla="*/ 52 h 208"/>
                  <a:gd name="T18" fmla="*/ 0 w 303"/>
                  <a:gd name="T19" fmla="*/ 47 h 208"/>
                  <a:gd name="T20" fmla="*/ 31 w 303"/>
                  <a:gd name="T21" fmla="*/ 26 h 208"/>
                  <a:gd name="T22" fmla="*/ 64 w 303"/>
                  <a:gd name="T23" fmla="*/ 7 h 20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303" h="208">
                    <a:moveTo>
                      <a:pt x="255" y="28"/>
                    </a:moveTo>
                    <a:lnTo>
                      <a:pt x="274" y="10"/>
                    </a:lnTo>
                    <a:lnTo>
                      <a:pt x="284" y="0"/>
                    </a:lnTo>
                    <a:lnTo>
                      <a:pt x="303" y="0"/>
                    </a:lnTo>
                    <a:lnTo>
                      <a:pt x="303" y="20"/>
                    </a:lnTo>
                    <a:lnTo>
                      <a:pt x="161" y="114"/>
                    </a:lnTo>
                    <a:lnTo>
                      <a:pt x="29" y="208"/>
                    </a:lnTo>
                    <a:lnTo>
                      <a:pt x="20" y="208"/>
                    </a:lnTo>
                    <a:lnTo>
                      <a:pt x="10" y="208"/>
                    </a:lnTo>
                    <a:lnTo>
                      <a:pt x="0" y="189"/>
                    </a:lnTo>
                    <a:lnTo>
                      <a:pt x="123" y="104"/>
                    </a:lnTo>
                    <a:lnTo>
                      <a:pt x="255" y="28"/>
                    </a:lnTo>
                    <a:close/>
                  </a:path>
                </a:pathLst>
              </a:custGeom>
              <a:solidFill>
                <a:srgbClr val="8AA8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95" name="Freeform 52"/>
              <p:cNvSpPr>
                <a:spLocks/>
              </p:cNvSpPr>
              <p:nvPr/>
            </p:nvSpPr>
            <p:spPr bwMode="auto">
              <a:xfrm>
                <a:off x="5263" y="799"/>
                <a:ext cx="35" cy="36"/>
              </a:xfrm>
              <a:custGeom>
                <a:avLst/>
                <a:gdLst>
                  <a:gd name="T0" fmla="*/ 23 w 141"/>
                  <a:gd name="T1" fmla="*/ 2 h 141"/>
                  <a:gd name="T2" fmla="*/ 31 w 141"/>
                  <a:gd name="T3" fmla="*/ 0 h 141"/>
                  <a:gd name="T4" fmla="*/ 33 w 141"/>
                  <a:gd name="T5" fmla="*/ 0 h 141"/>
                  <a:gd name="T6" fmla="*/ 35 w 141"/>
                  <a:gd name="T7" fmla="*/ 2 h 141"/>
                  <a:gd name="T8" fmla="*/ 21 w 141"/>
                  <a:gd name="T9" fmla="*/ 19 h 141"/>
                  <a:gd name="T10" fmla="*/ 7 w 141"/>
                  <a:gd name="T11" fmla="*/ 36 h 141"/>
                  <a:gd name="T12" fmla="*/ 5 w 141"/>
                  <a:gd name="T13" fmla="*/ 34 h 141"/>
                  <a:gd name="T14" fmla="*/ 0 w 141"/>
                  <a:gd name="T15" fmla="*/ 34 h 141"/>
                  <a:gd name="T16" fmla="*/ 12 w 141"/>
                  <a:gd name="T17" fmla="*/ 17 h 141"/>
                  <a:gd name="T18" fmla="*/ 23 w 141"/>
                  <a:gd name="T19" fmla="*/ 2 h 14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41" h="141">
                    <a:moveTo>
                      <a:pt x="94" y="9"/>
                    </a:moveTo>
                    <a:lnTo>
                      <a:pt x="123" y="0"/>
                    </a:lnTo>
                    <a:lnTo>
                      <a:pt x="132" y="0"/>
                    </a:lnTo>
                    <a:lnTo>
                      <a:pt x="141" y="9"/>
                    </a:lnTo>
                    <a:lnTo>
                      <a:pt x="84" y="75"/>
                    </a:lnTo>
                    <a:lnTo>
                      <a:pt x="28" y="141"/>
                    </a:lnTo>
                    <a:lnTo>
                      <a:pt x="19" y="132"/>
                    </a:lnTo>
                    <a:lnTo>
                      <a:pt x="0" y="132"/>
                    </a:lnTo>
                    <a:lnTo>
                      <a:pt x="47" y="65"/>
                    </a:lnTo>
                    <a:lnTo>
                      <a:pt x="94" y="9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96" name="Freeform 53"/>
              <p:cNvSpPr>
                <a:spLocks/>
              </p:cNvSpPr>
              <p:nvPr/>
            </p:nvSpPr>
            <p:spPr bwMode="auto">
              <a:xfrm>
                <a:off x="5300" y="566"/>
                <a:ext cx="201" cy="224"/>
              </a:xfrm>
              <a:custGeom>
                <a:avLst/>
                <a:gdLst>
                  <a:gd name="T0" fmla="*/ 17 w 802"/>
                  <a:gd name="T1" fmla="*/ 0 h 896"/>
                  <a:gd name="T2" fmla="*/ 90 w 802"/>
                  <a:gd name="T3" fmla="*/ 24 h 896"/>
                  <a:gd name="T4" fmla="*/ 128 w 802"/>
                  <a:gd name="T5" fmla="*/ 36 h 896"/>
                  <a:gd name="T6" fmla="*/ 163 w 802"/>
                  <a:gd name="T7" fmla="*/ 47 h 896"/>
                  <a:gd name="T8" fmla="*/ 173 w 802"/>
                  <a:gd name="T9" fmla="*/ 52 h 896"/>
                  <a:gd name="T10" fmla="*/ 182 w 802"/>
                  <a:gd name="T11" fmla="*/ 54 h 896"/>
                  <a:gd name="T12" fmla="*/ 191 w 802"/>
                  <a:gd name="T13" fmla="*/ 57 h 896"/>
                  <a:gd name="T14" fmla="*/ 201 w 802"/>
                  <a:gd name="T15" fmla="*/ 62 h 896"/>
                  <a:gd name="T16" fmla="*/ 194 w 802"/>
                  <a:gd name="T17" fmla="*/ 102 h 896"/>
                  <a:gd name="T18" fmla="*/ 182 w 802"/>
                  <a:gd name="T19" fmla="*/ 139 h 896"/>
                  <a:gd name="T20" fmla="*/ 170 w 802"/>
                  <a:gd name="T21" fmla="*/ 179 h 896"/>
                  <a:gd name="T22" fmla="*/ 161 w 802"/>
                  <a:gd name="T23" fmla="*/ 219 h 896"/>
                  <a:gd name="T24" fmla="*/ 139 w 802"/>
                  <a:gd name="T25" fmla="*/ 222 h 896"/>
                  <a:gd name="T26" fmla="*/ 121 w 802"/>
                  <a:gd name="T27" fmla="*/ 224 h 896"/>
                  <a:gd name="T28" fmla="*/ 78 w 802"/>
                  <a:gd name="T29" fmla="*/ 222 h 896"/>
                  <a:gd name="T30" fmla="*/ 57 w 802"/>
                  <a:gd name="T31" fmla="*/ 219 h 896"/>
                  <a:gd name="T32" fmla="*/ 36 w 802"/>
                  <a:gd name="T33" fmla="*/ 217 h 896"/>
                  <a:gd name="T34" fmla="*/ 36 w 802"/>
                  <a:gd name="T35" fmla="*/ 212 h 896"/>
                  <a:gd name="T36" fmla="*/ 33 w 802"/>
                  <a:gd name="T37" fmla="*/ 210 h 896"/>
                  <a:gd name="T38" fmla="*/ 26 w 802"/>
                  <a:gd name="T39" fmla="*/ 205 h 896"/>
                  <a:gd name="T40" fmla="*/ 22 w 802"/>
                  <a:gd name="T41" fmla="*/ 208 h 896"/>
                  <a:gd name="T42" fmla="*/ 17 w 802"/>
                  <a:gd name="T43" fmla="*/ 212 h 896"/>
                  <a:gd name="T44" fmla="*/ 12 w 802"/>
                  <a:gd name="T45" fmla="*/ 217 h 896"/>
                  <a:gd name="T46" fmla="*/ 10 w 802"/>
                  <a:gd name="T47" fmla="*/ 217 h 896"/>
                  <a:gd name="T48" fmla="*/ 5 w 802"/>
                  <a:gd name="T49" fmla="*/ 217 h 896"/>
                  <a:gd name="T50" fmla="*/ 3 w 802"/>
                  <a:gd name="T51" fmla="*/ 208 h 896"/>
                  <a:gd name="T52" fmla="*/ 0 w 802"/>
                  <a:gd name="T53" fmla="*/ 201 h 896"/>
                  <a:gd name="T54" fmla="*/ 3 w 802"/>
                  <a:gd name="T55" fmla="*/ 191 h 896"/>
                  <a:gd name="T56" fmla="*/ 0 w 802"/>
                  <a:gd name="T57" fmla="*/ 184 h 896"/>
                  <a:gd name="T58" fmla="*/ 0 w 802"/>
                  <a:gd name="T59" fmla="*/ 139 h 896"/>
                  <a:gd name="T60" fmla="*/ 0 w 802"/>
                  <a:gd name="T61" fmla="*/ 92 h 896"/>
                  <a:gd name="T62" fmla="*/ 5 w 802"/>
                  <a:gd name="T63" fmla="*/ 45 h 896"/>
                  <a:gd name="T64" fmla="*/ 10 w 802"/>
                  <a:gd name="T65" fmla="*/ 21 h 896"/>
                  <a:gd name="T66" fmla="*/ 17 w 802"/>
                  <a:gd name="T67" fmla="*/ 0 h 89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802" h="896">
                    <a:moveTo>
                      <a:pt x="67" y="0"/>
                    </a:moveTo>
                    <a:lnTo>
                      <a:pt x="359" y="95"/>
                    </a:lnTo>
                    <a:lnTo>
                      <a:pt x="509" y="142"/>
                    </a:lnTo>
                    <a:lnTo>
                      <a:pt x="652" y="189"/>
                    </a:lnTo>
                    <a:lnTo>
                      <a:pt x="689" y="207"/>
                    </a:lnTo>
                    <a:lnTo>
                      <a:pt x="727" y="217"/>
                    </a:lnTo>
                    <a:lnTo>
                      <a:pt x="764" y="226"/>
                    </a:lnTo>
                    <a:lnTo>
                      <a:pt x="802" y="246"/>
                    </a:lnTo>
                    <a:lnTo>
                      <a:pt x="774" y="406"/>
                    </a:lnTo>
                    <a:lnTo>
                      <a:pt x="727" y="557"/>
                    </a:lnTo>
                    <a:lnTo>
                      <a:pt x="679" y="717"/>
                    </a:lnTo>
                    <a:lnTo>
                      <a:pt x="642" y="877"/>
                    </a:lnTo>
                    <a:lnTo>
                      <a:pt x="556" y="886"/>
                    </a:lnTo>
                    <a:lnTo>
                      <a:pt x="482" y="896"/>
                    </a:lnTo>
                    <a:lnTo>
                      <a:pt x="312" y="886"/>
                    </a:lnTo>
                    <a:lnTo>
                      <a:pt x="227" y="877"/>
                    </a:lnTo>
                    <a:lnTo>
                      <a:pt x="142" y="868"/>
                    </a:lnTo>
                    <a:lnTo>
                      <a:pt x="142" y="849"/>
                    </a:lnTo>
                    <a:lnTo>
                      <a:pt x="133" y="839"/>
                    </a:lnTo>
                    <a:lnTo>
                      <a:pt x="104" y="821"/>
                    </a:lnTo>
                    <a:lnTo>
                      <a:pt x="86" y="830"/>
                    </a:lnTo>
                    <a:lnTo>
                      <a:pt x="67" y="849"/>
                    </a:lnTo>
                    <a:lnTo>
                      <a:pt x="47" y="868"/>
                    </a:lnTo>
                    <a:lnTo>
                      <a:pt x="38" y="868"/>
                    </a:lnTo>
                    <a:lnTo>
                      <a:pt x="20" y="868"/>
                    </a:lnTo>
                    <a:lnTo>
                      <a:pt x="10" y="830"/>
                    </a:lnTo>
                    <a:lnTo>
                      <a:pt x="0" y="802"/>
                    </a:lnTo>
                    <a:lnTo>
                      <a:pt x="10" y="764"/>
                    </a:lnTo>
                    <a:lnTo>
                      <a:pt x="0" y="735"/>
                    </a:lnTo>
                    <a:lnTo>
                      <a:pt x="0" y="557"/>
                    </a:lnTo>
                    <a:lnTo>
                      <a:pt x="0" y="367"/>
                    </a:lnTo>
                    <a:lnTo>
                      <a:pt x="20" y="179"/>
                    </a:lnTo>
                    <a:lnTo>
                      <a:pt x="38" y="85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97" name="Freeform 54"/>
              <p:cNvSpPr>
                <a:spLocks/>
              </p:cNvSpPr>
              <p:nvPr/>
            </p:nvSpPr>
            <p:spPr bwMode="auto">
              <a:xfrm>
                <a:off x="5317" y="488"/>
                <a:ext cx="170" cy="71"/>
              </a:xfrm>
              <a:custGeom>
                <a:avLst/>
                <a:gdLst>
                  <a:gd name="T0" fmla="*/ 2 w 679"/>
                  <a:gd name="T1" fmla="*/ 64 h 284"/>
                  <a:gd name="T2" fmla="*/ 64 w 679"/>
                  <a:gd name="T3" fmla="*/ 40 h 284"/>
                  <a:gd name="T4" fmla="*/ 125 w 679"/>
                  <a:gd name="T5" fmla="*/ 17 h 284"/>
                  <a:gd name="T6" fmla="*/ 139 w 679"/>
                  <a:gd name="T7" fmla="*/ 12 h 284"/>
                  <a:gd name="T8" fmla="*/ 156 w 679"/>
                  <a:gd name="T9" fmla="*/ 7 h 284"/>
                  <a:gd name="T10" fmla="*/ 158 w 679"/>
                  <a:gd name="T11" fmla="*/ 3 h 284"/>
                  <a:gd name="T12" fmla="*/ 163 w 679"/>
                  <a:gd name="T13" fmla="*/ 3 h 284"/>
                  <a:gd name="T14" fmla="*/ 167 w 679"/>
                  <a:gd name="T15" fmla="*/ 3 h 284"/>
                  <a:gd name="T16" fmla="*/ 170 w 679"/>
                  <a:gd name="T17" fmla="*/ 0 h 284"/>
                  <a:gd name="T18" fmla="*/ 170 w 679"/>
                  <a:gd name="T19" fmla="*/ 7 h 284"/>
                  <a:gd name="T20" fmla="*/ 163 w 679"/>
                  <a:gd name="T21" fmla="*/ 7 h 284"/>
                  <a:gd name="T22" fmla="*/ 160 w 679"/>
                  <a:gd name="T23" fmla="*/ 10 h 284"/>
                  <a:gd name="T24" fmla="*/ 156 w 679"/>
                  <a:gd name="T25" fmla="*/ 12 h 284"/>
                  <a:gd name="T26" fmla="*/ 151 w 679"/>
                  <a:gd name="T27" fmla="*/ 12 h 284"/>
                  <a:gd name="T28" fmla="*/ 113 w 679"/>
                  <a:gd name="T29" fmla="*/ 29 h 284"/>
                  <a:gd name="T30" fmla="*/ 75 w 679"/>
                  <a:gd name="T31" fmla="*/ 43 h 284"/>
                  <a:gd name="T32" fmla="*/ 57 w 679"/>
                  <a:gd name="T33" fmla="*/ 52 h 284"/>
                  <a:gd name="T34" fmla="*/ 38 w 679"/>
                  <a:gd name="T35" fmla="*/ 59 h 284"/>
                  <a:gd name="T36" fmla="*/ 0 w 679"/>
                  <a:gd name="T37" fmla="*/ 71 h 284"/>
                  <a:gd name="T38" fmla="*/ 2 w 679"/>
                  <a:gd name="T39" fmla="*/ 64 h 284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679" h="284">
                    <a:moveTo>
                      <a:pt x="9" y="256"/>
                    </a:moveTo>
                    <a:lnTo>
                      <a:pt x="254" y="161"/>
                    </a:lnTo>
                    <a:lnTo>
                      <a:pt x="499" y="67"/>
                    </a:lnTo>
                    <a:lnTo>
                      <a:pt x="556" y="49"/>
                    </a:lnTo>
                    <a:lnTo>
                      <a:pt x="622" y="29"/>
                    </a:lnTo>
                    <a:lnTo>
                      <a:pt x="632" y="10"/>
                    </a:lnTo>
                    <a:lnTo>
                      <a:pt x="650" y="10"/>
                    </a:lnTo>
                    <a:lnTo>
                      <a:pt x="669" y="10"/>
                    </a:lnTo>
                    <a:lnTo>
                      <a:pt x="679" y="0"/>
                    </a:lnTo>
                    <a:lnTo>
                      <a:pt x="679" y="29"/>
                    </a:lnTo>
                    <a:lnTo>
                      <a:pt x="650" y="29"/>
                    </a:lnTo>
                    <a:lnTo>
                      <a:pt x="641" y="39"/>
                    </a:lnTo>
                    <a:lnTo>
                      <a:pt x="622" y="49"/>
                    </a:lnTo>
                    <a:lnTo>
                      <a:pt x="603" y="49"/>
                    </a:lnTo>
                    <a:lnTo>
                      <a:pt x="452" y="114"/>
                    </a:lnTo>
                    <a:lnTo>
                      <a:pt x="301" y="170"/>
                    </a:lnTo>
                    <a:lnTo>
                      <a:pt x="226" y="208"/>
                    </a:lnTo>
                    <a:lnTo>
                      <a:pt x="150" y="237"/>
                    </a:lnTo>
                    <a:lnTo>
                      <a:pt x="0" y="284"/>
                    </a:lnTo>
                    <a:lnTo>
                      <a:pt x="9" y="256"/>
                    </a:lnTo>
                    <a:close/>
                  </a:path>
                </a:pathLst>
              </a:custGeom>
              <a:solidFill>
                <a:srgbClr val="7B82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98" name="Freeform 55"/>
              <p:cNvSpPr>
                <a:spLocks/>
              </p:cNvSpPr>
              <p:nvPr/>
            </p:nvSpPr>
            <p:spPr bwMode="auto">
              <a:xfrm>
                <a:off x="5267" y="849"/>
                <a:ext cx="10" cy="7"/>
              </a:xfrm>
              <a:custGeom>
                <a:avLst/>
                <a:gdLst>
                  <a:gd name="T0" fmla="*/ 10 w 37"/>
                  <a:gd name="T1" fmla="*/ 3 h 28"/>
                  <a:gd name="T2" fmla="*/ 10 w 37"/>
                  <a:gd name="T3" fmla="*/ 5 h 28"/>
                  <a:gd name="T4" fmla="*/ 5 w 37"/>
                  <a:gd name="T5" fmla="*/ 7 h 28"/>
                  <a:gd name="T6" fmla="*/ 0 w 37"/>
                  <a:gd name="T7" fmla="*/ 7 h 28"/>
                  <a:gd name="T8" fmla="*/ 0 w 37"/>
                  <a:gd name="T9" fmla="*/ 3 h 28"/>
                  <a:gd name="T10" fmla="*/ 2 w 37"/>
                  <a:gd name="T11" fmla="*/ 0 h 28"/>
                  <a:gd name="T12" fmla="*/ 5 w 37"/>
                  <a:gd name="T13" fmla="*/ 0 h 28"/>
                  <a:gd name="T14" fmla="*/ 10 w 37"/>
                  <a:gd name="T15" fmla="*/ 3 h 2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7" h="28">
                    <a:moveTo>
                      <a:pt x="37" y="10"/>
                    </a:moveTo>
                    <a:lnTo>
                      <a:pt x="37" y="18"/>
                    </a:lnTo>
                    <a:lnTo>
                      <a:pt x="18" y="28"/>
                    </a:lnTo>
                    <a:lnTo>
                      <a:pt x="0" y="28"/>
                    </a:lnTo>
                    <a:lnTo>
                      <a:pt x="0" y="10"/>
                    </a:lnTo>
                    <a:lnTo>
                      <a:pt x="9" y="0"/>
                    </a:lnTo>
                    <a:lnTo>
                      <a:pt x="18" y="0"/>
                    </a:lnTo>
                    <a:lnTo>
                      <a:pt x="37" y="10"/>
                    </a:lnTo>
                    <a:close/>
                  </a:path>
                </a:pathLst>
              </a:custGeom>
              <a:solidFill>
                <a:srgbClr val="CCE70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99" name="Freeform 56"/>
              <p:cNvSpPr>
                <a:spLocks/>
              </p:cNvSpPr>
              <p:nvPr/>
            </p:nvSpPr>
            <p:spPr bwMode="auto">
              <a:xfrm>
                <a:off x="5326" y="519"/>
                <a:ext cx="210" cy="103"/>
              </a:xfrm>
              <a:custGeom>
                <a:avLst/>
                <a:gdLst>
                  <a:gd name="T0" fmla="*/ 31 w 840"/>
                  <a:gd name="T1" fmla="*/ 35 h 415"/>
                  <a:gd name="T2" fmla="*/ 73 w 840"/>
                  <a:gd name="T3" fmla="*/ 17 h 415"/>
                  <a:gd name="T4" fmla="*/ 116 w 840"/>
                  <a:gd name="T5" fmla="*/ 0 h 415"/>
                  <a:gd name="T6" fmla="*/ 111 w 840"/>
                  <a:gd name="T7" fmla="*/ 9 h 415"/>
                  <a:gd name="T8" fmla="*/ 111 w 840"/>
                  <a:gd name="T9" fmla="*/ 19 h 415"/>
                  <a:gd name="T10" fmla="*/ 111 w 840"/>
                  <a:gd name="T11" fmla="*/ 28 h 415"/>
                  <a:gd name="T12" fmla="*/ 113 w 840"/>
                  <a:gd name="T13" fmla="*/ 37 h 415"/>
                  <a:gd name="T14" fmla="*/ 123 w 840"/>
                  <a:gd name="T15" fmla="*/ 52 h 415"/>
                  <a:gd name="T16" fmla="*/ 135 w 840"/>
                  <a:gd name="T17" fmla="*/ 61 h 415"/>
                  <a:gd name="T18" fmla="*/ 151 w 840"/>
                  <a:gd name="T19" fmla="*/ 70 h 415"/>
                  <a:gd name="T20" fmla="*/ 168 w 840"/>
                  <a:gd name="T21" fmla="*/ 77 h 415"/>
                  <a:gd name="T22" fmla="*/ 187 w 840"/>
                  <a:gd name="T23" fmla="*/ 84 h 415"/>
                  <a:gd name="T24" fmla="*/ 198 w 840"/>
                  <a:gd name="T25" fmla="*/ 87 h 415"/>
                  <a:gd name="T26" fmla="*/ 210 w 840"/>
                  <a:gd name="T27" fmla="*/ 87 h 415"/>
                  <a:gd name="T28" fmla="*/ 182 w 840"/>
                  <a:gd name="T29" fmla="*/ 103 h 415"/>
                  <a:gd name="T30" fmla="*/ 144 w 840"/>
                  <a:gd name="T31" fmla="*/ 89 h 415"/>
                  <a:gd name="T32" fmla="*/ 106 w 840"/>
                  <a:gd name="T33" fmla="*/ 77 h 415"/>
                  <a:gd name="T34" fmla="*/ 80 w 840"/>
                  <a:gd name="T35" fmla="*/ 66 h 415"/>
                  <a:gd name="T36" fmla="*/ 54 w 840"/>
                  <a:gd name="T37" fmla="*/ 59 h 415"/>
                  <a:gd name="T38" fmla="*/ 26 w 840"/>
                  <a:gd name="T39" fmla="*/ 52 h 415"/>
                  <a:gd name="T40" fmla="*/ 0 w 840"/>
                  <a:gd name="T41" fmla="*/ 42 h 415"/>
                  <a:gd name="T42" fmla="*/ 7 w 840"/>
                  <a:gd name="T43" fmla="*/ 42 h 415"/>
                  <a:gd name="T44" fmla="*/ 14 w 840"/>
                  <a:gd name="T45" fmla="*/ 37 h 415"/>
                  <a:gd name="T46" fmla="*/ 24 w 840"/>
                  <a:gd name="T47" fmla="*/ 35 h 415"/>
                  <a:gd name="T48" fmla="*/ 31 w 840"/>
                  <a:gd name="T49" fmla="*/ 35 h 415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840" h="415">
                    <a:moveTo>
                      <a:pt x="123" y="142"/>
                    </a:moveTo>
                    <a:lnTo>
                      <a:pt x="293" y="67"/>
                    </a:lnTo>
                    <a:lnTo>
                      <a:pt x="462" y="0"/>
                    </a:lnTo>
                    <a:lnTo>
                      <a:pt x="444" y="38"/>
                    </a:lnTo>
                    <a:lnTo>
                      <a:pt x="444" y="76"/>
                    </a:lnTo>
                    <a:lnTo>
                      <a:pt x="444" y="114"/>
                    </a:lnTo>
                    <a:lnTo>
                      <a:pt x="452" y="151"/>
                    </a:lnTo>
                    <a:lnTo>
                      <a:pt x="491" y="208"/>
                    </a:lnTo>
                    <a:lnTo>
                      <a:pt x="538" y="245"/>
                    </a:lnTo>
                    <a:lnTo>
                      <a:pt x="604" y="284"/>
                    </a:lnTo>
                    <a:lnTo>
                      <a:pt x="670" y="312"/>
                    </a:lnTo>
                    <a:lnTo>
                      <a:pt x="746" y="340"/>
                    </a:lnTo>
                    <a:lnTo>
                      <a:pt x="793" y="349"/>
                    </a:lnTo>
                    <a:lnTo>
                      <a:pt x="840" y="349"/>
                    </a:lnTo>
                    <a:lnTo>
                      <a:pt x="726" y="415"/>
                    </a:lnTo>
                    <a:lnTo>
                      <a:pt x="575" y="359"/>
                    </a:lnTo>
                    <a:lnTo>
                      <a:pt x="425" y="312"/>
                    </a:lnTo>
                    <a:lnTo>
                      <a:pt x="321" y="265"/>
                    </a:lnTo>
                    <a:lnTo>
                      <a:pt x="217" y="237"/>
                    </a:lnTo>
                    <a:lnTo>
                      <a:pt x="104" y="208"/>
                    </a:lnTo>
                    <a:lnTo>
                      <a:pt x="0" y="170"/>
                    </a:lnTo>
                    <a:lnTo>
                      <a:pt x="29" y="170"/>
                    </a:lnTo>
                    <a:lnTo>
                      <a:pt x="57" y="151"/>
                    </a:lnTo>
                    <a:lnTo>
                      <a:pt x="94" y="142"/>
                    </a:lnTo>
                    <a:lnTo>
                      <a:pt x="123" y="142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00" name="Freeform 57"/>
              <p:cNvSpPr>
                <a:spLocks/>
              </p:cNvSpPr>
              <p:nvPr/>
            </p:nvSpPr>
            <p:spPr bwMode="auto">
              <a:xfrm>
                <a:off x="5277" y="778"/>
                <a:ext cx="52" cy="61"/>
              </a:xfrm>
              <a:custGeom>
                <a:avLst/>
                <a:gdLst>
                  <a:gd name="T0" fmla="*/ 50 w 208"/>
                  <a:gd name="T1" fmla="*/ 0 h 244"/>
                  <a:gd name="T2" fmla="*/ 52 w 208"/>
                  <a:gd name="T3" fmla="*/ 2 h 244"/>
                  <a:gd name="T4" fmla="*/ 31 w 208"/>
                  <a:gd name="T5" fmla="*/ 33 h 244"/>
                  <a:gd name="T6" fmla="*/ 19 w 208"/>
                  <a:gd name="T7" fmla="*/ 47 h 244"/>
                  <a:gd name="T8" fmla="*/ 7 w 208"/>
                  <a:gd name="T9" fmla="*/ 61 h 244"/>
                  <a:gd name="T10" fmla="*/ 0 w 208"/>
                  <a:gd name="T11" fmla="*/ 59 h 244"/>
                  <a:gd name="T12" fmla="*/ 12 w 208"/>
                  <a:gd name="T13" fmla="*/ 43 h 244"/>
                  <a:gd name="T14" fmla="*/ 24 w 208"/>
                  <a:gd name="T15" fmla="*/ 28 h 244"/>
                  <a:gd name="T16" fmla="*/ 50 w 208"/>
                  <a:gd name="T17" fmla="*/ 0 h 24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08" h="244">
                    <a:moveTo>
                      <a:pt x="198" y="0"/>
                    </a:moveTo>
                    <a:lnTo>
                      <a:pt x="208" y="9"/>
                    </a:lnTo>
                    <a:lnTo>
                      <a:pt x="123" y="132"/>
                    </a:lnTo>
                    <a:lnTo>
                      <a:pt x="76" y="189"/>
                    </a:lnTo>
                    <a:lnTo>
                      <a:pt x="28" y="244"/>
                    </a:lnTo>
                    <a:lnTo>
                      <a:pt x="0" y="236"/>
                    </a:lnTo>
                    <a:lnTo>
                      <a:pt x="47" y="170"/>
                    </a:lnTo>
                    <a:lnTo>
                      <a:pt x="94" y="113"/>
                    </a:lnTo>
                    <a:lnTo>
                      <a:pt x="198" y="0"/>
                    </a:lnTo>
                    <a:close/>
                  </a:path>
                </a:pathLst>
              </a:custGeom>
              <a:solidFill>
                <a:srgbClr val="7686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01" name="Freeform 58"/>
              <p:cNvSpPr>
                <a:spLocks/>
              </p:cNvSpPr>
              <p:nvPr/>
            </p:nvSpPr>
            <p:spPr bwMode="auto">
              <a:xfrm>
                <a:off x="5293" y="787"/>
                <a:ext cx="15" cy="7"/>
              </a:xfrm>
              <a:custGeom>
                <a:avLst/>
                <a:gdLst>
                  <a:gd name="T0" fmla="*/ 7 w 56"/>
                  <a:gd name="T1" fmla="*/ 0 h 29"/>
                  <a:gd name="T2" fmla="*/ 15 w 56"/>
                  <a:gd name="T3" fmla="*/ 0 h 29"/>
                  <a:gd name="T4" fmla="*/ 10 w 56"/>
                  <a:gd name="T5" fmla="*/ 7 h 29"/>
                  <a:gd name="T6" fmla="*/ 5 w 56"/>
                  <a:gd name="T7" fmla="*/ 7 h 29"/>
                  <a:gd name="T8" fmla="*/ 0 w 56"/>
                  <a:gd name="T9" fmla="*/ 7 h 29"/>
                  <a:gd name="T10" fmla="*/ 2 w 56"/>
                  <a:gd name="T11" fmla="*/ 5 h 29"/>
                  <a:gd name="T12" fmla="*/ 5 w 56"/>
                  <a:gd name="T13" fmla="*/ 5 h 29"/>
                  <a:gd name="T14" fmla="*/ 5 w 56"/>
                  <a:gd name="T15" fmla="*/ 2 h 29"/>
                  <a:gd name="T16" fmla="*/ 7 w 56"/>
                  <a:gd name="T17" fmla="*/ 0 h 2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6" h="29">
                    <a:moveTo>
                      <a:pt x="27" y="0"/>
                    </a:moveTo>
                    <a:lnTo>
                      <a:pt x="56" y="0"/>
                    </a:lnTo>
                    <a:lnTo>
                      <a:pt x="37" y="29"/>
                    </a:lnTo>
                    <a:lnTo>
                      <a:pt x="18" y="29"/>
                    </a:lnTo>
                    <a:lnTo>
                      <a:pt x="0" y="29"/>
                    </a:lnTo>
                    <a:lnTo>
                      <a:pt x="9" y="19"/>
                    </a:lnTo>
                    <a:lnTo>
                      <a:pt x="18" y="19"/>
                    </a:lnTo>
                    <a:lnTo>
                      <a:pt x="18" y="10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1648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02" name="Freeform 59"/>
              <p:cNvSpPr>
                <a:spLocks/>
              </p:cNvSpPr>
              <p:nvPr/>
            </p:nvSpPr>
            <p:spPr bwMode="auto">
              <a:xfrm>
                <a:off x="5319" y="787"/>
                <a:ext cx="87" cy="38"/>
              </a:xfrm>
              <a:custGeom>
                <a:avLst/>
                <a:gdLst>
                  <a:gd name="T0" fmla="*/ 14 w 349"/>
                  <a:gd name="T1" fmla="*/ 0 h 152"/>
                  <a:gd name="T2" fmla="*/ 21 w 349"/>
                  <a:gd name="T3" fmla="*/ 3 h 152"/>
                  <a:gd name="T4" fmla="*/ 30 w 349"/>
                  <a:gd name="T5" fmla="*/ 5 h 152"/>
                  <a:gd name="T6" fmla="*/ 47 w 349"/>
                  <a:gd name="T7" fmla="*/ 5 h 152"/>
                  <a:gd name="T8" fmla="*/ 56 w 349"/>
                  <a:gd name="T9" fmla="*/ 5 h 152"/>
                  <a:gd name="T10" fmla="*/ 61 w 349"/>
                  <a:gd name="T11" fmla="*/ 7 h 152"/>
                  <a:gd name="T12" fmla="*/ 68 w 349"/>
                  <a:gd name="T13" fmla="*/ 14 h 152"/>
                  <a:gd name="T14" fmla="*/ 71 w 349"/>
                  <a:gd name="T15" fmla="*/ 22 h 152"/>
                  <a:gd name="T16" fmla="*/ 80 w 349"/>
                  <a:gd name="T17" fmla="*/ 28 h 152"/>
                  <a:gd name="T18" fmla="*/ 87 w 349"/>
                  <a:gd name="T19" fmla="*/ 38 h 152"/>
                  <a:gd name="T20" fmla="*/ 45 w 349"/>
                  <a:gd name="T21" fmla="*/ 26 h 152"/>
                  <a:gd name="T22" fmla="*/ 21 w 349"/>
                  <a:gd name="T23" fmla="*/ 22 h 152"/>
                  <a:gd name="T24" fmla="*/ 0 w 349"/>
                  <a:gd name="T25" fmla="*/ 17 h 152"/>
                  <a:gd name="T26" fmla="*/ 4 w 349"/>
                  <a:gd name="T27" fmla="*/ 7 h 152"/>
                  <a:gd name="T28" fmla="*/ 14 w 349"/>
                  <a:gd name="T29" fmla="*/ 0 h 152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349" h="152">
                    <a:moveTo>
                      <a:pt x="57" y="0"/>
                    </a:moveTo>
                    <a:lnTo>
                      <a:pt x="85" y="10"/>
                    </a:lnTo>
                    <a:lnTo>
                      <a:pt x="122" y="19"/>
                    </a:lnTo>
                    <a:lnTo>
                      <a:pt x="189" y="19"/>
                    </a:lnTo>
                    <a:lnTo>
                      <a:pt x="226" y="19"/>
                    </a:lnTo>
                    <a:lnTo>
                      <a:pt x="245" y="29"/>
                    </a:lnTo>
                    <a:lnTo>
                      <a:pt x="273" y="57"/>
                    </a:lnTo>
                    <a:lnTo>
                      <a:pt x="283" y="86"/>
                    </a:lnTo>
                    <a:lnTo>
                      <a:pt x="321" y="113"/>
                    </a:lnTo>
                    <a:lnTo>
                      <a:pt x="349" y="152"/>
                    </a:lnTo>
                    <a:lnTo>
                      <a:pt x="179" y="104"/>
                    </a:lnTo>
                    <a:lnTo>
                      <a:pt x="85" y="86"/>
                    </a:lnTo>
                    <a:lnTo>
                      <a:pt x="0" y="66"/>
                    </a:lnTo>
                    <a:lnTo>
                      <a:pt x="18" y="29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1648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03" name="Freeform 60"/>
              <p:cNvSpPr>
                <a:spLocks/>
              </p:cNvSpPr>
              <p:nvPr/>
            </p:nvSpPr>
            <p:spPr bwMode="auto">
              <a:xfrm>
                <a:off x="5388" y="761"/>
                <a:ext cx="148" cy="66"/>
              </a:xfrm>
              <a:custGeom>
                <a:avLst/>
                <a:gdLst>
                  <a:gd name="T0" fmla="*/ 5 w 595"/>
                  <a:gd name="T1" fmla="*/ 31 h 264"/>
                  <a:gd name="T2" fmla="*/ 31 w 595"/>
                  <a:gd name="T3" fmla="*/ 33 h 264"/>
                  <a:gd name="T4" fmla="*/ 56 w 595"/>
                  <a:gd name="T5" fmla="*/ 33 h 264"/>
                  <a:gd name="T6" fmla="*/ 68 w 595"/>
                  <a:gd name="T7" fmla="*/ 33 h 264"/>
                  <a:gd name="T8" fmla="*/ 80 w 595"/>
                  <a:gd name="T9" fmla="*/ 31 h 264"/>
                  <a:gd name="T10" fmla="*/ 92 w 595"/>
                  <a:gd name="T11" fmla="*/ 26 h 264"/>
                  <a:gd name="T12" fmla="*/ 103 w 595"/>
                  <a:gd name="T13" fmla="*/ 19 h 264"/>
                  <a:gd name="T14" fmla="*/ 122 w 595"/>
                  <a:gd name="T15" fmla="*/ 12 h 264"/>
                  <a:gd name="T16" fmla="*/ 141 w 595"/>
                  <a:gd name="T17" fmla="*/ 0 h 264"/>
                  <a:gd name="T18" fmla="*/ 146 w 595"/>
                  <a:gd name="T19" fmla="*/ 3 h 264"/>
                  <a:gd name="T20" fmla="*/ 148 w 595"/>
                  <a:gd name="T21" fmla="*/ 5 h 264"/>
                  <a:gd name="T22" fmla="*/ 146 w 595"/>
                  <a:gd name="T23" fmla="*/ 7 h 264"/>
                  <a:gd name="T24" fmla="*/ 94 w 595"/>
                  <a:gd name="T25" fmla="*/ 38 h 264"/>
                  <a:gd name="T26" fmla="*/ 70 w 595"/>
                  <a:gd name="T27" fmla="*/ 50 h 264"/>
                  <a:gd name="T28" fmla="*/ 42 w 595"/>
                  <a:gd name="T29" fmla="*/ 59 h 264"/>
                  <a:gd name="T30" fmla="*/ 40 w 595"/>
                  <a:gd name="T31" fmla="*/ 64 h 264"/>
                  <a:gd name="T32" fmla="*/ 38 w 595"/>
                  <a:gd name="T33" fmla="*/ 66 h 264"/>
                  <a:gd name="T34" fmla="*/ 33 w 595"/>
                  <a:gd name="T35" fmla="*/ 66 h 264"/>
                  <a:gd name="T36" fmla="*/ 31 w 595"/>
                  <a:gd name="T37" fmla="*/ 64 h 264"/>
                  <a:gd name="T38" fmla="*/ 19 w 595"/>
                  <a:gd name="T39" fmla="*/ 52 h 264"/>
                  <a:gd name="T40" fmla="*/ 10 w 595"/>
                  <a:gd name="T41" fmla="*/ 43 h 264"/>
                  <a:gd name="T42" fmla="*/ 0 w 595"/>
                  <a:gd name="T43" fmla="*/ 33 h 264"/>
                  <a:gd name="T44" fmla="*/ 5 w 595"/>
                  <a:gd name="T45" fmla="*/ 31 h 26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595" h="264">
                    <a:moveTo>
                      <a:pt x="19" y="123"/>
                    </a:moveTo>
                    <a:lnTo>
                      <a:pt x="123" y="133"/>
                    </a:lnTo>
                    <a:lnTo>
                      <a:pt x="227" y="133"/>
                    </a:lnTo>
                    <a:lnTo>
                      <a:pt x="274" y="133"/>
                    </a:lnTo>
                    <a:lnTo>
                      <a:pt x="321" y="123"/>
                    </a:lnTo>
                    <a:lnTo>
                      <a:pt x="368" y="104"/>
                    </a:lnTo>
                    <a:lnTo>
                      <a:pt x="415" y="76"/>
                    </a:lnTo>
                    <a:lnTo>
                      <a:pt x="491" y="48"/>
                    </a:lnTo>
                    <a:lnTo>
                      <a:pt x="567" y="0"/>
                    </a:lnTo>
                    <a:lnTo>
                      <a:pt x="585" y="10"/>
                    </a:lnTo>
                    <a:lnTo>
                      <a:pt x="595" y="20"/>
                    </a:lnTo>
                    <a:lnTo>
                      <a:pt x="585" y="29"/>
                    </a:lnTo>
                    <a:lnTo>
                      <a:pt x="378" y="152"/>
                    </a:lnTo>
                    <a:lnTo>
                      <a:pt x="283" y="199"/>
                    </a:lnTo>
                    <a:lnTo>
                      <a:pt x="170" y="237"/>
                    </a:lnTo>
                    <a:lnTo>
                      <a:pt x="160" y="256"/>
                    </a:lnTo>
                    <a:lnTo>
                      <a:pt x="152" y="264"/>
                    </a:lnTo>
                    <a:lnTo>
                      <a:pt x="133" y="264"/>
                    </a:lnTo>
                    <a:lnTo>
                      <a:pt x="123" y="256"/>
                    </a:lnTo>
                    <a:lnTo>
                      <a:pt x="76" y="208"/>
                    </a:lnTo>
                    <a:lnTo>
                      <a:pt x="39" y="170"/>
                    </a:lnTo>
                    <a:lnTo>
                      <a:pt x="0" y="133"/>
                    </a:lnTo>
                    <a:lnTo>
                      <a:pt x="19" y="123"/>
                    </a:lnTo>
                    <a:close/>
                  </a:path>
                </a:pathLst>
              </a:custGeom>
              <a:solidFill>
                <a:srgbClr val="97A0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04" name="Freeform 61"/>
              <p:cNvSpPr>
                <a:spLocks/>
              </p:cNvSpPr>
              <p:nvPr/>
            </p:nvSpPr>
            <p:spPr bwMode="auto">
              <a:xfrm>
                <a:off x="5442" y="502"/>
                <a:ext cx="186" cy="97"/>
              </a:xfrm>
              <a:custGeom>
                <a:avLst/>
                <a:gdLst>
                  <a:gd name="T0" fmla="*/ 10 w 746"/>
                  <a:gd name="T1" fmla="*/ 14 h 387"/>
                  <a:gd name="T2" fmla="*/ 42 w 746"/>
                  <a:gd name="T3" fmla="*/ 0 h 387"/>
                  <a:gd name="T4" fmla="*/ 57 w 746"/>
                  <a:gd name="T5" fmla="*/ 3 h 387"/>
                  <a:gd name="T6" fmla="*/ 71 w 746"/>
                  <a:gd name="T7" fmla="*/ 7 h 387"/>
                  <a:gd name="T8" fmla="*/ 96 w 746"/>
                  <a:gd name="T9" fmla="*/ 19 h 387"/>
                  <a:gd name="T10" fmla="*/ 120 w 746"/>
                  <a:gd name="T11" fmla="*/ 28 h 387"/>
                  <a:gd name="T12" fmla="*/ 141 w 746"/>
                  <a:gd name="T13" fmla="*/ 38 h 387"/>
                  <a:gd name="T14" fmla="*/ 186 w 746"/>
                  <a:gd name="T15" fmla="*/ 59 h 387"/>
                  <a:gd name="T16" fmla="*/ 148 w 746"/>
                  <a:gd name="T17" fmla="*/ 78 h 387"/>
                  <a:gd name="T18" fmla="*/ 111 w 746"/>
                  <a:gd name="T19" fmla="*/ 97 h 387"/>
                  <a:gd name="T20" fmla="*/ 80 w 746"/>
                  <a:gd name="T21" fmla="*/ 95 h 387"/>
                  <a:gd name="T22" fmla="*/ 64 w 746"/>
                  <a:gd name="T23" fmla="*/ 92 h 387"/>
                  <a:gd name="T24" fmla="*/ 49 w 746"/>
                  <a:gd name="T25" fmla="*/ 88 h 387"/>
                  <a:gd name="T26" fmla="*/ 35 w 746"/>
                  <a:gd name="T27" fmla="*/ 80 h 387"/>
                  <a:gd name="T28" fmla="*/ 23 w 746"/>
                  <a:gd name="T29" fmla="*/ 73 h 387"/>
                  <a:gd name="T30" fmla="*/ 12 w 746"/>
                  <a:gd name="T31" fmla="*/ 64 h 387"/>
                  <a:gd name="T32" fmla="*/ 2 w 746"/>
                  <a:gd name="T33" fmla="*/ 52 h 387"/>
                  <a:gd name="T34" fmla="*/ 0 w 746"/>
                  <a:gd name="T35" fmla="*/ 43 h 387"/>
                  <a:gd name="T36" fmla="*/ 2 w 746"/>
                  <a:gd name="T37" fmla="*/ 33 h 387"/>
                  <a:gd name="T38" fmla="*/ 5 w 746"/>
                  <a:gd name="T39" fmla="*/ 24 h 387"/>
                  <a:gd name="T40" fmla="*/ 10 w 746"/>
                  <a:gd name="T41" fmla="*/ 17 h 387"/>
                  <a:gd name="T42" fmla="*/ 10 w 746"/>
                  <a:gd name="T43" fmla="*/ 14 h 38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746" h="387">
                    <a:moveTo>
                      <a:pt x="39" y="57"/>
                    </a:moveTo>
                    <a:lnTo>
                      <a:pt x="170" y="0"/>
                    </a:lnTo>
                    <a:lnTo>
                      <a:pt x="227" y="10"/>
                    </a:lnTo>
                    <a:lnTo>
                      <a:pt x="284" y="29"/>
                    </a:lnTo>
                    <a:lnTo>
                      <a:pt x="387" y="76"/>
                    </a:lnTo>
                    <a:lnTo>
                      <a:pt x="481" y="113"/>
                    </a:lnTo>
                    <a:lnTo>
                      <a:pt x="566" y="151"/>
                    </a:lnTo>
                    <a:lnTo>
                      <a:pt x="746" y="236"/>
                    </a:lnTo>
                    <a:lnTo>
                      <a:pt x="595" y="311"/>
                    </a:lnTo>
                    <a:lnTo>
                      <a:pt x="444" y="387"/>
                    </a:lnTo>
                    <a:lnTo>
                      <a:pt x="321" y="378"/>
                    </a:lnTo>
                    <a:lnTo>
                      <a:pt x="255" y="368"/>
                    </a:lnTo>
                    <a:lnTo>
                      <a:pt x="198" y="350"/>
                    </a:lnTo>
                    <a:lnTo>
                      <a:pt x="142" y="321"/>
                    </a:lnTo>
                    <a:lnTo>
                      <a:pt x="94" y="293"/>
                    </a:lnTo>
                    <a:lnTo>
                      <a:pt x="47" y="255"/>
                    </a:lnTo>
                    <a:lnTo>
                      <a:pt x="10" y="208"/>
                    </a:lnTo>
                    <a:lnTo>
                      <a:pt x="0" y="170"/>
                    </a:lnTo>
                    <a:lnTo>
                      <a:pt x="10" y="133"/>
                    </a:lnTo>
                    <a:lnTo>
                      <a:pt x="19" y="95"/>
                    </a:lnTo>
                    <a:lnTo>
                      <a:pt x="39" y="66"/>
                    </a:lnTo>
                    <a:lnTo>
                      <a:pt x="39" y="57"/>
                    </a:lnTo>
                    <a:close/>
                  </a:path>
                </a:pathLst>
              </a:custGeom>
              <a:solidFill>
                <a:srgbClr val="E6F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05" name="Freeform 62"/>
              <p:cNvSpPr>
                <a:spLocks/>
              </p:cNvSpPr>
              <p:nvPr/>
            </p:nvSpPr>
            <p:spPr bwMode="auto">
              <a:xfrm>
                <a:off x="5468" y="568"/>
                <a:ext cx="165" cy="217"/>
              </a:xfrm>
              <a:custGeom>
                <a:avLst/>
                <a:gdLst>
                  <a:gd name="T0" fmla="*/ 42 w 661"/>
                  <a:gd name="T1" fmla="*/ 62 h 868"/>
                  <a:gd name="T2" fmla="*/ 49 w 661"/>
                  <a:gd name="T3" fmla="*/ 54 h 868"/>
                  <a:gd name="T4" fmla="*/ 57 w 661"/>
                  <a:gd name="T5" fmla="*/ 52 h 868"/>
                  <a:gd name="T6" fmla="*/ 73 w 661"/>
                  <a:gd name="T7" fmla="*/ 45 h 868"/>
                  <a:gd name="T8" fmla="*/ 87 w 661"/>
                  <a:gd name="T9" fmla="*/ 40 h 868"/>
                  <a:gd name="T10" fmla="*/ 94 w 661"/>
                  <a:gd name="T11" fmla="*/ 36 h 868"/>
                  <a:gd name="T12" fmla="*/ 101 w 661"/>
                  <a:gd name="T13" fmla="*/ 31 h 868"/>
                  <a:gd name="T14" fmla="*/ 125 w 661"/>
                  <a:gd name="T15" fmla="*/ 19 h 868"/>
                  <a:gd name="T16" fmla="*/ 134 w 661"/>
                  <a:gd name="T17" fmla="*/ 14 h 868"/>
                  <a:gd name="T18" fmla="*/ 144 w 661"/>
                  <a:gd name="T19" fmla="*/ 10 h 868"/>
                  <a:gd name="T20" fmla="*/ 153 w 661"/>
                  <a:gd name="T21" fmla="*/ 3 h 868"/>
                  <a:gd name="T22" fmla="*/ 165 w 661"/>
                  <a:gd name="T23" fmla="*/ 0 h 868"/>
                  <a:gd name="T24" fmla="*/ 158 w 661"/>
                  <a:gd name="T25" fmla="*/ 40 h 868"/>
                  <a:gd name="T26" fmla="*/ 148 w 661"/>
                  <a:gd name="T27" fmla="*/ 80 h 868"/>
                  <a:gd name="T28" fmla="*/ 134 w 661"/>
                  <a:gd name="T29" fmla="*/ 120 h 868"/>
                  <a:gd name="T30" fmla="*/ 120 w 661"/>
                  <a:gd name="T31" fmla="*/ 158 h 868"/>
                  <a:gd name="T32" fmla="*/ 61 w 661"/>
                  <a:gd name="T33" fmla="*/ 189 h 868"/>
                  <a:gd name="T34" fmla="*/ 31 w 661"/>
                  <a:gd name="T35" fmla="*/ 203 h 868"/>
                  <a:gd name="T36" fmla="*/ 0 w 661"/>
                  <a:gd name="T37" fmla="*/ 217 h 868"/>
                  <a:gd name="T38" fmla="*/ 9 w 661"/>
                  <a:gd name="T39" fmla="*/ 177 h 868"/>
                  <a:gd name="T40" fmla="*/ 21 w 661"/>
                  <a:gd name="T41" fmla="*/ 139 h 868"/>
                  <a:gd name="T42" fmla="*/ 33 w 661"/>
                  <a:gd name="T43" fmla="*/ 102 h 868"/>
                  <a:gd name="T44" fmla="*/ 42 w 661"/>
                  <a:gd name="T45" fmla="*/ 62 h 868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661" h="868">
                    <a:moveTo>
                      <a:pt x="170" y="246"/>
                    </a:moveTo>
                    <a:lnTo>
                      <a:pt x="198" y="217"/>
                    </a:lnTo>
                    <a:lnTo>
                      <a:pt x="227" y="208"/>
                    </a:lnTo>
                    <a:lnTo>
                      <a:pt x="293" y="180"/>
                    </a:lnTo>
                    <a:lnTo>
                      <a:pt x="350" y="161"/>
                    </a:lnTo>
                    <a:lnTo>
                      <a:pt x="377" y="142"/>
                    </a:lnTo>
                    <a:lnTo>
                      <a:pt x="406" y="123"/>
                    </a:lnTo>
                    <a:lnTo>
                      <a:pt x="500" y="76"/>
                    </a:lnTo>
                    <a:lnTo>
                      <a:pt x="538" y="57"/>
                    </a:lnTo>
                    <a:lnTo>
                      <a:pt x="575" y="39"/>
                    </a:lnTo>
                    <a:lnTo>
                      <a:pt x="614" y="10"/>
                    </a:lnTo>
                    <a:lnTo>
                      <a:pt x="661" y="0"/>
                    </a:lnTo>
                    <a:lnTo>
                      <a:pt x="632" y="161"/>
                    </a:lnTo>
                    <a:lnTo>
                      <a:pt x="594" y="321"/>
                    </a:lnTo>
                    <a:lnTo>
                      <a:pt x="538" y="481"/>
                    </a:lnTo>
                    <a:lnTo>
                      <a:pt x="481" y="632"/>
                    </a:lnTo>
                    <a:lnTo>
                      <a:pt x="246" y="755"/>
                    </a:lnTo>
                    <a:lnTo>
                      <a:pt x="123" y="812"/>
                    </a:lnTo>
                    <a:lnTo>
                      <a:pt x="0" y="868"/>
                    </a:lnTo>
                    <a:lnTo>
                      <a:pt x="38" y="708"/>
                    </a:lnTo>
                    <a:lnTo>
                      <a:pt x="85" y="557"/>
                    </a:lnTo>
                    <a:lnTo>
                      <a:pt x="132" y="407"/>
                    </a:lnTo>
                    <a:lnTo>
                      <a:pt x="170" y="246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06" name="Freeform 63"/>
              <p:cNvSpPr>
                <a:spLocks/>
              </p:cNvSpPr>
              <p:nvPr/>
            </p:nvSpPr>
            <p:spPr bwMode="auto">
              <a:xfrm>
                <a:off x="5510" y="615"/>
                <a:ext cx="95" cy="120"/>
              </a:xfrm>
              <a:custGeom>
                <a:avLst/>
                <a:gdLst>
                  <a:gd name="T0" fmla="*/ 40 w 377"/>
                  <a:gd name="T1" fmla="*/ 24 h 481"/>
                  <a:gd name="T2" fmla="*/ 95 w 377"/>
                  <a:gd name="T3" fmla="*/ 0 h 481"/>
                  <a:gd name="T4" fmla="*/ 93 w 377"/>
                  <a:gd name="T5" fmla="*/ 24 h 481"/>
                  <a:gd name="T6" fmla="*/ 86 w 377"/>
                  <a:gd name="T7" fmla="*/ 45 h 481"/>
                  <a:gd name="T8" fmla="*/ 78 w 377"/>
                  <a:gd name="T9" fmla="*/ 66 h 481"/>
                  <a:gd name="T10" fmla="*/ 74 w 377"/>
                  <a:gd name="T11" fmla="*/ 90 h 481"/>
                  <a:gd name="T12" fmla="*/ 64 w 377"/>
                  <a:gd name="T13" fmla="*/ 90 h 481"/>
                  <a:gd name="T14" fmla="*/ 59 w 377"/>
                  <a:gd name="T15" fmla="*/ 94 h 481"/>
                  <a:gd name="T16" fmla="*/ 55 w 377"/>
                  <a:gd name="T17" fmla="*/ 99 h 481"/>
                  <a:gd name="T18" fmla="*/ 47 w 377"/>
                  <a:gd name="T19" fmla="*/ 99 h 481"/>
                  <a:gd name="T20" fmla="*/ 45 w 377"/>
                  <a:gd name="T21" fmla="*/ 101 h 481"/>
                  <a:gd name="T22" fmla="*/ 24 w 377"/>
                  <a:gd name="T23" fmla="*/ 113 h 481"/>
                  <a:gd name="T24" fmla="*/ 0 w 377"/>
                  <a:gd name="T25" fmla="*/ 120 h 481"/>
                  <a:gd name="T26" fmla="*/ 5 w 377"/>
                  <a:gd name="T27" fmla="*/ 99 h 481"/>
                  <a:gd name="T28" fmla="*/ 7 w 377"/>
                  <a:gd name="T29" fmla="*/ 87 h 481"/>
                  <a:gd name="T30" fmla="*/ 7 w 377"/>
                  <a:gd name="T31" fmla="*/ 78 h 481"/>
                  <a:gd name="T32" fmla="*/ 9 w 377"/>
                  <a:gd name="T33" fmla="*/ 61 h 481"/>
                  <a:gd name="T34" fmla="*/ 14 w 377"/>
                  <a:gd name="T35" fmla="*/ 42 h 481"/>
                  <a:gd name="T36" fmla="*/ 17 w 377"/>
                  <a:gd name="T37" fmla="*/ 35 h 481"/>
                  <a:gd name="T38" fmla="*/ 21 w 377"/>
                  <a:gd name="T39" fmla="*/ 28 h 481"/>
                  <a:gd name="T40" fmla="*/ 31 w 377"/>
                  <a:gd name="T41" fmla="*/ 24 h 481"/>
                  <a:gd name="T42" fmla="*/ 40 w 377"/>
                  <a:gd name="T43" fmla="*/ 24 h 481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377" h="481">
                    <a:moveTo>
                      <a:pt x="160" y="95"/>
                    </a:moveTo>
                    <a:lnTo>
                      <a:pt x="377" y="0"/>
                    </a:lnTo>
                    <a:lnTo>
                      <a:pt x="368" y="95"/>
                    </a:lnTo>
                    <a:lnTo>
                      <a:pt x="340" y="179"/>
                    </a:lnTo>
                    <a:lnTo>
                      <a:pt x="311" y="265"/>
                    </a:lnTo>
                    <a:lnTo>
                      <a:pt x="292" y="359"/>
                    </a:lnTo>
                    <a:lnTo>
                      <a:pt x="254" y="359"/>
                    </a:lnTo>
                    <a:lnTo>
                      <a:pt x="236" y="377"/>
                    </a:lnTo>
                    <a:lnTo>
                      <a:pt x="217" y="396"/>
                    </a:lnTo>
                    <a:lnTo>
                      <a:pt x="188" y="396"/>
                    </a:lnTo>
                    <a:lnTo>
                      <a:pt x="180" y="406"/>
                    </a:lnTo>
                    <a:lnTo>
                      <a:pt x="94" y="453"/>
                    </a:lnTo>
                    <a:lnTo>
                      <a:pt x="0" y="481"/>
                    </a:lnTo>
                    <a:lnTo>
                      <a:pt x="19" y="396"/>
                    </a:lnTo>
                    <a:lnTo>
                      <a:pt x="28" y="349"/>
                    </a:lnTo>
                    <a:lnTo>
                      <a:pt x="28" y="312"/>
                    </a:lnTo>
                    <a:lnTo>
                      <a:pt x="37" y="245"/>
                    </a:lnTo>
                    <a:lnTo>
                      <a:pt x="57" y="169"/>
                    </a:lnTo>
                    <a:lnTo>
                      <a:pt x="66" y="142"/>
                    </a:lnTo>
                    <a:lnTo>
                      <a:pt x="84" y="113"/>
                    </a:lnTo>
                    <a:lnTo>
                      <a:pt x="123" y="95"/>
                    </a:lnTo>
                    <a:lnTo>
                      <a:pt x="160" y="9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07" name="Freeform 64"/>
              <p:cNvSpPr>
                <a:spLocks/>
              </p:cNvSpPr>
              <p:nvPr/>
            </p:nvSpPr>
            <p:spPr bwMode="auto">
              <a:xfrm>
                <a:off x="5520" y="625"/>
                <a:ext cx="80" cy="103"/>
              </a:xfrm>
              <a:custGeom>
                <a:avLst/>
                <a:gdLst>
                  <a:gd name="T0" fmla="*/ 14 w 321"/>
                  <a:gd name="T1" fmla="*/ 28 h 415"/>
                  <a:gd name="T2" fmla="*/ 28 w 321"/>
                  <a:gd name="T3" fmla="*/ 21 h 415"/>
                  <a:gd name="T4" fmla="*/ 45 w 321"/>
                  <a:gd name="T5" fmla="*/ 12 h 415"/>
                  <a:gd name="T6" fmla="*/ 80 w 321"/>
                  <a:gd name="T7" fmla="*/ 0 h 415"/>
                  <a:gd name="T8" fmla="*/ 76 w 321"/>
                  <a:gd name="T9" fmla="*/ 19 h 415"/>
                  <a:gd name="T10" fmla="*/ 68 w 321"/>
                  <a:gd name="T11" fmla="*/ 37 h 415"/>
                  <a:gd name="T12" fmla="*/ 57 w 321"/>
                  <a:gd name="T13" fmla="*/ 72 h 415"/>
                  <a:gd name="T14" fmla="*/ 42 w 321"/>
                  <a:gd name="T15" fmla="*/ 82 h 415"/>
                  <a:gd name="T16" fmla="*/ 28 w 321"/>
                  <a:gd name="T17" fmla="*/ 89 h 415"/>
                  <a:gd name="T18" fmla="*/ 0 w 321"/>
                  <a:gd name="T19" fmla="*/ 103 h 415"/>
                  <a:gd name="T20" fmla="*/ 5 w 321"/>
                  <a:gd name="T21" fmla="*/ 66 h 415"/>
                  <a:gd name="T22" fmla="*/ 7 w 321"/>
                  <a:gd name="T23" fmla="*/ 47 h 415"/>
                  <a:gd name="T24" fmla="*/ 14 w 321"/>
                  <a:gd name="T25" fmla="*/ 28 h 41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21" h="415">
                    <a:moveTo>
                      <a:pt x="57" y="113"/>
                    </a:moveTo>
                    <a:lnTo>
                      <a:pt x="114" y="84"/>
                    </a:lnTo>
                    <a:lnTo>
                      <a:pt x="180" y="47"/>
                    </a:lnTo>
                    <a:lnTo>
                      <a:pt x="321" y="0"/>
                    </a:lnTo>
                    <a:lnTo>
                      <a:pt x="303" y="75"/>
                    </a:lnTo>
                    <a:lnTo>
                      <a:pt x="274" y="151"/>
                    </a:lnTo>
                    <a:lnTo>
                      <a:pt x="227" y="292"/>
                    </a:lnTo>
                    <a:lnTo>
                      <a:pt x="170" y="330"/>
                    </a:lnTo>
                    <a:lnTo>
                      <a:pt x="114" y="358"/>
                    </a:lnTo>
                    <a:lnTo>
                      <a:pt x="0" y="415"/>
                    </a:lnTo>
                    <a:lnTo>
                      <a:pt x="20" y="264"/>
                    </a:lnTo>
                    <a:lnTo>
                      <a:pt x="29" y="188"/>
                    </a:lnTo>
                    <a:lnTo>
                      <a:pt x="57" y="113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08" name="Freeform 65"/>
              <p:cNvSpPr>
                <a:spLocks/>
              </p:cNvSpPr>
              <p:nvPr/>
            </p:nvSpPr>
            <p:spPr bwMode="auto">
              <a:xfrm>
                <a:off x="5319" y="599"/>
                <a:ext cx="71" cy="94"/>
              </a:xfrm>
              <a:custGeom>
                <a:avLst/>
                <a:gdLst>
                  <a:gd name="T0" fmla="*/ 5 w 283"/>
                  <a:gd name="T1" fmla="*/ 0 h 378"/>
                  <a:gd name="T2" fmla="*/ 71 w 283"/>
                  <a:gd name="T3" fmla="*/ 14 h 378"/>
                  <a:gd name="T4" fmla="*/ 59 w 283"/>
                  <a:gd name="T5" fmla="*/ 19 h 378"/>
                  <a:gd name="T6" fmla="*/ 50 w 283"/>
                  <a:gd name="T7" fmla="*/ 23 h 378"/>
                  <a:gd name="T8" fmla="*/ 35 w 283"/>
                  <a:gd name="T9" fmla="*/ 33 h 378"/>
                  <a:gd name="T10" fmla="*/ 24 w 283"/>
                  <a:gd name="T11" fmla="*/ 45 h 378"/>
                  <a:gd name="T12" fmla="*/ 14 w 283"/>
                  <a:gd name="T13" fmla="*/ 56 h 378"/>
                  <a:gd name="T14" fmla="*/ 5 w 283"/>
                  <a:gd name="T15" fmla="*/ 75 h 378"/>
                  <a:gd name="T16" fmla="*/ 3 w 283"/>
                  <a:gd name="T17" fmla="*/ 84 h 378"/>
                  <a:gd name="T18" fmla="*/ 3 w 283"/>
                  <a:gd name="T19" fmla="*/ 94 h 378"/>
                  <a:gd name="T20" fmla="*/ 0 w 283"/>
                  <a:gd name="T21" fmla="*/ 61 h 378"/>
                  <a:gd name="T22" fmla="*/ 0 w 283"/>
                  <a:gd name="T23" fmla="*/ 28 h 378"/>
                  <a:gd name="T24" fmla="*/ 3 w 283"/>
                  <a:gd name="T25" fmla="*/ 14 h 378"/>
                  <a:gd name="T26" fmla="*/ 5 w 283"/>
                  <a:gd name="T27" fmla="*/ 0 h 37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83" h="378">
                    <a:moveTo>
                      <a:pt x="18" y="0"/>
                    </a:moveTo>
                    <a:lnTo>
                      <a:pt x="283" y="57"/>
                    </a:lnTo>
                    <a:lnTo>
                      <a:pt x="236" y="75"/>
                    </a:lnTo>
                    <a:lnTo>
                      <a:pt x="198" y="94"/>
                    </a:lnTo>
                    <a:lnTo>
                      <a:pt x="141" y="132"/>
                    </a:lnTo>
                    <a:lnTo>
                      <a:pt x="94" y="179"/>
                    </a:lnTo>
                    <a:lnTo>
                      <a:pt x="57" y="227"/>
                    </a:lnTo>
                    <a:lnTo>
                      <a:pt x="18" y="302"/>
                    </a:lnTo>
                    <a:lnTo>
                      <a:pt x="10" y="339"/>
                    </a:lnTo>
                    <a:lnTo>
                      <a:pt x="10" y="378"/>
                    </a:lnTo>
                    <a:lnTo>
                      <a:pt x="0" y="245"/>
                    </a:lnTo>
                    <a:lnTo>
                      <a:pt x="0" y="114"/>
                    </a:lnTo>
                    <a:lnTo>
                      <a:pt x="10" y="57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09" name="Freeform 66"/>
              <p:cNvSpPr>
                <a:spLocks/>
              </p:cNvSpPr>
              <p:nvPr/>
            </p:nvSpPr>
            <p:spPr bwMode="auto">
              <a:xfrm>
                <a:off x="4669" y="321"/>
                <a:ext cx="584" cy="539"/>
              </a:xfrm>
              <a:custGeom>
                <a:avLst/>
                <a:gdLst>
                  <a:gd name="T0" fmla="*/ 68 w 2339"/>
                  <a:gd name="T1" fmla="*/ 252 h 2160"/>
                  <a:gd name="T2" fmla="*/ 144 w 2339"/>
                  <a:gd name="T3" fmla="*/ 245 h 2160"/>
                  <a:gd name="T4" fmla="*/ 233 w 2339"/>
                  <a:gd name="T5" fmla="*/ 226 h 2160"/>
                  <a:gd name="T6" fmla="*/ 233 w 2339"/>
                  <a:gd name="T7" fmla="*/ 217 h 2160"/>
                  <a:gd name="T8" fmla="*/ 223 w 2339"/>
                  <a:gd name="T9" fmla="*/ 203 h 2160"/>
                  <a:gd name="T10" fmla="*/ 210 w 2339"/>
                  <a:gd name="T11" fmla="*/ 203 h 2160"/>
                  <a:gd name="T12" fmla="*/ 200 w 2339"/>
                  <a:gd name="T13" fmla="*/ 203 h 2160"/>
                  <a:gd name="T14" fmla="*/ 193 w 2339"/>
                  <a:gd name="T15" fmla="*/ 205 h 2160"/>
                  <a:gd name="T16" fmla="*/ 181 w 2339"/>
                  <a:gd name="T17" fmla="*/ 219 h 2160"/>
                  <a:gd name="T18" fmla="*/ 172 w 2339"/>
                  <a:gd name="T19" fmla="*/ 203 h 2160"/>
                  <a:gd name="T20" fmla="*/ 144 w 2339"/>
                  <a:gd name="T21" fmla="*/ 203 h 2160"/>
                  <a:gd name="T22" fmla="*/ 141 w 2339"/>
                  <a:gd name="T23" fmla="*/ 188 h 2160"/>
                  <a:gd name="T24" fmla="*/ 132 w 2339"/>
                  <a:gd name="T25" fmla="*/ 177 h 2160"/>
                  <a:gd name="T26" fmla="*/ 165 w 2339"/>
                  <a:gd name="T27" fmla="*/ 158 h 2160"/>
                  <a:gd name="T28" fmla="*/ 156 w 2339"/>
                  <a:gd name="T29" fmla="*/ 134 h 2160"/>
                  <a:gd name="T30" fmla="*/ 174 w 2339"/>
                  <a:gd name="T31" fmla="*/ 130 h 2160"/>
                  <a:gd name="T32" fmla="*/ 186 w 2339"/>
                  <a:gd name="T33" fmla="*/ 127 h 2160"/>
                  <a:gd name="T34" fmla="*/ 186 w 2339"/>
                  <a:gd name="T35" fmla="*/ 104 h 2160"/>
                  <a:gd name="T36" fmla="*/ 202 w 2339"/>
                  <a:gd name="T37" fmla="*/ 97 h 2160"/>
                  <a:gd name="T38" fmla="*/ 219 w 2339"/>
                  <a:gd name="T39" fmla="*/ 108 h 2160"/>
                  <a:gd name="T40" fmla="*/ 235 w 2339"/>
                  <a:gd name="T41" fmla="*/ 92 h 2160"/>
                  <a:gd name="T42" fmla="*/ 261 w 2339"/>
                  <a:gd name="T43" fmla="*/ 87 h 2160"/>
                  <a:gd name="T44" fmla="*/ 320 w 2339"/>
                  <a:gd name="T45" fmla="*/ 33 h 2160"/>
                  <a:gd name="T46" fmla="*/ 351 w 2339"/>
                  <a:gd name="T47" fmla="*/ 14 h 2160"/>
                  <a:gd name="T48" fmla="*/ 372 w 2339"/>
                  <a:gd name="T49" fmla="*/ 0 h 2160"/>
                  <a:gd name="T50" fmla="*/ 365 w 2339"/>
                  <a:gd name="T51" fmla="*/ 7 h 2160"/>
                  <a:gd name="T52" fmla="*/ 358 w 2339"/>
                  <a:gd name="T53" fmla="*/ 16 h 2160"/>
                  <a:gd name="T54" fmla="*/ 379 w 2339"/>
                  <a:gd name="T55" fmla="*/ 12 h 2160"/>
                  <a:gd name="T56" fmla="*/ 471 w 2339"/>
                  <a:gd name="T57" fmla="*/ 7 h 2160"/>
                  <a:gd name="T58" fmla="*/ 521 w 2339"/>
                  <a:gd name="T59" fmla="*/ 0 h 2160"/>
                  <a:gd name="T60" fmla="*/ 509 w 2339"/>
                  <a:gd name="T61" fmla="*/ 7 h 2160"/>
                  <a:gd name="T62" fmla="*/ 521 w 2339"/>
                  <a:gd name="T63" fmla="*/ 21 h 2160"/>
                  <a:gd name="T64" fmla="*/ 546 w 2339"/>
                  <a:gd name="T65" fmla="*/ 40 h 2160"/>
                  <a:gd name="T66" fmla="*/ 565 w 2339"/>
                  <a:gd name="T67" fmla="*/ 42 h 2160"/>
                  <a:gd name="T68" fmla="*/ 584 w 2339"/>
                  <a:gd name="T69" fmla="*/ 64 h 2160"/>
                  <a:gd name="T70" fmla="*/ 577 w 2339"/>
                  <a:gd name="T71" fmla="*/ 87 h 2160"/>
                  <a:gd name="T72" fmla="*/ 570 w 2339"/>
                  <a:gd name="T73" fmla="*/ 115 h 2160"/>
                  <a:gd name="T74" fmla="*/ 577 w 2339"/>
                  <a:gd name="T75" fmla="*/ 172 h 2160"/>
                  <a:gd name="T76" fmla="*/ 563 w 2339"/>
                  <a:gd name="T77" fmla="*/ 184 h 2160"/>
                  <a:gd name="T78" fmla="*/ 544 w 2339"/>
                  <a:gd name="T79" fmla="*/ 207 h 2160"/>
                  <a:gd name="T80" fmla="*/ 553 w 2339"/>
                  <a:gd name="T81" fmla="*/ 235 h 2160"/>
                  <a:gd name="T82" fmla="*/ 565 w 2339"/>
                  <a:gd name="T83" fmla="*/ 332 h 2160"/>
                  <a:gd name="T84" fmla="*/ 549 w 2339"/>
                  <a:gd name="T85" fmla="*/ 346 h 2160"/>
                  <a:gd name="T86" fmla="*/ 487 w 2339"/>
                  <a:gd name="T87" fmla="*/ 358 h 2160"/>
                  <a:gd name="T88" fmla="*/ 447 w 2339"/>
                  <a:gd name="T89" fmla="*/ 379 h 2160"/>
                  <a:gd name="T90" fmla="*/ 433 w 2339"/>
                  <a:gd name="T91" fmla="*/ 424 h 2160"/>
                  <a:gd name="T92" fmla="*/ 414 w 2339"/>
                  <a:gd name="T93" fmla="*/ 457 h 2160"/>
                  <a:gd name="T94" fmla="*/ 384 w 2339"/>
                  <a:gd name="T95" fmla="*/ 473 h 2160"/>
                  <a:gd name="T96" fmla="*/ 360 w 2339"/>
                  <a:gd name="T97" fmla="*/ 476 h 2160"/>
                  <a:gd name="T98" fmla="*/ 318 w 2339"/>
                  <a:gd name="T99" fmla="*/ 461 h 2160"/>
                  <a:gd name="T100" fmla="*/ 101 w 2339"/>
                  <a:gd name="T101" fmla="*/ 532 h 2160"/>
                  <a:gd name="T102" fmla="*/ 85 w 2339"/>
                  <a:gd name="T103" fmla="*/ 520 h 2160"/>
                  <a:gd name="T104" fmla="*/ 64 w 2339"/>
                  <a:gd name="T105" fmla="*/ 513 h 2160"/>
                  <a:gd name="T106" fmla="*/ 40 w 2339"/>
                  <a:gd name="T107" fmla="*/ 508 h 2160"/>
                  <a:gd name="T108" fmla="*/ 9 w 2339"/>
                  <a:gd name="T109" fmla="*/ 398 h 2160"/>
                  <a:gd name="T110" fmla="*/ 0 w 2339"/>
                  <a:gd name="T111" fmla="*/ 308 h 2160"/>
                  <a:gd name="T112" fmla="*/ 9 w 2339"/>
                  <a:gd name="T113" fmla="*/ 264 h 2160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2339" h="2160">
                    <a:moveTo>
                      <a:pt x="94" y="1029"/>
                    </a:moveTo>
                    <a:lnTo>
                      <a:pt x="217" y="1009"/>
                    </a:lnTo>
                    <a:lnTo>
                      <a:pt x="273" y="1009"/>
                    </a:lnTo>
                    <a:lnTo>
                      <a:pt x="330" y="1009"/>
                    </a:lnTo>
                    <a:lnTo>
                      <a:pt x="453" y="990"/>
                    </a:lnTo>
                    <a:lnTo>
                      <a:pt x="576" y="981"/>
                    </a:lnTo>
                    <a:lnTo>
                      <a:pt x="840" y="981"/>
                    </a:lnTo>
                    <a:lnTo>
                      <a:pt x="905" y="934"/>
                    </a:lnTo>
                    <a:lnTo>
                      <a:pt x="934" y="906"/>
                    </a:lnTo>
                    <a:lnTo>
                      <a:pt x="971" y="886"/>
                    </a:lnTo>
                    <a:lnTo>
                      <a:pt x="952" y="877"/>
                    </a:lnTo>
                    <a:lnTo>
                      <a:pt x="934" y="868"/>
                    </a:lnTo>
                    <a:lnTo>
                      <a:pt x="905" y="849"/>
                    </a:lnTo>
                    <a:lnTo>
                      <a:pt x="895" y="830"/>
                    </a:lnTo>
                    <a:lnTo>
                      <a:pt x="895" y="812"/>
                    </a:lnTo>
                    <a:lnTo>
                      <a:pt x="877" y="802"/>
                    </a:lnTo>
                    <a:lnTo>
                      <a:pt x="840" y="802"/>
                    </a:lnTo>
                    <a:lnTo>
                      <a:pt x="840" y="812"/>
                    </a:lnTo>
                    <a:lnTo>
                      <a:pt x="830" y="812"/>
                    </a:lnTo>
                    <a:lnTo>
                      <a:pt x="820" y="812"/>
                    </a:lnTo>
                    <a:lnTo>
                      <a:pt x="801" y="812"/>
                    </a:lnTo>
                    <a:lnTo>
                      <a:pt x="792" y="802"/>
                    </a:lnTo>
                    <a:lnTo>
                      <a:pt x="783" y="773"/>
                    </a:lnTo>
                    <a:lnTo>
                      <a:pt x="773" y="821"/>
                    </a:lnTo>
                    <a:lnTo>
                      <a:pt x="764" y="839"/>
                    </a:lnTo>
                    <a:lnTo>
                      <a:pt x="754" y="859"/>
                    </a:lnTo>
                    <a:lnTo>
                      <a:pt x="726" y="877"/>
                    </a:lnTo>
                    <a:lnTo>
                      <a:pt x="707" y="877"/>
                    </a:lnTo>
                    <a:lnTo>
                      <a:pt x="688" y="868"/>
                    </a:lnTo>
                    <a:lnTo>
                      <a:pt x="688" y="812"/>
                    </a:lnTo>
                    <a:lnTo>
                      <a:pt x="641" y="821"/>
                    </a:lnTo>
                    <a:lnTo>
                      <a:pt x="584" y="821"/>
                    </a:lnTo>
                    <a:lnTo>
                      <a:pt x="576" y="812"/>
                    </a:lnTo>
                    <a:lnTo>
                      <a:pt x="594" y="792"/>
                    </a:lnTo>
                    <a:lnTo>
                      <a:pt x="603" y="765"/>
                    </a:lnTo>
                    <a:lnTo>
                      <a:pt x="566" y="755"/>
                    </a:lnTo>
                    <a:lnTo>
                      <a:pt x="529" y="745"/>
                    </a:lnTo>
                    <a:lnTo>
                      <a:pt x="529" y="726"/>
                    </a:lnTo>
                    <a:lnTo>
                      <a:pt x="529" y="708"/>
                    </a:lnTo>
                    <a:lnTo>
                      <a:pt x="537" y="689"/>
                    </a:lnTo>
                    <a:lnTo>
                      <a:pt x="584" y="651"/>
                    </a:lnTo>
                    <a:lnTo>
                      <a:pt x="660" y="632"/>
                    </a:lnTo>
                    <a:lnTo>
                      <a:pt x="632" y="585"/>
                    </a:lnTo>
                    <a:lnTo>
                      <a:pt x="623" y="557"/>
                    </a:lnTo>
                    <a:lnTo>
                      <a:pt x="623" y="538"/>
                    </a:lnTo>
                    <a:lnTo>
                      <a:pt x="632" y="528"/>
                    </a:lnTo>
                    <a:lnTo>
                      <a:pt x="660" y="519"/>
                    </a:lnTo>
                    <a:lnTo>
                      <a:pt x="697" y="519"/>
                    </a:lnTo>
                    <a:lnTo>
                      <a:pt x="717" y="519"/>
                    </a:lnTo>
                    <a:lnTo>
                      <a:pt x="745" y="538"/>
                    </a:lnTo>
                    <a:lnTo>
                      <a:pt x="745" y="510"/>
                    </a:lnTo>
                    <a:lnTo>
                      <a:pt x="736" y="481"/>
                    </a:lnTo>
                    <a:lnTo>
                      <a:pt x="736" y="453"/>
                    </a:lnTo>
                    <a:lnTo>
                      <a:pt x="745" y="415"/>
                    </a:lnTo>
                    <a:lnTo>
                      <a:pt x="764" y="397"/>
                    </a:lnTo>
                    <a:lnTo>
                      <a:pt x="783" y="387"/>
                    </a:lnTo>
                    <a:lnTo>
                      <a:pt x="811" y="387"/>
                    </a:lnTo>
                    <a:lnTo>
                      <a:pt x="840" y="397"/>
                    </a:lnTo>
                    <a:lnTo>
                      <a:pt x="868" y="425"/>
                    </a:lnTo>
                    <a:lnTo>
                      <a:pt x="877" y="434"/>
                    </a:lnTo>
                    <a:lnTo>
                      <a:pt x="895" y="434"/>
                    </a:lnTo>
                    <a:lnTo>
                      <a:pt x="915" y="406"/>
                    </a:lnTo>
                    <a:lnTo>
                      <a:pt x="943" y="368"/>
                    </a:lnTo>
                    <a:lnTo>
                      <a:pt x="981" y="350"/>
                    </a:lnTo>
                    <a:lnTo>
                      <a:pt x="1009" y="330"/>
                    </a:lnTo>
                    <a:lnTo>
                      <a:pt x="1047" y="350"/>
                    </a:lnTo>
                    <a:lnTo>
                      <a:pt x="1112" y="264"/>
                    </a:lnTo>
                    <a:lnTo>
                      <a:pt x="1188" y="189"/>
                    </a:lnTo>
                    <a:lnTo>
                      <a:pt x="1282" y="133"/>
                    </a:lnTo>
                    <a:lnTo>
                      <a:pt x="1330" y="104"/>
                    </a:lnTo>
                    <a:lnTo>
                      <a:pt x="1386" y="86"/>
                    </a:lnTo>
                    <a:lnTo>
                      <a:pt x="1405" y="57"/>
                    </a:lnTo>
                    <a:lnTo>
                      <a:pt x="1424" y="39"/>
                    </a:lnTo>
                    <a:lnTo>
                      <a:pt x="1462" y="19"/>
                    </a:lnTo>
                    <a:lnTo>
                      <a:pt x="1490" y="0"/>
                    </a:lnTo>
                    <a:lnTo>
                      <a:pt x="1490" y="19"/>
                    </a:lnTo>
                    <a:lnTo>
                      <a:pt x="1471" y="19"/>
                    </a:lnTo>
                    <a:lnTo>
                      <a:pt x="1462" y="29"/>
                    </a:lnTo>
                    <a:lnTo>
                      <a:pt x="1443" y="39"/>
                    </a:lnTo>
                    <a:lnTo>
                      <a:pt x="1424" y="66"/>
                    </a:lnTo>
                    <a:lnTo>
                      <a:pt x="1433" y="66"/>
                    </a:lnTo>
                    <a:lnTo>
                      <a:pt x="1443" y="66"/>
                    </a:lnTo>
                    <a:lnTo>
                      <a:pt x="1480" y="57"/>
                    </a:lnTo>
                    <a:lnTo>
                      <a:pt x="1519" y="47"/>
                    </a:lnTo>
                    <a:lnTo>
                      <a:pt x="1594" y="39"/>
                    </a:lnTo>
                    <a:lnTo>
                      <a:pt x="1792" y="29"/>
                    </a:lnTo>
                    <a:lnTo>
                      <a:pt x="1886" y="29"/>
                    </a:lnTo>
                    <a:lnTo>
                      <a:pt x="1981" y="47"/>
                    </a:lnTo>
                    <a:lnTo>
                      <a:pt x="2028" y="19"/>
                    </a:lnTo>
                    <a:lnTo>
                      <a:pt x="2085" y="0"/>
                    </a:lnTo>
                    <a:lnTo>
                      <a:pt x="2085" y="19"/>
                    </a:lnTo>
                    <a:lnTo>
                      <a:pt x="2056" y="19"/>
                    </a:lnTo>
                    <a:lnTo>
                      <a:pt x="2038" y="29"/>
                    </a:lnTo>
                    <a:lnTo>
                      <a:pt x="2009" y="57"/>
                    </a:lnTo>
                    <a:lnTo>
                      <a:pt x="2046" y="76"/>
                    </a:lnTo>
                    <a:lnTo>
                      <a:pt x="2085" y="86"/>
                    </a:lnTo>
                    <a:lnTo>
                      <a:pt x="2122" y="104"/>
                    </a:lnTo>
                    <a:lnTo>
                      <a:pt x="2159" y="133"/>
                    </a:lnTo>
                    <a:lnTo>
                      <a:pt x="2188" y="160"/>
                    </a:lnTo>
                    <a:lnTo>
                      <a:pt x="2226" y="189"/>
                    </a:lnTo>
                    <a:lnTo>
                      <a:pt x="2245" y="180"/>
                    </a:lnTo>
                    <a:lnTo>
                      <a:pt x="2263" y="170"/>
                    </a:lnTo>
                    <a:lnTo>
                      <a:pt x="2301" y="180"/>
                    </a:lnTo>
                    <a:lnTo>
                      <a:pt x="2320" y="217"/>
                    </a:lnTo>
                    <a:lnTo>
                      <a:pt x="2339" y="255"/>
                    </a:lnTo>
                    <a:lnTo>
                      <a:pt x="2339" y="293"/>
                    </a:lnTo>
                    <a:lnTo>
                      <a:pt x="2330" y="330"/>
                    </a:lnTo>
                    <a:lnTo>
                      <a:pt x="2310" y="350"/>
                    </a:lnTo>
                    <a:lnTo>
                      <a:pt x="2301" y="368"/>
                    </a:lnTo>
                    <a:lnTo>
                      <a:pt x="2292" y="415"/>
                    </a:lnTo>
                    <a:lnTo>
                      <a:pt x="2282" y="462"/>
                    </a:lnTo>
                    <a:lnTo>
                      <a:pt x="2273" y="510"/>
                    </a:lnTo>
                    <a:lnTo>
                      <a:pt x="2310" y="679"/>
                    </a:lnTo>
                    <a:lnTo>
                      <a:pt x="2310" y="689"/>
                    </a:lnTo>
                    <a:lnTo>
                      <a:pt x="2301" y="708"/>
                    </a:lnTo>
                    <a:lnTo>
                      <a:pt x="2282" y="726"/>
                    </a:lnTo>
                    <a:lnTo>
                      <a:pt x="2254" y="736"/>
                    </a:lnTo>
                    <a:lnTo>
                      <a:pt x="2226" y="755"/>
                    </a:lnTo>
                    <a:lnTo>
                      <a:pt x="2179" y="792"/>
                    </a:lnTo>
                    <a:lnTo>
                      <a:pt x="2179" y="830"/>
                    </a:lnTo>
                    <a:lnTo>
                      <a:pt x="2188" y="868"/>
                    </a:lnTo>
                    <a:lnTo>
                      <a:pt x="2197" y="906"/>
                    </a:lnTo>
                    <a:lnTo>
                      <a:pt x="2216" y="943"/>
                    </a:lnTo>
                    <a:lnTo>
                      <a:pt x="2235" y="1037"/>
                    </a:lnTo>
                    <a:lnTo>
                      <a:pt x="2245" y="1141"/>
                    </a:lnTo>
                    <a:lnTo>
                      <a:pt x="2263" y="1330"/>
                    </a:lnTo>
                    <a:lnTo>
                      <a:pt x="2245" y="1348"/>
                    </a:lnTo>
                    <a:lnTo>
                      <a:pt x="2235" y="1368"/>
                    </a:lnTo>
                    <a:lnTo>
                      <a:pt x="2197" y="1387"/>
                    </a:lnTo>
                    <a:lnTo>
                      <a:pt x="2150" y="1405"/>
                    </a:lnTo>
                    <a:lnTo>
                      <a:pt x="2093" y="1415"/>
                    </a:lnTo>
                    <a:lnTo>
                      <a:pt x="1952" y="1434"/>
                    </a:lnTo>
                    <a:lnTo>
                      <a:pt x="1886" y="1434"/>
                    </a:lnTo>
                    <a:lnTo>
                      <a:pt x="1811" y="1424"/>
                    </a:lnTo>
                    <a:lnTo>
                      <a:pt x="1792" y="1518"/>
                    </a:lnTo>
                    <a:lnTo>
                      <a:pt x="1782" y="1565"/>
                    </a:lnTo>
                    <a:lnTo>
                      <a:pt x="1764" y="1604"/>
                    </a:lnTo>
                    <a:lnTo>
                      <a:pt x="1735" y="1698"/>
                    </a:lnTo>
                    <a:lnTo>
                      <a:pt x="1717" y="1745"/>
                    </a:lnTo>
                    <a:lnTo>
                      <a:pt x="1688" y="1792"/>
                    </a:lnTo>
                    <a:lnTo>
                      <a:pt x="1660" y="1830"/>
                    </a:lnTo>
                    <a:lnTo>
                      <a:pt x="1623" y="1858"/>
                    </a:lnTo>
                    <a:lnTo>
                      <a:pt x="1584" y="1886"/>
                    </a:lnTo>
                    <a:lnTo>
                      <a:pt x="1537" y="1896"/>
                    </a:lnTo>
                    <a:lnTo>
                      <a:pt x="1509" y="1906"/>
                    </a:lnTo>
                    <a:lnTo>
                      <a:pt x="1480" y="1906"/>
                    </a:lnTo>
                    <a:lnTo>
                      <a:pt x="1443" y="1906"/>
                    </a:lnTo>
                    <a:lnTo>
                      <a:pt x="1424" y="1915"/>
                    </a:lnTo>
                    <a:lnTo>
                      <a:pt x="1339" y="1886"/>
                    </a:lnTo>
                    <a:lnTo>
                      <a:pt x="1273" y="1849"/>
                    </a:lnTo>
                    <a:lnTo>
                      <a:pt x="1198" y="1802"/>
                    </a:lnTo>
                    <a:lnTo>
                      <a:pt x="1141" y="1745"/>
                    </a:lnTo>
                    <a:lnTo>
                      <a:pt x="406" y="2131"/>
                    </a:lnTo>
                    <a:lnTo>
                      <a:pt x="358" y="2160"/>
                    </a:lnTo>
                    <a:lnTo>
                      <a:pt x="349" y="2113"/>
                    </a:lnTo>
                    <a:lnTo>
                      <a:pt x="339" y="2084"/>
                    </a:lnTo>
                    <a:lnTo>
                      <a:pt x="349" y="2056"/>
                    </a:lnTo>
                    <a:lnTo>
                      <a:pt x="302" y="2056"/>
                    </a:lnTo>
                    <a:lnTo>
                      <a:pt x="255" y="2056"/>
                    </a:lnTo>
                    <a:lnTo>
                      <a:pt x="208" y="2056"/>
                    </a:lnTo>
                    <a:lnTo>
                      <a:pt x="188" y="2047"/>
                    </a:lnTo>
                    <a:lnTo>
                      <a:pt x="161" y="2037"/>
                    </a:lnTo>
                    <a:lnTo>
                      <a:pt x="94" y="1820"/>
                    </a:lnTo>
                    <a:lnTo>
                      <a:pt x="57" y="1708"/>
                    </a:lnTo>
                    <a:lnTo>
                      <a:pt x="38" y="1594"/>
                    </a:lnTo>
                    <a:lnTo>
                      <a:pt x="18" y="1471"/>
                    </a:lnTo>
                    <a:lnTo>
                      <a:pt x="9" y="1358"/>
                    </a:lnTo>
                    <a:lnTo>
                      <a:pt x="0" y="1236"/>
                    </a:lnTo>
                    <a:lnTo>
                      <a:pt x="0" y="1113"/>
                    </a:lnTo>
                    <a:lnTo>
                      <a:pt x="9" y="1076"/>
                    </a:lnTo>
                    <a:lnTo>
                      <a:pt x="38" y="1057"/>
                    </a:lnTo>
                    <a:lnTo>
                      <a:pt x="94" y="102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10" name="Freeform 67"/>
              <p:cNvSpPr>
                <a:spLocks/>
              </p:cNvSpPr>
              <p:nvPr/>
            </p:nvSpPr>
            <p:spPr bwMode="auto">
              <a:xfrm>
                <a:off x="4676" y="578"/>
                <a:ext cx="68" cy="249"/>
              </a:xfrm>
              <a:custGeom>
                <a:avLst/>
                <a:gdLst>
                  <a:gd name="T0" fmla="*/ 21 w 274"/>
                  <a:gd name="T1" fmla="*/ 4 h 998"/>
                  <a:gd name="T2" fmla="*/ 45 w 274"/>
                  <a:gd name="T3" fmla="*/ 2 h 998"/>
                  <a:gd name="T4" fmla="*/ 68 w 274"/>
                  <a:gd name="T5" fmla="*/ 0 h 998"/>
                  <a:gd name="T6" fmla="*/ 63 w 274"/>
                  <a:gd name="T7" fmla="*/ 52 h 998"/>
                  <a:gd name="T8" fmla="*/ 63 w 274"/>
                  <a:gd name="T9" fmla="*/ 106 h 998"/>
                  <a:gd name="T10" fmla="*/ 66 w 274"/>
                  <a:gd name="T11" fmla="*/ 237 h 998"/>
                  <a:gd name="T12" fmla="*/ 68 w 274"/>
                  <a:gd name="T13" fmla="*/ 245 h 998"/>
                  <a:gd name="T14" fmla="*/ 68 w 274"/>
                  <a:gd name="T15" fmla="*/ 249 h 998"/>
                  <a:gd name="T16" fmla="*/ 54 w 274"/>
                  <a:gd name="T17" fmla="*/ 249 h 998"/>
                  <a:gd name="T18" fmla="*/ 37 w 274"/>
                  <a:gd name="T19" fmla="*/ 247 h 998"/>
                  <a:gd name="T20" fmla="*/ 28 w 274"/>
                  <a:gd name="T21" fmla="*/ 219 h 998"/>
                  <a:gd name="T22" fmla="*/ 21 w 274"/>
                  <a:gd name="T23" fmla="*/ 190 h 998"/>
                  <a:gd name="T24" fmla="*/ 14 w 274"/>
                  <a:gd name="T25" fmla="*/ 162 h 998"/>
                  <a:gd name="T26" fmla="*/ 7 w 274"/>
                  <a:gd name="T27" fmla="*/ 134 h 998"/>
                  <a:gd name="T28" fmla="*/ 2 w 274"/>
                  <a:gd name="T29" fmla="*/ 87 h 998"/>
                  <a:gd name="T30" fmla="*/ 0 w 274"/>
                  <a:gd name="T31" fmla="*/ 42 h 998"/>
                  <a:gd name="T32" fmla="*/ 0 w 274"/>
                  <a:gd name="T33" fmla="*/ 30 h 998"/>
                  <a:gd name="T34" fmla="*/ 2 w 274"/>
                  <a:gd name="T35" fmla="*/ 16 h 998"/>
                  <a:gd name="T36" fmla="*/ 5 w 274"/>
                  <a:gd name="T37" fmla="*/ 12 h 998"/>
                  <a:gd name="T38" fmla="*/ 9 w 274"/>
                  <a:gd name="T39" fmla="*/ 7 h 998"/>
                  <a:gd name="T40" fmla="*/ 14 w 274"/>
                  <a:gd name="T41" fmla="*/ 4 h 998"/>
                  <a:gd name="T42" fmla="*/ 21 w 274"/>
                  <a:gd name="T43" fmla="*/ 4 h 998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274" h="998">
                    <a:moveTo>
                      <a:pt x="84" y="18"/>
                    </a:moveTo>
                    <a:lnTo>
                      <a:pt x="180" y="8"/>
                    </a:lnTo>
                    <a:lnTo>
                      <a:pt x="274" y="0"/>
                    </a:lnTo>
                    <a:lnTo>
                      <a:pt x="255" y="207"/>
                    </a:lnTo>
                    <a:lnTo>
                      <a:pt x="255" y="423"/>
                    </a:lnTo>
                    <a:lnTo>
                      <a:pt x="264" y="951"/>
                    </a:lnTo>
                    <a:lnTo>
                      <a:pt x="274" y="980"/>
                    </a:lnTo>
                    <a:lnTo>
                      <a:pt x="274" y="998"/>
                    </a:lnTo>
                    <a:lnTo>
                      <a:pt x="217" y="998"/>
                    </a:lnTo>
                    <a:lnTo>
                      <a:pt x="151" y="990"/>
                    </a:lnTo>
                    <a:lnTo>
                      <a:pt x="113" y="877"/>
                    </a:lnTo>
                    <a:lnTo>
                      <a:pt x="84" y="763"/>
                    </a:lnTo>
                    <a:lnTo>
                      <a:pt x="57" y="650"/>
                    </a:lnTo>
                    <a:lnTo>
                      <a:pt x="29" y="536"/>
                    </a:lnTo>
                    <a:lnTo>
                      <a:pt x="10" y="348"/>
                    </a:lnTo>
                    <a:lnTo>
                      <a:pt x="0" y="169"/>
                    </a:lnTo>
                    <a:lnTo>
                      <a:pt x="0" y="122"/>
                    </a:lnTo>
                    <a:lnTo>
                      <a:pt x="10" y="65"/>
                    </a:lnTo>
                    <a:lnTo>
                      <a:pt x="19" y="47"/>
                    </a:lnTo>
                    <a:lnTo>
                      <a:pt x="37" y="28"/>
                    </a:lnTo>
                    <a:lnTo>
                      <a:pt x="57" y="18"/>
                    </a:lnTo>
                    <a:lnTo>
                      <a:pt x="84" y="18"/>
                    </a:lnTo>
                    <a:close/>
                  </a:path>
                </a:pathLst>
              </a:custGeom>
              <a:solidFill>
                <a:srgbClr val="C56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11" name="Freeform 68"/>
              <p:cNvSpPr>
                <a:spLocks/>
              </p:cNvSpPr>
              <p:nvPr/>
            </p:nvSpPr>
            <p:spPr bwMode="auto">
              <a:xfrm>
                <a:off x="4746" y="573"/>
                <a:ext cx="120" cy="257"/>
              </a:xfrm>
              <a:custGeom>
                <a:avLst/>
                <a:gdLst>
                  <a:gd name="T0" fmla="*/ 2 w 481"/>
                  <a:gd name="T1" fmla="*/ 7 h 1028"/>
                  <a:gd name="T2" fmla="*/ 24 w 481"/>
                  <a:gd name="T3" fmla="*/ 3 h 1028"/>
                  <a:gd name="T4" fmla="*/ 47 w 481"/>
                  <a:gd name="T5" fmla="*/ 0 h 1028"/>
                  <a:gd name="T6" fmla="*/ 82 w 481"/>
                  <a:gd name="T7" fmla="*/ 0 h 1028"/>
                  <a:gd name="T8" fmla="*/ 120 w 481"/>
                  <a:gd name="T9" fmla="*/ 0 h 1028"/>
                  <a:gd name="T10" fmla="*/ 92 w 481"/>
                  <a:gd name="T11" fmla="*/ 36 h 1028"/>
                  <a:gd name="T12" fmla="*/ 66 w 481"/>
                  <a:gd name="T13" fmla="*/ 73 h 1028"/>
                  <a:gd name="T14" fmla="*/ 45 w 481"/>
                  <a:gd name="T15" fmla="*/ 113 h 1028"/>
                  <a:gd name="T16" fmla="*/ 26 w 481"/>
                  <a:gd name="T17" fmla="*/ 153 h 1028"/>
                  <a:gd name="T18" fmla="*/ 24 w 481"/>
                  <a:gd name="T19" fmla="*/ 156 h 1028"/>
                  <a:gd name="T20" fmla="*/ 12 w 481"/>
                  <a:gd name="T21" fmla="*/ 205 h 1028"/>
                  <a:gd name="T22" fmla="*/ 7 w 481"/>
                  <a:gd name="T23" fmla="*/ 231 h 1028"/>
                  <a:gd name="T24" fmla="*/ 7 w 481"/>
                  <a:gd name="T25" fmla="*/ 257 h 1028"/>
                  <a:gd name="T26" fmla="*/ 5 w 481"/>
                  <a:gd name="T27" fmla="*/ 257 h 1028"/>
                  <a:gd name="T28" fmla="*/ 2 w 481"/>
                  <a:gd name="T29" fmla="*/ 248 h 1028"/>
                  <a:gd name="T30" fmla="*/ 0 w 481"/>
                  <a:gd name="T31" fmla="*/ 208 h 1028"/>
                  <a:gd name="T32" fmla="*/ 0 w 481"/>
                  <a:gd name="T33" fmla="*/ 109 h 1028"/>
                  <a:gd name="T34" fmla="*/ 0 w 481"/>
                  <a:gd name="T35" fmla="*/ 33 h 1028"/>
                  <a:gd name="T36" fmla="*/ 2 w 481"/>
                  <a:gd name="T37" fmla="*/ 7 h 102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481" h="1028">
                    <a:moveTo>
                      <a:pt x="10" y="28"/>
                    </a:moveTo>
                    <a:lnTo>
                      <a:pt x="95" y="10"/>
                    </a:lnTo>
                    <a:lnTo>
                      <a:pt x="189" y="0"/>
                    </a:lnTo>
                    <a:lnTo>
                      <a:pt x="330" y="0"/>
                    </a:lnTo>
                    <a:lnTo>
                      <a:pt x="481" y="0"/>
                    </a:lnTo>
                    <a:lnTo>
                      <a:pt x="368" y="142"/>
                    </a:lnTo>
                    <a:lnTo>
                      <a:pt x="265" y="292"/>
                    </a:lnTo>
                    <a:lnTo>
                      <a:pt x="179" y="453"/>
                    </a:lnTo>
                    <a:lnTo>
                      <a:pt x="104" y="613"/>
                    </a:lnTo>
                    <a:lnTo>
                      <a:pt x="95" y="623"/>
                    </a:lnTo>
                    <a:lnTo>
                      <a:pt x="47" y="821"/>
                    </a:lnTo>
                    <a:lnTo>
                      <a:pt x="28" y="924"/>
                    </a:lnTo>
                    <a:lnTo>
                      <a:pt x="28" y="1028"/>
                    </a:lnTo>
                    <a:lnTo>
                      <a:pt x="19" y="1028"/>
                    </a:lnTo>
                    <a:lnTo>
                      <a:pt x="10" y="991"/>
                    </a:lnTo>
                    <a:lnTo>
                      <a:pt x="0" y="830"/>
                    </a:lnTo>
                    <a:lnTo>
                      <a:pt x="0" y="435"/>
                    </a:lnTo>
                    <a:lnTo>
                      <a:pt x="0" y="132"/>
                    </a:lnTo>
                    <a:lnTo>
                      <a:pt x="10" y="28"/>
                    </a:lnTo>
                    <a:close/>
                  </a:path>
                </a:pathLst>
              </a:custGeom>
              <a:solidFill>
                <a:srgbClr val="7C45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12" name="Freeform 69"/>
              <p:cNvSpPr>
                <a:spLocks/>
              </p:cNvSpPr>
              <p:nvPr/>
            </p:nvSpPr>
            <p:spPr bwMode="auto">
              <a:xfrm>
                <a:off x="4761" y="549"/>
                <a:ext cx="353" cy="300"/>
              </a:xfrm>
              <a:custGeom>
                <a:avLst/>
                <a:gdLst>
                  <a:gd name="T0" fmla="*/ 33 w 1414"/>
                  <a:gd name="T1" fmla="*/ 146 h 1198"/>
                  <a:gd name="T2" fmla="*/ 59 w 1414"/>
                  <a:gd name="T3" fmla="*/ 97 h 1198"/>
                  <a:gd name="T4" fmla="*/ 89 w 1414"/>
                  <a:gd name="T5" fmla="*/ 52 h 1198"/>
                  <a:gd name="T6" fmla="*/ 130 w 1414"/>
                  <a:gd name="T7" fmla="*/ 14 h 1198"/>
                  <a:gd name="T8" fmla="*/ 153 w 1414"/>
                  <a:gd name="T9" fmla="*/ 0 h 1198"/>
                  <a:gd name="T10" fmla="*/ 160 w 1414"/>
                  <a:gd name="T11" fmla="*/ 7 h 1198"/>
                  <a:gd name="T12" fmla="*/ 146 w 1414"/>
                  <a:gd name="T13" fmla="*/ 26 h 1198"/>
                  <a:gd name="T14" fmla="*/ 156 w 1414"/>
                  <a:gd name="T15" fmla="*/ 38 h 1198"/>
                  <a:gd name="T16" fmla="*/ 170 w 1414"/>
                  <a:gd name="T17" fmla="*/ 42 h 1198"/>
                  <a:gd name="T18" fmla="*/ 179 w 1414"/>
                  <a:gd name="T19" fmla="*/ 50 h 1198"/>
                  <a:gd name="T20" fmla="*/ 179 w 1414"/>
                  <a:gd name="T21" fmla="*/ 57 h 1198"/>
                  <a:gd name="T22" fmla="*/ 172 w 1414"/>
                  <a:gd name="T23" fmla="*/ 68 h 1198"/>
                  <a:gd name="T24" fmla="*/ 177 w 1414"/>
                  <a:gd name="T25" fmla="*/ 78 h 1198"/>
                  <a:gd name="T26" fmla="*/ 191 w 1414"/>
                  <a:gd name="T27" fmla="*/ 90 h 1198"/>
                  <a:gd name="T28" fmla="*/ 198 w 1414"/>
                  <a:gd name="T29" fmla="*/ 90 h 1198"/>
                  <a:gd name="T30" fmla="*/ 200 w 1414"/>
                  <a:gd name="T31" fmla="*/ 85 h 1198"/>
                  <a:gd name="T32" fmla="*/ 214 w 1414"/>
                  <a:gd name="T33" fmla="*/ 78 h 1198"/>
                  <a:gd name="T34" fmla="*/ 233 w 1414"/>
                  <a:gd name="T35" fmla="*/ 78 h 1198"/>
                  <a:gd name="T36" fmla="*/ 242 w 1414"/>
                  <a:gd name="T37" fmla="*/ 94 h 1198"/>
                  <a:gd name="T38" fmla="*/ 233 w 1414"/>
                  <a:gd name="T39" fmla="*/ 104 h 1198"/>
                  <a:gd name="T40" fmla="*/ 233 w 1414"/>
                  <a:gd name="T41" fmla="*/ 116 h 1198"/>
                  <a:gd name="T42" fmla="*/ 235 w 1414"/>
                  <a:gd name="T43" fmla="*/ 132 h 1198"/>
                  <a:gd name="T44" fmla="*/ 238 w 1414"/>
                  <a:gd name="T45" fmla="*/ 144 h 1198"/>
                  <a:gd name="T46" fmla="*/ 238 w 1414"/>
                  <a:gd name="T47" fmla="*/ 154 h 1198"/>
                  <a:gd name="T48" fmla="*/ 228 w 1414"/>
                  <a:gd name="T49" fmla="*/ 165 h 1198"/>
                  <a:gd name="T50" fmla="*/ 228 w 1414"/>
                  <a:gd name="T51" fmla="*/ 173 h 1198"/>
                  <a:gd name="T52" fmla="*/ 235 w 1414"/>
                  <a:gd name="T53" fmla="*/ 168 h 1198"/>
                  <a:gd name="T54" fmla="*/ 240 w 1414"/>
                  <a:gd name="T55" fmla="*/ 173 h 1198"/>
                  <a:gd name="T56" fmla="*/ 249 w 1414"/>
                  <a:gd name="T57" fmla="*/ 182 h 1198"/>
                  <a:gd name="T58" fmla="*/ 266 w 1414"/>
                  <a:gd name="T59" fmla="*/ 175 h 1198"/>
                  <a:gd name="T60" fmla="*/ 266 w 1414"/>
                  <a:gd name="T61" fmla="*/ 165 h 1198"/>
                  <a:gd name="T62" fmla="*/ 254 w 1414"/>
                  <a:gd name="T63" fmla="*/ 156 h 1198"/>
                  <a:gd name="T64" fmla="*/ 247 w 1414"/>
                  <a:gd name="T65" fmla="*/ 156 h 1198"/>
                  <a:gd name="T66" fmla="*/ 254 w 1414"/>
                  <a:gd name="T67" fmla="*/ 154 h 1198"/>
                  <a:gd name="T68" fmla="*/ 271 w 1414"/>
                  <a:gd name="T69" fmla="*/ 146 h 1198"/>
                  <a:gd name="T70" fmla="*/ 278 w 1414"/>
                  <a:gd name="T71" fmla="*/ 132 h 1198"/>
                  <a:gd name="T72" fmla="*/ 273 w 1414"/>
                  <a:gd name="T73" fmla="*/ 121 h 1198"/>
                  <a:gd name="T74" fmla="*/ 261 w 1414"/>
                  <a:gd name="T75" fmla="*/ 116 h 1198"/>
                  <a:gd name="T76" fmla="*/ 242 w 1414"/>
                  <a:gd name="T77" fmla="*/ 125 h 1198"/>
                  <a:gd name="T78" fmla="*/ 240 w 1414"/>
                  <a:gd name="T79" fmla="*/ 113 h 1198"/>
                  <a:gd name="T80" fmla="*/ 273 w 1414"/>
                  <a:gd name="T81" fmla="*/ 104 h 1198"/>
                  <a:gd name="T82" fmla="*/ 304 w 1414"/>
                  <a:gd name="T83" fmla="*/ 99 h 1198"/>
                  <a:gd name="T84" fmla="*/ 325 w 1414"/>
                  <a:gd name="T85" fmla="*/ 94 h 1198"/>
                  <a:gd name="T86" fmla="*/ 353 w 1414"/>
                  <a:gd name="T87" fmla="*/ 87 h 1198"/>
                  <a:gd name="T88" fmla="*/ 351 w 1414"/>
                  <a:gd name="T89" fmla="*/ 146 h 1198"/>
                  <a:gd name="T90" fmla="*/ 341 w 1414"/>
                  <a:gd name="T91" fmla="*/ 182 h 1198"/>
                  <a:gd name="T92" fmla="*/ 325 w 1414"/>
                  <a:gd name="T93" fmla="*/ 215 h 1198"/>
                  <a:gd name="T94" fmla="*/ 292 w 1414"/>
                  <a:gd name="T95" fmla="*/ 238 h 1198"/>
                  <a:gd name="T96" fmla="*/ 259 w 1414"/>
                  <a:gd name="T97" fmla="*/ 243 h 1198"/>
                  <a:gd name="T98" fmla="*/ 238 w 1414"/>
                  <a:gd name="T99" fmla="*/ 236 h 1198"/>
                  <a:gd name="T100" fmla="*/ 188 w 1414"/>
                  <a:gd name="T101" fmla="*/ 199 h 1198"/>
                  <a:gd name="T102" fmla="*/ 153 w 1414"/>
                  <a:gd name="T103" fmla="*/ 161 h 1198"/>
                  <a:gd name="T104" fmla="*/ 146 w 1414"/>
                  <a:gd name="T105" fmla="*/ 161 h 1198"/>
                  <a:gd name="T106" fmla="*/ 167 w 1414"/>
                  <a:gd name="T107" fmla="*/ 189 h 1198"/>
                  <a:gd name="T108" fmla="*/ 125 w 1414"/>
                  <a:gd name="T109" fmla="*/ 191 h 1198"/>
                  <a:gd name="T110" fmla="*/ 151 w 1414"/>
                  <a:gd name="T111" fmla="*/ 196 h 1198"/>
                  <a:gd name="T112" fmla="*/ 186 w 1414"/>
                  <a:gd name="T113" fmla="*/ 203 h 1198"/>
                  <a:gd name="T114" fmla="*/ 99 w 1414"/>
                  <a:gd name="T115" fmla="*/ 250 h 1198"/>
                  <a:gd name="T116" fmla="*/ 12 w 1414"/>
                  <a:gd name="T117" fmla="*/ 297 h 1198"/>
                  <a:gd name="T118" fmla="*/ 0 w 1414"/>
                  <a:gd name="T119" fmla="*/ 283 h 1198"/>
                  <a:gd name="T120" fmla="*/ 4 w 1414"/>
                  <a:gd name="T121" fmla="*/ 236 h 1198"/>
                  <a:gd name="T122" fmla="*/ 21 w 1414"/>
                  <a:gd name="T123" fmla="*/ 175 h 1198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1414" h="1198">
                    <a:moveTo>
                      <a:pt x="94" y="689"/>
                    </a:moveTo>
                    <a:lnTo>
                      <a:pt x="132" y="585"/>
                    </a:lnTo>
                    <a:lnTo>
                      <a:pt x="179" y="490"/>
                    </a:lnTo>
                    <a:lnTo>
                      <a:pt x="235" y="386"/>
                    </a:lnTo>
                    <a:lnTo>
                      <a:pt x="292" y="302"/>
                    </a:lnTo>
                    <a:lnTo>
                      <a:pt x="358" y="208"/>
                    </a:lnTo>
                    <a:lnTo>
                      <a:pt x="433" y="132"/>
                    </a:lnTo>
                    <a:lnTo>
                      <a:pt x="519" y="57"/>
                    </a:lnTo>
                    <a:lnTo>
                      <a:pt x="603" y="0"/>
                    </a:lnTo>
                    <a:lnTo>
                      <a:pt x="613" y="0"/>
                    </a:lnTo>
                    <a:lnTo>
                      <a:pt x="623" y="0"/>
                    </a:lnTo>
                    <a:lnTo>
                      <a:pt x="641" y="28"/>
                    </a:lnTo>
                    <a:lnTo>
                      <a:pt x="594" y="75"/>
                    </a:lnTo>
                    <a:lnTo>
                      <a:pt x="584" y="104"/>
                    </a:lnTo>
                    <a:lnTo>
                      <a:pt x="584" y="142"/>
                    </a:lnTo>
                    <a:lnTo>
                      <a:pt x="623" y="151"/>
                    </a:lnTo>
                    <a:lnTo>
                      <a:pt x="660" y="169"/>
                    </a:lnTo>
                    <a:lnTo>
                      <a:pt x="679" y="169"/>
                    </a:lnTo>
                    <a:lnTo>
                      <a:pt x="697" y="179"/>
                    </a:lnTo>
                    <a:lnTo>
                      <a:pt x="717" y="198"/>
                    </a:lnTo>
                    <a:lnTo>
                      <a:pt x="744" y="198"/>
                    </a:lnTo>
                    <a:lnTo>
                      <a:pt x="717" y="226"/>
                    </a:lnTo>
                    <a:lnTo>
                      <a:pt x="697" y="245"/>
                    </a:lnTo>
                    <a:lnTo>
                      <a:pt x="688" y="273"/>
                    </a:lnTo>
                    <a:lnTo>
                      <a:pt x="697" y="292"/>
                    </a:lnTo>
                    <a:lnTo>
                      <a:pt x="707" y="312"/>
                    </a:lnTo>
                    <a:lnTo>
                      <a:pt x="744" y="349"/>
                    </a:lnTo>
                    <a:lnTo>
                      <a:pt x="764" y="359"/>
                    </a:lnTo>
                    <a:lnTo>
                      <a:pt x="773" y="368"/>
                    </a:lnTo>
                    <a:lnTo>
                      <a:pt x="792" y="359"/>
                    </a:lnTo>
                    <a:lnTo>
                      <a:pt x="801" y="349"/>
                    </a:lnTo>
                    <a:lnTo>
                      <a:pt x="801" y="339"/>
                    </a:lnTo>
                    <a:lnTo>
                      <a:pt x="830" y="321"/>
                    </a:lnTo>
                    <a:lnTo>
                      <a:pt x="858" y="312"/>
                    </a:lnTo>
                    <a:lnTo>
                      <a:pt x="895" y="302"/>
                    </a:lnTo>
                    <a:lnTo>
                      <a:pt x="934" y="312"/>
                    </a:lnTo>
                    <a:lnTo>
                      <a:pt x="952" y="339"/>
                    </a:lnTo>
                    <a:lnTo>
                      <a:pt x="971" y="377"/>
                    </a:lnTo>
                    <a:lnTo>
                      <a:pt x="943" y="396"/>
                    </a:lnTo>
                    <a:lnTo>
                      <a:pt x="934" y="415"/>
                    </a:lnTo>
                    <a:lnTo>
                      <a:pt x="934" y="425"/>
                    </a:lnTo>
                    <a:lnTo>
                      <a:pt x="934" y="462"/>
                    </a:lnTo>
                    <a:lnTo>
                      <a:pt x="934" y="490"/>
                    </a:lnTo>
                    <a:lnTo>
                      <a:pt x="943" y="529"/>
                    </a:lnTo>
                    <a:lnTo>
                      <a:pt x="934" y="566"/>
                    </a:lnTo>
                    <a:lnTo>
                      <a:pt x="952" y="576"/>
                    </a:lnTo>
                    <a:lnTo>
                      <a:pt x="952" y="594"/>
                    </a:lnTo>
                    <a:lnTo>
                      <a:pt x="952" y="613"/>
                    </a:lnTo>
                    <a:lnTo>
                      <a:pt x="943" y="623"/>
                    </a:lnTo>
                    <a:lnTo>
                      <a:pt x="914" y="660"/>
                    </a:lnTo>
                    <a:lnTo>
                      <a:pt x="914" y="670"/>
                    </a:lnTo>
                    <a:lnTo>
                      <a:pt x="914" y="689"/>
                    </a:lnTo>
                    <a:lnTo>
                      <a:pt x="934" y="679"/>
                    </a:lnTo>
                    <a:lnTo>
                      <a:pt x="943" y="670"/>
                    </a:lnTo>
                    <a:lnTo>
                      <a:pt x="962" y="641"/>
                    </a:lnTo>
                    <a:lnTo>
                      <a:pt x="962" y="689"/>
                    </a:lnTo>
                    <a:lnTo>
                      <a:pt x="981" y="707"/>
                    </a:lnTo>
                    <a:lnTo>
                      <a:pt x="999" y="726"/>
                    </a:lnTo>
                    <a:lnTo>
                      <a:pt x="1037" y="726"/>
                    </a:lnTo>
                    <a:lnTo>
                      <a:pt x="1065" y="698"/>
                    </a:lnTo>
                    <a:lnTo>
                      <a:pt x="1065" y="679"/>
                    </a:lnTo>
                    <a:lnTo>
                      <a:pt x="1065" y="660"/>
                    </a:lnTo>
                    <a:lnTo>
                      <a:pt x="1047" y="623"/>
                    </a:lnTo>
                    <a:lnTo>
                      <a:pt x="1018" y="623"/>
                    </a:lnTo>
                    <a:lnTo>
                      <a:pt x="990" y="641"/>
                    </a:lnTo>
                    <a:lnTo>
                      <a:pt x="990" y="623"/>
                    </a:lnTo>
                    <a:lnTo>
                      <a:pt x="981" y="603"/>
                    </a:lnTo>
                    <a:lnTo>
                      <a:pt x="1018" y="613"/>
                    </a:lnTo>
                    <a:lnTo>
                      <a:pt x="1056" y="603"/>
                    </a:lnTo>
                    <a:lnTo>
                      <a:pt x="1085" y="585"/>
                    </a:lnTo>
                    <a:lnTo>
                      <a:pt x="1112" y="566"/>
                    </a:lnTo>
                    <a:lnTo>
                      <a:pt x="1112" y="529"/>
                    </a:lnTo>
                    <a:lnTo>
                      <a:pt x="1112" y="509"/>
                    </a:lnTo>
                    <a:lnTo>
                      <a:pt x="1094" y="482"/>
                    </a:lnTo>
                    <a:lnTo>
                      <a:pt x="1075" y="462"/>
                    </a:lnTo>
                    <a:lnTo>
                      <a:pt x="1047" y="462"/>
                    </a:lnTo>
                    <a:lnTo>
                      <a:pt x="1018" y="472"/>
                    </a:lnTo>
                    <a:lnTo>
                      <a:pt x="971" y="500"/>
                    </a:lnTo>
                    <a:lnTo>
                      <a:pt x="962" y="472"/>
                    </a:lnTo>
                    <a:lnTo>
                      <a:pt x="962" y="453"/>
                    </a:lnTo>
                    <a:lnTo>
                      <a:pt x="1028" y="433"/>
                    </a:lnTo>
                    <a:lnTo>
                      <a:pt x="1094" y="415"/>
                    </a:lnTo>
                    <a:lnTo>
                      <a:pt x="1179" y="406"/>
                    </a:lnTo>
                    <a:lnTo>
                      <a:pt x="1216" y="396"/>
                    </a:lnTo>
                    <a:lnTo>
                      <a:pt x="1263" y="386"/>
                    </a:lnTo>
                    <a:lnTo>
                      <a:pt x="1302" y="377"/>
                    </a:lnTo>
                    <a:lnTo>
                      <a:pt x="1339" y="377"/>
                    </a:lnTo>
                    <a:lnTo>
                      <a:pt x="1414" y="349"/>
                    </a:lnTo>
                    <a:lnTo>
                      <a:pt x="1414" y="509"/>
                    </a:lnTo>
                    <a:lnTo>
                      <a:pt x="1405" y="585"/>
                    </a:lnTo>
                    <a:lnTo>
                      <a:pt x="1386" y="660"/>
                    </a:lnTo>
                    <a:lnTo>
                      <a:pt x="1367" y="726"/>
                    </a:lnTo>
                    <a:lnTo>
                      <a:pt x="1339" y="793"/>
                    </a:lnTo>
                    <a:lnTo>
                      <a:pt x="1302" y="858"/>
                    </a:lnTo>
                    <a:lnTo>
                      <a:pt x="1255" y="924"/>
                    </a:lnTo>
                    <a:lnTo>
                      <a:pt x="1169" y="952"/>
                    </a:lnTo>
                    <a:lnTo>
                      <a:pt x="1085" y="971"/>
                    </a:lnTo>
                    <a:lnTo>
                      <a:pt x="1037" y="971"/>
                    </a:lnTo>
                    <a:lnTo>
                      <a:pt x="999" y="962"/>
                    </a:lnTo>
                    <a:lnTo>
                      <a:pt x="952" y="943"/>
                    </a:lnTo>
                    <a:lnTo>
                      <a:pt x="924" y="915"/>
                    </a:lnTo>
                    <a:lnTo>
                      <a:pt x="754" y="793"/>
                    </a:lnTo>
                    <a:lnTo>
                      <a:pt x="679" y="717"/>
                    </a:lnTo>
                    <a:lnTo>
                      <a:pt x="613" y="641"/>
                    </a:lnTo>
                    <a:lnTo>
                      <a:pt x="603" y="641"/>
                    </a:lnTo>
                    <a:lnTo>
                      <a:pt x="584" y="641"/>
                    </a:lnTo>
                    <a:lnTo>
                      <a:pt x="584" y="660"/>
                    </a:lnTo>
                    <a:lnTo>
                      <a:pt x="670" y="754"/>
                    </a:lnTo>
                    <a:lnTo>
                      <a:pt x="584" y="754"/>
                    </a:lnTo>
                    <a:lnTo>
                      <a:pt x="500" y="764"/>
                    </a:lnTo>
                    <a:lnTo>
                      <a:pt x="500" y="773"/>
                    </a:lnTo>
                    <a:lnTo>
                      <a:pt x="603" y="783"/>
                    </a:lnTo>
                    <a:lnTo>
                      <a:pt x="707" y="783"/>
                    </a:lnTo>
                    <a:lnTo>
                      <a:pt x="744" y="811"/>
                    </a:lnTo>
                    <a:lnTo>
                      <a:pt x="566" y="915"/>
                    </a:lnTo>
                    <a:lnTo>
                      <a:pt x="396" y="1000"/>
                    </a:lnTo>
                    <a:lnTo>
                      <a:pt x="216" y="1094"/>
                    </a:lnTo>
                    <a:lnTo>
                      <a:pt x="47" y="1188"/>
                    </a:lnTo>
                    <a:lnTo>
                      <a:pt x="9" y="1198"/>
                    </a:lnTo>
                    <a:lnTo>
                      <a:pt x="0" y="1132"/>
                    </a:lnTo>
                    <a:lnTo>
                      <a:pt x="0" y="1075"/>
                    </a:lnTo>
                    <a:lnTo>
                      <a:pt x="18" y="943"/>
                    </a:lnTo>
                    <a:lnTo>
                      <a:pt x="47" y="820"/>
                    </a:lnTo>
                    <a:lnTo>
                      <a:pt x="85" y="698"/>
                    </a:lnTo>
                    <a:lnTo>
                      <a:pt x="94" y="689"/>
                    </a:lnTo>
                    <a:close/>
                  </a:path>
                </a:pathLst>
              </a:custGeom>
              <a:solidFill>
                <a:srgbClr val="075E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13" name="Freeform 70"/>
              <p:cNvSpPr>
                <a:spLocks/>
              </p:cNvSpPr>
              <p:nvPr/>
            </p:nvSpPr>
            <p:spPr bwMode="auto">
              <a:xfrm>
                <a:off x="4874" y="601"/>
                <a:ext cx="11" cy="14"/>
              </a:xfrm>
              <a:custGeom>
                <a:avLst/>
                <a:gdLst>
                  <a:gd name="T0" fmla="*/ 11 w 48"/>
                  <a:gd name="T1" fmla="*/ 0 h 56"/>
                  <a:gd name="T2" fmla="*/ 11 w 48"/>
                  <a:gd name="T3" fmla="*/ 2 h 56"/>
                  <a:gd name="T4" fmla="*/ 9 w 48"/>
                  <a:gd name="T5" fmla="*/ 7 h 56"/>
                  <a:gd name="T6" fmla="*/ 5 w 48"/>
                  <a:gd name="T7" fmla="*/ 14 h 56"/>
                  <a:gd name="T8" fmla="*/ 0 w 48"/>
                  <a:gd name="T9" fmla="*/ 14 h 56"/>
                  <a:gd name="T10" fmla="*/ 2 w 48"/>
                  <a:gd name="T11" fmla="*/ 9 h 56"/>
                  <a:gd name="T12" fmla="*/ 5 w 48"/>
                  <a:gd name="T13" fmla="*/ 5 h 56"/>
                  <a:gd name="T14" fmla="*/ 11 w 48"/>
                  <a:gd name="T15" fmla="*/ 0 h 5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8" h="56">
                    <a:moveTo>
                      <a:pt x="48" y="0"/>
                    </a:moveTo>
                    <a:lnTo>
                      <a:pt x="48" y="9"/>
                    </a:lnTo>
                    <a:lnTo>
                      <a:pt x="38" y="28"/>
                    </a:lnTo>
                    <a:lnTo>
                      <a:pt x="20" y="56"/>
                    </a:lnTo>
                    <a:lnTo>
                      <a:pt x="0" y="56"/>
                    </a:lnTo>
                    <a:lnTo>
                      <a:pt x="10" y="37"/>
                    </a:lnTo>
                    <a:lnTo>
                      <a:pt x="20" y="18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14" name="Freeform 71"/>
              <p:cNvSpPr>
                <a:spLocks/>
              </p:cNvSpPr>
              <p:nvPr/>
            </p:nvSpPr>
            <p:spPr bwMode="auto">
              <a:xfrm>
                <a:off x="4881" y="608"/>
                <a:ext cx="9" cy="14"/>
              </a:xfrm>
              <a:custGeom>
                <a:avLst/>
                <a:gdLst>
                  <a:gd name="T0" fmla="*/ 5 w 39"/>
                  <a:gd name="T1" fmla="*/ 7 h 56"/>
                  <a:gd name="T2" fmla="*/ 5 w 39"/>
                  <a:gd name="T3" fmla="*/ 2 h 56"/>
                  <a:gd name="T4" fmla="*/ 9 w 39"/>
                  <a:gd name="T5" fmla="*/ 0 h 56"/>
                  <a:gd name="T6" fmla="*/ 9 w 39"/>
                  <a:gd name="T7" fmla="*/ 5 h 56"/>
                  <a:gd name="T8" fmla="*/ 9 w 39"/>
                  <a:gd name="T9" fmla="*/ 7 h 56"/>
                  <a:gd name="T10" fmla="*/ 7 w 39"/>
                  <a:gd name="T11" fmla="*/ 12 h 56"/>
                  <a:gd name="T12" fmla="*/ 5 w 39"/>
                  <a:gd name="T13" fmla="*/ 14 h 56"/>
                  <a:gd name="T14" fmla="*/ 0 w 39"/>
                  <a:gd name="T15" fmla="*/ 9 h 56"/>
                  <a:gd name="T16" fmla="*/ 2 w 39"/>
                  <a:gd name="T17" fmla="*/ 9 h 56"/>
                  <a:gd name="T18" fmla="*/ 5 w 39"/>
                  <a:gd name="T19" fmla="*/ 7 h 5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9" h="56">
                    <a:moveTo>
                      <a:pt x="20" y="28"/>
                    </a:moveTo>
                    <a:lnTo>
                      <a:pt x="20" y="9"/>
                    </a:lnTo>
                    <a:lnTo>
                      <a:pt x="39" y="0"/>
                    </a:lnTo>
                    <a:lnTo>
                      <a:pt x="39" y="19"/>
                    </a:lnTo>
                    <a:lnTo>
                      <a:pt x="39" y="28"/>
                    </a:lnTo>
                    <a:lnTo>
                      <a:pt x="29" y="47"/>
                    </a:lnTo>
                    <a:lnTo>
                      <a:pt x="20" y="56"/>
                    </a:lnTo>
                    <a:lnTo>
                      <a:pt x="0" y="37"/>
                    </a:lnTo>
                    <a:lnTo>
                      <a:pt x="10" y="37"/>
                    </a:lnTo>
                    <a:lnTo>
                      <a:pt x="20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15" name="Freeform 72"/>
              <p:cNvSpPr>
                <a:spLocks/>
              </p:cNvSpPr>
              <p:nvPr/>
            </p:nvSpPr>
            <p:spPr bwMode="auto">
              <a:xfrm>
                <a:off x="4897" y="332"/>
                <a:ext cx="337" cy="248"/>
              </a:xfrm>
              <a:custGeom>
                <a:avLst/>
                <a:gdLst>
                  <a:gd name="T0" fmla="*/ 12 w 1348"/>
                  <a:gd name="T1" fmla="*/ 154 h 990"/>
                  <a:gd name="T2" fmla="*/ 26 w 1348"/>
                  <a:gd name="T3" fmla="*/ 156 h 990"/>
                  <a:gd name="T4" fmla="*/ 45 w 1348"/>
                  <a:gd name="T5" fmla="*/ 175 h 990"/>
                  <a:gd name="T6" fmla="*/ 61 w 1348"/>
                  <a:gd name="T7" fmla="*/ 166 h 990"/>
                  <a:gd name="T8" fmla="*/ 68 w 1348"/>
                  <a:gd name="T9" fmla="*/ 130 h 990"/>
                  <a:gd name="T10" fmla="*/ 57 w 1348"/>
                  <a:gd name="T11" fmla="*/ 118 h 990"/>
                  <a:gd name="T12" fmla="*/ 45 w 1348"/>
                  <a:gd name="T13" fmla="*/ 128 h 990"/>
                  <a:gd name="T14" fmla="*/ 40 w 1348"/>
                  <a:gd name="T15" fmla="*/ 90 h 990"/>
                  <a:gd name="T16" fmla="*/ 71 w 1348"/>
                  <a:gd name="T17" fmla="*/ 40 h 990"/>
                  <a:gd name="T18" fmla="*/ 111 w 1348"/>
                  <a:gd name="T19" fmla="*/ 26 h 990"/>
                  <a:gd name="T20" fmla="*/ 116 w 1348"/>
                  <a:gd name="T21" fmla="*/ 57 h 990"/>
                  <a:gd name="T22" fmla="*/ 116 w 1348"/>
                  <a:gd name="T23" fmla="*/ 38 h 990"/>
                  <a:gd name="T24" fmla="*/ 146 w 1348"/>
                  <a:gd name="T25" fmla="*/ 7 h 990"/>
                  <a:gd name="T26" fmla="*/ 224 w 1348"/>
                  <a:gd name="T27" fmla="*/ 0 h 990"/>
                  <a:gd name="T28" fmla="*/ 238 w 1348"/>
                  <a:gd name="T29" fmla="*/ 36 h 990"/>
                  <a:gd name="T30" fmla="*/ 238 w 1348"/>
                  <a:gd name="T31" fmla="*/ 54 h 990"/>
                  <a:gd name="T32" fmla="*/ 259 w 1348"/>
                  <a:gd name="T33" fmla="*/ 78 h 990"/>
                  <a:gd name="T34" fmla="*/ 283 w 1348"/>
                  <a:gd name="T35" fmla="*/ 90 h 990"/>
                  <a:gd name="T36" fmla="*/ 269 w 1348"/>
                  <a:gd name="T37" fmla="*/ 120 h 990"/>
                  <a:gd name="T38" fmla="*/ 236 w 1348"/>
                  <a:gd name="T39" fmla="*/ 140 h 990"/>
                  <a:gd name="T40" fmla="*/ 219 w 1348"/>
                  <a:gd name="T41" fmla="*/ 132 h 990"/>
                  <a:gd name="T42" fmla="*/ 226 w 1348"/>
                  <a:gd name="T43" fmla="*/ 142 h 990"/>
                  <a:gd name="T44" fmla="*/ 245 w 1348"/>
                  <a:gd name="T45" fmla="*/ 147 h 990"/>
                  <a:gd name="T46" fmla="*/ 267 w 1348"/>
                  <a:gd name="T47" fmla="*/ 132 h 990"/>
                  <a:gd name="T48" fmla="*/ 290 w 1348"/>
                  <a:gd name="T49" fmla="*/ 95 h 990"/>
                  <a:gd name="T50" fmla="*/ 274 w 1348"/>
                  <a:gd name="T51" fmla="*/ 80 h 990"/>
                  <a:gd name="T52" fmla="*/ 248 w 1348"/>
                  <a:gd name="T53" fmla="*/ 54 h 990"/>
                  <a:gd name="T54" fmla="*/ 250 w 1348"/>
                  <a:gd name="T55" fmla="*/ 28 h 990"/>
                  <a:gd name="T56" fmla="*/ 271 w 1348"/>
                  <a:gd name="T57" fmla="*/ 7 h 990"/>
                  <a:gd name="T58" fmla="*/ 297 w 1348"/>
                  <a:gd name="T59" fmla="*/ 19 h 990"/>
                  <a:gd name="T60" fmla="*/ 323 w 1348"/>
                  <a:gd name="T61" fmla="*/ 43 h 990"/>
                  <a:gd name="T62" fmla="*/ 337 w 1348"/>
                  <a:gd name="T63" fmla="*/ 76 h 990"/>
                  <a:gd name="T64" fmla="*/ 328 w 1348"/>
                  <a:gd name="T65" fmla="*/ 140 h 990"/>
                  <a:gd name="T66" fmla="*/ 304 w 1348"/>
                  <a:gd name="T67" fmla="*/ 173 h 990"/>
                  <a:gd name="T68" fmla="*/ 255 w 1348"/>
                  <a:gd name="T69" fmla="*/ 213 h 990"/>
                  <a:gd name="T70" fmla="*/ 179 w 1348"/>
                  <a:gd name="T71" fmla="*/ 246 h 990"/>
                  <a:gd name="T72" fmla="*/ 151 w 1348"/>
                  <a:gd name="T73" fmla="*/ 248 h 990"/>
                  <a:gd name="T74" fmla="*/ 132 w 1348"/>
                  <a:gd name="T75" fmla="*/ 222 h 990"/>
                  <a:gd name="T76" fmla="*/ 111 w 1348"/>
                  <a:gd name="T77" fmla="*/ 215 h 990"/>
                  <a:gd name="T78" fmla="*/ 97 w 1348"/>
                  <a:gd name="T79" fmla="*/ 229 h 990"/>
                  <a:gd name="T80" fmla="*/ 73 w 1348"/>
                  <a:gd name="T81" fmla="*/ 208 h 990"/>
                  <a:gd name="T82" fmla="*/ 59 w 1348"/>
                  <a:gd name="T83" fmla="*/ 232 h 990"/>
                  <a:gd name="T84" fmla="*/ 35 w 1348"/>
                  <a:gd name="T85" fmla="*/ 215 h 990"/>
                  <a:gd name="T86" fmla="*/ 21 w 1348"/>
                  <a:gd name="T87" fmla="*/ 208 h 990"/>
                  <a:gd name="T88" fmla="*/ 31 w 1348"/>
                  <a:gd name="T89" fmla="*/ 201 h 990"/>
                  <a:gd name="T90" fmla="*/ 14 w 1348"/>
                  <a:gd name="T91" fmla="*/ 203 h 990"/>
                  <a:gd name="T92" fmla="*/ 0 w 1348"/>
                  <a:gd name="T93" fmla="*/ 180 h 99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1348" h="990">
                    <a:moveTo>
                      <a:pt x="19" y="632"/>
                    </a:moveTo>
                    <a:lnTo>
                      <a:pt x="37" y="614"/>
                    </a:lnTo>
                    <a:lnTo>
                      <a:pt x="47" y="614"/>
                    </a:lnTo>
                    <a:lnTo>
                      <a:pt x="76" y="614"/>
                    </a:lnTo>
                    <a:lnTo>
                      <a:pt x="94" y="622"/>
                    </a:lnTo>
                    <a:lnTo>
                      <a:pt x="103" y="622"/>
                    </a:lnTo>
                    <a:lnTo>
                      <a:pt x="123" y="642"/>
                    </a:lnTo>
                    <a:lnTo>
                      <a:pt x="150" y="671"/>
                    </a:lnTo>
                    <a:lnTo>
                      <a:pt x="179" y="698"/>
                    </a:lnTo>
                    <a:lnTo>
                      <a:pt x="188" y="698"/>
                    </a:lnTo>
                    <a:lnTo>
                      <a:pt x="217" y="698"/>
                    </a:lnTo>
                    <a:lnTo>
                      <a:pt x="245" y="661"/>
                    </a:lnTo>
                    <a:lnTo>
                      <a:pt x="264" y="622"/>
                    </a:lnTo>
                    <a:lnTo>
                      <a:pt x="273" y="575"/>
                    </a:lnTo>
                    <a:lnTo>
                      <a:pt x="273" y="519"/>
                    </a:lnTo>
                    <a:lnTo>
                      <a:pt x="264" y="501"/>
                    </a:lnTo>
                    <a:lnTo>
                      <a:pt x="245" y="481"/>
                    </a:lnTo>
                    <a:lnTo>
                      <a:pt x="226" y="472"/>
                    </a:lnTo>
                    <a:lnTo>
                      <a:pt x="217" y="481"/>
                    </a:lnTo>
                    <a:lnTo>
                      <a:pt x="188" y="491"/>
                    </a:lnTo>
                    <a:lnTo>
                      <a:pt x="179" y="510"/>
                    </a:lnTo>
                    <a:lnTo>
                      <a:pt x="160" y="519"/>
                    </a:lnTo>
                    <a:lnTo>
                      <a:pt x="170" y="415"/>
                    </a:lnTo>
                    <a:lnTo>
                      <a:pt x="160" y="359"/>
                    </a:lnTo>
                    <a:lnTo>
                      <a:pt x="150" y="311"/>
                    </a:lnTo>
                    <a:lnTo>
                      <a:pt x="207" y="236"/>
                    </a:lnTo>
                    <a:lnTo>
                      <a:pt x="283" y="161"/>
                    </a:lnTo>
                    <a:lnTo>
                      <a:pt x="358" y="113"/>
                    </a:lnTo>
                    <a:lnTo>
                      <a:pt x="452" y="66"/>
                    </a:lnTo>
                    <a:lnTo>
                      <a:pt x="443" y="104"/>
                    </a:lnTo>
                    <a:lnTo>
                      <a:pt x="434" y="152"/>
                    </a:lnTo>
                    <a:lnTo>
                      <a:pt x="443" y="189"/>
                    </a:lnTo>
                    <a:lnTo>
                      <a:pt x="462" y="227"/>
                    </a:lnTo>
                    <a:lnTo>
                      <a:pt x="471" y="208"/>
                    </a:lnTo>
                    <a:lnTo>
                      <a:pt x="471" y="189"/>
                    </a:lnTo>
                    <a:lnTo>
                      <a:pt x="462" y="152"/>
                    </a:lnTo>
                    <a:lnTo>
                      <a:pt x="471" y="104"/>
                    </a:lnTo>
                    <a:lnTo>
                      <a:pt x="490" y="57"/>
                    </a:lnTo>
                    <a:lnTo>
                      <a:pt x="585" y="29"/>
                    </a:lnTo>
                    <a:lnTo>
                      <a:pt x="688" y="10"/>
                    </a:lnTo>
                    <a:lnTo>
                      <a:pt x="792" y="0"/>
                    </a:lnTo>
                    <a:lnTo>
                      <a:pt x="896" y="0"/>
                    </a:lnTo>
                    <a:lnTo>
                      <a:pt x="1037" y="19"/>
                    </a:lnTo>
                    <a:lnTo>
                      <a:pt x="971" y="95"/>
                    </a:lnTo>
                    <a:lnTo>
                      <a:pt x="952" y="142"/>
                    </a:lnTo>
                    <a:lnTo>
                      <a:pt x="952" y="161"/>
                    </a:lnTo>
                    <a:lnTo>
                      <a:pt x="952" y="189"/>
                    </a:lnTo>
                    <a:lnTo>
                      <a:pt x="952" y="217"/>
                    </a:lnTo>
                    <a:lnTo>
                      <a:pt x="962" y="236"/>
                    </a:lnTo>
                    <a:lnTo>
                      <a:pt x="1000" y="283"/>
                    </a:lnTo>
                    <a:lnTo>
                      <a:pt x="1037" y="311"/>
                    </a:lnTo>
                    <a:lnTo>
                      <a:pt x="1084" y="350"/>
                    </a:lnTo>
                    <a:lnTo>
                      <a:pt x="1113" y="350"/>
                    </a:lnTo>
                    <a:lnTo>
                      <a:pt x="1131" y="359"/>
                    </a:lnTo>
                    <a:lnTo>
                      <a:pt x="1131" y="387"/>
                    </a:lnTo>
                    <a:lnTo>
                      <a:pt x="1123" y="406"/>
                    </a:lnTo>
                    <a:lnTo>
                      <a:pt x="1074" y="481"/>
                    </a:lnTo>
                    <a:lnTo>
                      <a:pt x="1019" y="548"/>
                    </a:lnTo>
                    <a:lnTo>
                      <a:pt x="980" y="557"/>
                    </a:lnTo>
                    <a:lnTo>
                      <a:pt x="943" y="557"/>
                    </a:lnTo>
                    <a:lnTo>
                      <a:pt x="915" y="538"/>
                    </a:lnTo>
                    <a:lnTo>
                      <a:pt x="896" y="528"/>
                    </a:lnTo>
                    <a:lnTo>
                      <a:pt x="877" y="528"/>
                    </a:lnTo>
                    <a:lnTo>
                      <a:pt x="886" y="548"/>
                    </a:lnTo>
                    <a:lnTo>
                      <a:pt x="896" y="557"/>
                    </a:lnTo>
                    <a:lnTo>
                      <a:pt x="905" y="567"/>
                    </a:lnTo>
                    <a:lnTo>
                      <a:pt x="915" y="575"/>
                    </a:lnTo>
                    <a:lnTo>
                      <a:pt x="952" y="585"/>
                    </a:lnTo>
                    <a:lnTo>
                      <a:pt x="980" y="585"/>
                    </a:lnTo>
                    <a:lnTo>
                      <a:pt x="1000" y="575"/>
                    </a:lnTo>
                    <a:lnTo>
                      <a:pt x="1027" y="567"/>
                    </a:lnTo>
                    <a:lnTo>
                      <a:pt x="1066" y="528"/>
                    </a:lnTo>
                    <a:lnTo>
                      <a:pt x="1103" y="481"/>
                    </a:lnTo>
                    <a:lnTo>
                      <a:pt x="1150" y="415"/>
                    </a:lnTo>
                    <a:lnTo>
                      <a:pt x="1160" y="378"/>
                    </a:lnTo>
                    <a:lnTo>
                      <a:pt x="1160" y="350"/>
                    </a:lnTo>
                    <a:lnTo>
                      <a:pt x="1150" y="331"/>
                    </a:lnTo>
                    <a:lnTo>
                      <a:pt x="1094" y="321"/>
                    </a:lnTo>
                    <a:lnTo>
                      <a:pt x="1047" y="293"/>
                    </a:lnTo>
                    <a:lnTo>
                      <a:pt x="1019" y="264"/>
                    </a:lnTo>
                    <a:lnTo>
                      <a:pt x="990" y="217"/>
                    </a:lnTo>
                    <a:lnTo>
                      <a:pt x="980" y="189"/>
                    </a:lnTo>
                    <a:lnTo>
                      <a:pt x="980" y="161"/>
                    </a:lnTo>
                    <a:lnTo>
                      <a:pt x="1000" y="113"/>
                    </a:lnTo>
                    <a:lnTo>
                      <a:pt x="1027" y="66"/>
                    </a:lnTo>
                    <a:lnTo>
                      <a:pt x="1066" y="29"/>
                    </a:lnTo>
                    <a:lnTo>
                      <a:pt x="1084" y="29"/>
                    </a:lnTo>
                    <a:lnTo>
                      <a:pt x="1094" y="39"/>
                    </a:lnTo>
                    <a:lnTo>
                      <a:pt x="1141" y="57"/>
                    </a:lnTo>
                    <a:lnTo>
                      <a:pt x="1188" y="76"/>
                    </a:lnTo>
                    <a:lnTo>
                      <a:pt x="1226" y="104"/>
                    </a:lnTo>
                    <a:lnTo>
                      <a:pt x="1264" y="133"/>
                    </a:lnTo>
                    <a:lnTo>
                      <a:pt x="1292" y="170"/>
                    </a:lnTo>
                    <a:lnTo>
                      <a:pt x="1320" y="208"/>
                    </a:lnTo>
                    <a:lnTo>
                      <a:pt x="1339" y="256"/>
                    </a:lnTo>
                    <a:lnTo>
                      <a:pt x="1348" y="303"/>
                    </a:lnTo>
                    <a:lnTo>
                      <a:pt x="1348" y="387"/>
                    </a:lnTo>
                    <a:lnTo>
                      <a:pt x="1330" y="472"/>
                    </a:lnTo>
                    <a:lnTo>
                      <a:pt x="1311" y="557"/>
                    </a:lnTo>
                    <a:lnTo>
                      <a:pt x="1282" y="595"/>
                    </a:lnTo>
                    <a:lnTo>
                      <a:pt x="1264" y="622"/>
                    </a:lnTo>
                    <a:lnTo>
                      <a:pt x="1217" y="689"/>
                    </a:lnTo>
                    <a:lnTo>
                      <a:pt x="1150" y="745"/>
                    </a:lnTo>
                    <a:lnTo>
                      <a:pt x="1094" y="802"/>
                    </a:lnTo>
                    <a:lnTo>
                      <a:pt x="1019" y="849"/>
                    </a:lnTo>
                    <a:lnTo>
                      <a:pt x="943" y="887"/>
                    </a:lnTo>
                    <a:lnTo>
                      <a:pt x="867" y="925"/>
                    </a:lnTo>
                    <a:lnTo>
                      <a:pt x="716" y="982"/>
                    </a:lnTo>
                    <a:lnTo>
                      <a:pt x="651" y="982"/>
                    </a:lnTo>
                    <a:lnTo>
                      <a:pt x="622" y="982"/>
                    </a:lnTo>
                    <a:lnTo>
                      <a:pt x="604" y="990"/>
                    </a:lnTo>
                    <a:lnTo>
                      <a:pt x="518" y="982"/>
                    </a:lnTo>
                    <a:lnTo>
                      <a:pt x="528" y="934"/>
                    </a:lnTo>
                    <a:lnTo>
                      <a:pt x="528" y="887"/>
                    </a:lnTo>
                    <a:lnTo>
                      <a:pt x="490" y="868"/>
                    </a:lnTo>
                    <a:lnTo>
                      <a:pt x="471" y="859"/>
                    </a:lnTo>
                    <a:lnTo>
                      <a:pt x="443" y="859"/>
                    </a:lnTo>
                    <a:lnTo>
                      <a:pt x="424" y="868"/>
                    </a:lnTo>
                    <a:lnTo>
                      <a:pt x="405" y="878"/>
                    </a:lnTo>
                    <a:lnTo>
                      <a:pt x="387" y="915"/>
                    </a:lnTo>
                    <a:lnTo>
                      <a:pt x="377" y="868"/>
                    </a:lnTo>
                    <a:lnTo>
                      <a:pt x="367" y="830"/>
                    </a:lnTo>
                    <a:lnTo>
                      <a:pt x="292" y="830"/>
                    </a:lnTo>
                    <a:lnTo>
                      <a:pt x="264" y="839"/>
                    </a:lnTo>
                    <a:lnTo>
                      <a:pt x="236" y="868"/>
                    </a:lnTo>
                    <a:lnTo>
                      <a:pt x="236" y="925"/>
                    </a:lnTo>
                    <a:lnTo>
                      <a:pt x="207" y="906"/>
                    </a:lnTo>
                    <a:lnTo>
                      <a:pt x="179" y="878"/>
                    </a:lnTo>
                    <a:lnTo>
                      <a:pt x="141" y="859"/>
                    </a:lnTo>
                    <a:lnTo>
                      <a:pt x="132" y="859"/>
                    </a:lnTo>
                    <a:lnTo>
                      <a:pt x="113" y="868"/>
                    </a:lnTo>
                    <a:lnTo>
                      <a:pt x="84" y="830"/>
                    </a:lnTo>
                    <a:lnTo>
                      <a:pt x="113" y="821"/>
                    </a:lnTo>
                    <a:lnTo>
                      <a:pt x="123" y="812"/>
                    </a:lnTo>
                    <a:lnTo>
                      <a:pt x="123" y="802"/>
                    </a:lnTo>
                    <a:lnTo>
                      <a:pt x="103" y="792"/>
                    </a:lnTo>
                    <a:lnTo>
                      <a:pt x="84" y="802"/>
                    </a:lnTo>
                    <a:lnTo>
                      <a:pt x="56" y="812"/>
                    </a:lnTo>
                    <a:lnTo>
                      <a:pt x="28" y="802"/>
                    </a:lnTo>
                    <a:lnTo>
                      <a:pt x="9" y="765"/>
                    </a:lnTo>
                    <a:lnTo>
                      <a:pt x="0" y="718"/>
                    </a:lnTo>
                    <a:lnTo>
                      <a:pt x="0" y="671"/>
                    </a:lnTo>
                    <a:lnTo>
                      <a:pt x="19" y="632"/>
                    </a:lnTo>
                    <a:close/>
                  </a:path>
                </a:pathLst>
              </a:custGeom>
              <a:solidFill>
                <a:srgbClr val="DC91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16" name="Freeform 73"/>
              <p:cNvSpPr>
                <a:spLocks/>
              </p:cNvSpPr>
              <p:nvPr/>
            </p:nvSpPr>
            <p:spPr bwMode="auto">
              <a:xfrm>
                <a:off x="4914" y="545"/>
                <a:ext cx="160" cy="96"/>
              </a:xfrm>
              <a:custGeom>
                <a:avLst/>
                <a:gdLst>
                  <a:gd name="T0" fmla="*/ 16 w 642"/>
                  <a:gd name="T1" fmla="*/ 12 h 387"/>
                  <a:gd name="T2" fmla="*/ 26 w 642"/>
                  <a:gd name="T3" fmla="*/ 14 h 387"/>
                  <a:gd name="T4" fmla="*/ 35 w 642"/>
                  <a:gd name="T5" fmla="*/ 21 h 387"/>
                  <a:gd name="T6" fmla="*/ 54 w 642"/>
                  <a:gd name="T7" fmla="*/ 33 h 387"/>
                  <a:gd name="T8" fmla="*/ 54 w 642"/>
                  <a:gd name="T9" fmla="*/ 28 h 387"/>
                  <a:gd name="T10" fmla="*/ 54 w 642"/>
                  <a:gd name="T11" fmla="*/ 23 h 387"/>
                  <a:gd name="T12" fmla="*/ 49 w 642"/>
                  <a:gd name="T13" fmla="*/ 14 h 387"/>
                  <a:gd name="T14" fmla="*/ 49 w 642"/>
                  <a:gd name="T15" fmla="*/ 9 h 387"/>
                  <a:gd name="T16" fmla="*/ 52 w 642"/>
                  <a:gd name="T17" fmla="*/ 5 h 387"/>
                  <a:gd name="T18" fmla="*/ 54 w 642"/>
                  <a:gd name="T19" fmla="*/ 2 h 387"/>
                  <a:gd name="T20" fmla="*/ 61 w 642"/>
                  <a:gd name="T21" fmla="*/ 2 h 387"/>
                  <a:gd name="T22" fmla="*/ 66 w 642"/>
                  <a:gd name="T23" fmla="*/ 0 h 387"/>
                  <a:gd name="T24" fmla="*/ 68 w 642"/>
                  <a:gd name="T25" fmla="*/ 2 h 387"/>
                  <a:gd name="T26" fmla="*/ 73 w 642"/>
                  <a:gd name="T27" fmla="*/ 9 h 387"/>
                  <a:gd name="T28" fmla="*/ 73 w 642"/>
                  <a:gd name="T29" fmla="*/ 23 h 387"/>
                  <a:gd name="T30" fmla="*/ 75 w 642"/>
                  <a:gd name="T31" fmla="*/ 31 h 387"/>
                  <a:gd name="T32" fmla="*/ 80 w 642"/>
                  <a:gd name="T33" fmla="*/ 35 h 387"/>
                  <a:gd name="T34" fmla="*/ 82 w 642"/>
                  <a:gd name="T35" fmla="*/ 31 h 387"/>
                  <a:gd name="T36" fmla="*/ 84 w 642"/>
                  <a:gd name="T37" fmla="*/ 23 h 387"/>
                  <a:gd name="T38" fmla="*/ 87 w 642"/>
                  <a:gd name="T39" fmla="*/ 19 h 387"/>
                  <a:gd name="T40" fmla="*/ 89 w 642"/>
                  <a:gd name="T41" fmla="*/ 14 h 387"/>
                  <a:gd name="T42" fmla="*/ 94 w 642"/>
                  <a:gd name="T43" fmla="*/ 9 h 387"/>
                  <a:gd name="T44" fmla="*/ 99 w 642"/>
                  <a:gd name="T45" fmla="*/ 9 h 387"/>
                  <a:gd name="T46" fmla="*/ 108 w 642"/>
                  <a:gd name="T47" fmla="*/ 14 h 387"/>
                  <a:gd name="T48" fmla="*/ 108 w 642"/>
                  <a:gd name="T49" fmla="*/ 19 h 387"/>
                  <a:gd name="T50" fmla="*/ 106 w 642"/>
                  <a:gd name="T51" fmla="*/ 26 h 387"/>
                  <a:gd name="T52" fmla="*/ 103 w 642"/>
                  <a:gd name="T53" fmla="*/ 31 h 387"/>
                  <a:gd name="T54" fmla="*/ 106 w 642"/>
                  <a:gd name="T55" fmla="*/ 37 h 387"/>
                  <a:gd name="T56" fmla="*/ 120 w 642"/>
                  <a:gd name="T57" fmla="*/ 40 h 387"/>
                  <a:gd name="T58" fmla="*/ 136 w 642"/>
                  <a:gd name="T59" fmla="*/ 45 h 387"/>
                  <a:gd name="T60" fmla="*/ 143 w 642"/>
                  <a:gd name="T61" fmla="*/ 47 h 387"/>
                  <a:gd name="T62" fmla="*/ 150 w 642"/>
                  <a:gd name="T63" fmla="*/ 52 h 387"/>
                  <a:gd name="T64" fmla="*/ 155 w 642"/>
                  <a:gd name="T65" fmla="*/ 56 h 387"/>
                  <a:gd name="T66" fmla="*/ 160 w 642"/>
                  <a:gd name="T67" fmla="*/ 63 h 387"/>
                  <a:gd name="T68" fmla="*/ 160 w 642"/>
                  <a:gd name="T69" fmla="*/ 70 h 387"/>
                  <a:gd name="T70" fmla="*/ 160 w 642"/>
                  <a:gd name="T71" fmla="*/ 75 h 387"/>
                  <a:gd name="T72" fmla="*/ 99 w 642"/>
                  <a:gd name="T73" fmla="*/ 96 h 387"/>
                  <a:gd name="T74" fmla="*/ 89 w 642"/>
                  <a:gd name="T75" fmla="*/ 82 h 387"/>
                  <a:gd name="T76" fmla="*/ 80 w 642"/>
                  <a:gd name="T77" fmla="*/ 72 h 387"/>
                  <a:gd name="T78" fmla="*/ 68 w 642"/>
                  <a:gd name="T79" fmla="*/ 63 h 387"/>
                  <a:gd name="T80" fmla="*/ 54 w 642"/>
                  <a:gd name="T81" fmla="*/ 56 h 387"/>
                  <a:gd name="T82" fmla="*/ 28 w 642"/>
                  <a:gd name="T83" fmla="*/ 45 h 387"/>
                  <a:gd name="T84" fmla="*/ 0 w 642"/>
                  <a:gd name="T85" fmla="*/ 35 h 387"/>
                  <a:gd name="T86" fmla="*/ 2 w 642"/>
                  <a:gd name="T87" fmla="*/ 28 h 387"/>
                  <a:gd name="T88" fmla="*/ 7 w 642"/>
                  <a:gd name="T89" fmla="*/ 21 h 387"/>
                  <a:gd name="T90" fmla="*/ 16 w 642"/>
                  <a:gd name="T91" fmla="*/ 12 h 387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642" h="387">
                    <a:moveTo>
                      <a:pt x="66" y="47"/>
                    </a:moveTo>
                    <a:lnTo>
                      <a:pt x="104" y="57"/>
                    </a:lnTo>
                    <a:lnTo>
                      <a:pt x="141" y="85"/>
                    </a:lnTo>
                    <a:lnTo>
                      <a:pt x="217" y="133"/>
                    </a:lnTo>
                    <a:lnTo>
                      <a:pt x="217" y="113"/>
                    </a:lnTo>
                    <a:lnTo>
                      <a:pt x="217" y="94"/>
                    </a:lnTo>
                    <a:lnTo>
                      <a:pt x="198" y="57"/>
                    </a:lnTo>
                    <a:lnTo>
                      <a:pt x="198" y="38"/>
                    </a:lnTo>
                    <a:lnTo>
                      <a:pt x="207" y="19"/>
                    </a:lnTo>
                    <a:lnTo>
                      <a:pt x="217" y="10"/>
                    </a:lnTo>
                    <a:lnTo>
                      <a:pt x="245" y="10"/>
                    </a:lnTo>
                    <a:lnTo>
                      <a:pt x="264" y="0"/>
                    </a:lnTo>
                    <a:lnTo>
                      <a:pt x="274" y="10"/>
                    </a:lnTo>
                    <a:lnTo>
                      <a:pt x="292" y="38"/>
                    </a:lnTo>
                    <a:lnTo>
                      <a:pt x="292" y="94"/>
                    </a:lnTo>
                    <a:lnTo>
                      <a:pt x="301" y="123"/>
                    </a:lnTo>
                    <a:lnTo>
                      <a:pt x="321" y="141"/>
                    </a:lnTo>
                    <a:lnTo>
                      <a:pt x="330" y="123"/>
                    </a:lnTo>
                    <a:lnTo>
                      <a:pt x="339" y="94"/>
                    </a:lnTo>
                    <a:lnTo>
                      <a:pt x="349" y="76"/>
                    </a:lnTo>
                    <a:lnTo>
                      <a:pt x="358" y="57"/>
                    </a:lnTo>
                    <a:lnTo>
                      <a:pt x="377" y="38"/>
                    </a:lnTo>
                    <a:lnTo>
                      <a:pt x="396" y="38"/>
                    </a:lnTo>
                    <a:lnTo>
                      <a:pt x="434" y="57"/>
                    </a:lnTo>
                    <a:lnTo>
                      <a:pt x="434" y="76"/>
                    </a:lnTo>
                    <a:lnTo>
                      <a:pt x="424" y="104"/>
                    </a:lnTo>
                    <a:lnTo>
                      <a:pt x="415" y="123"/>
                    </a:lnTo>
                    <a:lnTo>
                      <a:pt x="424" y="151"/>
                    </a:lnTo>
                    <a:lnTo>
                      <a:pt x="481" y="161"/>
                    </a:lnTo>
                    <a:lnTo>
                      <a:pt x="546" y="180"/>
                    </a:lnTo>
                    <a:lnTo>
                      <a:pt x="575" y="188"/>
                    </a:lnTo>
                    <a:lnTo>
                      <a:pt x="603" y="208"/>
                    </a:lnTo>
                    <a:lnTo>
                      <a:pt x="622" y="227"/>
                    </a:lnTo>
                    <a:lnTo>
                      <a:pt x="642" y="255"/>
                    </a:lnTo>
                    <a:lnTo>
                      <a:pt x="642" y="283"/>
                    </a:lnTo>
                    <a:lnTo>
                      <a:pt x="642" y="302"/>
                    </a:lnTo>
                    <a:lnTo>
                      <a:pt x="396" y="387"/>
                    </a:lnTo>
                    <a:lnTo>
                      <a:pt x="358" y="331"/>
                    </a:lnTo>
                    <a:lnTo>
                      <a:pt x="321" y="292"/>
                    </a:lnTo>
                    <a:lnTo>
                      <a:pt x="274" y="255"/>
                    </a:lnTo>
                    <a:lnTo>
                      <a:pt x="217" y="227"/>
                    </a:lnTo>
                    <a:lnTo>
                      <a:pt x="113" y="180"/>
                    </a:lnTo>
                    <a:lnTo>
                      <a:pt x="0" y="141"/>
                    </a:lnTo>
                    <a:lnTo>
                      <a:pt x="10" y="113"/>
                    </a:lnTo>
                    <a:lnTo>
                      <a:pt x="28" y="85"/>
                    </a:lnTo>
                    <a:lnTo>
                      <a:pt x="66" y="47"/>
                    </a:lnTo>
                    <a:close/>
                  </a:path>
                </a:pathLst>
              </a:custGeom>
              <a:solidFill>
                <a:srgbClr val="DC91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17" name="Freeform 74"/>
              <p:cNvSpPr>
                <a:spLocks/>
              </p:cNvSpPr>
              <p:nvPr/>
            </p:nvSpPr>
            <p:spPr bwMode="auto">
              <a:xfrm>
                <a:off x="4940" y="604"/>
                <a:ext cx="42" cy="30"/>
              </a:xfrm>
              <a:custGeom>
                <a:avLst/>
                <a:gdLst>
                  <a:gd name="T0" fmla="*/ 14 w 170"/>
                  <a:gd name="T1" fmla="*/ 0 h 122"/>
                  <a:gd name="T2" fmla="*/ 21 w 170"/>
                  <a:gd name="T3" fmla="*/ 2 h 122"/>
                  <a:gd name="T4" fmla="*/ 28 w 170"/>
                  <a:gd name="T5" fmla="*/ 7 h 122"/>
                  <a:gd name="T6" fmla="*/ 35 w 170"/>
                  <a:gd name="T7" fmla="*/ 9 h 122"/>
                  <a:gd name="T8" fmla="*/ 42 w 170"/>
                  <a:gd name="T9" fmla="*/ 14 h 122"/>
                  <a:gd name="T10" fmla="*/ 25 w 170"/>
                  <a:gd name="T11" fmla="*/ 18 h 122"/>
                  <a:gd name="T12" fmla="*/ 21 w 170"/>
                  <a:gd name="T13" fmla="*/ 23 h 122"/>
                  <a:gd name="T14" fmla="*/ 14 w 170"/>
                  <a:gd name="T15" fmla="*/ 30 h 122"/>
                  <a:gd name="T16" fmla="*/ 9 w 170"/>
                  <a:gd name="T17" fmla="*/ 28 h 122"/>
                  <a:gd name="T18" fmla="*/ 4 w 170"/>
                  <a:gd name="T19" fmla="*/ 23 h 122"/>
                  <a:gd name="T20" fmla="*/ 0 w 170"/>
                  <a:gd name="T21" fmla="*/ 14 h 122"/>
                  <a:gd name="T22" fmla="*/ 2 w 170"/>
                  <a:gd name="T23" fmla="*/ 9 h 122"/>
                  <a:gd name="T24" fmla="*/ 7 w 170"/>
                  <a:gd name="T25" fmla="*/ 5 h 122"/>
                  <a:gd name="T26" fmla="*/ 14 w 170"/>
                  <a:gd name="T27" fmla="*/ 0 h 12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70" h="122">
                    <a:moveTo>
                      <a:pt x="56" y="0"/>
                    </a:moveTo>
                    <a:lnTo>
                      <a:pt x="84" y="9"/>
                    </a:lnTo>
                    <a:lnTo>
                      <a:pt x="113" y="28"/>
                    </a:lnTo>
                    <a:lnTo>
                      <a:pt x="141" y="38"/>
                    </a:lnTo>
                    <a:lnTo>
                      <a:pt x="170" y="56"/>
                    </a:lnTo>
                    <a:lnTo>
                      <a:pt x="103" y="75"/>
                    </a:lnTo>
                    <a:lnTo>
                      <a:pt x="84" y="95"/>
                    </a:lnTo>
                    <a:lnTo>
                      <a:pt x="56" y="122"/>
                    </a:lnTo>
                    <a:lnTo>
                      <a:pt x="37" y="113"/>
                    </a:lnTo>
                    <a:lnTo>
                      <a:pt x="18" y="95"/>
                    </a:lnTo>
                    <a:lnTo>
                      <a:pt x="0" y="56"/>
                    </a:lnTo>
                    <a:lnTo>
                      <a:pt x="9" y="38"/>
                    </a:lnTo>
                    <a:lnTo>
                      <a:pt x="27" y="19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DC91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18" name="Freeform 75"/>
              <p:cNvSpPr>
                <a:spLocks/>
              </p:cNvSpPr>
              <p:nvPr/>
            </p:nvSpPr>
            <p:spPr bwMode="auto">
              <a:xfrm>
                <a:off x="4998" y="464"/>
                <a:ext cx="175" cy="62"/>
              </a:xfrm>
              <a:custGeom>
                <a:avLst/>
                <a:gdLst>
                  <a:gd name="T0" fmla="*/ 33 w 698"/>
                  <a:gd name="T1" fmla="*/ 0 h 246"/>
                  <a:gd name="T2" fmla="*/ 33 w 698"/>
                  <a:gd name="T3" fmla="*/ 5 h 246"/>
                  <a:gd name="T4" fmla="*/ 31 w 698"/>
                  <a:gd name="T5" fmla="*/ 10 h 246"/>
                  <a:gd name="T6" fmla="*/ 24 w 698"/>
                  <a:gd name="T7" fmla="*/ 19 h 246"/>
                  <a:gd name="T8" fmla="*/ 28 w 698"/>
                  <a:gd name="T9" fmla="*/ 26 h 246"/>
                  <a:gd name="T10" fmla="*/ 36 w 698"/>
                  <a:gd name="T11" fmla="*/ 34 h 246"/>
                  <a:gd name="T12" fmla="*/ 64 w 698"/>
                  <a:gd name="T13" fmla="*/ 45 h 246"/>
                  <a:gd name="T14" fmla="*/ 80 w 698"/>
                  <a:gd name="T15" fmla="*/ 52 h 246"/>
                  <a:gd name="T16" fmla="*/ 97 w 698"/>
                  <a:gd name="T17" fmla="*/ 55 h 246"/>
                  <a:gd name="T18" fmla="*/ 114 w 698"/>
                  <a:gd name="T19" fmla="*/ 57 h 246"/>
                  <a:gd name="T20" fmla="*/ 130 w 698"/>
                  <a:gd name="T21" fmla="*/ 57 h 246"/>
                  <a:gd name="T22" fmla="*/ 144 w 698"/>
                  <a:gd name="T23" fmla="*/ 52 h 246"/>
                  <a:gd name="T24" fmla="*/ 158 w 698"/>
                  <a:gd name="T25" fmla="*/ 48 h 246"/>
                  <a:gd name="T26" fmla="*/ 168 w 698"/>
                  <a:gd name="T27" fmla="*/ 41 h 246"/>
                  <a:gd name="T28" fmla="*/ 170 w 698"/>
                  <a:gd name="T29" fmla="*/ 38 h 246"/>
                  <a:gd name="T30" fmla="*/ 175 w 698"/>
                  <a:gd name="T31" fmla="*/ 38 h 246"/>
                  <a:gd name="T32" fmla="*/ 168 w 698"/>
                  <a:gd name="T33" fmla="*/ 45 h 246"/>
                  <a:gd name="T34" fmla="*/ 161 w 698"/>
                  <a:gd name="T35" fmla="*/ 52 h 246"/>
                  <a:gd name="T36" fmla="*/ 151 w 698"/>
                  <a:gd name="T37" fmla="*/ 57 h 246"/>
                  <a:gd name="T38" fmla="*/ 140 w 698"/>
                  <a:gd name="T39" fmla="*/ 60 h 246"/>
                  <a:gd name="T40" fmla="*/ 132 w 698"/>
                  <a:gd name="T41" fmla="*/ 62 h 246"/>
                  <a:gd name="T42" fmla="*/ 125 w 698"/>
                  <a:gd name="T43" fmla="*/ 62 h 246"/>
                  <a:gd name="T44" fmla="*/ 107 w 698"/>
                  <a:gd name="T45" fmla="*/ 62 h 246"/>
                  <a:gd name="T46" fmla="*/ 83 w 698"/>
                  <a:gd name="T47" fmla="*/ 57 h 246"/>
                  <a:gd name="T48" fmla="*/ 57 w 698"/>
                  <a:gd name="T49" fmla="*/ 50 h 246"/>
                  <a:gd name="T50" fmla="*/ 47 w 698"/>
                  <a:gd name="T51" fmla="*/ 45 h 246"/>
                  <a:gd name="T52" fmla="*/ 36 w 698"/>
                  <a:gd name="T53" fmla="*/ 38 h 246"/>
                  <a:gd name="T54" fmla="*/ 26 w 698"/>
                  <a:gd name="T55" fmla="*/ 31 h 246"/>
                  <a:gd name="T56" fmla="*/ 19 w 698"/>
                  <a:gd name="T57" fmla="*/ 22 h 246"/>
                  <a:gd name="T58" fmla="*/ 14 w 698"/>
                  <a:gd name="T59" fmla="*/ 29 h 246"/>
                  <a:gd name="T60" fmla="*/ 10 w 698"/>
                  <a:gd name="T61" fmla="*/ 34 h 246"/>
                  <a:gd name="T62" fmla="*/ 5 w 698"/>
                  <a:gd name="T63" fmla="*/ 36 h 246"/>
                  <a:gd name="T64" fmla="*/ 3 w 698"/>
                  <a:gd name="T65" fmla="*/ 34 h 246"/>
                  <a:gd name="T66" fmla="*/ 0 w 698"/>
                  <a:gd name="T67" fmla="*/ 31 h 246"/>
                  <a:gd name="T68" fmla="*/ 19 w 698"/>
                  <a:gd name="T69" fmla="*/ 19 h 246"/>
                  <a:gd name="T70" fmla="*/ 26 w 698"/>
                  <a:gd name="T71" fmla="*/ 10 h 246"/>
                  <a:gd name="T72" fmla="*/ 33 w 698"/>
                  <a:gd name="T73" fmla="*/ 0 h 24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698" h="246">
                    <a:moveTo>
                      <a:pt x="133" y="0"/>
                    </a:moveTo>
                    <a:lnTo>
                      <a:pt x="133" y="20"/>
                    </a:lnTo>
                    <a:lnTo>
                      <a:pt x="123" y="39"/>
                    </a:lnTo>
                    <a:lnTo>
                      <a:pt x="95" y="76"/>
                    </a:lnTo>
                    <a:lnTo>
                      <a:pt x="113" y="104"/>
                    </a:lnTo>
                    <a:lnTo>
                      <a:pt x="142" y="133"/>
                    </a:lnTo>
                    <a:lnTo>
                      <a:pt x="254" y="180"/>
                    </a:lnTo>
                    <a:lnTo>
                      <a:pt x="321" y="208"/>
                    </a:lnTo>
                    <a:lnTo>
                      <a:pt x="387" y="217"/>
                    </a:lnTo>
                    <a:lnTo>
                      <a:pt x="453" y="227"/>
                    </a:lnTo>
                    <a:lnTo>
                      <a:pt x="519" y="227"/>
                    </a:lnTo>
                    <a:lnTo>
                      <a:pt x="575" y="208"/>
                    </a:lnTo>
                    <a:lnTo>
                      <a:pt x="632" y="190"/>
                    </a:lnTo>
                    <a:lnTo>
                      <a:pt x="669" y="161"/>
                    </a:lnTo>
                    <a:lnTo>
                      <a:pt x="679" y="151"/>
                    </a:lnTo>
                    <a:lnTo>
                      <a:pt x="698" y="151"/>
                    </a:lnTo>
                    <a:lnTo>
                      <a:pt x="669" y="180"/>
                    </a:lnTo>
                    <a:lnTo>
                      <a:pt x="642" y="208"/>
                    </a:lnTo>
                    <a:lnTo>
                      <a:pt x="604" y="227"/>
                    </a:lnTo>
                    <a:lnTo>
                      <a:pt x="557" y="237"/>
                    </a:lnTo>
                    <a:lnTo>
                      <a:pt x="528" y="246"/>
                    </a:lnTo>
                    <a:lnTo>
                      <a:pt x="500" y="246"/>
                    </a:lnTo>
                    <a:lnTo>
                      <a:pt x="425" y="246"/>
                    </a:lnTo>
                    <a:lnTo>
                      <a:pt x="330" y="227"/>
                    </a:lnTo>
                    <a:lnTo>
                      <a:pt x="227" y="198"/>
                    </a:lnTo>
                    <a:lnTo>
                      <a:pt x="189" y="180"/>
                    </a:lnTo>
                    <a:lnTo>
                      <a:pt x="142" y="151"/>
                    </a:lnTo>
                    <a:lnTo>
                      <a:pt x="104" y="123"/>
                    </a:lnTo>
                    <a:lnTo>
                      <a:pt x="76" y="86"/>
                    </a:lnTo>
                    <a:lnTo>
                      <a:pt x="57" y="114"/>
                    </a:lnTo>
                    <a:lnTo>
                      <a:pt x="38" y="133"/>
                    </a:lnTo>
                    <a:lnTo>
                      <a:pt x="19" y="143"/>
                    </a:lnTo>
                    <a:lnTo>
                      <a:pt x="10" y="133"/>
                    </a:lnTo>
                    <a:lnTo>
                      <a:pt x="0" y="123"/>
                    </a:lnTo>
                    <a:lnTo>
                      <a:pt x="76" y="76"/>
                    </a:lnTo>
                    <a:lnTo>
                      <a:pt x="104" y="39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19" name="Freeform 76"/>
              <p:cNvSpPr>
                <a:spLocks/>
              </p:cNvSpPr>
              <p:nvPr/>
            </p:nvSpPr>
            <p:spPr bwMode="auto">
              <a:xfrm>
                <a:off x="5003" y="620"/>
                <a:ext cx="95" cy="33"/>
              </a:xfrm>
              <a:custGeom>
                <a:avLst/>
                <a:gdLst>
                  <a:gd name="T0" fmla="*/ 0 w 378"/>
                  <a:gd name="T1" fmla="*/ 31 h 132"/>
                  <a:gd name="T2" fmla="*/ 92 w 378"/>
                  <a:gd name="T3" fmla="*/ 0 h 132"/>
                  <a:gd name="T4" fmla="*/ 95 w 378"/>
                  <a:gd name="T5" fmla="*/ 7 h 132"/>
                  <a:gd name="T6" fmla="*/ 95 w 378"/>
                  <a:gd name="T7" fmla="*/ 14 h 132"/>
                  <a:gd name="T8" fmla="*/ 47 w 378"/>
                  <a:gd name="T9" fmla="*/ 24 h 132"/>
                  <a:gd name="T10" fmla="*/ 0 w 378"/>
                  <a:gd name="T11" fmla="*/ 33 h 132"/>
                  <a:gd name="T12" fmla="*/ 0 w 378"/>
                  <a:gd name="T13" fmla="*/ 31 h 1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78" h="132">
                    <a:moveTo>
                      <a:pt x="0" y="123"/>
                    </a:moveTo>
                    <a:lnTo>
                      <a:pt x="368" y="0"/>
                    </a:lnTo>
                    <a:lnTo>
                      <a:pt x="378" y="29"/>
                    </a:lnTo>
                    <a:lnTo>
                      <a:pt x="378" y="56"/>
                    </a:lnTo>
                    <a:lnTo>
                      <a:pt x="188" y="94"/>
                    </a:lnTo>
                    <a:lnTo>
                      <a:pt x="0" y="132"/>
                    </a:lnTo>
                    <a:lnTo>
                      <a:pt x="0" y="12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20" name="Freeform 77"/>
              <p:cNvSpPr>
                <a:spLocks/>
              </p:cNvSpPr>
              <p:nvPr/>
            </p:nvSpPr>
            <p:spPr bwMode="auto">
              <a:xfrm>
                <a:off x="5001" y="672"/>
                <a:ext cx="33" cy="21"/>
              </a:xfrm>
              <a:custGeom>
                <a:avLst/>
                <a:gdLst>
                  <a:gd name="T0" fmla="*/ 24 w 132"/>
                  <a:gd name="T1" fmla="*/ 0 h 86"/>
                  <a:gd name="T2" fmla="*/ 28 w 132"/>
                  <a:gd name="T3" fmla="*/ 0 h 86"/>
                  <a:gd name="T4" fmla="*/ 31 w 132"/>
                  <a:gd name="T5" fmla="*/ 5 h 86"/>
                  <a:gd name="T6" fmla="*/ 31 w 132"/>
                  <a:gd name="T7" fmla="*/ 10 h 86"/>
                  <a:gd name="T8" fmla="*/ 33 w 132"/>
                  <a:gd name="T9" fmla="*/ 11 h 86"/>
                  <a:gd name="T10" fmla="*/ 26 w 132"/>
                  <a:gd name="T11" fmla="*/ 19 h 86"/>
                  <a:gd name="T12" fmla="*/ 21 w 132"/>
                  <a:gd name="T13" fmla="*/ 21 h 86"/>
                  <a:gd name="T14" fmla="*/ 9 w 132"/>
                  <a:gd name="T15" fmla="*/ 21 h 86"/>
                  <a:gd name="T16" fmla="*/ 2 w 132"/>
                  <a:gd name="T17" fmla="*/ 21 h 86"/>
                  <a:gd name="T18" fmla="*/ 0 w 132"/>
                  <a:gd name="T19" fmla="*/ 16 h 86"/>
                  <a:gd name="T20" fmla="*/ 2 w 132"/>
                  <a:gd name="T21" fmla="*/ 10 h 86"/>
                  <a:gd name="T22" fmla="*/ 9 w 132"/>
                  <a:gd name="T23" fmla="*/ 5 h 86"/>
                  <a:gd name="T24" fmla="*/ 24 w 132"/>
                  <a:gd name="T25" fmla="*/ 0 h 8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32" h="86">
                    <a:moveTo>
                      <a:pt x="94" y="0"/>
                    </a:moveTo>
                    <a:lnTo>
                      <a:pt x="113" y="0"/>
                    </a:lnTo>
                    <a:lnTo>
                      <a:pt x="123" y="19"/>
                    </a:lnTo>
                    <a:lnTo>
                      <a:pt x="123" y="39"/>
                    </a:lnTo>
                    <a:lnTo>
                      <a:pt x="132" y="47"/>
                    </a:lnTo>
                    <a:lnTo>
                      <a:pt x="103" y="76"/>
                    </a:lnTo>
                    <a:lnTo>
                      <a:pt x="85" y="86"/>
                    </a:lnTo>
                    <a:lnTo>
                      <a:pt x="37" y="86"/>
                    </a:lnTo>
                    <a:lnTo>
                      <a:pt x="9" y="86"/>
                    </a:lnTo>
                    <a:lnTo>
                      <a:pt x="0" y="66"/>
                    </a:lnTo>
                    <a:lnTo>
                      <a:pt x="9" y="39"/>
                    </a:lnTo>
                    <a:lnTo>
                      <a:pt x="37" y="19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rgbClr val="AAC00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21" name="Freeform 78"/>
              <p:cNvSpPr>
                <a:spLocks/>
              </p:cNvSpPr>
              <p:nvPr/>
            </p:nvSpPr>
            <p:spPr bwMode="auto">
              <a:xfrm>
                <a:off x="5008" y="712"/>
                <a:ext cx="12" cy="12"/>
              </a:xfrm>
              <a:custGeom>
                <a:avLst/>
                <a:gdLst>
                  <a:gd name="T0" fmla="*/ 7 w 47"/>
                  <a:gd name="T1" fmla="*/ 0 h 48"/>
                  <a:gd name="T2" fmla="*/ 12 w 47"/>
                  <a:gd name="T3" fmla="*/ 3 h 48"/>
                  <a:gd name="T4" fmla="*/ 12 w 47"/>
                  <a:gd name="T5" fmla="*/ 7 h 48"/>
                  <a:gd name="T6" fmla="*/ 12 w 47"/>
                  <a:gd name="T7" fmla="*/ 10 h 48"/>
                  <a:gd name="T8" fmla="*/ 7 w 47"/>
                  <a:gd name="T9" fmla="*/ 12 h 48"/>
                  <a:gd name="T10" fmla="*/ 2 w 47"/>
                  <a:gd name="T11" fmla="*/ 12 h 48"/>
                  <a:gd name="T12" fmla="*/ 0 w 47"/>
                  <a:gd name="T13" fmla="*/ 10 h 48"/>
                  <a:gd name="T14" fmla="*/ 2 w 47"/>
                  <a:gd name="T15" fmla="*/ 5 h 48"/>
                  <a:gd name="T16" fmla="*/ 7 w 47"/>
                  <a:gd name="T17" fmla="*/ 0 h 4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7" h="48">
                    <a:moveTo>
                      <a:pt x="28" y="0"/>
                    </a:moveTo>
                    <a:lnTo>
                      <a:pt x="47" y="10"/>
                    </a:lnTo>
                    <a:lnTo>
                      <a:pt x="47" y="29"/>
                    </a:lnTo>
                    <a:lnTo>
                      <a:pt x="47" y="39"/>
                    </a:lnTo>
                    <a:lnTo>
                      <a:pt x="28" y="48"/>
                    </a:lnTo>
                    <a:lnTo>
                      <a:pt x="9" y="48"/>
                    </a:lnTo>
                    <a:lnTo>
                      <a:pt x="0" y="39"/>
                    </a:lnTo>
                    <a:lnTo>
                      <a:pt x="9" y="2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AAC00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22" name="Freeform 79"/>
              <p:cNvSpPr>
                <a:spLocks/>
              </p:cNvSpPr>
              <p:nvPr/>
            </p:nvSpPr>
            <p:spPr bwMode="auto">
              <a:xfrm>
                <a:off x="5067" y="380"/>
                <a:ext cx="26" cy="51"/>
              </a:xfrm>
              <a:custGeom>
                <a:avLst/>
                <a:gdLst>
                  <a:gd name="T0" fmla="*/ 5 w 103"/>
                  <a:gd name="T1" fmla="*/ 0 h 208"/>
                  <a:gd name="T2" fmla="*/ 7 w 103"/>
                  <a:gd name="T3" fmla="*/ 5 h 208"/>
                  <a:gd name="T4" fmla="*/ 12 w 103"/>
                  <a:gd name="T5" fmla="*/ 12 h 208"/>
                  <a:gd name="T6" fmla="*/ 21 w 103"/>
                  <a:gd name="T7" fmla="*/ 21 h 208"/>
                  <a:gd name="T8" fmla="*/ 26 w 103"/>
                  <a:gd name="T9" fmla="*/ 28 h 208"/>
                  <a:gd name="T10" fmla="*/ 26 w 103"/>
                  <a:gd name="T11" fmla="*/ 32 h 208"/>
                  <a:gd name="T12" fmla="*/ 26 w 103"/>
                  <a:gd name="T13" fmla="*/ 39 h 208"/>
                  <a:gd name="T14" fmla="*/ 19 w 103"/>
                  <a:gd name="T15" fmla="*/ 46 h 208"/>
                  <a:gd name="T16" fmla="*/ 12 w 103"/>
                  <a:gd name="T17" fmla="*/ 49 h 208"/>
                  <a:gd name="T18" fmla="*/ 7 w 103"/>
                  <a:gd name="T19" fmla="*/ 51 h 208"/>
                  <a:gd name="T20" fmla="*/ 2 w 103"/>
                  <a:gd name="T21" fmla="*/ 51 h 208"/>
                  <a:gd name="T22" fmla="*/ 7 w 103"/>
                  <a:gd name="T23" fmla="*/ 46 h 208"/>
                  <a:gd name="T24" fmla="*/ 12 w 103"/>
                  <a:gd name="T25" fmla="*/ 44 h 208"/>
                  <a:gd name="T26" fmla="*/ 19 w 103"/>
                  <a:gd name="T27" fmla="*/ 42 h 208"/>
                  <a:gd name="T28" fmla="*/ 21 w 103"/>
                  <a:gd name="T29" fmla="*/ 35 h 208"/>
                  <a:gd name="T30" fmla="*/ 19 w 103"/>
                  <a:gd name="T31" fmla="*/ 28 h 208"/>
                  <a:gd name="T32" fmla="*/ 14 w 103"/>
                  <a:gd name="T33" fmla="*/ 21 h 208"/>
                  <a:gd name="T34" fmla="*/ 9 w 103"/>
                  <a:gd name="T35" fmla="*/ 16 h 208"/>
                  <a:gd name="T36" fmla="*/ 7 w 103"/>
                  <a:gd name="T37" fmla="*/ 9 h 208"/>
                  <a:gd name="T38" fmla="*/ 2 w 103"/>
                  <a:gd name="T39" fmla="*/ 7 h 208"/>
                  <a:gd name="T40" fmla="*/ 0 w 103"/>
                  <a:gd name="T41" fmla="*/ 5 h 208"/>
                  <a:gd name="T42" fmla="*/ 0 w 103"/>
                  <a:gd name="T43" fmla="*/ 0 h 208"/>
                  <a:gd name="T44" fmla="*/ 5 w 103"/>
                  <a:gd name="T45" fmla="*/ 0 h 208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103" h="208">
                    <a:moveTo>
                      <a:pt x="19" y="0"/>
                    </a:moveTo>
                    <a:lnTo>
                      <a:pt x="29" y="19"/>
                    </a:lnTo>
                    <a:lnTo>
                      <a:pt x="47" y="47"/>
                    </a:lnTo>
                    <a:lnTo>
                      <a:pt x="84" y="85"/>
                    </a:lnTo>
                    <a:lnTo>
                      <a:pt x="103" y="114"/>
                    </a:lnTo>
                    <a:lnTo>
                      <a:pt x="103" y="132"/>
                    </a:lnTo>
                    <a:lnTo>
                      <a:pt x="103" y="161"/>
                    </a:lnTo>
                    <a:lnTo>
                      <a:pt x="76" y="189"/>
                    </a:lnTo>
                    <a:lnTo>
                      <a:pt x="47" y="198"/>
                    </a:lnTo>
                    <a:lnTo>
                      <a:pt x="29" y="208"/>
                    </a:lnTo>
                    <a:lnTo>
                      <a:pt x="9" y="208"/>
                    </a:lnTo>
                    <a:lnTo>
                      <a:pt x="29" y="189"/>
                    </a:lnTo>
                    <a:lnTo>
                      <a:pt x="47" y="179"/>
                    </a:lnTo>
                    <a:lnTo>
                      <a:pt x="76" y="170"/>
                    </a:lnTo>
                    <a:lnTo>
                      <a:pt x="84" y="142"/>
                    </a:lnTo>
                    <a:lnTo>
                      <a:pt x="76" y="114"/>
                    </a:lnTo>
                    <a:lnTo>
                      <a:pt x="56" y="85"/>
                    </a:lnTo>
                    <a:lnTo>
                      <a:pt x="37" y="67"/>
                    </a:lnTo>
                    <a:lnTo>
                      <a:pt x="29" y="38"/>
                    </a:lnTo>
                    <a:lnTo>
                      <a:pt x="9" y="28"/>
                    </a:lnTo>
                    <a:lnTo>
                      <a:pt x="0" y="19"/>
                    </a:lnTo>
                    <a:lnTo>
                      <a:pt x="0" y="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23" name="Freeform 80"/>
              <p:cNvSpPr>
                <a:spLocks/>
              </p:cNvSpPr>
              <p:nvPr/>
            </p:nvSpPr>
            <p:spPr bwMode="auto">
              <a:xfrm>
                <a:off x="5058" y="585"/>
                <a:ext cx="18" cy="4"/>
              </a:xfrm>
              <a:custGeom>
                <a:avLst/>
                <a:gdLst>
                  <a:gd name="T0" fmla="*/ 18 w 75"/>
                  <a:gd name="T1" fmla="*/ 0 h 19"/>
                  <a:gd name="T2" fmla="*/ 16 w 75"/>
                  <a:gd name="T3" fmla="*/ 4 h 19"/>
                  <a:gd name="T4" fmla="*/ 9 w 75"/>
                  <a:gd name="T5" fmla="*/ 4 h 19"/>
                  <a:gd name="T6" fmla="*/ 0 w 75"/>
                  <a:gd name="T7" fmla="*/ 0 h 19"/>
                  <a:gd name="T8" fmla="*/ 9 w 75"/>
                  <a:gd name="T9" fmla="*/ 0 h 19"/>
                  <a:gd name="T10" fmla="*/ 18 w 75"/>
                  <a:gd name="T11" fmla="*/ 0 h 1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75" h="19">
                    <a:moveTo>
                      <a:pt x="75" y="0"/>
                    </a:moveTo>
                    <a:lnTo>
                      <a:pt x="67" y="19"/>
                    </a:lnTo>
                    <a:lnTo>
                      <a:pt x="38" y="19"/>
                    </a:lnTo>
                    <a:lnTo>
                      <a:pt x="0" y="0"/>
                    </a:lnTo>
                    <a:lnTo>
                      <a:pt x="38" y="0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24" name="Freeform 81"/>
              <p:cNvSpPr>
                <a:spLocks/>
              </p:cNvSpPr>
              <p:nvPr/>
            </p:nvSpPr>
            <p:spPr bwMode="auto">
              <a:xfrm>
                <a:off x="5076" y="587"/>
                <a:ext cx="14" cy="21"/>
              </a:xfrm>
              <a:custGeom>
                <a:avLst/>
                <a:gdLst>
                  <a:gd name="T0" fmla="*/ 7 w 57"/>
                  <a:gd name="T1" fmla="*/ 0 h 85"/>
                  <a:gd name="T2" fmla="*/ 10 w 57"/>
                  <a:gd name="T3" fmla="*/ 2 h 85"/>
                  <a:gd name="T4" fmla="*/ 12 w 57"/>
                  <a:gd name="T5" fmla="*/ 7 h 85"/>
                  <a:gd name="T6" fmla="*/ 14 w 57"/>
                  <a:gd name="T7" fmla="*/ 9 h 85"/>
                  <a:gd name="T8" fmla="*/ 12 w 57"/>
                  <a:gd name="T9" fmla="*/ 14 h 85"/>
                  <a:gd name="T10" fmla="*/ 7 w 57"/>
                  <a:gd name="T11" fmla="*/ 16 h 85"/>
                  <a:gd name="T12" fmla="*/ 5 w 57"/>
                  <a:gd name="T13" fmla="*/ 21 h 85"/>
                  <a:gd name="T14" fmla="*/ 2 w 57"/>
                  <a:gd name="T15" fmla="*/ 16 h 85"/>
                  <a:gd name="T16" fmla="*/ 0 w 57"/>
                  <a:gd name="T17" fmla="*/ 9 h 85"/>
                  <a:gd name="T18" fmla="*/ 2 w 57"/>
                  <a:gd name="T19" fmla="*/ 4 h 85"/>
                  <a:gd name="T20" fmla="*/ 7 w 57"/>
                  <a:gd name="T21" fmla="*/ 0 h 8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57" h="85">
                    <a:moveTo>
                      <a:pt x="29" y="0"/>
                    </a:moveTo>
                    <a:lnTo>
                      <a:pt x="39" y="10"/>
                    </a:lnTo>
                    <a:lnTo>
                      <a:pt x="47" y="28"/>
                    </a:lnTo>
                    <a:lnTo>
                      <a:pt x="57" y="38"/>
                    </a:lnTo>
                    <a:lnTo>
                      <a:pt x="47" y="57"/>
                    </a:lnTo>
                    <a:lnTo>
                      <a:pt x="29" y="66"/>
                    </a:lnTo>
                    <a:lnTo>
                      <a:pt x="19" y="85"/>
                    </a:lnTo>
                    <a:lnTo>
                      <a:pt x="10" y="66"/>
                    </a:lnTo>
                    <a:lnTo>
                      <a:pt x="0" y="38"/>
                    </a:lnTo>
                    <a:lnTo>
                      <a:pt x="10" y="18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A31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25" name="Freeform 82"/>
              <p:cNvSpPr>
                <a:spLocks/>
              </p:cNvSpPr>
              <p:nvPr/>
            </p:nvSpPr>
            <p:spPr bwMode="auto">
              <a:xfrm>
                <a:off x="5081" y="604"/>
                <a:ext cx="17" cy="11"/>
              </a:xfrm>
              <a:custGeom>
                <a:avLst/>
                <a:gdLst>
                  <a:gd name="T0" fmla="*/ 17 w 67"/>
                  <a:gd name="T1" fmla="*/ 0 h 47"/>
                  <a:gd name="T2" fmla="*/ 17 w 67"/>
                  <a:gd name="T3" fmla="*/ 7 h 47"/>
                  <a:gd name="T4" fmla="*/ 14 w 67"/>
                  <a:gd name="T5" fmla="*/ 9 h 47"/>
                  <a:gd name="T6" fmla="*/ 12 w 67"/>
                  <a:gd name="T7" fmla="*/ 9 h 47"/>
                  <a:gd name="T8" fmla="*/ 0 w 67"/>
                  <a:gd name="T9" fmla="*/ 11 h 47"/>
                  <a:gd name="T10" fmla="*/ 7 w 67"/>
                  <a:gd name="T11" fmla="*/ 4 h 47"/>
                  <a:gd name="T12" fmla="*/ 12 w 67"/>
                  <a:gd name="T13" fmla="*/ 2 h 47"/>
                  <a:gd name="T14" fmla="*/ 17 w 67"/>
                  <a:gd name="T15" fmla="*/ 0 h 4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67" h="47">
                    <a:moveTo>
                      <a:pt x="67" y="0"/>
                    </a:moveTo>
                    <a:lnTo>
                      <a:pt x="67" y="28"/>
                    </a:lnTo>
                    <a:lnTo>
                      <a:pt x="57" y="38"/>
                    </a:lnTo>
                    <a:lnTo>
                      <a:pt x="47" y="38"/>
                    </a:lnTo>
                    <a:lnTo>
                      <a:pt x="0" y="47"/>
                    </a:lnTo>
                    <a:lnTo>
                      <a:pt x="28" y="19"/>
                    </a:lnTo>
                    <a:lnTo>
                      <a:pt x="47" y="9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26" name="Freeform 83"/>
              <p:cNvSpPr>
                <a:spLocks/>
              </p:cNvSpPr>
              <p:nvPr/>
            </p:nvSpPr>
            <p:spPr bwMode="auto">
              <a:xfrm>
                <a:off x="5090" y="573"/>
                <a:ext cx="19" cy="26"/>
              </a:xfrm>
              <a:custGeom>
                <a:avLst/>
                <a:gdLst>
                  <a:gd name="T0" fmla="*/ 19 w 76"/>
                  <a:gd name="T1" fmla="*/ 0 h 104"/>
                  <a:gd name="T2" fmla="*/ 17 w 76"/>
                  <a:gd name="T3" fmla="*/ 17 h 104"/>
                  <a:gd name="T4" fmla="*/ 14 w 76"/>
                  <a:gd name="T5" fmla="*/ 21 h 104"/>
                  <a:gd name="T6" fmla="*/ 10 w 76"/>
                  <a:gd name="T7" fmla="*/ 26 h 104"/>
                  <a:gd name="T8" fmla="*/ 7 w 76"/>
                  <a:gd name="T9" fmla="*/ 21 h 104"/>
                  <a:gd name="T10" fmla="*/ 5 w 76"/>
                  <a:gd name="T11" fmla="*/ 17 h 104"/>
                  <a:gd name="T12" fmla="*/ 0 w 76"/>
                  <a:gd name="T13" fmla="*/ 14 h 104"/>
                  <a:gd name="T14" fmla="*/ 0 w 76"/>
                  <a:gd name="T15" fmla="*/ 7 h 104"/>
                  <a:gd name="T16" fmla="*/ 19 w 76"/>
                  <a:gd name="T17" fmla="*/ 0 h 10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76" h="104">
                    <a:moveTo>
                      <a:pt x="76" y="0"/>
                    </a:moveTo>
                    <a:lnTo>
                      <a:pt x="66" y="67"/>
                    </a:lnTo>
                    <a:lnTo>
                      <a:pt x="57" y="85"/>
                    </a:lnTo>
                    <a:lnTo>
                      <a:pt x="38" y="104"/>
                    </a:lnTo>
                    <a:lnTo>
                      <a:pt x="29" y="85"/>
                    </a:lnTo>
                    <a:lnTo>
                      <a:pt x="19" y="67"/>
                    </a:lnTo>
                    <a:lnTo>
                      <a:pt x="0" y="57"/>
                    </a:lnTo>
                    <a:lnTo>
                      <a:pt x="0" y="28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27" name="Freeform 84"/>
              <p:cNvSpPr>
                <a:spLocks/>
              </p:cNvSpPr>
              <p:nvPr/>
            </p:nvSpPr>
            <p:spPr bwMode="auto">
              <a:xfrm>
                <a:off x="5102" y="566"/>
                <a:ext cx="24" cy="52"/>
              </a:xfrm>
              <a:custGeom>
                <a:avLst/>
                <a:gdLst>
                  <a:gd name="T0" fmla="*/ 17 w 95"/>
                  <a:gd name="T1" fmla="*/ 14 h 207"/>
                  <a:gd name="T2" fmla="*/ 17 w 95"/>
                  <a:gd name="T3" fmla="*/ 5 h 207"/>
                  <a:gd name="T4" fmla="*/ 19 w 95"/>
                  <a:gd name="T5" fmla="*/ 2 h 207"/>
                  <a:gd name="T6" fmla="*/ 24 w 95"/>
                  <a:gd name="T7" fmla="*/ 0 h 207"/>
                  <a:gd name="T8" fmla="*/ 21 w 95"/>
                  <a:gd name="T9" fmla="*/ 14 h 207"/>
                  <a:gd name="T10" fmla="*/ 17 w 95"/>
                  <a:gd name="T11" fmla="*/ 28 h 207"/>
                  <a:gd name="T12" fmla="*/ 10 w 95"/>
                  <a:gd name="T13" fmla="*/ 40 h 207"/>
                  <a:gd name="T14" fmla="*/ 3 w 95"/>
                  <a:gd name="T15" fmla="*/ 52 h 207"/>
                  <a:gd name="T16" fmla="*/ 0 w 95"/>
                  <a:gd name="T17" fmla="*/ 52 h 207"/>
                  <a:gd name="T18" fmla="*/ 17 w 95"/>
                  <a:gd name="T19" fmla="*/ 14 h 20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5" h="207">
                    <a:moveTo>
                      <a:pt x="66" y="56"/>
                    </a:moveTo>
                    <a:lnTo>
                      <a:pt x="66" y="19"/>
                    </a:lnTo>
                    <a:lnTo>
                      <a:pt x="76" y="9"/>
                    </a:lnTo>
                    <a:lnTo>
                      <a:pt x="95" y="0"/>
                    </a:lnTo>
                    <a:lnTo>
                      <a:pt x="85" y="56"/>
                    </a:lnTo>
                    <a:lnTo>
                      <a:pt x="66" y="113"/>
                    </a:lnTo>
                    <a:lnTo>
                      <a:pt x="38" y="160"/>
                    </a:lnTo>
                    <a:lnTo>
                      <a:pt x="10" y="207"/>
                    </a:lnTo>
                    <a:lnTo>
                      <a:pt x="0" y="207"/>
                    </a:lnTo>
                    <a:lnTo>
                      <a:pt x="66" y="56"/>
                    </a:lnTo>
                    <a:close/>
                  </a:path>
                </a:pathLst>
              </a:custGeom>
              <a:solidFill>
                <a:srgbClr val="033E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28" name="Freeform 85"/>
              <p:cNvSpPr>
                <a:spLocks/>
              </p:cNvSpPr>
              <p:nvPr/>
            </p:nvSpPr>
            <p:spPr bwMode="auto">
              <a:xfrm>
                <a:off x="5102" y="538"/>
                <a:ext cx="123" cy="134"/>
              </a:xfrm>
              <a:custGeom>
                <a:avLst/>
                <a:gdLst>
                  <a:gd name="T0" fmla="*/ 17 w 491"/>
                  <a:gd name="T1" fmla="*/ 73 h 537"/>
                  <a:gd name="T2" fmla="*/ 24 w 491"/>
                  <a:gd name="T3" fmla="*/ 78 h 537"/>
                  <a:gd name="T4" fmla="*/ 31 w 491"/>
                  <a:gd name="T5" fmla="*/ 85 h 537"/>
                  <a:gd name="T6" fmla="*/ 38 w 491"/>
                  <a:gd name="T7" fmla="*/ 92 h 537"/>
                  <a:gd name="T8" fmla="*/ 45 w 491"/>
                  <a:gd name="T9" fmla="*/ 96 h 537"/>
                  <a:gd name="T10" fmla="*/ 47 w 491"/>
                  <a:gd name="T11" fmla="*/ 92 h 537"/>
                  <a:gd name="T12" fmla="*/ 40 w 491"/>
                  <a:gd name="T13" fmla="*/ 85 h 537"/>
                  <a:gd name="T14" fmla="*/ 31 w 491"/>
                  <a:gd name="T15" fmla="*/ 78 h 537"/>
                  <a:gd name="T16" fmla="*/ 21 w 491"/>
                  <a:gd name="T17" fmla="*/ 71 h 537"/>
                  <a:gd name="T18" fmla="*/ 19 w 491"/>
                  <a:gd name="T19" fmla="*/ 66 h 537"/>
                  <a:gd name="T20" fmla="*/ 28 w 491"/>
                  <a:gd name="T21" fmla="*/ 71 h 537"/>
                  <a:gd name="T22" fmla="*/ 33 w 491"/>
                  <a:gd name="T23" fmla="*/ 73 h 537"/>
                  <a:gd name="T24" fmla="*/ 38 w 491"/>
                  <a:gd name="T25" fmla="*/ 71 h 537"/>
                  <a:gd name="T26" fmla="*/ 33 w 491"/>
                  <a:gd name="T27" fmla="*/ 66 h 537"/>
                  <a:gd name="T28" fmla="*/ 28 w 491"/>
                  <a:gd name="T29" fmla="*/ 64 h 537"/>
                  <a:gd name="T30" fmla="*/ 24 w 491"/>
                  <a:gd name="T31" fmla="*/ 61 h 537"/>
                  <a:gd name="T32" fmla="*/ 24 w 491"/>
                  <a:gd name="T33" fmla="*/ 56 h 537"/>
                  <a:gd name="T34" fmla="*/ 24 w 491"/>
                  <a:gd name="T35" fmla="*/ 54 h 537"/>
                  <a:gd name="T36" fmla="*/ 28 w 491"/>
                  <a:gd name="T37" fmla="*/ 47 h 537"/>
                  <a:gd name="T38" fmla="*/ 31 w 491"/>
                  <a:gd name="T39" fmla="*/ 38 h 537"/>
                  <a:gd name="T40" fmla="*/ 36 w 491"/>
                  <a:gd name="T41" fmla="*/ 21 h 537"/>
                  <a:gd name="T42" fmla="*/ 71 w 491"/>
                  <a:gd name="T43" fmla="*/ 0 h 537"/>
                  <a:gd name="T44" fmla="*/ 80 w 491"/>
                  <a:gd name="T45" fmla="*/ 2 h 537"/>
                  <a:gd name="T46" fmla="*/ 90 w 491"/>
                  <a:gd name="T47" fmla="*/ 4 h 537"/>
                  <a:gd name="T48" fmla="*/ 109 w 491"/>
                  <a:gd name="T49" fmla="*/ 2 h 537"/>
                  <a:gd name="T50" fmla="*/ 116 w 491"/>
                  <a:gd name="T51" fmla="*/ 30 h 537"/>
                  <a:gd name="T52" fmla="*/ 120 w 491"/>
                  <a:gd name="T53" fmla="*/ 59 h 537"/>
                  <a:gd name="T54" fmla="*/ 123 w 491"/>
                  <a:gd name="T55" fmla="*/ 87 h 537"/>
                  <a:gd name="T56" fmla="*/ 123 w 491"/>
                  <a:gd name="T57" fmla="*/ 115 h 537"/>
                  <a:gd name="T58" fmla="*/ 111 w 491"/>
                  <a:gd name="T59" fmla="*/ 122 h 537"/>
                  <a:gd name="T60" fmla="*/ 99 w 491"/>
                  <a:gd name="T61" fmla="*/ 127 h 537"/>
                  <a:gd name="T62" fmla="*/ 73 w 491"/>
                  <a:gd name="T63" fmla="*/ 134 h 537"/>
                  <a:gd name="T64" fmla="*/ 47 w 491"/>
                  <a:gd name="T65" fmla="*/ 134 h 537"/>
                  <a:gd name="T66" fmla="*/ 19 w 491"/>
                  <a:gd name="T67" fmla="*/ 134 h 537"/>
                  <a:gd name="T68" fmla="*/ 21 w 491"/>
                  <a:gd name="T69" fmla="*/ 122 h 537"/>
                  <a:gd name="T70" fmla="*/ 21 w 491"/>
                  <a:gd name="T71" fmla="*/ 111 h 537"/>
                  <a:gd name="T72" fmla="*/ 19 w 491"/>
                  <a:gd name="T73" fmla="*/ 101 h 537"/>
                  <a:gd name="T74" fmla="*/ 17 w 491"/>
                  <a:gd name="T75" fmla="*/ 92 h 537"/>
                  <a:gd name="T76" fmla="*/ 3 w 491"/>
                  <a:gd name="T77" fmla="*/ 94 h 537"/>
                  <a:gd name="T78" fmla="*/ 0 w 491"/>
                  <a:gd name="T79" fmla="*/ 92 h 537"/>
                  <a:gd name="T80" fmla="*/ 3 w 491"/>
                  <a:gd name="T81" fmla="*/ 90 h 537"/>
                  <a:gd name="T82" fmla="*/ 7 w 491"/>
                  <a:gd name="T83" fmla="*/ 90 h 537"/>
                  <a:gd name="T84" fmla="*/ 10 w 491"/>
                  <a:gd name="T85" fmla="*/ 85 h 537"/>
                  <a:gd name="T86" fmla="*/ 12 w 491"/>
                  <a:gd name="T87" fmla="*/ 78 h 537"/>
                  <a:gd name="T88" fmla="*/ 17 w 491"/>
                  <a:gd name="T89" fmla="*/ 73 h 537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491" h="537">
                    <a:moveTo>
                      <a:pt x="66" y="292"/>
                    </a:moveTo>
                    <a:lnTo>
                      <a:pt x="95" y="311"/>
                    </a:lnTo>
                    <a:lnTo>
                      <a:pt x="123" y="339"/>
                    </a:lnTo>
                    <a:lnTo>
                      <a:pt x="151" y="368"/>
                    </a:lnTo>
                    <a:lnTo>
                      <a:pt x="180" y="386"/>
                    </a:lnTo>
                    <a:lnTo>
                      <a:pt x="189" y="368"/>
                    </a:lnTo>
                    <a:lnTo>
                      <a:pt x="160" y="339"/>
                    </a:lnTo>
                    <a:lnTo>
                      <a:pt x="123" y="311"/>
                    </a:lnTo>
                    <a:lnTo>
                      <a:pt x="85" y="283"/>
                    </a:lnTo>
                    <a:lnTo>
                      <a:pt x="76" y="264"/>
                    </a:lnTo>
                    <a:lnTo>
                      <a:pt x="113" y="283"/>
                    </a:lnTo>
                    <a:lnTo>
                      <a:pt x="132" y="292"/>
                    </a:lnTo>
                    <a:lnTo>
                      <a:pt x="151" y="283"/>
                    </a:lnTo>
                    <a:lnTo>
                      <a:pt x="132" y="264"/>
                    </a:lnTo>
                    <a:lnTo>
                      <a:pt x="113" y="255"/>
                    </a:lnTo>
                    <a:lnTo>
                      <a:pt x="95" y="245"/>
                    </a:lnTo>
                    <a:lnTo>
                      <a:pt x="95" y="226"/>
                    </a:lnTo>
                    <a:lnTo>
                      <a:pt x="95" y="216"/>
                    </a:lnTo>
                    <a:lnTo>
                      <a:pt x="113" y="189"/>
                    </a:lnTo>
                    <a:lnTo>
                      <a:pt x="123" y="151"/>
                    </a:lnTo>
                    <a:lnTo>
                      <a:pt x="142" y="85"/>
                    </a:lnTo>
                    <a:lnTo>
                      <a:pt x="283" y="0"/>
                    </a:lnTo>
                    <a:lnTo>
                      <a:pt x="321" y="9"/>
                    </a:lnTo>
                    <a:lnTo>
                      <a:pt x="358" y="18"/>
                    </a:lnTo>
                    <a:lnTo>
                      <a:pt x="434" y="9"/>
                    </a:lnTo>
                    <a:lnTo>
                      <a:pt x="462" y="122"/>
                    </a:lnTo>
                    <a:lnTo>
                      <a:pt x="481" y="236"/>
                    </a:lnTo>
                    <a:lnTo>
                      <a:pt x="491" y="349"/>
                    </a:lnTo>
                    <a:lnTo>
                      <a:pt x="491" y="462"/>
                    </a:lnTo>
                    <a:lnTo>
                      <a:pt x="444" y="490"/>
                    </a:lnTo>
                    <a:lnTo>
                      <a:pt x="397" y="509"/>
                    </a:lnTo>
                    <a:lnTo>
                      <a:pt x="293" y="537"/>
                    </a:lnTo>
                    <a:lnTo>
                      <a:pt x="189" y="537"/>
                    </a:lnTo>
                    <a:lnTo>
                      <a:pt x="76" y="537"/>
                    </a:lnTo>
                    <a:lnTo>
                      <a:pt x="85" y="490"/>
                    </a:lnTo>
                    <a:lnTo>
                      <a:pt x="85" y="443"/>
                    </a:lnTo>
                    <a:lnTo>
                      <a:pt x="76" y="406"/>
                    </a:lnTo>
                    <a:lnTo>
                      <a:pt x="66" y="368"/>
                    </a:lnTo>
                    <a:lnTo>
                      <a:pt x="10" y="377"/>
                    </a:lnTo>
                    <a:lnTo>
                      <a:pt x="0" y="368"/>
                    </a:lnTo>
                    <a:lnTo>
                      <a:pt x="10" y="359"/>
                    </a:lnTo>
                    <a:lnTo>
                      <a:pt x="29" y="359"/>
                    </a:lnTo>
                    <a:lnTo>
                      <a:pt x="38" y="339"/>
                    </a:lnTo>
                    <a:lnTo>
                      <a:pt x="47" y="311"/>
                    </a:lnTo>
                    <a:lnTo>
                      <a:pt x="66" y="292"/>
                    </a:lnTo>
                    <a:close/>
                  </a:path>
                </a:pathLst>
              </a:custGeom>
              <a:solidFill>
                <a:srgbClr val="033E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29" name="Freeform 86"/>
              <p:cNvSpPr>
                <a:spLocks/>
              </p:cNvSpPr>
              <p:nvPr/>
            </p:nvSpPr>
            <p:spPr bwMode="auto">
              <a:xfrm>
                <a:off x="5173" y="358"/>
                <a:ext cx="26" cy="43"/>
              </a:xfrm>
              <a:custGeom>
                <a:avLst/>
                <a:gdLst>
                  <a:gd name="T0" fmla="*/ 0 w 104"/>
                  <a:gd name="T1" fmla="*/ 0 h 170"/>
                  <a:gd name="T2" fmla="*/ 3 w 104"/>
                  <a:gd name="T3" fmla="*/ 0 h 170"/>
                  <a:gd name="T4" fmla="*/ 5 w 104"/>
                  <a:gd name="T5" fmla="*/ 0 h 170"/>
                  <a:gd name="T6" fmla="*/ 5 w 104"/>
                  <a:gd name="T7" fmla="*/ 5 h 170"/>
                  <a:gd name="T8" fmla="*/ 24 w 104"/>
                  <a:gd name="T9" fmla="*/ 22 h 170"/>
                  <a:gd name="T10" fmla="*/ 26 w 104"/>
                  <a:gd name="T11" fmla="*/ 22 h 170"/>
                  <a:gd name="T12" fmla="*/ 26 w 104"/>
                  <a:gd name="T13" fmla="*/ 29 h 170"/>
                  <a:gd name="T14" fmla="*/ 24 w 104"/>
                  <a:gd name="T15" fmla="*/ 36 h 170"/>
                  <a:gd name="T16" fmla="*/ 12 w 104"/>
                  <a:gd name="T17" fmla="*/ 43 h 170"/>
                  <a:gd name="T18" fmla="*/ 7 w 104"/>
                  <a:gd name="T19" fmla="*/ 43 h 170"/>
                  <a:gd name="T20" fmla="*/ 5 w 104"/>
                  <a:gd name="T21" fmla="*/ 40 h 170"/>
                  <a:gd name="T22" fmla="*/ 14 w 104"/>
                  <a:gd name="T23" fmla="*/ 36 h 170"/>
                  <a:gd name="T24" fmla="*/ 17 w 104"/>
                  <a:gd name="T25" fmla="*/ 31 h 170"/>
                  <a:gd name="T26" fmla="*/ 21 w 104"/>
                  <a:gd name="T27" fmla="*/ 29 h 170"/>
                  <a:gd name="T28" fmla="*/ 14 w 104"/>
                  <a:gd name="T29" fmla="*/ 22 h 170"/>
                  <a:gd name="T30" fmla="*/ 7 w 104"/>
                  <a:gd name="T31" fmla="*/ 14 h 170"/>
                  <a:gd name="T32" fmla="*/ 3 w 104"/>
                  <a:gd name="T33" fmla="*/ 7 h 170"/>
                  <a:gd name="T34" fmla="*/ 0 w 104"/>
                  <a:gd name="T35" fmla="*/ 5 h 170"/>
                  <a:gd name="T36" fmla="*/ 0 w 104"/>
                  <a:gd name="T37" fmla="*/ 0 h 17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04" h="170">
                    <a:moveTo>
                      <a:pt x="0" y="0"/>
                    </a:moveTo>
                    <a:lnTo>
                      <a:pt x="10" y="0"/>
                    </a:lnTo>
                    <a:lnTo>
                      <a:pt x="20" y="0"/>
                    </a:lnTo>
                    <a:lnTo>
                      <a:pt x="20" y="19"/>
                    </a:lnTo>
                    <a:lnTo>
                      <a:pt x="94" y="85"/>
                    </a:lnTo>
                    <a:lnTo>
                      <a:pt x="104" y="85"/>
                    </a:lnTo>
                    <a:lnTo>
                      <a:pt x="104" y="113"/>
                    </a:lnTo>
                    <a:lnTo>
                      <a:pt x="94" y="142"/>
                    </a:lnTo>
                    <a:lnTo>
                      <a:pt x="47" y="170"/>
                    </a:lnTo>
                    <a:lnTo>
                      <a:pt x="28" y="170"/>
                    </a:lnTo>
                    <a:lnTo>
                      <a:pt x="20" y="160"/>
                    </a:lnTo>
                    <a:lnTo>
                      <a:pt x="57" y="142"/>
                    </a:lnTo>
                    <a:lnTo>
                      <a:pt x="67" y="123"/>
                    </a:lnTo>
                    <a:lnTo>
                      <a:pt x="85" y="113"/>
                    </a:lnTo>
                    <a:lnTo>
                      <a:pt x="57" y="85"/>
                    </a:lnTo>
                    <a:lnTo>
                      <a:pt x="28" y="57"/>
                    </a:lnTo>
                    <a:lnTo>
                      <a:pt x="10" y="29"/>
                    </a:lnTo>
                    <a:lnTo>
                      <a:pt x="0" y="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30" name="Freeform 87"/>
              <p:cNvSpPr>
                <a:spLocks/>
              </p:cNvSpPr>
              <p:nvPr/>
            </p:nvSpPr>
            <p:spPr bwMode="auto">
              <a:xfrm>
                <a:off x="5182" y="523"/>
                <a:ext cx="26" cy="12"/>
              </a:xfrm>
              <a:custGeom>
                <a:avLst/>
                <a:gdLst>
                  <a:gd name="T0" fmla="*/ 9 w 103"/>
                  <a:gd name="T1" fmla="*/ 0 h 47"/>
                  <a:gd name="T2" fmla="*/ 24 w 103"/>
                  <a:gd name="T3" fmla="*/ 0 h 47"/>
                  <a:gd name="T4" fmla="*/ 26 w 103"/>
                  <a:gd name="T5" fmla="*/ 5 h 47"/>
                  <a:gd name="T6" fmla="*/ 24 w 103"/>
                  <a:gd name="T7" fmla="*/ 7 h 47"/>
                  <a:gd name="T8" fmla="*/ 19 w 103"/>
                  <a:gd name="T9" fmla="*/ 9 h 47"/>
                  <a:gd name="T10" fmla="*/ 7 w 103"/>
                  <a:gd name="T11" fmla="*/ 12 h 47"/>
                  <a:gd name="T12" fmla="*/ 2 w 103"/>
                  <a:gd name="T13" fmla="*/ 12 h 47"/>
                  <a:gd name="T14" fmla="*/ 2 w 103"/>
                  <a:gd name="T15" fmla="*/ 9 h 47"/>
                  <a:gd name="T16" fmla="*/ 0 w 103"/>
                  <a:gd name="T17" fmla="*/ 7 h 47"/>
                  <a:gd name="T18" fmla="*/ 5 w 103"/>
                  <a:gd name="T19" fmla="*/ 5 h 47"/>
                  <a:gd name="T20" fmla="*/ 9 w 103"/>
                  <a:gd name="T21" fmla="*/ 0 h 4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03" h="47">
                    <a:moveTo>
                      <a:pt x="37" y="0"/>
                    </a:moveTo>
                    <a:lnTo>
                      <a:pt x="94" y="0"/>
                    </a:lnTo>
                    <a:lnTo>
                      <a:pt x="103" y="18"/>
                    </a:lnTo>
                    <a:lnTo>
                      <a:pt x="94" y="27"/>
                    </a:lnTo>
                    <a:lnTo>
                      <a:pt x="76" y="37"/>
                    </a:lnTo>
                    <a:lnTo>
                      <a:pt x="29" y="47"/>
                    </a:lnTo>
                    <a:lnTo>
                      <a:pt x="9" y="47"/>
                    </a:lnTo>
                    <a:lnTo>
                      <a:pt x="9" y="37"/>
                    </a:lnTo>
                    <a:lnTo>
                      <a:pt x="0" y="27"/>
                    </a:lnTo>
                    <a:lnTo>
                      <a:pt x="19" y="18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31" name="Freeform 88"/>
              <p:cNvSpPr>
                <a:spLocks/>
              </p:cNvSpPr>
              <p:nvPr/>
            </p:nvSpPr>
            <p:spPr bwMode="auto">
              <a:xfrm>
                <a:off x="5199" y="462"/>
                <a:ext cx="43" cy="54"/>
              </a:xfrm>
              <a:custGeom>
                <a:avLst/>
                <a:gdLst>
                  <a:gd name="T0" fmla="*/ 36 w 170"/>
                  <a:gd name="T1" fmla="*/ 0 h 217"/>
                  <a:gd name="T2" fmla="*/ 38 w 170"/>
                  <a:gd name="T3" fmla="*/ 7 h 217"/>
                  <a:gd name="T4" fmla="*/ 40 w 170"/>
                  <a:gd name="T5" fmla="*/ 14 h 217"/>
                  <a:gd name="T6" fmla="*/ 40 w 170"/>
                  <a:gd name="T7" fmla="*/ 24 h 217"/>
                  <a:gd name="T8" fmla="*/ 43 w 170"/>
                  <a:gd name="T9" fmla="*/ 31 h 217"/>
                  <a:gd name="T10" fmla="*/ 22 w 170"/>
                  <a:gd name="T11" fmla="*/ 45 h 217"/>
                  <a:gd name="T12" fmla="*/ 12 w 170"/>
                  <a:gd name="T13" fmla="*/ 52 h 217"/>
                  <a:gd name="T14" fmla="*/ 0 w 170"/>
                  <a:gd name="T15" fmla="*/ 54 h 217"/>
                  <a:gd name="T16" fmla="*/ 22 w 170"/>
                  <a:gd name="T17" fmla="*/ 28 h 217"/>
                  <a:gd name="T18" fmla="*/ 31 w 170"/>
                  <a:gd name="T19" fmla="*/ 14 h 217"/>
                  <a:gd name="T20" fmla="*/ 36 w 170"/>
                  <a:gd name="T21" fmla="*/ 0 h 21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70" h="217">
                    <a:moveTo>
                      <a:pt x="141" y="0"/>
                    </a:moveTo>
                    <a:lnTo>
                      <a:pt x="151" y="29"/>
                    </a:lnTo>
                    <a:lnTo>
                      <a:pt x="160" y="56"/>
                    </a:lnTo>
                    <a:lnTo>
                      <a:pt x="160" y="95"/>
                    </a:lnTo>
                    <a:lnTo>
                      <a:pt x="170" y="123"/>
                    </a:lnTo>
                    <a:lnTo>
                      <a:pt x="85" y="179"/>
                    </a:lnTo>
                    <a:lnTo>
                      <a:pt x="47" y="207"/>
                    </a:lnTo>
                    <a:lnTo>
                      <a:pt x="0" y="217"/>
                    </a:lnTo>
                    <a:lnTo>
                      <a:pt x="85" y="113"/>
                    </a:lnTo>
                    <a:lnTo>
                      <a:pt x="123" y="56"/>
                    </a:lnTo>
                    <a:lnTo>
                      <a:pt x="141" y="0"/>
                    </a:lnTo>
                    <a:close/>
                  </a:path>
                </a:pathLst>
              </a:custGeom>
              <a:solidFill>
                <a:srgbClr val="CD87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32" name="Freeform 89"/>
              <p:cNvSpPr>
                <a:spLocks/>
              </p:cNvSpPr>
              <p:nvPr/>
            </p:nvSpPr>
            <p:spPr bwMode="auto">
              <a:xfrm>
                <a:off x="5230" y="370"/>
                <a:ext cx="16" cy="36"/>
              </a:xfrm>
              <a:custGeom>
                <a:avLst/>
                <a:gdLst>
                  <a:gd name="T0" fmla="*/ 7 w 65"/>
                  <a:gd name="T1" fmla="*/ 0 h 141"/>
                  <a:gd name="T2" fmla="*/ 12 w 65"/>
                  <a:gd name="T3" fmla="*/ 2 h 141"/>
                  <a:gd name="T4" fmla="*/ 14 w 65"/>
                  <a:gd name="T5" fmla="*/ 7 h 141"/>
                  <a:gd name="T6" fmla="*/ 16 w 65"/>
                  <a:gd name="T7" fmla="*/ 14 h 141"/>
                  <a:gd name="T8" fmla="*/ 16 w 65"/>
                  <a:gd name="T9" fmla="*/ 21 h 141"/>
                  <a:gd name="T10" fmla="*/ 16 w 65"/>
                  <a:gd name="T11" fmla="*/ 27 h 141"/>
                  <a:gd name="T12" fmla="*/ 12 w 65"/>
                  <a:gd name="T13" fmla="*/ 36 h 141"/>
                  <a:gd name="T14" fmla="*/ 0 w 65"/>
                  <a:gd name="T15" fmla="*/ 5 h 141"/>
                  <a:gd name="T16" fmla="*/ 0 w 65"/>
                  <a:gd name="T17" fmla="*/ 2 h 141"/>
                  <a:gd name="T18" fmla="*/ 2 w 65"/>
                  <a:gd name="T19" fmla="*/ 2 h 141"/>
                  <a:gd name="T20" fmla="*/ 7 w 65"/>
                  <a:gd name="T21" fmla="*/ 2 h 141"/>
                  <a:gd name="T22" fmla="*/ 7 w 65"/>
                  <a:gd name="T23" fmla="*/ 0 h 14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65" h="141">
                    <a:moveTo>
                      <a:pt x="28" y="0"/>
                    </a:moveTo>
                    <a:lnTo>
                      <a:pt x="47" y="9"/>
                    </a:lnTo>
                    <a:lnTo>
                      <a:pt x="56" y="28"/>
                    </a:lnTo>
                    <a:lnTo>
                      <a:pt x="65" y="56"/>
                    </a:lnTo>
                    <a:lnTo>
                      <a:pt x="65" y="84"/>
                    </a:lnTo>
                    <a:lnTo>
                      <a:pt x="65" y="104"/>
                    </a:lnTo>
                    <a:lnTo>
                      <a:pt x="47" y="141"/>
                    </a:lnTo>
                    <a:lnTo>
                      <a:pt x="0" y="18"/>
                    </a:lnTo>
                    <a:lnTo>
                      <a:pt x="0" y="9"/>
                    </a:lnTo>
                    <a:lnTo>
                      <a:pt x="9" y="9"/>
                    </a:lnTo>
                    <a:lnTo>
                      <a:pt x="28" y="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CD87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318" name="Group 90"/>
            <p:cNvGrpSpPr>
              <a:grpSpLocks/>
            </p:cNvGrpSpPr>
            <p:nvPr/>
          </p:nvGrpSpPr>
          <p:grpSpPr bwMode="auto">
            <a:xfrm>
              <a:off x="5232" y="192"/>
              <a:ext cx="422" cy="344"/>
              <a:chOff x="192" y="1728"/>
              <a:chExt cx="422" cy="344"/>
            </a:xfrm>
          </p:grpSpPr>
          <p:sp>
            <p:nvSpPr>
              <p:cNvPr id="13319" name="Freeform 91"/>
              <p:cNvSpPr>
                <a:spLocks/>
              </p:cNvSpPr>
              <p:nvPr/>
            </p:nvSpPr>
            <p:spPr bwMode="auto">
              <a:xfrm>
                <a:off x="461" y="1745"/>
                <a:ext cx="153" cy="165"/>
              </a:xfrm>
              <a:custGeom>
                <a:avLst/>
                <a:gdLst>
                  <a:gd name="T0" fmla="*/ 89 w 613"/>
                  <a:gd name="T1" fmla="*/ 0 h 660"/>
                  <a:gd name="T2" fmla="*/ 123 w 613"/>
                  <a:gd name="T3" fmla="*/ 3 h 660"/>
                  <a:gd name="T4" fmla="*/ 137 w 613"/>
                  <a:gd name="T5" fmla="*/ 12 h 660"/>
                  <a:gd name="T6" fmla="*/ 137 w 613"/>
                  <a:gd name="T7" fmla="*/ 19 h 660"/>
                  <a:gd name="T8" fmla="*/ 130 w 613"/>
                  <a:gd name="T9" fmla="*/ 33 h 660"/>
                  <a:gd name="T10" fmla="*/ 108 w 613"/>
                  <a:gd name="T11" fmla="*/ 38 h 660"/>
                  <a:gd name="T12" fmla="*/ 101 w 613"/>
                  <a:gd name="T13" fmla="*/ 33 h 660"/>
                  <a:gd name="T14" fmla="*/ 97 w 613"/>
                  <a:gd name="T15" fmla="*/ 26 h 660"/>
                  <a:gd name="T16" fmla="*/ 99 w 613"/>
                  <a:gd name="T17" fmla="*/ 17 h 660"/>
                  <a:gd name="T18" fmla="*/ 106 w 613"/>
                  <a:gd name="T19" fmla="*/ 3 h 660"/>
                  <a:gd name="T20" fmla="*/ 78 w 613"/>
                  <a:gd name="T21" fmla="*/ 9 h 660"/>
                  <a:gd name="T22" fmla="*/ 42 w 613"/>
                  <a:gd name="T23" fmla="*/ 31 h 660"/>
                  <a:gd name="T24" fmla="*/ 35 w 613"/>
                  <a:gd name="T25" fmla="*/ 43 h 660"/>
                  <a:gd name="T26" fmla="*/ 45 w 613"/>
                  <a:gd name="T27" fmla="*/ 66 h 660"/>
                  <a:gd name="T28" fmla="*/ 68 w 613"/>
                  <a:gd name="T29" fmla="*/ 85 h 660"/>
                  <a:gd name="T30" fmla="*/ 125 w 613"/>
                  <a:gd name="T31" fmla="*/ 90 h 660"/>
                  <a:gd name="T32" fmla="*/ 151 w 613"/>
                  <a:gd name="T33" fmla="*/ 111 h 660"/>
                  <a:gd name="T34" fmla="*/ 153 w 613"/>
                  <a:gd name="T35" fmla="*/ 127 h 660"/>
                  <a:gd name="T36" fmla="*/ 130 w 613"/>
                  <a:gd name="T37" fmla="*/ 153 h 660"/>
                  <a:gd name="T38" fmla="*/ 101 w 613"/>
                  <a:gd name="T39" fmla="*/ 165 h 660"/>
                  <a:gd name="T40" fmla="*/ 54 w 613"/>
                  <a:gd name="T41" fmla="*/ 163 h 660"/>
                  <a:gd name="T42" fmla="*/ 33 w 613"/>
                  <a:gd name="T43" fmla="*/ 156 h 660"/>
                  <a:gd name="T44" fmla="*/ 16 w 613"/>
                  <a:gd name="T45" fmla="*/ 142 h 660"/>
                  <a:gd name="T46" fmla="*/ 14 w 613"/>
                  <a:gd name="T47" fmla="*/ 127 h 660"/>
                  <a:gd name="T48" fmla="*/ 23 w 613"/>
                  <a:gd name="T49" fmla="*/ 118 h 660"/>
                  <a:gd name="T50" fmla="*/ 38 w 613"/>
                  <a:gd name="T51" fmla="*/ 113 h 660"/>
                  <a:gd name="T52" fmla="*/ 52 w 613"/>
                  <a:gd name="T53" fmla="*/ 116 h 660"/>
                  <a:gd name="T54" fmla="*/ 64 w 613"/>
                  <a:gd name="T55" fmla="*/ 125 h 660"/>
                  <a:gd name="T56" fmla="*/ 66 w 613"/>
                  <a:gd name="T57" fmla="*/ 139 h 660"/>
                  <a:gd name="T58" fmla="*/ 59 w 613"/>
                  <a:gd name="T59" fmla="*/ 151 h 660"/>
                  <a:gd name="T60" fmla="*/ 49 w 613"/>
                  <a:gd name="T61" fmla="*/ 156 h 660"/>
                  <a:gd name="T62" fmla="*/ 57 w 613"/>
                  <a:gd name="T63" fmla="*/ 156 h 660"/>
                  <a:gd name="T64" fmla="*/ 78 w 613"/>
                  <a:gd name="T65" fmla="*/ 156 h 660"/>
                  <a:gd name="T66" fmla="*/ 97 w 613"/>
                  <a:gd name="T67" fmla="*/ 146 h 660"/>
                  <a:gd name="T68" fmla="*/ 106 w 613"/>
                  <a:gd name="T69" fmla="*/ 132 h 660"/>
                  <a:gd name="T70" fmla="*/ 104 w 613"/>
                  <a:gd name="T71" fmla="*/ 106 h 660"/>
                  <a:gd name="T72" fmla="*/ 87 w 613"/>
                  <a:gd name="T73" fmla="*/ 94 h 660"/>
                  <a:gd name="T74" fmla="*/ 75 w 613"/>
                  <a:gd name="T75" fmla="*/ 92 h 660"/>
                  <a:gd name="T76" fmla="*/ 64 w 613"/>
                  <a:gd name="T77" fmla="*/ 90 h 660"/>
                  <a:gd name="T78" fmla="*/ 21 w 613"/>
                  <a:gd name="T79" fmla="*/ 80 h 660"/>
                  <a:gd name="T80" fmla="*/ 5 w 613"/>
                  <a:gd name="T81" fmla="*/ 69 h 660"/>
                  <a:gd name="T82" fmla="*/ 0 w 613"/>
                  <a:gd name="T83" fmla="*/ 54 h 660"/>
                  <a:gd name="T84" fmla="*/ 2 w 613"/>
                  <a:gd name="T85" fmla="*/ 38 h 660"/>
                  <a:gd name="T86" fmla="*/ 14 w 613"/>
                  <a:gd name="T87" fmla="*/ 24 h 660"/>
                  <a:gd name="T88" fmla="*/ 40 w 613"/>
                  <a:gd name="T89" fmla="*/ 12 h 660"/>
                  <a:gd name="T90" fmla="*/ 73 w 613"/>
                  <a:gd name="T91" fmla="*/ 0 h 660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613" h="660">
                    <a:moveTo>
                      <a:pt x="292" y="0"/>
                    </a:moveTo>
                    <a:lnTo>
                      <a:pt x="358" y="0"/>
                    </a:lnTo>
                    <a:lnTo>
                      <a:pt x="425" y="0"/>
                    </a:lnTo>
                    <a:lnTo>
                      <a:pt x="491" y="10"/>
                    </a:lnTo>
                    <a:lnTo>
                      <a:pt x="519" y="28"/>
                    </a:lnTo>
                    <a:lnTo>
                      <a:pt x="547" y="47"/>
                    </a:lnTo>
                    <a:lnTo>
                      <a:pt x="547" y="57"/>
                    </a:lnTo>
                    <a:lnTo>
                      <a:pt x="547" y="76"/>
                    </a:lnTo>
                    <a:lnTo>
                      <a:pt x="538" y="104"/>
                    </a:lnTo>
                    <a:lnTo>
                      <a:pt x="519" y="131"/>
                    </a:lnTo>
                    <a:lnTo>
                      <a:pt x="491" y="141"/>
                    </a:lnTo>
                    <a:lnTo>
                      <a:pt x="434" y="151"/>
                    </a:lnTo>
                    <a:lnTo>
                      <a:pt x="415" y="141"/>
                    </a:lnTo>
                    <a:lnTo>
                      <a:pt x="405" y="131"/>
                    </a:lnTo>
                    <a:lnTo>
                      <a:pt x="396" y="123"/>
                    </a:lnTo>
                    <a:lnTo>
                      <a:pt x="387" y="104"/>
                    </a:lnTo>
                    <a:lnTo>
                      <a:pt x="387" y="84"/>
                    </a:lnTo>
                    <a:lnTo>
                      <a:pt x="396" y="66"/>
                    </a:lnTo>
                    <a:lnTo>
                      <a:pt x="425" y="28"/>
                    </a:lnTo>
                    <a:lnTo>
                      <a:pt x="425" y="10"/>
                    </a:lnTo>
                    <a:lnTo>
                      <a:pt x="368" y="19"/>
                    </a:lnTo>
                    <a:lnTo>
                      <a:pt x="311" y="37"/>
                    </a:lnTo>
                    <a:lnTo>
                      <a:pt x="208" y="76"/>
                    </a:lnTo>
                    <a:lnTo>
                      <a:pt x="170" y="123"/>
                    </a:lnTo>
                    <a:lnTo>
                      <a:pt x="151" y="141"/>
                    </a:lnTo>
                    <a:lnTo>
                      <a:pt x="141" y="170"/>
                    </a:lnTo>
                    <a:lnTo>
                      <a:pt x="151" y="227"/>
                    </a:lnTo>
                    <a:lnTo>
                      <a:pt x="180" y="264"/>
                    </a:lnTo>
                    <a:lnTo>
                      <a:pt x="227" y="311"/>
                    </a:lnTo>
                    <a:lnTo>
                      <a:pt x="274" y="339"/>
                    </a:lnTo>
                    <a:lnTo>
                      <a:pt x="425" y="348"/>
                    </a:lnTo>
                    <a:lnTo>
                      <a:pt x="500" y="358"/>
                    </a:lnTo>
                    <a:lnTo>
                      <a:pt x="566" y="396"/>
                    </a:lnTo>
                    <a:lnTo>
                      <a:pt x="603" y="443"/>
                    </a:lnTo>
                    <a:lnTo>
                      <a:pt x="613" y="471"/>
                    </a:lnTo>
                    <a:lnTo>
                      <a:pt x="613" y="509"/>
                    </a:lnTo>
                    <a:lnTo>
                      <a:pt x="575" y="566"/>
                    </a:lnTo>
                    <a:lnTo>
                      <a:pt x="519" y="613"/>
                    </a:lnTo>
                    <a:lnTo>
                      <a:pt x="462" y="641"/>
                    </a:lnTo>
                    <a:lnTo>
                      <a:pt x="405" y="660"/>
                    </a:lnTo>
                    <a:lnTo>
                      <a:pt x="311" y="660"/>
                    </a:lnTo>
                    <a:lnTo>
                      <a:pt x="217" y="651"/>
                    </a:lnTo>
                    <a:lnTo>
                      <a:pt x="180" y="641"/>
                    </a:lnTo>
                    <a:lnTo>
                      <a:pt x="132" y="622"/>
                    </a:lnTo>
                    <a:lnTo>
                      <a:pt x="94" y="594"/>
                    </a:lnTo>
                    <a:lnTo>
                      <a:pt x="66" y="566"/>
                    </a:lnTo>
                    <a:lnTo>
                      <a:pt x="57" y="528"/>
                    </a:lnTo>
                    <a:lnTo>
                      <a:pt x="57" y="509"/>
                    </a:lnTo>
                    <a:lnTo>
                      <a:pt x="66" y="491"/>
                    </a:lnTo>
                    <a:lnTo>
                      <a:pt x="94" y="471"/>
                    </a:lnTo>
                    <a:lnTo>
                      <a:pt x="123" y="462"/>
                    </a:lnTo>
                    <a:lnTo>
                      <a:pt x="151" y="452"/>
                    </a:lnTo>
                    <a:lnTo>
                      <a:pt x="188" y="462"/>
                    </a:lnTo>
                    <a:lnTo>
                      <a:pt x="208" y="462"/>
                    </a:lnTo>
                    <a:lnTo>
                      <a:pt x="227" y="471"/>
                    </a:lnTo>
                    <a:lnTo>
                      <a:pt x="255" y="499"/>
                    </a:lnTo>
                    <a:lnTo>
                      <a:pt x="264" y="528"/>
                    </a:lnTo>
                    <a:lnTo>
                      <a:pt x="264" y="556"/>
                    </a:lnTo>
                    <a:lnTo>
                      <a:pt x="255" y="585"/>
                    </a:lnTo>
                    <a:lnTo>
                      <a:pt x="235" y="603"/>
                    </a:lnTo>
                    <a:lnTo>
                      <a:pt x="208" y="613"/>
                    </a:lnTo>
                    <a:lnTo>
                      <a:pt x="198" y="622"/>
                    </a:lnTo>
                    <a:lnTo>
                      <a:pt x="208" y="622"/>
                    </a:lnTo>
                    <a:lnTo>
                      <a:pt x="227" y="622"/>
                    </a:lnTo>
                    <a:lnTo>
                      <a:pt x="264" y="622"/>
                    </a:lnTo>
                    <a:lnTo>
                      <a:pt x="311" y="622"/>
                    </a:lnTo>
                    <a:lnTo>
                      <a:pt x="349" y="603"/>
                    </a:lnTo>
                    <a:lnTo>
                      <a:pt x="387" y="585"/>
                    </a:lnTo>
                    <a:lnTo>
                      <a:pt x="405" y="556"/>
                    </a:lnTo>
                    <a:lnTo>
                      <a:pt x="425" y="528"/>
                    </a:lnTo>
                    <a:lnTo>
                      <a:pt x="443" y="462"/>
                    </a:lnTo>
                    <a:lnTo>
                      <a:pt x="415" y="424"/>
                    </a:lnTo>
                    <a:lnTo>
                      <a:pt x="387" y="396"/>
                    </a:lnTo>
                    <a:lnTo>
                      <a:pt x="349" y="377"/>
                    </a:lnTo>
                    <a:lnTo>
                      <a:pt x="311" y="358"/>
                    </a:lnTo>
                    <a:lnTo>
                      <a:pt x="302" y="368"/>
                    </a:lnTo>
                    <a:lnTo>
                      <a:pt x="283" y="368"/>
                    </a:lnTo>
                    <a:lnTo>
                      <a:pt x="255" y="358"/>
                    </a:lnTo>
                    <a:lnTo>
                      <a:pt x="141" y="339"/>
                    </a:lnTo>
                    <a:lnTo>
                      <a:pt x="85" y="321"/>
                    </a:lnTo>
                    <a:lnTo>
                      <a:pt x="37" y="292"/>
                    </a:lnTo>
                    <a:lnTo>
                      <a:pt x="19" y="274"/>
                    </a:lnTo>
                    <a:lnTo>
                      <a:pt x="0" y="245"/>
                    </a:lnTo>
                    <a:lnTo>
                      <a:pt x="0" y="217"/>
                    </a:lnTo>
                    <a:lnTo>
                      <a:pt x="0" y="188"/>
                    </a:lnTo>
                    <a:lnTo>
                      <a:pt x="10" y="151"/>
                    </a:lnTo>
                    <a:lnTo>
                      <a:pt x="28" y="123"/>
                    </a:lnTo>
                    <a:lnTo>
                      <a:pt x="57" y="94"/>
                    </a:lnTo>
                    <a:lnTo>
                      <a:pt x="94" y="76"/>
                    </a:lnTo>
                    <a:lnTo>
                      <a:pt x="160" y="47"/>
                    </a:lnTo>
                    <a:lnTo>
                      <a:pt x="235" y="28"/>
                    </a:lnTo>
                    <a:lnTo>
                      <a:pt x="29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20" name="Freeform 92"/>
              <p:cNvSpPr>
                <a:spLocks/>
              </p:cNvSpPr>
              <p:nvPr/>
            </p:nvSpPr>
            <p:spPr bwMode="auto">
              <a:xfrm>
                <a:off x="465" y="1759"/>
                <a:ext cx="47" cy="68"/>
              </a:xfrm>
              <a:custGeom>
                <a:avLst/>
                <a:gdLst>
                  <a:gd name="T0" fmla="*/ 47 w 189"/>
                  <a:gd name="T1" fmla="*/ 0 h 273"/>
                  <a:gd name="T2" fmla="*/ 45 w 189"/>
                  <a:gd name="T3" fmla="*/ 0 h 273"/>
                  <a:gd name="T4" fmla="*/ 42 w 189"/>
                  <a:gd name="T5" fmla="*/ 2 h 273"/>
                  <a:gd name="T6" fmla="*/ 33 w 189"/>
                  <a:gd name="T7" fmla="*/ 12 h 273"/>
                  <a:gd name="T8" fmla="*/ 28 w 189"/>
                  <a:gd name="T9" fmla="*/ 16 h 273"/>
                  <a:gd name="T10" fmla="*/ 26 w 189"/>
                  <a:gd name="T11" fmla="*/ 21 h 273"/>
                  <a:gd name="T12" fmla="*/ 23 w 189"/>
                  <a:gd name="T13" fmla="*/ 28 h 273"/>
                  <a:gd name="T14" fmla="*/ 26 w 189"/>
                  <a:gd name="T15" fmla="*/ 35 h 273"/>
                  <a:gd name="T16" fmla="*/ 30 w 189"/>
                  <a:gd name="T17" fmla="*/ 47 h 273"/>
                  <a:gd name="T18" fmla="*/ 38 w 189"/>
                  <a:gd name="T19" fmla="*/ 59 h 273"/>
                  <a:gd name="T20" fmla="*/ 47 w 189"/>
                  <a:gd name="T21" fmla="*/ 68 h 273"/>
                  <a:gd name="T22" fmla="*/ 23 w 189"/>
                  <a:gd name="T23" fmla="*/ 61 h 273"/>
                  <a:gd name="T24" fmla="*/ 9 w 189"/>
                  <a:gd name="T25" fmla="*/ 54 h 273"/>
                  <a:gd name="T26" fmla="*/ 4 w 189"/>
                  <a:gd name="T27" fmla="*/ 49 h 273"/>
                  <a:gd name="T28" fmla="*/ 0 w 189"/>
                  <a:gd name="T29" fmla="*/ 44 h 273"/>
                  <a:gd name="T30" fmla="*/ 0 w 189"/>
                  <a:gd name="T31" fmla="*/ 33 h 273"/>
                  <a:gd name="T32" fmla="*/ 4 w 189"/>
                  <a:gd name="T33" fmla="*/ 26 h 273"/>
                  <a:gd name="T34" fmla="*/ 9 w 189"/>
                  <a:gd name="T35" fmla="*/ 16 h 273"/>
                  <a:gd name="T36" fmla="*/ 19 w 189"/>
                  <a:gd name="T37" fmla="*/ 9 h 273"/>
                  <a:gd name="T38" fmla="*/ 33 w 189"/>
                  <a:gd name="T39" fmla="*/ 5 h 273"/>
                  <a:gd name="T40" fmla="*/ 47 w 189"/>
                  <a:gd name="T41" fmla="*/ 0 h 27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189" h="273">
                    <a:moveTo>
                      <a:pt x="189" y="0"/>
                    </a:moveTo>
                    <a:lnTo>
                      <a:pt x="179" y="0"/>
                    </a:lnTo>
                    <a:lnTo>
                      <a:pt x="169" y="9"/>
                    </a:lnTo>
                    <a:lnTo>
                      <a:pt x="132" y="47"/>
                    </a:lnTo>
                    <a:lnTo>
                      <a:pt x="113" y="66"/>
                    </a:lnTo>
                    <a:lnTo>
                      <a:pt x="104" y="84"/>
                    </a:lnTo>
                    <a:lnTo>
                      <a:pt x="94" y="113"/>
                    </a:lnTo>
                    <a:lnTo>
                      <a:pt x="104" y="141"/>
                    </a:lnTo>
                    <a:lnTo>
                      <a:pt x="122" y="188"/>
                    </a:lnTo>
                    <a:lnTo>
                      <a:pt x="151" y="235"/>
                    </a:lnTo>
                    <a:lnTo>
                      <a:pt x="189" y="273"/>
                    </a:lnTo>
                    <a:lnTo>
                      <a:pt x="94" y="244"/>
                    </a:lnTo>
                    <a:lnTo>
                      <a:pt x="38" y="217"/>
                    </a:lnTo>
                    <a:lnTo>
                      <a:pt x="18" y="197"/>
                    </a:lnTo>
                    <a:lnTo>
                      <a:pt x="0" y="178"/>
                    </a:lnTo>
                    <a:lnTo>
                      <a:pt x="0" y="131"/>
                    </a:lnTo>
                    <a:lnTo>
                      <a:pt x="18" y="103"/>
                    </a:lnTo>
                    <a:lnTo>
                      <a:pt x="38" y="66"/>
                    </a:lnTo>
                    <a:lnTo>
                      <a:pt x="75" y="37"/>
                    </a:lnTo>
                    <a:lnTo>
                      <a:pt x="132" y="19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21" name="Freeform 93"/>
              <p:cNvSpPr>
                <a:spLocks/>
              </p:cNvSpPr>
              <p:nvPr/>
            </p:nvSpPr>
            <p:spPr bwMode="auto">
              <a:xfrm>
                <a:off x="479" y="1865"/>
                <a:ext cx="40" cy="28"/>
              </a:xfrm>
              <a:custGeom>
                <a:avLst/>
                <a:gdLst>
                  <a:gd name="T0" fmla="*/ 38 w 159"/>
                  <a:gd name="T1" fmla="*/ 4 h 113"/>
                  <a:gd name="T2" fmla="*/ 40 w 159"/>
                  <a:gd name="T3" fmla="*/ 7 h 113"/>
                  <a:gd name="T4" fmla="*/ 40 w 159"/>
                  <a:gd name="T5" fmla="*/ 12 h 113"/>
                  <a:gd name="T6" fmla="*/ 40 w 159"/>
                  <a:gd name="T7" fmla="*/ 21 h 113"/>
                  <a:gd name="T8" fmla="*/ 35 w 159"/>
                  <a:gd name="T9" fmla="*/ 23 h 113"/>
                  <a:gd name="T10" fmla="*/ 31 w 159"/>
                  <a:gd name="T11" fmla="*/ 28 h 113"/>
                  <a:gd name="T12" fmla="*/ 26 w 159"/>
                  <a:gd name="T13" fmla="*/ 28 h 113"/>
                  <a:gd name="T14" fmla="*/ 21 w 159"/>
                  <a:gd name="T15" fmla="*/ 28 h 113"/>
                  <a:gd name="T16" fmla="*/ 19 w 159"/>
                  <a:gd name="T17" fmla="*/ 26 h 113"/>
                  <a:gd name="T18" fmla="*/ 16 w 159"/>
                  <a:gd name="T19" fmla="*/ 26 h 113"/>
                  <a:gd name="T20" fmla="*/ 12 w 159"/>
                  <a:gd name="T21" fmla="*/ 26 h 113"/>
                  <a:gd name="T22" fmla="*/ 2 w 159"/>
                  <a:gd name="T23" fmla="*/ 19 h 113"/>
                  <a:gd name="T24" fmla="*/ 0 w 159"/>
                  <a:gd name="T25" fmla="*/ 14 h 113"/>
                  <a:gd name="T26" fmla="*/ 0 w 159"/>
                  <a:gd name="T27" fmla="*/ 9 h 113"/>
                  <a:gd name="T28" fmla="*/ 2 w 159"/>
                  <a:gd name="T29" fmla="*/ 4 h 113"/>
                  <a:gd name="T30" fmla="*/ 7 w 159"/>
                  <a:gd name="T31" fmla="*/ 2 h 113"/>
                  <a:gd name="T32" fmla="*/ 16 w 159"/>
                  <a:gd name="T33" fmla="*/ 0 h 113"/>
                  <a:gd name="T34" fmla="*/ 28 w 159"/>
                  <a:gd name="T35" fmla="*/ 2 h 113"/>
                  <a:gd name="T36" fmla="*/ 38 w 159"/>
                  <a:gd name="T37" fmla="*/ 4 h 11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59" h="113">
                    <a:moveTo>
                      <a:pt x="151" y="18"/>
                    </a:moveTo>
                    <a:lnTo>
                      <a:pt x="159" y="28"/>
                    </a:lnTo>
                    <a:lnTo>
                      <a:pt x="159" y="47"/>
                    </a:lnTo>
                    <a:lnTo>
                      <a:pt x="159" y="85"/>
                    </a:lnTo>
                    <a:lnTo>
                      <a:pt x="141" y="94"/>
                    </a:lnTo>
                    <a:lnTo>
                      <a:pt x="122" y="113"/>
                    </a:lnTo>
                    <a:lnTo>
                      <a:pt x="104" y="113"/>
                    </a:lnTo>
                    <a:lnTo>
                      <a:pt x="84" y="113"/>
                    </a:lnTo>
                    <a:lnTo>
                      <a:pt x="75" y="104"/>
                    </a:lnTo>
                    <a:lnTo>
                      <a:pt x="65" y="104"/>
                    </a:lnTo>
                    <a:lnTo>
                      <a:pt x="47" y="104"/>
                    </a:lnTo>
                    <a:lnTo>
                      <a:pt x="9" y="75"/>
                    </a:lnTo>
                    <a:lnTo>
                      <a:pt x="0" y="57"/>
                    </a:lnTo>
                    <a:lnTo>
                      <a:pt x="0" y="37"/>
                    </a:lnTo>
                    <a:lnTo>
                      <a:pt x="9" y="18"/>
                    </a:lnTo>
                    <a:lnTo>
                      <a:pt x="28" y="10"/>
                    </a:lnTo>
                    <a:lnTo>
                      <a:pt x="65" y="0"/>
                    </a:lnTo>
                    <a:lnTo>
                      <a:pt x="112" y="10"/>
                    </a:lnTo>
                    <a:lnTo>
                      <a:pt x="151" y="18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22" name="Freeform 94"/>
              <p:cNvSpPr>
                <a:spLocks/>
              </p:cNvSpPr>
              <p:nvPr/>
            </p:nvSpPr>
            <p:spPr bwMode="auto">
              <a:xfrm>
                <a:off x="562" y="1752"/>
                <a:ext cx="31" cy="23"/>
              </a:xfrm>
              <a:custGeom>
                <a:avLst/>
                <a:gdLst>
                  <a:gd name="T0" fmla="*/ 17 w 123"/>
                  <a:gd name="T1" fmla="*/ 0 h 95"/>
                  <a:gd name="T2" fmla="*/ 26 w 123"/>
                  <a:gd name="T3" fmla="*/ 5 h 95"/>
                  <a:gd name="T4" fmla="*/ 31 w 123"/>
                  <a:gd name="T5" fmla="*/ 7 h 95"/>
                  <a:gd name="T6" fmla="*/ 31 w 123"/>
                  <a:gd name="T7" fmla="*/ 14 h 95"/>
                  <a:gd name="T8" fmla="*/ 24 w 123"/>
                  <a:gd name="T9" fmla="*/ 21 h 95"/>
                  <a:gd name="T10" fmla="*/ 19 w 123"/>
                  <a:gd name="T11" fmla="*/ 23 h 95"/>
                  <a:gd name="T12" fmla="*/ 14 w 123"/>
                  <a:gd name="T13" fmla="*/ 23 h 95"/>
                  <a:gd name="T14" fmla="*/ 7 w 123"/>
                  <a:gd name="T15" fmla="*/ 23 h 95"/>
                  <a:gd name="T16" fmla="*/ 0 w 123"/>
                  <a:gd name="T17" fmla="*/ 18 h 95"/>
                  <a:gd name="T18" fmla="*/ 3 w 123"/>
                  <a:gd name="T19" fmla="*/ 16 h 95"/>
                  <a:gd name="T20" fmla="*/ 0 w 123"/>
                  <a:gd name="T21" fmla="*/ 14 h 95"/>
                  <a:gd name="T22" fmla="*/ 3 w 123"/>
                  <a:gd name="T23" fmla="*/ 9 h 95"/>
                  <a:gd name="T24" fmla="*/ 7 w 123"/>
                  <a:gd name="T25" fmla="*/ 5 h 95"/>
                  <a:gd name="T26" fmla="*/ 17 w 123"/>
                  <a:gd name="T27" fmla="*/ 0 h 9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23" h="95">
                    <a:moveTo>
                      <a:pt x="67" y="0"/>
                    </a:moveTo>
                    <a:lnTo>
                      <a:pt x="104" y="19"/>
                    </a:lnTo>
                    <a:lnTo>
                      <a:pt x="123" y="29"/>
                    </a:lnTo>
                    <a:lnTo>
                      <a:pt x="123" y="56"/>
                    </a:lnTo>
                    <a:lnTo>
                      <a:pt x="95" y="85"/>
                    </a:lnTo>
                    <a:lnTo>
                      <a:pt x="76" y="95"/>
                    </a:lnTo>
                    <a:lnTo>
                      <a:pt x="57" y="95"/>
                    </a:lnTo>
                    <a:lnTo>
                      <a:pt x="29" y="95"/>
                    </a:lnTo>
                    <a:lnTo>
                      <a:pt x="0" y="76"/>
                    </a:lnTo>
                    <a:lnTo>
                      <a:pt x="10" y="66"/>
                    </a:lnTo>
                    <a:lnTo>
                      <a:pt x="0" y="56"/>
                    </a:lnTo>
                    <a:lnTo>
                      <a:pt x="10" y="38"/>
                    </a:lnTo>
                    <a:lnTo>
                      <a:pt x="29" y="19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23" name="Freeform 95"/>
              <p:cNvSpPr>
                <a:spLocks/>
              </p:cNvSpPr>
              <p:nvPr/>
            </p:nvSpPr>
            <p:spPr bwMode="auto">
              <a:xfrm>
                <a:off x="545" y="1837"/>
                <a:ext cx="64" cy="68"/>
              </a:xfrm>
              <a:custGeom>
                <a:avLst/>
                <a:gdLst>
                  <a:gd name="T0" fmla="*/ 64 w 256"/>
                  <a:gd name="T1" fmla="*/ 28 h 273"/>
                  <a:gd name="T2" fmla="*/ 62 w 256"/>
                  <a:gd name="T3" fmla="*/ 35 h 273"/>
                  <a:gd name="T4" fmla="*/ 57 w 256"/>
                  <a:gd name="T5" fmla="*/ 42 h 273"/>
                  <a:gd name="T6" fmla="*/ 52 w 256"/>
                  <a:gd name="T7" fmla="*/ 49 h 273"/>
                  <a:gd name="T8" fmla="*/ 45 w 256"/>
                  <a:gd name="T9" fmla="*/ 54 h 273"/>
                  <a:gd name="T10" fmla="*/ 31 w 256"/>
                  <a:gd name="T11" fmla="*/ 63 h 273"/>
                  <a:gd name="T12" fmla="*/ 14 w 256"/>
                  <a:gd name="T13" fmla="*/ 68 h 273"/>
                  <a:gd name="T14" fmla="*/ 0 w 256"/>
                  <a:gd name="T15" fmla="*/ 68 h 273"/>
                  <a:gd name="T16" fmla="*/ 7 w 256"/>
                  <a:gd name="T17" fmla="*/ 63 h 273"/>
                  <a:gd name="T18" fmla="*/ 17 w 256"/>
                  <a:gd name="T19" fmla="*/ 56 h 273"/>
                  <a:gd name="T20" fmla="*/ 26 w 256"/>
                  <a:gd name="T21" fmla="*/ 49 h 273"/>
                  <a:gd name="T22" fmla="*/ 28 w 256"/>
                  <a:gd name="T23" fmla="*/ 45 h 273"/>
                  <a:gd name="T24" fmla="*/ 28 w 256"/>
                  <a:gd name="T25" fmla="*/ 37 h 273"/>
                  <a:gd name="T26" fmla="*/ 31 w 256"/>
                  <a:gd name="T27" fmla="*/ 28 h 273"/>
                  <a:gd name="T28" fmla="*/ 31 w 256"/>
                  <a:gd name="T29" fmla="*/ 21 h 273"/>
                  <a:gd name="T30" fmla="*/ 26 w 256"/>
                  <a:gd name="T31" fmla="*/ 14 h 273"/>
                  <a:gd name="T32" fmla="*/ 22 w 256"/>
                  <a:gd name="T33" fmla="*/ 7 h 273"/>
                  <a:gd name="T34" fmla="*/ 12 w 256"/>
                  <a:gd name="T35" fmla="*/ 0 h 273"/>
                  <a:gd name="T36" fmla="*/ 26 w 256"/>
                  <a:gd name="T37" fmla="*/ 2 h 273"/>
                  <a:gd name="T38" fmla="*/ 43 w 256"/>
                  <a:gd name="T39" fmla="*/ 7 h 273"/>
                  <a:gd name="T40" fmla="*/ 50 w 256"/>
                  <a:gd name="T41" fmla="*/ 9 h 273"/>
                  <a:gd name="T42" fmla="*/ 54 w 256"/>
                  <a:gd name="T43" fmla="*/ 14 h 273"/>
                  <a:gd name="T44" fmla="*/ 62 w 256"/>
                  <a:gd name="T45" fmla="*/ 19 h 273"/>
                  <a:gd name="T46" fmla="*/ 64 w 256"/>
                  <a:gd name="T47" fmla="*/ 28 h 273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256" h="273">
                    <a:moveTo>
                      <a:pt x="256" y="113"/>
                    </a:moveTo>
                    <a:lnTo>
                      <a:pt x="246" y="141"/>
                    </a:lnTo>
                    <a:lnTo>
                      <a:pt x="227" y="170"/>
                    </a:lnTo>
                    <a:lnTo>
                      <a:pt x="208" y="198"/>
                    </a:lnTo>
                    <a:lnTo>
                      <a:pt x="180" y="217"/>
                    </a:lnTo>
                    <a:lnTo>
                      <a:pt x="123" y="254"/>
                    </a:lnTo>
                    <a:lnTo>
                      <a:pt x="57" y="273"/>
                    </a:lnTo>
                    <a:lnTo>
                      <a:pt x="0" y="273"/>
                    </a:lnTo>
                    <a:lnTo>
                      <a:pt x="29" y="254"/>
                    </a:lnTo>
                    <a:lnTo>
                      <a:pt x="66" y="226"/>
                    </a:lnTo>
                    <a:lnTo>
                      <a:pt x="104" y="198"/>
                    </a:lnTo>
                    <a:lnTo>
                      <a:pt x="113" y="179"/>
                    </a:lnTo>
                    <a:lnTo>
                      <a:pt x="113" y="150"/>
                    </a:lnTo>
                    <a:lnTo>
                      <a:pt x="123" y="113"/>
                    </a:lnTo>
                    <a:lnTo>
                      <a:pt x="123" y="84"/>
                    </a:lnTo>
                    <a:lnTo>
                      <a:pt x="104" y="56"/>
                    </a:lnTo>
                    <a:lnTo>
                      <a:pt x="86" y="28"/>
                    </a:lnTo>
                    <a:lnTo>
                      <a:pt x="48" y="0"/>
                    </a:lnTo>
                    <a:lnTo>
                      <a:pt x="104" y="9"/>
                    </a:lnTo>
                    <a:lnTo>
                      <a:pt x="170" y="28"/>
                    </a:lnTo>
                    <a:lnTo>
                      <a:pt x="199" y="37"/>
                    </a:lnTo>
                    <a:lnTo>
                      <a:pt x="217" y="56"/>
                    </a:lnTo>
                    <a:lnTo>
                      <a:pt x="246" y="75"/>
                    </a:lnTo>
                    <a:lnTo>
                      <a:pt x="256" y="113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24" name="Freeform 96"/>
              <p:cNvSpPr>
                <a:spLocks/>
              </p:cNvSpPr>
              <p:nvPr/>
            </p:nvSpPr>
            <p:spPr bwMode="auto">
              <a:xfrm>
                <a:off x="512" y="1728"/>
                <a:ext cx="40" cy="227"/>
              </a:xfrm>
              <a:custGeom>
                <a:avLst/>
                <a:gdLst>
                  <a:gd name="T0" fmla="*/ 17 w 160"/>
                  <a:gd name="T1" fmla="*/ 0 h 905"/>
                  <a:gd name="T2" fmla="*/ 24 w 160"/>
                  <a:gd name="T3" fmla="*/ 2 h 905"/>
                  <a:gd name="T4" fmla="*/ 24 w 160"/>
                  <a:gd name="T5" fmla="*/ 19 h 905"/>
                  <a:gd name="T6" fmla="*/ 28 w 160"/>
                  <a:gd name="T7" fmla="*/ 38 h 905"/>
                  <a:gd name="T8" fmla="*/ 31 w 160"/>
                  <a:gd name="T9" fmla="*/ 54 h 905"/>
                  <a:gd name="T10" fmla="*/ 33 w 160"/>
                  <a:gd name="T11" fmla="*/ 71 h 905"/>
                  <a:gd name="T12" fmla="*/ 33 w 160"/>
                  <a:gd name="T13" fmla="*/ 85 h 905"/>
                  <a:gd name="T14" fmla="*/ 35 w 160"/>
                  <a:gd name="T15" fmla="*/ 97 h 905"/>
                  <a:gd name="T16" fmla="*/ 38 w 160"/>
                  <a:gd name="T17" fmla="*/ 111 h 905"/>
                  <a:gd name="T18" fmla="*/ 40 w 160"/>
                  <a:gd name="T19" fmla="*/ 128 h 905"/>
                  <a:gd name="T20" fmla="*/ 40 w 160"/>
                  <a:gd name="T21" fmla="*/ 175 h 905"/>
                  <a:gd name="T22" fmla="*/ 40 w 160"/>
                  <a:gd name="T23" fmla="*/ 222 h 905"/>
                  <a:gd name="T24" fmla="*/ 38 w 160"/>
                  <a:gd name="T25" fmla="*/ 225 h 905"/>
                  <a:gd name="T26" fmla="*/ 33 w 160"/>
                  <a:gd name="T27" fmla="*/ 227 h 905"/>
                  <a:gd name="T28" fmla="*/ 26 w 160"/>
                  <a:gd name="T29" fmla="*/ 225 h 905"/>
                  <a:gd name="T30" fmla="*/ 21 w 160"/>
                  <a:gd name="T31" fmla="*/ 222 h 905"/>
                  <a:gd name="T32" fmla="*/ 19 w 160"/>
                  <a:gd name="T33" fmla="*/ 218 h 905"/>
                  <a:gd name="T34" fmla="*/ 19 w 160"/>
                  <a:gd name="T35" fmla="*/ 210 h 905"/>
                  <a:gd name="T36" fmla="*/ 19 w 160"/>
                  <a:gd name="T37" fmla="*/ 203 h 905"/>
                  <a:gd name="T38" fmla="*/ 19 w 160"/>
                  <a:gd name="T39" fmla="*/ 196 h 905"/>
                  <a:gd name="T40" fmla="*/ 19 w 160"/>
                  <a:gd name="T41" fmla="*/ 170 h 905"/>
                  <a:gd name="T42" fmla="*/ 19 w 160"/>
                  <a:gd name="T43" fmla="*/ 146 h 905"/>
                  <a:gd name="T44" fmla="*/ 17 w 160"/>
                  <a:gd name="T45" fmla="*/ 123 h 905"/>
                  <a:gd name="T46" fmla="*/ 17 w 160"/>
                  <a:gd name="T47" fmla="*/ 99 h 905"/>
                  <a:gd name="T48" fmla="*/ 12 w 160"/>
                  <a:gd name="T49" fmla="*/ 75 h 905"/>
                  <a:gd name="T50" fmla="*/ 9 w 160"/>
                  <a:gd name="T51" fmla="*/ 54 h 905"/>
                  <a:gd name="T52" fmla="*/ 5 w 160"/>
                  <a:gd name="T53" fmla="*/ 31 h 905"/>
                  <a:gd name="T54" fmla="*/ 0 w 160"/>
                  <a:gd name="T55" fmla="*/ 12 h 905"/>
                  <a:gd name="T56" fmla="*/ 2 w 160"/>
                  <a:gd name="T57" fmla="*/ 5 h 905"/>
                  <a:gd name="T58" fmla="*/ 7 w 160"/>
                  <a:gd name="T59" fmla="*/ 2 h 905"/>
                  <a:gd name="T60" fmla="*/ 17 w 160"/>
                  <a:gd name="T61" fmla="*/ 0 h 905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160" h="905">
                    <a:moveTo>
                      <a:pt x="66" y="0"/>
                    </a:moveTo>
                    <a:lnTo>
                      <a:pt x="94" y="9"/>
                    </a:lnTo>
                    <a:lnTo>
                      <a:pt x="94" y="76"/>
                    </a:lnTo>
                    <a:lnTo>
                      <a:pt x="113" y="150"/>
                    </a:lnTo>
                    <a:lnTo>
                      <a:pt x="123" y="217"/>
                    </a:lnTo>
                    <a:lnTo>
                      <a:pt x="131" y="283"/>
                    </a:lnTo>
                    <a:lnTo>
                      <a:pt x="131" y="340"/>
                    </a:lnTo>
                    <a:lnTo>
                      <a:pt x="141" y="387"/>
                    </a:lnTo>
                    <a:lnTo>
                      <a:pt x="150" y="443"/>
                    </a:lnTo>
                    <a:lnTo>
                      <a:pt x="160" y="509"/>
                    </a:lnTo>
                    <a:lnTo>
                      <a:pt x="160" y="698"/>
                    </a:lnTo>
                    <a:lnTo>
                      <a:pt x="160" y="886"/>
                    </a:lnTo>
                    <a:lnTo>
                      <a:pt x="150" y="896"/>
                    </a:lnTo>
                    <a:lnTo>
                      <a:pt x="131" y="905"/>
                    </a:lnTo>
                    <a:lnTo>
                      <a:pt x="103" y="896"/>
                    </a:lnTo>
                    <a:lnTo>
                      <a:pt x="84" y="886"/>
                    </a:lnTo>
                    <a:lnTo>
                      <a:pt x="75" y="868"/>
                    </a:lnTo>
                    <a:lnTo>
                      <a:pt x="75" y="839"/>
                    </a:lnTo>
                    <a:lnTo>
                      <a:pt x="75" y="811"/>
                    </a:lnTo>
                    <a:lnTo>
                      <a:pt x="75" y="782"/>
                    </a:lnTo>
                    <a:lnTo>
                      <a:pt x="75" y="679"/>
                    </a:lnTo>
                    <a:lnTo>
                      <a:pt x="75" y="584"/>
                    </a:lnTo>
                    <a:lnTo>
                      <a:pt x="66" y="490"/>
                    </a:lnTo>
                    <a:lnTo>
                      <a:pt x="66" y="396"/>
                    </a:lnTo>
                    <a:lnTo>
                      <a:pt x="47" y="301"/>
                    </a:lnTo>
                    <a:lnTo>
                      <a:pt x="37" y="217"/>
                    </a:lnTo>
                    <a:lnTo>
                      <a:pt x="19" y="123"/>
                    </a:lnTo>
                    <a:lnTo>
                      <a:pt x="0" y="47"/>
                    </a:lnTo>
                    <a:lnTo>
                      <a:pt x="9" y="19"/>
                    </a:lnTo>
                    <a:lnTo>
                      <a:pt x="27" y="9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25" name="Freeform 97"/>
              <p:cNvSpPr>
                <a:spLocks/>
              </p:cNvSpPr>
              <p:nvPr/>
            </p:nvSpPr>
            <p:spPr bwMode="auto">
              <a:xfrm>
                <a:off x="519" y="1733"/>
                <a:ext cx="29" cy="214"/>
              </a:xfrm>
              <a:custGeom>
                <a:avLst/>
                <a:gdLst>
                  <a:gd name="T0" fmla="*/ 7 w 114"/>
                  <a:gd name="T1" fmla="*/ 2 h 857"/>
                  <a:gd name="T2" fmla="*/ 10 w 114"/>
                  <a:gd name="T3" fmla="*/ 7 h 857"/>
                  <a:gd name="T4" fmla="*/ 12 w 114"/>
                  <a:gd name="T5" fmla="*/ 14 h 857"/>
                  <a:gd name="T6" fmla="*/ 10 w 114"/>
                  <a:gd name="T7" fmla="*/ 19 h 857"/>
                  <a:gd name="T8" fmla="*/ 12 w 114"/>
                  <a:gd name="T9" fmla="*/ 26 h 857"/>
                  <a:gd name="T10" fmla="*/ 15 w 114"/>
                  <a:gd name="T11" fmla="*/ 33 h 857"/>
                  <a:gd name="T12" fmla="*/ 15 w 114"/>
                  <a:gd name="T13" fmla="*/ 42 h 857"/>
                  <a:gd name="T14" fmla="*/ 15 w 114"/>
                  <a:gd name="T15" fmla="*/ 59 h 857"/>
                  <a:gd name="T16" fmla="*/ 22 w 114"/>
                  <a:gd name="T17" fmla="*/ 96 h 857"/>
                  <a:gd name="T18" fmla="*/ 26 w 114"/>
                  <a:gd name="T19" fmla="*/ 136 h 857"/>
                  <a:gd name="T20" fmla="*/ 29 w 114"/>
                  <a:gd name="T21" fmla="*/ 174 h 857"/>
                  <a:gd name="T22" fmla="*/ 24 w 114"/>
                  <a:gd name="T23" fmla="*/ 214 h 857"/>
                  <a:gd name="T24" fmla="*/ 19 w 114"/>
                  <a:gd name="T25" fmla="*/ 212 h 857"/>
                  <a:gd name="T26" fmla="*/ 19 w 114"/>
                  <a:gd name="T27" fmla="*/ 160 h 857"/>
                  <a:gd name="T28" fmla="*/ 17 w 114"/>
                  <a:gd name="T29" fmla="*/ 108 h 857"/>
                  <a:gd name="T30" fmla="*/ 10 w 114"/>
                  <a:gd name="T31" fmla="*/ 57 h 857"/>
                  <a:gd name="T32" fmla="*/ 0 w 114"/>
                  <a:gd name="T33" fmla="*/ 5 h 857"/>
                  <a:gd name="T34" fmla="*/ 3 w 114"/>
                  <a:gd name="T35" fmla="*/ 2 h 857"/>
                  <a:gd name="T36" fmla="*/ 5 w 114"/>
                  <a:gd name="T37" fmla="*/ 0 h 857"/>
                  <a:gd name="T38" fmla="*/ 7 w 114"/>
                  <a:gd name="T39" fmla="*/ 2 h 857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114" h="857">
                    <a:moveTo>
                      <a:pt x="29" y="9"/>
                    </a:moveTo>
                    <a:lnTo>
                      <a:pt x="39" y="28"/>
                    </a:lnTo>
                    <a:lnTo>
                      <a:pt x="48" y="57"/>
                    </a:lnTo>
                    <a:lnTo>
                      <a:pt x="39" y="75"/>
                    </a:lnTo>
                    <a:lnTo>
                      <a:pt x="48" y="104"/>
                    </a:lnTo>
                    <a:lnTo>
                      <a:pt x="57" y="131"/>
                    </a:lnTo>
                    <a:lnTo>
                      <a:pt x="57" y="170"/>
                    </a:lnTo>
                    <a:lnTo>
                      <a:pt x="57" y="235"/>
                    </a:lnTo>
                    <a:lnTo>
                      <a:pt x="86" y="386"/>
                    </a:lnTo>
                    <a:lnTo>
                      <a:pt x="104" y="546"/>
                    </a:lnTo>
                    <a:lnTo>
                      <a:pt x="114" y="698"/>
                    </a:lnTo>
                    <a:lnTo>
                      <a:pt x="96" y="857"/>
                    </a:lnTo>
                    <a:lnTo>
                      <a:pt x="76" y="849"/>
                    </a:lnTo>
                    <a:lnTo>
                      <a:pt x="76" y="641"/>
                    </a:lnTo>
                    <a:lnTo>
                      <a:pt x="67" y="434"/>
                    </a:lnTo>
                    <a:lnTo>
                      <a:pt x="39" y="227"/>
                    </a:lnTo>
                    <a:lnTo>
                      <a:pt x="0" y="19"/>
                    </a:lnTo>
                    <a:lnTo>
                      <a:pt x="10" y="9"/>
                    </a:lnTo>
                    <a:lnTo>
                      <a:pt x="20" y="0"/>
                    </a:lnTo>
                    <a:lnTo>
                      <a:pt x="29" y="9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26" name="Freeform 98"/>
              <p:cNvSpPr>
                <a:spLocks/>
              </p:cNvSpPr>
              <p:nvPr/>
            </p:nvSpPr>
            <p:spPr bwMode="auto">
              <a:xfrm>
                <a:off x="352" y="1893"/>
                <a:ext cx="99" cy="142"/>
              </a:xfrm>
              <a:custGeom>
                <a:avLst/>
                <a:gdLst>
                  <a:gd name="T0" fmla="*/ 57 w 397"/>
                  <a:gd name="T1" fmla="*/ 0 h 566"/>
                  <a:gd name="T2" fmla="*/ 78 w 397"/>
                  <a:gd name="T3" fmla="*/ 2 h 566"/>
                  <a:gd name="T4" fmla="*/ 87 w 397"/>
                  <a:gd name="T5" fmla="*/ 17 h 566"/>
                  <a:gd name="T6" fmla="*/ 82 w 397"/>
                  <a:gd name="T7" fmla="*/ 28 h 566"/>
                  <a:gd name="T8" fmla="*/ 71 w 397"/>
                  <a:gd name="T9" fmla="*/ 33 h 566"/>
                  <a:gd name="T10" fmla="*/ 66 w 397"/>
                  <a:gd name="T11" fmla="*/ 28 h 566"/>
                  <a:gd name="T12" fmla="*/ 61 w 397"/>
                  <a:gd name="T13" fmla="*/ 19 h 566"/>
                  <a:gd name="T14" fmla="*/ 68 w 397"/>
                  <a:gd name="T15" fmla="*/ 7 h 566"/>
                  <a:gd name="T16" fmla="*/ 59 w 397"/>
                  <a:gd name="T17" fmla="*/ 5 h 566"/>
                  <a:gd name="T18" fmla="*/ 33 w 397"/>
                  <a:gd name="T19" fmla="*/ 17 h 566"/>
                  <a:gd name="T20" fmla="*/ 24 w 397"/>
                  <a:gd name="T21" fmla="*/ 31 h 566"/>
                  <a:gd name="T22" fmla="*/ 24 w 397"/>
                  <a:gd name="T23" fmla="*/ 47 h 566"/>
                  <a:gd name="T24" fmla="*/ 38 w 397"/>
                  <a:gd name="T25" fmla="*/ 66 h 566"/>
                  <a:gd name="T26" fmla="*/ 68 w 397"/>
                  <a:gd name="T27" fmla="*/ 76 h 566"/>
                  <a:gd name="T28" fmla="*/ 92 w 397"/>
                  <a:gd name="T29" fmla="*/ 85 h 566"/>
                  <a:gd name="T30" fmla="*/ 99 w 397"/>
                  <a:gd name="T31" fmla="*/ 104 h 566"/>
                  <a:gd name="T32" fmla="*/ 94 w 397"/>
                  <a:gd name="T33" fmla="*/ 123 h 566"/>
                  <a:gd name="T34" fmla="*/ 76 w 397"/>
                  <a:gd name="T35" fmla="*/ 139 h 566"/>
                  <a:gd name="T36" fmla="*/ 52 w 397"/>
                  <a:gd name="T37" fmla="*/ 142 h 566"/>
                  <a:gd name="T38" fmla="*/ 31 w 397"/>
                  <a:gd name="T39" fmla="*/ 137 h 566"/>
                  <a:gd name="T40" fmla="*/ 16 w 397"/>
                  <a:gd name="T41" fmla="*/ 128 h 566"/>
                  <a:gd name="T42" fmla="*/ 9 w 397"/>
                  <a:gd name="T43" fmla="*/ 114 h 566"/>
                  <a:gd name="T44" fmla="*/ 12 w 397"/>
                  <a:gd name="T45" fmla="*/ 106 h 566"/>
                  <a:gd name="T46" fmla="*/ 21 w 397"/>
                  <a:gd name="T47" fmla="*/ 99 h 566"/>
                  <a:gd name="T48" fmla="*/ 31 w 397"/>
                  <a:gd name="T49" fmla="*/ 99 h 566"/>
                  <a:gd name="T50" fmla="*/ 38 w 397"/>
                  <a:gd name="T51" fmla="*/ 102 h 566"/>
                  <a:gd name="T52" fmla="*/ 42 w 397"/>
                  <a:gd name="T53" fmla="*/ 121 h 566"/>
                  <a:gd name="T54" fmla="*/ 38 w 397"/>
                  <a:gd name="T55" fmla="*/ 130 h 566"/>
                  <a:gd name="T56" fmla="*/ 33 w 397"/>
                  <a:gd name="T57" fmla="*/ 132 h 566"/>
                  <a:gd name="T58" fmla="*/ 38 w 397"/>
                  <a:gd name="T59" fmla="*/ 135 h 566"/>
                  <a:gd name="T60" fmla="*/ 52 w 397"/>
                  <a:gd name="T61" fmla="*/ 135 h 566"/>
                  <a:gd name="T62" fmla="*/ 63 w 397"/>
                  <a:gd name="T63" fmla="*/ 125 h 566"/>
                  <a:gd name="T64" fmla="*/ 71 w 397"/>
                  <a:gd name="T65" fmla="*/ 102 h 566"/>
                  <a:gd name="T66" fmla="*/ 63 w 397"/>
                  <a:gd name="T67" fmla="*/ 85 h 566"/>
                  <a:gd name="T68" fmla="*/ 50 w 397"/>
                  <a:gd name="T69" fmla="*/ 78 h 566"/>
                  <a:gd name="T70" fmla="*/ 47 w 397"/>
                  <a:gd name="T71" fmla="*/ 78 h 566"/>
                  <a:gd name="T72" fmla="*/ 24 w 397"/>
                  <a:gd name="T73" fmla="*/ 73 h 566"/>
                  <a:gd name="T74" fmla="*/ 7 w 397"/>
                  <a:gd name="T75" fmla="*/ 61 h 566"/>
                  <a:gd name="T76" fmla="*/ 0 w 397"/>
                  <a:gd name="T77" fmla="*/ 40 h 566"/>
                  <a:gd name="T78" fmla="*/ 5 w 397"/>
                  <a:gd name="T79" fmla="*/ 26 h 566"/>
                  <a:gd name="T80" fmla="*/ 26 w 397"/>
                  <a:gd name="T81" fmla="*/ 10 h 566"/>
                  <a:gd name="T82" fmla="*/ 47 w 397"/>
                  <a:gd name="T83" fmla="*/ 0 h 56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397" h="566">
                    <a:moveTo>
                      <a:pt x="189" y="0"/>
                    </a:moveTo>
                    <a:lnTo>
                      <a:pt x="227" y="0"/>
                    </a:lnTo>
                    <a:lnTo>
                      <a:pt x="264" y="0"/>
                    </a:lnTo>
                    <a:lnTo>
                      <a:pt x="311" y="9"/>
                    </a:lnTo>
                    <a:lnTo>
                      <a:pt x="350" y="47"/>
                    </a:lnTo>
                    <a:lnTo>
                      <a:pt x="350" y="66"/>
                    </a:lnTo>
                    <a:lnTo>
                      <a:pt x="350" y="94"/>
                    </a:lnTo>
                    <a:lnTo>
                      <a:pt x="330" y="113"/>
                    </a:lnTo>
                    <a:lnTo>
                      <a:pt x="311" y="122"/>
                    </a:lnTo>
                    <a:lnTo>
                      <a:pt x="283" y="132"/>
                    </a:lnTo>
                    <a:lnTo>
                      <a:pt x="264" y="122"/>
                    </a:lnTo>
                    <a:lnTo>
                      <a:pt x="264" y="113"/>
                    </a:lnTo>
                    <a:lnTo>
                      <a:pt x="246" y="94"/>
                    </a:lnTo>
                    <a:lnTo>
                      <a:pt x="246" y="75"/>
                    </a:lnTo>
                    <a:lnTo>
                      <a:pt x="246" y="57"/>
                    </a:lnTo>
                    <a:lnTo>
                      <a:pt x="274" y="28"/>
                    </a:lnTo>
                    <a:lnTo>
                      <a:pt x="274" y="9"/>
                    </a:lnTo>
                    <a:lnTo>
                      <a:pt x="236" y="19"/>
                    </a:lnTo>
                    <a:lnTo>
                      <a:pt x="199" y="28"/>
                    </a:lnTo>
                    <a:lnTo>
                      <a:pt x="132" y="66"/>
                    </a:lnTo>
                    <a:lnTo>
                      <a:pt x="104" y="104"/>
                    </a:lnTo>
                    <a:lnTo>
                      <a:pt x="95" y="122"/>
                    </a:lnTo>
                    <a:lnTo>
                      <a:pt x="85" y="142"/>
                    </a:lnTo>
                    <a:lnTo>
                      <a:pt x="95" y="189"/>
                    </a:lnTo>
                    <a:lnTo>
                      <a:pt x="123" y="226"/>
                    </a:lnTo>
                    <a:lnTo>
                      <a:pt x="151" y="265"/>
                    </a:lnTo>
                    <a:lnTo>
                      <a:pt x="180" y="292"/>
                    </a:lnTo>
                    <a:lnTo>
                      <a:pt x="274" y="302"/>
                    </a:lnTo>
                    <a:lnTo>
                      <a:pt x="321" y="312"/>
                    </a:lnTo>
                    <a:lnTo>
                      <a:pt x="368" y="339"/>
                    </a:lnTo>
                    <a:lnTo>
                      <a:pt x="397" y="386"/>
                    </a:lnTo>
                    <a:lnTo>
                      <a:pt x="397" y="415"/>
                    </a:lnTo>
                    <a:lnTo>
                      <a:pt x="397" y="443"/>
                    </a:lnTo>
                    <a:lnTo>
                      <a:pt x="377" y="490"/>
                    </a:lnTo>
                    <a:lnTo>
                      <a:pt x="340" y="528"/>
                    </a:lnTo>
                    <a:lnTo>
                      <a:pt x="303" y="556"/>
                    </a:lnTo>
                    <a:lnTo>
                      <a:pt x="264" y="566"/>
                    </a:lnTo>
                    <a:lnTo>
                      <a:pt x="207" y="566"/>
                    </a:lnTo>
                    <a:lnTo>
                      <a:pt x="151" y="556"/>
                    </a:lnTo>
                    <a:lnTo>
                      <a:pt x="123" y="547"/>
                    </a:lnTo>
                    <a:lnTo>
                      <a:pt x="95" y="537"/>
                    </a:lnTo>
                    <a:lnTo>
                      <a:pt x="66" y="509"/>
                    </a:lnTo>
                    <a:lnTo>
                      <a:pt x="47" y="481"/>
                    </a:lnTo>
                    <a:lnTo>
                      <a:pt x="38" y="453"/>
                    </a:lnTo>
                    <a:lnTo>
                      <a:pt x="38" y="433"/>
                    </a:lnTo>
                    <a:lnTo>
                      <a:pt x="47" y="424"/>
                    </a:lnTo>
                    <a:lnTo>
                      <a:pt x="66" y="406"/>
                    </a:lnTo>
                    <a:lnTo>
                      <a:pt x="85" y="396"/>
                    </a:lnTo>
                    <a:lnTo>
                      <a:pt x="104" y="386"/>
                    </a:lnTo>
                    <a:lnTo>
                      <a:pt x="123" y="396"/>
                    </a:lnTo>
                    <a:lnTo>
                      <a:pt x="142" y="396"/>
                    </a:lnTo>
                    <a:lnTo>
                      <a:pt x="151" y="406"/>
                    </a:lnTo>
                    <a:lnTo>
                      <a:pt x="170" y="433"/>
                    </a:lnTo>
                    <a:lnTo>
                      <a:pt x="170" y="481"/>
                    </a:lnTo>
                    <a:lnTo>
                      <a:pt x="170" y="500"/>
                    </a:lnTo>
                    <a:lnTo>
                      <a:pt x="151" y="519"/>
                    </a:lnTo>
                    <a:lnTo>
                      <a:pt x="142" y="519"/>
                    </a:lnTo>
                    <a:lnTo>
                      <a:pt x="132" y="528"/>
                    </a:lnTo>
                    <a:lnTo>
                      <a:pt x="142" y="537"/>
                    </a:lnTo>
                    <a:lnTo>
                      <a:pt x="151" y="537"/>
                    </a:lnTo>
                    <a:lnTo>
                      <a:pt x="180" y="537"/>
                    </a:lnTo>
                    <a:lnTo>
                      <a:pt x="207" y="537"/>
                    </a:lnTo>
                    <a:lnTo>
                      <a:pt x="227" y="528"/>
                    </a:lnTo>
                    <a:lnTo>
                      <a:pt x="254" y="500"/>
                    </a:lnTo>
                    <a:lnTo>
                      <a:pt x="274" y="462"/>
                    </a:lnTo>
                    <a:lnTo>
                      <a:pt x="283" y="406"/>
                    </a:lnTo>
                    <a:lnTo>
                      <a:pt x="274" y="368"/>
                    </a:lnTo>
                    <a:lnTo>
                      <a:pt x="254" y="339"/>
                    </a:lnTo>
                    <a:lnTo>
                      <a:pt x="227" y="320"/>
                    </a:lnTo>
                    <a:lnTo>
                      <a:pt x="199" y="312"/>
                    </a:lnTo>
                    <a:lnTo>
                      <a:pt x="199" y="320"/>
                    </a:lnTo>
                    <a:lnTo>
                      <a:pt x="189" y="312"/>
                    </a:lnTo>
                    <a:lnTo>
                      <a:pt x="170" y="302"/>
                    </a:lnTo>
                    <a:lnTo>
                      <a:pt x="95" y="292"/>
                    </a:lnTo>
                    <a:lnTo>
                      <a:pt x="57" y="273"/>
                    </a:lnTo>
                    <a:lnTo>
                      <a:pt x="29" y="245"/>
                    </a:lnTo>
                    <a:lnTo>
                      <a:pt x="0" y="208"/>
                    </a:lnTo>
                    <a:lnTo>
                      <a:pt x="0" y="161"/>
                    </a:lnTo>
                    <a:lnTo>
                      <a:pt x="9" y="122"/>
                    </a:lnTo>
                    <a:lnTo>
                      <a:pt x="19" y="104"/>
                    </a:lnTo>
                    <a:lnTo>
                      <a:pt x="57" y="57"/>
                    </a:lnTo>
                    <a:lnTo>
                      <a:pt x="104" y="38"/>
                    </a:lnTo>
                    <a:lnTo>
                      <a:pt x="151" y="19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27" name="Freeform 99"/>
              <p:cNvSpPr>
                <a:spLocks/>
              </p:cNvSpPr>
              <p:nvPr/>
            </p:nvSpPr>
            <p:spPr bwMode="auto">
              <a:xfrm>
                <a:off x="354" y="1905"/>
                <a:ext cx="31" cy="59"/>
              </a:xfrm>
              <a:custGeom>
                <a:avLst/>
                <a:gdLst>
                  <a:gd name="T0" fmla="*/ 31 w 123"/>
                  <a:gd name="T1" fmla="*/ 0 h 236"/>
                  <a:gd name="T2" fmla="*/ 29 w 123"/>
                  <a:gd name="T3" fmla="*/ 0 h 236"/>
                  <a:gd name="T4" fmla="*/ 29 w 123"/>
                  <a:gd name="T5" fmla="*/ 3 h 236"/>
                  <a:gd name="T6" fmla="*/ 22 w 123"/>
                  <a:gd name="T7" fmla="*/ 10 h 236"/>
                  <a:gd name="T8" fmla="*/ 17 w 123"/>
                  <a:gd name="T9" fmla="*/ 19 h 236"/>
                  <a:gd name="T10" fmla="*/ 17 w 123"/>
                  <a:gd name="T11" fmla="*/ 31 h 236"/>
                  <a:gd name="T12" fmla="*/ 22 w 123"/>
                  <a:gd name="T13" fmla="*/ 40 h 236"/>
                  <a:gd name="T14" fmla="*/ 26 w 123"/>
                  <a:gd name="T15" fmla="*/ 50 h 236"/>
                  <a:gd name="T16" fmla="*/ 31 w 123"/>
                  <a:gd name="T17" fmla="*/ 59 h 236"/>
                  <a:gd name="T18" fmla="*/ 17 w 123"/>
                  <a:gd name="T19" fmla="*/ 52 h 236"/>
                  <a:gd name="T20" fmla="*/ 7 w 123"/>
                  <a:gd name="T21" fmla="*/ 47 h 236"/>
                  <a:gd name="T22" fmla="*/ 5 w 123"/>
                  <a:gd name="T23" fmla="*/ 42 h 236"/>
                  <a:gd name="T24" fmla="*/ 3 w 123"/>
                  <a:gd name="T25" fmla="*/ 38 h 236"/>
                  <a:gd name="T26" fmla="*/ 0 w 123"/>
                  <a:gd name="T27" fmla="*/ 29 h 236"/>
                  <a:gd name="T28" fmla="*/ 3 w 123"/>
                  <a:gd name="T29" fmla="*/ 21 h 236"/>
                  <a:gd name="T30" fmla="*/ 7 w 123"/>
                  <a:gd name="T31" fmla="*/ 14 h 236"/>
                  <a:gd name="T32" fmla="*/ 12 w 123"/>
                  <a:gd name="T33" fmla="*/ 10 h 236"/>
                  <a:gd name="T34" fmla="*/ 22 w 123"/>
                  <a:gd name="T35" fmla="*/ 5 h 236"/>
                  <a:gd name="T36" fmla="*/ 31 w 123"/>
                  <a:gd name="T37" fmla="*/ 0 h 2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3" h="236">
                    <a:moveTo>
                      <a:pt x="123" y="0"/>
                    </a:moveTo>
                    <a:lnTo>
                      <a:pt x="114" y="0"/>
                    </a:lnTo>
                    <a:lnTo>
                      <a:pt x="114" y="10"/>
                    </a:lnTo>
                    <a:lnTo>
                      <a:pt x="86" y="38"/>
                    </a:lnTo>
                    <a:lnTo>
                      <a:pt x="67" y="75"/>
                    </a:lnTo>
                    <a:lnTo>
                      <a:pt x="67" y="122"/>
                    </a:lnTo>
                    <a:lnTo>
                      <a:pt x="86" y="161"/>
                    </a:lnTo>
                    <a:lnTo>
                      <a:pt x="104" y="198"/>
                    </a:lnTo>
                    <a:lnTo>
                      <a:pt x="123" y="236"/>
                    </a:lnTo>
                    <a:lnTo>
                      <a:pt x="67" y="208"/>
                    </a:lnTo>
                    <a:lnTo>
                      <a:pt x="29" y="189"/>
                    </a:lnTo>
                    <a:lnTo>
                      <a:pt x="20" y="169"/>
                    </a:lnTo>
                    <a:lnTo>
                      <a:pt x="10" y="151"/>
                    </a:lnTo>
                    <a:lnTo>
                      <a:pt x="0" y="114"/>
                    </a:lnTo>
                    <a:lnTo>
                      <a:pt x="10" y="85"/>
                    </a:lnTo>
                    <a:lnTo>
                      <a:pt x="29" y="57"/>
                    </a:lnTo>
                    <a:lnTo>
                      <a:pt x="48" y="38"/>
                    </a:lnTo>
                    <a:lnTo>
                      <a:pt x="86" y="19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28" name="Freeform 100"/>
              <p:cNvSpPr>
                <a:spLocks/>
              </p:cNvSpPr>
              <p:nvPr/>
            </p:nvSpPr>
            <p:spPr bwMode="auto">
              <a:xfrm>
                <a:off x="366" y="1997"/>
                <a:ext cx="26" cy="24"/>
              </a:xfrm>
              <a:custGeom>
                <a:avLst/>
                <a:gdLst>
                  <a:gd name="T0" fmla="*/ 24 w 103"/>
                  <a:gd name="T1" fmla="*/ 2 h 94"/>
                  <a:gd name="T2" fmla="*/ 26 w 103"/>
                  <a:gd name="T3" fmla="*/ 10 h 94"/>
                  <a:gd name="T4" fmla="*/ 26 w 103"/>
                  <a:gd name="T5" fmla="*/ 17 h 94"/>
                  <a:gd name="T6" fmla="*/ 24 w 103"/>
                  <a:gd name="T7" fmla="*/ 22 h 94"/>
                  <a:gd name="T8" fmla="*/ 19 w 103"/>
                  <a:gd name="T9" fmla="*/ 24 h 94"/>
                  <a:gd name="T10" fmla="*/ 17 w 103"/>
                  <a:gd name="T11" fmla="*/ 24 h 94"/>
                  <a:gd name="T12" fmla="*/ 12 w 103"/>
                  <a:gd name="T13" fmla="*/ 24 h 94"/>
                  <a:gd name="T14" fmla="*/ 12 w 103"/>
                  <a:gd name="T15" fmla="*/ 22 h 94"/>
                  <a:gd name="T16" fmla="*/ 10 w 103"/>
                  <a:gd name="T17" fmla="*/ 22 h 94"/>
                  <a:gd name="T18" fmla="*/ 7 w 103"/>
                  <a:gd name="T19" fmla="*/ 22 h 94"/>
                  <a:gd name="T20" fmla="*/ 2 w 103"/>
                  <a:gd name="T21" fmla="*/ 17 h 94"/>
                  <a:gd name="T22" fmla="*/ 0 w 103"/>
                  <a:gd name="T23" fmla="*/ 12 h 94"/>
                  <a:gd name="T24" fmla="*/ 0 w 103"/>
                  <a:gd name="T25" fmla="*/ 7 h 94"/>
                  <a:gd name="T26" fmla="*/ 0 w 103"/>
                  <a:gd name="T27" fmla="*/ 2 h 94"/>
                  <a:gd name="T28" fmla="*/ 2 w 103"/>
                  <a:gd name="T29" fmla="*/ 0 h 94"/>
                  <a:gd name="T30" fmla="*/ 10 w 103"/>
                  <a:gd name="T31" fmla="*/ 0 h 94"/>
                  <a:gd name="T32" fmla="*/ 17 w 103"/>
                  <a:gd name="T33" fmla="*/ 0 h 94"/>
                  <a:gd name="T34" fmla="*/ 24 w 103"/>
                  <a:gd name="T35" fmla="*/ 2 h 94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03" h="94">
                    <a:moveTo>
                      <a:pt x="94" y="9"/>
                    </a:moveTo>
                    <a:lnTo>
                      <a:pt x="103" y="38"/>
                    </a:lnTo>
                    <a:lnTo>
                      <a:pt x="103" y="66"/>
                    </a:lnTo>
                    <a:lnTo>
                      <a:pt x="94" y="85"/>
                    </a:lnTo>
                    <a:lnTo>
                      <a:pt x="75" y="94"/>
                    </a:lnTo>
                    <a:lnTo>
                      <a:pt x="66" y="94"/>
                    </a:lnTo>
                    <a:lnTo>
                      <a:pt x="47" y="94"/>
                    </a:lnTo>
                    <a:lnTo>
                      <a:pt x="47" y="85"/>
                    </a:lnTo>
                    <a:lnTo>
                      <a:pt x="38" y="85"/>
                    </a:lnTo>
                    <a:lnTo>
                      <a:pt x="28" y="85"/>
                    </a:lnTo>
                    <a:lnTo>
                      <a:pt x="9" y="66"/>
                    </a:lnTo>
                    <a:lnTo>
                      <a:pt x="0" y="47"/>
                    </a:lnTo>
                    <a:lnTo>
                      <a:pt x="0" y="28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38" y="0"/>
                    </a:lnTo>
                    <a:lnTo>
                      <a:pt x="66" y="0"/>
                    </a:lnTo>
                    <a:lnTo>
                      <a:pt x="94" y="9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29" name="Freeform 101"/>
              <p:cNvSpPr>
                <a:spLocks/>
              </p:cNvSpPr>
              <p:nvPr/>
            </p:nvSpPr>
            <p:spPr bwMode="auto">
              <a:xfrm>
                <a:off x="416" y="1900"/>
                <a:ext cx="21" cy="21"/>
              </a:xfrm>
              <a:custGeom>
                <a:avLst/>
                <a:gdLst>
                  <a:gd name="T0" fmla="*/ 12 w 86"/>
                  <a:gd name="T1" fmla="*/ 0 h 85"/>
                  <a:gd name="T2" fmla="*/ 19 w 86"/>
                  <a:gd name="T3" fmla="*/ 2 h 85"/>
                  <a:gd name="T4" fmla="*/ 21 w 86"/>
                  <a:gd name="T5" fmla="*/ 7 h 85"/>
                  <a:gd name="T6" fmla="*/ 21 w 86"/>
                  <a:gd name="T7" fmla="*/ 12 h 85"/>
                  <a:gd name="T8" fmla="*/ 16 w 86"/>
                  <a:gd name="T9" fmla="*/ 16 h 85"/>
                  <a:gd name="T10" fmla="*/ 14 w 86"/>
                  <a:gd name="T11" fmla="*/ 19 h 85"/>
                  <a:gd name="T12" fmla="*/ 10 w 86"/>
                  <a:gd name="T13" fmla="*/ 21 h 85"/>
                  <a:gd name="T14" fmla="*/ 5 w 86"/>
                  <a:gd name="T15" fmla="*/ 19 h 85"/>
                  <a:gd name="T16" fmla="*/ 2 w 86"/>
                  <a:gd name="T17" fmla="*/ 16 h 85"/>
                  <a:gd name="T18" fmla="*/ 2 w 86"/>
                  <a:gd name="T19" fmla="*/ 14 h 85"/>
                  <a:gd name="T20" fmla="*/ 0 w 86"/>
                  <a:gd name="T21" fmla="*/ 12 h 85"/>
                  <a:gd name="T22" fmla="*/ 5 w 86"/>
                  <a:gd name="T23" fmla="*/ 5 h 85"/>
                  <a:gd name="T24" fmla="*/ 12 w 86"/>
                  <a:gd name="T25" fmla="*/ 0 h 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6" h="85">
                    <a:moveTo>
                      <a:pt x="49" y="0"/>
                    </a:moveTo>
                    <a:lnTo>
                      <a:pt x="76" y="10"/>
                    </a:lnTo>
                    <a:lnTo>
                      <a:pt x="86" y="29"/>
                    </a:lnTo>
                    <a:lnTo>
                      <a:pt x="86" y="47"/>
                    </a:lnTo>
                    <a:lnTo>
                      <a:pt x="67" y="66"/>
                    </a:lnTo>
                    <a:lnTo>
                      <a:pt x="57" y="76"/>
                    </a:lnTo>
                    <a:lnTo>
                      <a:pt x="39" y="85"/>
                    </a:lnTo>
                    <a:lnTo>
                      <a:pt x="20" y="76"/>
                    </a:lnTo>
                    <a:lnTo>
                      <a:pt x="10" y="66"/>
                    </a:lnTo>
                    <a:lnTo>
                      <a:pt x="10" y="57"/>
                    </a:lnTo>
                    <a:lnTo>
                      <a:pt x="0" y="47"/>
                    </a:lnTo>
                    <a:lnTo>
                      <a:pt x="20" y="1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30" name="Freeform 102"/>
              <p:cNvSpPr>
                <a:spLocks/>
              </p:cNvSpPr>
              <p:nvPr/>
            </p:nvSpPr>
            <p:spPr bwMode="auto">
              <a:xfrm>
                <a:off x="409" y="1971"/>
                <a:ext cx="40" cy="59"/>
              </a:xfrm>
              <a:custGeom>
                <a:avLst/>
                <a:gdLst>
                  <a:gd name="T0" fmla="*/ 40 w 160"/>
                  <a:gd name="T1" fmla="*/ 26 h 235"/>
                  <a:gd name="T2" fmla="*/ 35 w 160"/>
                  <a:gd name="T3" fmla="*/ 40 h 235"/>
                  <a:gd name="T4" fmla="*/ 28 w 160"/>
                  <a:gd name="T5" fmla="*/ 49 h 235"/>
                  <a:gd name="T6" fmla="*/ 19 w 160"/>
                  <a:gd name="T7" fmla="*/ 56 h 235"/>
                  <a:gd name="T8" fmla="*/ 9 w 160"/>
                  <a:gd name="T9" fmla="*/ 59 h 235"/>
                  <a:gd name="T10" fmla="*/ 0 w 160"/>
                  <a:gd name="T11" fmla="*/ 59 h 235"/>
                  <a:gd name="T12" fmla="*/ 5 w 160"/>
                  <a:gd name="T13" fmla="*/ 56 h 235"/>
                  <a:gd name="T14" fmla="*/ 9 w 160"/>
                  <a:gd name="T15" fmla="*/ 52 h 235"/>
                  <a:gd name="T16" fmla="*/ 17 w 160"/>
                  <a:gd name="T17" fmla="*/ 45 h 235"/>
                  <a:gd name="T18" fmla="*/ 19 w 160"/>
                  <a:gd name="T19" fmla="*/ 35 h 235"/>
                  <a:gd name="T20" fmla="*/ 19 w 160"/>
                  <a:gd name="T21" fmla="*/ 21 h 235"/>
                  <a:gd name="T22" fmla="*/ 17 w 160"/>
                  <a:gd name="T23" fmla="*/ 14 h 235"/>
                  <a:gd name="T24" fmla="*/ 12 w 160"/>
                  <a:gd name="T25" fmla="*/ 7 h 235"/>
                  <a:gd name="T26" fmla="*/ 7 w 160"/>
                  <a:gd name="T27" fmla="*/ 0 h 235"/>
                  <a:gd name="T28" fmla="*/ 17 w 160"/>
                  <a:gd name="T29" fmla="*/ 5 h 235"/>
                  <a:gd name="T30" fmla="*/ 26 w 160"/>
                  <a:gd name="T31" fmla="*/ 7 h 235"/>
                  <a:gd name="T32" fmla="*/ 35 w 160"/>
                  <a:gd name="T33" fmla="*/ 14 h 235"/>
                  <a:gd name="T34" fmla="*/ 38 w 160"/>
                  <a:gd name="T35" fmla="*/ 19 h 235"/>
                  <a:gd name="T36" fmla="*/ 40 w 160"/>
                  <a:gd name="T37" fmla="*/ 26 h 23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60" h="235">
                    <a:moveTo>
                      <a:pt x="160" y="103"/>
                    </a:moveTo>
                    <a:lnTo>
                      <a:pt x="141" y="160"/>
                    </a:lnTo>
                    <a:lnTo>
                      <a:pt x="113" y="197"/>
                    </a:lnTo>
                    <a:lnTo>
                      <a:pt x="76" y="225"/>
                    </a:lnTo>
                    <a:lnTo>
                      <a:pt x="37" y="235"/>
                    </a:lnTo>
                    <a:lnTo>
                      <a:pt x="0" y="235"/>
                    </a:lnTo>
                    <a:lnTo>
                      <a:pt x="19" y="225"/>
                    </a:lnTo>
                    <a:lnTo>
                      <a:pt x="37" y="207"/>
                    </a:lnTo>
                    <a:lnTo>
                      <a:pt x="66" y="178"/>
                    </a:lnTo>
                    <a:lnTo>
                      <a:pt x="76" y="141"/>
                    </a:lnTo>
                    <a:lnTo>
                      <a:pt x="76" y="84"/>
                    </a:lnTo>
                    <a:lnTo>
                      <a:pt x="66" y="56"/>
                    </a:lnTo>
                    <a:lnTo>
                      <a:pt x="47" y="27"/>
                    </a:lnTo>
                    <a:lnTo>
                      <a:pt x="27" y="0"/>
                    </a:lnTo>
                    <a:lnTo>
                      <a:pt x="66" y="18"/>
                    </a:lnTo>
                    <a:lnTo>
                      <a:pt x="103" y="27"/>
                    </a:lnTo>
                    <a:lnTo>
                      <a:pt x="141" y="56"/>
                    </a:lnTo>
                    <a:lnTo>
                      <a:pt x="150" y="74"/>
                    </a:lnTo>
                    <a:lnTo>
                      <a:pt x="160" y="103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31" name="Freeform 103"/>
              <p:cNvSpPr>
                <a:spLocks/>
              </p:cNvSpPr>
              <p:nvPr/>
            </p:nvSpPr>
            <p:spPr bwMode="auto">
              <a:xfrm>
                <a:off x="385" y="1879"/>
                <a:ext cx="28" cy="193"/>
              </a:xfrm>
              <a:custGeom>
                <a:avLst/>
                <a:gdLst>
                  <a:gd name="T0" fmla="*/ 12 w 114"/>
                  <a:gd name="T1" fmla="*/ 0 h 773"/>
                  <a:gd name="T2" fmla="*/ 14 w 114"/>
                  <a:gd name="T3" fmla="*/ 2 h 773"/>
                  <a:gd name="T4" fmla="*/ 16 w 114"/>
                  <a:gd name="T5" fmla="*/ 30 h 773"/>
                  <a:gd name="T6" fmla="*/ 21 w 114"/>
                  <a:gd name="T7" fmla="*/ 61 h 773"/>
                  <a:gd name="T8" fmla="*/ 21 w 114"/>
                  <a:gd name="T9" fmla="*/ 73 h 773"/>
                  <a:gd name="T10" fmla="*/ 23 w 114"/>
                  <a:gd name="T11" fmla="*/ 85 h 773"/>
                  <a:gd name="T12" fmla="*/ 26 w 114"/>
                  <a:gd name="T13" fmla="*/ 108 h 773"/>
                  <a:gd name="T14" fmla="*/ 28 w 114"/>
                  <a:gd name="T15" fmla="*/ 148 h 773"/>
                  <a:gd name="T16" fmla="*/ 28 w 114"/>
                  <a:gd name="T17" fmla="*/ 191 h 773"/>
                  <a:gd name="T18" fmla="*/ 26 w 114"/>
                  <a:gd name="T19" fmla="*/ 193 h 773"/>
                  <a:gd name="T20" fmla="*/ 23 w 114"/>
                  <a:gd name="T21" fmla="*/ 193 h 773"/>
                  <a:gd name="T22" fmla="*/ 18 w 114"/>
                  <a:gd name="T23" fmla="*/ 193 h 773"/>
                  <a:gd name="T24" fmla="*/ 14 w 114"/>
                  <a:gd name="T25" fmla="*/ 188 h 773"/>
                  <a:gd name="T26" fmla="*/ 14 w 114"/>
                  <a:gd name="T27" fmla="*/ 181 h 773"/>
                  <a:gd name="T28" fmla="*/ 14 w 114"/>
                  <a:gd name="T29" fmla="*/ 167 h 773"/>
                  <a:gd name="T30" fmla="*/ 14 w 114"/>
                  <a:gd name="T31" fmla="*/ 146 h 773"/>
                  <a:gd name="T32" fmla="*/ 14 w 114"/>
                  <a:gd name="T33" fmla="*/ 125 h 773"/>
                  <a:gd name="T34" fmla="*/ 12 w 114"/>
                  <a:gd name="T35" fmla="*/ 85 h 773"/>
                  <a:gd name="T36" fmla="*/ 5 w 114"/>
                  <a:gd name="T37" fmla="*/ 44 h 773"/>
                  <a:gd name="T38" fmla="*/ 2 w 114"/>
                  <a:gd name="T39" fmla="*/ 26 h 773"/>
                  <a:gd name="T40" fmla="*/ 0 w 114"/>
                  <a:gd name="T41" fmla="*/ 9 h 773"/>
                  <a:gd name="T42" fmla="*/ 0 w 114"/>
                  <a:gd name="T43" fmla="*/ 4 h 773"/>
                  <a:gd name="T44" fmla="*/ 2 w 114"/>
                  <a:gd name="T45" fmla="*/ 2 h 773"/>
                  <a:gd name="T46" fmla="*/ 12 w 114"/>
                  <a:gd name="T47" fmla="*/ 0 h 773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14" h="773">
                    <a:moveTo>
                      <a:pt x="48" y="0"/>
                    </a:moveTo>
                    <a:lnTo>
                      <a:pt x="57" y="9"/>
                    </a:lnTo>
                    <a:lnTo>
                      <a:pt x="67" y="122"/>
                    </a:lnTo>
                    <a:lnTo>
                      <a:pt x="85" y="245"/>
                    </a:lnTo>
                    <a:lnTo>
                      <a:pt x="85" y="292"/>
                    </a:lnTo>
                    <a:lnTo>
                      <a:pt x="95" y="339"/>
                    </a:lnTo>
                    <a:lnTo>
                      <a:pt x="104" y="433"/>
                    </a:lnTo>
                    <a:lnTo>
                      <a:pt x="114" y="593"/>
                    </a:lnTo>
                    <a:lnTo>
                      <a:pt x="114" y="763"/>
                    </a:lnTo>
                    <a:lnTo>
                      <a:pt x="104" y="773"/>
                    </a:lnTo>
                    <a:lnTo>
                      <a:pt x="95" y="773"/>
                    </a:lnTo>
                    <a:lnTo>
                      <a:pt x="75" y="773"/>
                    </a:lnTo>
                    <a:lnTo>
                      <a:pt x="57" y="754"/>
                    </a:lnTo>
                    <a:lnTo>
                      <a:pt x="57" y="726"/>
                    </a:lnTo>
                    <a:lnTo>
                      <a:pt x="57" y="669"/>
                    </a:lnTo>
                    <a:lnTo>
                      <a:pt x="57" y="584"/>
                    </a:lnTo>
                    <a:lnTo>
                      <a:pt x="57" y="499"/>
                    </a:lnTo>
                    <a:lnTo>
                      <a:pt x="48" y="339"/>
                    </a:lnTo>
                    <a:lnTo>
                      <a:pt x="19" y="178"/>
                    </a:lnTo>
                    <a:lnTo>
                      <a:pt x="10" y="103"/>
                    </a:lnTo>
                    <a:lnTo>
                      <a:pt x="0" y="37"/>
                    </a:lnTo>
                    <a:lnTo>
                      <a:pt x="0" y="18"/>
                    </a:lnTo>
                    <a:lnTo>
                      <a:pt x="10" y="9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32" name="Freeform 104"/>
              <p:cNvSpPr>
                <a:spLocks/>
              </p:cNvSpPr>
              <p:nvPr/>
            </p:nvSpPr>
            <p:spPr bwMode="auto">
              <a:xfrm>
                <a:off x="390" y="1884"/>
                <a:ext cx="19" cy="184"/>
              </a:xfrm>
              <a:custGeom>
                <a:avLst/>
                <a:gdLst>
                  <a:gd name="T0" fmla="*/ 5 w 76"/>
                  <a:gd name="T1" fmla="*/ 0 h 736"/>
                  <a:gd name="T2" fmla="*/ 7 w 76"/>
                  <a:gd name="T3" fmla="*/ 5 h 736"/>
                  <a:gd name="T4" fmla="*/ 7 w 76"/>
                  <a:gd name="T5" fmla="*/ 10 h 736"/>
                  <a:gd name="T6" fmla="*/ 7 w 76"/>
                  <a:gd name="T7" fmla="*/ 21 h 736"/>
                  <a:gd name="T8" fmla="*/ 10 w 76"/>
                  <a:gd name="T9" fmla="*/ 28 h 736"/>
                  <a:gd name="T10" fmla="*/ 10 w 76"/>
                  <a:gd name="T11" fmla="*/ 36 h 736"/>
                  <a:gd name="T12" fmla="*/ 10 w 76"/>
                  <a:gd name="T13" fmla="*/ 50 h 736"/>
                  <a:gd name="T14" fmla="*/ 14 w 76"/>
                  <a:gd name="T15" fmla="*/ 83 h 736"/>
                  <a:gd name="T16" fmla="*/ 19 w 76"/>
                  <a:gd name="T17" fmla="*/ 116 h 736"/>
                  <a:gd name="T18" fmla="*/ 19 w 76"/>
                  <a:gd name="T19" fmla="*/ 151 h 736"/>
                  <a:gd name="T20" fmla="*/ 19 w 76"/>
                  <a:gd name="T21" fmla="*/ 184 h 736"/>
                  <a:gd name="T22" fmla="*/ 14 w 76"/>
                  <a:gd name="T23" fmla="*/ 182 h 736"/>
                  <a:gd name="T24" fmla="*/ 14 w 76"/>
                  <a:gd name="T25" fmla="*/ 137 h 736"/>
                  <a:gd name="T26" fmla="*/ 12 w 76"/>
                  <a:gd name="T27" fmla="*/ 92 h 736"/>
                  <a:gd name="T28" fmla="*/ 7 w 76"/>
                  <a:gd name="T29" fmla="*/ 47 h 736"/>
                  <a:gd name="T30" fmla="*/ 0 w 76"/>
                  <a:gd name="T31" fmla="*/ 5 h 736"/>
                  <a:gd name="T32" fmla="*/ 0 w 76"/>
                  <a:gd name="T33" fmla="*/ 0 h 736"/>
                  <a:gd name="T34" fmla="*/ 5 w 76"/>
                  <a:gd name="T35" fmla="*/ 0 h 7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76" h="736">
                    <a:moveTo>
                      <a:pt x="19" y="0"/>
                    </a:moveTo>
                    <a:lnTo>
                      <a:pt x="29" y="19"/>
                    </a:lnTo>
                    <a:lnTo>
                      <a:pt x="29" y="38"/>
                    </a:lnTo>
                    <a:lnTo>
                      <a:pt x="29" y="85"/>
                    </a:lnTo>
                    <a:lnTo>
                      <a:pt x="38" y="113"/>
                    </a:lnTo>
                    <a:lnTo>
                      <a:pt x="38" y="142"/>
                    </a:lnTo>
                    <a:lnTo>
                      <a:pt x="38" y="199"/>
                    </a:lnTo>
                    <a:lnTo>
                      <a:pt x="56" y="330"/>
                    </a:lnTo>
                    <a:lnTo>
                      <a:pt x="76" y="462"/>
                    </a:lnTo>
                    <a:lnTo>
                      <a:pt x="76" y="604"/>
                    </a:lnTo>
                    <a:lnTo>
                      <a:pt x="76" y="736"/>
                    </a:lnTo>
                    <a:lnTo>
                      <a:pt x="56" y="726"/>
                    </a:lnTo>
                    <a:lnTo>
                      <a:pt x="56" y="547"/>
                    </a:lnTo>
                    <a:lnTo>
                      <a:pt x="48" y="368"/>
                    </a:lnTo>
                    <a:lnTo>
                      <a:pt x="29" y="189"/>
                    </a:lnTo>
                    <a:lnTo>
                      <a:pt x="0" y="19"/>
                    </a:lnTo>
                    <a:lnTo>
                      <a:pt x="0" y="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33" name="Freeform 105"/>
              <p:cNvSpPr>
                <a:spLocks/>
              </p:cNvSpPr>
              <p:nvPr/>
            </p:nvSpPr>
            <p:spPr bwMode="auto">
              <a:xfrm>
                <a:off x="265" y="1775"/>
                <a:ext cx="80" cy="114"/>
              </a:xfrm>
              <a:custGeom>
                <a:avLst/>
                <a:gdLst>
                  <a:gd name="T0" fmla="*/ 45 w 321"/>
                  <a:gd name="T1" fmla="*/ 0 h 452"/>
                  <a:gd name="T2" fmla="*/ 61 w 321"/>
                  <a:gd name="T3" fmla="*/ 2 h 452"/>
                  <a:gd name="T4" fmla="*/ 71 w 321"/>
                  <a:gd name="T5" fmla="*/ 14 h 452"/>
                  <a:gd name="T6" fmla="*/ 66 w 321"/>
                  <a:gd name="T7" fmla="*/ 24 h 452"/>
                  <a:gd name="T8" fmla="*/ 57 w 321"/>
                  <a:gd name="T9" fmla="*/ 26 h 452"/>
                  <a:gd name="T10" fmla="*/ 52 w 321"/>
                  <a:gd name="T11" fmla="*/ 24 h 452"/>
                  <a:gd name="T12" fmla="*/ 49 w 321"/>
                  <a:gd name="T13" fmla="*/ 14 h 452"/>
                  <a:gd name="T14" fmla="*/ 54 w 321"/>
                  <a:gd name="T15" fmla="*/ 5 h 452"/>
                  <a:gd name="T16" fmla="*/ 47 w 321"/>
                  <a:gd name="T17" fmla="*/ 5 h 452"/>
                  <a:gd name="T18" fmla="*/ 26 w 321"/>
                  <a:gd name="T19" fmla="*/ 14 h 452"/>
                  <a:gd name="T20" fmla="*/ 19 w 321"/>
                  <a:gd name="T21" fmla="*/ 24 h 452"/>
                  <a:gd name="T22" fmla="*/ 19 w 321"/>
                  <a:gd name="T23" fmla="*/ 38 h 452"/>
                  <a:gd name="T24" fmla="*/ 28 w 321"/>
                  <a:gd name="T25" fmla="*/ 52 h 452"/>
                  <a:gd name="T26" fmla="*/ 54 w 321"/>
                  <a:gd name="T27" fmla="*/ 62 h 452"/>
                  <a:gd name="T28" fmla="*/ 73 w 321"/>
                  <a:gd name="T29" fmla="*/ 69 h 452"/>
                  <a:gd name="T30" fmla="*/ 80 w 321"/>
                  <a:gd name="T31" fmla="*/ 83 h 452"/>
                  <a:gd name="T32" fmla="*/ 75 w 321"/>
                  <a:gd name="T33" fmla="*/ 97 h 452"/>
                  <a:gd name="T34" fmla="*/ 61 w 321"/>
                  <a:gd name="T35" fmla="*/ 112 h 452"/>
                  <a:gd name="T36" fmla="*/ 40 w 321"/>
                  <a:gd name="T37" fmla="*/ 114 h 452"/>
                  <a:gd name="T38" fmla="*/ 19 w 321"/>
                  <a:gd name="T39" fmla="*/ 107 h 452"/>
                  <a:gd name="T40" fmla="*/ 9 w 321"/>
                  <a:gd name="T41" fmla="*/ 97 h 452"/>
                  <a:gd name="T42" fmla="*/ 9 w 321"/>
                  <a:gd name="T43" fmla="*/ 86 h 452"/>
                  <a:gd name="T44" fmla="*/ 17 w 321"/>
                  <a:gd name="T45" fmla="*/ 78 h 452"/>
                  <a:gd name="T46" fmla="*/ 28 w 321"/>
                  <a:gd name="T47" fmla="*/ 81 h 452"/>
                  <a:gd name="T48" fmla="*/ 33 w 321"/>
                  <a:gd name="T49" fmla="*/ 88 h 452"/>
                  <a:gd name="T50" fmla="*/ 33 w 321"/>
                  <a:gd name="T51" fmla="*/ 102 h 452"/>
                  <a:gd name="T52" fmla="*/ 26 w 321"/>
                  <a:gd name="T53" fmla="*/ 107 h 452"/>
                  <a:gd name="T54" fmla="*/ 31 w 321"/>
                  <a:gd name="T55" fmla="*/ 107 h 452"/>
                  <a:gd name="T56" fmla="*/ 45 w 321"/>
                  <a:gd name="T57" fmla="*/ 107 h 452"/>
                  <a:gd name="T58" fmla="*/ 54 w 321"/>
                  <a:gd name="T59" fmla="*/ 93 h 452"/>
                  <a:gd name="T60" fmla="*/ 49 w 321"/>
                  <a:gd name="T61" fmla="*/ 69 h 452"/>
                  <a:gd name="T62" fmla="*/ 40 w 321"/>
                  <a:gd name="T63" fmla="*/ 62 h 452"/>
                  <a:gd name="T64" fmla="*/ 33 w 321"/>
                  <a:gd name="T65" fmla="*/ 62 h 452"/>
                  <a:gd name="T66" fmla="*/ 5 w 321"/>
                  <a:gd name="T67" fmla="*/ 50 h 452"/>
                  <a:gd name="T68" fmla="*/ 0 w 321"/>
                  <a:gd name="T69" fmla="*/ 31 h 452"/>
                  <a:gd name="T70" fmla="*/ 12 w 321"/>
                  <a:gd name="T71" fmla="*/ 12 h 452"/>
                  <a:gd name="T72" fmla="*/ 31 w 321"/>
                  <a:gd name="T73" fmla="*/ 5 h 45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321" h="452">
                    <a:moveTo>
                      <a:pt x="151" y="0"/>
                    </a:moveTo>
                    <a:lnTo>
                      <a:pt x="180" y="0"/>
                    </a:lnTo>
                    <a:lnTo>
                      <a:pt x="217" y="0"/>
                    </a:lnTo>
                    <a:lnTo>
                      <a:pt x="245" y="8"/>
                    </a:lnTo>
                    <a:lnTo>
                      <a:pt x="274" y="37"/>
                    </a:lnTo>
                    <a:lnTo>
                      <a:pt x="284" y="57"/>
                    </a:lnTo>
                    <a:lnTo>
                      <a:pt x="274" y="75"/>
                    </a:lnTo>
                    <a:lnTo>
                      <a:pt x="264" y="94"/>
                    </a:lnTo>
                    <a:lnTo>
                      <a:pt x="255" y="104"/>
                    </a:lnTo>
                    <a:lnTo>
                      <a:pt x="227" y="104"/>
                    </a:lnTo>
                    <a:lnTo>
                      <a:pt x="217" y="104"/>
                    </a:lnTo>
                    <a:lnTo>
                      <a:pt x="208" y="94"/>
                    </a:lnTo>
                    <a:lnTo>
                      <a:pt x="198" y="75"/>
                    </a:lnTo>
                    <a:lnTo>
                      <a:pt x="198" y="57"/>
                    </a:lnTo>
                    <a:lnTo>
                      <a:pt x="198" y="47"/>
                    </a:lnTo>
                    <a:lnTo>
                      <a:pt x="217" y="18"/>
                    </a:lnTo>
                    <a:lnTo>
                      <a:pt x="217" y="8"/>
                    </a:lnTo>
                    <a:lnTo>
                      <a:pt x="188" y="18"/>
                    </a:lnTo>
                    <a:lnTo>
                      <a:pt x="161" y="18"/>
                    </a:lnTo>
                    <a:lnTo>
                      <a:pt x="104" y="57"/>
                    </a:lnTo>
                    <a:lnTo>
                      <a:pt x="85" y="84"/>
                    </a:lnTo>
                    <a:lnTo>
                      <a:pt x="76" y="94"/>
                    </a:lnTo>
                    <a:lnTo>
                      <a:pt x="67" y="112"/>
                    </a:lnTo>
                    <a:lnTo>
                      <a:pt x="76" y="151"/>
                    </a:lnTo>
                    <a:lnTo>
                      <a:pt x="94" y="178"/>
                    </a:lnTo>
                    <a:lnTo>
                      <a:pt x="114" y="207"/>
                    </a:lnTo>
                    <a:lnTo>
                      <a:pt x="141" y="235"/>
                    </a:lnTo>
                    <a:lnTo>
                      <a:pt x="217" y="245"/>
                    </a:lnTo>
                    <a:lnTo>
                      <a:pt x="255" y="254"/>
                    </a:lnTo>
                    <a:lnTo>
                      <a:pt x="292" y="273"/>
                    </a:lnTo>
                    <a:lnTo>
                      <a:pt x="311" y="311"/>
                    </a:lnTo>
                    <a:lnTo>
                      <a:pt x="321" y="329"/>
                    </a:lnTo>
                    <a:lnTo>
                      <a:pt x="321" y="348"/>
                    </a:lnTo>
                    <a:lnTo>
                      <a:pt x="302" y="386"/>
                    </a:lnTo>
                    <a:lnTo>
                      <a:pt x="274" y="424"/>
                    </a:lnTo>
                    <a:lnTo>
                      <a:pt x="245" y="443"/>
                    </a:lnTo>
                    <a:lnTo>
                      <a:pt x="208" y="452"/>
                    </a:lnTo>
                    <a:lnTo>
                      <a:pt x="161" y="452"/>
                    </a:lnTo>
                    <a:lnTo>
                      <a:pt x="123" y="443"/>
                    </a:lnTo>
                    <a:lnTo>
                      <a:pt x="76" y="424"/>
                    </a:lnTo>
                    <a:lnTo>
                      <a:pt x="57" y="405"/>
                    </a:lnTo>
                    <a:lnTo>
                      <a:pt x="38" y="386"/>
                    </a:lnTo>
                    <a:lnTo>
                      <a:pt x="28" y="358"/>
                    </a:lnTo>
                    <a:lnTo>
                      <a:pt x="38" y="339"/>
                    </a:lnTo>
                    <a:lnTo>
                      <a:pt x="47" y="320"/>
                    </a:lnTo>
                    <a:lnTo>
                      <a:pt x="67" y="311"/>
                    </a:lnTo>
                    <a:lnTo>
                      <a:pt x="104" y="320"/>
                    </a:lnTo>
                    <a:lnTo>
                      <a:pt x="114" y="320"/>
                    </a:lnTo>
                    <a:lnTo>
                      <a:pt x="123" y="329"/>
                    </a:lnTo>
                    <a:lnTo>
                      <a:pt x="132" y="348"/>
                    </a:lnTo>
                    <a:lnTo>
                      <a:pt x="141" y="386"/>
                    </a:lnTo>
                    <a:lnTo>
                      <a:pt x="132" y="405"/>
                    </a:lnTo>
                    <a:lnTo>
                      <a:pt x="123" y="415"/>
                    </a:lnTo>
                    <a:lnTo>
                      <a:pt x="104" y="424"/>
                    </a:lnTo>
                    <a:lnTo>
                      <a:pt x="114" y="433"/>
                    </a:lnTo>
                    <a:lnTo>
                      <a:pt x="123" y="424"/>
                    </a:lnTo>
                    <a:lnTo>
                      <a:pt x="161" y="424"/>
                    </a:lnTo>
                    <a:lnTo>
                      <a:pt x="180" y="424"/>
                    </a:lnTo>
                    <a:lnTo>
                      <a:pt x="208" y="405"/>
                    </a:lnTo>
                    <a:lnTo>
                      <a:pt x="217" y="368"/>
                    </a:lnTo>
                    <a:lnTo>
                      <a:pt x="227" y="320"/>
                    </a:lnTo>
                    <a:lnTo>
                      <a:pt x="198" y="273"/>
                    </a:lnTo>
                    <a:lnTo>
                      <a:pt x="180" y="264"/>
                    </a:lnTo>
                    <a:lnTo>
                      <a:pt x="161" y="245"/>
                    </a:lnTo>
                    <a:lnTo>
                      <a:pt x="151" y="254"/>
                    </a:lnTo>
                    <a:lnTo>
                      <a:pt x="132" y="245"/>
                    </a:lnTo>
                    <a:lnTo>
                      <a:pt x="76" y="225"/>
                    </a:lnTo>
                    <a:lnTo>
                      <a:pt x="19" y="198"/>
                    </a:lnTo>
                    <a:lnTo>
                      <a:pt x="0" y="169"/>
                    </a:lnTo>
                    <a:lnTo>
                      <a:pt x="0" y="122"/>
                    </a:lnTo>
                    <a:lnTo>
                      <a:pt x="19" y="75"/>
                    </a:lnTo>
                    <a:lnTo>
                      <a:pt x="47" y="47"/>
                    </a:lnTo>
                    <a:lnTo>
                      <a:pt x="85" y="28"/>
                    </a:lnTo>
                    <a:lnTo>
                      <a:pt x="123" y="18"/>
                    </a:lnTo>
                    <a:lnTo>
                      <a:pt x="1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34" name="Freeform 106"/>
              <p:cNvSpPr>
                <a:spLocks/>
              </p:cNvSpPr>
              <p:nvPr/>
            </p:nvSpPr>
            <p:spPr bwMode="auto">
              <a:xfrm>
                <a:off x="267" y="1785"/>
                <a:ext cx="24" cy="47"/>
              </a:xfrm>
              <a:custGeom>
                <a:avLst/>
                <a:gdLst>
                  <a:gd name="T0" fmla="*/ 24 w 94"/>
                  <a:gd name="T1" fmla="*/ 0 h 188"/>
                  <a:gd name="T2" fmla="*/ 21 w 94"/>
                  <a:gd name="T3" fmla="*/ 0 h 188"/>
                  <a:gd name="T4" fmla="*/ 21 w 94"/>
                  <a:gd name="T5" fmla="*/ 3 h 188"/>
                  <a:gd name="T6" fmla="*/ 17 w 94"/>
                  <a:gd name="T7" fmla="*/ 7 h 188"/>
                  <a:gd name="T8" fmla="*/ 15 w 94"/>
                  <a:gd name="T9" fmla="*/ 14 h 188"/>
                  <a:gd name="T10" fmla="*/ 12 w 94"/>
                  <a:gd name="T11" fmla="*/ 24 h 188"/>
                  <a:gd name="T12" fmla="*/ 17 w 94"/>
                  <a:gd name="T13" fmla="*/ 33 h 188"/>
                  <a:gd name="T14" fmla="*/ 24 w 94"/>
                  <a:gd name="T15" fmla="*/ 47 h 188"/>
                  <a:gd name="T16" fmla="*/ 12 w 94"/>
                  <a:gd name="T17" fmla="*/ 43 h 188"/>
                  <a:gd name="T18" fmla="*/ 5 w 94"/>
                  <a:gd name="T19" fmla="*/ 38 h 188"/>
                  <a:gd name="T20" fmla="*/ 0 w 94"/>
                  <a:gd name="T21" fmla="*/ 31 h 188"/>
                  <a:gd name="T22" fmla="*/ 0 w 94"/>
                  <a:gd name="T23" fmla="*/ 24 h 188"/>
                  <a:gd name="T24" fmla="*/ 2 w 94"/>
                  <a:gd name="T25" fmla="*/ 17 h 188"/>
                  <a:gd name="T26" fmla="*/ 9 w 94"/>
                  <a:gd name="T27" fmla="*/ 7 h 188"/>
                  <a:gd name="T28" fmla="*/ 17 w 94"/>
                  <a:gd name="T29" fmla="*/ 3 h 188"/>
                  <a:gd name="T30" fmla="*/ 24 w 94"/>
                  <a:gd name="T31" fmla="*/ 0 h 18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94" h="188">
                    <a:moveTo>
                      <a:pt x="94" y="0"/>
                    </a:moveTo>
                    <a:lnTo>
                      <a:pt x="84" y="0"/>
                    </a:lnTo>
                    <a:lnTo>
                      <a:pt x="84" y="10"/>
                    </a:lnTo>
                    <a:lnTo>
                      <a:pt x="66" y="28"/>
                    </a:lnTo>
                    <a:lnTo>
                      <a:pt x="57" y="57"/>
                    </a:lnTo>
                    <a:lnTo>
                      <a:pt x="47" y="94"/>
                    </a:lnTo>
                    <a:lnTo>
                      <a:pt x="66" y="132"/>
                    </a:lnTo>
                    <a:lnTo>
                      <a:pt x="94" y="188"/>
                    </a:lnTo>
                    <a:lnTo>
                      <a:pt x="47" y="170"/>
                    </a:lnTo>
                    <a:lnTo>
                      <a:pt x="18" y="151"/>
                    </a:lnTo>
                    <a:lnTo>
                      <a:pt x="0" y="123"/>
                    </a:lnTo>
                    <a:lnTo>
                      <a:pt x="0" y="94"/>
                    </a:lnTo>
                    <a:lnTo>
                      <a:pt x="9" y="67"/>
                    </a:lnTo>
                    <a:lnTo>
                      <a:pt x="37" y="28"/>
                    </a:lnTo>
                    <a:lnTo>
                      <a:pt x="66" y="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35" name="Freeform 107"/>
              <p:cNvSpPr>
                <a:spLocks/>
              </p:cNvSpPr>
              <p:nvPr/>
            </p:nvSpPr>
            <p:spPr bwMode="auto">
              <a:xfrm>
                <a:off x="274" y="1858"/>
                <a:ext cx="22" cy="19"/>
              </a:xfrm>
              <a:custGeom>
                <a:avLst/>
                <a:gdLst>
                  <a:gd name="T0" fmla="*/ 22 w 85"/>
                  <a:gd name="T1" fmla="*/ 3 h 76"/>
                  <a:gd name="T2" fmla="*/ 22 w 85"/>
                  <a:gd name="T3" fmla="*/ 10 h 76"/>
                  <a:gd name="T4" fmla="*/ 22 w 85"/>
                  <a:gd name="T5" fmla="*/ 14 h 76"/>
                  <a:gd name="T6" fmla="*/ 17 w 85"/>
                  <a:gd name="T7" fmla="*/ 19 h 76"/>
                  <a:gd name="T8" fmla="*/ 12 w 85"/>
                  <a:gd name="T9" fmla="*/ 19 h 76"/>
                  <a:gd name="T10" fmla="*/ 10 w 85"/>
                  <a:gd name="T11" fmla="*/ 17 h 76"/>
                  <a:gd name="T12" fmla="*/ 8 w 85"/>
                  <a:gd name="T13" fmla="*/ 19 h 76"/>
                  <a:gd name="T14" fmla="*/ 2 w 85"/>
                  <a:gd name="T15" fmla="*/ 14 h 76"/>
                  <a:gd name="T16" fmla="*/ 0 w 85"/>
                  <a:gd name="T17" fmla="*/ 7 h 76"/>
                  <a:gd name="T18" fmla="*/ 5 w 85"/>
                  <a:gd name="T19" fmla="*/ 0 h 76"/>
                  <a:gd name="T20" fmla="*/ 10 w 85"/>
                  <a:gd name="T21" fmla="*/ 0 h 76"/>
                  <a:gd name="T22" fmla="*/ 14 w 85"/>
                  <a:gd name="T23" fmla="*/ 0 h 76"/>
                  <a:gd name="T24" fmla="*/ 22 w 85"/>
                  <a:gd name="T25" fmla="*/ 3 h 7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5" h="76">
                    <a:moveTo>
                      <a:pt x="85" y="10"/>
                    </a:moveTo>
                    <a:lnTo>
                      <a:pt x="85" y="39"/>
                    </a:lnTo>
                    <a:lnTo>
                      <a:pt x="85" y="57"/>
                    </a:lnTo>
                    <a:lnTo>
                      <a:pt x="66" y="76"/>
                    </a:lnTo>
                    <a:lnTo>
                      <a:pt x="47" y="76"/>
                    </a:lnTo>
                    <a:lnTo>
                      <a:pt x="38" y="66"/>
                    </a:lnTo>
                    <a:lnTo>
                      <a:pt x="29" y="76"/>
                    </a:lnTo>
                    <a:lnTo>
                      <a:pt x="9" y="57"/>
                    </a:lnTo>
                    <a:lnTo>
                      <a:pt x="0" y="29"/>
                    </a:lnTo>
                    <a:lnTo>
                      <a:pt x="19" y="0"/>
                    </a:lnTo>
                    <a:lnTo>
                      <a:pt x="38" y="0"/>
                    </a:lnTo>
                    <a:lnTo>
                      <a:pt x="56" y="0"/>
                    </a:lnTo>
                    <a:lnTo>
                      <a:pt x="85" y="1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36" name="Freeform 108"/>
              <p:cNvSpPr>
                <a:spLocks/>
              </p:cNvSpPr>
              <p:nvPr/>
            </p:nvSpPr>
            <p:spPr bwMode="auto">
              <a:xfrm>
                <a:off x="317" y="1780"/>
                <a:ext cx="16" cy="17"/>
              </a:xfrm>
              <a:custGeom>
                <a:avLst/>
                <a:gdLst>
                  <a:gd name="T0" fmla="*/ 9 w 66"/>
                  <a:gd name="T1" fmla="*/ 0 h 66"/>
                  <a:gd name="T2" fmla="*/ 14 w 66"/>
                  <a:gd name="T3" fmla="*/ 5 h 66"/>
                  <a:gd name="T4" fmla="*/ 14 w 66"/>
                  <a:gd name="T5" fmla="*/ 7 h 66"/>
                  <a:gd name="T6" fmla="*/ 16 w 66"/>
                  <a:gd name="T7" fmla="*/ 10 h 66"/>
                  <a:gd name="T8" fmla="*/ 11 w 66"/>
                  <a:gd name="T9" fmla="*/ 15 h 66"/>
                  <a:gd name="T10" fmla="*/ 7 w 66"/>
                  <a:gd name="T11" fmla="*/ 17 h 66"/>
                  <a:gd name="T12" fmla="*/ 2 w 66"/>
                  <a:gd name="T13" fmla="*/ 17 h 66"/>
                  <a:gd name="T14" fmla="*/ 0 w 66"/>
                  <a:gd name="T15" fmla="*/ 15 h 66"/>
                  <a:gd name="T16" fmla="*/ 0 w 66"/>
                  <a:gd name="T17" fmla="*/ 12 h 66"/>
                  <a:gd name="T18" fmla="*/ 0 w 66"/>
                  <a:gd name="T19" fmla="*/ 10 h 66"/>
                  <a:gd name="T20" fmla="*/ 2 w 66"/>
                  <a:gd name="T21" fmla="*/ 5 h 66"/>
                  <a:gd name="T22" fmla="*/ 9 w 66"/>
                  <a:gd name="T23" fmla="*/ 0 h 6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66" h="66">
                    <a:moveTo>
                      <a:pt x="37" y="0"/>
                    </a:moveTo>
                    <a:lnTo>
                      <a:pt x="56" y="19"/>
                    </a:lnTo>
                    <a:lnTo>
                      <a:pt x="56" y="29"/>
                    </a:lnTo>
                    <a:lnTo>
                      <a:pt x="66" y="39"/>
                    </a:lnTo>
                    <a:lnTo>
                      <a:pt x="47" y="57"/>
                    </a:lnTo>
                    <a:lnTo>
                      <a:pt x="27" y="66"/>
                    </a:lnTo>
                    <a:lnTo>
                      <a:pt x="9" y="66"/>
                    </a:lnTo>
                    <a:lnTo>
                      <a:pt x="0" y="57"/>
                    </a:lnTo>
                    <a:lnTo>
                      <a:pt x="0" y="47"/>
                    </a:lnTo>
                    <a:lnTo>
                      <a:pt x="0" y="39"/>
                    </a:lnTo>
                    <a:lnTo>
                      <a:pt x="9" y="19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37" name="Freeform 109"/>
              <p:cNvSpPr>
                <a:spLocks/>
              </p:cNvSpPr>
              <p:nvPr/>
            </p:nvSpPr>
            <p:spPr bwMode="auto">
              <a:xfrm>
                <a:off x="310" y="1839"/>
                <a:ext cx="33" cy="47"/>
              </a:xfrm>
              <a:custGeom>
                <a:avLst/>
                <a:gdLst>
                  <a:gd name="T0" fmla="*/ 33 w 131"/>
                  <a:gd name="T1" fmla="*/ 19 h 189"/>
                  <a:gd name="T2" fmla="*/ 28 w 131"/>
                  <a:gd name="T3" fmla="*/ 30 h 189"/>
                  <a:gd name="T4" fmla="*/ 24 w 131"/>
                  <a:gd name="T5" fmla="*/ 38 h 189"/>
                  <a:gd name="T6" fmla="*/ 16 w 131"/>
                  <a:gd name="T7" fmla="*/ 42 h 189"/>
                  <a:gd name="T8" fmla="*/ 7 w 131"/>
                  <a:gd name="T9" fmla="*/ 47 h 189"/>
                  <a:gd name="T10" fmla="*/ 0 w 131"/>
                  <a:gd name="T11" fmla="*/ 47 h 189"/>
                  <a:gd name="T12" fmla="*/ 9 w 131"/>
                  <a:gd name="T13" fmla="*/ 40 h 189"/>
                  <a:gd name="T14" fmla="*/ 12 w 131"/>
                  <a:gd name="T15" fmla="*/ 33 h 189"/>
                  <a:gd name="T16" fmla="*/ 14 w 131"/>
                  <a:gd name="T17" fmla="*/ 26 h 189"/>
                  <a:gd name="T18" fmla="*/ 14 w 131"/>
                  <a:gd name="T19" fmla="*/ 14 h 189"/>
                  <a:gd name="T20" fmla="*/ 9 w 131"/>
                  <a:gd name="T21" fmla="*/ 5 h 189"/>
                  <a:gd name="T22" fmla="*/ 5 w 131"/>
                  <a:gd name="T23" fmla="*/ 0 h 189"/>
                  <a:gd name="T24" fmla="*/ 21 w 131"/>
                  <a:gd name="T25" fmla="*/ 5 h 189"/>
                  <a:gd name="T26" fmla="*/ 28 w 131"/>
                  <a:gd name="T27" fmla="*/ 9 h 189"/>
                  <a:gd name="T28" fmla="*/ 33 w 131"/>
                  <a:gd name="T29" fmla="*/ 19 h 18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31" h="189">
                    <a:moveTo>
                      <a:pt x="131" y="75"/>
                    </a:moveTo>
                    <a:lnTo>
                      <a:pt x="112" y="122"/>
                    </a:lnTo>
                    <a:lnTo>
                      <a:pt x="94" y="151"/>
                    </a:lnTo>
                    <a:lnTo>
                      <a:pt x="65" y="170"/>
                    </a:lnTo>
                    <a:lnTo>
                      <a:pt x="28" y="189"/>
                    </a:lnTo>
                    <a:lnTo>
                      <a:pt x="0" y="189"/>
                    </a:lnTo>
                    <a:lnTo>
                      <a:pt x="37" y="161"/>
                    </a:lnTo>
                    <a:lnTo>
                      <a:pt x="47" y="132"/>
                    </a:lnTo>
                    <a:lnTo>
                      <a:pt x="55" y="104"/>
                    </a:lnTo>
                    <a:lnTo>
                      <a:pt x="55" y="57"/>
                    </a:lnTo>
                    <a:lnTo>
                      <a:pt x="37" y="19"/>
                    </a:lnTo>
                    <a:lnTo>
                      <a:pt x="18" y="0"/>
                    </a:lnTo>
                    <a:lnTo>
                      <a:pt x="84" y="19"/>
                    </a:lnTo>
                    <a:lnTo>
                      <a:pt x="112" y="38"/>
                    </a:lnTo>
                    <a:lnTo>
                      <a:pt x="131" y="75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38" name="Freeform 110"/>
              <p:cNvSpPr>
                <a:spLocks/>
              </p:cNvSpPr>
              <p:nvPr/>
            </p:nvSpPr>
            <p:spPr bwMode="auto">
              <a:xfrm>
                <a:off x="291" y="1764"/>
                <a:ext cx="23" cy="155"/>
              </a:xfrm>
              <a:custGeom>
                <a:avLst/>
                <a:gdLst>
                  <a:gd name="T0" fmla="*/ 9 w 94"/>
                  <a:gd name="T1" fmla="*/ 0 h 622"/>
                  <a:gd name="T2" fmla="*/ 12 w 94"/>
                  <a:gd name="T3" fmla="*/ 2 h 622"/>
                  <a:gd name="T4" fmla="*/ 14 w 94"/>
                  <a:gd name="T5" fmla="*/ 26 h 622"/>
                  <a:gd name="T6" fmla="*/ 16 w 94"/>
                  <a:gd name="T7" fmla="*/ 49 h 622"/>
                  <a:gd name="T8" fmla="*/ 19 w 94"/>
                  <a:gd name="T9" fmla="*/ 68 h 622"/>
                  <a:gd name="T10" fmla="*/ 21 w 94"/>
                  <a:gd name="T11" fmla="*/ 87 h 622"/>
                  <a:gd name="T12" fmla="*/ 23 w 94"/>
                  <a:gd name="T13" fmla="*/ 120 h 622"/>
                  <a:gd name="T14" fmla="*/ 23 w 94"/>
                  <a:gd name="T15" fmla="*/ 153 h 622"/>
                  <a:gd name="T16" fmla="*/ 21 w 94"/>
                  <a:gd name="T17" fmla="*/ 155 h 622"/>
                  <a:gd name="T18" fmla="*/ 19 w 94"/>
                  <a:gd name="T19" fmla="*/ 155 h 622"/>
                  <a:gd name="T20" fmla="*/ 16 w 94"/>
                  <a:gd name="T21" fmla="*/ 155 h 622"/>
                  <a:gd name="T22" fmla="*/ 12 w 94"/>
                  <a:gd name="T23" fmla="*/ 150 h 622"/>
                  <a:gd name="T24" fmla="*/ 12 w 94"/>
                  <a:gd name="T25" fmla="*/ 146 h 622"/>
                  <a:gd name="T26" fmla="*/ 12 w 94"/>
                  <a:gd name="T27" fmla="*/ 134 h 622"/>
                  <a:gd name="T28" fmla="*/ 12 w 94"/>
                  <a:gd name="T29" fmla="*/ 101 h 622"/>
                  <a:gd name="T30" fmla="*/ 9 w 94"/>
                  <a:gd name="T31" fmla="*/ 68 h 622"/>
                  <a:gd name="T32" fmla="*/ 5 w 94"/>
                  <a:gd name="T33" fmla="*/ 38 h 622"/>
                  <a:gd name="T34" fmla="*/ 2 w 94"/>
                  <a:gd name="T35" fmla="*/ 21 h 622"/>
                  <a:gd name="T36" fmla="*/ 0 w 94"/>
                  <a:gd name="T37" fmla="*/ 7 h 622"/>
                  <a:gd name="T38" fmla="*/ 0 w 94"/>
                  <a:gd name="T39" fmla="*/ 4 h 622"/>
                  <a:gd name="T40" fmla="*/ 2 w 94"/>
                  <a:gd name="T41" fmla="*/ 2 h 622"/>
                  <a:gd name="T42" fmla="*/ 9 w 94"/>
                  <a:gd name="T43" fmla="*/ 0 h 622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94" h="622">
                    <a:moveTo>
                      <a:pt x="37" y="0"/>
                    </a:moveTo>
                    <a:lnTo>
                      <a:pt x="47" y="8"/>
                    </a:lnTo>
                    <a:lnTo>
                      <a:pt x="57" y="104"/>
                    </a:lnTo>
                    <a:lnTo>
                      <a:pt x="66" y="198"/>
                    </a:lnTo>
                    <a:lnTo>
                      <a:pt x="76" y="272"/>
                    </a:lnTo>
                    <a:lnTo>
                      <a:pt x="84" y="348"/>
                    </a:lnTo>
                    <a:lnTo>
                      <a:pt x="94" y="480"/>
                    </a:lnTo>
                    <a:lnTo>
                      <a:pt x="94" y="612"/>
                    </a:lnTo>
                    <a:lnTo>
                      <a:pt x="84" y="622"/>
                    </a:lnTo>
                    <a:lnTo>
                      <a:pt x="76" y="622"/>
                    </a:lnTo>
                    <a:lnTo>
                      <a:pt x="66" y="622"/>
                    </a:lnTo>
                    <a:lnTo>
                      <a:pt x="47" y="603"/>
                    </a:lnTo>
                    <a:lnTo>
                      <a:pt x="47" y="584"/>
                    </a:lnTo>
                    <a:lnTo>
                      <a:pt x="47" y="537"/>
                    </a:lnTo>
                    <a:lnTo>
                      <a:pt x="47" y="405"/>
                    </a:lnTo>
                    <a:lnTo>
                      <a:pt x="37" y="272"/>
                    </a:lnTo>
                    <a:lnTo>
                      <a:pt x="19" y="151"/>
                    </a:lnTo>
                    <a:lnTo>
                      <a:pt x="10" y="84"/>
                    </a:lnTo>
                    <a:lnTo>
                      <a:pt x="0" y="28"/>
                    </a:lnTo>
                    <a:lnTo>
                      <a:pt x="0" y="18"/>
                    </a:lnTo>
                    <a:lnTo>
                      <a:pt x="10" y="8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39" name="Freeform 111"/>
              <p:cNvSpPr>
                <a:spLocks/>
              </p:cNvSpPr>
              <p:nvPr/>
            </p:nvSpPr>
            <p:spPr bwMode="auto">
              <a:xfrm>
                <a:off x="293" y="1768"/>
                <a:ext cx="17" cy="146"/>
              </a:xfrm>
              <a:custGeom>
                <a:avLst/>
                <a:gdLst>
                  <a:gd name="T0" fmla="*/ 5 w 66"/>
                  <a:gd name="T1" fmla="*/ 0 h 585"/>
                  <a:gd name="T2" fmla="*/ 7 w 66"/>
                  <a:gd name="T3" fmla="*/ 2 h 585"/>
                  <a:gd name="T4" fmla="*/ 7 w 66"/>
                  <a:gd name="T5" fmla="*/ 7 h 585"/>
                  <a:gd name="T6" fmla="*/ 7 w 66"/>
                  <a:gd name="T7" fmla="*/ 16 h 585"/>
                  <a:gd name="T8" fmla="*/ 10 w 66"/>
                  <a:gd name="T9" fmla="*/ 28 h 585"/>
                  <a:gd name="T10" fmla="*/ 10 w 66"/>
                  <a:gd name="T11" fmla="*/ 38 h 585"/>
                  <a:gd name="T12" fmla="*/ 17 w 66"/>
                  <a:gd name="T13" fmla="*/ 92 h 585"/>
                  <a:gd name="T14" fmla="*/ 17 w 66"/>
                  <a:gd name="T15" fmla="*/ 120 h 585"/>
                  <a:gd name="T16" fmla="*/ 17 w 66"/>
                  <a:gd name="T17" fmla="*/ 146 h 585"/>
                  <a:gd name="T18" fmla="*/ 14 w 66"/>
                  <a:gd name="T19" fmla="*/ 144 h 585"/>
                  <a:gd name="T20" fmla="*/ 10 w 66"/>
                  <a:gd name="T21" fmla="*/ 73 h 585"/>
                  <a:gd name="T22" fmla="*/ 7 w 66"/>
                  <a:gd name="T23" fmla="*/ 38 h 585"/>
                  <a:gd name="T24" fmla="*/ 0 w 66"/>
                  <a:gd name="T25" fmla="*/ 2 h 585"/>
                  <a:gd name="T26" fmla="*/ 2 w 66"/>
                  <a:gd name="T27" fmla="*/ 0 h 585"/>
                  <a:gd name="T28" fmla="*/ 5 w 66"/>
                  <a:gd name="T29" fmla="*/ 0 h 58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6" h="585">
                    <a:moveTo>
                      <a:pt x="18" y="0"/>
                    </a:moveTo>
                    <a:lnTo>
                      <a:pt x="27" y="10"/>
                    </a:lnTo>
                    <a:lnTo>
                      <a:pt x="27" y="29"/>
                    </a:lnTo>
                    <a:lnTo>
                      <a:pt x="27" y="66"/>
                    </a:lnTo>
                    <a:lnTo>
                      <a:pt x="37" y="113"/>
                    </a:lnTo>
                    <a:lnTo>
                      <a:pt x="37" y="151"/>
                    </a:lnTo>
                    <a:lnTo>
                      <a:pt x="66" y="368"/>
                    </a:lnTo>
                    <a:lnTo>
                      <a:pt x="66" y="481"/>
                    </a:lnTo>
                    <a:lnTo>
                      <a:pt x="66" y="585"/>
                    </a:lnTo>
                    <a:lnTo>
                      <a:pt x="56" y="575"/>
                    </a:lnTo>
                    <a:lnTo>
                      <a:pt x="37" y="293"/>
                    </a:lnTo>
                    <a:lnTo>
                      <a:pt x="27" y="151"/>
                    </a:lnTo>
                    <a:lnTo>
                      <a:pt x="0" y="10"/>
                    </a:lnTo>
                    <a:lnTo>
                      <a:pt x="9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40" name="Freeform 112"/>
              <p:cNvSpPr>
                <a:spLocks/>
              </p:cNvSpPr>
              <p:nvPr/>
            </p:nvSpPr>
            <p:spPr bwMode="auto">
              <a:xfrm>
                <a:off x="192" y="1908"/>
                <a:ext cx="63" cy="91"/>
              </a:xfrm>
              <a:custGeom>
                <a:avLst/>
                <a:gdLst>
                  <a:gd name="T0" fmla="*/ 44 w 255"/>
                  <a:gd name="T1" fmla="*/ 0 h 367"/>
                  <a:gd name="T2" fmla="*/ 56 w 255"/>
                  <a:gd name="T3" fmla="*/ 7 h 367"/>
                  <a:gd name="T4" fmla="*/ 56 w 255"/>
                  <a:gd name="T5" fmla="*/ 14 h 367"/>
                  <a:gd name="T6" fmla="*/ 51 w 255"/>
                  <a:gd name="T7" fmla="*/ 19 h 367"/>
                  <a:gd name="T8" fmla="*/ 42 w 255"/>
                  <a:gd name="T9" fmla="*/ 21 h 367"/>
                  <a:gd name="T10" fmla="*/ 40 w 255"/>
                  <a:gd name="T11" fmla="*/ 14 h 367"/>
                  <a:gd name="T12" fmla="*/ 44 w 255"/>
                  <a:gd name="T13" fmla="*/ 4 h 367"/>
                  <a:gd name="T14" fmla="*/ 33 w 255"/>
                  <a:gd name="T15" fmla="*/ 4 h 367"/>
                  <a:gd name="T16" fmla="*/ 16 w 255"/>
                  <a:gd name="T17" fmla="*/ 16 h 367"/>
                  <a:gd name="T18" fmla="*/ 16 w 255"/>
                  <a:gd name="T19" fmla="*/ 30 h 367"/>
                  <a:gd name="T20" fmla="*/ 30 w 255"/>
                  <a:gd name="T21" fmla="*/ 47 h 367"/>
                  <a:gd name="T22" fmla="*/ 51 w 255"/>
                  <a:gd name="T23" fmla="*/ 49 h 367"/>
                  <a:gd name="T24" fmla="*/ 63 w 255"/>
                  <a:gd name="T25" fmla="*/ 61 h 367"/>
                  <a:gd name="T26" fmla="*/ 63 w 255"/>
                  <a:gd name="T27" fmla="*/ 70 h 367"/>
                  <a:gd name="T28" fmla="*/ 53 w 255"/>
                  <a:gd name="T29" fmla="*/ 84 h 367"/>
                  <a:gd name="T30" fmla="*/ 42 w 255"/>
                  <a:gd name="T31" fmla="*/ 91 h 367"/>
                  <a:gd name="T32" fmla="*/ 16 w 255"/>
                  <a:gd name="T33" fmla="*/ 84 h 367"/>
                  <a:gd name="T34" fmla="*/ 7 w 255"/>
                  <a:gd name="T35" fmla="*/ 72 h 367"/>
                  <a:gd name="T36" fmla="*/ 12 w 255"/>
                  <a:gd name="T37" fmla="*/ 63 h 367"/>
                  <a:gd name="T38" fmla="*/ 21 w 255"/>
                  <a:gd name="T39" fmla="*/ 63 h 367"/>
                  <a:gd name="T40" fmla="*/ 28 w 255"/>
                  <a:gd name="T41" fmla="*/ 68 h 367"/>
                  <a:gd name="T42" fmla="*/ 26 w 255"/>
                  <a:gd name="T43" fmla="*/ 82 h 367"/>
                  <a:gd name="T44" fmla="*/ 23 w 255"/>
                  <a:gd name="T45" fmla="*/ 87 h 367"/>
                  <a:gd name="T46" fmla="*/ 33 w 255"/>
                  <a:gd name="T47" fmla="*/ 84 h 367"/>
                  <a:gd name="T48" fmla="*/ 42 w 255"/>
                  <a:gd name="T49" fmla="*/ 79 h 367"/>
                  <a:gd name="T50" fmla="*/ 46 w 255"/>
                  <a:gd name="T51" fmla="*/ 63 h 367"/>
                  <a:gd name="T52" fmla="*/ 33 w 255"/>
                  <a:gd name="T53" fmla="*/ 49 h 367"/>
                  <a:gd name="T54" fmla="*/ 30 w 255"/>
                  <a:gd name="T55" fmla="*/ 49 h 367"/>
                  <a:gd name="T56" fmla="*/ 16 w 255"/>
                  <a:gd name="T57" fmla="*/ 47 h 367"/>
                  <a:gd name="T58" fmla="*/ 2 w 255"/>
                  <a:gd name="T59" fmla="*/ 33 h 367"/>
                  <a:gd name="T60" fmla="*/ 4 w 255"/>
                  <a:gd name="T61" fmla="*/ 16 h 367"/>
                  <a:gd name="T62" fmla="*/ 16 w 255"/>
                  <a:gd name="T63" fmla="*/ 4 h 367"/>
                  <a:gd name="T64" fmla="*/ 30 w 255"/>
                  <a:gd name="T65" fmla="*/ 0 h 36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255" h="367">
                    <a:moveTo>
                      <a:pt x="122" y="0"/>
                    </a:moveTo>
                    <a:lnTo>
                      <a:pt x="179" y="0"/>
                    </a:lnTo>
                    <a:lnTo>
                      <a:pt x="198" y="9"/>
                    </a:lnTo>
                    <a:lnTo>
                      <a:pt x="226" y="28"/>
                    </a:lnTo>
                    <a:lnTo>
                      <a:pt x="226" y="47"/>
                    </a:lnTo>
                    <a:lnTo>
                      <a:pt x="226" y="56"/>
                    </a:lnTo>
                    <a:lnTo>
                      <a:pt x="216" y="75"/>
                    </a:lnTo>
                    <a:lnTo>
                      <a:pt x="208" y="75"/>
                    </a:lnTo>
                    <a:lnTo>
                      <a:pt x="179" y="85"/>
                    </a:lnTo>
                    <a:lnTo>
                      <a:pt x="169" y="85"/>
                    </a:lnTo>
                    <a:lnTo>
                      <a:pt x="169" y="75"/>
                    </a:lnTo>
                    <a:lnTo>
                      <a:pt x="161" y="56"/>
                    </a:lnTo>
                    <a:lnTo>
                      <a:pt x="161" y="37"/>
                    </a:lnTo>
                    <a:lnTo>
                      <a:pt x="179" y="18"/>
                    </a:lnTo>
                    <a:lnTo>
                      <a:pt x="179" y="9"/>
                    </a:lnTo>
                    <a:lnTo>
                      <a:pt x="132" y="18"/>
                    </a:lnTo>
                    <a:lnTo>
                      <a:pt x="85" y="37"/>
                    </a:lnTo>
                    <a:lnTo>
                      <a:pt x="65" y="65"/>
                    </a:lnTo>
                    <a:lnTo>
                      <a:pt x="57" y="94"/>
                    </a:lnTo>
                    <a:lnTo>
                      <a:pt x="65" y="122"/>
                    </a:lnTo>
                    <a:lnTo>
                      <a:pt x="75" y="141"/>
                    </a:lnTo>
                    <a:lnTo>
                      <a:pt x="122" y="188"/>
                    </a:lnTo>
                    <a:lnTo>
                      <a:pt x="179" y="188"/>
                    </a:lnTo>
                    <a:lnTo>
                      <a:pt x="208" y="198"/>
                    </a:lnTo>
                    <a:lnTo>
                      <a:pt x="236" y="216"/>
                    </a:lnTo>
                    <a:lnTo>
                      <a:pt x="255" y="245"/>
                    </a:lnTo>
                    <a:lnTo>
                      <a:pt x="255" y="263"/>
                    </a:lnTo>
                    <a:lnTo>
                      <a:pt x="255" y="282"/>
                    </a:lnTo>
                    <a:lnTo>
                      <a:pt x="245" y="311"/>
                    </a:lnTo>
                    <a:lnTo>
                      <a:pt x="216" y="339"/>
                    </a:lnTo>
                    <a:lnTo>
                      <a:pt x="198" y="358"/>
                    </a:lnTo>
                    <a:lnTo>
                      <a:pt x="169" y="367"/>
                    </a:lnTo>
                    <a:lnTo>
                      <a:pt x="94" y="358"/>
                    </a:lnTo>
                    <a:lnTo>
                      <a:pt x="65" y="339"/>
                    </a:lnTo>
                    <a:lnTo>
                      <a:pt x="28" y="311"/>
                    </a:lnTo>
                    <a:lnTo>
                      <a:pt x="28" y="292"/>
                    </a:lnTo>
                    <a:lnTo>
                      <a:pt x="28" y="273"/>
                    </a:lnTo>
                    <a:lnTo>
                      <a:pt x="47" y="255"/>
                    </a:lnTo>
                    <a:lnTo>
                      <a:pt x="57" y="255"/>
                    </a:lnTo>
                    <a:lnTo>
                      <a:pt x="85" y="255"/>
                    </a:lnTo>
                    <a:lnTo>
                      <a:pt x="94" y="263"/>
                    </a:lnTo>
                    <a:lnTo>
                      <a:pt x="113" y="273"/>
                    </a:lnTo>
                    <a:lnTo>
                      <a:pt x="113" y="302"/>
                    </a:lnTo>
                    <a:lnTo>
                      <a:pt x="104" y="329"/>
                    </a:lnTo>
                    <a:lnTo>
                      <a:pt x="85" y="339"/>
                    </a:lnTo>
                    <a:lnTo>
                      <a:pt x="94" y="349"/>
                    </a:lnTo>
                    <a:lnTo>
                      <a:pt x="94" y="339"/>
                    </a:lnTo>
                    <a:lnTo>
                      <a:pt x="132" y="339"/>
                    </a:lnTo>
                    <a:lnTo>
                      <a:pt x="151" y="339"/>
                    </a:lnTo>
                    <a:lnTo>
                      <a:pt x="169" y="320"/>
                    </a:lnTo>
                    <a:lnTo>
                      <a:pt x="179" y="292"/>
                    </a:lnTo>
                    <a:lnTo>
                      <a:pt x="188" y="255"/>
                    </a:lnTo>
                    <a:lnTo>
                      <a:pt x="161" y="216"/>
                    </a:lnTo>
                    <a:lnTo>
                      <a:pt x="132" y="198"/>
                    </a:lnTo>
                    <a:lnTo>
                      <a:pt x="122" y="208"/>
                    </a:lnTo>
                    <a:lnTo>
                      <a:pt x="122" y="198"/>
                    </a:lnTo>
                    <a:lnTo>
                      <a:pt x="113" y="198"/>
                    </a:lnTo>
                    <a:lnTo>
                      <a:pt x="65" y="188"/>
                    </a:lnTo>
                    <a:lnTo>
                      <a:pt x="18" y="159"/>
                    </a:lnTo>
                    <a:lnTo>
                      <a:pt x="9" y="132"/>
                    </a:lnTo>
                    <a:lnTo>
                      <a:pt x="0" y="104"/>
                    </a:lnTo>
                    <a:lnTo>
                      <a:pt x="18" y="65"/>
                    </a:lnTo>
                    <a:lnTo>
                      <a:pt x="38" y="37"/>
                    </a:lnTo>
                    <a:lnTo>
                      <a:pt x="65" y="18"/>
                    </a:lnTo>
                    <a:lnTo>
                      <a:pt x="94" y="9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41" name="Freeform 113"/>
              <p:cNvSpPr>
                <a:spLocks/>
              </p:cNvSpPr>
              <p:nvPr/>
            </p:nvSpPr>
            <p:spPr bwMode="auto">
              <a:xfrm>
                <a:off x="194" y="1914"/>
                <a:ext cx="21" cy="38"/>
              </a:xfrm>
              <a:custGeom>
                <a:avLst/>
                <a:gdLst>
                  <a:gd name="T0" fmla="*/ 19 w 85"/>
                  <a:gd name="T1" fmla="*/ 0 h 151"/>
                  <a:gd name="T2" fmla="*/ 19 w 85"/>
                  <a:gd name="T3" fmla="*/ 2 h 151"/>
                  <a:gd name="T4" fmla="*/ 14 w 85"/>
                  <a:gd name="T5" fmla="*/ 7 h 151"/>
                  <a:gd name="T6" fmla="*/ 12 w 85"/>
                  <a:gd name="T7" fmla="*/ 12 h 151"/>
                  <a:gd name="T8" fmla="*/ 12 w 85"/>
                  <a:gd name="T9" fmla="*/ 19 h 151"/>
                  <a:gd name="T10" fmla="*/ 12 w 85"/>
                  <a:gd name="T11" fmla="*/ 26 h 151"/>
                  <a:gd name="T12" fmla="*/ 21 w 85"/>
                  <a:gd name="T13" fmla="*/ 38 h 151"/>
                  <a:gd name="T14" fmla="*/ 9 w 85"/>
                  <a:gd name="T15" fmla="*/ 33 h 151"/>
                  <a:gd name="T16" fmla="*/ 5 w 85"/>
                  <a:gd name="T17" fmla="*/ 31 h 151"/>
                  <a:gd name="T18" fmla="*/ 0 w 85"/>
                  <a:gd name="T19" fmla="*/ 24 h 151"/>
                  <a:gd name="T20" fmla="*/ 0 w 85"/>
                  <a:gd name="T21" fmla="*/ 19 h 151"/>
                  <a:gd name="T22" fmla="*/ 2 w 85"/>
                  <a:gd name="T23" fmla="*/ 14 h 151"/>
                  <a:gd name="T24" fmla="*/ 7 w 85"/>
                  <a:gd name="T25" fmla="*/ 5 h 151"/>
                  <a:gd name="T26" fmla="*/ 14 w 85"/>
                  <a:gd name="T27" fmla="*/ 2 h 151"/>
                  <a:gd name="T28" fmla="*/ 19 w 85"/>
                  <a:gd name="T29" fmla="*/ 0 h 15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85" h="151">
                    <a:moveTo>
                      <a:pt x="76" y="0"/>
                    </a:moveTo>
                    <a:lnTo>
                      <a:pt x="76" y="9"/>
                    </a:lnTo>
                    <a:lnTo>
                      <a:pt x="56" y="28"/>
                    </a:lnTo>
                    <a:lnTo>
                      <a:pt x="48" y="47"/>
                    </a:lnTo>
                    <a:lnTo>
                      <a:pt x="48" y="76"/>
                    </a:lnTo>
                    <a:lnTo>
                      <a:pt x="48" y="104"/>
                    </a:lnTo>
                    <a:lnTo>
                      <a:pt x="85" y="151"/>
                    </a:lnTo>
                    <a:lnTo>
                      <a:pt x="38" y="131"/>
                    </a:lnTo>
                    <a:lnTo>
                      <a:pt x="19" y="123"/>
                    </a:lnTo>
                    <a:lnTo>
                      <a:pt x="0" y="94"/>
                    </a:lnTo>
                    <a:lnTo>
                      <a:pt x="0" y="76"/>
                    </a:lnTo>
                    <a:lnTo>
                      <a:pt x="9" y="57"/>
                    </a:lnTo>
                    <a:lnTo>
                      <a:pt x="29" y="19"/>
                    </a:lnTo>
                    <a:lnTo>
                      <a:pt x="56" y="9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42" name="Freeform 114"/>
              <p:cNvSpPr>
                <a:spLocks/>
              </p:cNvSpPr>
              <p:nvPr/>
            </p:nvSpPr>
            <p:spPr bwMode="auto">
              <a:xfrm>
                <a:off x="201" y="1973"/>
                <a:ext cx="17" cy="14"/>
              </a:xfrm>
              <a:custGeom>
                <a:avLst/>
                <a:gdLst>
                  <a:gd name="T0" fmla="*/ 14 w 66"/>
                  <a:gd name="T1" fmla="*/ 2 h 57"/>
                  <a:gd name="T2" fmla="*/ 17 w 66"/>
                  <a:gd name="T3" fmla="*/ 7 h 57"/>
                  <a:gd name="T4" fmla="*/ 17 w 66"/>
                  <a:gd name="T5" fmla="*/ 12 h 57"/>
                  <a:gd name="T6" fmla="*/ 14 w 66"/>
                  <a:gd name="T7" fmla="*/ 14 h 57"/>
                  <a:gd name="T8" fmla="*/ 10 w 66"/>
                  <a:gd name="T9" fmla="*/ 14 h 57"/>
                  <a:gd name="T10" fmla="*/ 7 w 66"/>
                  <a:gd name="T11" fmla="*/ 14 h 57"/>
                  <a:gd name="T12" fmla="*/ 5 w 66"/>
                  <a:gd name="T13" fmla="*/ 14 h 57"/>
                  <a:gd name="T14" fmla="*/ 2 w 66"/>
                  <a:gd name="T15" fmla="*/ 10 h 57"/>
                  <a:gd name="T16" fmla="*/ 0 w 66"/>
                  <a:gd name="T17" fmla="*/ 5 h 57"/>
                  <a:gd name="T18" fmla="*/ 2 w 66"/>
                  <a:gd name="T19" fmla="*/ 0 h 57"/>
                  <a:gd name="T20" fmla="*/ 7 w 66"/>
                  <a:gd name="T21" fmla="*/ 0 h 57"/>
                  <a:gd name="T22" fmla="*/ 14 w 66"/>
                  <a:gd name="T23" fmla="*/ 2 h 5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66" h="57">
                    <a:moveTo>
                      <a:pt x="56" y="10"/>
                    </a:moveTo>
                    <a:lnTo>
                      <a:pt x="66" y="29"/>
                    </a:lnTo>
                    <a:lnTo>
                      <a:pt x="66" y="48"/>
                    </a:lnTo>
                    <a:lnTo>
                      <a:pt x="56" y="57"/>
                    </a:lnTo>
                    <a:lnTo>
                      <a:pt x="37" y="57"/>
                    </a:lnTo>
                    <a:lnTo>
                      <a:pt x="27" y="57"/>
                    </a:lnTo>
                    <a:lnTo>
                      <a:pt x="19" y="57"/>
                    </a:lnTo>
                    <a:lnTo>
                      <a:pt x="9" y="39"/>
                    </a:lnTo>
                    <a:lnTo>
                      <a:pt x="0" y="19"/>
                    </a:lnTo>
                    <a:lnTo>
                      <a:pt x="9" y="0"/>
                    </a:lnTo>
                    <a:lnTo>
                      <a:pt x="27" y="0"/>
                    </a:lnTo>
                    <a:lnTo>
                      <a:pt x="56" y="1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43" name="Freeform 115"/>
              <p:cNvSpPr>
                <a:spLocks/>
              </p:cNvSpPr>
              <p:nvPr/>
            </p:nvSpPr>
            <p:spPr bwMode="auto">
              <a:xfrm>
                <a:off x="234" y="1912"/>
                <a:ext cx="12" cy="12"/>
              </a:xfrm>
              <a:custGeom>
                <a:avLst/>
                <a:gdLst>
                  <a:gd name="T0" fmla="*/ 7 w 47"/>
                  <a:gd name="T1" fmla="*/ 0 h 47"/>
                  <a:gd name="T2" fmla="*/ 10 w 47"/>
                  <a:gd name="T3" fmla="*/ 3 h 47"/>
                  <a:gd name="T4" fmla="*/ 12 w 47"/>
                  <a:gd name="T5" fmla="*/ 5 h 47"/>
                  <a:gd name="T6" fmla="*/ 12 w 47"/>
                  <a:gd name="T7" fmla="*/ 7 h 47"/>
                  <a:gd name="T8" fmla="*/ 10 w 47"/>
                  <a:gd name="T9" fmla="*/ 12 h 47"/>
                  <a:gd name="T10" fmla="*/ 5 w 47"/>
                  <a:gd name="T11" fmla="*/ 12 h 47"/>
                  <a:gd name="T12" fmla="*/ 3 w 47"/>
                  <a:gd name="T13" fmla="*/ 12 h 47"/>
                  <a:gd name="T14" fmla="*/ 0 w 47"/>
                  <a:gd name="T15" fmla="*/ 10 h 47"/>
                  <a:gd name="T16" fmla="*/ 0 w 47"/>
                  <a:gd name="T17" fmla="*/ 7 h 47"/>
                  <a:gd name="T18" fmla="*/ 3 w 47"/>
                  <a:gd name="T19" fmla="*/ 3 h 47"/>
                  <a:gd name="T20" fmla="*/ 7 w 47"/>
                  <a:gd name="T21" fmla="*/ 0 h 4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47" h="47">
                    <a:moveTo>
                      <a:pt x="29" y="0"/>
                    </a:moveTo>
                    <a:lnTo>
                      <a:pt x="39" y="10"/>
                    </a:lnTo>
                    <a:lnTo>
                      <a:pt x="47" y="19"/>
                    </a:lnTo>
                    <a:lnTo>
                      <a:pt x="47" y="29"/>
                    </a:lnTo>
                    <a:lnTo>
                      <a:pt x="39" y="47"/>
                    </a:lnTo>
                    <a:lnTo>
                      <a:pt x="19" y="47"/>
                    </a:lnTo>
                    <a:lnTo>
                      <a:pt x="10" y="47"/>
                    </a:lnTo>
                    <a:lnTo>
                      <a:pt x="0" y="38"/>
                    </a:lnTo>
                    <a:lnTo>
                      <a:pt x="0" y="29"/>
                    </a:lnTo>
                    <a:lnTo>
                      <a:pt x="10" y="1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44" name="Freeform 116"/>
              <p:cNvSpPr>
                <a:spLocks/>
              </p:cNvSpPr>
              <p:nvPr/>
            </p:nvSpPr>
            <p:spPr bwMode="auto">
              <a:xfrm>
                <a:off x="227" y="1957"/>
                <a:ext cx="26" cy="38"/>
              </a:xfrm>
              <a:custGeom>
                <a:avLst/>
                <a:gdLst>
                  <a:gd name="T0" fmla="*/ 26 w 104"/>
                  <a:gd name="T1" fmla="*/ 16 h 151"/>
                  <a:gd name="T2" fmla="*/ 24 w 104"/>
                  <a:gd name="T3" fmla="*/ 26 h 151"/>
                  <a:gd name="T4" fmla="*/ 19 w 104"/>
                  <a:gd name="T5" fmla="*/ 31 h 151"/>
                  <a:gd name="T6" fmla="*/ 14 w 104"/>
                  <a:gd name="T7" fmla="*/ 35 h 151"/>
                  <a:gd name="T8" fmla="*/ 7 w 104"/>
                  <a:gd name="T9" fmla="*/ 38 h 151"/>
                  <a:gd name="T10" fmla="*/ 0 w 104"/>
                  <a:gd name="T11" fmla="*/ 38 h 151"/>
                  <a:gd name="T12" fmla="*/ 10 w 104"/>
                  <a:gd name="T13" fmla="*/ 33 h 151"/>
                  <a:gd name="T14" fmla="*/ 12 w 104"/>
                  <a:gd name="T15" fmla="*/ 28 h 151"/>
                  <a:gd name="T16" fmla="*/ 12 w 104"/>
                  <a:gd name="T17" fmla="*/ 21 h 151"/>
                  <a:gd name="T18" fmla="*/ 12 w 104"/>
                  <a:gd name="T19" fmla="*/ 14 h 151"/>
                  <a:gd name="T20" fmla="*/ 10 w 104"/>
                  <a:gd name="T21" fmla="*/ 5 h 151"/>
                  <a:gd name="T22" fmla="*/ 5 w 104"/>
                  <a:gd name="T23" fmla="*/ 0 h 151"/>
                  <a:gd name="T24" fmla="*/ 19 w 104"/>
                  <a:gd name="T25" fmla="*/ 5 h 151"/>
                  <a:gd name="T26" fmla="*/ 24 w 104"/>
                  <a:gd name="T27" fmla="*/ 9 h 151"/>
                  <a:gd name="T28" fmla="*/ 26 w 104"/>
                  <a:gd name="T29" fmla="*/ 16 h 15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04" h="151">
                    <a:moveTo>
                      <a:pt x="104" y="65"/>
                    </a:moveTo>
                    <a:lnTo>
                      <a:pt x="95" y="104"/>
                    </a:lnTo>
                    <a:lnTo>
                      <a:pt x="75" y="122"/>
                    </a:lnTo>
                    <a:lnTo>
                      <a:pt x="57" y="141"/>
                    </a:lnTo>
                    <a:lnTo>
                      <a:pt x="28" y="151"/>
                    </a:lnTo>
                    <a:lnTo>
                      <a:pt x="0" y="151"/>
                    </a:lnTo>
                    <a:lnTo>
                      <a:pt x="38" y="131"/>
                    </a:lnTo>
                    <a:lnTo>
                      <a:pt x="47" y="113"/>
                    </a:lnTo>
                    <a:lnTo>
                      <a:pt x="47" y="84"/>
                    </a:lnTo>
                    <a:lnTo>
                      <a:pt x="47" y="57"/>
                    </a:lnTo>
                    <a:lnTo>
                      <a:pt x="38" y="18"/>
                    </a:lnTo>
                    <a:lnTo>
                      <a:pt x="20" y="0"/>
                    </a:lnTo>
                    <a:lnTo>
                      <a:pt x="75" y="18"/>
                    </a:lnTo>
                    <a:lnTo>
                      <a:pt x="95" y="37"/>
                    </a:lnTo>
                    <a:lnTo>
                      <a:pt x="104" y="65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45" name="Freeform 117"/>
              <p:cNvSpPr>
                <a:spLocks/>
              </p:cNvSpPr>
              <p:nvPr/>
            </p:nvSpPr>
            <p:spPr bwMode="auto">
              <a:xfrm>
                <a:off x="213" y="1898"/>
                <a:ext cx="19" cy="125"/>
              </a:xfrm>
              <a:custGeom>
                <a:avLst/>
                <a:gdLst>
                  <a:gd name="T0" fmla="*/ 7 w 76"/>
                  <a:gd name="T1" fmla="*/ 0 h 500"/>
                  <a:gd name="T2" fmla="*/ 9 w 76"/>
                  <a:gd name="T3" fmla="*/ 2 h 500"/>
                  <a:gd name="T4" fmla="*/ 14 w 76"/>
                  <a:gd name="T5" fmla="*/ 40 h 500"/>
                  <a:gd name="T6" fmla="*/ 14 w 76"/>
                  <a:gd name="T7" fmla="*/ 54 h 500"/>
                  <a:gd name="T8" fmla="*/ 17 w 76"/>
                  <a:gd name="T9" fmla="*/ 71 h 500"/>
                  <a:gd name="T10" fmla="*/ 19 w 76"/>
                  <a:gd name="T11" fmla="*/ 123 h 500"/>
                  <a:gd name="T12" fmla="*/ 17 w 76"/>
                  <a:gd name="T13" fmla="*/ 125 h 500"/>
                  <a:gd name="T14" fmla="*/ 12 w 76"/>
                  <a:gd name="T15" fmla="*/ 125 h 500"/>
                  <a:gd name="T16" fmla="*/ 9 w 76"/>
                  <a:gd name="T17" fmla="*/ 120 h 500"/>
                  <a:gd name="T18" fmla="*/ 9 w 76"/>
                  <a:gd name="T19" fmla="*/ 116 h 500"/>
                  <a:gd name="T20" fmla="*/ 9 w 76"/>
                  <a:gd name="T21" fmla="*/ 109 h 500"/>
                  <a:gd name="T22" fmla="*/ 9 w 76"/>
                  <a:gd name="T23" fmla="*/ 80 h 500"/>
                  <a:gd name="T24" fmla="*/ 7 w 76"/>
                  <a:gd name="T25" fmla="*/ 54 h 500"/>
                  <a:gd name="T26" fmla="*/ 5 w 76"/>
                  <a:gd name="T27" fmla="*/ 31 h 500"/>
                  <a:gd name="T28" fmla="*/ 0 w 76"/>
                  <a:gd name="T29" fmla="*/ 7 h 500"/>
                  <a:gd name="T30" fmla="*/ 2 w 76"/>
                  <a:gd name="T31" fmla="*/ 2 h 500"/>
                  <a:gd name="T32" fmla="*/ 7 w 76"/>
                  <a:gd name="T33" fmla="*/ 0 h 50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76" h="500">
                    <a:moveTo>
                      <a:pt x="28" y="0"/>
                    </a:moveTo>
                    <a:lnTo>
                      <a:pt x="37" y="9"/>
                    </a:lnTo>
                    <a:lnTo>
                      <a:pt x="56" y="160"/>
                    </a:lnTo>
                    <a:lnTo>
                      <a:pt x="56" y="217"/>
                    </a:lnTo>
                    <a:lnTo>
                      <a:pt x="66" y="283"/>
                    </a:lnTo>
                    <a:lnTo>
                      <a:pt x="76" y="490"/>
                    </a:lnTo>
                    <a:lnTo>
                      <a:pt x="66" y="500"/>
                    </a:lnTo>
                    <a:lnTo>
                      <a:pt x="47" y="500"/>
                    </a:lnTo>
                    <a:lnTo>
                      <a:pt x="37" y="481"/>
                    </a:lnTo>
                    <a:lnTo>
                      <a:pt x="37" y="462"/>
                    </a:lnTo>
                    <a:lnTo>
                      <a:pt x="37" y="434"/>
                    </a:lnTo>
                    <a:lnTo>
                      <a:pt x="37" y="320"/>
                    </a:lnTo>
                    <a:lnTo>
                      <a:pt x="28" y="217"/>
                    </a:lnTo>
                    <a:lnTo>
                      <a:pt x="19" y="123"/>
                    </a:lnTo>
                    <a:lnTo>
                      <a:pt x="0" y="28"/>
                    </a:lnTo>
                    <a:lnTo>
                      <a:pt x="9" y="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46" name="Freeform 118"/>
              <p:cNvSpPr>
                <a:spLocks/>
              </p:cNvSpPr>
              <p:nvPr/>
            </p:nvSpPr>
            <p:spPr bwMode="auto">
              <a:xfrm>
                <a:off x="215" y="1900"/>
                <a:ext cx="15" cy="118"/>
              </a:xfrm>
              <a:custGeom>
                <a:avLst/>
                <a:gdLst>
                  <a:gd name="T0" fmla="*/ 5 w 57"/>
                  <a:gd name="T1" fmla="*/ 0 h 472"/>
                  <a:gd name="T2" fmla="*/ 5 w 57"/>
                  <a:gd name="T3" fmla="*/ 5 h 472"/>
                  <a:gd name="T4" fmla="*/ 5 w 57"/>
                  <a:gd name="T5" fmla="*/ 7 h 472"/>
                  <a:gd name="T6" fmla="*/ 5 w 57"/>
                  <a:gd name="T7" fmla="*/ 14 h 472"/>
                  <a:gd name="T8" fmla="*/ 7 w 57"/>
                  <a:gd name="T9" fmla="*/ 24 h 472"/>
                  <a:gd name="T10" fmla="*/ 7 w 57"/>
                  <a:gd name="T11" fmla="*/ 33 h 472"/>
                  <a:gd name="T12" fmla="*/ 12 w 57"/>
                  <a:gd name="T13" fmla="*/ 76 h 472"/>
                  <a:gd name="T14" fmla="*/ 15 w 57"/>
                  <a:gd name="T15" fmla="*/ 97 h 472"/>
                  <a:gd name="T16" fmla="*/ 12 w 57"/>
                  <a:gd name="T17" fmla="*/ 118 h 472"/>
                  <a:gd name="T18" fmla="*/ 7 w 57"/>
                  <a:gd name="T19" fmla="*/ 61 h 472"/>
                  <a:gd name="T20" fmla="*/ 5 w 57"/>
                  <a:gd name="T21" fmla="*/ 33 h 472"/>
                  <a:gd name="T22" fmla="*/ 0 w 57"/>
                  <a:gd name="T23" fmla="*/ 3 h 472"/>
                  <a:gd name="T24" fmla="*/ 3 w 57"/>
                  <a:gd name="T25" fmla="*/ 3 h 472"/>
                  <a:gd name="T26" fmla="*/ 5 w 57"/>
                  <a:gd name="T27" fmla="*/ 0 h 47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57" h="472">
                    <a:moveTo>
                      <a:pt x="19" y="0"/>
                    </a:moveTo>
                    <a:lnTo>
                      <a:pt x="19" y="19"/>
                    </a:lnTo>
                    <a:lnTo>
                      <a:pt x="19" y="29"/>
                    </a:lnTo>
                    <a:lnTo>
                      <a:pt x="19" y="57"/>
                    </a:lnTo>
                    <a:lnTo>
                      <a:pt x="28" y="94"/>
                    </a:lnTo>
                    <a:lnTo>
                      <a:pt x="28" y="133"/>
                    </a:lnTo>
                    <a:lnTo>
                      <a:pt x="47" y="302"/>
                    </a:lnTo>
                    <a:lnTo>
                      <a:pt x="57" y="387"/>
                    </a:lnTo>
                    <a:lnTo>
                      <a:pt x="47" y="472"/>
                    </a:lnTo>
                    <a:lnTo>
                      <a:pt x="28" y="245"/>
                    </a:lnTo>
                    <a:lnTo>
                      <a:pt x="19" y="133"/>
                    </a:lnTo>
                    <a:lnTo>
                      <a:pt x="0" y="10"/>
                    </a:lnTo>
                    <a:lnTo>
                      <a:pt x="10" y="1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639095" name="Rectangle 119"/>
          <p:cNvSpPr>
            <a:spLocks noGrp="1" noChangeArrowheads="1"/>
          </p:cNvSpPr>
          <p:nvPr>
            <p:ph type="body" idx="1"/>
          </p:nvPr>
        </p:nvSpPr>
        <p:spPr>
          <a:xfrm>
            <a:off x="76200" y="685800"/>
            <a:ext cx="8991600" cy="617220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Toward right idea: 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State maximum resource needs in advance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Allow particular thread to proceed if:</a:t>
            </a:r>
          </a:p>
          <a:p>
            <a:pPr lvl="2">
              <a:lnSpc>
                <a:spcPct val="85000"/>
              </a:lnSpc>
              <a:spcBef>
                <a:spcPct val="20000"/>
              </a:spcBef>
              <a:buFontTx/>
              <a:buNone/>
            </a:pPr>
            <a:r>
              <a:rPr lang="en-US" altLang="ko-KR" dirty="0" smtClean="0">
                <a:ea typeface="굴림" panose="020B0600000101010101" pitchFamily="34" charset="-127"/>
              </a:rPr>
              <a:t>	(available resources - #requested) </a:t>
            </a: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 max </a:t>
            </a:r>
            <a:b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</a:b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remaining that might be needed by any thread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Banker’s algorithm (less conservative):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Allocate resources dynamically</a:t>
            </a:r>
          </a:p>
          <a:p>
            <a:pPr lvl="2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Evaluate each request and grant if some 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ordering of threads is still deadlock free afterward </a:t>
            </a:r>
          </a:p>
          <a:p>
            <a:pPr lvl="2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Technique: pretend each request is granted, then run deadlock detection algorithm, substituting </a:t>
            </a:r>
            <a:b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</a:b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 ([</a:t>
            </a:r>
            <a:r>
              <a:rPr lang="en-US" altLang="ko-KR" dirty="0" err="1" smtClean="0">
                <a:solidFill>
                  <a:schemeClr val="hlink"/>
                </a:solidFill>
                <a:ea typeface="굴림" panose="020B0600000101010101" pitchFamily="34" charset="-127"/>
              </a:rPr>
              <a:t>Max</a:t>
            </a:r>
            <a:r>
              <a:rPr lang="en-US" altLang="ko-KR" baseline="-25000" dirty="0" err="1" smtClean="0">
                <a:solidFill>
                  <a:schemeClr val="hlink"/>
                </a:solidFill>
                <a:ea typeface="굴림" panose="020B0600000101010101" pitchFamily="34" charset="-127"/>
              </a:rPr>
              <a:t>node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]-[</a:t>
            </a:r>
            <a:r>
              <a:rPr lang="en-US" altLang="ko-KR" dirty="0" err="1" smtClean="0">
                <a:solidFill>
                  <a:schemeClr val="hlink"/>
                </a:solidFill>
                <a:ea typeface="굴림" panose="020B0600000101010101" pitchFamily="34" charset="-127"/>
              </a:rPr>
              <a:t>Alloc</a:t>
            </a:r>
            <a:r>
              <a:rPr lang="en-US" altLang="ko-KR" baseline="-25000" dirty="0" err="1" smtClean="0">
                <a:solidFill>
                  <a:schemeClr val="hlink"/>
                </a:solidFill>
                <a:ea typeface="굴림" panose="020B0600000101010101" pitchFamily="34" charset="-127"/>
              </a:rPr>
              <a:t>node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] ≤ [Avail]) for ([</a:t>
            </a:r>
            <a:r>
              <a:rPr lang="en-US" altLang="ko-KR" dirty="0" err="1" smtClean="0">
                <a:solidFill>
                  <a:schemeClr val="hlink"/>
                </a:solidFill>
                <a:ea typeface="굴림" panose="020B0600000101010101" pitchFamily="34" charset="-127"/>
              </a:rPr>
              <a:t>Request</a:t>
            </a:r>
            <a:r>
              <a:rPr lang="en-US" altLang="ko-KR" baseline="-25000" dirty="0" err="1" smtClean="0">
                <a:solidFill>
                  <a:schemeClr val="hlink"/>
                </a:solidFill>
                <a:ea typeface="굴림" panose="020B0600000101010101" pitchFamily="34" charset="-127"/>
              </a:rPr>
              <a:t>node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] ≤ [Avail])</a:t>
            </a:r>
            <a:b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</a:b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Grant request if result is deadlock free (conservative!)</a:t>
            </a:r>
          </a:p>
          <a:p>
            <a:pPr lvl="2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Keeps system in a “SAFE” state, i.e. there exists a sequence {T</a:t>
            </a:r>
            <a:r>
              <a:rPr lang="en-US" altLang="ko-KR" baseline="-25000" dirty="0" smtClean="0">
                <a:ea typeface="굴림" panose="020B0600000101010101" pitchFamily="34" charset="-127"/>
              </a:rPr>
              <a:t>1</a:t>
            </a:r>
            <a:r>
              <a:rPr lang="en-US" altLang="ko-KR" dirty="0" smtClean="0">
                <a:ea typeface="굴림" panose="020B0600000101010101" pitchFamily="34" charset="-127"/>
              </a:rPr>
              <a:t>, T</a:t>
            </a:r>
            <a:r>
              <a:rPr lang="en-US" altLang="ko-KR" baseline="-25000" dirty="0" smtClean="0">
                <a:ea typeface="굴림" panose="020B0600000101010101" pitchFamily="34" charset="-127"/>
              </a:rPr>
              <a:t>2</a:t>
            </a:r>
            <a:r>
              <a:rPr lang="en-US" altLang="ko-KR" dirty="0" smtClean="0">
                <a:ea typeface="굴림" panose="020B0600000101010101" pitchFamily="34" charset="-127"/>
              </a:rPr>
              <a:t>, … </a:t>
            </a:r>
            <a:r>
              <a:rPr lang="en-US" altLang="ko-KR" dirty="0" err="1" smtClean="0">
                <a:ea typeface="굴림" panose="020B0600000101010101" pitchFamily="34" charset="-127"/>
              </a:rPr>
              <a:t>T</a:t>
            </a:r>
            <a:r>
              <a:rPr lang="en-US" altLang="ko-KR" baseline="-25000" dirty="0" err="1" smtClean="0">
                <a:ea typeface="굴림" panose="020B0600000101010101" pitchFamily="34" charset="-127"/>
              </a:rPr>
              <a:t>n</a:t>
            </a:r>
            <a:r>
              <a:rPr lang="en-US" altLang="ko-KR" dirty="0" smtClean="0">
                <a:ea typeface="굴림" panose="020B0600000101010101" pitchFamily="34" charset="-127"/>
              </a:rPr>
              <a:t>} with T</a:t>
            </a:r>
            <a:r>
              <a:rPr lang="en-US" altLang="ko-KR" baseline="-25000" dirty="0" smtClean="0">
                <a:ea typeface="굴림" panose="020B0600000101010101" pitchFamily="34" charset="-127"/>
              </a:rPr>
              <a:t>1</a:t>
            </a:r>
            <a:r>
              <a:rPr lang="en-US" altLang="ko-KR" dirty="0" smtClean="0">
                <a:ea typeface="굴림" panose="020B0600000101010101" pitchFamily="34" charset="-127"/>
              </a:rPr>
              <a:t> requesting all remaining resources, finishing, then T</a:t>
            </a:r>
            <a:r>
              <a:rPr lang="en-US" altLang="ko-KR" baseline="-25000" dirty="0" smtClean="0">
                <a:ea typeface="굴림" panose="020B0600000101010101" pitchFamily="34" charset="-127"/>
              </a:rPr>
              <a:t>2</a:t>
            </a:r>
            <a:r>
              <a:rPr lang="en-US" altLang="ko-KR" dirty="0" smtClean="0">
                <a:ea typeface="굴림" panose="020B0600000101010101" pitchFamily="34" charset="-127"/>
              </a:rPr>
              <a:t> requesting all remaining resources, etc..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Algorithm allows the sum of maximum resource needs of all current threads to be greater than total resources</a:t>
            </a:r>
          </a:p>
        </p:txBody>
      </p:sp>
      <p:sp>
        <p:nvSpPr>
          <p:cNvPr id="13316" name="Rectangle 120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533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Banker’s Algorithm for Preventing Deadlock</a:t>
            </a:r>
          </a:p>
        </p:txBody>
      </p:sp>
    </p:spTree>
    <p:extLst>
      <p:ext uri="{BB962C8B-B14F-4D97-AF65-F5344CB8AC3E}">
        <p14:creationId xmlns:p14="http://schemas.microsoft.com/office/powerpoint/2010/main" val="233181040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89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8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909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Banker’s Algorithm Example</a:t>
            </a:r>
          </a:p>
        </p:txBody>
      </p:sp>
      <p:sp>
        <p:nvSpPr>
          <p:cNvPr id="64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971800"/>
            <a:ext cx="8915400" cy="38862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ko-KR" sz="2800" dirty="0" smtClean="0">
                <a:ea typeface="굴림" panose="020B0600000101010101" pitchFamily="34" charset="-127"/>
              </a:rPr>
              <a:t>Banker’s algorithm with dining lawyers</a:t>
            </a:r>
          </a:p>
          <a:p>
            <a:pPr lvl="1">
              <a:lnSpc>
                <a:spcPct val="80000"/>
              </a:lnSpc>
            </a:pPr>
            <a:r>
              <a:rPr lang="en-US" altLang="ko-KR" sz="2400" dirty="0" smtClean="0">
                <a:ea typeface="굴림" panose="020B0600000101010101" pitchFamily="34" charset="-127"/>
              </a:rPr>
              <a:t>“Safe” (won’t cause deadlock) if when try to grab chopstick either:</a:t>
            </a:r>
          </a:p>
          <a:p>
            <a:pPr lvl="2">
              <a:lnSpc>
                <a:spcPct val="80000"/>
              </a:lnSpc>
            </a:pPr>
            <a:r>
              <a:rPr lang="en-US" altLang="ko-KR" sz="2400" dirty="0" smtClean="0">
                <a:ea typeface="굴림" panose="020B0600000101010101" pitchFamily="34" charset="-127"/>
              </a:rPr>
              <a:t>Not last chopstick</a:t>
            </a:r>
          </a:p>
          <a:p>
            <a:pPr lvl="2">
              <a:lnSpc>
                <a:spcPct val="80000"/>
              </a:lnSpc>
            </a:pPr>
            <a:r>
              <a:rPr lang="en-US" altLang="ko-KR" sz="2400" dirty="0" smtClean="0">
                <a:ea typeface="굴림" panose="020B0600000101010101" pitchFamily="34" charset="-127"/>
              </a:rPr>
              <a:t>Is last chopstick but someone will have </a:t>
            </a:r>
            <a:br>
              <a:rPr lang="en-US" altLang="ko-KR" sz="2400" dirty="0" smtClean="0">
                <a:ea typeface="굴림" panose="020B0600000101010101" pitchFamily="34" charset="-127"/>
              </a:rPr>
            </a:br>
            <a:r>
              <a:rPr lang="en-US" altLang="ko-KR" sz="2400" dirty="0" smtClean="0">
                <a:ea typeface="굴림" panose="020B0600000101010101" pitchFamily="34" charset="-127"/>
              </a:rPr>
              <a:t>two afterwards</a:t>
            </a:r>
          </a:p>
          <a:p>
            <a:pPr lvl="1">
              <a:lnSpc>
                <a:spcPct val="80000"/>
              </a:lnSpc>
            </a:pPr>
            <a:r>
              <a:rPr lang="en-US" altLang="ko-KR" sz="2400" dirty="0" smtClean="0">
                <a:ea typeface="굴림" panose="020B0600000101010101" pitchFamily="34" charset="-127"/>
              </a:rPr>
              <a:t>What if k-handed lawyers? Don’t allow if:</a:t>
            </a:r>
          </a:p>
          <a:p>
            <a:pPr lvl="2">
              <a:lnSpc>
                <a:spcPct val="80000"/>
              </a:lnSpc>
            </a:pPr>
            <a:r>
              <a:rPr lang="en-US" altLang="ko-KR" sz="2400" dirty="0" smtClean="0">
                <a:ea typeface="굴림" panose="020B0600000101010101" pitchFamily="34" charset="-127"/>
              </a:rPr>
              <a:t>It’s the last one, no one would have k</a:t>
            </a:r>
          </a:p>
          <a:p>
            <a:pPr lvl="2">
              <a:lnSpc>
                <a:spcPct val="80000"/>
              </a:lnSpc>
            </a:pPr>
            <a:r>
              <a:rPr lang="en-US" altLang="ko-KR" sz="2400" dirty="0" smtClean="0">
                <a:ea typeface="굴림" panose="020B0600000101010101" pitchFamily="34" charset="-127"/>
              </a:rPr>
              <a:t>It’s 2</a:t>
            </a:r>
            <a:r>
              <a:rPr lang="en-US" altLang="ko-KR" sz="2400" baseline="30000" dirty="0" smtClean="0">
                <a:ea typeface="굴림" panose="020B0600000101010101" pitchFamily="34" charset="-127"/>
              </a:rPr>
              <a:t>nd</a:t>
            </a:r>
            <a:r>
              <a:rPr lang="en-US" altLang="ko-KR" sz="2400" dirty="0" smtClean="0">
                <a:ea typeface="굴림" panose="020B0600000101010101" pitchFamily="34" charset="-127"/>
              </a:rPr>
              <a:t> to last, and no one would have k-1</a:t>
            </a:r>
          </a:p>
          <a:p>
            <a:pPr lvl="2">
              <a:lnSpc>
                <a:spcPct val="80000"/>
              </a:lnSpc>
            </a:pPr>
            <a:r>
              <a:rPr lang="en-US" altLang="ko-KR" sz="2400" dirty="0" smtClean="0">
                <a:ea typeface="굴림" panose="020B0600000101010101" pitchFamily="34" charset="-127"/>
              </a:rPr>
              <a:t>It’s 3</a:t>
            </a:r>
            <a:r>
              <a:rPr lang="en-US" altLang="ko-KR" sz="2400" baseline="30000" dirty="0" smtClean="0">
                <a:ea typeface="굴림" panose="020B0600000101010101" pitchFamily="34" charset="-127"/>
              </a:rPr>
              <a:t>rd</a:t>
            </a:r>
            <a:r>
              <a:rPr lang="en-US" altLang="ko-KR" sz="2400" dirty="0" smtClean="0">
                <a:ea typeface="굴림" panose="020B0600000101010101" pitchFamily="34" charset="-127"/>
              </a:rPr>
              <a:t> to last, and no one would have k-2</a:t>
            </a:r>
          </a:p>
          <a:p>
            <a:pPr lvl="2">
              <a:lnSpc>
                <a:spcPct val="80000"/>
              </a:lnSpc>
            </a:pPr>
            <a:r>
              <a:rPr lang="en-US" altLang="ko-KR" sz="2400" dirty="0" smtClean="0">
                <a:ea typeface="굴림" panose="020B0600000101010101" pitchFamily="34" charset="-127"/>
              </a:rPr>
              <a:t>…</a:t>
            </a: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1" t="522" r="11351" b="522"/>
          <a:stretch>
            <a:fillRect/>
          </a:stretch>
        </p:blipFill>
        <p:spPr bwMode="auto">
          <a:xfrm>
            <a:off x="3429000" y="762000"/>
            <a:ext cx="2209800" cy="21209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838200"/>
            <a:ext cx="1257300" cy="204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762000"/>
            <a:ext cx="1163638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103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4114800"/>
            <a:ext cx="1893888" cy="200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550885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4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4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102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8086" name="Group 134"/>
          <p:cNvGrpSpPr>
            <a:grpSpLocks/>
          </p:cNvGrpSpPr>
          <p:nvPr/>
        </p:nvGrpSpPr>
        <p:grpSpPr bwMode="auto">
          <a:xfrm>
            <a:off x="2819400" y="685800"/>
            <a:ext cx="3657600" cy="1798638"/>
            <a:chOff x="1632" y="645"/>
            <a:chExt cx="2816" cy="1421"/>
          </a:xfrm>
        </p:grpSpPr>
        <p:sp>
          <p:nvSpPr>
            <p:cNvPr id="21509" name="Freeform 129"/>
            <p:cNvSpPr>
              <a:spLocks/>
            </p:cNvSpPr>
            <p:nvPr/>
          </p:nvSpPr>
          <p:spPr bwMode="auto">
            <a:xfrm rot="696599">
              <a:off x="2308" y="1087"/>
              <a:ext cx="847" cy="94"/>
            </a:xfrm>
            <a:custGeom>
              <a:avLst/>
              <a:gdLst>
                <a:gd name="T0" fmla="*/ 6 w 2541"/>
                <a:gd name="T1" fmla="*/ 27 h 284"/>
                <a:gd name="T2" fmla="*/ 16 w 2541"/>
                <a:gd name="T3" fmla="*/ 26 h 284"/>
                <a:gd name="T4" fmla="*/ 26 w 2541"/>
                <a:gd name="T5" fmla="*/ 25 h 284"/>
                <a:gd name="T6" fmla="*/ 33 w 2541"/>
                <a:gd name="T7" fmla="*/ 24 h 284"/>
                <a:gd name="T8" fmla="*/ 40 w 2541"/>
                <a:gd name="T9" fmla="*/ 24 h 284"/>
                <a:gd name="T10" fmla="*/ 56 w 2541"/>
                <a:gd name="T11" fmla="*/ 23 h 284"/>
                <a:gd name="T12" fmla="*/ 80 w 2541"/>
                <a:gd name="T13" fmla="*/ 20 h 284"/>
                <a:gd name="T14" fmla="*/ 110 w 2541"/>
                <a:gd name="T15" fmla="*/ 18 h 284"/>
                <a:gd name="T16" fmla="*/ 141 w 2541"/>
                <a:gd name="T17" fmla="*/ 16 h 284"/>
                <a:gd name="T18" fmla="*/ 173 w 2541"/>
                <a:gd name="T19" fmla="*/ 14 h 284"/>
                <a:gd name="T20" fmla="*/ 200 w 2541"/>
                <a:gd name="T21" fmla="*/ 13 h 284"/>
                <a:gd name="T22" fmla="*/ 223 w 2541"/>
                <a:gd name="T23" fmla="*/ 13 h 284"/>
                <a:gd name="T24" fmla="*/ 235 w 2541"/>
                <a:gd name="T25" fmla="*/ 15 h 284"/>
                <a:gd name="T26" fmla="*/ 239 w 2541"/>
                <a:gd name="T27" fmla="*/ 17 h 284"/>
                <a:gd name="T28" fmla="*/ 238 w 2541"/>
                <a:gd name="T29" fmla="*/ 22 h 284"/>
                <a:gd name="T30" fmla="*/ 234 w 2541"/>
                <a:gd name="T31" fmla="*/ 28 h 284"/>
                <a:gd name="T32" fmla="*/ 237 w 2541"/>
                <a:gd name="T33" fmla="*/ 26 h 284"/>
                <a:gd name="T34" fmla="*/ 249 w 2541"/>
                <a:gd name="T35" fmla="*/ 16 h 284"/>
                <a:gd name="T36" fmla="*/ 263 w 2541"/>
                <a:gd name="T37" fmla="*/ 9 h 284"/>
                <a:gd name="T38" fmla="*/ 276 w 2541"/>
                <a:gd name="T39" fmla="*/ 2 h 284"/>
                <a:gd name="T40" fmla="*/ 273 w 2541"/>
                <a:gd name="T41" fmla="*/ 0 h 284"/>
                <a:gd name="T42" fmla="*/ 255 w 2541"/>
                <a:gd name="T43" fmla="*/ 1 h 284"/>
                <a:gd name="T44" fmla="*/ 236 w 2541"/>
                <a:gd name="T45" fmla="*/ 2 h 284"/>
                <a:gd name="T46" fmla="*/ 218 w 2541"/>
                <a:gd name="T47" fmla="*/ 3 h 284"/>
                <a:gd name="T48" fmla="*/ 199 w 2541"/>
                <a:gd name="T49" fmla="*/ 4 h 284"/>
                <a:gd name="T50" fmla="*/ 181 w 2541"/>
                <a:gd name="T51" fmla="*/ 5 h 284"/>
                <a:gd name="T52" fmla="*/ 163 w 2541"/>
                <a:gd name="T53" fmla="*/ 7 h 284"/>
                <a:gd name="T54" fmla="*/ 144 w 2541"/>
                <a:gd name="T55" fmla="*/ 9 h 284"/>
                <a:gd name="T56" fmla="*/ 127 w 2541"/>
                <a:gd name="T57" fmla="*/ 10 h 284"/>
                <a:gd name="T58" fmla="*/ 109 w 2541"/>
                <a:gd name="T59" fmla="*/ 12 h 284"/>
                <a:gd name="T60" fmla="*/ 91 w 2541"/>
                <a:gd name="T61" fmla="*/ 14 h 284"/>
                <a:gd name="T62" fmla="*/ 74 w 2541"/>
                <a:gd name="T63" fmla="*/ 16 h 284"/>
                <a:gd name="T64" fmla="*/ 57 w 2541"/>
                <a:gd name="T65" fmla="*/ 19 h 284"/>
                <a:gd name="T66" fmla="*/ 40 w 2541"/>
                <a:gd name="T67" fmla="*/ 21 h 284"/>
                <a:gd name="T68" fmla="*/ 24 w 2541"/>
                <a:gd name="T69" fmla="*/ 23 h 284"/>
                <a:gd name="T70" fmla="*/ 8 w 2541"/>
                <a:gd name="T71" fmla="*/ 26 h 28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541" h="284">
                  <a:moveTo>
                    <a:pt x="0" y="249"/>
                  </a:moveTo>
                  <a:lnTo>
                    <a:pt x="50" y="246"/>
                  </a:lnTo>
                  <a:lnTo>
                    <a:pt x="102" y="239"/>
                  </a:lnTo>
                  <a:lnTo>
                    <a:pt x="148" y="235"/>
                  </a:lnTo>
                  <a:lnTo>
                    <a:pt x="193" y="232"/>
                  </a:lnTo>
                  <a:lnTo>
                    <a:pt x="235" y="227"/>
                  </a:lnTo>
                  <a:lnTo>
                    <a:pt x="269" y="224"/>
                  </a:lnTo>
                  <a:lnTo>
                    <a:pt x="296" y="220"/>
                  </a:lnTo>
                  <a:lnTo>
                    <a:pt x="316" y="220"/>
                  </a:lnTo>
                  <a:lnTo>
                    <a:pt x="358" y="217"/>
                  </a:lnTo>
                  <a:lnTo>
                    <a:pt x="422" y="212"/>
                  </a:lnTo>
                  <a:lnTo>
                    <a:pt x="506" y="205"/>
                  </a:lnTo>
                  <a:lnTo>
                    <a:pt x="607" y="197"/>
                  </a:lnTo>
                  <a:lnTo>
                    <a:pt x="721" y="185"/>
                  </a:lnTo>
                  <a:lnTo>
                    <a:pt x="851" y="175"/>
                  </a:lnTo>
                  <a:lnTo>
                    <a:pt x="987" y="163"/>
                  </a:lnTo>
                  <a:lnTo>
                    <a:pt x="1128" y="151"/>
                  </a:lnTo>
                  <a:lnTo>
                    <a:pt x="1273" y="143"/>
                  </a:lnTo>
                  <a:lnTo>
                    <a:pt x="1414" y="133"/>
                  </a:lnTo>
                  <a:lnTo>
                    <a:pt x="1554" y="125"/>
                  </a:lnTo>
                  <a:lnTo>
                    <a:pt x="1683" y="121"/>
                  </a:lnTo>
                  <a:lnTo>
                    <a:pt x="1804" y="116"/>
                  </a:lnTo>
                  <a:lnTo>
                    <a:pt x="1915" y="116"/>
                  </a:lnTo>
                  <a:lnTo>
                    <a:pt x="2009" y="121"/>
                  </a:lnTo>
                  <a:lnTo>
                    <a:pt x="2082" y="128"/>
                  </a:lnTo>
                  <a:lnTo>
                    <a:pt x="2112" y="133"/>
                  </a:lnTo>
                  <a:lnTo>
                    <a:pt x="2139" y="143"/>
                  </a:lnTo>
                  <a:lnTo>
                    <a:pt x="2154" y="151"/>
                  </a:lnTo>
                  <a:lnTo>
                    <a:pt x="2158" y="163"/>
                  </a:lnTo>
                  <a:lnTo>
                    <a:pt x="2142" y="197"/>
                  </a:lnTo>
                  <a:lnTo>
                    <a:pt x="2124" y="227"/>
                  </a:lnTo>
                  <a:lnTo>
                    <a:pt x="2105" y="254"/>
                  </a:lnTo>
                  <a:lnTo>
                    <a:pt x="2090" y="284"/>
                  </a:lnTo>
                  <a:lnTo>
                    <a:pt x="2134" y="235"/>
                  </a:lnTo>
                  <a:lnTo>
                    <a:pt x="2188" y="190"/>
                  </a:lnTo>
                  <a:lnTo>
                    <a:pt x="2245" y="148"/>
                  </a:lnTo>
                  <a:lnTo>
                    <a:pt x="2302" y="109"/>
                  </a:lnTo>
                  <a:lnTo>
                    <a:pt x="2363" y="79"/>
                  </a:lnTo>
                  <a:lnTo>
                    <a:pt x="2423" y="49"/>
                  </a:lnTo>
                  <a:lnTo>
                    <a:pt x="2484" y="22"/>
                  </a:lnTo>
                  <a:lnTo>
                    <a:pt x="2541" y="0"/>
                  </a:lnTo>
                  <a:lnTo>
                    <a:pt x="2457" y="3"/>
                  </a:lnTo>
                  <a:lnTo>
                    <a:pt x="2374" y="7"/>
                  </a:lnTo>
                  <a:lnTo>
                    <a:pt x="2294" y="10"/>
                  </a:lnTo>
                  <a:lnTo>
                    <a:pt x="2211" y="15"/>
                  </a:lnTo>
                  <a:lnTo>
                    <a:pt x="2127" y="18"/>
                  </a:lnTo>
                  <a:lnTo>
                    <a:pt x="2043" y="22"/>
                  </a:lnTo>
                  <a:lnTo>
                    <a:pt x="1959" y="27"/>
                  </a:lnTo>
                  <a:lnTo>
                    <a:pt x="1877" y="34"/>
                  </a:lnTo>
                  <a:lnTo>
                    <a:pt x="1793" y="37"/>
                  </a:lnTo>
                  <a:lnTo>
                    <a:pt x="1713" y="45"/>
                  </a:lnTo>
                  <a:lnTo>
                    <a:pt x="1629" y="49"/>
                  </a:lnTo>
                  <a:lnTo>
                    <a:pt x="1547" y="57"/>
                  </a:lnTo>
                  <a:lnTo>
                    <a:pt x="1463" y="64"/>
                  </a:lnTo>
                  <a:lnTo>
                    <a:pt x="1382" y="72"/>
                  </a:lnTo>
                  <a:lnTo>
                    <a:pt x="1298" y="79"/>
                  </a:lnTo>
                  <a:lnTo>
                    <a:pt x="1219" y="86"/>
                  </a:lnTo>
                  <a:lnTo>
                    <a:pt x="1140" y="94"/>
                  </a:lnTo>
                  <a:lnTo>
                    <a:pt x="1059" y="101"/>
                  </a:lnTo>
                  <a:lnTo>
                    <a:pt x="980" y="109"/>
                  </a:lnTo>
                  <a:lnTo>
                    <a:pt x="901" y="121"/>
                  </a:lnTo>
                  <a:lnTo>
                    <a:pt x="820" y="128"/>
                  </a:lnTo>
                  <a:lnTo>
                    <a:pt x="741" y="140"/>
                  </a:lnTo>
                  <a:lnTo>
                    <a:pt x="664" y="148"/>
                  </a:lnTo>
                  <a:lnTo>
                    <a:pt x="588" y="158"/>
                  </a:lnTo>
                  <a:lnTo>
                    <a:pt x="513" y="170"/>
                  </a:lnTo>
                  <a:lnTo>
                    <a:pt x="437" y="182"/>
                  </a:lnTo>
                  <a:lnTo>
                    <a:pt x="361" y="190"/>
                  </a:lnTo>
                  <a:lnTo>
                    <a:pt x="289" y="200"/>
                  </a:lnTo>
                  <a:lnTo>
                    <a:pt x="213" y="212"/>
                  </a:lnTo>
                  <a:lnTo>
                    <a:pt x="141" y="227"/>
                  </a:lnTo>
                  <a:lnTo>
                    <a:pt x="72" y="239"/>
                  </a:lnTo>
                  <a:lnTo>
                    <a:pt x="0" y="249"/>
                  </a:lnTo>
                  <a:close/>
                </a:path>
              </a:pathLst>
            </a:custGeom>
            <a:solidFill>
              <a:srgbClr val="D6E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0" name="Freeform 21"/>
            <p:cNvSpPr>
              <a:spLocks/>
            </p:cNvSpPr>
            <p:nvPr/>
          </p:nvSpPr>
          <p:spPr bwMode="auto">
            <a:xfrm rot="696599">
              <a:off x="1935" y="1162"/>
              <a:ext cx="1035" cy="78"/>
            </a:xfrm>
            <a:custGeom>
              <a:avLst/>
              <a:gdLst>
                <a:gd name="T0" fmla="*/ 9 w 3106"/>
                <a:gd name="T1" fmla="*/ 18 h 236"/>
                <a:gd name="T2" fmla="*/ 345 w 3106"/>
                <a:gd name="T3" fmla="*/ 0 h 236"/>
                <a:gd name="T4" fmla="*/ 327 w 3106"/>
                <a:gd name="T5" fmla="*/ 14 h 236"/>
                <a:gd name="T6" fmla="*/ 9 w 3106"/>
                <a:gd name="T7" fmla="*/ 26 h 236"/>
                <a:gd name="T8" fmla="*/ 0 w 3106"/>
                <a:gd name="T9" fmla="*/ 20 h 236"/>
                <a:gd name="T10" fmla="*/ 9 w 3106"/>
                <a:gd name="T11" fmla="*/ 18 h 2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06" h="236">
                  <a:moveTo>
                    <a:pt x="82" y="165"/>
                  </a:moveTo>
                  <a:lnTo>
                    <a:pt x="3106" y="0"/>
                  </a:lnTo>
                  <a:lnTo>
                    <a:pt x="2940" y="126"/>
                  </a:lnTo>
                  <a:lnTo>
                    <a:pt x="82" y="236"/>
                  </a:lnTo>
                  <a:lnTo>
                    <a:pt x="0" y="183"/>
                  </a:lnTo>
                  <a:lnTo>
                    <a:pt x="82" y="165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1" name="Freeform 130"/>
            <p:cNvSpPr>
              <a:spLocks/>
            </p:cNvSpPr>
            <p:nvPr/>
          </p:nvSpPr>
          <p:spPr bwMode="auto">
            <a:xfrm rot="696599">
              <a:off x="2106" y="1141"/>
              <a:ext cx="902" cy="70"/>
            </a:xfrm>
            <a:custGeom>
              <a:avLst/>
              <a:gdLst>
                <a:gd name="T0" fmla="*/ 0 w 2704"/>
                <a:gd name="T1" fmla="*/ 23 h 209"/>
                <a:gd name="T2" fmla="*/ 289 w 2704"/>
                <a:gd name="T3" fmla="*/ 7 h 209"/>
                <a:gd name="T4" fmla="*/ 301 w 2704"/>
                <a:gd name="T5" fmla="*/ 0 h 209"/>
                <a:gd name="T6" fmla="*/ 0 w 2704"/>
                <a:gd name="T7" fmla="*/ 23 h 20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704" h="209">
                  <a:moveTo>
                    <a:pt x="0" y="209"/>
                  </a:moveTo>
                  <a:lnTo>
                    <a:pt x="2598" y="64"/>
                  </a:lnTo>
                  <a:lnTo>
                    <a:pt x="2704" y="0"/>
                  </a:lnTo>
                  <a:lnTo>
                    <a:pt x="0" y="2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2" name="Freeform 10"/>
            <p:cNvSpPr>
              <a:spLocks/>
            </p:cNvSpPr>
            <p:nvPr/>
          </p:nvSpPr>
          <p:spPr bwMode="auto">
            <a:xfrm rot="696599">
              <a:off x="1947" y="1043"/>
              <a:ext cx="1250" cy="199"/>
            </a:xfrm>
            <a:custGeom>
              <a:avLst/>
              <a:gdLst>
                <a:gd name="T0" fmla="*/ 18 w 3750"/>
                <a:gd name="T1" fmla="*/ 52 h 597"/>
                <a:gd name="T2" fmla="*/ 41 w 3750"/>
                <a:gd name="T3" fmla="*/ 47 h 597"/>
                <a:gd name="T4" fmla="*/ 65 w 3750"/>
                <a:gd name="T5" fmla="*/ 42 h 597"/>
                <a:gd name="T6" fmla="*/ 89 w 3750"/>
                <a:gd name="T7" fmla="*/ 38 h 597"/>
                <a:gd name="T8" fmla="*/ 112 w 3750"/>
                <a:gd name="T9" fmla="*/ 33 h 597"/>
                <a:gd name="T10" fmla="*/ 137 w 3750"/>
                <a:gd name="T11" fmla="*/ 28 h 597"/>
                <a:gd name="T12" fmla="*/ 161 w 3750"/>
                <a:gd name="T13" fmla="*/ 24 h 597"/>
                <a:gd name="T14" fmla="*/ 186 w 3750"/>
                <a:gd name="T15" fmla="*/ 20 h 597"/>
                <a:gd name="T16" fmla="*/ 211 w 3750"/>
                <a:gd name="T17" fmla="*/ 16 h 597"/>
                <a:gd name="T18" fmla="*/ 237 w 3750"/>
                <a:gd name="T19" fmla="*/ 13 h 597"/>
                <a:gd name="T20" fmla="*/ 263 w 3750"/>
                <a:gd name="T21" fmla="*/ 10 h 597"/>
                <a:gd name="T22" fmla="*/ 289 w 3750"/>
                <a:gd name="T23" fmla="*/ 7 h 597"/>
                <a:gd name="T24" fmla="*/ 316 w 3750"/>
                <a:gd name="T25" fmla="*/ 5 h 597"/>
                <a:gd name="T26" fmla="*/ 344 w 3750"/>
                <a:gd name="T27" fmla="*/ 3 h 597"/>
                <a:gd name="T28" fmla="*/ 371 w 3750"/>
                <a:gd name="T29" fmla="*/ 1 h 597"/>
                <a:gd name="T30" fmla="*/ 400 w 3750"/>
                <a:gd name="T31" fmla="*/ 0 h 597"/>
                <a:gd name="T32" fmla="*/ 415 w 3750"/>
                <a:gd name="T33" fmla="*/ 0 h 597"/>
                <a:gd name="T34" fmla="*/ 416 w 3750"/>
                <a:gd name="T35" fmla="*/ 0 h 597"/>
                <a:gd name="T36" fmla="*/ 413 w 3750"/>
                <a:gd name="T37" fmla="*/ 5 h 597"/>
                <a:gd name="T38" fmla="*/ 405 w 3750"/>
                <a:gd name="T39" fmla="*/ 13 h 597"/>
                <a:gd name="T40" fmla="*/ 396 w 3750"/>
                <a:gd name="T41" fmla="*/ 20 h 597"/>
                <a:gd name="T42" fmla="*/ 388 w 3750"/>
                <a:gd name="T43" fmla="*/ 27 h 597"/>
                <a:gd name="T44" fmla="*/ 378 w 3750"/>
                <a:gd name="T45" fmla="*/ 33 h 597"/>
                <a:gd name="T46" fmla="*/ 369 w 3750"/>
                <a:gd name="T47" fmla="*/ 39 h 597"/>
                <a:gd name="T48" fmla="*/ 359 w 3750"/>
                <a:gd name="T49" fmla="*/ 44 h 597"/>
                <a:gd name="T50" fmla="*/ 349 w 3750"/>
                <a:gd name="T51" fmla="*/ 50 h 597"/>
                <a:gd name="T52" fmla="*/ 334 w 3750"/>
                <a:gd name="T53" fmla="*/ 53 h 597"/>
                <a:gd name="T54" fmla="*/ 312 w 3750"/>
                <a:gd name="T55" fmla="*/ 54 h 597"/>
                <a:gd name="T56" fmla="*/ 291 w 3750"/>
                <a:gd name="T57" fmla="*/ 55 h 597"/>
                <a:gd name="T58" fmla="*/ 270 w 3750"/>
                <a:gd name="T59" fmla="*/ 56 h 597"/>
                <a:gd name="T60" fmla="*/ 249 w 3750"/>
                <a:gd name="T61" fmla="*/ 57 h 597"/>
                <a:gd name="T62" fmla="*/ 228 w 3750"/>
                <a:gd name="T63" fmla="*/ 57 h 597"/>
                <a:gd name="T64" fmla="*/ 206 w 3750"/>
                <a:gd name="T65" fmla="*/ 58 h 597"/>
                <a:gd name="T66" fmla="*/ 185 w 3750"/>
                <a:gd name="T67" fmla="*/ 59 h 597"/>
                <a:gd name="T68" fmla="*/ 163 w 3750"/>
                <a:gd name="T69" fmla="*/ 60 h 597"/>
                <a:gd name="T70" fmla="*/ 142 w 3750"/>
                <a:gd name="T71" fmla="*/ 60 h 597"/>
                <a:gd name="T72" fmla="*/ 121 w 3750"/>
                <a:gd name="T73" fmla="*/ 61 h 597"/>
                <a:gd name="T74" fmla="*/ 99 w 3750"/>
                <a:gd name="T75" fmla="*/ 62 h 597"/>
                <a:gd name="T76" fmla="*/ 78 w 3750"/>
                <a:gd name="T77" fmla="*/ 63 h 597"/>
                <a:gd name="T78" fmla="*/ 57 w 3750"/>
                <a:gd name="T79" fmla="*/ 64 h 597"/>
                <a:gd name="T80" fmla="*/ 36 w 3750"/>
                <a:gd name="T81" fmla="*/ 65 h 597"/>
                <a:gd name="T82" fmla="*/ 15 w 3750"/>
                <a:gd name="T83" fmla="*/ 66 h 597"/>
                <a:gd name="T84" fmla="*/ 0 w 3750"/>
                <a:gd name="T85" fmla="*/ 63 h 597"/>
                <a:gd name="T86" fmla="*/ 3 w 3750"/>
                <a:gd name="T87" fmla="*/ 57 h 59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3750" h="597">
                  <a:moveTo>
                    <a:pt x="62" y="491"/>
                  </a:moveTo>
                  <a:lnTo>
                    <a:pt x="163" y="467"/>
                  </a:lnTo>
                  <a:lnTo>
                    <a:pt x="270" y="445"/>
                  </a:lnTo>
                  <a:lnTo>
                    <a:pt x="373" y="422"/>
                  </a:lnTo>
                  <a:lnTo>
                    <a:pt x="479" y="403"/>
                  </a:lnTo>
                  <a:lnTo>
                    <a:pt x="585" y="380"/>
                  </a:lnTo>
                  <a:lnTo>
                    <a:pt x="691" y="358"/>
                  </a:lnTo>
                  <a:lnTo>
                    <a:pt x="798" y="338"/>
                  </a:lnTo>
                  <a:lnTo>
                    <a:pt x="905" y="316"/>
                  </a:lnTo>
                  <a:lnTo>
                    <a:pt x="1011" y="296"/>
                  </a:lnTo>
                  <a:lnTo>
                    <a:pt x="1121" y="277"/>
                  </a:lnTo>
                  <a:lnTo>
                    <a:pt x="1231" y="255"/>
                  </a:lnTo>
                  <a:lnTo>
                    <a:pt x="1342" y="235"/>
                  </a:lnTo>
                  <a:lnTo>
                    <a:pt x="1451" y="217"/>
                  </a:lnTo>
                  <a:lnTo>
                    <a:pt x="1562" y="202"/>
                  </a:lnTo>
                  <a:lnTo>
                    <a:pt x="1675" y="183"/>
                  </a:lnTo>
                  <a:lnTo>
                    <a:pt x="1786" y="163"/>
                  </a:lnTo>
                  <a:lnTo>
                    <a:pt x="1900" y="148"/>
                  </a:lnTo>
                  <a:lnTo>
                    <a:pt x="2013" y="133"/>
                  </a:lnTo>
                  <a:lnTo>
                    <a:pt x="2132" y="118"/>
                  </a:lnTo>
                  <a:lnTo>
                    <a:pt x="2250" y="102"/>
                  </a:lnTo>
                  <a:lnTo>
                    <a:pt x="2363" y="92"/>
                  </a:lnTo>
                  <a:lnTo>
                    <a:pt x="2485" y="77"/>
                  </a:lnTo>
                  <a:lnTo>
                    <a:pt x="2603" y="65"/>
                  </a:lnTo>
                  <a:lnTo>
                    <a:pt x="2724" y="53"/>
                  </a:lnTo>
                  <a:lnTo>
                    <a:pt x="2846" y="45"/>
                  </a:lnTo>
                  <a:lnTo>
                    <a:pt x="2968" y="35"/>
                  </a:lnTo>
                  <a:lnTo>
                    <a:pt x="3093" y="27"/>
                  </a:lnTo>
                  <a:lnTo>
                    <a:pt x="3214" y="20"/>
                  </a:lnTo>
                  <a:lnTo>
                    <a:pt x="3343" y="12"/>
                  </a:lnTo>
                  <a:lnTo>
                    <a:pt x="3469" y="8"/>
                  </a:lnTo>
                  <a:lnTo>
                    <a:pt x="3597" y="3"/>
                  </a:lnTo>
                  <a:lnTo>
                    <a:pt x="3727" y="0"/>
                  </a:lnTo>
                  <a:lnTo>
                    <a:pt x="3735" y="0"/>
                  </a:lnTo>
                  <a:lnTo>
                    <a:pt x="3738" y="0"/>
                  </a:lnTo>
                  <a:lnTo>
                    <a:pt x="3742" y="0"/>
                  </a:lnTo>
                  <a:lnTo>
                    <a:pt x="3750" y="0"/>
                  </a:lnTo>
                  <a:lnTo>
                    <a:pt x="3715" y="42"/>
                  </a:lnTo>
                  <a:lnTo>
                    <a:pt x="3681" y="80"/>
                  </a:lnTo>
                  <a:lnTo>
                    <a:pt x="3644" y="118"/>
                  </a:lnTo>
                  <a:lnTo>
                    <a:pt x="3606" y="151"/>
                  </a:lnTo>
                  <a:lnTo>
                    <a:pt x="3567" y="183"/>
                  </a:lnTo>
                  <a:lnTo>
                    <a:pt x="3530" y="213"/>
                  </a:lnTo>
                  <a:lnTo>
                    <a:pt x="3488" y="243"/>
                  </a:lnTo>
                  <a:lnTo>
                    <a:pt x="3446" y="270"/>
                  </a:lnTo>
                  <a:lnTo>
                    <a:pt x="3404" y="301"/>
                  </a:lnTo>
                  <a:lnTo>
                    <a:pt x="3362" y="323"/>
                  </a:lnTo>
                  <a:lnTo>
                    <a:pt x="3321" y="350"/>
                  </a:lnTo>
                  <a:lnTo>
                    <a:pt x="3276" y="376"/>
                  </a:lnTo>
                  <a:lnTo>
                    <a:pt x="3234" y="400"/>
                  </a:lnTo>
                  <a:lnTo>
                    <a:pt x="3187" y="425"/>
                  </a:lnTo>
                  <a:lnTo>
                    <a:pt x="3143" y="449"/>
                  </a:lnTo>
                  <a:lnTo>
                    <a:pt x="3096" y="474"/>
                  </a:lnTo>
                  <a:lnTo>
                    <a:pt x="3002" y="479"/>
                  </a:lnTo>
                  <a:lnTo>
                    <a:pt x="2906" y="482"/>
                  </a:lnTo>
                  <a:lnTo>
                    <a:pt x="2812" y="486"/>
                  </a:lnTo>
                  <a:lnTo>
                    <a:pt x="2716" y="494"/>
                  </a:lnTo>
                  <a:lnTo>
                    <a:pt x="2622" y="498"/>
                  </a:lnTo>
                  <a:lnTo>
                    <a:pt x="2526" y="501"/>
                  </a:lnTo>
                  <a:lnTo>
                    <a:pt x="2432" y="506"/>
                  </a:lnTo>
                  <a:lnTo>
                    <a:pt x="2336" y="509"/>
                  </a:lnTo>
                  <a:lnTo>
                    <a:pt x="2242" y="509"/>
                  </a:lnTo>
                  <a:lnTo>
                    <a:pt x="2144" y="513"/>
                  </a:lnTo>
                  <a:lnTo>
                    <a:pt x="2048" y="516"/>
                  </a:lnTo>
                  <a:lnTo>
                    <a:pt x="1954" y="521"/>
                  </a:lnTo>
                  <a:lnTo>
                    <a:pt x="1855" y="524"/>
                  </a:lnTo>
                  <a:lnTo>
                    <a:pt x="1759" y="528"/>
                  </a:lnTo>
                  <a:lnTo>
                    <a:pt x="1665" y="531"/>
                  </a:lnTo>
                  <a:lnTo>
                    <a:pt x="1566" y="536"/>
                  </a:lnTo>
                  <a:lnTo>
                    <a:pt x="1471" y="536"/>
                  </a:lnTo>
                  <a:lnTo>
                    <a:pt x="1376" y="540"/>
                  </a:lnTo>
                  <a:lnTo>
                    <a:pt x="1276" y="543"/>
                  </a:lnTo>
                  <a:lnTo>
                    <a:pt x="1182" y="548"/>
                  </a:lnTo>
                  <a:lnTo>
                    <a:pt x="1086" y="551"/>
                  </a:lnTo>
                  <a:lnTo>
                    <a:pt x="987" y="555"/>
                  </a:lnTo>
                  <a:lnTo>
                    <a:pt x="893" y="558"/>
                  </a:lnTo>
                  <a:lnTo>
                    <a:pt x="798" y="563"/>
                  </a:lnTo>
                  <a:lnTo>
                    <a:pt x="703" y="566"/>
                  </a:lnTo>
                  <a:lnTo>
                    <a:pt x="608" y="570"/>
                  </a:lnTo>
                  <a:lnTo>
                    <a:pt x="513" y="573"/>
                  </a:lnTo>
                  <a:lnTo>
                    <a:pt x="418" y="578"/>
                  </a:lnTo>
                  <a:lnTo>
                    <a:pt x="323" y="582"/>
                  </a:lnTo>
                  <a:lnTo>
                    <a:pt x="228" y="585"/>
                  </a:lnTo>
                  <a:lnTo>
                    <a:pt x="136" y="593"/>
                  </a:lnTo>
                  <a:lnTo>
                    <a:pt x="42" y="597"/>
                  </a:lnTo>
                  <a:lnTo>
                    <a:pt x="0" y="566"/>
                  </a:lnTo>
                  <a:lnTo>
                    <a:pt x="0" y="540"/>
                  </a:lnTo>
                  <a:lnTo>
                    <a:pt x="27" y="513"/>
                  </a:lnTo>
                  <a:lnTo>
                    <a:pt x="62" y="491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3" name="Freeform 22"/>
            <p:cNvSpPr>
              <a:spLocks/>
            </p:cNvSpPr>
            <p:nvPr/>
          </p:nvSpPr>
          <p:spPr bwMode="auto">
            <a:xfrm rot="696599">
              <a:off x="1940" y="1157"/>
              <a:ext cx="1060" cy="69"/>
            </a:xfrm>
            <a:custGeom>
              <a:avLst/>
              <a:gdLst>
                <a:gd name="T0" fmla="*/ 9 w 3180"/>
                <a:gd name="T1" fmla="*/ 18 h 205"/>
                <a:gd name="T2" fmla="*/ 353 w 3180"/>
                <a:gd name="T3" fmla="*/ 0 h 205"/>
                <a:gd name="T4" fmla="*/ 334 w 3180"/>
                <a:gd name="T5" fmla="*/ 9 h 205"/>
                <a:gd name="T6" fmla="*/ 9 w 3180"/>
                <a:gd name="T7" fmla="*/ 23 h 205"/>
                <a:gd name="T8" fmla="*/ 0 w 3180"/>
                <a:gd name="T9" fmla="*/ 19 h 205"/>
                <a:gd name="T10" fmla="*/ 9 w 3180"/>
                <a:gd name="T11" fmla="*/ 18 h 2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80" h="205">
                  <a:moveTo>
                    <a:pt x="84" y="160"/>
                  </a:moveTo>
                  <a:lnTo>
                    <a:pt x="3180" y="0"/>
                  </a:lnTo>
                  <a:lnTo>
                    <a:pt x="3005" y="76"/>
                  </a:lnTo>
                  <a:lnTo>
                    <a:pt x="84" y="205"/>
                  </a:lnTo>
                  <a:lnTo>
                    <a:pt x="0" y="170"/>
                  </a:lnTo>
                  <a:lnTo>
                    <a:pt x="84" y="160"/>
                  </a:lnTo>
                  <a:close/>
                </a:path>
              </a:pathLst>
            </a:custGeom>
            <a:solidFill>
              <a:srgbClr val="9999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4" name="Freeform 23"/>
            <p:cNvSpPr>
              <a:spLocks/>
            </p:cNvSpPr>
            <p:nvPr/>
          </p:nvSpPr>
          <p:spPr bwMode="auto">
            <a:xfrm rot="696599">
              <a:off x="2178" y="1099"/>
              <a:ext cx="16" cy="51"/>
            </a:xfrm>
            <a:custGeom>
              <a:avLst/>
              <a:gdLst>
                <a:gd name="T0" fmla="*/ 4 w 50"/>
                <a:gd name="T1" fmla="*/ 0 h 152"/>
                <a:gd name="T2" fmla="*/ 5 w 50"/>
                <a:gd name="T3" fmla="*/ 1 h 152"/>
                <a:gd name="T4" fmla="*/ 0 w 50"/>
                <a:gd name="T5" fmla="*/ 17 h 152"/>
                <a:gd name="T6" fmla="*/ 0 w 50"/>
                <a:gd name="T7" fmla="*/ 13 h 152"/>
                <a:gd name="T8" fmla="*/ 2 w 50"/>
                <a:gd name="T9" fmla="*/ 9 h 152"/>
                <a:gd name="T10" fmla="*/ 3 w 50"/>
                <a:gd name="T11" fmla="*/ 4 h 152"/>
                <a:gd name="T12" fmla="*/ 4 w 50"/>
                <a:gd name="T13" fmla="*/ 0 h 1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0" h="152">
                  <a:moveTo>
                    <a:pt x="38" y="0"/>
                  </a:moveTo>
                  <a:lnTo>
                    <a:pt x="50" y="7"/>
                  </a:lnTo>
                  <a:lnTo>
                    <a:pt x="0" y="152"/>
                  </a:lnTo>
                  <a:lnTo>
                    <a:pt x="3" y="113"/>
                  </a:lnTo>
                  <a:lnTo>
                    <a:pt x="15" y="76"/>
                  </a:lnTo>
                  <a:lnTo>
                    <a:pt x="27" y="39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5" name="Freeform 24"/>
            <p:cNvSpPr>
              <a:spLocks/>
            </p:cNvSpPr>
            <p:nvPr/>
          </p:nvSpPr>
          <p:spPr bwMode="auto">
            <a:xfrm rot="696599">
              <a:off x="2355" y="1114"/>
              <a:ext cx="18" cy="51"/>
            </a:xfrm>
            <a:custGeom>
              <a:avLst/>
              <a:gdLst>
                <a:gd name="T0" fmla="*/ 5 w 52"/>
                <a:gd name="T1" fmla="*/ 0 h 153"/>
                <a:gd name="T2" fmla="*/ 6 w 52"/>
                <a:gd name="T3" fmla="*/ 1 h 153"/>
                <a:gd name="T4" fmla="*/ 0 w 52"/>
                <a:gd name="T5" fmla="*/ 17 h 153"/>
                <a:gd name="T6" fmla="*/ 0 w 52"/>
                <a:gd name="T7" fmla="*/ 13 h 153"/>
                <a:gd name="T8" fmla="*/ 2 w 52"/>
                <a:gd name="T9" fmla="*/ 9 h 153"/>
                <a:gd name="T10" fmla="*/ 3 w 52"/>
                <a:gd name="T11" fmla="*/ 4 h 153"/>
                <a:gd name="T12" fmla="*/ 5 w 52"/>
                <a:gd name="T13" fmla="*/ 0 h 15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2" h="153">
                  <a:moveTo>
                    <a:pt x="37" y="0"/>
                  </a:moveTo>
                  <a:lnTo>
                    <a:pt x="52" y="8"/>
                  </a:lnTo>
                  <a:lnTo>
                    <a:pt x="0" y="153"/>
                  </a:lnTo>
                  <a:lnTo>
                    <a:pt x="3" y="114"/>
                  </a:lnTo>
                  <a:lnTo>
                    <a:pt x="15" y="77"/>
                  </a:lnTo>
                  <a:lnTo>
                    <a:pt x="25" y="38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6" name="Freeform 25"/>
            <p:cNvSpPr>
              <a:spLocks/>
            </p:cNvSpPr>
            <p:nvPr/>
          </p:nvSpPr>
          <p:spPr bwMode="auto">
            <a:xfrm rot="696599">
              <a:off x="2528" y="1136"/>
              <a:ext cx="28" cy="90"/>
            </a:xfrm>
            <a:custGeom>
              <a:avLst/>
              <a:gdLst>
                <a:gd name="T0" fmla="*/ 8 w 83"/>
                <a:gd name="T1" fmla="*/ 0 h 270"/>
                <a:gd name="T2" fmla="*/ 9 w 83"/>
                <a:gd name="T3" fmla="*/ 2 h 270"/>
                <a:gd name="T4" fmla="*/ 0 w 83"/>
                <a:gd name="T5" fmla="*/ 30 h 270"/>
                <a:gd name="T6" fmla="*/ 2 w 83"/>
                <a:gd name="T7" fmla="*/ 22 h 270"/>
                <a:gd name="T8" fmla="*/ 3 w 83"/>
                <a:gd name="T9" fmla="*/ 15 h 270"/>
                <a:gd name="T10" fmla="*/ 6 w 83"/>
                <a:gd name="T11" fmla="*/ 8 h 270"/>
                <a:gd name="T12" fmla="*/ 8 w 83"/>
                <a:gd name="T13" fmla="*/ 0 h 27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3" h="270">
                  <a:moveTo>
                    <a:pt x="71" y="0"/>
                  </a:moveTo>
                  <a:lnTo>
                    <a:pt x="83" y="20"/>
                  </a:lnTo>
                  <a:lnTo>
                    <a:pt x="0" y="270"/>
                  </a:lnTo>
                  <a:lnTo>
                    <a:pt x="15" y="202"/>
                  </a:lnTo>
                  <a:lnTo>
                    <a:pt x="30" y="137"/>
                  </a:lnTo>
                  <a:lnTo>
                    <a:pt x="53" y="69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7" name="Freeform 26"/>
            <p:cNvSpPr>
              <a:spLocks/>
            </p:cNvSpPr>
            <p:nvPr/>
          </p:nvSpPr>
          <p:spPr bwMode="auto">
            <a:xfrm rot="696599">
              <a:off x="2705" y="1139"/>
              <a:ext cx="26" cy="90"/>
            </a:xfrm>
            <a:custGeom>
              <a:avLst/>
              <a:gdLst>
                <a:gd name="T0" fmla="*/ 8 w 79"/>
                <a:gd name="T1" fmla="*/ 0 h 269"/>
                <a:gd name="T2" fmla="*/ 9 w 79"/>
                <a:gd name="T3" fmla="*/ 2 h 269"/>
                <a:gd name="T4" fmla="*/ 0 w 79"/>
                <a:gd name="T5" fmla="*/ 30 h 269"/>
                <a:gd name="T6" fmla="*/ 2 w 79"/>
                <a:gd name="T7" fmla="*/ 23 h 269"/>
                <a:gd name="T8" fmla="*/ 4 w 79"/>
                <a:gd name="T9" fmla="*/ 15 h 269"/>
                <a:gd name="T10" fmla="*/ 6 w 79"/>
                <a:gd name="T11" fmla="*/ 8 h 269"/>
                <a:gd name="T12" fmla="*/ 8 w 79"/>
                <a:gd name="T13" fmla="*/ 0 h 26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9" h="269">
                  <a:moveTo>
                    <a:pt x="76" y="0"/>
                  </a:moveTo>
                  <a:lnTo>
                    <a:pt x="79" y="19"/>
                  </a:lnTo>
                  <a:lnTo>
                    <a:pt x="0" y="269"/>
                  </a:lnTo>
                  <a:lnTo>
                    <a:pt x="15" y="205"/>
                  </a:lnTo>
                  <a:lnTo>
                    <a:pt x="35" y="136"/>
                  </a:lnTo>
                  <a:lnTo>
                    <a:pt x="57" y="69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8" name="Freeform 27"/>
            <p:cNvSpPr>
              <a:spLocks/>
            </p:cNvSpPr>
            <p:nvPr/>
          </p:nvSpPr>
          <p:spPr bwMode="auto">
            <a:xfrm rot="696599">
              <a:off x="2166" y="1103"/>
              <a:ext cx="10" cy="32"/>
            </a:xfrm>
            <a:custGeom>
              <a:avLst/>
              <a:gdLst>
                <a:gd name="T0" fmla="*/ 2 w 30"/>
                <a:gd name="T1" fmla="*/ 0 h 96"/>
                <a:gd name="T2" fmla="*/ 3 w 30"/>
                <a:gd name="T3" fmla="*/ 0 h 96"/>
                <a:gd name="T4" fmla="*/ 0 w 30"/>
                <a:gd name="T5" fmla="*/ 11 h 96"/>
                <a:gd name="T6" fmla="*/ 0 w 30"/>
                <a:gd name="T7" fmla="*/ 8 h 96"/>
                <a:gd name="T8" fmla="*/ 1 w 30"/>
                <a:gd name="T9" fmla="*/ 5 h 96"/>
                <a:gd name="T10" fmla="*/ 2 w 30"/>
                <a:gd name="T11" fmla="*/ 3 h 96"/>
                <a:gd name="T12" fmla="*/ 2 w 30"/>
                <a:gd name="T13" fmla="*/ 0 h 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0" h="96">
                  <a:moveTo>
                    <a:pt x="18" y="0"/>
                  </a:moveTo>
                  <a:lnTo>
                    <a:pt x="30" y="0"/>
                  </a:lnTo>
                  <a:lnTo>
                    <a:pt x="0" y="96"/>
                  </a:lnTo>
                  <a:lnTo>
                    <a:pt x="3" y="73"/>
                  </a:lnTo>
                  <a:lnTo>
                    <a:pt x="10" y="46"/>
                  </a:lnTo>
                  <a:lnTo>
                    <a:pt x="15" y="24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9" name="Freeform 28"/>
            <p:cNvSpPr>
              <a:spLocks/>
            </p:cNvSpPr>
            <p:nvPr/>
          </p:nvSpPr>
          <p:spPr bwMode="auto">
            <a:xfrm rot="696599">
              <a:off x="2343" y="1117"/>
              <a:ext cx="9" cy="32"/>
            </a:xfrm>
            <a:custGeom>
              <a:avLst/>
              <a:gdLst>
                <a:gd name="T0" fmla="*/ 2 w 27"/>
                <a:gd name="T1" fmla="*/ 0 h 95"/>
                <a:gd name="T2" fmla="*/ 3 w 27"/>
                <a:gd name="T3" fmla="*/ 0 h 95"/>
                <a:gd name="T4" fmla="*/ 0 w 27"/>
                <a:gd name="T5" fmla="*/ 11 h 95"/>
                <a:gd name="T6" fmla="*/ 1 w 27"/>
                <a:gd name="T7" fmla="*/ 8 h 95"/>
                <a:gd name="T8" fmla="*/ 1 w 27"/>
                <a:gd name="T9" fmla="*/ 5 h 95"/>
                <a:gd name="T10" fmla="*/ 2 w 27"/>
                <a:gd name="T11" fmla="*/ 2 h 95"/>
                <a:gd name="T12" fmla="*/ 2 w 27"/>
                <a:gd name="T13" fmla="*/ 0 h 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7" h="95">
                  <a:moveTo>
                    <a:pt x="19" y="0"/>
                  </a:moveTo>
                  <a:lnTo>
                    <a:pt x="27" y="0"/>
                  </a:lnTo>
                  <a:lnTo>
                    <a:pt x="0" y="95"/>
                  </a:lnTo>
                  <a:lnTo>
                    <a:pt x="7" y="72"/>
                  </a:lnTo>
                  <a:lnTo>
                    <a:pt x="12" y="46"/>
                  </a:lnTo>
                  <a:lnTo>
                    <a:pt x="19" y="22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0" name="Freeform 29"/>
            <p:cNvSpPr>
              <a:spLocks/>
            </p:cNvSpPr>
            <p:nvPr/>
          </p:nvSpPr>
          <p:spPr bwMode="auto">
            <a:xfrm rot="696599">
              <a:off x="2519" y="1147"/>
              <a:ext cx="15" cy="54"/>
            </a:xfrm>
            <a:custGeom>
              <a:avLst/>
              <a:gdLst>
                <a:gd name="T0" fmla="*/ 4 w 45"/>
                <a:gd name="T1" fmla="*/ 0 h 163"/>
                <a:gd name="T2" fmla="*/ 5 w 45"/>
                <a:gd name="T3" fmla="*/ 0 h 163"/>
                <a:gd name="T4" fmla="*/ 0 w 45"/>
                <a:gd name="T5" fmla="*/ 18 h 163"/>
                <a:gd name="T6" fmla="*/ 1 w 45"/>
                <a:gd name="T7" fmla="*/ 13 h 163"/>
                <a:gd name="T8" fmla="*/ 2 w 45"/>
                <a:gd name="T9" fmla="*/ 9 h 163"/>
                <a:gd name="T10" fmla="*/ 3 w 45"/>
                <a:gd name="T11" fmla="*/ 5 h 163"/>
                <a:gd name="T12" fmla="*/ 4 w 45"/>
                <a:gd name="T13" fmla="*/ 0 h 1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5" h="163">
                  <a:moveTo>
                    <a:pt x="37" y="0"/>
                  </a:moveTo>
                  <a:lnTo>
                    <a:pt x="45" y="0"/>
                  </a:lnTo>
                  <a:lnTo>
                    <a:pt x="0" y="163"/>
                  </a:lnTo>
                  <a:lnTo>
                    <a:pt x="10" y="121"/>
                  </a:lnTo>
                  <a:lnTo>
                    <a:pt x="19" y="84"/>
                  </a:lnTo>
                  <a:lnTo>
                    <a:pt x="30" y="42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1" name="Freeform 30"/>
            <p:cNvSpPr>
              <a:spLocks/>
            </p:cNvSpPr>
            <p:nvPr/>
          </p:nvSpPr>
          <p:spPr bwMode="auto">
            <a:xfrm rot="696599">
              <a:off x="2696" y="1150"/>
              <a:ext cx="16" cy="54"/>
            </a:xfrm>
            <a:custGeom>
              <a:avLst/>
              <a:gdLst>
                <a:gd name="T0" fmla="*/ 4 w 50"/>
                <a:gd name="T1" fmla="*/ 0 h 163"/>
                <a:gd name="T2" fmla="*/ 5 w 50"/>
                <a:gd name="T3" fmla="*/ 0 h 163"/>
                <a:gd name="T4" fmla="*/ 0 w 50"/>
                <a:gd name="T5" fmla="*/ 18 h 163"/>
                <a:gd name="T6" fmla="*/ 1 w 50"/>
                <a:gd name="T7" fmla="*/ 13 h 163"/>
                <a:gd name="T8" fmla="*/ 2 w 50"/>
                <a:gd name="T9" fmla="*/ 9 h 163"/>
                <a:gd name="T10" fmla="*/ 3 w 50"/>
                <a:gd name="T11" fmla="*/ 5 h 163"/>
                <a:gd name="T12" fmla="*/ 4 w 50"/>
                <a:gd name="T13" fmla="*/ 0 h 1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0" h="163">
                  <a:moveTo>
                    <a:pt x="38" y="3"/>
                  </a:moveTo>
                  <a:lnTo>
                    <a:pt x="50" y="0"/>
                  </a:lnTo>
                  <a:lnTo>
                    <a:pt x="0" y="163"/>
                  </a:lnTo>
                  <a:lnTo>
                    <a:pt x="11" y="121"/>
                  </a:lnTo>
                  <a:lnTo>
                    <a:pt x="20" y="83"/>
                  </a:lnTo>
                  <a:lnTo>
                    <a:pt x="30" y="41"/>
                  </a:lnTo>
                  <a:lnTo>
                    <a:pt x="38" y="3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2" name="Freeform 31"/>
            <p:cNvSpPr>
              <a:spLocks/>
            </p:cNvSpPr>
            <p:nvPr/>
          </p:nvSpPr>
          <p:spPr bwMode="auto">
            <a:xfrm rot="696599">
              <a:off x="2197" y="1102"/>
              <a:ext cx="11" cy="47"/>
            </a:xfrm>
            <a:custGeom>
              <a:avLst/>
              <a:gdLst>
                <a:gd name="T0" fmla="*/ 3 w 35"/>
                <a:gd name="T1" fmla="*/ 0 h 140"/>
                <a:gd name="T2" fmla="*/ 3 w 35"/>
                <a:gd name="T3" fmla="*/ 4 h 140"/>
                <a:gd name="T4" fmla="*/ 2 w 35"/>
                <a:gd name="T5" fmla="*/ 8 h 140"/>
                <a:gd name="T6" fmla="*/ 1 w 35"/>
                <a:gd name="T7" fmla="*/ 12 h 140"/>
                <a:gd name="T8" fmla="*/ 0 w 35"/>
                <a:gd name="T9" fmla="*/ 16 h 140"/>
                <a:gd name="T10" fmla="*/ 1 w 35"/>
                <a:gd name="T11" fmla="*/ 12 h 140"/>
                <a:gd name="T12" fmla="*/ 2 w 35"/>
                <a:gd name="T13" fmla="*/ 8 h 140"/>
                <a:gd name="T14" fmla="*/ 2 w 35"/>
                <a:gd name="T15" fmla="*/ 4 h 140"/>
                <a:gd name="T16" fmla="*/ 3 w 35"/>
                <a:gd name="T17" fmla="*/ 0 h 1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140">
                  <a:moveTo>
                    <a:pt x="35" y="0"/>
                  </a:moveTo>
                  <a:lnTo>
                    <a:pt x="35" y="34"/>
                  </a:lnTo>
                  <a:lnTo>
                    <a:pt x="23" y="68"/>
                  </a:lnTo>
                  <a:lnTo>
                    <a:pt x="8" y="106"/>
                  </a:lnTo>
                  <a:lnTo>
                    <a:pt x="0" y="140"/>
                  </a:lnTo>
                  <a:lnTo>
                    <a:pt x="12" y="106"/>
                  </a:lnTo>
                  <a:lnTo>
                    <a:pt x="20" y="68"/>
                  </a:lnTo>
                  <a:lnTo>
                    <a:pt x="23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3" name="Freeform 32"/>
            <p:cNvSpPr>
              <a:spLocks/>
            </p:cNvSpPr>
            <p:nvPr/>
          </p:nvSpPr>
          <p:spPr bwMode="auto">
            <a:xfrm rot="696599">
              <a:off x="2374" y="1117"/>
              <a:ext cx="12" cy="47"/>
            </a:xfrm>
            <a:custGeom>
              <a:avLst/>
              <a:gdLst>
                <a:gd name="T0" fmla="*/ 4 w 34"/>
                <a:gd name="T1" fmla="*/ 0 h 141"/>
                <a:gd name="T2" fmla="*/ 4 w 34"/>
                <a:gd name="T3" fmla="*/ 3 h 141"/>
                <a:gd name="T4" fmla="*/ 3 w 34"/>
                <a:gd name="T5" fmla="*/ 7 h 141"/>
                <a:gd name="T6" fmla="*/ 1 w 34"/>
                <a:gd name="T7" fmla="*/ 12 h 141"/>
                <a:gd name="T8" fmla="*/ 0 w 34"/>
                <a:gd name="T9" fmla="*/ 16 h 141"/>
                <a:gd name="T10" fmla="*/ 1 w 34"/>
                <a:gd name="T11" fmla="*/ 12 h 141"/>
                <a:gd name="T12" fmla="*/ 2 w 34"/>
                <a:gd name="T13" fmla="*/ 8 h 141"/>
                <a:gd name="T14" fmla="*/ 3 w 34"/>
                <a:gd name="T15" fmla="*/ 4 h 141"/>
                <a:gd name="T16" fmla="*/ 4 w 34"/>
                <a:gd name="T17" fmla="*/ 0 h 14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4" h="141">
                  <a:moveTo>
                    <a:pt x="34" y="0"/>
                  </a:moveTo>
                  <a:lnTo>
                    <a:pt x="34" y="30"/>
                  </a:lnTo>
                  <a:lnTo>
                    <a:pt x="22" y="65"/>
                  </a:lnTo>
                  <a:lnTo>
                    <a:pt x="7" y="104"/>
                  </a:lnTo>
                  <a:lnTo>
                    <a:pt x="0" y="141"/>
                  </a:lnTo>
                  <a:lnTo>
                    <a:pt x="7" y="107"/>
                  </a:lnTo>
                  <a:lnTo>
                    <a:pt x="15" y="69"/>
                  </a:lnTo>
                  <a:lnTo>
                    <a:pt x="22" y="35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4" name="Freeform 33"/>
            <p:cNvSpPr>
              <a:spLocks/>
            </p:cNvSpPr>
            <p:nvPr/>
          </p:nvSpPr>
          <p:spPr bwMode="auto">
            <a:xfrm rot="696599">
              <a:off x="2549" y="1142"/>
              <a:ext cx="19" cy="79"/>
            </a:xfrm>
            <a:custGeom>
              <a:avLst/>
              <a:gdLst>
                <a:gd name="T0" fmla="*/ 6 w 57"/>
                <a:gd name="T1" fmla="*/ 0 h 236"/>
                <a:gd name="T2" fmla="*/ 6 w 57"/>
                <a:gd name="T3" fmla="*/ 6 h 236"/>
                <a:gd name="T4" fmla="*/ 4 w 57"/>
                <a:gd name="T5" fmla="*/ 12 h 236"/>
                <a:gd name="T6" fmla="*/ 2 w 57"/>
                <a:gd name="T7" fmla="*/ 20 h 236"/>
                <a:gd name="T8" fmla="*/ 0 w 57"/>
                <a:gd name="T9" fmla="*/ 26 h 236"/>
                <a:gd name="T10" fmla="*/ 2 w 57"/>
                <a:gd name="T11" fmla="*/ 20 h 236"/>
                <a:gd name="T12" fmla="*/ 3 w 57"/>
                <a:gd name="T13" fmla="*/ 13 h 236"/>
                <a:gd name="T14" fmla="*/ 5 w 57"/>
                <a:gd name="T15" fmla="*/ 6 h 236"/>
                <a:gd name="T16" fmla="*/ 6 w 57"/>
                <a:gd name="T17" fmla="*/ 0 h 2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" h="236">
                  <a:moveTo>
                    <a:pt x="57" y="0"/>
                  </a:moveTo>
                  <a:lnTo>
                    <a:pt x="52" y="54"/>
                  </a:lnTo>
                  <a:lnTo>
                    <a:pt x="37" y="111"/>
                  </a:lnTo>
                  <a:lnTo>
                    <a:pt x="15" y="175"/>
                  </a:lnTo>
                  <a:lnTo>
                    <a:pt x="0" y="236"/>
                  </a:lnTo>
                  <a:lnTo>
                    <a:pt x="15" y="175"/>
                  </a:lnTo>
                  <a:lnTo>
                    <a:pt x="30" y="118"/>
                  </a:lnTo>
                  <a:lnTo>
                    <a:pt x="42" y="57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5" name="Freeform 34"/>
            <p:cNvSpPr>
              <a:spLocks/>
            </p:cNvSpPr>
            <p:nvPr/>
          </p:nvSpPr>
          <p:spPr bwMode="auto">
            <a:xfrm rot="696599">
              <a:off x="2726" y="1145"/>
              <a:ext cx="21" cy="80"/>
            </a:xfrm>
            <a:custGeom>
              <a:avLst/>
              <a:gdLst>
                <a:gd name="T0" fmla="*/ 7 w 62"/>
                <a:gd name="T1" fmla="*/ 0 h 240"/>
                <a:gd name="T2" fmla="*/ 6 w 62"/>
                <a:gd name="T3" fmla="*/ 6 h 240"/>
                <a:gd name="T4" fmla="*/ 4 w 62"/>
                <a:gd name="T5" fmla="*/ 13 h 240"/>
                <a:gd name="T6" fmla="*/ 2 w 62"/>
                <a:gd name="T7" fmla="*/ 19 h 240"/>
                <a:gd name="T8" fmla="*/ 0 w 62"/>
                <a:gd name="T9" fmla="*/ 27 h 240"/>
                <a:gd name="T10" fmla="*/ 2 w 62"/>
                <a:gd name="T11" fmla="*/ 20 h 240"/>
                <a:gd name="T12" fmla="*/ 3 w 62"/>
                <a:gd name="T13" fmla="*/ 13 h 240"/>
                <a:gd name="T14" fmla="*/ 5 w 62"/>
                <a:gd name="T15" fmla="*/ 6 h 240"/>
                <a:gd name="T16" fmla="*/ 7 w 62"/>
                <a:gd name="T17" fmla="*/ 0 h 2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2" h="240">
                  <a:moveTo>
                    <a:pt x="62" y="0"/>
                  </a:moveTo>
                  <a:lnTo>
                    <a:pt x="54" y="54"/>
                  </a:lnTo>
                  <a:lnTo>
                    <a:pt x="39" y="114"/>
                  </a:lnTo>
                  <a:lnTo>
                    <a:pt x="15" y="175"/>
                  </a:lnTo>
                  <a:lnTo>
                    <a:pt x="0" y="240"/>
                  </a:lnTo>
                  <a:lnTo>
                    <a:pt x="15" y="178"/>
                  </a:lnTo>
                  <a:lnTo>
                    <a:pt x="27" y="118"/>
                  </a:lnTo>
                  <a:lnTo>
                    <a:pt x="42" y="57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6" name="Freeform 35"/>
            <p:cNvSpPr>
              <a:spLocks/>
            </p:cNvSpPr>
            <p:nvPr/>
          </p:nvSpPr>
          <p:spPr bwMode="auto">
            <a:xfrm rot="696599">
              <a:off x="2209" y="1098"/>
              <a:ext cx="18" cy="54"/>
            </a:xfrm>
            <a:custGeom>
              <a:avLst/>
              <a:gdLst>
                <a:gd name="T0" fmla="*/ 6 w 53"/>
                <a:gd name="T1" fmla="*/ 0 h 163"/>
                <a:gd name="T2" fmla="*/ 0 w 53"/>
                <a:gd name="T3" fmla="*/ 18 h 163"/>
                <a:gd name="T4" fmla="*/ 4 w 53"/>
                <a:gd name="T5" fmla="*/ 3 h 163"/>
                <a:gd name="T6" fmla="*/ 6 w 53"/>
                <a:gd name="T7" fmla="*/ 0 h 16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3" h="163">
                  <a:moveTo>
                    <a:pt x="53" y="0"/>
                  </a:moveTo>
                  <a:lnTo>
                    <a:pt x="0" y="163"/>
                  </a:lnTo>
                  <a:lnTo>
                    <a:pt x="38" y="23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7" name="Freeform 36"/>
            <p:cNvSpPr>
              <a:spLocks/>
            </p:cNvSpPr>
            <p:nvPr/>
          </p:nvSpPr>
          <p:spPr bwMode="auto">
            <a:xfrm rot="696599">
              <a:off x="2388" y="1112"/>
              <a:ext cx="18" cy="55"/>
            </a:xfrm>
            <a:custGeom>
              <a:avLst/>
              <a:gdLst>
                <a:gd name="T0" fmla="*/ 6 w 54"/>
                <a:gd name="T1" fmla="*/ 0 h 163"/>
                <a:gd name="T2" fmla="*/ 0 w 54"/>
                <a:gd name="T3" fmla="*/ 19 h 163"/>
                <a:gd name="T4" fmla="*/ 5 w 54"/>
                <a:gd name="T5" fmla="*/ 2 h 163"/>
                <a:gd name="T6" fmla="*/ 6 w 54"/>
                <a:gd name="T7" fmla="*/ 0 h 16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4" h="163">
                  <a:moveTo>
                    <a:pt x="54" y="0"/>
                  </a:moveTo>
                  <a:lnTo>
                    <a:pt x="0" y="163"/>
                  </a:lnTo>
                  <a:lnTo>
                    <a:pt x="42" y="22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8" name="Freeform 37"/>
            <p:cNvSpPr>
              <a:spLocks/>
            </p:cNvSpPr>
            <p:nvPr/>
          </p:nvSpPr>
          <p:spPr bwMode="auto">
            <a:xfrm rot="696599">
              <a:off x="2562" y="1131"/>
              <a:ext cx="30" cy="94"/>
            </a:xfrm>
            <a:custGeom>
              <a:avLst/>
              <a:gdLst>
                <a:gd name="T0" fmla="*/ 10 w 89"/>
                <a:gd name="T1" fmla="*/ 0 h 281"/>
                <a:gd name="T2" fmla="*/ 0 w 89"/>
                <a:gd name="T3" fmla="*/ 31 h 281"/>
                <a:gd name="T4" fmla="*/ 8 w 89"/>
                <a:gd name="T5" fmla="*/ 4 h 281"/>
                <a:gd name="T6" fmla="*/ 10 w 89"/>
                <a:gd name="T7" fmla="*/ 0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9" h="281">
                  <a:moveTo>
                    <a:pt x="89" y="0"/>
                  </a:moveTo>
                  <a:lnTo>
                    <a:pt x="0" y="281"/>
                  </a:lnTo>
                  <a:lnTo>
                    <a:pt x="69" y="34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9" name="Freeform 38"/>
            <p:cNvSpPr>
              <a:spLocks/>
            </p:cNvSpPr>
            <p:nvPr/>
          </p:nvSpPr>
          <p:spPr bwMode="auto">
            <a:xfrm rot="696599">
              <a:off x="2740" y="1134"/>
              <a:ext cx="31" cy="94"/>
            </a:xfrm>
            <a:custGeom>
              <a:avLst/>
              <a:gdLst>
                <a:gd name="T0" fmla="*/ 10 w 92"/>
                <a:gd name="T1" fmla="*/ 0 h 282"/>
                <a:gd name="T2" fmla="*/ 0 w 92"/>
                <a:gd name="T3" fmla="*/ 31 h 282"/>
                <a:gd name="T4" fmla="*/ 7 w 92"/>
                <a:gd name="T5" fmla="*/ 4 h 282"/>
                <a:gd name="T6" fmla="*/ 10 w 92"/>
                <a:gd name="T7" fmla="*/ 0 h 28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2" h="282">
                  <a:moveTo>
                    <a:pt x="92" y="0"/>
                  </a:moveTo>
                  <a:lnTo>
                    <a:pt x="0" y="282"/>
                  </a:lnTo>
                  <a:lnTo>
                    <a:pt x="65" y="35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0" name="Freeform 39"/>
            <p:cNvSpPr>
              <a:spLocks/>
            </p:cNvSpPr>
            <p:nvPr/>
          </p:nvSpPr>
          <p:spPr bwMode="auto">
            <a:xfrm rot="696599">
              <a:off x="2230" y="1102"/>
              <a:ext cx="15" cy="48"/>
            </a:xfrm>
            <a:custGeom>
              <a:avLst/>
              <a:gdLst>
                <a:gd name="T0" fmla="*/ 5 w 45"/>
                <a:gd name="T1" fmla="*/ 0 h 144"/>
                <a:gd name="T2" fmla="*/ 0 w 45"/>
                <a:gd name="T3" fmla="*/ 16 h 144"/>
                <a:gd name="T4" fmla="*/ 4 w 45"/>
                <a:gd name="T5" fmla="*/ 0 h 144"/>
                <a:gd name="T6" fmla="*/ 5 w 45"/>
                <a:gd name="T7" fmla="*/ 0 h 14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" h="144">
                  <a:moveTo>
                    <a:pt x="45" y="0"/>
                  </a:moveTo>
                  <a:lnTo>
                    <a:pt x="0" y="144"/>
                  </a:lnTo>
                  <a:lnTo>
                    <a:pt x="40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1" name="Freeform 40"/>
            <p:cNvSpPr>
              <a:spLocks/>
            </p:cNvSpPr>
            <p:nvPr/>
          </p:nvSpPr>
          <p:spPr bwMode="auto">
            <a:xfrm rot="696599">
              <a:off x="2408" y="1116"/>
              <a:ext cx="17" cy="48"/>
            </a:xfrm>
            <a:custGeom>
              <a:avLst/>
              <a:gdLst>
                <a:gd name="T0" fmla="*/ 6 w 50"/>
                <a:gd name="T1" fmla="*/ 0 h 143"/>
                <a:gd name="T2" fmla="*/ 0 w 50"/>
                <a:gd name="T3" fmla="*/ 16 h 143"/>
                <a:gd name="T4" fmla="*/ 4 w 50"/>
                <a:gd name="T5" fmla="*/ 0 h 143"/>
                <a:gd name="T6" fmla="*/ 6 w 50"/>
                <a:gd name="T7" fmla="*/ 0 h 1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0" h="143">
                  <a:moveTo>
                    <a:pt x="50" y="0"/>
                  </a:moveTo>
                  <a:lnTo>
                    <a:pt x="0" y="143"/>
                  </a:lnTo>
                  <a:lnTo>
                    <a:pt x="38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2" name="Freeform 41"/>
            <p:cNvSpPr>
              <a:spLocks/>
            </p:cNvSpPr>
            <p:nvPr/>
          </p:nvSpPr>
          <p:spPr bwMode="auto">
            <a:xfrm rot="696599">
              <a:off x="2581" y="1135"/>
              <a:ext cx="28" cy="87"/>
            </a:xfrm>
            <a:custGeom>
              <a:avLst/>
              <a:gdLst>
                <a:gd name="T0" fmla="*/ 9 w 84"/>
                <a:gd name="T1" fmla="*/ 0 h 259"/>
                <a:gd name="T2" fmla="*/ 0 w 84"/>
                <a:gd name="T3" fmla="*/ 29 h 259"/>
                <a:gd name="T4" fmla="*/ 8 w 84"/>
                <a:gd name="T5" fmla="*/ 1 h 259"/>
                <a:gd name="T6" fmla="*/ 9 w 84"/>
                <a:gd name="T7" fmla="*/ 0 h 25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4" h="259">
                  <a:moveTo>
                    <a:pt x="84" y="0"/>
                  </a:moveTo>
                  <a:lnTo>
                    <a:pt x="0" y="259"/>
                  </a:lnTo>
                  <a:lnTo>
                    <a:pt x="69" y="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3" name="Freeform 42"/>
            <p:cNvSpPr>
              <a:spLocks/>
            </p:cNvSpPr>
            <p:nvPr/>
          </p:nvSpPr>
          <p:spPr bwMode="auto">
            <a:xfrm rot="696599">
              <a:off x="2760" y="1138"/>
              <a:ext cx="27" cy="87"/>
            </a:xfrm>
            <a:custGeom>
              <a:avLst/>
              <a:gdLst>
                <a:gd name="T0" fmla="*/ 9 w 81"/>
                <a:gd name="T1" fmla="*/ 0 h 259"/>
                <a:gd name="T2" fmla="*/ 0 w 81"/>
                <a:gd name="T3" fmla="*/ 29 h 259"/>
                <a:gd name="T4" fmla="*/ 8 w 81"/>
                <a:gd name="T5" fmla="*/ 1 h 259"/>
                <a:gd name="T6" fmla="*/ 9 w 81"/>
                <a:gd name="T7" fmla="*/ 0 h 25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1" h="259">
                  <a:moveTo>
                    <a:pt x="81" y="0"/>
                  </a:moveTo>
                  <a:lnTo>
                    <a:pt x="0" y="259"/>
                  </a:lnTo>
                  <a:lnTo>
                    <a:pt x="69" y="5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4" name="Freeform 43"/>
            <p:cNvSpPr>
              <a:spLocks/>
            </p:cNvSpPr>
            <p:nvPr/>
          </p:nvSpPr>
          <p:spPr bwMode="auto">
            <a:xfrm rot="696599">
              <a:off x="2254" y="1106"/>
              <a:ext cx="12" cy="44"/>
            </a:xfrm>
            <a:custGeom>
              <a:avLst/>
              <a:gdLst>
                <a:gd name="T0" fmla="*/ 4 w 37"/>
                <a:gd name="T1" fmla="*/ 0 h 133"/>
                <a:gd name="T2" fmla="*/ 0 w 37"/>
                <a:gd name="T3" fmla="*/ 15 h 133"/>
                <a:gd name="T4" fmla="*/ 3 w 37"/>
                <a:gd name="T5" fmla="*/ 1 h 133"/>
                <a:gd name="T6" fmla="*/ 4 w 37"/>
                <a:gd name="T7" fmla="*/ 0 h 13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" h="133">
                  <a:moveTo>
                    <a:pt x="37" y="0"/>
                  </a:moveTo>
                  <a:lnTo>
                    <a:pt x="0" y="133"/>
                  </a:lnTo>
                  <a:lnTo>
                    <a:pt x="27" y="12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5" name="Freeform 44"/>
            <p:cNvSpPr>
              <a:spLocks/>
            </p:cNvSpPr>
            <p:nvPr/>
          </p:nvSpPr>
          <p:spPr bwMode="auto">
            <a:xfrm rot="696599">
              <a:off x="2431" y="1121"/>
              <a:ext cx="12" cy="43"/>
            </a:xfrm>
            <a:custGeom>
              <a:avLst/>
              <a:gdLst>
                <a:gd name="T0" fmla="*/ 4 w 38"/>
                <a:gd name="T1" fmla="*/ 0 h 129"/>
                <a:gd name="T2" fmla="*/ 0 w 38"/>
                <a:gd name="T3" fmla="*/ 14 h 129"/>
                <a:gd name="T4" fmla="*/ 3 w 38"/>
                <a:gd name="T5" fmla="*/ 1 h 129"/>
                <a:gd name="T6" fmla="*/ 4 w 38"/>
                <a:gd name="T7" fmla="*/ 0 h 12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8" h="129">
                  <a:moveTo>
                    <a:pt x="38" y="0"/>
                  </a:moveTo>
                  <a:lnTo>
                    <a:pt x="0" y="129"/>
                  </a:lnTo>
                  <a:lnTo>
                    <a:pt x="26" y="1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6" name="Freeform 45"/>
            <p:cNvSpPr>
              <a:spLocks/>
            </p:cNvSpPr>
            <p:nvPr/>
          </p:nvSpPr>
          <p:spPr bwMode="auto">
            <a:xfrm rot="696599">
              <a:off x="2607" y="1138"/>
              <a:ext cx="22" cy="79"/>
            </a:xfrm>
            <a:custGeom>
              <a:avLst/>
              <a:gdLst>
                <a:gd name="T0" fmla="*/ 7 w 65"/>
                <a:gd name="T1" fmla="*/ 0 h 236"/>
                <a:gd name="T2" fmla="*/ 0 w 65"/>
                <a:gd name="T3" fmla="*/ 26 h 236"/>
                <a:gd name="T4" fmla="*/ 6 w 65"/>
                <a:gd name="T5" fmla="*/ 3 h 236"/>
                <a:gd name="T6" fmla="*/ 7 w 65"/>
                <a:gd name="T7" fmla="*/ 0 h 2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" h="236">
                  <a:moveTo>
                    <a:pt x="65" y="0"/>
                  </a:moveTo>
                  <a:lnTo>
                    <a:pt x="0" y="236"/>
                  </a:lnTo>
                  <a:lnTo>
                    <a:pt x="54" y="29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7" name="Freeform 46"/>
            <p:cNvSpPr>
              <a:spLocks/>
            </p:cNvSpPr>
            <p:nvPr/>
          </p:nvSpPr>
          <p:spPr bwMode="auto">
            <a:xfrm rot="696599">
              <a:off x="2784" y="1141"/>
              <a:ext cx="23" cy="79"/>
            </a:xfrm>
            <a:custGeom>
              <a:avLst/>
              <a:gdLst>
                <a:gd name="T0" fmla="*/ 8 w 69"/>
                <a:gd name="T1" fmla="*/ 0 h 236"/>
                <a:gd name="T2" fmla="*/ 0 w 69"/>
                <a:gd name="T3" fmla="*/ 26 h 236"/>
                <a:gd name="T4" fmla="*/ 6 w 69"/>
                <a:gd name="T5" fmla="*/ 3 h 236"/>
                <a:gd name="T6" fmla="*/ 8 w 69"/>
                <a:gd name="T7" fmla="*/ 0 h 2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" h="236">
                  <a:moveTo>
                    <a:pt x="69" y="0"/>
                  </a:moveTo>
                  <a:lnTo>
                    <a:pt x="0" y="236"/>
                  </a:lnTo>
                  <a:lnTo>
                    <a:pt x="54" y="3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8" name="Freeform 47"/>
            <p:cNvSpPr>
              <a:spLocks/>
            </p:cNvSpPr>
            <p:nvPr/>
          </p:nvSpPr>
          <p:spPr bwMode="auto">
            <a:xfrm rot="696599">
              <a:off x="2281" y="1108"/>
              <a:ext cx="10" cy="37"/>
            </a:xfrm>
            <a:custGeom>
              <a:avLst/>
              <a:gdLst>
                <a:gd name="T0" fmla="*/ 3 w 30"/>
                <a:gd name="T1" fmla="*/ 0 h 111"/>
                <a:gd name="T2" fmla="*/ 0 w 30"/>
                <a:gd name="T3" fmla="*/ 12 h 111"/>
                <a:gd name="T4" fmla="*/ 1 w 30"/>
                <a:gd name="T5" fmla="*/ 3 h 111"/>
                <a:gd name="T6" fmla="*/ 3 w 30"/>
                <a:gd name="T7" fmla="*/ 0 h 1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" h="111">
                  <a:moveTo>
                    <a:pt x="30" y="0"/>
                  </a:moveTo>
                  <a:lnTo>
                    <a:pt x="0" y="111"/>
                  </a:lnTo>
                  <a:lnTo>
                    <a:pt x="8" y="27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9" name="Freeform 48"/>
            <p:cNvSpPr>
              <a:spLocks/>
            </p:cNvSpPr>
            <p:nvPr/>
          </p:nvSpPr>
          <p:spPr bwMode="auto">
            <a:xfrm rot="696599">
              <a:off x="2459" y="1122"/>
              <a:ext cx="12" cy="37"/>
            </a:xfrm>
            <a:custGeom>
              <a:avLst/>
              <a:gdLst>
                <a:gd name="T0" fmla="*/ 4 w 35"/>
                <a:gd name="T1" fmla="*/ 0 h 111"/>
                <a:gd name="T2" fmla="*/ 0 w 35"/>
                <a:gd name="T3" fmla="*/ 12 h 111"/>
                <a:gd name="T4" fmla="*/ 1 w 35"/>
                <a:gd name="T5" fmla="*/ 3 h 111"/>
                <a:gd name="T6" fmla="*/ 4 w 35"/>
                <a:gd name="T7" fmla="*/ 0 h 1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5" h="111">
                  <a:moveTo>
                    <a:pt x="35" y="0"/>
                  </a:moveTo>
                  <a:lnTo>
                    <a:pt x="0" y="111"/>
                  </a:lnTo>
                  <a:lnTo>
                    <a:pt x="8" y="3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0" name="Freeform 49"/>
            <p:cNvSpPr>
              <a:spLocks/>
            </p:cNvSpPr>
            <p:nvPr/>
          </p:nvSpPr>
          <p:spPr bwMode="auto">
            <a:xfrm rot="696599">
              <a:off x="2640" y="1139"/>
              <a:ext cx="19" cy="64"/>
            </a:xfrm>
            <a:custGeom>
              <a:avLst/>
              <a:gdLst>
                <a:gd name="T0" fmla="*/ 6 w 57"/>
                <a:gd name="T1" fmla="*/ 0 h 193"/>
                <a:gd name="T2" fmla="*/ 0 w 57"/>
                <a:gd name="T3" fmla="*/ 21 h 193"/>
                <a:gd name="T4" fmla="*/ 3 w 57"/>
                <a:gd name="T5" fmla="*/ 5 h 193"/>
                <a:gd name="T6" fmla="*/ 6 w 57"/>
                <a:gd name="T7" fmla="*/ 0 h 19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7" h="193">
                  <a:moveTo>
                    <a:pt x="57" y="0"/>
                  </a:moveTo>
                  <a:lnTo>
                    <a:pt x="0" y="193"/>
                  </a:lnTo>
                  <a:lnTo>
                    <a:pt x="30" y="44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1" name="Freeform 50"/>
            <p:cNvSpPr>
              <a:spLocks/>
            </p:cNvSpPr>
            <p:nvPr/>
          </p:nvSpPr>
          <p:spPr bwMode="auto">
            <a:xfrm rot="696599">
              <a:off x="2819" y="1142"/>
              <a:ext cx="18" cy="66"/>
            </a:xfrm>
            <a:custGeom>
              <a:avLst/>
              <a:gdLst>
                <a:gd name="T0" fmla="*/ 6 w 53"/>
                <a:gd name="T1" fmla="*/ 0 h 197"/>
                <a:gd name="T2" fmla="*/ 0 w 53"/>
                <a:gd name="T3" fmla="*/ 22 h 197"/>
                <a:gd name="T4" fmla="*/ 3 w 53"/>
                <a:gd name="T5" fmla="*/ 5 h 197"/>
                <a:gd name="T6" fmla="*/ 6 w 53"/>
                <a:gd name="T7" fmla="*/ 0 h 1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3" h="197">
                  <a:moveTo>
                    <a:pt x="53" y="0"/>
                  </a:moveTo>
                  <a:lnTo>
                    <a:pt x="0" y="197"/>
                  </a:lnTo>
                  <a:lnTo>
                    <a:pt x="27" y="45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2" name="Freeform 51"/>
            <p:cNvSpPr>
              <a:spLocks/>
            </p:cNvSpPr>
            <p:nvPr/>
          </p:nvSpPr>
          <p:spPr bwMode="auto">
            <a:xfrm rot="696599">
              <a:off x="2300" y="1116"/>
              <a:ext cx="12" cy="29"/>
            </a:xfrm>
            <a:custGeom>
              <a:avLst/>
              <a:gdLst>
                <a:gd name="T0" fmla="*/ 2 w 35"/>
                <a:gd name="T1" fmla="*/ 0 h 87"/>
                <a:gd name="T2" fmla="*/ 4 w 35"/>
                <a:gd name="T3" fmla="*/ 0 h 87"/>
                <a:gd name="T4" fmla="*/ 1 w 35"/>
                <a:gd name="T5" fmla="*/ 10 h 87"/>
                <a:gd name="T6" fmla="*/ 0 w 35"/>
                <a:gd name="T7" fmla="*/ 8 h 87"/>
                <a:gd name="T8" fmla="*/ 1 w 35"/>
                <a:gd name="T9" fmla="*/ 6 h 87"/>
                <a:gd name="T10" fmla="*/ 2 w 35"/>
                <a:gd name="T11" fmla="*/ 3 h 87"/>
                <a:gd name="T12" fmla="*/ 2 w 35"/>
                <a:gd name="T13" fmla="*/ 0 h 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5" h="87">
                  <a:moveTo>
                    <a:pt x="18" y="3"/>
                  </a:moveTo>
                  <a:lnTo>
                    <a:pt x="35" y="0"/>
                  </a:lnTo>
                  <a:lnTo>
                    <a:pt x="8" y="87"/>
                  </a:lnTo>
                  <a:lnTo>
                    <a:pt x="0" y="69"/>
                  </a:lnTo>
                  <a:lnTo>
                    <a:pt x="8" y="50"/>
                  </a:lnTo>
                  <a:lnTo>
                    <a:pt x="15" y="27"/>
                  </a:lnTo>
                  <a:lnTo>
                    <a:pt x="18" y="3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3" name="Freeform 52"/>
            <p:cNvSpPr>
              <a:spLocks/>
            </p:cNvSpPr>
            <p:nvPr/>
          </p:nvSpPr>
          <p:spPr bwMode="auto">
            <a:xfrm rot="696599">
              <a:off x="2480" y="1130"/>
              <a:ext cx="10" cy="29"/>
            </a:xfrm>
            <a:custGeom>
              <a:avLst/>
              <a:gdLst>
                <a:gd name="T0" fmla="*/ 2 w 30"/>
                <a:gd name="T1" fmla="*/ 0 h 87"/>
                <a:gd name="T2" fmla="*/ 3 w 30"/>
                <a:gd name="T3" fmla="*/ 0 h 87"/>
                <a:gd name="T4" fmla="*/ 0 w 30"/>
                <a:gd name="T5" fmla="*/ 10 h 87"/>
                <a:gd name="T6" fmla="*/ 0 w 30"/>
                <a:gd name="T7" fmla="*/ 7 h 87"/>
                <a:gd name="T8" fmla="*/ 0 w 30"/>
                <a:gd name="T9" fmla="*/ 5 h 87"/>
                <a:gd name="T10" fmla="*/ 2 w 30"/>
                <a:gd name="T11" fmla="*/ 3 h 87"/>
                <a:gd name="T12" fmla="*/ 2 w 30"/>
                <a:gd name="T13" fmla="*/ 0 h 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0" h="87">
                  <a:moveTo>
                    <a:pt x="15" y="3"/>
                  </a:moveTo>
                  <a:lnTo>
                    <a:pt x="30" y="0"/>
                  </a:lnTo>
                  <a:lnTo>
                    <a:pt x="3" y="87"/>
                  </a:lnTo>
                  <a:lnTo>
                    <a:pt x="0" y="67"/>
                  </a:lnTo>
                  <a:lnTo>
                    <a:pt x="3" y="49"/>
                  </a:lnTo>
                  <a:lnTo>
                    <a:pt x="15" y="25"/>
                  </a:lnTo>
                  <a:lnTo>
                    <a:pt x="15" y="3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4" name="Freeform 53"/>
            <p:cNvSpPr>
              <a:spLocks/>
            </p:cNvSpPr>
            <p:nvPr/>
          </p:nvSpPr>
          <p:spPr bwMode="auto">
            <a:xfrm rot="696599">
              <a:off x="2660" y="1150"/>
              <a:ext cx="16" cy="51"/>
            </a:xfrm>
            <a:custGeom>
              <a:avLst/>
              <a:gdLst>
                <a:gd name="T0" fmla="*/ 4 w 46"/>
                <a:gd name="T1" fmla="*/ 1 h 153"/>
                <a:gd name="T2" fmla="*/ 6 w 46"/>
                <a:gd name="T3" fmla="*/ 0 h 153"/>
                <a:gd name="T4" fmla="*/ 0 w 46"/>
                <a:gd name="T5" fmla="*/ 17 h 153"/>
                <a:gd name="T6" fmla="*/ 0 w 46"/>
                <a:gd name="T7" fmla="*/ 13 h 153"/>
                <a:gd name="T8" fmla="*/ 1 w 46"/>
                <a:gd name="T9" fmla="*/ 9 h 153"/>
                <a:gd name="T10" fmla="*/ 3 w 46"/>
                <a:gd name="T11" fmla="*/ 5 h 153"/>
                <a:gd name="T12" fmla="*/ 4 w 46"/>
                <a:gd name="T13" fmla="*/ 1 h 15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6" h="153">
                  <a:moveTo>
                    <a:pt x="31" y="12"/>
                  </a:moveTo>
                  <a:lnTo>
                    <a:pt x="46" y="0"/>
                  </a:lnTo>
                  <a:lnTo>
                    <a:pt x="0" y="153"/>
                  </a:lnTo>
                  <a:lnTo>
                    <a:pt x="0" y="118"/>
                  </a:lnTo>
                  <a:lnTo>
                    <a:pt x="12" y="84"/>
                  </a:lnTo>
                  <a:lnTo>
                    <a:pt x="22" y="46"/>
                  </a:lnTo>
                  <a:lnTo>
                    <a:pt x="31" y="12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5" name="Freeform 54"/>
            <p:cNvSpPr>
              <a:spLocks/>
            </p:cNvSpPr>
            <p:nvPr/>
          </p:nvSpPr>
          <p:spPr bwMode="auto">
            <a:xfrm rot="696599">
              <a:off x="2838" y="1153"/>
              <a:ext cx="15" cy="51"/>
            </a:xfrm>
            <a:custGeom>
              <a:avLst/>
              <a:gdLst>
                <a:gd name="T0" fmla="*/ 4 w 45"/>
                <a:gd name="T1" fmla="*/ 1 h 153"/>
                <a:gd name="T2" fmla="*/ 5 w 45"/>
                <a:gd name="T3" fmla="*/ 0 h 153"/>
                <a:gd name="T4" fmla="*/ 0 w 45"/>
                <a:gd name="T5" fmla="*/ 17 h 153"/>
                <a:gd name="T6" fmla="*/ 0 w 45"/>
                <a:gd name="T7" fmla="*/ 13 h 153"/>
                <a:gd name="T8" fmla="*/ 1 w 45"/>
                <a:gd name="T9" fmla="*/ 9 h 153"/>
                <a:gd name="T10" fmla="*/ 2 w 45"/>
                <a:gd name="T11" fmla="*/ 5 h 153"/>
                <a:gd name="T12" fmla="*/ 4 w 45"/>
                <a:gd name="T13" fmla="*/ 1 h 15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5" h="153">
                  <a:moveTo>
                    <a:pt x="34" y="12"/>
                  </a:moveTo>
                  <a:lnTo>
                    <a:pt x="45" y="0"/>
                  </a:lnTo>
                  <a:lnTo>
                    <a:pt x="3" y="153"/>
                  </a:lnTo>
                  <a:lnTo>
                    <a:pt x="0" y="118"/>
                  </a:lnTo>
                  <a:lnTo>
                    <a:pt x="7" y="84"/>
                  </a:lnTo>
                  <a:lnTo>
                    <a:pt x="22" y="47"/>
                  </a:lnTo>
                  <a:lnTo>
                    <a:pt x="34" y="12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6" name="Freeform 55"/>
            <p:cNvSpPr>
              <a:spLocks/>
            </p:cNvSpPr>
            <p:nvPr/>
          </p:nvSpPr>
          <p:spPr bwMode="auto">
            <a:xfrm rot="696599">
              <a:off x="2324" y="1117"/>
              <a:ext cx="10" cy="35"/>
            </a:xfrm>
            <a:custGeom>
              <a:avLst/>
              <a:gdLst>
                <a:gd name="T0" fmla="*/ 3 w 30"/>
                <a:gd name="T1" fmla="*/ 0 h 106"/>
                <a:gd name="T2" fmla="*/ 0 w 30"/>
                <a:gd name="T3" fmla="*/ 12 h 106"/>
                <a:gd name="T4" fmla="*/ 0 w 30"/>
                <a:gd name="T5" fmla="*/ 9 h 106"/>
                <a:gd name="T6" fmla="*/ 1 w 30"/>
                <a:gd name="T7" fmla="*/ 6 h 106"/>
                <a:gd name="T8" fmla="*/ 2 w 30"/>
                <a:gd name="T9" fmla="*/ 3 h 106"/>
                <a:gd name="T10" fmla="*/ 3 w 30"/>
                <a:gd name="T11" fmla="*/ 0 h 1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" h="106">
                  <a:moveTo>
                    <a:pt x="30" y="0"/>
                  </a:moveTo>
                  <a:lnTo>
                    <a:pt x="4" y="106"/>
                  </a:lnTo>
                  <a:lnTo>
                    <a:pt x="0" y="81"/>
                  </a:lnTo>
                  <a:lnTo>
                    <a:pt x="7" y="50"/>
                  </a:lnTo>
                  <a:lnTo>
                    <a:pt x="15" y="24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7" name="Freeform 56"/>
            <p:cNvSpPr>
              <a:spLocks/>
            </p:cNvSpPr>
            <p:nvPr/>
          </p:nvSpPr>
          <p:spPr bwMode="auto">
            <a:xfrm rot="696599">
              <a:off x="2503" y="1131"/>
              <a:ext cx="9" cy="36"/>
            </a:xfrm>
            <a:custGeom>
              <a:avLst/>
              <a:gdLst>
                <a:gd name="T0" fmla="*/ 3 w 27"/>
                <a:gd name="T1" fmla="*/ 0 h 106"/>
                <a:gd name="T2" fmla="*/ 1 w 27"/>
                <a:gd name="T3" fmla="*/ 12 h 106"/>
                <a:gd name="T4" fmla="*/ 0 w 27"/>
                <a:gd name="T5" fmla="*/ 9 h 106"/>
                <a:gd name="T6" fmla="*/ 1 w 27"/>
                <a:gd name="T7" fmla="*/ 6 h 106"/>
                <a:gd name="T8" fmla="*/ 1 w 27"/>
                <a:gd name="T9" fmla="*/ 2 h 106"/>
                <a:gd name="T10" fmla="*/ 3 w 27"/>
                <a:gd name="T11" fmla="*/ 0 h 1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" h="106">
                  <a:moveTo>
                    <a:pt x="27" y="0"/>
                  </a:moveTo>
                  <a:lnTo>
                    <a:pt x="5" y="106"/>
                  </a:lnTo>
                  <a:lnTo>
                    <a:pt x="0" y="79"/>
                  </a:lnTo>
                  <a:lnTo>
                    <a:pt x="5" y="49"/>
                  </a:lnTo>
                  <a:lnTo>
                    <a:pt x="12" y="22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8" name="Freeform 57"/>
            <p:cNvSpPr>
              <a:spLocks/>
            </p:cNvSpPr>
            <p:nvPr/>
          </p:nvSpPr>
          <p:spPr bwMode="auto">
            <a:xfrm rot="696599">
              <a:off x="2683" y="1148"/>
              <a:ext cx="18" cy="62"/>
            </a:xfrm>
            <a:custGeom>
              <a:avLst/>
              <a:gdLst>
                <a:gd name="T0" fmla="*/ 6 w 54"/>
                <a:gd name="T1" fmla="*/ 0 h 185"/>
                <a:gd name="T2" fmla="*/ 0 w 54"/>
                <a:gd name="T3" fmla="*/ 21 h 185"/>
                <a:gd name="T4" fmla="*/ 0 w 54"/>
                <a:gd name="T5" fmla="*/ 16 h 185"/>
                <a:gd name="T6" fmla="*/ 2 w 54"/>
                <a:gd name="T7" fmla="*/ 10 h 185"/>
                <a:gd name="T8" fmla="*/ 4 w 54"/>
                <a:gd name="T9" fmla="*/ 4 h 185"/>
                <a:gd name="T10" fmla="*/ 6 w 54"/>
                <a:gd name="T11" fmla="*/ 0 h 18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4" h="185">
                  <a:moveTo>
                    <a:pt x="54" y="0"/>
                  </a:moveTo>
                  <a:lnTo>
                    <a:pt x="0" y="185"/>
                  </a:lnTo>
                  <a:lnTo>
                    <a:pt x="4" y="140"/>
                  </a:lnTo>
                  <a:lnTo>
                    <a:pt x="15" y="86"/>
                  </a:lnTo>
                  <a:lnTo>
                    <a:pt x="34" y="3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9" name="Freeform 58"/>
            <p:cNvSpPr>
              <a:spLocks/>
            </p:cNvSpPr>
            <p:nvPr/>
          </p:nvSpPr>
          <p:spPr bwMode="auto">
            <a:xfrm rot="696599">
              <a:off x="2863" y="1151"/>
              <a:ext cx="17" cy="59"/>
            </a:xfrm>
            <a:custGeom>
              <a:avLst/>
              <a:gdLst>
                <a:gd name="T0" fmla="*/ 6 w 49"/>
                <a:gd name="T1" fmla="*/ 0 h 178"/>
                <a:gd name="T2" fmla="*/ 0 w 49"/>
                <a:gd name="T3" fmla="*/ 20 h 178"/>
                <a:gd name="T4" fmla="*/ 0 w 49"/>
                <a:gd name="T5" fmla="*/ 15 h 178"/>
                <a:gd name="T6" fmla="*/ 1 w 49"/>
                <a:gd name="T7" fmla="*/ 9 h 178"/>
                <a:gd name="T8" fmla="*/ 3 w 49"/>
                <a:gd name="T9" fmla="*/ 4 h 178"/>
                <a:gd name="T10" fmla="*/ 6 w 49"/>
                <a:gd name="T11" fmla="*/ 0 h 1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9" h="178">
                  <a:moveTo>
                    <a:pt x="49" y="0"/>
                  </a:moveTo>
                  <a:lnTo>
                    <a:pt x="0" y="178"/>
                  </a:lnTo>
                  <a:lnTo>
                    <a:pt x="0" y="136"/>
                  </a:lnTo>
                  <a:lnTo>
                    <a:pt x="12" y="84"/>
                  </a:lnTo>
                  <a:lnTo>
                    <a:pt x="30" y="37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21550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23987">
              <a:off x="1632" y="720"/>
              <a:ext cx="1332" cy="1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551" name="Freeform 9"/>
            <p:cNvSpPr>
              <a:spLocks/>
            </p:cNvSpPr>
            <p:nvPr/>
          </p:nvSpPr>
          <p:spPr bwMode="auto">
            <a:xfrm rot="696599">
              <a:off x="3838" y="1329"/>
              <a:ext cx="505" cy="131"/>
            </a:xfrm>
            <a:custGeom>
              <a:avLst/>
              <a:gdLst>
                <a:gd name="T0" fmla="*/ 10 w 1515"/>
                <a:gd name="T1" fmla="*/ 35 h 395"/>
                <a:gd name="T2" fmla="*/ 11 w 1515"/>
                <a:gd name="T3" fmla="*/ 32 h 395"/>
                <a:gd name="T4" fmla="*/ 13 w 1515"/>
                <a:gd name="T5" fmla="*/ 29 h 395"/>
                <a:gd name="T6" fmla="*/ 16 w 1515"/>
                <a:gd name="T7" fmla="*/ 28 h 395"/>
                <a:gd name="T8" fmla="*/ 19 w 1515"/>
                <a:gd name="T9" fmla="*/ 26 h 395"/>
                <a:gd name="T10" fmla="*/ 23 w 1515"/>
                <a:gd name="T11" fmla="*/ 26 h 395"/>
                <a:gd name="T12" fmla="*/ 27 w 1515"/>
                <a:gd name="T13" fmla="*/ 25 h 395"/>
                <a:gd name="T14" fmla="*/ 31 w 1515"/>
                <a:gd name="T15" fmla="*/ 24 h 395"/>
                <a:gd name="T16" fmla="*/ 35 w 1515"/>
                <a:gd name="T17" fmla="*/ 23 h 395"/>
                <a:gd name="T18" fmla="*/ 44 w 1515"/>
                <a:gd name="T19" fmla="*/ 22 h 395"/>
                <a:gd name="T20" fmla="*/ 52 w 1515"/>
                <a:gd name="T21" fmla="*/ 22 h 395"/>
                <a:gd name="T22" fmla="*/ 60 w 1515"/>
                <a:gd name="T23" fmla="*/ 23 h 395"/>
                <a:gd name="T24" fmla="*/ 67 w 1515"/>
                <a:gd name="T25" fmla="*/ 25 h 395"/>
                <a:gd name="T26" fmla="*/ 73 w 1515"/>
                <a:gd name="T27" fmla="*/ 26 h 395"/>
                <a:gd name="T28" fmla="*/ 80 w 1515"/>
                <a:gd name="T29" fmla="*/ 28 h 395"/>
                <a:gd name="T30" fmla="*/ 86 w 1515"/>
                <a:gd name="T31" fmla="*/ 29 h 395"/>
                <a:gd name="T32" fmla="*/ 92 w 1515"/>
                <a:gd name="T33" fmla="*/ 28 h 395"/>
                <a:gd name="T34" fmla="*/ 96 w 1515"/>
                <a:gd name="T35" fmla="*/ 28 h 395"/>
                <a:gd name="T36" fmla="*/ 100 w 1515"/>
                <a:gd name="T37" fmla="*/ 27 h 395"/>
                <a:gd name="T38" fmla="*/ 105 w 1515"/>
                <a:gd name="T39" fmla="*/ 27 h 395"/>
                <a:gd name="T40" fmla="*/ 111 w 1515"/>
                <a:gd name="T41" fmla="*/ 26 h 395"/>
                <a:gd name="T42" fmla="*/ 116 w 1515"/>
                <a:gd name="T43" fmla="*/ 26 h 395"/>
                <a:gd name="T44" fmla="*/ 122 w 1515"/>
                <a:gd name="T45" fmla="*/ 26 h 395"/>
                <a:gd name="T46" fmla="*/ 128 w 1515"/>
                <a:gd name="T47" fmla="*/ 26 h 395"/>
                <a:gd name="T48" fmla="*/ 134 w 1515"/>
                <a:gd name="T49" fmla="*/ 26 h 395"/>
                <a:gd name="T50" fmla="*/ 138 w 1515"/>
                <a:gd name="T51" fmla="*/ 26 h 395"/>
                <a:gd name="T52" fmla="*/ 141 w 1515"/>
                <a:gd name="T53" fmla="*/ 26 h 395"/>
                <a:gd name="T54" fmla="*/ 145 w 1515"/>
                <a:gd name="T55" fmla="*/ 26 h 395"/>
                <a:gd name="T56" fmla="*/ 148 w 1515"/>
                <a:gd name="T57" fmla="*/ 27 h 395"/>
                <a:gd name="T58" fmla="*/ 152 w 1515"/>
                <a:gd name="T59" fmla="*/ 27 h 395"/>
                <a:gd name="T60" fmla="*/ 155 w 1515"/>
                <a:gd name="T61" fmla="*/ 28 h 395"/>
                <a:gd name="T62" fmla="*/ 157 w 1515"/>
                <a:gd name="T63" fmla="*/ 29 h 395"/>
                <a:gd name="T64" fmla="*/ 160 w 1515"/>
                <a:gd name="T65" fmla="*/ 29 h 395"/>
                <a:gd name="T66" fmla="*/ 163 w 1515"/>
                <a:gd name="T67" fmla="*/ 32 h 395"/>
                <a:gd name="T68" fmla="*/ 166 w 1515"/>
                <a:gd name="T69" fmla="*/ 37 h 395"/>
                <a:gd name="T70" fmla="*/ 168 w 1515"/>
                <a:gd name="T71" fmla="*/ 41 h 395"/>
                <a:gd name="T72" fmla="*/ 168 w 1515"/>
                <a:gd name="T73" fmla="*/ 43 h 395"/>
                <a:gd name="T74" fmla="*/ 168 w 1515"/>
                <a:gd name="T75" fmla="*/ 37 h 395"/>
                <a:gd name="T76" fmla="*/ 168 w 1515"/>
                <a:gd name="T77" fmla="*/ 30 h 395"/>
                <a:gd name="T78" fmla="*/ 168 w 1515"/>
                <a:gd name="T79" fmla="*/ 23 h 395"/>
                <a:gd name="T80" fmla="*/ 167 w 1515"/>
                <a:gd name="T81" fmla="*/ 17 h 395"/>
                <a:gd name="T82" fmla="*/ 165 w 1515"/>
                <a:gd name="T83" fmla="*/ 15 h 395"/>
                <a:gd name="T84" fmla="*/ 158 w 1515"/>
                <a:gd name="T85" fmla="*/ 13 h 395"/>
                <a:gd name="T86" fmla="*/ 148 w 1515"/>
                <a:gd name="T87" fmla="*/ 11 h 395"/>
                <a:gd name="T88" fmla="*/ 134 w 1515"/>
                <a:gd name="T89" fmla="*/ 8 h 395"/>
                <a:gd name="T90" fmla="*/ 119 w 1515"/>
                <a:gd name="T91" fmla="*/ 5 h 395"/>
                <a:gd name="T92" fmla="*/ 102 w 1515"/>
                <a:gd name="T93" fmla="*/ 3 h 395"/>
                <a:gd name="T94" fmla="*/ 84 w 1515"/>
                <a:gd name="T95" fmla="*/ 1 h 395"/>
                <a:gd name="T96" fmla="*/ 67 w 1515"/>
                <a:gd name="T97" fmla="*/ 1 h 395"/>
                <a:gd name="T98" fmla="*/ 50 w 1515"/>
                <a:gd name="T99" fmla="*/ 0 h 395"/>
                <a:gd name="T100" fmla="*/ 34 w 1515"/>
                <a:gd name="T101" fmla="*/ 1 h 395"/>
                <a:gd name="T102" fmla="*/ 21 w 1515"/>
                <a:gd name="T103" fmla="*/ 2 h 395"/>
                <a:gd name="T104" fmla="*/ 10 w 1515"/>
                <a:gd name="T105" fmla="*/ 6 h 395"/>
                <a:gd name="T106" fmla="*/ 3 w 1515"/>
                <a:gd name="T107" fmla="*/ 11 h 395"/>
                <a:gd name="T108" fmla="*/ 0 w 1515"/>
                <a:gd name="T109" fmla="*/ 17 h 395"/>
                <a:gd name="T110" fmla="*/ 2 w 1515"/>
                <a:gd name="T111" fmla="*/ 25 h 395"/>
                <a:gd name="T112" fmla="*/ 10 w 1515"/>
                <a:gd name="T113" fmla="*/ 35 h 39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515" h="395">
                  <a:moveTo>
                    <a:pt x="91" y="316"/>
                  </a:moveTo>
                  <a:lnTo>
                    <a:pt x="99" y="289"/>
                  </a:lnTo>
                  <a:lnTo>
                    <a:pt x="114" y="266"/>
                  </a:lnTo>
                  <a:lnTo>
                    <a:pt x="141" y="251"/>
                  </a:lnTo>
                  <a:lnTo>
                    <a:pt x="170" y="239"/>
                  </a:lnTo>
                  <a:lnTo>
                    <a:pt x="205" y="232"/>
                  </a:lnTo>
                  <a:lnTo>
                    <a:pt x="244" y="224"/>
                  </a:lnTo>
                  <a:lnTo>
                    <a:pt x="281" y="217"/>
                  </a:lnTo>
                  <a:lnTo>
                    <a:pt x="316" y="209"/>
                  </a:lnTo>
                  <a:lnTo>
                    <a:pt x="395" y="197"/>
                  </a:lnTo>
                  <a:lnTo>
                    <a:pt x="471" y="202"/>
                  </a:lnTo>
                  <a:lnTo>
                    <a:pt x="540" y="209"/>
                  </a:lnTo>
                  <a:lnTo>
                    <a:pt x="604" y="224"/>
                  </a:lnTo>
                  <a:lnTo>
                    <a:pt x="661" y="239"/>
                  </a:lnTo>
                  <a:lnTo>
                    <a:pt x="718" y="251"/>
                  </a:lnTo>
                  <a:lnTo>
                    <a:pt x="772" y="259"/>
                  </a:lnTo>
                  <a:lnTo>
                    <a:pt x="824" y="254"/>
                  </a:lnTo>
                  <a:lnTo>
                    <a:pt x="863" y="251"/>
                  </a:lnTo>
                  <a:lnTo>
                    <a:pt x="900" y="247"/>
                  </a:lnTo>
                  <a:lnTo>
                    <a:pt x="945" y="244"/>
                  </a:lnTo>
                  <a:lnTo>
                    <a:pt x="995" y="236"/>
                  </a:lnTo>
                  <a:lnTo>
                    <a:pt x="1045" y="236"/>
                  </a:lnTo>
                  <a:lnTo>
                    <a:pt x="1098" y="232"/>
                  </a:lnTo>
                  <a:lnTo>
                    <a:pt x="1152" y="232"/>
                  </a:lnTo>
                  <a:lnTo>
                    <a:pt x="1208" y="232"/>
                  </a:lnTo>
                  <a:lnTo>
                    <a:pt x="1243" y="236"/>
                  </a:lnTo>
                  <a:lnTo>
                    <a:pt x="1273" y="236"/>
                  </a:lnTo>
                  <a:lnTo>
                    <a:pt x="1303" y="239"/>
                  </a:lnTo>
                  <a:lnTo>
                    <a:pt x="1334" y="244"/>
                  </a:lnTo>
                  <a:lnTo>
                    <a:pt x="1364" y="247"/>
                  </a:lnTo>
                  <a:lnTo>
                    <a:pt x="1391" y="251"/>
                  </a:lnTo>
                  <a:lnTo>
                    <a:pt x="1416" y="259"/>
                  </a:lnTo>
                  <a:lnTo>
                    <a:pt x="1443" y="266"/>
                  </a:lnTo>
                  <a:lnTo>
                    <a:pt x="1470" y="293"/>
                  </a:lnTo>
                  <a:lnTo>
                    <a:pt x="1493" y="335"/>
                  </a:lnTo>
                  <a:lnTo>
                    <a:pt x="1508" y="377"/>
                  </a:lnTo>
                  <a:lnTo>
                    <a:pt x="1515" y="395"/>
                  </a:lnTo>
                  <a:lnTo>
                    <a:pt x="1512" y="335"/>
                  </a:lnTo>
                  <a:lnTo>
                    <a:pt x="1508" y="274"/>
                  </a:lnTo>
                  <a:lnTo>
                    <a:pt x="1508" y="212"/>
                  </a:lnTo>
                  <a:lnTo>
                    <a:pt x="1505" y="156"/>
                  </a:lnTo>
                  <a:lnTo>
                    <a:pt x="1482" y="138"/>
                  </a:lnTo>
                  <a:lnTo>
                    <a:pt x="1421" y="118"/>
                  </a:lnTo>
                  <a:lnTo>
                    <a:pt x="1330" y="96"/>
                  </a:lnTo>
                  <a:lnTo>
                    <a:pt x="1208" y="72"/>
                  </a:lnTo>
                  <a:lnTo>
                    <a:pt x="1071" y="49"/>
                  </a:lnTo>
                  <a:lnTo>
                    <a:pt x="920" y="30"/>
                  </a:lnTo>
                  <a:lnTo>
                    <a:pt x="760" y="12"/>
                  </a:lnTo>
                  <a:lnTo>
                    <a:pt x="600" y="5"/>
                  </a:lnTo>
                  <a:lnTo>
                    <a:pt x="449" y="0"/>
                  </a:lnTo>
                  <a:lnTo>
                    <a:pt x="308" y="8"/>
                  </a:lnTo>
                  <a:lnTo>
                    <a:pt x="185" y="22"/>
                  </a:lnTo>
                  <a:lnTo>
                    <a:pt x="91" y="54"/>
                  </a:lnTo>
                  <a:lnTo>
                    <a:pt x="27" y="96"/>
                  </a:lnTo>
                  <a:lnTo>
                    <a:pt x="0" y="153"/>
                  </a:lnTo>
                  <a:lnTo>
                    <a:pt x="19" y="224"/>
                  </a:lnTo>
                  <a:lnTo>
                    <a:pt x="91" y="316"/>
                  </a:lnTo>
                  <a:close/>
                </a:path>
              </a:pathLst>
            </a:custGeom>
            <a:solidFill>
              <a:srgbClr val="0056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2" name="Freeform 11"/>
            <p:cNvSpPr>
              <a:spLocks/>
            </p:cNvSpPr>
            <p:nvPr/>
          </p:nvSpPr>
          <p:spPr bwMode="auto">
            <a:xfrm rot="696599">
              <a:off x="3391" y="974"/>
              <a:ext cx="231" cy="178"/>
            </a:xfrm>
            <a:custGeom>
              <a:avLst/>
              <a:gdLst>
                <a:gd name="T0" fmla="*/ 16 w 694"/>
                <a:gd name="T1" fmla="*/ 0 h 532"/>
                <a:gd name="T2" fmla="*/ 21 w 694"/>
                <a:gd name="T3" fmla="*/ 1 h 532"/>
                <a:gd name="T4" fmla="*/ 29 w 694"/>
                <a:gd name="T5" fmla="*/ 2 h 532"/>
                <a:gd name="T6" fmla="*/ 37 w 694"/>
                <a:gd name="T7" fmla="*/ 5 h 532"/>
                <a:gd name="T8" fmla="*/ 46 w 694"/>
                <a:gd name="T9" fmla="*/ 7 h 532"/>
                <a:gd name="T10" fmla="*/ 55 w 694"/>
                <a:gd name="T11" fmla="*/ 10 h 532"/>
                <a:gd name="T12" fmla="*/ 63 w 694"/>
                <a:gd name="T13" fmla="*/ 13 h 532"/>
                <a:gd name="T14" fmla="*/ 71 w 694"/>
                <a:gd name="T15" fmla="*/ 15 h 532"/>
                <a:gd name="T16" fmla="*/ 77 w 694"/>
                <a:gd name="T17" fmla="*/ 17 h 532"/>
                <a:gd name="T18" fmla="*/ 67 w 694"/>
                <a:gd name="T19" fmla="*/ 60 h 532"/>
                <a:gd name="T20" fmla="*/ 59 w 694"/>
                <a:gd name="T21" fmla="*/ 57 h 532"/>
                <a:gd name="T22" fmla="*/ 51 w 694"/>
                <a:gd name="T23" fmla="*/ 53 h 532"/>
                <a:gd name="T24" fmla="*/ 42 w 694"/>
                <a:gd name="T25" fmla="*/ 50 h 532"/>
                <a:gd name="T26" fmla="*/ 32 w 694"/>
                <a:gd name="T27" fmla="*/ 46 h 532"/>
                <a:gd name="T28" fmla="*/ 23 w 694"/>
                <a:gd name="T29" fmla="*/ 41 h 532"/>
                <a:gd name="T30" fmla="*/ 15 w 694"/>
                <a:gd name="T31" fmla="*/ 37 h 532"/>
                <a:gd name="T32" fmla="*/ 7 w 694"/>
                <a:gd name="T33" fmla="*/ 34 h 532"/>
                <a:gd name="T34" fmla="*/ 0 w 694"/>
                <a:gd name="T35" fmla="*/ 30 h 532"/>
                <a:gd name="T36" fmla="*/ 16 w 694"/>
                <a:gd name="T37" fmla="*/ 0 h 53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694" h="532">
                  <a:moveTo>
                    <a:pt x="141" y="0"/>
                  </a:moveTo>
                  <a:lnTo>
                    <a:pt x="190" y="7"/>
                  </a:lnTo>
                  <a:lnTo>
                    <a:pt x="258" y="19"/>
                  </a:lnTo>
                  <a:lnTo>
                    <a:pt x="331" y="42"/>
                  </a:lnTo>
                  <a:lnTo>
                    <a:pt x="413" y="66"/>
                  </a:lnTo>
                  <a:lnTo>
                    <a:pt x="494" y="91"/>
                  </a:lnTo>
                  <a:lnTo>
                    <a:pt x="570" y="115"/>
                  </a:lnTo>
                  <a:lnTo>
                    <a:pt x="638" y="138"/>
                  </a:lnTo>
                  <a:lnTo>
                    <a:pt x="694" y="153"/>
                  </a:lnTo>
                  <a:lnTo>
                    <a:pt x="600" y="532"/>
                  </a:lnTo>
                  <a:lnTo>
                    <a:pt x="531" y="506"/>
                  </a:lnTo>
                  <a:lnTo>
                    <a:pt x="460" y="476"/>
                  </a:lnTo>
                  <a:lnTo>
                    <a:pt x="376" y="441"/>
                  </a:lnTo>
                  <a:lnTo>
                    <a:pt x="292" y="407"/>
                  </a:lnTo>
                  <a:lnTo>
                    <a:pt x="208" y="369"/>
                  </a:lnTo>
                  <a:lnTo>
                    <a:pt x="132" y="331"/>
                  </a:lnTo>
                  <a:lnTo>
                    <a:pt x="60" y="301"/>
                  </a:lnTo>
                  <a:lnTo>
                    <a:pt x="0" y="271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3" name="Freeform 12"/>
            <p:cNvSpPr>
              <a:spLocks noEditPoints="1"/>
            </p:cNvSpPr>
            <p:nvPr/>
          </p:nvSpPr>
          <p:spPr bwMode="auto">
            <a:xfrm rot="696599">
              <a:off x="3488" y="645"/>
              <a:ext cx="833" cy="475"/>
            </a:xfrm>
            <a:custGeom>
              <a:avLst/>
              <a:gdLst>
                <a:gd name="T0" fmla="*/ 142 w 2499"/>
                <a:gd name="T1" fmla="*/ 0 h 1425"/>
                <a:gd name="T2" fmla="*/ 146 w 2499"/>
                <a:gd name="T3" fmla="*/ 0 h 1425"/>
                <a:gd name="T4" fmla="*/ 149 w 2499"/>
                <a:gd name="T5" fmla="*/ 0 h 1425"/>
                <a:gd name="T6" fmla="*/ 153 w 2499"/>
                <a:gd name="T7" fmla="*/ 0 h 1425"/>
                <a:gd name="T8" fmla="*/ 162 w 2499"/>
                <a:gd name="T9" fmla="*/ 2 h 1425"/>
                <a:gd name="T10" fmla="*/ 176 w 2499"/>
                <a:gd name="T11" fmla="*/ 6 h 1425"/>
                <a:gd name="T12" fmla="*/ 190 w 2499"/>
                <a:gd name="T13" fmla="*/ 11 h 1425"/>
                <a:gd name="T14" fmla="*/ 205 w 2499"/>
                <a:gd name="T15" fmla="*/ 17 h 1425"/>
                <a:gd name="T16" fmla="*/ 219 w 2499"/>
                <a:gd name="T17" fmla="*/ 24 h 1425"/>
                <a:gd name="T18" fmla="*/ 232 w 2499"/>
                <a:gd name="T19" fmla="*/ 31 h 1425"/>
                <a:gd name="T20" fmla="*/ 246 w 2499"/>
                <a:gd name="T21" fmla="*/ 38 h 1425"/>
                <a:gd name="T22" fmla="*/ 260 w 2499"/>
                <a:gd name="T23" fmla="*/ 45 h 1425"/>
                <a:gd name="T24" fmla="*/ 274 w 2499"/>
                <a:gd name="T25" fmla="*/ 51 h 1425"/>
                <a:gd name="T26" fmla="*/ 277 w 2499"/>
                <a:gd name="T27" fmla="*/ 53 h 1425"/>
                <a:gd name="T28" fmla="*/ 141 w 2499"/>
                <a:gd name="T29" fmla="*/ 119 h 1425"/>
                <a:gd name="T30" fmla="*/ 148 w 2499"/>
                <a:gd name="T31" fmla="*/ 85 h 1425"/>
                <a:gd name="T32" fmla="*/ 163 w 2499"/>
                <a:gd name="T33" fmla="*/ 77 h 1425"/>
                <a:gd name="T34" fmla="*/ 176 w 2499"/>
                <a:gd name="T35" fmla="*/ 68 h 1425"/>
                <a:gd name="T36" fmla="*/ 185 w 2499"/>
                <a:gd name="T37" fmla="*/ 59 h 1425"/>
                <a:gd name="T38" fmla="*/ 183 w 2499"/>
                <a:gd name="T39" fmla="*/ 49 h 1425"/>
                <a:gd name="T40" fmla="*/ 174 w 2499"/>
                <a:gd name="T41" fmla="*/ 40 h 1425"/>
                <a:gd name="T42" fmla="*/ 163 w 2499"/>
                <a:gd name="T43" fmla="*/ 36 h 1425"/>
                <a:gd name="T44" fmla="*/ 151 w 2499"/>
                <a:gd name="T45" fmla="*/ 35 h 1425"/>
                <a:gd name="T46" fmla="*/ 143 w 2499"/>
                <a:gd name="T47" fmla="*/ 35 h 1425"/>
                <a:gd name="T48" fmla="*/ 141 w 2499"/>
                <a:gd name="T49" fmla="*/ 35 h 1425"/>
                <a:gd name="T50" fmla="*/ 141 w 2499"/>
                <a:gd name="T51" fmla="*/ 0 h 1425"/>
                <a:gd name="T52" fmla="*/ 5 w 2499"/>
                <a:gd name="T53" fmla="*/ 129 h 1425"/>
                <a:gd name="T54" fmla="*/ 19 w 2499"/>
                <a:gd name="T55" fmla="*/ 113 h 1425"/>
                <a:gd name="T56" fmla="*/ 35 w 2499"/>
                <a:gd name="T57" fmla="*/ 94 h 1425"/>
                <a:gd name="T58" fmla="*/ 52 w 2499"/>
                <a:gd name="T59" fmla="*/ 72 h 1425"/>
                <a:gd name="T60" fmla="*/ 71 w 2499"/>
                <a:gd name="T61" fmla="*/ 50 h 1425"/>
                <a:gd name="T62" fmla="*/ 90 w 2499"/>
                <a:gd name="T63" fmla="*/ 30 h 1425"/>
                <a:gd name="T64" fmla="*/ 111 w 2499"/>
                <a:gd name="T65" fmla="*/ 14 h 1425"/>
                <a:gd name="T66" fmla="*/ 131 w 2499"/>
                <a:gd name="T67" fmla="*/ 3 h 1425"/>
                <a:gd name="T68" fmla="*/ 141 w 2499"/>
                <a:gd name="T69" fmla="*/ 35 h 1425"/>
                <a:gd name="T70" fmla="*/ 127 w 2499"/>
                <a:gd name="T71" fmla="*/ 37 h 1425"/>
                <a:gd name="T72" fmla="*/ 115 w 2499"/>
                <a:gd name="T73" fmla="*/ 43 h 1425"/>
                <a:gd name="T74" fmla="*/ 106 w 2499"/>
                <a:gd name="T75" fmla="*/ 51 h 1425"/>
                <a:gd name="T76" fmla="*/ 97 w 2499"/>
                <a:gd name="T77" fmla="*/ 61 h 1425"/>
                <a:gd name="T78" fmla="*/ 94 w 2499"/>
                <a:gd name="T79" fmla="*/ 71 h 1425"/>
                <a:gd name="T80" fmla="*/ 95 w 2499"/>
                <a:gd name="T81" fmla="*/ 81 h 1425"/>
                <a:gd name="T82" fmla="*/ 101 w 2499"/>
                <a:gd name="T83" fmla="*/ 91 h 1425"/>
                <a:gd name="T84" fmla="*/ 111 w 2499"/>
                <a:gd name="T85" fmla="*/ 96 h 1425"/>
                <a:gd name="T86" fmla="*/ 116 w 2499"/>
                <a:gd name="T87" fmla="*/ 96 h 1425"/>
                <a:gd name="T88" fmla="*/ 122 w 2499"/>
                <a:gd name="T89" fmla="*/ 95 h 1425"/>
                <a:gd name="T90" fmla="*/ 131 w 2499"/>
                <a:gd name="T91" fmla="*/ 92 h 1425"/>
                <a:gd name="T92" fmla="*/ 141 w 2499"/>
                <a:gd name="T93" fmla="*/ 89 h 1425"/>
                <a:gd name="T94" fmla="*/ 56 w 2499"/>
                <a:gd name="T95" fmla="*/ 158 h 1425"/>
                <a:gd name="T96" fmla="*/ 43 w 2499"/>
                <a:gd name="T97" fmla="*/ 154 h 1425"/>
                <a:gd name="T98" fmla="*/ 28 w 2499"/>
                <a:gd name="T99" fmla="*/ 148 h 1425"/>
                <a:gd name="T100" fmla="*/ 13 w 2499"/>
                <a:gd name="T101" fmla="*/ 141 h 1425"/>
                <a:gd name="T102" fmla="*/ 0 w 2499"/>
                <a:gd name="T103" fmla="*/ 135 h 142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2499" h="1425">
                  <a:moveTo>
                    <a:pt x="1265" y="4"/>
                  </a:moveTo>
                  <a:lnTo>
                    <a:pt x="1280" y="4"/>
                  </a:lnTo>
                  <a:lnTo>
                    <a:pt x="1295" y="0"/>
                  </a:lnTo>
                  <a:lnTo>
                    <a:pt x="1315" y="0"/>
                  </a:lnTo>
                  <a:lnTo>
                    <a:pt x="1330" y="0"/>
                  </a:lnTo>
                  <a:lnTo>
                    <a:pt x="1344" y="0"/>
                  </a:lnTo>
                  <a:lnTo>
                    <a:pt x="1364" y="0"/>
                  </a:lnTo>
                  <a:lnTo>
                    <a:pt x="1379" y="4"/>
                  </a:lnTo>
                  <a:lnTo>
                    <a:pt x="1394" y="4"/>
                  </a:lnTo>
                  <a:lnTo>
                    <a:pt x="1458" y="19"/>
                  </a:lnTo>
                  <a:lnTo>
                    <a:pt x="1522" y="34"/>
                  </a:lnTo>
                  <a:lnTo>
                    <a:pt x="1587" y="54"/>
                  </a:lnTo>
                  <a:lnTo>
                    <a:pt x="1653" y="76"/>
                  </a:lnTo>
                  <a:lnTo>
                    <a:pt x="1712" y="103"/>
                  </a:lnTo>
                  <a:lnTo>
                    <a:pt x="1777" y="129"/>
                  </a:lnTo>
                  <a:lnTo>
                    <a:pt x="1843" y="156"/>
                  </a:lnTo>
                  <a:lnTo>
                    <a:pt x="1902" y="185"/>
                  </a:lnTo>
                  <a:lnTo>
                    <a:pt x="1967" y="217"/>
                  </a:lnTo>
                  <a:lnTo>
                    <a:pt x="2028" y="247"/>
                  </a:lnTo>
                  <a:lnTo>
                    <a:pt x="2092" y="277"/>
                  </a:lnTo>
                  <a:lnTo>
                    <a:pt x="2157" y="308"/>
                  </a:lnTo>
                  <a:lnTo>
                    <a:pt x="2218" y="343"/>
                  </a:lnTo>
                  <a:lnTo>
                    <a:pt x="2282" y="372"/>
                  </a:lnTo>
                  <a:lnTo>
                    <a:pt x="2344" y="402"/>
                  </a:lnTo>
                  <a:lnTo>
                    <a:pt x="2408" y="429"/>
                  </a:lnTo>
                  <a:lnTo>
                    <a:pt x="2465" y="459"/>
                  </a:lnTo>
                  <a:lnTo>
                    <a:pt x="2487" y="467"/>
                  </a:lnTo>
                  <a:lnTo>
                    <a:pt x="2496" y="476"/>
                  </a:lnTo>
                  <a:lnTo>
                    <a:pt x="2499" y="498"/>
                  </a:lnTo>
                  <a:lnTo>
                    <a:pt x="1265" y="1068"/>
                  </a:lnTo>
                  <a:lnTo>
                    <a:pt x="1265" y="797"/>
                  </a:lnTo>
                  <a:lnTo>
                    <a:pt x="1333" y="767"/>
                  </a:lnTo>
                  <a:lnTo>
                    <a:pt x="1401" y="733"/>
                  </a:lnTo>
                  <a:lnTo>
                    <a:pt x="1466" y="696"/>
                  </a:lnTo>
                  <a:lnTo>
                    <a:pt x="1527" y="654"/>
                  </a:lnTo>
                  <a:lnTo>
                    <a:pt x="1584" y="615"/>
                  </a:lnTo>
                  <a:lnTo>
                    <a:pt x="1629" y="574"/>
                  </a:lnTo>
                  <a:lnTo>
                    <a:pt x="1663" y="535"/>
                  </a:lnTo>
                  <a:lnTo>
                    <a:pt x="1687" y="498"/>
                  </a:lnTo>
                  <a:lnTo>
                    <a:pt x="1648" y="437"/>
                  </a:lnTo>
                  <a:lnTo>
                    <a:pt x="1606" y="392"/>
                  </a:lnTo>
                  <a:lnTo>
                    <a:pt x="1564" y="357"/>
                  </a:lnTo>
                  <a:lnTo>
                    <a:pt x="1519" y="335"/>
                  </a:lnTo>
                  <a:lnTo>
                    <a:pt x="1470" y="323"/>
                  </a:lnTo>
                  <a:lnTo>
                    <a:pt x="1413" y="316"/>
                  </a:lnTo>
                  <a:lnTo>
                    <a:pt x="1356" y="311"/>
                  </a:lnTo>
                  <a:lnTo>
                    <a:pt x="1291" y="311"/>
                  </a:lnTo>
                  <a:lnTo>
                    <a:pt x="1288" y="311"/>
                  </a:lnTo>
                  <a:lnTo>
                    <a:pt x="1280" y="311"/>
                  </a:lnTo>
                  <a:lnTo>
                    <a:pt x="1273" y="311"/>
                  </a:lnTo>
                  <a:lnTo>
                    <a:pt x="1265" y="311"/>
                  </a:lnTo>
                  <a:lnTo>
                    <a:pt x="1265" y="4"/>
                  </a:lnTo>
                  <a:close/>
                  <a:moveTo>
                    <a:pt x="0" y="1212"/>
                  </a:moveTo>
                  <a:lnTo>
                    <a:pt x="49" y="1159"/>
                  </a:lnTo>
                  <a:lnTo>
                    <a:pt x="106" y="1095"/>
                  </a:lnTo>
                  <a:lnTo>
                    <a:pt x="170" y="1019"/>
                  </a:lnTo>
                  <a:lnTo>
                    <a:pt x="239" y="935"/>
                  </a:lnTo>
                  <a:lnTo>
                    <a:pt x="311" y="844"/>
                  </a:lnTo>
                  <a:lnTo>
                    <a:pt x="387" y="745"/>
                  </a:lnTo>
                  <a:lnTo>
                    <a:pt x="467" y="649"/>
                  </a:lnTo>
                  <a:lnTo>
                    <a:pt x="550" y="550"/>
                  </a:lnTo>
                  <a:lnTo>
                    <a:pt x="637" y="452"/>
                  </a:lnTo>
                  <a:lnTo>
                    <a:pt x="725" y="360"/>
                  </a:lnTo>
                  <a:lnTo>
                    <a:pt x="812" y="274"/>
                  </a:lnTo>
                  <a:lnTo>
                    <a:pt x="903" y="194"/>
                  </a:lnTo>
                  <a:lnTo>
                    <a:pt x="995" y="126"/>
                  </a:lnTo>
                  <a:lnTo>
                    <a:pt x="1086" y="69"/>
                  </a:lnTo>
                  <a:lnTo>
                    <a:pt x="1177" y="30"/>
                  </a:lnTo>
                  <a:lnTo>
                    <a:pt x="1265" y="4"/>
                  </a:lnTo>
                  <a:lnTo>
                    <a:pt x="1265" y="311"/>
                  </a:lnTo>
                  <a:lnTo>
                    <a:pt x="1199" y="319"/>
                  </a:lnTo>
                  <a:lnTo>
                    <a:pt x="1140" y="335"/>
                  </a:lnTo>
                  <a:lnTo>
                    <a:pt x="1086" y="353"/>
                  </a:lnTo>
                  <a:lnTo>
                    <a:pt x="1036" y="384"/>
                  </a:lnTo>
                  <a:lnTo>
                    <a:pt x="992" y="417"/>
                  </a:lnTo>
                  <a:lnTo>
                    <a:pt x="950" y="456"/>
                  </a:lnTo>
                  <a:lnTo>
                    <a:pt x="911" y="501"/>
                  </a:lnTo>
                  <a:lnTo>
                    <a:pt x="876" y="550"/>
                  </a:lnTo>
                  <a:lnTo>
                    <a:pt x="858" y="592"/>
                  </a:lnTo>
                  <a:lnTo>
                    <a:pt x="846" y="639"/>
                  </a:lnTo>
                  <a:lnTo>
                    <a:pt x="851" y="688"/>
                  </a:lnTo>
                  <a:lnTo>
                    <a:pt x="858" y="733"/>
                  </a:lnTo>
                  <a:lnTo>
                    <a:pt x="881" y="779"/>
                  </a:lnTo>
                  <a:lnTo>
                    <a:pt x="911" y="817"/>
                  </a:lnTo>
                  <a:lnTo>
                    <a:pt x="950" y="847"/>
                  </a:lnTo>
                  <a:lnTo>
                    <a:pt x="999" y="863"/>
                  </a:lnTo>
                  <a:lnTo>
                    <a:pt x="1017" y="866"/>
                  </a:lnTo>
                  <a:lnTo>
                    <a:pt x="1041" y="866"/>
                  </a:lnTo>
                  <a:lnTo>
                    <a:pt x="1066" y="863"/>
                  </a:lnTo>
                  <a:lnTo>
                    <a:pt x="1101" y="856"/>
                  </a:lnTo>
                  <a:lnTo>
                    <a:pt x="1140" y="847"/>
                  </a:lnTo>
                  <a:lnTo>
                    <a:pt x="1177" y="832"/>
                  </a:lnTo>
                  <a:lnTo>
                    <a:pt x="1223" y="817"/>
                  </a:lnTo>
                  <a:lnTo>
                    <a:pt x="1265" y="797"/>
                  </a:lnTo>
                  <a:lnTo>
                    <a:pt x="1265" y="1068"/>
                  </a:lnTo>
                  <a:lnTo>
                    <a:pt x="508" y="1425"/>
                  </a:lnTo>
                  <a:lnTo>
                    <a:pt x="452" y="1406"/>
                  </a:lnTo>
                  <a:lnTo>
                    <a:pt x="387" y="1384"/>
                  </a:lnTo>
                  <a:lnTo>
                    <a:pt x="319" y="1357"/>
                  </a:lnTo>
                  <a:lnTo>
                    <a:pt x="250" y="1330"/>
                  </a:lnTo>
                  <a:lnTo>
                    <a:pt x="182" y="1300"/>
                  </a:lnTo>
                  <a:lnTo>
                    <a:pt x="117" y="1268"/>
                  </a:lnTo>
                  <a:lnTo>
                    <a:pt x="52" y="1238"/>
                  </a:lnTo>
                  <a:lnTo>
                    <a:pt x="0" y="1212"/>
                  </a:lnTo>
                  <a:close/>
                </a:path>
              </a:pathLst>
            </a:custGeom>
            <a:solidFill>
              <a:srgbClr val="3363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4" name="Freeform 13"/>
            <p:cNvSpPr>
              <a:spLocks noEditPoints="1"/>
            </p:cNvSpPr>
            <p:nvPr/>
          </p:nvSpPr>
          <p:spPr bwMode="auto">
            <a:xfrm rot="696599">
              <a:off x="3497" y="648"/>
              <a:ext cx="811" cy="461"/>
            </a:xfrm>
            <a:custGeom>
              <a:avLst/>
              <a:gdLst>
                <a:gd name="T0" fmla="*/ 141 w 2435"/>
                <a:gd name="T1" fmla="*/ 0 h 1382"/>
                <a:gd name="T2" fmla="*/ 145 w 2435"/>
                <a:gd name="T3" fmla="*/ 0 h 1382"/>
                <a:gd name="T4" fmla="*/ 150 w 2435"/>
                <a:gd name="T5" fmla="*/ 1 h 1382"/>
                <a:gd name="T6" fmla="*/ 172 w 2435"/>
                <a:gd name="T7" fmla="*/ 6 h 1382"/>
                <a:gd name="T8" fmla="*/ 192 w 2435"/>
                <a:gd name="T9" fmla="*/ 13 h 1382"/>
                <a:gd name="T10" fmla="*/ 212 w 2435"/>
                <a:gd name="T11" fmla="*/ 23 h 1382"/>
                <a:gd name="T12" fmla="*/ 232 w 2435"/>
                <a:gd name="T13" fmla="*/ 33 h 1382"/>
                <a:gd name="T14" fmla="*/ 253 w 2435"/>
                <a:gd name="T15" fmla="*/ 43 h 1382"/>
                <a:gd name="T16" fmla="*/ 269 w 2435"/>
                <a:gd name="T17" fmla="*/ 50 h 1382"/>
                <a:gd name="T18" fmla="*/ 261 w 2435"/>
                <a:gd name="T19" fmla="*/ 57 h 1382"/>
                <a:gd name="T20" fmla="*/ 237 w 2435"/>
                <a:gd name="T21" fmla="*/ 68 h 1382"/>
                <a:gd name="T22" fmla="*/ 212 w 2435"/>
                <a:gd name="T23" fmla="*/ 80 h 1382"/>
                <a:gd name="T24" fmla="*/ 187 w 2435"/>
                <a:gd name="T25" fmla="*/ 92 h 1382"/>
                <a:gd name="T26" fmla="*/ 162 w 2435"/>
                <a:gd name="T27" fmla="*/ 103 h 1382"/>
                <a:gd name="T28" fmla="*/ 137 w 2435"/>
                <a:gd name="T29" fmla="*/ 115 h 1382"/>
                <a:gd name="T30" fmla="*/ 154 w 2435"/>
                <a:gd name="T31" fmla="*/ 81 h 1382"/>
                <a:gd name="T32" fmla="*/ 176 w 2435"/>
                <a:gd name="T33" fmla="*/ 66 h 1382"/>
                <a:gd name="T34" fmla="*/ 187 w 2435"/>
                <a:gd name="T35" fmla="*/ 53 h 1382"/>
                <a:gd name="T36" fmla="*/ 173 w 2435"/>
                <a:gd name="T37" fmla="*/ 37 h 1382"/>
                <a:gd name="T38" fmla="*/ 155 w 2435"/>
                <a:gd name="T39" fmla="*/ 32 h 1382"/>
                <a:gd name="T40" fmla="*/ 141 w 2435"/>
                <a:gd name="T41" fmla="*/ 31 h 1382"/>
                <a:gd name="T42" fmla="*/ 137 w 2435"/>
                <a:gd name="T43" fmla="*/ 31 h 1382"/>
                <a:gd name="T44" fmla="*/ 5 w 2435"/>
                <a:gd name="T45" fmla="*/ 126 h 1382"/>
                <a:gd name="T46" fmla="*/ 26 w 2435"/>
                <a:gd name="T47" fmla="*/ 101 h 1382"/>
                <a:gd name="T48" fmla="*/ 51 w 2435"/>
                <a:gd name="T49" fmla="*/ 70 h 1382"/>
                <a:gd name="T50" fmla="*/ 79 w 2435"/>
                <a:gd name="T51" fmla="*/ 39 h 1382"/>
                <a:gd name="T52" fmla="*/ 109 w 2435"/>
                <a:gd name="T53" fmla="*/ 14 h 1382"/>
                <a:gd name="T54" fmla="*/ 137 w 2435"/>
                <a:gd name="T55" fmla="*/ 1 h 1382"/>
                <a:gd name="T56" fmla="*/ 123 w 2435"/>
                <a:gd name="T57" fmla="*/ 35 h 1382"/>
                <a:gd name="T58" fmla="*/ 105 w 2435"/>
                <a:gd name="T59" fmla="*/ 45 h 1382"/>
                <a:gd name="T60" fmla="*/ 91 w 2435"/>
                <a:gd name="T61" fmla="*/ 60 h 1382"/>
                <a:gd name="T62" fmla="*/ 88 w 2435"/>
                <a:gd name="T63" fmla="*/ 78 h 1382"/>
                <a:gd name="T64" fmla="*/ 96 w 2435"/>
                <a:gd name="T65" fmla="*/ 92 h 1382"/>
                <a:gd name="T66" fmla="*/ 111 w 2435"/>
                <a:gd name="T67" fmla="*/ 96 h 1382"/>
                <a:gd name="T68" fmla="*/ 120 w 2435"/>
                <a:gd name="T69" fmla="*/ 95 h 1382"/>
                <a:gd name="T70" fmla="*/ 133 w 2435"/>
                <a:gd name="T71" fmla="*/ 90 h 1382"/>
                <a:gd name="T72" fmla="*/ 132 w 2435"/>
                <a:gd name="T73" fmla="*/ 118 h 1382"/>
                <a:gd name="T74" fmla="*/ 116 w 2435"/>
                <a:gd name="T75" fmla="*/ 125 h 1382"/>
                <a:gd name="T76" fmla="*/ 100 w 2435"/>
                <a:gd name="T77" fmla="*/ 132 h 1382"/>
                <a:gd name="T78" fmla="*/ 85 w 2435"/>
                <a:gd name="T79" fmla="*/ 139 h 1382"/>
                <a:gd name="T80" fmla="*/ 69 w 2435"/>
                <a:gd name="T81" fmla="*/ 147 h 1382"/>
                <a:gd name="T82" fmla="*/ 54 w 2435"/>
                <a:gd name="T83" fmla="*/ 154 h 1382"/>
                <a:gd name="T84" fmla="*/ 34 w 2435"/>
                <a:gd name="T85" fmla="*/ 147 h 1382"/>
                <a:gd name="T86" fmla="*/ 12 w 2435"/>
                <a:gd name="T87" fmla="*/ 138 h 138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435" h="1382">
                  <a:moveTo>
                    <a:pt x="1238" y="7"/>
                  </a:moveTo>
                  <a:lnTo>
                    <a:pt x="1253" y="3"/>
                  </a:lnTo>
                  <a:lnTo>
                    <a:pt x="1268" y="3"/>
                  </a:lnTo>
                  <a:lnTo>
                    <a:pt x="1283" y="3"/>
                  </a:lnTo>
                  <a:lnTo>
                    <a:pt x="1298" y="0"/>
                  </a:lnTo>
                  <a:lnTo>
                    <a:pt x="1310" y="3"/>
                  </a:lnTo>
                  <a:lnTo>
                    <a:pt x="1325" y="3"/>
                  </a:lnTo>
                  <a:lnTo>
                    <a:pt x="1340" y="3"/>
                  </a:lnTo>
                  <a:lnTo>
                    <a:pt x="1355" y="7"/>
                  </a:lnTo>
                  <a:lnTo>
                    <a:pt x="1419" y="18"/>
                  </a:lnTo>
                  <a:lnTo>
                    <a:pt x="1485" y="33"/>
                  </a:lnTo>
                  <a:lnTo>
                    <a:pt x="1545" y="52"/>
                  </a:lnTo>
                  <a:lnTo>
                    <a:pt x="1609" y="75"/>
                  </a:lnTo>
                  <a:lnTo>
                    <a:pt x="1670" y="99"/>
                  </a:lnTo>
                  <a:lnTo>
                    <a:pt x="1732" y="121"/>
                  </a:lnTo>
                  <a:lnTo>
                    <a:pt x="1792" y="148"/>
                  </a:lnTo>
                  <a:lnTo>
                    <a:pt x="1853" y="178"/>
                  </a:lnTo>
                  <a:lnTo>
                    <a:pt x="1914" y="205"/>
                  </a:lnTo>
                  <a:lnTo>
                    <a:pt x="1974" y="235"/>
                  </a:lnTo>
                  <a:lnTo>
                    <a:pt x="2035" y="265"/>
                  </a:lnTo>
                  <a:lnTo>
                    <a:pt x="2097" y="296"/>
                  </a:lnTo>
                  <a:lnTo>
                    <a:pt x="2157" y="326"/>
                  </a:lnTo>
                  <a:lnTo>
                    <a:pt x="2218" y="353"/>
                  </a:lnTo>
                  <a:lnTo>
                    <a:pt x="2282" y="383"/>
                  </a:lnTo>
                  <a:lnTo>
                    <a:pt x="2343" y="410"/>
                  </a:lnTo>
                  <a:lnTo>
                    <a:pt x="2400" y="440"/>
                  </a:lnTo>
                  <a:lnTo>
                    <a:pt x="2423" y="447"/>
                  </a:lnTo>
                  <a:lnTo>
                    <a:pt x="2427" y="452"/>
                  </a:lnTo>
                  <a:lnTo>
                    <a:pt x="2435" y="474"/>
                  </a:lnTo>
                  <a:lnTo>
                    <a:pt x="2358" y="509"/>
                  </a:lnTo>
                  <a:lnTo>
                    <a:pt x="2287" y="543"/>
                  </a:lnTo>
                  <a:lnTo>
                    <a:pt x="2210" y="580"/>
                  </a:lnTo>
                  <a:lnTo>
                    <a:pt x="2134" y="615"/>
                  </a:lnTo>
                  <a:lnTo>
                    <a:pt x="2062" y="649"/>
                  </a:lnTo>
                  <a:lnTo>
                    <a:pt x="1986" y="684"/>
                  </a:lnTo>
                  <a:lnTo>
                    <a:pt x="1910" y="721"/>
                  </a:lnTo>
                  <a:lnTo>
                    <a:pt x="1838" y="755"/>
                  </a:lnTo>
                  <a:lnTo>
                    <a:pt x="1762" y="790"/>
                  </a:lnTo>
                  <a:lnTo>
                    <a:pt x="1685" y="827"/>
                  </a:lnTo>
                  <a:lnTo>
                    <a:pt x="1609" y="861"/>
                  </a:lnTo>
                  <a:lnTo>
                    <a:pt x="1537" y="896"/>
                  </a:lnTo>
                  <a:lnTo>
                    <a:pt x="1461" y="930"/>
                  </a:lnTo>
                  <a:lnTo>
                    <a:pt x="1386" y="968"/>
                  </a:lnTo>
                  <a:lnTo>
                    <a:pt x="1313" y="1002"/>
                  </a:lnTo>
                  <a:lnTo>
                    <a:pt x="1238" y="1036"/>
                  </a:lnTo>
                  <a:lnTo>
                    <a:pt x="1238" y="797"/>
                  </a:lnTo>
                  <a:lnTo>
                    <a:pt x="1310" y="763"/>
                  </a:lnTo>
                  <a:lnTo>
                    <a:pt x="1386" y="725"/>
                  </a:lnTo>
                  <a:lnTo>
                    <a:pt x="1458" y="684"/>
                  </a:lnTo>
                  <a:lnTo>
                    <a:pt x="1527" y="637"/>
                  </a:lnTo>
                  <a:lnTo>
                    <a:pt x="1584" y="595"/>
                  </a:lnTo>
                  <a:lnTo>
                    <a:pt x="1633" y="553"/>
                  </a:lnTo>
                  <a:lnTo>
                    <a:pt x="1667" y="513"/>
                  </a:lnTo>
                  <a:lnTo>
                    <a:pt x="1685" y="474"/>
                  </a:lnTo>
                  <a:lnTo>
                    <a:pt x="1648" y="413"/>
                  </a:lnTo>
                  <a:lnTo>
                    <a:pt x="1602" y="368"/>
                  </a:lnTo>
                  <a:lnTo>
                    <a:pt x="1557" y="334"/>
                  </a:lnTo>
                  <a:lnTo>
                    <a:pt x="1507" y="307"/>
                  </a:lnTo>
                  <a:lnTo>
                    <a:pt x="1454" y="292"/>
                  </a:lnTo>
                  <a:lnTo>
                    <a:pt x="1397" y="284"/>
                  </a:lnTo>
                  <a:lnTo>
                    <a:pt x="1337" y="281"/>
                  </a:lnTo>
                  <a:lnTo>
                    <a:pt x="1276" y="281"/>
                  </a:lnTo>
                  <a:lnTo>
                    <a:pt x="1268" y="281"/>
                  </a:lnTo>
                  <a:lnTo>
                    <a:pt x="1256" y="281"/>
                  </a:lnTo>
                  <a:lnTo>
                    <a:pt x="1249" y="281"/>
                  </a:lnTo>
                  <a:lnTo>
                    <a:pt x="1238" y="281"/>
                  </a:lnTo>
                  <a:lnTo>
                    <a:pt x="1238" y="7"/>
                  </a:lnTo>
                  <a:close/>
                  <a:moveTo>
                    <a:pt x="0" y="1185"/>
                  </a:moveTo>
                  <a:lnTo>
                    <a:pt x="49" y="1135"/>
                  </a:lnTo>
                  <a:lnTo>
                    <a:pt x="106" y="1071"/>
                  </a:lnTo>
                  <a:lnTo>
                    <a:pt x="166" y="995"/>
                  </a:lnTo>
                  <a:lnTo>
                    <a:pt x="230" y="911"/>
                  </a:lnTo>
                  <a:lnTo>
                    <a:pt x="303" y="824"/>
                  </a:lnTo>
                  <a:lnTo>
                    <a:pt x="380" y="728"/>
                  </a:lnTo>
                  <a:lnTo>
                    <a:pt x="459" y="634"/>
                  </a:lnTo>
                  <a:lnTo>
                    <a:pt x="543" y="538"/>
                  </a:lnTo>
                  <a:lnTo>
                    <a:pt x="627" y="444"/>
                  </a:lnTo>
                  <a:lnTo>
                    <a:pt x="713" y="353"/>
                  </a:lnTo>
                  <a:lnTo>
                    <a:pt x="800" y="269"/>
                  </a:lnTo>
                  <a:lnTo>
                    <a:pt x="888" y="193"/>
                  </a:lnTo>
                  <a:lnTo>
                    <a:pt x="979" y="124"/>
                  </a:lnTo>
                  <a:lnTo>
                    <a:pt x="1066" y="72"/>
                  </a:lnTo>
                  <a:lnTo>
                    <a:pt x="1154" y="30"/>
                  </a:lnTo>
                  <a:lnTo>
                    <a:pt x="1238" y="7"/>
                  </a:lnTo>
                  <a:lnTo>
                    <a:pt x="1238" y="281"/>
                  </a:lnTo>
                  <a:lnTo>
                    <a:pt x="1172" y="292"/>
                  </a:lnTo>
                  <a:lnTo>
                    <a:pt x="1108" y="311"/>
                  </a:lnTo>
                  <a:lnTo>
                    <a:pt x="1051" y="334"/>
                  </a:lnTo>
                  <a:lnTo>
                    <a:pt x="994" y="368"/>
                  </a:lnTo>
                  <a:lnTo>
                    <a:pt x="945" y="402"/>
                  </a:lnTo>
                  <a:lnTo>
                    <a:pt x="896" y="444"/>
                  </a:lnTo>
                  <a:lnTo>
                    <a:pt x="854" y="489"/>
                  </a:lnTo>
                  <a:lnTo>
                    <a:pt x="819" y="538"/>
                  </a:lnTo>
                  <a:lnTo>
                    <a:pt x="797" y="588"/>
                  </a:lnTo>
                  <a:lnTo>
                    <a:pt x="790" y="645"/>
                  </a:lnTo>
                  <a:lnTo>
                    <a:pt x="790" y="698"/>
                  </a:lnTo>
                  <a:lnTo>
                    <a:pt x="800" y="748"/>
                  </a:lnTo>
                  <a:lnTo>
                    <a:pt x="827" y="793"/>
                  </a:lnTo>
                  <a:lnTo>
                    <a:pt x="866" y="827"/>
                  </a:lnTo>
                  <a:lnTo>
                    <a:pt x="915" y="854"/>
                  </a:lnTo>
                  <a:lnTo>
                    <a:pt x="979" y="861"/>
                  </a:lnTo>
                  <a:lnTo>
                    <a:pt x="999" y="866"/>
                  </a:lnTo>
                  <a:lnTo>
                    <a:pt x="1017" y="861"/>
                  </a:lnTo>
                  <a:lnTo>
                    <a:pt x="1048" y="859"/>
                  </a:lnTo>
                  <a:lnTo>
                    <a:pt x="1078" y="851"/>
                  </a:lnTo>
                  <a:lnTo>
                    <a:pt x="1113" y="839"/>
                  </a:lnTo>
                  <a:lnTo>
                    <a:pt x="1154" y="827"/>
                  </a:lnTo>
                  <a:lnTo>
                    <a:pt x="1196" y="812"/>
                  </a:lnTo>
                  <a:lnTo>
                    <a:pt x="1238" y="797"/>
                  </a:lnTo>
                  <a:lnTo>
                    <a:pt x="1238" y="1036"/>
                  </a:lnTo>
                  <a:lnTo>
                    <a:pt x="1189" y="1059"/>
                  </a:lnTo>
                  <a:lnTo>
                    <a:pt x="1142" y="1083"/>
                  </a:lnTo>
                  <a:lnTo>
                    <a:pt x="1093" y="1101"/>
                  </a:lnTo>
                  <a:lnTo>
                    <a:pt x="1048" y="1123"/>
                  </a:lnTo>
                  <a:lnTo>
                    <a:pt x="999" y="1147"/>
                  </a:lnTo>
                  <a:lnTo>
                    <a:pt x="953" y="1165"/>
                  </a:lnTo>
                  <a:lnTo>
                    <a:pt x="903" y="1189"/>
                  </a:lnTo>
                  <a:lnTo>
                    <a:pt x="858" y="1207"/>
                  </a:lnTo>
                  <a:lnTo>
                    <a:pt x="809" y="1231"/>
                  </a:lnTo>
                  <a:lnTo>
                    <a:pt x="763" y="1253"/>
                  </a:lnTo>
                  <a:lnTo>
                    <a:pt x="718" y="1273"/>
                  </a:lnTo>
                  <a:lnTo>
                    <a:pt x="671" y="1295"/>
                  </a:lnTo>
                  <a:lnTo>
                    <a:pt x="622" y="1318"/>
                  </a:lnTo>
                  <a:lnTo>
                    <a:pt x="577" y="1337"/>
                  </a:lnTo>
                  <a:lnTo>
                    <a:pt x="531" y="1360"/>
                  </a:lnTo>
                  <a:lnTo>
                    <a:pt x="486" y="1382"/>
                  </a:lnTo>
                  <a:lnTo>
                    <a:pt x="429" y="1367"/>
                  </a:lnTo>
                  <a:lnTo>
                    <a:pt x="368" y="1345"/>
                  </a:lnTo>
                  <a:lnTo>
                    <a:pt x="303" y="1322"/>
                  </a:lnTo>
                  <a:lnTo>
                    <a:pt x="239" y="1295"/>
                  </a:lnTo>
                  <a:lnTo>
                    <a:pt x="173" y="1268"/>
                  </a:lnTo>
                  <a:lnTo>
                    <a:pt x="109" y="1238"/>
                  </a:lnTo>
                  <a:lnTo>
                    <a:pt x="52" y="1211"/>
                  </a:lnTo>
                  <a:lnTo>
                    <a:pt x="0" y="1185"/>
                  </a:lnTo>
                  <a:close/>
                </a:path>
              </a:pathLst>
            </a:custGeom>
            <a:solidFill>
              <a:srgbClr val="3D7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5" name="Freeform 14"/>
            <p:cNvSpPr>
              <a:spLocks noEditPoints="1"/>
            </p:cNvSpPr>
            <p:nvPr/>
          </p:nvSpPr>
          <p:spPr bwMode="auto">
            <a:xfrm rot="696599">
              <a:off x="3505" y="650"/>
              <a:ext cx="790" cy="450"/>
            </a:xfrm>
            <a:custGeom>
              <a:avLst/>
              <a:gdLst>
                <a:gd name="T0" fmla="*/ 138 w 2371"/>
                <a:gd name="T1" fmla="*/ 1 h 1350"/>
                <a:gd name="T2" fmla="*/ 143 w 2371"/>
                <a:gd name="T3" fmla="*/ 1 h 1350"/>
                <a:gd name="T4" fmla="*/ 148 w 2371"/>
                <a:gd name="T5" fmla="*/ 1 h 1350"/>
                <a:gd name="T6" fmla="*/ 168 w 2371"/>
                <a:gd name="T7" fmla="*/ 6 h 1350"/>
                <a:gd name="T8" fmla="*/ 188 w 2371"/>
                <a:gd name="T9" fmla="*/ 13 h 1350"/>
                <a:gd name="T10" fmla="*/ 207 w 2371"/>
                <a:gd name="T11" fmla="*/ 22 h 1350"/>
                <a:gd name="T12" fmla="*/ 227 w 2371"/>
                <a:gd name="T13" fmla="*/ 32 h 1350"/>
                <a:gd name="T14" fmla="*/ 247 w 2371"/>
                <a:gd name="T15" fmla="*/ 41 h 1350"/>
                <a:gd name="T16" fmla="*/ 262 w 2371"/>
                <a:gd name="T17" fmla="*/ 48 h 1350"/>
                <a:gd name="T18" fmla="*/ 255 w 2371"/>
                <a:gd name="T19" fmla="*/ 55 h 1350"/>
                <a:gd name="T20" fmla="*/ 231 w 2371"/>
                <a:gd name="T21" fmla="*/ 66 h 1350"/>
                <a:gd name="T22" fmla="*/ 207 w 2371"/>
                <a:gd name="T23" fmla="*/ 77 h 1350"/>
                <a:gd name="T24" fmla="*/ 183 w 2371"/>
                <a:gd name="T25" fmla="*/ 89 h 1350"/>
                <a:gd name="T26" fmla="*/ 159 w 2371"/>
                <a:gd name="T27" fmla="*/ 100 h 1350"/>
                <a:gd name="T28" fmla="*/ 135 w 2371"/>
                <a:gd name="T29" fmla="*/ 111 h 1350"/>
                <a:gd name="T30" fmla="*/ 153 w 2371"/>
                <a:gd name="T31" fmla="*/ 79 h 1350"/>
                <a:gd name="T32" fmla="*/ 177 w 2371"/>
                <a:gd name="T33" fmla="*/ 64 h 1350"/>
                <a:gd name="T34" fmla="*/ 188 w 2371"/>
                <a:gd name="T35" fmla="*/ 50 h 1350"/>
                <a:gd name="T36" fmla="*/ 173 w 2371"/>
                <a:gd name="T37" fmla="*/ 34 h 1350"/>
                <a:gd name="T38" fmla="*/ 153 w 2371"/>
                <a:gd name="T39" fmla="*/ 29 h 1350"/>
                <a:gd name="T40" fmla="*/ 138 w 2371"/>
                <a:gd name="T41" fmla="*/ 29 h 1350"/>
                <a:gd name="T42" fmla="*/ 135 w 2371"/>
                <a:gd name="T43" fmla="*/ 29 h 1350"/>
                <a:gd name="T44" fmla="*/ 6 w 2371"/>
                <a:gd name="T45" fmla="*/ 123 h 1350"/>
                <a:gd name="T46" fmla="*/ 26 w 2371"/>
                <a:gd name="T47" fmla="*/ 99 h 1350"/>
                <a:gd name="T48" fmla="*/ 51 w 2371"/>
                <a:gd name="T49" fmla="*/ 69 h 1350"/>
                <a:gd name="T50" fmla="*/ 78 w 2371"/>
                <a:gd name="T51" fmla="*/ 38 h 1350"/>
                <a:gd name="T52" fmla="*/ 107 w 2371"/>
                <a:gd name="T53" fmla="*/ 14 h 1350"/>
                <a:gd name="T54" fmla="*/ 135 w 2371"/>
                <a:gd name="T55" fmla="*/ 1 h 1350"/>
                <a:gd name="T56" fmla="*/ 120 w 2371"/>
                <a:gd name="T57" fmla="*/ 33 h 1350"/>
                <a:gd name="T58" fmla="*/ 100 w 2371"/>
                <a:gd name="T59" fmla="*/ 44 h 1350"/>
                <a:gd name="T60" fmla="*/ 86 w 2371"/>
                <a:gd name="T61" fmla="*/ 60 h 1350"/>
                <a:gd name="T62" fmla="*/ 81 w 2371"/>
                <a:gd name="T63" fmla="*/ 79 h 1350"/>
                <a:gd name="T64" fmla="*/ 91 w 2371"/>
                <a:gd name="T65" fmla="*/ 93 h 1350"/>
                <a:gd name="T66" fmla="*/ 109 w 2371"/>
                <a:gd name="T67" fmla="*/ 95 h 1350"/>
                <a:gd name="T68" fmla="*/ 118 w 2371"/>
                <a:gd name="T69" fmla="*/ 94 h 1350"/>
                <a:gd name="T70" fmla="*/ 130 w 2371"/>
                <a:gd name="T71" fmla="*/ 90 h 1350"/>
                <a:gd name="T72" fmla="*/ 130 w 2371"/>
                <a:gd name="T73" fmla="*/ 113 h 1350"/>
                <a:gd name="T74" fmla="*/ 114 w 2371"/>
                <a:gd name="T75" fmla="*/ 120 h 1350"/>
                <a:gd name="T76" fmla="*/ 98 w 2371"/>
                <a:gd name="T77" fmla="*/ 128 h 1350"/>
                <a:gd name="T78" fmla="*/ 83 w 2371"/>
                <a:gd name="T79" fmla="*/ 135 h 1350"/>
                <a:gd name="T80" fmla="*/ 68 w 2371"/>
                <a:gd name="T81" fmla="*/ 143 h 1350"/>
                <a:gd name="T82" fmla="*/ 52 w 2371"/>
                <a:gd name="T83" fmla="*/ 150 h 1350"/>
                <a:gd name="T84" fmla="*/ 33 w 2371"/>
                <a:gd name="T85" fmla="*/ 143 h 1350"/>
                <a:gd name="T86" fmla="*/ 12 w 2371"/>
                <a:gd name="T87" fmla="*/ 134 h 135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371" h="1350">
                  <a:moveTo>
                    <a:pt x="1216" y="8"/>
                  </a:moveTo>
                  <a:lnTo>
                    <a:pt x="1231" y="5"/>
                  </a:lnTo>
                  <a:lnTo>
                    <a:pt x="1246" y="5"/>
                  </a:lnTo>
                  <a:lnTo>
                    <a:pt x="1258" y="5"/>
                  </a:lnTo>
                  <a:lnTo>
                    <a:pt x="1273" y="0"/>
                  </a:lnTo>
                  <a:lnTo>
                    <a:pt x="1288" y="5"/>
                  </a:lnTo>
                  <a:lnTo>
                    <a:pt x="1303" y="5"/>
                  </a:lnTo>
                  <a:lnTo>
                    <a:pt x="1315" y="5"/>
                  </a:lnTo>
                  <a:lnTo>
                    <a:pt x="1330" y="8"/>
                  </a:lnTo>
                  <a:lnTo>
                    <a:pt x="1390" y="20"/>
                  </a:lnTo>
                  <a:lnTo>
                    <a:pt x="1456" y="35"/>
                  </a:lnTo>
                  <a:lnTo>
                    <a:pt x="1515" y="54"/>
                  </a:lnTo>
                  <a:lnTo>
                    <a:pt x="1572" y="74"/>
                  </a:lnTo>
                  <a:lnTo>
                    <a:pt x="1633" y="96"/>
                  </a:lnTo>
                  <a:lnTo>
                    <a:pt x="1695" y="119"/>
                  </a:lnTo>
                  <a:lnTo>
                    <a:pt x="1752" y="146"/>
                  </a:lnTo>
                  <a:lnTo>
                    <a:pt x="1811" y="172"/>
                  </a:lnTo>
                  <a:lnTo>
                    <a:pt x="1868" y="202"/>
                  </a:lnTo>
                  <a:lnTo>
                    <a:pt x="1927" y="229"/>
                  </a:lnTo>
                  <a:lnTo>
                    <a:pt x="1986" y="259"/>
                  </a:lnTo>
                  <a:lnTo>
                    <a:pt x="2043" y="286"/>
                  </a:lnTo>
                  <a:lnTo>
                    <a:pt x="2105" y="316"/>
                  </a:lnTo>
                  <a:lnTo>
                    <a:pt x="2161" y="346"/>
                  </a:lnTo>
                  <a:lnTo>
                    <a:pt x="2223" y="373"/>
                  </a:lnTo>
                  <a:lnTo>
                    <a:pt x="2283" y="400"/>
                  </a:lnTo>
                  <a:lnTo>
                    <a:pt x="2339" y="427"/>
                  </a:lnTo>
                  <a:lnTo>
                    <a:pt x="2363" y="434"/>
                  </a:lnTo>
                  <a:lnTo>
                    <a:pt x="2366" y="442"/>
                  </a:lnTo>
                  <a:lnTo>
                    <a:pt x="2371" y="464"/>
                  </a:lnTo>
                  <a:lnTo>
                    <a:pt x="2298" y="499"/>
                  </a:lnTo>
                  <a:lnTo>
                    <a:pt x="2226" y="528"/>
                  </a:lnTo>
                  <a:lnTo>
                    <a:pt x="2154" y="563"/>
                  </a:lnTo>
                  <a:lnTo>
                    <a:pt x="2082" y="597"/>
                  </a:lnTo>
                  <a:lnTo>
                    <a:pt x="2009" y="632"/>
                  </a:lnTo>
                  <a:lnTo>
                    <a:pt x="1937" y="662"/>
                  </a:lnTo>
                  <a:lnTo>
                    <a:pt x="1865" y="696"/>
                  </a:lnTo>
                  <a:lnTo>
                    <a:pt x="1794" y="730"/>
                  </a:lnTo>
                  <a:lnTo>
                    <a:pt x="1720" y="765"/>
                  </a:lnTo>
                  <a:lnTo>
                    <a:pt x="1648" y="799"/>
                  </a:lnTo>
                  <a:lnTo>
                    <a:pt x="1577" y="829"/>
                  </a:lnTo>
                  <a:lnTo>
                    <a:pt x="1505" y="863"/>
                  </a:lnTo>
                  <a:lnTo>
                    <a:pt x="1432" y="898"/>
                  </a:lnTo>
                  <a:lnTo>
                    <a:pt x="1360" y="932"/>
                  </a:lnTo>
                  <a:lnTo>
                    <a:pt x="1288" y="962"/>
                  </a:lnTo>
                  <a:lnTo>
                    <a:pt x="1216" y="997"/>
                  </a:lnTo>
                  <a:lnTo>
                    <a:pt x="1216" y="792"/>
                  </a:lnTo>
                  <a:lnTo>
                    <a:pt x="1295" y="753"/>
                  </a:lnTo>
                  <a:lnTo>
                    <a:pt x="1379" y="711"/>
                  </a:lnTo>
                  <a:lnTo>
                    <a:pt x="1458" y="666"/>
                  </a:lnTo>
                  <a:lnTo>
                    <a:pt x="1530" y="620"/>
                  </a:lnTo>
                  <a:lnTo>
                    <a:pt x="1596" y="575"/>
                  </a:lnTo>
                  <a:lnTo>
                    <a:pt x="1645" y="528"/>
                  </a:lnTo>
                  <a:lnTo>
                    <a:pt x="1678" y="487"/>
                  </a:lnTo>
                  <a:lnTo>
                    <a:pt x="1690" y="454"/>
                  </a:lnTo>
                  <a:lnTo>
                    <a:pt x="1653" y="392"/>
                  </a:lnTo>
                  <a:lnTo>
                    <a:pt x="1611" y="343"/>
                  </a:lnTo>
                  <a:lnTo>
                    <a:pt x="1557" y="309"/>
                  </a:lnTo>
                  <a:lnTo>
                    <a:pt x="1505" y="286"/>
                  </a:lnTo>
                  <a:lnTo>
                    <a:pt x="1444" y="271"/>
                  </a:lnTo>
                  <a:lnTo>
                    <a:pt x="1382" y="259"/>
                  </a:lnTo>
                  <a:lnTo>
                    <a:pt x="1322" y="259"/>
                  </a:lnTo>
                  <a:lnTo>
                    <a:pt x="1258" y="259"/>
                  </a:lnTo>
                  <a:lnTo>
                    <a:pt x="1246" y="259"/>
                  </a:lnTo>
                  <a:lnTo>
                    <a:pt x="1239" y="259"/>
                  </a:lnTo>
                  <a:lnTo>
                    <a:pt x="1227" y="259"/>
                  </a:lnTo>
                  <a:lnTo>
                    <a:pt x="1216" y="259"/>
                  </a:lnTo>
                  <a:lnTo>
                    <a:pt x="1216" y="8"/>
                  </a:lnTo>
                  <a:close/>
                  <a:moveTo>
                    <a:pt x="0" y="1155"/>
                  </a:moveTo>
                  <a:lnTo>
                    <a:pt x="50" y="1106"/>
                  </a:lnTo>
                  <a:lnTo>
                    <a:pt x="106" y="1046"/>
                  </a:lnTo>
                  <a:lnTo>
                    <a:pt x="168" y="973"/>
                  </a:lnTo>
                  <a:lnTo>
                    <a:pt x="232" y="890"/>
                  </a:lnTo>
                  <a:lnTo>
                    <a:pt x="304" y="802"/>
                  </a:lnTo>
                  <a:lnTo>
                    <a:pt x="380" y="711"/>
                  </a:lnTo>
                  <a:lnTo>
                    <a:pt x="456" y="620"/>
                  </a:lnTo>
                  <a:lnTo>
                    <a:pt x="539" y="525"/>
                  </a:lnTo>
                  <a:lnTo>
                    <a:pt x="619" y="434"/>
                  </a:lnTo>
                  <a:lnTo>
                    <a:pt x="706" y="346"/>
                  </a:lnTo>
                  <a:lnTo>
                    <a:pt x="790" y="264"/>
                  </a:lnTo>
                  <a:lnTo>
                    <a:pt x="877" y="187"/>
                  </a:lnTo>
                  <a:lnTo>
                    <a:pt x="965" y="123"/>
                  </a:lnTo>
                  <a:lnTo>
                    <a:pt x="1049" y="69"/>
                  </a:lnTo>
                  <a:lnTo>
                    <a:pt x="1132" y="32"/>
                  </a:lnTo>
                  <a:lnTo>
                    <a:pt x="1216" y="8"/>
                  </a:lnTo>
                  <a:lnTo>
                    <a:pt x="1216" y="259"/>
                  </a:lnTo>
                  <a:lnTo>
                    <a:pt x="1147" y="271"/>
                  </a:lnTo>
                  <a:lnTo>
                    <a:pt x="1083" y="294"/>
                  </a:lnTo>
                  <a:lnTo>
                    <a:pt x="1017" y="321"/>
                  </a:lnTo>
                  <a:lnTo>
                    <a:pt x="960" y="353"/>
                  </a:lnTo>
                  <a:lnTo>
                    <a:pt x="904" y="395"/>
                  </a:lnTo>
                  <a:lnTo>
                    <a:pt x="851" y="437"/>
                  </a:lnTo>
                  <a:lnTo>
                    <a:pt x="809" y="487"/>
                  </a:lnTo>
                  <a:lnTo>
                    <a:pt x="771" y="536"/>
                  </a:lnTo>
                  <a:lnTo>
                    <a:pt x="745" y="593"/>
                  </a:lnTo>
                  <a:lnTo>
                    <a:pt x="733" y="654"/>
                  </a:lnTo>
                  <a:lnTo>
                    <a:pt x="733" y="711"/>
                  </a:lnTo>
                  <a:lnTo>
                    <a:pt x="748" y="765"/>
                  </a:lnTo>
                  <a:lnTo>
                    <a:pt x="778" y="810"/>
                  </a:lnTo>
                  <a:lnTo>
                    <a:pt x="820" y="841"/>
                  </a:lnTo>
                  <a:lnTo>
                    <a:pt x="881" y="859"/>
                  </a:lnTo>
                  <a:lnTo>
                    <a:pt x="960" y="856"/>
                  </a:lnTo>
                  <a:lnTo>
                    <a:pt x="980" y="859"/>
                  </a:lnTo>
                  <a:lnTo>
                    <a:pt x="999" y="859"/>
                  </a:lnTo>
                  <a:lnTo>
                    <a:pt x="1029" y="856"/>
                  </a:lnTo>
                  <a:lnTo>
                    <a:pt x="1059" y="849"/>
                  </a:lnTo>
                  <a:lnTo>
                    <a:pt x="1094" y="837"/>
                  </a:lnTo>
                  <a:lnTo>
                    <a:pt x="1132" y="825"/>
                  </a:lnTo>
                  <a:lnTo>
                    <a:pt x="1174" y="810"/>
                  </a:lnTo>
                  <a:lnTo>
                    <a:pt x="1216" y="792"/>
                  </a:lnTo>
                  <a:lnTo>
                    <a:pt x="1216" y="997"/>
                  </a:lnTo>
                  <a:lnTo>
                    <a:pt x="1167" y="1019"/>
                  </a:lnTo>
                  <a:lnTo>
                    <a:pt x="1120" y="1041"/>
                  </a:lnTo>
                  <a:lnTo>
                    <a:pt x="1076" y="1061"/>
                  </a:lnTo>
                  <a:lnTo>
                    <a:pt x="1026" y="1083"/>
                  </a:lnTo>
                  <a:lnTo>
                    <a:pt x="980" y="1106"/>
                  </a:lnTo>
                  <a:lnTo>
                    <a:pt x="931" y="1130"/>
                  </a:lnTo>
                  <a:lnTo>
                    <a:pt x="886" y="1152"/>
                  </a:lnTo>
                  <a:lnTo>
                    <a:pt x="839" y="1172"/>
                  </a:lnTo>
                  <a:lnTo>
                    <a:pt x="790" y="1194"/>
                  </a:lnTo>
                  <a:lnTo>
                    <a:pt x="745" y="1216"/>
                  </a:lnTo>
                  <a:lnTo>
                    <a:pt x="699" y="1239"/>
                  </a:lnTo>
                  <a:lnTo>
                    <a:pt x="654" y="1263"/>
                  </a:lnTo>
                  <a:lnTo>
                    <a:pt x="608" y="1285"/>
                  </a:lnTo>
                  <a:lnTo>
                    <a:pt x="558" y="1303"/>
                  </a:lnTo>
                  <a:lnTo>
                    <a:pt x="513" y="1327"/>
                  </a:lnTo>
                  <a:lnTo>
                    <a:pt x="467" y="1350"/>
                  </a:lnTo>
                  <a:lnTo>
                    <a:pt x="415" y="1330"/>
                  </a:lnTo>
                  <a:lnTo>
                    <a:pt x="358" y="1312"/>
                  </a:lnTo>
                  <a:lnTo>
                    <a:pt x="296" y="1288"/>
                  </a:lnTo>
                  <a:lnTo>
                    <a:pt x="232" y="1263"/>
                  </a:lnTo>
                  <a:lnTo>
                    <a:pt x="171" y="1236"/>
                  </a:lnTo>
                  <a:lnTo>
                    <a:pt x="109" y="1209"/>
                  </a:lnTo>
                  <a:lnTo>
                    <a:pt x="53" y="1182"/>
                  </a:lnTo>
                  <a:lnTo>
                    <a:pt x="0" y="1155"/>
                  </a:lnTo>
                  <a:close/>
                </a:path>
              </a:pathLst>
            </a:custGeom>
            <a:solidFill>
              <a:srgbClr val="497F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6" name="Freeform 15"/>
            <p:cNvSpPr>
              <a:spLocks noEditPoints="1"/>
            </p:cNvSpPr>
            <p:nvPr/>
          </p:nvSpPr>
          <p:spPr bwMode="auto">
            <a:xfrm rot="696599">
              <a:off x="3515" y="654"/>
              <a:ext cx="766" cy="436"/>
            </a:xfrm>
            <a:custGeom>
              <a:avLst/>
              <a:gdLst>
                <a:gd name="T0" fmla="*/ 138 w 2297"/>
                <a:gd name="T1" fmla="*/ 0 h 1308"/>
                <a:gd name="T2" fmla="*/ 150 w 2297"/>
                <a:gd name="T3" fmla="*/ 2 h 1308"/>
                <a:gd name="T4" fmla="*/ 170 w 2297"/>
                <a:gd name="T5" fmla="*/ 8 h 1308"/>
                <a:gd name="T6" fmla="*/ 189 w 2297"/>
                <a:gd name="T7" fmla="*/ 15 h 1308"/>
                <a:gd name="T8" fmla="*/ 208 w 2297"/>
                <a:gd name="T9" fmla="*/ 24 h 1308"/>
                <a:gd name="T10" fmla="*/ 227 w 2297"/>
                <a:gd name="T11" fmla="*/ 33 h 1308"/>
                <a:gd name="T12" fmla="*/ 247 w 2297"/>
                <a:gd name="T13" fmla="*/ 42 h 1308"/>
                <a:gd name="T14" fmla="*/ 255 w 2297"/>
                <a:gd name="T15" fmla="*/ 46 h 1308"/>
                <a:gd name="T16" fmla="*/ 240 w 2297"/>
                <a:gd name="T17" fmla="*/ 56 h 1308"/>
                <a:gd name="T18" fmla="*/ 217 w 2297"/>
                <a:gd name="T19" fmla="*/ 67 h 1308"/>
                <a:gd name="T20" fmla="*/ 194 w 2297"/>
                <a:gd name="T21" fmla="*/ 78 h 1308"/>
                <a:gd name="T22" fmla="*/ 171 w 2297"/>
                <a:gd name="T23" fmla="*/ 89 h 1308"/>
                <a:gd name="T24" fmla="*/ 148 w 2297"/>
                <a:gd name="T25" fmla="*/ 100 h 1308"/>
                <a:gd name="T26" fmla="*/ 132 w 2297"/>
                <a:gd name="T27" fmla="*/ 87 h 1308"/>
                <a:gd name="T28" fmla="*/ 162 w 2297"/>
                <a:gd name="T29" fmla="*/ 73 h 1308"/>
                <a:gd name="T30" fmla="*/ 184 w 2297"/>
                <a:gd name="T31" fmla="*/ 56 h 1308"/>
                <a:gd name="T32" fmla="*/ 184 w 2297"/>
                <a:gd name="T33" fmla="*/ 41 h 1308"/>
                <a:gd name="T34" fmla="*/ 166 w 2297"/>
                <a:gd name="T35" fmla="*/ 29 h 1308"/>
                <a:gd name="T36" fmla="*/ 145 w 2297"/>
                <a:gd name="T37" fmla="*/ 25 h 1308"/>
                <a:gd name="T38" fmla="*/ 135 w 2297"/>
                <a:gd name="T39" fmla="*/ 25 h 1308"/>
                <a:gd name="T40" fmla="*/ 132 w 2297"/>
                <a:gd name="T41" fmla="*/ 1 h 1308"/>
                <a:gd name="T42" fmla="*/ 11 w 2297"/>
                <a:gd name="T43" fmla="*/ 113 h 1308"/>
                <a:gd name="T44" fmla="*/ 33 w 2297"/>
                <a:gd name="T45" fmla="*/ 87 h 1308"/>
                <a:gd name="T46" fmla="*/ 59 w 2297"/>
                <a:gd name="T47" fmla="*/ 57 h 1308"/>
                <a:gd name="T48" fmla="*/ 86 w 2297"/>
                <a:gd name="T49" fmla="*/ 28 h 1308"/>
                <a:gd name="T50" fmla="*/ 114 w 2297"/>
                <a:gd name="T51" fmla="*/ 8 h 1308"/>
                <a:gd name="T52" fmla="*/ 132 w 2297"/>
                <a:gd name="T53" fmla="*/ 25 h 1308"/>
                <a:gd name="T54" fmla="*/ 109 w 2297"/>
                <a:gd name="T55" fmla="*/ 33 h 1308"/>
                <a:gd name="T56" fmla="*/ 89 w 2297"/>
                <a:gd name="T57" fmla="*/ 47 h 1308"/>
                <a:gd name="T58" fmla="*/ 77 w 2297"/>
                <a:gd name="T59" fmla="*/ 66 h 1308"/>
                <a:gd name="T60" fmla="*/ 77 w 2297"/>
                <a:gd name="T61" fmla="*/ 87 h 1308"/>
                <a:gd name="T62" fmla="*/ 94 w 2297"/>
                <a:gd name="T63" fmla="*/ 96 h 1308"/>
                <a:gd name="T64" fmla="*/ 108 w 2297"/>
                <a:gd name="T65" fmla="*/ 95 h 1308"/>
                <a:gd name="T66" fmla="*/ 119 w 2297"/>
                <a:gd name="T67" fmla="*/ 92 h 1308"/>
                <a:gd name="T68" fmla="*/ 132 w 2297"/>
                <a:gd name="T69" fmla="*/ 87 h 1308"/>
                <a:gd name="T70" fmla="*/ 121 w 2297"/>
                <a:gd name="T71" fmla="*/ 112 h 1308"/>
                <a:gd name="T72" fmla="*/ 106 w 2297"/>
                <a:gd name="T73" fmla="*/ 119 h 1308"/>
                <a:gd name="T74" fmla="*/ 90 w 2297"/>
                <a:gd name="T75" fmla="*/ 126 h 1308"/>
                <a:gd name="T76" fmla="*/ 75 w 2297"/>
                <a:gd name="T77" fmla="*/ 133 h 1308"/>
                <a:gd name="T78" fmla="*/ 60 w 2297"/>
                <a:gd name="T79" fmla="*/ 140 h 1308"/>
                <a:gd name="T80" fmla="*/ 44 w 2297"/>
                <a:gd name="T81" fmla="*/ 143 h 1308"/>
                <a:gd name="T82" fmla="*/ 25 w 2297"/>
                <a:gd name="T83" fmla="*/ 136 h 1308"/>
                <a:gd name="T84" fmla="*/ 6 w 2297"/>
                <a:gd name="T85" fmla="*/ 128 h 130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2297" h="1308">
                  <a:moveTo>
                    <a:pt x="1189" y="8"/>
                  </a:moveTo>
                  <a:lnTo>
                    <a:pt x="1212" y="3"/>
                  </a:lnTo>
                  <a:lnTo>
                    <a:pt x="1239" y="0"/>
                  </a:lnTo>
                  <a:lnTo>
                    <a:pt x="1264" y="3"/>
                  </a:lnTo>
                  <a:lnTo>
                    <a:pt x="1291" y="8"/>
                  </a:lnTo>
                  <a:lnTo>
                    <a:pt x="1352" y="20"/>
                  </a:lnTo>
                  <a:lnTo>
                    <a:pt x="1409" y="35"/>
                  </a:lnTo>
                  <a:lnTo>
                    <a:pt x="1470" y="50"/>
                  </a:lnTo>
                  <a:lnTo>
                    <a:pt x="1527" y="69"/>
                  </a:lnTo>
                  <a:lnTo>
                    <a:pt x="1584" y="92"/>
                  </a:lnTo>
                  <a:lnTo>
                    <a:pt x="1641" y="114"/>
                  </a:lnTo>
                  <a:lnTo>
                    <a:pt x="1698" y="137"/>
                  </a:lnTo>
                  <a:lnTo>
                    <a:pt x="1755" y="163"/>
                  </a:lnTo>
                  <a:lnTo>
                    <a:pt x="1811" y="186"/>
                  </a:lnTo>
                  <a:lnTo>
                    <a:pt x="1868" y="213"/>
                  </a:lnTo>
                  <a:lnTo>
                    <a:pt x="1925" y="243"/>
                  </a:lnTo>
                  <a:lnTo>
                    <a:pt x="1982" y="270"/>
                  </a:lnTo>
                  <a:lnTo>
                    <a:pt x="2040" y="297"/>
                  </a:lnTo>
                  <a:lnTo>
                    <a:pt x="2100" y="323"/>
                  </a:lnTo>
                  <a:lnTo>
                    <a:pt x="2157" y="350"/>
                  </a:lnTo>
                  <a:lnTo>
                    <a:pt x="2218" y="376"/>
                  </a:lnTo>
                  <a:lnTo>
                    <a:pt x="2271" y="407"/>
                  </a:lnTo>
                  <a:lnTo>
                    <a:pt x="2294" y="415"/>
                  </a:lnTo>
                  <a:lnTo>
                    <a:pt x="2297" y="418"/>
                  </a:lnTo>
                  <a:lnTo>
                    <a:pt x="2297" y="442"/>
                  </a:lnTo>
                  <a:lnTo>
                    <a:pt x="2230" y="475"/>
                  </a:lnTo>
                  <a:lnTo>
                    <a:pt x="2161" y="506"/>
                  </a:lnTo>
                  <a:lnTo>
                    <a:pt x="2093" y="540"/>
                  </a:lnTo>
                  <a:lnTo>
                    <a:pt x="2024" y="570"/>
                  </a:lnTo>
                  <a:lnTo>
                    <a:pt x="1952" y="605"/>
                  </a:lnTo>
                  <a:lnTo>
                    <a:pt x="1883" y="635"/>
                  </a:lnTo>
                  <a:lnTo>
                    <a:pt x="1816" y="669"/>
                  </a:lnTo>
                  <a:lnTo>
                    <a:pt x="1747" y="699"/>
                  </a:lnTo>
                  <a:lnTo>
                    <a:pt x="1675" y="733"/>
                  </a:lnTo>
                  <a:lnTo>
                    <a:pt x="1606" y="768"/>
                  </a:lnTo>
                  <a:lnTo>
                    <a:pt x="1538" y="798"/>
                  </a:lnTo>
                  <a:lnTo>
                    <a:pt x="1466" y="832"/>
                  </a:lnTo>
                  <a:lnTo>
                    <a:pt x="1397" y="862"/>
                  </a:lnTo>
                  <a:lnTo>
                    <a:pt x="1330" y="896"/>
                  </a:lnTo>
                  <a:lnTo>
                    <a:pt x="1257" y="928"/>
                  </a:lnTo>
                  <a:lnTo>
                    <a:pt x="1189" y="961"/>
                  </a:lnTo>
                  <a:lnTo>
                    <a:pt x="1189" y="787"/>
                  </a:lnTo>
                  <a:lnTo>
                    <a:pt x="1276" y="748"/>
                  </a:lnTo>
                  <a:lnTo>
                    <a:pt x="1367" y="703"/>
                  </a:lnTo>
                  <a:lnTo>
                    <a:pt x="1454" y="654"/>
                  </a:lnTo>
                  <a:lnTo>
                    <a:pt x="1535" y="605"/>
                  </a:lnTo>
                  <a:lnTo>
                    <a:pt x="1602" y="555"/>
                  </a:lnTo>
                  <a:lnTo>
                    <a:pt x="1656" y="506"/>
                  </a:lnTo>
                  <a:lnTo>
                    <a:pt x="1686" y="460"/>
                  </a:lnTo>
                  <a:lnTo>
                    <a:pt x="1693" y="422"/>
                  </a:lnTo>
                  <a:lnTo>
                    <a:pt x="1656" y="365"/>
                  </a:lnTo>
                  <a:lnTo>
                    <a:pt x="1606" y="316"/>
                  </a:lnTo>
                  <a:lnTo>
                    <a:pt x="1553" y="282"/>
                  </a:lnTo>
                  <a:lnTo>
                    <a:pt x="1496" y="259"/>
                  </a:lnTo>
                  <a:lnTo>
                    <a:pt x="1431" y="240"/>
                  </a:lnTo>
                  <a:lnTo>
                    <a:pt x="1367" y="232"/>
                  </a:lnTo>
                  <a:lnTo>
                    <a:pt x="1303" y="225"/>
                  </a:lnTo>
                  <a:lnTo>
                    <a:pt x="1242" y="225"/>
                  </a:lnTo>
                  <a:lnTo>
                    <a:pt x="1227" y="225"/>
                  </a:lnTo>
                  <a:lnTo>
                    <a:pt x="1212" y="225"/>
                  </a:lnTo>
                  <a:lnTo>
                    <a:pt x="1200" y="228"/>
                  </a:lnTo>
                  <a:lnTo>
                    <a:pt x="1189" y="228"/>
                  </a:lnTo>
                  <a:lnTo>
                    <a:pt x="1189" y="8"/>
                  </a:lnTo>
                  <a:close/>
                  <a:moveTo>
                    <a:pt x="0" y="1125"/>
                  </a:moveTo>
                  <a:lnTo>
                    <a:pt x="50" y="1076"/>
                  </a:lnTo>
                  <a:lnTo>
                    <a:pt x="102" y="1019"/>
                  </a:lnTo>
                  <a:lnTo>
                    <a:pt x="163" y="946"/>
                  </a:lnTo>
                  <a:lnTo>
                    <a:pt x="231" y="866"/>
                  </a:lnTo>
                  <a:lnTo>
                    <a:pt x="299" y="783"/>
                  </a:lnTo>
                  <a:lnTo>
                    <a:pt x="376" y="696"/>
                  </a:lnTo>
                  <a:lnTo>
                    <a:pt x="452" y="605"/>
                  </a:lnTo>
                  <a:lnTo>
                    <a:pt x="531" y="513"/>
                  </a:lnTo>
                  <a:lnTo>
                    <a:pt x="615" y="422"/>
                  </a:lnTo>
                  <a:lnTo>
                    <a:pt x="694" y="338"/>
                  </a:lnTo>
                  <a:lnTo>
                    <a:pt x="778" y="255"/>
                  </a:lnTo>
                  <a:lnTo>
                    <a:pt x="866" y="183"/>
                  </a:lnTo>
                  <a:lnTo>
                    <a:pt x="945" y="122"/>
                  </a:lnTo>
                  <a:lnTo>
                    <a:pt x="1029" y="69"/>
                  </a:lnTo>
                  <a:lnTo>
                    <a:pt x="1108" y="30"/>
                  </a:lnTo>
                  <a:lnTo>
                    <a:pt x="1189" y="8"/>
                  </a:lnTo>
                  <a:lnTo>
                    <a:pt x="1189" y="228"/>
                  </a:lnTo>
                  <a:lnTo>
                    <a:pt x="1120" y="243"/>
                  </a:lnTo>
                  <a:lnTo>
                    <a:pt x="1052" y="270"/>
                  </a:lnTo>
                  <a:lnTo>
                    <a:pt x="983" y="301"/>
                  </a:lnTo>
                  <a:lnTo>
                    <a:pt x="919" y="338"/>
                  </a:lnTo>
                  <a:lnTo>
                    <a:pt x="859" y="380"/>
                  </a:lnTo>
                  <a:lnTo>
                    <a:pt x="805" y="425"/>
                  </a:lnTo>
                  <a:lnTo>
                    <a:pt x="760" y="475"/>
                  </a:lnTo>
                  <a:lnTo>
                    <a:pt x="726" y="528"/>
                  </a:lnTo>
                  <a:lnTo>
                    <a:pt x="694" y="593"/>
                  </a:lnTo>
                  <a:lnTo>
                    <a:pt x="679" y="662"/>
                  </a:lnTo>
                  <a:lnTo>
                    <a:pt x="676" y="721"/>
                  </a:lnTo>
                  <a:lnTo>
                    <a:pt x="694" y="780"/>
                  </a:lnTo>
                  <a:lnTo>
                    <a:pt x="726" y="825"/>
                  </a:lnTo>
                  <a:lnTo>
                    <a:pt x="778" y="854"/>
                  </a:lnTo>
                  <a:lnTo>
                    <a:pt x="847" y="862"/>
                  </a:lnTo>
                  <a:lnTo>
                    <a:pt x="933" y="851"/>
                  </a:lnTo>
                  <a:lnTo>
                    <a:pt x="953" y="854"/>
                  </a:lnTo>
                  <a:lnTo>
                    <a:pt x="972" y="851"/>
                  </a:lnTo>
                  <a:lnTo>
                    <a:pt x="1002" y="847"/>
                  </a:lnTo>
                  <a:lnTo>
                    <a:pt x="1032" y="839"/>
                  </a:lnTo>
                  <a:lnTo>
                    <a:pt x="1067" y="829"/>
                  </a:lnTo>
                  <a:lnTo>
                    <a:pt x="1105" y="817"/>
                  </a:lnTo>
                  <a:lnTo>
                    <a:pt x="1147" y="802"/>
                  </a:lnTo>
                  <a:lnTo>
                    <a:pt x="1189" y="787"/>
                  </a:lnTo>
                  <a:lnTo>
                    <a:pt x="1189" y="961"/>
                  </a:lnTo>
                  <a:lnTo>
                    <a:pt x="1140" y="985"/>
                  </a:lnTo>
                  <a:lnTo>
                    <a:pt x="1093" y="1007"/>
                  </a:lnTo>
                  <a:lnTo>
                    <a:pt x="1049" y="1026"/>
                  </a:lnTo>
                  <a:lnTo>
                    <a:pt x="999" y="1049"/>
                  </a:lnTo>
                  <a:lnTo>
                    <a:pt x="953" y="1071"/>
                  </a:lnTo>
                  <a:lnTo>
                    <a:pt x="908" y="1091"/>
                  </a:lnTo>
                  <a:lnTo>
                    <a:pt x="862" y="1113"/>
                  </a:lnTo>
                  <a:lnTo>
                    <a:pt x="812" y="1133"/>
                  </a:lnTo>
                  <a:lnTo>
                    <a:pt x="767" y="1155"/>
                  </a:lnTo>
                  <a:lnTo>
                    <a:pt x="721" y="1178"/>
                  </a:lnTo>
                  <a:lnTo>
                    <a:pt x="676" y="1197"/>
                  </a:lnTo>
                  <a:lnTo>
                    <a:pt x="630" y="1219"/>
                  </a:lnTo>
                  <a:lnTo>
                    <a:pt x="585" y="1242"/>
                  </a:lnTo>
                  <a:lnTo>
                    <a:pt x="539" y="1261"/>
                  </a:lnTo>
                  <a:lnTo>
                    <a:pt x="494" y="1284"/>
                  </a:lnTo>
                  <a:lnTo>
                    <a:pt x="447" y="1308"/>
                  </a:lnTo>
                  <a:lnTo>
                    <a:pt x="398" y="1291"/>
                  </a:lnTo>
                  <a:lnTo>
                    <a:pt x="341" y="1273"/>
                  </a:lnTo>
                  <a:lnTo>
                    <a:pt x="284" y="1251"/>
                  </a:lnTo>
                  <a:lnTo>
                    <a:pt x="223" y="1227"/>
                  </a:lnTo>
                  <a:lnTo>
                    <a:pt x="163" y="1201"/>
                  </a:lnTo>
                  <a:lnTo>
                    <a:pt x="106" y="1175"/>
                  </a:lnTo>
                  <a:lnTo>
                    <a:pt x="50" y="1151"/>
                  </a:lnTo>
                  <a:lnTo>
                    <a:pt x="0" y="1125"/>
                  </a:lnTo>
                  <a:close/>
                </a:path>
              </a:pathLst>
            </a:custGeom>
            <a:solidFill>
              <a:srgbClr val="568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7" name="Freeform 16"/>
            <p:cNvSpPr>
              <a:spLocks noEditPoints="1"/>
            </p:cNvSpPr>
            <p:nvPr/>
          </p:nvSpPr>
          <p:spPr bwMode="auto">
            <a:xfrm rot="696599">
              <a:off x="3524" y="658"/>
              <a:ext cx="745" cy="424"/>
            </a:xfrm>
            <a:custGeom>
              <a:avLst/>
              <a:gdLst>
                <a:gd name="T0" fmla="*/ 134 w 2237"/>
                <a:gd name="T1" fmla="*/ 0 h 1273"/>
                <a:gd name="T2" fmla="*/ 146 w 2237"/>
                <a:gd name="T3" fmla="*/ 2 h 1273"/>
                <a:gd name="T4" fmla="*/ 165 w 2237"/>
                <a:gd name="T5" fmla="*/ 8 h 1273"/>
                <a:gd name="T6" fmla="*/ 183 w 2237"/>
                <a:gd name="T7" fmla="*/ 15 h 1273"/>
                <a:gd name="T8" fmla="*/ 201 w 2237"/>
                <a:gd name="T9" fmla="*/ 23 h 1273"/>
                <a:gd name="T10" fmla="*/ 219 w 2237"/>
                <a:gd name="T11" fmla="*/ 32 h 1273"/>
                <a:gd name="T12" fmla="*/ 238 w 2237"/>
                <a:gd name="T13" fmla="*/ 41 h 1273"/>
                <a:gd name="T14" fmla="*/ 247 w 2237"/>
                <a:gd name="T15" fmla="*/ 45 h 1273"/>
                <a:gd name="T16" fmla="*/ 233 w 2237"/>
                <a:gd name="T17" fmla="*/ 54 h 1273"/>
                <a:gd name="T18" fmla="*/ 210 w 2237"/>
                <a:gd name="T19" fmla="*/ 65 h 1273"/>
                <a:gd name="T20" fmla="*/ 188 w 2237"/>
                <a:gd name="T21" fmla="*/ 75 h 1273"/>
                <a:gd name="T22" fmla="*/ 166 w 2237"/>
                <a:gd name="T23" fmla="*/ 85 h 1273"/>
                <a:gd name="T24" fmla="*/ 143 w 2237"/>
                <a:gd name="T25" fmla="*/ 96 h 1273"/>
                <a:gd name="T26" fmla="*/ 128 w 2237"/>
                <a:gd name="T27" fmla="*/ 87 h 1273"/>
                <a:gd name="T28" fmla="*/ 161 w 2237"/>
                <a:gd name="T29" fmla="*/ 71 h 1273"/>
                <a:gd name="T30" fmla="*/ 185 w 2237"/>
                <a:gd name="T31" fmla="*/ 54 h 1273"/>
                <a:gd name="T32" fmla="*/ 184 w 2237"/>
                <a:gd name="T33" fmla="*/ 38 h 1273"/>
                <a:gd name="T34" fmla="*/ 165 w 2237"/>
                <a:gd name="T35" fmla="*/ 25 h 1273"/>
                <a:gd name="T36" fmla="*/ 143 w 2237"/>
                <a:gd name="T37" fmla="*/ 22 h 1273"/>
                <a:gd name="T38" fmla="*/ 132 w 2237"/>
                <a:gd name="T39" fmla="*/ 22 h 1273"/>
                <a:gd name="T40" fmla="*/ 128 w 2237"/>
                <a:gd name="T41" fmla="*/ 1 h 1273"/>
                <a:gd name="T42" fmla="*/ 11 w 2237"/>
                <a:gd name="T43" fmla="*/ 110 h 1273"/>
                <a:gd name="T44" fmla="*/ 33 w 2237"/>
                <a:gd name="T45" fmla="*/ 85 h 1273"/>
                <a:gd name="T46" fmla="*/ 58 w 2237"/>
                <a:gd name="T47" fmla="*/ 56 h 1273"/>
                <a:gd name="T48" fmla="*/ 85 w 2237"/>
                <a:gd name="T49" fmla="*/ 28 h 1273"/>
                <a:gd name="T50" fmla="*/ 111 w 2237"/>
                <a:gd name="T51" fmla="*/ 8 h 1273"/>
                <a:gd name="T52" fmla="*/ 128 w 2237"/>
                <a:gd name="T53" fmla="*/ 22 h 1273"/>
                <a:gd name="T54" fmla="*/ 105 w 2237"/>
                <a:gd name="T55" fmla="*/ 31 h 1273"/>
                <a:gd name="T56" fmla="*/ 84 w 2237"/>
                <a:gd name="T57" fmla="*/ 47 h 1273"/>
                <a:gd name="T58" fmla="*/ 71 w 2237"/>
                <a:gd name="T59" fmla="*/ 65 h 1273"/>
                <a:gd name="T60" fmla="*/ 71 w 2237"/>
                <a:gd name="T61" fmla="*/ 88 h 1273"/>
                <a:gd name="T62" fmla="*/ 90 w 2237"/>
                <a:gd name="T63" fmla="*/ 97 h 1273"/>
                <a:gd name="T64" fmla="*/ 106 w 2237"/>
                <a:gd name="T65" fmla="*/ 94 h 1273"/>
                <a:gd name="T66" fmla="*/ 116 w 2237"/>
                <a:gd name="T67" fmla="*/ 92 h 1273"/>
                <a:gd name="T68" fmla="*/ 128 w 2237"/>
                <a:gd name="T69" fmla="*/ 87 h 1273"/>
                <a:gd name="T70" fmla="*/ 118 w 2237"/>
                <a:gd name="T71" fmla="*/ 108 h 1273"/>
                <a:gd name="T72" fmla="*/ 103 w 2237"/>
                <a:gd name="T73" fmla="*/ 115 h 1273"/>
                <a:gd name="T74" fmla="*/ 88 w 2237"/>
                <a:gd name="T75" fmla="*/ 122 h 1273"/>
                <a:gd name="T76" fmla="*/ 72 w 2237"/>
                <a:gd name="T77" fmla="*/ 129 h 1273"/>
                <a:gd name="T78" fmla="*/ 58 w 2237"/>
                <a:gd name="T79" fmla="*/ 136 h 1273"/>
                <a:gd name="T80" fmla="*/ 43 w 2237"/>
                <a:gd name="T81" fmla="*/ 140 h 1273"/>
                <a:gd name="T82" fmla="*/ 24 w 2237"/>
                <a:gd name="T83" fmla="*/ 132 h 1273"/>
                <a:gd name="T84" fmla="*/ 5 w 2237"/>
                <a:gd name="T85" fmla="*/ 125 h 127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2237" h="1273">
                  <a:moveTo>
                    <a:pt x="1154" y="9"/>
                  </a:moveTo>
                  <a:lnTo>
                    <a:pt x="1181" y="0"/>
                  </a:lnTo>
                  <a:lnTo>
                    <a:pt x="1208" y="0"/>
                  </a:lnTo>
                  <a:lnTo>
                    <a:pt x="1235" y="0"/>
                  </a:lnTo>
                  <a:lnTo>
                    <a:pt x="1257" y="9"/>
                  </a:lnTo>
                  <a:lnTo>
                    <a:pt x="1314" y="19"/>
                  </a:lnTo>
                  <a:lnTo>
                    <a:pt x="1376" y="34"/>
                  </a:lnTo>
                  <a:lnTo>
                    <a:pt x="1432" y="51"/>
                  </a:lnTo>
                  <a:lnTo>
                    <a:pt x="1485" y="69"/>
                  </a:lnTo>
                  <a:lnTo>
                    <a:pt x="1543" y="88"/>
                  </a:lnTo>
                  <a:lnTo>
                    <a:pt x="1595" y="111"/>
                  </a:lnTo>
                  <a:lnTo>
                    <a:pt x="1652" y="133"/>
                  </a:lnTo>
                  <a:lnTo>
                    <a:pt x="1706" y="157"/>
                  </a:lnTo>
                  <a:lnTo>
                    <a:pt x="1763" y="182"/>
                  </a:lnTo>
                  <a:lnTo>
                    <a:pt x="1815" y="206"/>
                  </a:lnTo>
                  <a:lnTo>
                    <a:pt x="1869" y="232"/>
                  </a:lnTo>
                  <a:lnTo>
                    <a:pt x="1926" y="259"/>
                  </a:lnTo>
                  <a:lnTo>
                    <a:pt x="1980" y="286"/>
                  </a:lnTo>
                  <a:lnTo>
                    <a:pt x="2037" y="312"/>
                  </a:lnTo>
                  <a:lnTo>
                    <a:pt x="2093" y="339"/>
                  </a:lnTo>
                  <a:lnTo>
                    <a:pt x="2150" y="365"/>
                  </a:lnTo>
                  <a:lnTo>
                    <a:pt x="2200" y="392"/>
                  </a:lnTo>
                  <a:lnTo>
                    <a:pt x="2222" y="396"/>
                  </a:lnTo>
                  <a:lnTo>
                    <a:pt x="2230" y="404"/>
                  </a:lnTo>
                  <a:lnTo>
                    <a:pt x="2237" y="422"/>
                  </a:lnTo>
                  <a:lnTo>
                    <a:pt x="2170" y="453"/>
                  </a:lnTo>
                  <a:lnTo>
                    <a:pt x="2101" y="487"/>
                  </a:lnTo>
                  <a:lnTo>
                    <a:pt x="2032" y="517"/>
                  </a:lnTo>
                  <a:lnTo>
                    <a:pt x="1965" y="547"/>
                  </a:lnTo>
                  <a:lnTo>
                    <a:pt x="1899" y="582"/>
                  </a:lnTo>
                  <a:lnTo>
                    <a:pt x="1832" y="612"/>
                  </a:lnTo>
                  <a:lnTo>
                    <a:pt x="1763" y="643"/>
                  </a:lnTo>
                  <a:lnTo>
                    <a:pt x="1699" y="673"/>
                  </a:lnTo>
                  <a:lnTo>
                    <a:pt x="1630" y="707"/>
                  </a:lnTo>
                  <a:lnTo>
                    <a:pt x="1561" y="737"/>
                  </a:lnTo>
                  <a:lnTo>
                    <a:pt x="1494" y="769"/>
                  </a:lnTo>
                  <a:lnTo>
                    <a:pt x="1428" y="802"/>
                  </a:lnTo>
                  <a:lnTo>
                    <a:pt x="1361" y="833"/>
                  </a:lnTo>
                  <a:lnTo>
                    <a:pt x="1292" y="863"/>
                  </a:lnTo>
                  <a:lnTo>
                    <a:pt x="1223" y="897"/>
                  </a:lnTo>
                  <a:lnTo>
                    <a:pt x="1154" y="927"/>
                  </a:lnTo>
                  <a:lnTo>
                    <a:pt x="1154" y="787"/>
                  </a:lnTo>
                  <a:lnTo>
                    <a:pt x="1254" y="745"/>
                  </a:lnTo>
                  <a:lnTo>
                    <a:pt x="1353" y="692"/>
                  </a:lnTo>
                  <a:lnTo>
                    <a:pt x="1452" y="639"/>
                  </a:lnTo>
                  <a:lnTo>
                    <a:pt x="1539" y="586"/>
                  </a:lnTo>
                  <a:lnTo>
                    <a:pt x="1610" y="532"/>
                  </a:lnTo>
                  <a:lnTo>
                    <a:pt x="1664" y="483"/>
                  </a:lnTo>
                  <a:lnTo>
                    <a:pt x="1694" y="438"/>
                  </a:lnTo>
                  <a:lnTo>
                    <a:pt x="1694" y="399"/>
                  </a:lnTo>
                  <a:lnTo>
                    <a:pt x="1657" y="339"/>
                  </a:lnTo>
                  <a:lnTo>
                    <a:pt x="1607" y="290"/>
                  </a:lnTo>
                  <a:lnTo>
                    <a:pt x="1551" y="256"/>
                  </a:lnTo>
                  <a:lnTo>
                    <a:pt x="1485" y="229"/>
                  </a:lnTo>
                  <a:lnTo>
                    <a:pt x="1417" y="214"/>
                  </a:lnTo>
                  <a:lnTo>
                    <a:pt x="1349" y="206"/>
                  </a:lnTo>
                  <a:lnTo>
                    <a:pt x="1284" y="202"/>
                  </a:lnTo>
                  <a:lnTo>
                    <a:pt x="1220" y="202"/>
                  </a:lnTo>
                  <a:lnTo>
                    <a:pt x="1205" y="202"/>
                  </a:lnTo>
                  <a:lnTo>
                    <a:pt x="1189" y="202"/>
                  </a:lnTo>
                  <a:lnTo>
                    <a:pt x="1171" y="202"/>
                  </a:lnTo>
                  <a:lnTo>
                    <a:pt x="1154" y="202"/>
                  </a:lnTo>
                  <a:lnTo>
                    <a:pt x="1154" y="9"/>
                  </a:lnTo>
                  <a:close/>
                  <a:moveTo>
                    <a:pt x="0" y="1099"/>
                  </a:moveTo>
                  <a:lnTo>
                    <a:pt x="49" y="1053"/>
                  </a:lnTo>
                  <a:lnTo>
                    <a:pt x="103" y="992"/>
                  </a:lnTo>
                  <a:lnTo>
                    <a:pt x="164" y="924"/>
                  </a:lnTo>
                  <a:lnTo>
                    <a:pt x="228" y="848"/>
                  </a:lnTo>
                  <a:lnTo>
                    <a:pt x="296" y="764"/>
                  </a:lnTo>
                  <a:lnTo>
                    <a:pt x="369" y="677"/>
                  </a:lnTo>
                  <a:lnTo>
                    <a:pt x="444" y="589"/>
                  </a:lnTo>
                  <a:lnTo>
                    <a:pt x="520" y="502"/>
                  </a:lnTo>
                  <a:lnTo>
                    <a:pt x="601" y="414"/>
                  </a:lnTo>
                  <a:lnTo>
                    <a:pt x="685" y="330"/>
                  </a:lnTo>
                  <a:lnTo>
                    <a:pt x="764" y="251"/>
                  </a:lnTo>
                  <a:lnTo>
                    <a:pt x="843" y="179"/>
                  </a:lnTo>
                  <a:lnTo>
                    <a:pt x="924" y="118"/>
                  </a:lnTo>
                  <a:lnTo>
                    <a:pt x="1003" y="69"/>
                  </a:lnTo>
                  <a:lnTo>
                    <a:pt x="1079" y="31"/>
                  </a:lnTo>
                  <a:lnTo>
                    <a:pt x="1154" y="9"/>
                  </a:lnTo>
                  <a:lnTo>
                    <a:pt x="1154" y="202"/>
                  </a:lnTo>
                  <a:lnTo>
                    <a:pt x="1087" y="221"/>
                  </a:lnTo>
                  <a:lnTo>
                    <a:pt x="1015" y="248"/>
                  </a:lnTo>
                  <a:lnTo>
                    <a:pt x="942" y="281"/>
                  </a:lnTo>
                  <a:lnTo>
                    <a:pt x="875" y="323"/>
                  </a:lnTo>
                  <a:lnTo>
                    <a:pt x="813" y="369"/>
                  </a:lnTo>
                  <a:lnTo>
                    <a:pt x="756" y="419"/>
                  </a:lnTo>
                  <a:lnTo>
                    <a:pt x="710" y="468"/>
                  </a:lnTo>
                  <a:lnTo>
                    <a:pt x="673" y="517"/>
                  </a:lnTo>
                  <a:lnTo>
                    <a:pt x="638" y="589"/>
                  </a:lnTo>
                  <a:lnTo>
                    <a:pt x="619" y="665"/>
                  </a:lnTo>
                  <a:lnTo>
                    <a:pt x="619" y="734"/>
                  </a:lnTo>
                  <a:lnTo>
                    <a:pt x="638" y="791"/>
                  </a:lnTo>
                  <a:lnTo>
                    <a:pt x="673" y="836"/>
                  </a:lnTo>
                  <a:lnTo>
                    <a:pt x="734" y="867"/>
                  </a:lnTo>
                  <a:lnTo>
                    <a:pt x="813" y="870"/>
                  </a:lnTo>
                  <a:lnTo>
                    <a:pt x="919" y="848"/>
                  </a:lnTo>
                  <a:lnTo>
                    <a:pt x="934" y="851"/>
                  </a:lnTo>
                  <a:lnTo>
                    <a:pt x="957" y="848"/>
                  </a:lnTo>
                  <a:lnTo>
                    <a:pt x="984" y="843"/>
                  </a:lnTo>
                  <a:lnTo>
                    <a:pt x="1011" y="836"/>
                  </a:lnTo>
                  <a:lnTo>
                    <a:pt x="1045" y="828"/>
                  </a:lnTo>
                  <a:lnTo>
                    <a:pt x="1079" y="818"/>
                  </a:lnTo>
                  <a:lnTo>
                    <a:pt x="1117" y="802"/>
                  </a:lnTo>
                  <a:lnTo>
                    <a:pt x="1154" y="787"/>
                  </a:lnTo>
                  <a:lnTo>
                    <a:pt x="1154" y="927"/>
                  </a:lnTo>
                  <a:lnTo>
                    <a:pt x="1109" y="947"/>
                  </a:lnTo>
                  <a:lnTo>
                    <a:pt x="1065" y="969"/>
                  </a:lnTo>
                  <a:lnTo>
                    <a:pt x="1018" y="989"/>
                  </a:lnTo>
                  <a:lnTo>
                    <a:pt x="973" y="1011"/>
                  </a:lnTo>
                  <a:lnTo>
                    <a:pt x="927" y="1033"/>
                  </a:lnTo>
                  <a:lnTo>
                    <a:pt x="882" y="1053"/>
                  </a:lnTo>
                  <a:lnTo>
                    <a:pt x="836" y="1075"/>
                  </a:lnTo>
                  <a:lnTo>
                    <a:pt x="791" y="1095"/>
                  </a:lnTo>
                  <a:lnTo>
                    <a:pt x="744" y="1117"/>
                  </a:lnTo>
                  <a:lnTo>
                    <a:pt x="700" y="1140"/>
                  </a:lnTo>
                  <a:lnTo>
                    <a:pt x="653" y="1164"/>
                  </a:lnTo>
                  <a:lnTo>
                    <a:pt x="611" y="1181"/>
                  </a:lnTo>
                  <a:lnTo>
                    <a:pt x="566" y="1205"/>
                  </a:lnTo>
                  <a:lnTo>
                    <a:pt x="520" y="1228"/>
                  </a:lnTo>
                  <a:lnTo>
                    <a:pt x="475" y="1250"/>
                  </a:lnTo>
                  <a:lnTo>
                    <a:pt x="433" y="1273"/>
                  </a:lnTo>
                  <a:lnTo>
                    <a:pt x="384" y="1258"/>
                  </a:lnTo>
                  <a:lnTo>
                    <a:pt x="327" y="1240"/>
                  </a:lnTo>
                  <a:lnTo>
                    <a:pt x="273" y="1216"/>
                  </a:lnTo>
                  <a:lnTo>
                    <a:pt x="217" y="1193"/>
                  </a:lnTo>
                  <a:lnTo>
                    <a:pt x="160" y="1171"/>
                  </a:lnTo>
                  <a:lnTo>
                    <a:pt x="103" y="1149"/>
                  </a:lnTo>
                  <a:lnTo>
                    <a:pt x="49" y="1122"/>
                  </a:lnTo>
                  <a:lnTo>
                    <a:pt x="0" y="1099"/>
                  </a:lnTo>
                  <a:close/>
                </a:path>
              </a:pathLst>
            </a:custGeom>
            <a:solidFill>
              <a:srgbClr val="66A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8" name="Freeform 17"/>
            <p:cNvSpPr>
              <a:spLocks noEditPoints="1"/>
            </p:cNvSpPr>
            <p:nvPr/>
          </p:nvSpPr>
          <p:spPr bwMode="auto">
            <a:xfrm rot="696599">
              <a:off x="3534" y="661"/>
              <a:ext cx="721" cy="409"/>
            </a:xfrm>
            <a:custGeom>
              <a:avLst/>
              <a:gdLst>
                <a:gd name="T0" fmla="*/ 131 w 2165"/>
                <a:gd name="T1" fmla="*/ 0 h 1228"/>
                <a:gd name="T2" fmla="*/ 143 w 2165"/>
                <a:gd name="T3" fmla="*/ 2 h 1228"/>
                <a:gd name="T4" fmla="*/ 161 w 2165"/>
                <a:gd name="T5" fmla="*/ 7 h 1228"/>
                <a:gd name="T6" fmla="*/ 178 w 2165"/>
                <a:gd name="T7" fmla="*/ 14 h 1228"/>
                <a:gd name="T8" fmla="*/ 195 w 2165"/>
                <a:gd name="T9" fmla="*/ 22 h 1228"/>
                <a:gd name="T10" fmla="*/ 213 w 2165"/>
                <a:gd name="T11" fmla="*/ 30 h 1228"/>
                <a:gd name="T12" fmla="*/ 231 w 2165"/>
                <a:gd name="T13" fmla="*/ 38 h 1228"/>
                <a:gd name="T14" fmla="*/ 239 w 2165"/>
                <a:gd name="T15" fmla="*/ 43 h 1228"/>
                <a:gd name="T16" fmla="*/ 226 w 2165"/>
                <a:gd name="T17" fmla="*/ 52 h 1228"/>
                <a:gd name="T18" fmla="*/ 204 w 2165"/>
                <a:gd name="T19" fmla="*/ 62 h 1228"/>
                <a:gd name="T20" fmla="*/ 183 w 2165"/>
                <a:gd name="T21" fmla="*/ 72 h 1228"/>
                <a:gd name="T22" fmla="*/ 161 w 2165"/>
                <a:gd name="T23" fmla="*/ 82 h 1228"/>
                <a:gd name="T24" fmla="*/ 140 w 2165"/>
                <a:gd name="T25" fmla="*/ 92 h 1228"/>
                <a:gd name="T26" fmla="*/ 125 w 2165"/>
                <a:gd name="T27" fmla="*/ 87 h 1228"/>
                <a:gd name="T28" fmla="*/ 143 w 2165"/>
                <a:gd name="T29" fmla="*/ 79 h 1228"/>
                <a:gd name="T30" fmla="*/ 160 w 2165"/>
                <a:gd name="T31" fmla="*/ 70 h 1228"/>
                <a:gd name="T32" fmla="*/ 175 w 2165"/>
                <a:gd name="T33" fmla="*/ 60 h 1228"/>
                <a:gd name="T34" fmla="*/ 186 w 2165"/>
                <a:gd name="T35" fmla="*/ 51 h 1228"/>
                <a:gd name="T36" fmla="*/ 189 w 2165"/>
                <a:gd name="T37" fmla="*/ 44 h 1228"/>
                <a:gd name="T38" fmla="*/ 178 w 2165"/>
                <a:gd name="T39" fmla="*/ 30 h 1228"/>
                <a:gd name="T40" fmla="*/ 156 w 2165"/>
                <a:gd name="T41" fmla="*/ 21 h 1228"/>
                <a:gd name="T42" fmla="*/ 133 w 2165"/>
                <a:gd name="T43" fmla="*/ 19 h 1228"/>
                <a:gd name="T44" fmla="*/ 127 w 2165"/>
                <a:gd name="T45" fmla="*/ 19 h 1228"/>
                <a:gd name="T46" fmla="*/ 0 w 2165"/>
                <a:gd name="T47" fmla="*/ 119 h 1228"/>
                <a:gd name="T48" fmla="*/ 17 w 2165"/>
                <a:gd name="T49" fmla="*/ 100 h 1228"/>
                <a:gd name="T50" fmla="*/ 40 w 2165"/>
                <a:gd name="T51" fmla="*/ 73 h 1228"/>
                <a:gd name="T52" fmla="*/ 66 w 2165"/>
                <a:gd name="T53" fmla="*/ 45 h 1228"/>
                <a:gd name="T54" fmla="*/ 92 w 2165"/>
                <a:gd name="T55" fmla="*/ 19 h 1228"/>
                <a:gd name="T56" fmla="*/ 118 w 2165"/>
                <a:gd name="T57" fmla="*/ 3 h 1228"/>
                <a:gd name="T58" fmla="*/ 117 w 2165"/>
                <a:gd name="T59" fmla="*/ 22 h 1228"/>
                <a:gd name="T60" fmla="*/ 92 w 2165"/>
                <a:gd name="T61" fmla="*/ 34 h 1228"/>
                <a:gd name="T62" fmla="*/ 72 w 2165"/>
                <a:gd name="T63" fmla="*/ 51 h 1228"/>
                <a:gd name="T64" fmla="*/ 62 w 2165"/>
                <a:gd name="T65" fmla="*/ 74 h 1228"/>
                <a:gd name="T66" fmla="*/ 69 w 2165"/>
                <a:gd name="T67" fmla="*/ 94 h 1228"/>
                <a:gd name="T68" fmla="*/ 99 w 2165"/>
                <a:gd name="T69" fmla="*/ 93 h 1228"/>
                <a:gd name="T70" fmla="*/ 106 w 2165"/>
                <a:gd name="T71" fmla="*/ 93 h 1228"/>
                <a:gd name="T72" fmla="*/ 117 w 2165"/>
                <a:gd name="T73" fmla="*/ 90 h 1228"/>
                <a:gd name="T74" fmla="*/ 125 w 2165"/>
                <a:gd name="T75" fmla="*/ 99 h 1228"/>
                <a:gd name="T76" fmla="*/ 110 w 2165"/>
                <a:gd name="T77" fmla="*/ 106 h 1228"/>
                <a:gd name="T78" fmla="*/ 95 w 2165"/>
                <a:gd name="T79" fmla="*/ 113 h 1228"/>
                <a:gd name="T80" fmla="*/ 80 w 2165"/>
                <a:gd name="T81" fmla="*/ 120 h 1228"/>
                <a:gd name="T82" fmla="*/ 65 w 2165"/>
                <a:gd name="T83" fmla="*/ 127 h 1228"/>
                <a:gd name="T84" fmla="*/ 51 w 2165"/>
                <a:gd name="T85" fmla="*/ 134 h 1228"/>
                <a:gd name="T86" fmla="*/ 34 w 2165"/>
                <a:gd name="T87" fmla="*/ 133 h 1228"/>
                <a:gd name="T88" fmla="*/ 16 w 2165"/>
                <a:gd name="T89" fmla="*/ 127 h 1228"/>
                <a:gd name="T90" fmla="*/ 0 w 2165"/>
                <a:gd name="T91" fmla="*/ 119 h 1228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2165" h="1228">
                  <a:moveTo>
                    <a:pt x="1127" y="7"/>
                  </a:moveTo>
                  <a:lnTo>
                    <a:pt x="1154" y="0"/>
                  </a:lnTo>
                  <a:lnTo>
                    <a:pt x="1178" y="0"/>
                  </a:lnTo>
                  <a:lnTo>
                    <a:pt x="1201" y="0"/>
                  </a:lnTo>
                  <a:lnTo>
                    <a:pt x="1227" y="7"/>
                  </a:lnTo>
                  <a:lnTo>
                    <a:pt x="1284" y="19"/>
                  </a:lnTo>
                  <a:lnTo>
                    <a:pt x="1341" y="30"/>
                  </a:lnTo>
                  <a:lnTo>
                    <a:pt x="1393" y="46"/>
                  </a:lnTo>
                  <a:lnTo>
                    <a:pt x="1447" y="64"/>
                  </a:lnTo>
                  <a:lnTo>
                    <a:pt x="1500" y="84"/>
                  </a:lnTo>
                  <a:lnTo>
                    <a:pt x="1553" y="103"/>
                  </a:lnTo>
                  <a:lnTo>
                    <a:pt x="1607" y="125"/>
                  </a:lnTo>
                  <a:lnTo>
                    <a:pt x="1657" y="145"/>
                  </a:lnTo>
                  <a:lnTo>
                    <a:pt x="1709" y="170"/>
                  </a:lnTo>
                  <a:lnTo>
                    <a:pt x="1763" y="194"/>
                  </a:lnTo>
                  <a:lnTo>
                    <a:pt x="1812" y="217"/>
                  </a:lnTo>
                  <a:lnTo>
                    <a:pt x="1865" y="244"/>
                  </a:lnTo>
                  <a:lnTo>
                    <a:pt x="1918" y="266"/>
                  </a:lnTo>
                  <a:lnTo>
                    <a:pt x="1975" y="293"/>
                  </a:lnTo>
                  <a:lnTo>
                    <a:pt x="2028" y="318"/>
                  </a:lnTo>
                  <a:lnTo>
                    <a:pt x="2086" y="342"/>
                  </a:lnTo>
                  <a:lnTo>
                    <a:pt x="2135" y="368"/>
                  </a:lnTo>
                  <a:lnTo>
                    <a:pt x="2153" y="377"/>
                  </a:lnTo>
                  <a:lnTo>
                    <a:pt x="2158" y="384"/>
                  </a:lnTo>
                  <a:lnTo>
                    <a:pt x="2165" y="407"/>
                  </a:lnTo>
                  <a:lnTo>
                    <a:pt x="2101" y="437"/>
                  </a:lnTo>
                  <a:lnTo>
                    <a:pt x="2037" y="468"/>
                  </a:lnTo>
                  <a:lnTo>
                    <a:pt x="1971" y="498"/>
                  </a:lnTo>
                  <a:lnTo>
                    <a:pt x="1906" y="528"/>
                  </a:lnTo>
                  <a:lnTo>
                    <a:pt x="1842" y="558"/>
                  </a:lnTo>
                  <a:lnTo>
                    <a:pt x="1778" y="589"/>
                  </a:lnTo>
                  <a:lnTo>
                    <a:pt x="1714" y="619"/>
                  </a:lnTo>
                  <a:lnTo>
                    <a:pt x="1648" y="649"/>
                  </a:lnTo>
                  <a:lnTo>
                    <a:pt x="1580" y="680"/>
                  </a:lnTo>
                  <a:lnTo>
                    <a:pt x="1516" y="710"/>
                  </a:lnTo>
                  <a:lnTo>
                    <a:pt x="1450" y="740"/>
                  </a:lnTo>
                  <a:lnTo>
                    <a:pt x="1386" y="772"/>
                  </a:lnTo>
                  <a:lnTo>
                    <a:pt x="1322" y="802"/>
                  </a:lnTo>
                  <a:lnTo>
                    <a:pt x="1257" y="831"/>
                  </a:lnTo>
                  <a:lnTo>
                    <a:pt x="1193" y="863"/>
                  </a:lnTo>
                  <a:lnTo>
                    <a:pt x="1127" y="893"/>
                  </a:lnTo>
                  <a:lnTo>
                    <a:pt x="1127" y="782"/>
                  </a:lnTo>
                  <a:lnTo>
                    <a:pt x="1178" y="760"/>
                  </a:lnTo>
                  <a:lnTo>
                    <a:pt x="1230" y="737"/>
                  </a:lnTo>
                  <a:lnTo>
                    <a:pt x="1284" y="715"/>
                  </a:lnTo>
                  <a:lnTo>
                    <a:pt x="1337" y="688"/>
                  </a:lnTo>
                  <a:lnTo>
                    <a:pt x="1390" y="658"/>
                  </a:lnTo>
                  <a:lnTo>
                    <a:pt x="1443" y="631"/>
                  </a:lnTo>
                  <a:lnTo>
                    <a:pt x="1492" y="600"/>
                  </a:lnTo>
                  <a:lnTo>
                    <a:pt x="1539" y="570"/>
                  </a:lnTo>
                  <a:lnTo>
                    <a:pt x="1580" y="543"/>
                  </a:lnTo>
                  <a:lnTo>
                    <a:pt x="1618" y="513"/>
                  </a:lnTo>
                  <a:lnTo>
                    <a:pt x="1648" y="486"/>
                  </a:lnTo>
                  <a:lnTo>
                    <a:pt x="1675" y="459"/>
                  </a:lnTo>
                  <a:lnTo>
                    <a:pt x="1694" y="437"/>
                  </a:lnTo>
                  <a:lnTo>
                    <a:pt x="1706" y="414"/>
                  </a:lnTo>
                  <a:lnTo>
                    <a:pt x="1709" y="395"/>
                  </a:lnTo>
                  <a:lnTo>
                    <a:pt x="1702" y="377"/>
                  </a:lnTo>
                  <a:lnTo>
                    <a:pt x="1660" y="315"/>
                  </a:lnTo>
                  <a:lnTo>
                    <a:pt x="1607" y="266"/>
                  </a:lnTo>
                  <a:lnTo>
                    <a:pt x="1546" y="232"/>
                  </a:lnTo>
                  <a:lnTo>
                    <a:pt x="1477" y="205"/>
                  </a:lnTo>
                  <a:lnTo>
                    <a:pt x="1405" y="187"/>
                  </a:lnTo>
                  <a:lnTo>
                    <a:pt x="1334" y="178"/>
                  </a:lnTo>
                  <a:lnTo>
                    <a:pt x="1265" y="170"/>
                  </a:lnTo>
                  <a:lnTo>
                    <a:pt x="1201" y="170"/>
                  </a:lnTo>
                  <a:lnTo>
                    <a:pt x="1181" y="170"/>
                  </a:lnTo>
                  <a:lnTo>
                    <a:pt x="1166" y="170"/>
                  </a:lnTo>
                  <a:lnTo>
                    <a:pt x="1147" y="175"/>
                  </a:lnTo>
                  <a:lnTo>
                    <a:pt x="1127" y="178"/>
                  </a:lnTo>
                  <a:lnTo>
                    <a:pt x="1127" y="7"/>
                  </a:lnTo>
                  <a:close/>
                  <a:moveTo>
                    <a:pt x="0" y="1068"/>
                  </a:moveTo>
                  <a:lnTo>
                    <a:pt x="46" y="1021"/>
                  </a:lnTo>
                  <a:lnTo>
                    <a:pt x="98" y="965"/>
                  </a:lnTo>
                  <a:lnTo>
                    <a:pt x="155" y="900"/>
                  </a:lnTo>
                  <a:lnTo>
                    <a:pt x="219" y="824"/>
                  </a:lnTo>
                  <a:lnTo>
                    <a:pt x="288" y="745"/>
                  </a:lnTo>
                  <a:lnTo>
                    <a:pt x="360" y="661"/>
                  </a:lnTo>
                  <a:lnTo>
                    <a:pt x="436" y="574"/>
                  </a:lnTo>
                  <a:lnTo>
                    <a:pt x="513" y="486"/>
                  </a:lnTo>
                  <a:lnTo>
                    <a:pt x="592" y="402"/>
                  </a:lnTo>
                  <a:lnTo>
                    <a:pt x="673" y="323"/>
                  </a:lnTo>
                  <a:lnTo>
                    <a:pt x="752" y="244"/>
                  </a:lnTo>
                  <a:lnTo>
                    <a:pt x="831" y="175"/>
                  </a:lnTo>
                  <a:lnTo>
                    <a:pt x="907" y="114"/>
                  </a:lnTo>
                  <a:lnTo>
                    <a:pt x="984" y="64"/>
                  </a:lnTo>
                  <a:lnTo>
                    <a:pt x="1060" y="30"/>
                  </a:lnTo>
                  <a:lnTo>
                    <a:pt x="1127" y="7"/>
                  </a:lnTo>
                  <a:lnTo>
                    <a:pt x="1127" y="178"/>
                  </a:lnTo>
                  <a:lnTo>
                    <a:pt x="1055" y="197"/>
                  </a:lnTo>
                  <a:lnTo>
                    <a:pt x="979" y="224"/>
                  </a:lnTo>
                  <a:lnTo>
                    <a:pt x="907" y="262"/>
                  </a:lnTo>
                  <a:lnTo>
                    <a:pt x="831" y="308"/>
                  </a:lnTo>
                  <a:lnTo>
                    <a:pt x="764" y="353"/>
                  </a:lnTo>
                  <a:lnTo>
                    <a:pt x="702" y="402"/>
                  </a:lnTo>
                  <a:lnTo>
                    <a:pt x="653" y="456"/>
                  </a:lnTo>
                  <a:lnTo>
                    <a:pt x="619" y="505"/>
                  </a:lnTo>
                  <a:lnTo>
                    <a:pt x="581" y="589"/>
                  </a:lnTo>
                  <a:lnTo>
                    <a:pt x="562" y="668"/>
                  </a:lnTo>
                  <a:lnTo>
                    <a:pt x="557" y="745"/>
                  </a:lnTo>
                  <a:lnTo>
                    <a:pt x="581" y="806"/>
                  </a:lnTo>
                  <a:lnTo>
                    <a:pt x="623" y="851"/>
                  </a:lnTo>
                  <a:lnTo>
                    <a:pt x="688" y="878"/>
                  </a:lnTo>
                  <a:lnTo>
                    <a:pt x="774" y="873"/>
                  </a:lnTo>
                  <a:lnTo>
                    <a:pt x="892" y="839"/>
                  </a:lnTo>
                  <a:lnTo>
                    <a:pt x="907" y="843"/>
                  </a:lnTo>
                  <a:lnTo>
                    <a:pt x="930" y="843"/>
                  </a:lnTo>
                  <a:lnTo>
                    <a:pt x="957" y="839"/>
                  </a:lnTo>
                  <a:lnTo>
                    <a:pt x="984" y="831"/>
                  </a:lnTo>
                  <a:lnTo>
                    <a:pt x="1018" y="824"/>
                  </a:lnTo>
                  <a:lnTo>
                    <a:pt x="1052" y="814"/>
                  </a:lnTo>
                  <a:lnTo>
                    <a:pt x="1090" y="799"/>
                  </a:lnTo>
                  <a:lnTo>
                    <a:pt x="1127" y="782"/>
                  </a:lnTo>
                  <a:lnTo>
                    <a:pt x="1127" y="893"/>
                  </a:lnTo>
                  <a:lnTo>
                    <a:pt x="1082" y="912"/>
                  </a:lnTo>
                  <a:lnTo>
                    <a:pt x="1038" y="935"/>
                  </a:lnTo>
                  <a:lnTo>
                    <a:pt x="991" y="954"/>
                  </a:lnTo>
                  <a:lnTo>
                    <a:pt x="949" y="977"/>
                  </a:lnTo>
                  <a:lnTo>
                    <a:pt x="904" y="996"/>
                  </a:lnTo>
                  <a:lnTo>
                    <a:pt x="858" y="1018"/>
                  </a:lnTo>
                  <a:lnTo>
                    <a:pt x="813" y="1038"/>
                  </a:lnTo>
                  <a:lnTo>
                    <a:pt x="767" y="1060"/>
                  </a:lnTo>
                  <a:lnTo>
                    <a:pt x="722" y="1083"/>
                  </a:lnTo>
                  <a:lnTo>
                    <a:pt x="676" y="1102"/>
                  </a:lnTo>
                  <a:lnTo>
                    <a:pt x="634" y="1125"/>
                  </a:lnTo>
                  <a:lnTo>
                    <a:pt x="589" y="1144"/>
                  </a:lnTo>
                  <a:lnTo>
                    <a:pt x="542" y="1166"/>
                  </a:lnTo>
                  <a:lnTo>
                    <a:pt x="498" y="1186"/>
                  </a:lnTo>
                  <a:lnTo>
                    <a:pt x="456" y="1208"/>
                  </a:lnTo>
                  <a:lnTo>
                    <a:pt x="409" y="1228"/>
                  </a:lnTo>
                  <a:lnTo>
                    <a:pt x="360" y="1216"/>
                  </a:lnTo>
                  <a:lnTo>
                    <a:pt x="308" y="1196"/>
                  </a:lnTo>
                  <a:lnTo>
                    <a:pt x="254" y="1181"/>
                  </a:lnTo>
                  <a:lnTo>
                    <a:pt x="201" y="1159"/>
                  </a:lnTo>
                  <a:lnTo>
                    <a:pt x="148" y="1140"/>
                  </a:lnTo>
                  <a:lnTo>
                    <a:pt x="95" y="1117"/>
                  </a:lnTo>
                  <a:lnTo>
                    <a:pt x="46" y="1090"/>
                  </a:lnTo>
                  <a:lnTo>
                    <a:pt x="0" y="1068"/>
                  </a:lnTo>
                  <a:close/>
                </a:path>
              </a:pathLst>
            </a:custGeom>
            <a:solidFill>
              <a:srgbClr val="70AF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9" name="Freeform 18"/>
            <p:cNvSpPr>
              <a:spLocks noEditPoints="1"/>
            </p:cNvSpPr>
            <p:nvPr/>
          </p:nvSpPr>
          <p:spPr bwMode="auto">
            <a:xfrm rot="696599">
              <a:off x="3541" y="664"/>
              <a:ext cx="700" cy="397"/>
            </a:xfrm>
            <a:custGeom>
              <a:avLst/>
              <a:gdLst>
                <a:gd name="T0" fmla="*/ 125 w 2101"/>
                <a:gd name="T1" fmla="*/ 0 h 1192"/>
                <a:gd name="T2" fmla="*/ 130 w 2101"/>
                <a:gd name="T3" fmla="*/ 0 h 1192"/>
                <a:gd name="T4" fmla="*/ 139 w 2101"/>
                <a:gd name="T5" fmla="*/ 2 h 1192"/>
                <a:gd name="T6" fmla="*/ 151 w 2101"/>
                <a:gd name="T7" fmla="*/ 5 h 1192"/>
                <a:gd name="T8" fmla="*/ 162 w 2101"/>
                <a:gd name="T9" fmla="*/ 9 h 1192"/>
                <a:gd name="T10" fmla="*/ 173 w 2101"/>
                <a:gd name="T11" fmla="*/ 13 h 1192"/>
                <a:gd name="T12" fmla="*/ 184 w 2101"/>
                <a:gd name="T13" fmla="*/ 18 h 1192"/>
                <a:gd name="T14" fmla="*/ 196 w 2101"/>
                <a:gd name="T15" fmla="*/ 23 h 1192"/>
                <a:gd name="T16" fmla="*/ 207 w 2101"/>
                <a:gd name="T17" fmla="*/ 29 h 1192"/>
                <a:gd name="T18" fmla="*/ 219 w 2101"/>
                <a:gd name="T19" fmla="*/ 34 h 1192"/>
                <a:gd name="T20" fmla="*/ 230 w 2101"/>
                <a:gd name="T21" fmla="*/ 40 h 1192"/>
                <a:gd name="T22" fmla="*/ 233 w 2101"/>
                <a:gd name="T23" fmla="*/ 41 h 1192"/>
                <a:gd name="T24" fmla="*/ 123 w 2101"/>
                <a:gd name="T25" fmla="*/ 94 h 1192"/>
                <a:gd name="T26" fmla="*/ 129 w 2101"/>
                <a:gd name="T27" fmla="*/ 83 h 1192"/>
                <a:gd name="T28" fmla="*/ 141 w 2101"/>
                <a:gd name="T29" fmla="*/ 78 h 1192"/>
                <a:gd name="T30" fmla="*/ 154 w 2101"/>
                <a:gd name="T31" fmla="*/ 71 h 1192"/>
                <a:gd name="T32" fmla="*/ 166 w 2101"/>
                <a:gd name="T33" fmla="*/ 64 h 1192"/>
                <a:gd name="T34" fmla="*/ 176 w 2101"/>
                <a:gd name="T35" fmla="*/ 58 h 1192"/>
                <a:gd name="T36" fmla="*/ 184 w 2101"/>
                <a:gd name="T37" fmla="*/ 51 h 1192"/>
                <a:gd name="T38" fmla="*/ 189 w 2101"/>
                <a:gd name="T39" fmla="*/ 46 h 1192"/>
                <a:gd name="T40" fmla="*/ 191 w 2101"/>
                <a:gd name="T41" fmla="*/ 41 h 1192"/>
                <a:gd name="T42" fmla="*/ 185 w 2101"/>
                <a:gd name="T43" fmla="*/ 32 h 1192"/>
                <a:gd name="T44" fmla="*/ 172 w 2101"/>
                <a:gd name="T45" fmla="*/ 23 h 1192"/>
                <a:gd name="T46" fmla="*/ 155 w 2101"/>
                <a:gd name="T47" fmla="*/ 18 h 1192"/>
                <a:gd name="T48" fmla="*/ 138 w 2101"/>
                <a:gd name="T49" fmla="*/ 16 h 1192"/>
                <a:gd name="T50" fmla="*/ 130 w 2101"/>
                <a:gd name="T51" fmla="*/ 16 h 1192"/>
                <a:gd name="T52" fmla="*/ 125 w 2101"/>
                <a:gd name="T53" fmla="*/ 17 h 1192"/>
                <a:gd name="T54" fmla="*/ 123 w 2101"/>
                <a:gd name="T55" fmla="*/ 1 h 1192"/>
                <a:gd name="T56" fmla="*/ 5 w 2101"/>
                <a:gd name="T57" fmla="*/ 110 h 1192"/>
                <a:gd name="T58" fmla="*/ 18 w 2101"/>
                <a:gd name="T59" fmla="*/ 97 h 1192"/>
                <a:gd name="T60" fmla="*/ 32 w 2101"/>
                <a:gd name="T61" fmla="*/ 80 h 1192"/>
                <a:gd name="T62" fmla="*/ 48 w 2101"/>
                <a:gd name="T63" fmla="*/ 62 h 1192"/>
                <a:gd name="T64" fmla="*/ 65 w 2101"/>
                <a:gd name="T65" fmla="*/ 43 h 1192"/>
                <a:gd name="T66" fmla="*/ 82 w 2101"/>
                <a:gd name="T67" fmla="*/ 27 h 1192"/>
                <a:gd name="T68" fmla="*/ 99 w 2101"/>
                <a:gd name="T69" fmla="*/ 13 h 1192"/>
                <a:gd name="T70" fmla="*/ 115 w 2101"/>
                <a:gd name="T71" fmla="*/ 3 h 1192"/>
                <a:gd name="T72" fmla="*/ 123 w 2101"/>
                <a:gd name="T73" fmla="*/ 17 h 1192"/>
                <a:gd name="T74" fmla="*/ 106 w 2101"/>
                <a:gd name="T75" fmla="*/ 23 h 1192"/>
                <a:gd name="T76" fmla="*/ 88 w 2101"/>
                <a:gd name="T77" fmla="*/ 32 h 1192"/>
                <a:gd name="T78" fmla="*/ 73 w 2101"/>
                <a:gd name="T79" fmla="*/ 44 h 1192"/>
                <a:gd name="T80" fmla="*/ 63 w 2101"/>
                <a:gd name="T81" fmla="*/ 56 h 1192"/>
                <a:gd name="T82" fmla="*/ 56 w 2101"/>
                <a:gd name="T83" fmla="*/ 75 h 1192"/>
                <a:gd name="T84" fmla="*/ 58 w 2101"/>
                <a:gd name="T85" fmla="*/ 91 h 1192"/>
                <a:gd name="T86" fmla="*/ 71 w 2101"/>
                <a:gd name="T87" fmla="*/ 99 h 1192"/>
                <a:gd name="T88" fmla="*/ 97 w 2101"/>
                <a:gd name="T89" fmla="*/ 93 h 1192"/>
                <a:gd name="T90" fmla="*/ 101 w 2101"/>
                <a:gd name="T91" fmla="*/ 93 h 1192"/>
                <a:gd name="T92" fmla="*/ 107 w 2101"/>
                <a:gd name="T93" fmla="*/ 91 h 1192"/>
                <a:gd name="T94" fmla="*/ 114 w 2101"/>
                <a:gd name="T95" fmla="*/ 89 h 1192"/>
                <a:gd name="T96" fmla="*/ 123 w 2101"/>
                <a:gd name="T97" fmla="*/ 86 h 1192"/>
                <a:gd name="T98" fmla="*/ 44 w 2101"/>
                <a:gd name="T99" fmla="*/ 132 h 1192"/>
                <a:gd name="T100" fmla="*/ 33 w 2101"/>
                <a:gd name="T101" fmla="*/ 129 h 1192"/>
                <a:gd name="T102" fmla="*/ 22 w 2101"/>
                <a:gd name="T103" fmla="*/ 125 h 1192"/>
                <a:gd name="T104" fmla="*/ 11 w 2101"/>
                <a:gd name="T105" fmla="*/ 120 h 1192"/>
                <a:gd name="T106" fmla="*/ 0 w 2101"/>
                <a:gd name="T107" fmla="*/ 116 h 119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2101" h="1192">
                  <a:moveTo>
                    <a:pt x="1105" y="7"/>
                  </a:moveTo>
                  <a:lnTo>
                    <a:pt x="1129" y="3"/>
                  </a:lnTo>
                  <a:lnTo>
                    <a:pt x="1152" y="0"/>
                  </a:lnTo>
                  <a:lnTo>
                    <a:pt x="1174" y="0"/>
                  </a:lnTo>
                  <a:lnTo>
                    <a:pt x="1193" y="7"/>
                  </a:lnTo>
                  <a:lnTo>
                    <a:pt x="1250" y="18"/>
                  </a:lnTo>
                  <a:lnTo>
                    <a:pt x="1304" y="30"/>
                  </a:lnTo>
                  <a:lnTo>
                    <a:pt x="1356" y="45"/>
                  </a:lnTo>
                  <a:lnTo>
                    <a:pt x="1410" y="60"/>
                  </a:lnTo>
                  <a:lnTo>
                    <a:pt x="1463" y="79"/>
                  </a:lnTo>
                  <a:lnTo>
                    <a:pt x="1512" y="99"/>
                  </a:lnTo>
                  <a:lnTo>
                    <a:pt x="1561" y="116"/>
                  </a:lnTo>
                  <a:lnTo>
                    <a:pt x="1611" y="140"/>
                  </a:lnTo>
                  <a:lnTo>
                    <a:pt x="1660" y="163"/>
                  </a:lnTo>
                  <a:lnTo>
                    <a:pt x="1714" y="185"/>
                  </a:lnTo>
                  <a:lnTo>
                    <a:pt x="1763" y="208"/>
                  </a:lnTo>
                  <a:lnTo>
                    <a:pt x="1813" y="232"/>
                  </a:lnTo>
                  <a:lnTo>
                    <a:pt x="1865" y="257"/>
                  </a:lnTo>
                  <a:lnTo>
                    <a:pt x="1916" y="281"/>
                  </a:lnTo>
                  <a:lnTo>
                    <a:pt x="1973" y="306"/>
                  </a:lnTo>
                  <a:lnTo>
                    <a:pt x="2025" y="330"/>
                  </a:lnTo>
                  <a:lnTo>
                    <a:pt x="2074" y="356"/>
                  </a:lnTo>
                  <a:lnTo>
                    <a:pt x="2094" y="360"/>
                  </a:lnTo>
                  <a:lnTo>
                    <a:pt x="2097" y="365"/>
                  </a:lnTo>
                  <a:lnTo>
                    <a:pt x="2101" y="383"/>
                  </a:lnTo>
                  <a:lnTo>
                    <a:pt x="1105" y="851"/>
                  </a:lnTo>
                  <a:lnTo>
                    <a:pt x="1105" y="775"/>
                  </a:lnTo>
                  <a:lnTo>
                    <a:pt x="1159" y="752"/>
                  </a:lnTo>
                  <a:lnTo>
                    <a:pt x="1216" y="728"/>
                  </a:lnTo>
                  <a:lnTo>
                    <a:pt x="1273" y="703"/>
                  </a:lnTo>
                  <a:lnTo>
                    <a:pt x="1330" y="671"/>
                  </a:lnTo>
                  <a:lnTo>
                    <a:pt x="1386" y="641"/>
                  </a:lnTo>
                  <a:lnTo>
                    <a:pt x="1440" y="612"/>
                  </a:lnTo>
                  <a:lnTo>
                    <a:pt x="1494" y="580"/>
                  </a:lnTo>
                  <a:lnTo>
                    <a:pt x="1543" y="550"/>
                  </a:lnTo>
                  <a:lnTo>
                    <a:pt x="1588" y="520"/>
                  </a:lnTo>
                  <a:lnTo>
                    <a:pt x="1626" y="489"/>
                  </a:lnTo>
                  <a:lnTo>
                    <a:pt x="1660" y="459"/>
                  </a:lnTo>
                  <a:lnTo>
                    <a:pt x="1687" y="432"/>
                  </a:lnTo>
                  <a:lnTo>
                    <a:pt x="1706" y="410"/>
                  </a:lnTo>
                  <a:lnTo>
                    <a:pt x="1717" y="387"/>
                  </a:lnTo>
                  <a:lnTo>
                    <a:pt x="1717" y="365"/>
                  </a:lnTo>
                  <a:lnTo>
                    <a:pt x="1706" y="348"/>
                  </a:lnTo>
                  <a:lnTo>
                    <a:pt x="1668" y="288"/>
                  </a:lnTo>
                  <a:lnTo>
                    <a:pt x="1611" y="239"/>
                  </a:lnTo>
                  <a:lnTo>
                    <a:pt x="1546" y="205"/>
                  </a:lnTo>
                  <a:lnTo>
                    <a:pt x="1470" y="175"/>
                  </a:lnTo>
                  <a:lnTo>
                    <a:pt x="1395" y="158"/>
                  </a:lnTo>
                  <a:lnTo>
                    <a:pt x="1315" y="148"/>
                  </a:lnTo>
                  <a:lnTo>
                    <a:pt x="1246" y="140"/>
                  </a:lnTo>
                  <a:lnTo>
                    <a:pt x="1182" y="140"/>
                  </a:lnTo>
                  <a:lnTo>
                    <a:pt x="1167" y="140"/>
                  </a:lnTo>
                  <a:lnTo>
                    <a:pt x="1147" y="143"/>
                  </a:lnTo>
                  <a:lnTo>
                    <a:pt x="1129" y="151"/>
                  </a:lnTo>
                  <a:lnTo>
                    <a:pt x="1105" y="155"/>
                  </a:lnTo>
                  <a:lnTo>
                    <a:pt x="1105" y="7"/>
                  </a:lnTo>
                  <a:close/>
                  <a:moveTo>
                    <a:pt x="0" y="1041"/>
                  </a:moveTo>
                  <a:lnTo>
                    <a:pt x="46" y="994"/>
                  </a:lnTo>
                  <a:lnTo>
                    <a:pt x="99" y="942"/>
                  </a:lnTo>
                  <a:lnTo>
                    <a:pt x="160" y="876"/>
                  </a:lnTo>
                  <a:lnTo>
                    <a:pt x="221" y="804"/>
                  </a:lnTo>
                  <a:lnTo>
                    <a:pt x="289" y="725"/>
                  </a:lnTo>
                  <a:lnTo>
                    <a:pt x="362" y="641"/>
                  </a:lnTo>
                  <a:lnTo>
                    <a:pt x="434" y="558"/>
                  </a:lnTo>
                  <a:lnTo>
                    <a:pt x="510" y="474"/>
                  </a:lnTo>
                  <a:lnTo>
                    <a:pt x="585" y="390"/>
                  </a:lnTo>
                  <a:lnTo>
                    <a:pt x="666" y="315"/>
                  </a:lnTo>
                  <a:lnTo>
                    <a:pt x="742" y="239"/>
                  </a:lnTo>
                  <a:lnTo>
                    <a:pt x="817" y="170"/>
                  </a:lnTo>
                  <a:lnTo>
                    <a:pt x="893" y="113"/>
                  </a:lnTo>
                  <a:lnTo>
                    <a:pt x="969" y="64"/>
                  </a:lnTo>
                  <a:lnTo>
                    <a:pt x="1038" y="30"/>
                  </a:lnTo>
                  <a:lnTo>
                    <a:pt x="1105" y="7"/>
                  </a:lnTo>
                  <a:lnTo>
                    <a:pt x="1105" y="155"/>
                  </a:lnTo>
                  <a:lnTo>
                    <a:pt x="1033" y="175"/>
                  </a:lnTo>
                  <a:lnTo>
                    <a:pt x="954" y="205"/>
                  </a:lnTo>
                  <a:lnTo>
                    <a:pt x="875" y="247"/>
                  </a:lnTo>
                  <a:lnTo>
                    <a:pt x="794" y="291"/>
                  </a:lnTo>
                  <a:lnTo>
                    <a:pt x="722" y="341"/>
                  </a:lnTo>
                  <a:lnTo>
                    <a:pt x="658" y="395"/>
                  </a:lnTo>
                  <a:lnTo>
                    <a:pt x="604" y="447"/>
                  </a:lnTo>
                  <a:lnTo>
                    <a:pt x="567" y="501"/>
                  </a:lnTo>
                  <a:lnTo>
                    <a:pt x="525" y="592"/>
                  </a:lnTo>
                  <a:lnTo>
                    <a:pt x="506" y="679"/>
                  </a:lnTo>
                  <a:lnTo>
                    <a:pt x="503" y="755"/>
                  </a:lnTo>
                  <a:lnTo>
                    <a:pt x="525" y="819"/>
                  </a:lnTo>
                  <a:lnTo>
                    <a:pt x="570" y="866"/>
                  </a:lnTo>
                  <a:lnTo>
                    <a:pt x="643" y="888"/>
                  </a:lnTo>
                  <a:lnTo>
                    <a:pt x="745" y="881"/>
                  </a:lnTo>
                  <a:lnTo>
                    <a:pt x="875" y="839"/>
                  </a:lnTo>
                  <a:lnTo>
                    <a:pt x="890" y="839"/>
                  </a:lnTo>
                  <a:lnTo>
                    <a:pt x="912" y="839"/>
                  </a:lnTo>
                  <a:lnTo>
                    <a:pt x="935" y="831"/>
                  </a:lnTo>
                  <a:lnTo>
                    <a:pt x="966" y="824"/>
                  </a:lnTo>
                  <a:lnTo>
                    <a:pt x="996" y="816"/>
                  </a:lnTo>
                  <a:lnTo>
                    <a:pt x="1030" y="804"/>
                  </a:lnTo>
                  <a:lnTo>
                    <a:pt x="1068" y="790"/>
                  </a:lnTo>
                  <a:lnTo>
                    <a:pt x="1105" y="775"/>
                  </a:lnTo>
                  <a:lnTo>
                    <a:pt x="1105" y="851"/>
                  </a:lnTo>
                  <a:lnTo>
                    <a:pt x="395" y="1192"/>
                  </a:lnTo>
                  <a:lnTo>
                    <a:pt x="345" y="1177"/>
                  </a:lnTo>
                  <a:lnTo>
                    <a:pt x="296" y="1162"/>
                  </a:lnTo>
                  <a:lnTo>
                    <a:pt x="247" y="1143"/>
                  </a:lnTo>
                  <a:lnTo>
                    <a:pt x="194" y="1125"/>
                  </a:lnTo>
                  <a:lnTo>
                    <a:pt x="145" y="1105"/>
                  </a:lnTo>
                  <a:lnTo>
                    <a:pt x="96" y="1083"/>
                  </a:lnTo>
                  <a:lnTo>
                    <a:pt x="46" y="1063"/>
                  </a:lnTo>
                  <a:lnTo>
                    <a:pt x="0" y="1041"/>
                  </a:lnTo>
                  <a:close/>
                </a:path>
              </a:pathLst>
            </a:custGeom>
            <a:solidFill>
              <a:srgbClr val="82C6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0" name="Freeform 19"/>
            <p:cNvSpPr>
              <a:spLocks/>
            </p:cNvSpPr>
            <p:nvPr/>
          </p:nvSpPr>
          <p:spPr bwMode="auto">
            <a:xfrm rot="696599">
              <a:off x="2083" y="954"/>
              <a:ext cx="1432" cy="871"/>
            </a:xfrm>
            <a:custGeom>
              <a:avLst/>
              <a:gdLst>
                <a:gd name="T0" fmla="*/ 399 w 4294"/>
                <a:gd name="T1" fmla="*/ 86 h 2614"/>
                <a:gd name="T2" fmla="*/ 409 w 4294"/>
                <a:gd name="T3" fmla="*/ 74 h 2614"/>
                <a:gd name="T4" fmla="*/ 419 w 4294"/>
                <a:gd name="T5" fmla="*/ 63 h 2614"/>
                <a:gd name="T6" fmla="*/ 430 w 4294"/>
                <a:gd name="T7" fmla="*/ 51 h 2614"/>
                <a:gd name="T8" fmla="*/ 441 w 4294"/>
                <a:gd name="T9" fmla="*/ 39 h 2614"/>
                <a:gd name="T10" fmla="*/ 451 w 4294"/>
                <a:gd name="T11" fmla="*/ 28 h 2614"/>
                <a:gd name="T12" fmla="*/ 462 w 4294"/>
                <a:gd name="T13" fmla="*/ 17 h 2614"/>
                <a:gd name="T14" fmla="*/ 471 w 4294"/>
                <a:gd name="T15" fmla="*/ 6 h 2614"/>
                <a:gd name="T16" fmla="*/ 477 w 4294"/>
                <a:gd name="T17" fmla="*/ 2 h 2614"/>
                <a:gd name="T18" fmla="*/ 478 w 4294"/>
                <a:gd name="T19" fmla="*/ 7 h 2614"/>
                <a:gd name="T20" fmla="*/ 476 w 4294"/>
                <a:gd name="T21" fmla="*/ 12 h 2614"/>
                <a:gd name="T22" fmla="*/ 473 w 4294"/>
                <a:gd name="T23" fmla="*/ 17 h 2614"/>
                <a:gd name="T24" fmla="*/ 462 w 4294"/>
                <a:gd name="T25" fmla="*/ 28 h 2614"/>
                <a:gd name="T26" fmla="*/ 447 w 4294"/>
                <a:gd name="T27" fmla="*/ 49 h 2614"/>
                <a:gd name="T28" fmla="*/ 432 w 4294"/>
                <a:gd name="T29" fmla="*/ 68 h 2614"/>
                <a:gd name="T30" fmla="*/ 416 w 4294"/>
                <a:gd name="T31" fmla="*/ 87 h 2614"/>
                <a:gd name="T32" fmla="*/ 405 w 4294"/>
                <a:gd name="T33" fmla="*/ 96 h 2614"/>
                <a:gd name="T34" fmla="*/ 403 w 4294"/>
                <a:gd name="T35" fmla="*/ 97 h 2614"/>
                <a:gd name="T36" fmla="*/ 400 w 4294"/>
                <a:gd name="T37" fmla="*/ 98 h 2614"/>
                <a:gd name="T38" fmla="*/ 396 w 4294"/>
                <a:gd name="T39" fmla="*/ 100 h 2614"/>
                <a:gd name="T40" fmla="*/ 393 w 4294"/>
                <a:gd name="T41" fmla="*/ 103 h 2614"/>
                <a:gd name="T42" fmla="*/ 388 w 4294"/>
                <a:gd name="T43" fmla="*/ 107 h 2614"/>
                <a:gd name="T44" fmla="*/ 380 w 4294"/>
                <a:gd name="T45" fmla="*/ 112 h 2614"/>
                <a:gd name="T46" fmla="*/ 370 w 4294"/>
                <a:gd name="T47" fmla="*/ 120 h 2614"/>
                <a:gd name="T48" fmla="*/ 356 w 4294"/>
                <a:gd name="T49" fmla="*/ 129 h 2614"/>
                <a:gd name="T50" fmla="*/ 339 w 4294"/>
                <a:gd name="T51" fmla="*/ 140 h 2614"/>
                <a:gd name="T52" fmla="*/ 321 w 4294"/>
                <a:gd name="T53" fmla="*/ 152 h 2614"/>
                <a:gd name="T54" fmla="*/ 298 w 4294"/>
                <a:gd name="T55" fmla="*/ 165 h 2614"/>
                <a:gd name="T56" fmla="*/ 273 w 4294"/>
                <a:gd name="T57" fmla="*/ 179 h 2614"/>
                <a:gd name="T58" fmla="*/ 246 w 4294"/>
                <a:gd name="T59" fmla="*/ 193 h 2614"/>
                <a:gd name="T60" fmla="*/ 216 w 4294"/>
                <a:gd name="T61" fmla="*/ 208 h 2614"/>
                <a:gd name="T62" fmla="*/ 183 w 4294"/>
                <a:gd name="T63" fmla="*/ 224 h 2614"/>
                <a:gd name="T64" fmla="*/ 148 w 4294"/>
                <a:gd name="T65" fmla="*/ 239 h 2614"/>
                <a:gd name="T66" fmla="*/ 110 w 4294"/>
                <a:gd name="T67" fmla="*/ 254 h 2614"/>
                <a:gd name="T68" fmla="*/ 69 w 4294"/>
                <a:gd name="T69" fmla="*/ 269 h 2614"/>
                <a:gd name="T70" fmla="*/ 27 w 4294"/>
                <a:gd name="T71" fmla="*/ 284 h 2614"/>
                <a:gd name="T72" fmla="*/ 0 w 4294"/>
                <a:gd name="T73" fmla="*/ 288 h 2614"/>
                <a:gd name="T74" fmla="*/ 394 w 4294"/>
                <a:gd name="T75" fmla="*/ 91 h 261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4294" h="2614">
                  <a:moveTo>
                    <a:pt x="3545" y="821"/>
                  </a:moveTo>
                  <a:lnTo>
                    <a:pt x="3587" y="771"/>
                  </a:lnTo>
                  <a:lnTo>
                    <a:pt x="3629" y="722"/>
                  </a:lnTo>
                  <a:lnTo>
                    <a:pt x="3673" y="670"/>
                  </a:lnTo>
                  <a:lnTo>
                    <a:pt x="3720" y="620"/>
                  </a:lnTo>
                  <a:lnTo>
                    <a:pt x="3769" y="566"/>
                  </a:lnTo>
                  <a:lnTo>
                    <a:pt x="3818" y="513"/>
                  </a:lnTo>
                  <a:lnTo>
                    <a:pt x="3865" y="460"/>
                  </a:lnTo>
                  <a:lnTo>
                    <a:pt x="3914" y="406"/>
                  </a:lnTo>
                  <a:lnTo>
                    <a:pt x="3964" y="354"/>
                  </a:lnTo>
                  <a:lnTo>
                    <a:pt x="4013" y="300"/>
                  </a:lnTo>
                  <a:lnTo>
                    <a:pt x="4058" y="251"/>
                  </a:lnTo>
                  <a:lnTo>
                    <a:pt x="4104" y="198"/>
                  </a:lnTo>
                  <a:lnTo>
                    <a:pt x="4149" y="149"/>
                  </a:lnTo>
                  <a:lnTo>
                    <a:pt x="4194" y="95"/>
                  </a:lnTo>
                  <a:lnTo>
                    <a:pt x="4236" y="50"/>
                  </a:lnTo>
                  <a:lnTo>
                    <a:pt x="4275" y="0"/>
                  </a:lnTo>
                  <a:lnTo>
                    <a:pt x="4290" y="19"/>
                  </a:lnTo>
                  <a:lnTo>
                    <a:pt x="4294" y="38"/>
                  </a:lnTo>
                  <a:lnTo>
                    <a:pt x="4294" y="61"/>
                  </a:lnTo>
                  <a:lnTo>
                    <a:pt x="4290" y="88"/>
                  </a:lnTo>
                  <a:lnTo>
                    <a:pt x="4282" y="110"/>
                  </a:lnTo>
                  <a:lnTo>
                    <a:pt x="4267" y="130"/>
                  </a:lnTo>
                  <a:lnTo>
                    <a:pt x="4248" y="149"/>
                  </a:lnTo>
                  <a:lnTo>
                    <a:pt x="4233" y="172"/>
                  </a:lnTo>
                  <a:lnTo>
                    <a:pt x="4157" y="255"/>
                  </a:lnTo>
                  <a:lnTo>
                    <a:pt x="4085" y="347"/>
                  </a:lnTo>
                  <a:lnTo>
                    <a:pt x="4016" y="438"/>
                  </a:lnTo>
                  <a:lnTo>
                    <a:pt x="3952" y="525"/>
                  </a:lnTo>
                  <a:lnTo>
                    <a:pt x="3883" y="616"/>
                  </a:lnTo>
                  <a:lnTo>
                    <a:pt x="3811" y="699"/>
                  </a:lnTo>
                  <a:lnTo>
                    <a:pt x="3739" y="783"/>
                  </a:lnTo>
                  <a:lnTo>
                    <a:pt x="3655" y="855"/>
                  </a:lnTo>
                  <a:lnTo>
                    <a:pt x="3644" y="867"/>
                  </a:lnTo>
                  <a:lnTo>
                    <a:pt x="3633" y="870"/>
                  </a:lnTo>
                  <a:lnTo>
                    <a:pt x="3621" y="877"/>
                  </a:lnTo>
                  <a:lnTo>
                    <a:pt x="3606" y="882"/>
                  </a:lnTo>
                  <a:lnTo>
                    <a:pt x="3591" y="885"/>
                  </a:lnTo>
                  <a:lnTo>
                    <a:pt x="3575" y="892"/>
                  </a:lnTo>
                  <a:lnTo>
                    <a:pt x="3560" y="904"/>
                  </a:lnTo>
                  <a:lnTo>
                    <a:pt x="3542" y="919"/>
                  </a:lnTo>
                  <a:lnTo>
                    <a:pt x="3530" y="927"/>
                  </a:lnTo>
                  <a:lnTo>
                    <a:pt x="3515" y="942"/>
                  </a:lnTo>
                  <a:lnTo>
                    <a:pt x="3488" y="961"/>
                  </a:lnTo>
                  <a:lnTo>
                    <a:pt x="3458" y="984"/>
                  </a:lnTo>
                  <a:lnTo>
                    <a:pt x="3419" y="1011"/>
                  </a:lnTo>
                  <a:lnTo>
                    <a:pt x="3377" y="1041"/>
                  </a:lnTo>
                  <a:lnTo>
                    <a:pt x="3325" y="1079"/>
                  </a:lnTo>
                  <a:lnTo>
                    <a:pt x="3268" y="1117"/>
                  </a:lnTo>
                  <a:lnTo>
                    <a:pt x="3204" y="1163"/>
                  </a:lnTo>
                  <a:lnTo>
                    <a:pt x="3135" y="1208"/>
                  </a:lnTo>
                  <a:lnTo>
                    <a:pt x="3054" y="1257"/>
                  </a:lnTo>
                  <a:lnTo>
                    <a:pt x="2972" y="1311"/>
                  </a:lnTo>
                  <a:lnTo>
                    <a:pt x="2884" y="1368"/>
                  </a:lnTo>
                  <a:lnTo>
                    <a:pt x="2785" y="1425"/>
                  </a:lnTo>
                  <a:lnTo>
                    <a:pt x="2683" y="1486"/>
                  </a:lnTo>
                  <a:lnTo>
                    <a:pt x="2576" y="1546"/>
                  </a:lnTo>
                  <a:lnTo>
                    <a:pt x="2459" y="1610"/>
                  </a:lnTo>
                  <a:lnTo>
                    <a:pt x="2341" y="1676"/>
                  </a:lnTo>
                  <a:lnTo>
                    <a:pt x="2212" y="1741"/>
                  </a:lnTo>
                  <a:lnTo>
                    <a:pt x="2079" y="1809"/>
                  </a:lnTo>
                  <a:lnTo>
                    <a:pt x="1942" y="1877"/>
                  </a:lnTo>
                  <a:lnTo>
                    <a:pt x="1798" y="1945"/>
                  </a:lnTo>
                  <a:lnTo>
                    <a:pt x="1645" y="2014"/>
                  </a:lnTo>
                  <a:lnTo>
                    <a:pt x="1490" y="2082"/>
                  </a:lnTo>
                  <a:lnTo>
                    <a:pt x="1327" y="2155"/>
                  </a:lnTo>
                  <a:lnTo>
                    <a:pt x="1159" y="2222"/>
                  </a:lnTo>
                  <a:lnTo>
                    <a:pt x="989" y="2291"/>
                  </a:lnTo>
                  <a:lnTo>
                    <a:pt x="806" y="2355"/>
                  </a:lnTo>
                  <a:lnTo>
                    <a:pt x="624" y="2424"/>
                  </a:lnTo>
                  <a:lnTo>
                    <a:pt x="434" y="2488"/>
                  </a:lnTo>
                  <a:lnTo>
                    <a:pt x="240" y="2553"/>
                  </a:lnTo>
                  <a:lnTo>
                    <a:pt x="39" y="2614"/>
                  </a:lnTo>
                  <a:lnTo>
                    <a:pt x="0" y="2592"/>
                  </a:lnTo>
                  <a:lnTo>
                    <a:pt x="1964" y="1770"/>
                  </a:lnTo>
                  <a:lnTo>
                    <a:pt x="3545" y="821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1" name="Freeform 20"/>
            <p:cNvSpPr>
              <a:spLocks/>
            </p:cNvSpPr>
            <p:nvPr/>
          </p:nvSpPr>
          <p:spPr bwMode="auto">
            <a:xfrm rot="696599">
              <a:off x="2077" y="914"/>
              <a:ext cx="1418" cy="899"/>
            </a:xfrm>
            <a:custGeom>
              <a:avLst/>
              <a:gdLst>
                <a:gd name="T0" fmla="*/ 341 w 4255"/>
                <a:gd name="T1" fmla="*/ 81 h 2697"/>
                <a:gd name="T2" fmla="*/ 345 w 4255"/>
                <a:gd name="T3" fmla="*/ 76 h 2697"/>
                <a:gd name="T4" fmla="*/ 349 w 4255"/>
                <a:gd name="T5" fmla="*/ 72 h 2697"/>
                <a:gd name="T6" fmla="*/ 351 w 4255"/>
                <a:gd name="T7" fmla="*/ 66 h 2697"/>
                <a:gd name="T8" fmla="*/ 355 w 4255"/>
                <a:gd name="T9" fmla="*/ 60 h 2697"/>
                <a:gd name="T10" fmla="*/ 361 w 4255"/>
                <a:gd name="T11" fmla="*/ 56 h 2697"/>
                <a:gd name="T12" fmla="*/ 368 w 4255"/>
                <a:gd name="T13" fmla="*/ 52 h 2697"/>
                <a:gd name="T14" fmla="*/ 374 w 4255"/>
                <a:gd name="T15" fmla="*/ 48 h 2697"/>
                <a:gd name="T16" fmla="*/ 384 w 4255"/>
                <a:gd name="T17" fmla="*/ 38 h 2697"/>
                <a:gd name="T18" fmla="*/ 395 w 4255"/>
                <a:gd name="T19" fmla="*/ 27 h 2697"/>
                <a:gd name="T20" fmla="*/ 406 w 4255"/>
                <a:gd name="T21" fmla="*/ 16 h 2697"/>
                <a:gd name="T22" fmla="*/ 417 w 4255"/>
                <a:gd name="T23" fmla="*/ 6 h 2697"/>
                <a:gd name="T24" fmla="*/ 473 w 4255"/>
                <a:gd name="T25" fmla="*/ 20 h 2697"/>
                <a:gd name="T26" fmla="*/ 463 w 4255"/>
                <a:gd name="T27" fmla="*/ 31 h 2697"/>
                <a:gd name="T28" fmla="*/ 454 w 4255"/>
                <a:gd name="T29" fmla="*/ 42 h 2697"/>
                <a:gd name="T30" fmla="*/ 445 w 4255"/>
                <a:gd name="T31" fmla="*/ 52 h 2697"/>
                <a:gd name="T32" fmla="*/ 436 w 4255"/>
                <a:gd name="T33" fmla="*/ 62 h 2697"/>
                <a:gd name="T34" fmla="*/ 427 w 4255"/>
                <a:gd name="T35" fmla="*/ 71 h 2697"/>
                <a:gd name="T36" fmla="*/ 418 w 4255"/>
                <a:gd name="T37" fmla="*/ 81 h 2697"/>
                <a:gd name="T38" fmla="*/ 409 w 4255"/>
                <a:gd name="T39" fmla="*/ 91 h 2697"/>
                <a:gd name="T40" fmla="*/ 399 w 4255"/>
                <a:gd name="T41" fmla="*/ 101 h 2697"/>
                <a:gd name="T42" fmla="*/ 382 w 4255"/>
                <a:gd name="T43" fmla="*/ 116 h 2697"/>
                <a:gd name="T44" fmla="*/ 359 w 4255"/>
                <a:gd name="T45" fmla="*/ 132 h 2697"/>
                <a:gd name="T46" fmla="*/ 332 w 4255"/>
                <a:gd name="T47" fmla="*/ 149 h 2697"/>
                <a:gd name="T48" fmla="*/ 302 w 4255"/>
                <a:gd name="T49" fmla="*/ 168 h 2697"/>
                <a:gd name="T50" fmla="*/ 268 w 4255"/>
                <a:gd name="T51" fmla="*/ 186 h 2697"/>
                <a:gd name="T52" fmla="*/ 233 w 4255"/>
                <a:gd name="T53" fmla="*/ 205 h 2697"/>
                <a:gd name="T54" fmla="*/ 197 w 4255"/>
                <a:gd name="T55" fmla="*/ 223 h 2697"/>
                <a:gd name="T56" fmla="*/ 161 w 4255"/>
                <a:gd name="T57" fmla="*/ 240 h 2697"/>
                <a:gd name="T58" fmla="*/ 149 w 4255"/>
                <a:gd name="T59" fmla="*/ 245 h 2697"/>
                <a:gd name="T60" fmla="*/ 137 w 4255"/>
                <a:gd name="T61" fmla="*/ 250 h 2697"/>
                <a:gd name="T62" fmla="*/ 125 w 4255"/>
                <a:gd name="T63" fmla="*/ 255 h 2697"/>
                <a:gd name="T64" fmla="*/ 114 w 4255"/>
                <a:gd name="T65" fmla="*/ 260 h 2697"/>
                <a:gd name="T66" fmla="*/ 102 w 4255"/>
                <a:gd name="T67" fmla="*/ 264 h 2697"/>
                <a:gd name="T68" fmla="*/ 91 w 4255"/>
                <a:gd name="T69" fmla="*/ 268 h 2697"/>
                <a:gd name="T70" fmla="*/ 81 w 4255"/>
                <a:gd name="T71" fmla="*/ 273 h 2697"/>
                <a:gd name="T72" fmla="*/ 70 w 4255"/>
                <a:gd name="T73" fmla="*/ 277 h 2697"/>
                <a:gd name="T74" fmla="*/ 52 w 4255"/>
                <a:gd name="T75" fmla="*/ 284 h 2697"/>
                <a:gd name="T76" fmla="*/ 34 w 4255"/>
                <a:gd name="T77" fmla="*/ 290 h 2697"/>
                <a:gd name="T78" fmla="*/ 19 w 4255"/>
                <a:gd name="T79" fmla="*/ 295 h 2697"/>
                <a:gd name="T80" fmla="*/ 11 w 4255"/>
                <a:gd name="T81" fmla="*/ 298 h 2697"/>
                <a:gd name="T82" fmla="*/ 8 w 4255"/>
                <a:gd name="T83" fmla="*/ 299 h 2697"/>
                <a:gd name="T84" fmla="*/ 6 w 4255"/>
                <a:gd name="T85" fmla="*/ 300 h 2697"/>
                <a:gd name="T86" fmla="*/ 3 w 4255"/>
                <a:gd name="T87" fmla="*/ 299 h 2697"/>
                <a:gd name="T88" fmla="*/ 0 w 4255"/>
                <a:gd name="T89" fmla="*/ 296 h 2697"/>
                <a:gd name="T90" fmla="*/ 22 w 4255"/>
                <a:gd name="T91" fmla="*/ 285 h 2697"/>
                <a:gd name="T92" fmla="*/ 44 w 4255"/>
                <a:gd name="T93" fmla="*/ 274 h 2697"/>
                <a:gd name="T94" fmla="*/ 66 w 4255"/>
                <a:gd name="T95" fmla="*/ 261 h 2697"/>
                <a:gd name="T96" fmla="*/ 89 w 4255"/>
                <a:gd name="T97" fmla="*/ 248 h 2697"/>
                <a:gd name="T98" fmla="*/ 111 w 4255"/>
                <a:gd name="T99" fmla="*/ 234 h 2697"/>
                <a:gd name="T100" fmla="*/ 134 w 4255"/>
                <a:gd name="T101" fmla="*/ 220 h 2697"/>
                <a:gd name="T102" fmla="*/ 157 w 4255"/>
                <a:gd name="T103" fmla="*/ 205 h 2697"/>
                <a:gd name="T104" fmla="*/ 179 w 4255"/>
                <a:gd name="T105" fmla="*/ 190 h 2697"/>
                <a:gd name="T106" fmla="*/ 202 w 4255"/>
                <a:gd name="T107" fmla="*/ 176 h 2697"/>
                <a:gd name="T108" fmla="*/ 223 w 4255"/>
                <a:gd name="T109" fmla="*/ 161 h 2697"/>
                <a:gd name="T110" fmla="*/ 244 w 4255"/>
                <a:gd name="T111" fmla="*/ 146 h 2697"/>
                <a:gd name="T112" fmla="*/ 265 w 4255"/>
                <a:gd name="T113" fmla="*/ 132 h 2697"/>
                <a:gd name="T114" fmla="*/ 285 w 4255"/>
                <a:gd name="T115" fmla="*/ 119 h 2697"/>
                <a:gd name="T116" fmla="*/ 304 w 4255"/>
                <a:gd name="T117" fmla="*/ 106 h 2697"/>
                <a:gd name="T118" fmla="*/ 322 w 4255"/>
                <a:gd name="T119" fmla="*/ 94 h 2697"/>
                <a:gd name="T120" fmla="*/ 339 w 4255"/>
                <a:gd name="T121" fmla="*/ 83 h 269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4255" h="2697">
                  <a:moveTo>
                    <a:pt x="3048" y="745"/>
                  </a:moveTo>
                  <a:lnTo>
                    <a:pt x="3066" y="726"/>
                  </a:lnTo>
                  <a:lnTo>
                    <a:pt x="3085" y="706"/>
                  </a:lnTo>
                  <a:lnTo>
                    <a:pt x="3105" y="688"/>
                  </a:lnTo>
                  <a:lnTo>
                    <a:pt x="3123" y="664"/>
                  </a:lnTo>
                  <a:lnTo>
                    <a:pt x="3138" y="646"/>
                  </a:lnTo>
                  <a:lnTo>
                    <a:pt x="3150" y="623"/>
                  </a:lnTo>
                  <a:lnTo>
                    <a:pt x="3157" y="597"/>
                  </a:lnTo>
                  <a:lnTo>
                    <a:pt x="3165" y="566"/>
                  </a:lnTo>
                  <a:lnTo>
                    <a:pt x="3196" y="543"/>
                  </a:lnTo>
                  <a:lnTo>
                    <a:pt x="3221" y="521"/>
                  </a:lnTo>
                  <a:lnTo>
                    <a:pt x="3253" y="501"/>
                  </a:lnTo>
                  <a:lnTo>
                    <a:pt x="3278" y="486"/>
                  </a:lnTo>
                  <a:lnTo>
                    <a:pt x="3310" y="467"/>
                  </a:lnTo>
                  <a:lnTo>
                    <a:pt x="3337" y="449"/>
                  </a:lnTo>
                  <a:lnTo>
                    <a:pt x="3366" y="430"/>
                  </a:lnTo>
                  <a:lnTo>
                    <a:pt x="3393" y="403"/>
                  </a:lnTo>
                  <a:lnTo>
                    <a:pt x="3453" y="346"/>
                  </a:lnTo>
                  <a:lnTo>
                    <a:pt x="3503" y="292"/>
                  </a:lnTo>
                  <a:lnTo>
                    <a:pt x="3552" y="243"/>
                  </a:lnTo>
                  <a:lnTo>
                    <a:pt x="3601" y="193"/>
                  </a:lnTo>
                  <a:lnTo>
                    <a:pt x="3651" y="144"/>
                  </a:lnTo>
                  <a:lnTo>
                    <a:pt x="3700" y="99"/>
                  </a:lnTo>
                  <a:lnTo>
                    <a:pt x="3754" y="50"/>
                  </a:lnTo>
                  <a:lnTo>
                    <a:pt x="3818" y="0"/>
                  </a:lnTo>
                  <a:lnTo>
                    <a:pt x="4255" y="178"/>
                  </a:lnTo>
                  <a:lnTo>
                    <a:pt x="4213" y="232"/>
                  </a:lnTo>
                  <a:lnTo>
                    <a:pt x="4171" y="282"/>
                  </a:lnTo>
                  <a:lnTo>
                    <a:pt x="4129" y="331"/>
                  </a:lnTo>
                  <a:lnTo>
                    <a:pt x="4089" y="380"/>
                  </a:lnTo>
                  <a:lnTo>
                    <a:pt x="4050" y="425"/>
                  </a:lnTo>
                  <a:lnTo>
                    <a:pt x="4008" y="467"/>
                  </a:lnTo>
                  <a:lnTo>
                    <a:pt x="3971" y="513"/>
                  </a:lnTo>
                  <a:lnTo>
                    <a:pt x="3929" y="555"/>
                  </a:lnTo>
                  <a:lnTo>
                    <a:pt x="3887" y="597"/>
                  </a:lnTo>
                  <a:lnTo>
                    <a:pt x="3848" y="642"/>
                  </a:lnTo>
                  <a:lnTo>
                    <a:pt x="3808" y="684"/>
                  </a:lnTo>
                  <a:lnTo>
                    <a:pt x="3766" y="726"/>
                  </a:lnTo>
                  <a:lnTo>
                    <a:pt x="3724" y="771"/>
                  </a:lnTo>
                  <a:lnTo>
                    <a:pt x="3678" y="817"/>
                  </a:lnTo>
                  <a:lnTo>
                    <a:pt x="3636" y="862"/>
                  </a:lnTo>
                  <a:lnTo>
                    <a:pt x="3591" y="911"/>
                  </a:lnTo>
                  <a:lnTo>
                    <a:pt x="3517" y="973"/>
                  </a:lnTo>
                  <a:lnTo>
                    <a:pt x="3435" y="1041"/>
                  </a:lnTo>
                  <a:lnTo>
                    <a:pt x="3340" y="1113"/>
                  </a:lnTo>
                  <a:lnTo>
                    <a:pt x="3233" y="1185"/>
                  </a:lnTo>
                  <a:lnTo>
                    <a:pt x="3115" y="1261"/>
                  </a:lnTo>
                  <a:lnTo>
                    <a:pt x="2990" y="1340"/>
                  </a:lnTo>
                  <a:lnTo>
                    <a:pt x="2858" y="1424"/>
                  </a:lnTo>
                  <a:lnTo>
                    <a:pt x="2717" y="1508"/>
                  </a:lnTo>
                  <a:lnTo>
                    <a:pt x="2568" y="1592"/>
                  </a:lnTo>
                  <a:lnTo>
                    <a:pt x="2417" y="1676"/>
                  </a:lnTo>
                  <a:lnTo>
                    <a:pt x="2261" y="1759"/>
                  </a:lnTo>
                  <a:lnTo>
                    <a:pt x="2101" y="1843"/>
                  </a:lnTo>
                  <a:lnTo>
                    <a:pt x="1938" y="1927"/>
                  </a:lnTo>
                  <a:lnTo>
                    <a:pt x="1775" y="2006"/>
                  </a:lnTo>
                  <a:lnTo>
                    <a:pt x="1608" y="2085"/>
                  </a:lnTo>
                  <a:lnTo>
                    <a:pt x="1445" y="2162"/>
                  </a:lnTo>
                  <a:lnTo>
                    <a:pt x="1391" y="2184"/>
                  </a:lnTo>
                  <a:lnTo>
                    <a:pt x="1337" y="2208"/>
                  </a:lnTo>
                  <a:lnTo>
                    <a:pt x="1285" y="2230"/>
                  </a:lnTo>
                  <a:lnTo>
                    <a:pt x="1231" y="2253"/>
                  </a:lnTo>
                  <a:lnTo>
                    <a:pt x="1178" y="2275"/>
                  </a:lnTo>
                  <a:lnTo>
                    <a:pt x="1129" y="2295"/>
                  </a:lnTo>
                  <a:lnTo>
                    <a:pt x="1075" y="2317"/>
                  </a:lnTo>
                  <a:lnTo>
                    <a:pt x="1023" y="2337"/>
                  </a:lnTo>
                  <a:lnTo>
                    <a:pt x="973" y="2356"/>
                  </a:lnTo>
                  <a:lnTo>
                    <a:pt x="920" y="2378"/>
                  </a:lnTo>
                  <a:lnTo>
                    <a:pt x="870" y="2398"/>
                  </a:lnTo>
                  <a:lnTo>
                    <a:pt x="821" y="2416"/>
                  </a:lnTo>
                  <a:lnTo>
                    <a:pt x="772" y="2435"/>
                  </a:lnTo>
                  <a:lnTo>
                    <a:pt x="727" y="2455"/>
                  </a:lnTo>
                  <a:lnTo>
                    <a:pt x="677" y="2473"/>
                  </a:lnTo>
                  <a:lnTo>
                    <a:pt x="631" y="2492"/>
                  </a:lnTo>
                  <a:lnTo>
                    <a:pt x="555" y="2522"/>
                  </a:lnTo>
                  <a:lnTo>
                    <a:pt x="471" y="2553"/>
                  </a:lnTo>
                  <a:lnTo>
                    <a:pt x="387" y="2583"/>
                  </a:lnTo>
                  <a:lnTo>
                    <a:pt x="305" y="2610"/>
                  </a:lnTo>
                  <a:lnTo>
                    <a:pt x="229" y="2637"/>
                  </a:lnTo>
                  <a:lnTo>
                    <a:pt x="167" y="2655"/>
                  </a:lnTo>
                  <a:lnTo>
                    <a:pt x="122" y="2670"/>
                  </a:lnTo>
                  <a:lnTo>
                    <a:pt x="103" y="2679"/>
                  </a:lnTo>
                  <a:lnTo>
                    <a:pt x="88" y="2687"/>
                  </a:lnTo>
                  <a:lnTo>
                    <a:pt x="76" y="2690"/>
                  </a:lnTo>
                  <a:lnTo>
                    <a:pt x="66" y="2694"/>
                  </a:lnTo>
                  <a:lnTo>
                    <a:pt x="54" y="2697"/>
                  </a:lnTo>
                  <a:lnTo>
                    <a:pt x="34" y="2697"/>
                  </a:lnTo>
                  <a:lnTo>
                    <a:pt x="24" y="2687"/>
                  </a:lnTo>
                  <a:lnTo>
                    <a:pt x="12" y="2675"/>
                  </a:lnTo>
                  <a:lnTo>
                    <a:pt x="0" y="2660"/>
                  </a:lnTo>
                  <a:lnTo>
                    <a:pt x="96" y="2613"/>
                  </a:lnTo>
                  <a:lnTo>
                    <a:pt x="194" y="2568"/>
                  </a:lnTo>
                  <a:lnTo>
                    <a:pt x="293" y="2515"/>
                  </a:lnTo>
                  <a:lnTo>
                    <a:pt x="392" y="2462"/>
                  </a:lnTo>
                  <a:lnTo>
                    <a:pt x="495" y="2408"/>
                  </a:lnTo>
                  <a:lnTo>
                    <a:pt x="594" y="2352"/>
                  </a:lnTo>
                  <a:lnTo>
                    <a:pt x="695" y="2295"/>
                  </a:lnTo>
                  <a:lnTo>
                    <a:pt x="799" y="2233"/>
                  </a:lnTo>
                  <a:lnTo>
                    <a:pt x="900" y="2174"/>
                  </a:lnTo>
                  <a:lnTo>
                    <a:pt x="1003" y="2109"/>
                  </a:lnTo>
                  <a:lnTo>
                    <a:pt x="1107" y="2043"/>
                  </a:lnTo>
                  <a:lnTo>
                    <a:pt x="1208" y="1979"/>
                  </a:lnTo>
                  <a:lnTo>
                    <a:pt x="1311" y="1915"/>
                  </a:lnTo>
                  <a:lnTo>
                    <a:pt x="1413" y="1846"/>
                  </a:lnTo>
                  <a:lnTo>
                    <a:pt x="1512" y="1782"/>
                  </a:lnTo>
                  <a:lnTo>
                    <a:pt x="1615" y="1713"/>
                  </a:lnTo>
                  <a:lnTo>
                    <a:pt x="1714" y="1646"/>
                  </a:lnTo>
                  <a:lnTo>
                    <a:pt x="1817" y="1580"/>
                  </a:lnTo>
                  <a:lnTo>
                    <a:pt x="1911" y="1512"/>
                  </a:lnTo>
                  <a:lnTo>
                    <a:pt x="2010" y="1448"/>
                  </a:lnTo>
                  <a:lnTo>
                    <a:pt x="2106" y="1379"/>
                  </a:lnTo>
                  <a:lnTo>
                    <a:pt x="2200" y="1315"/>
                  </a:lnTo>
                  <a:lnTo>
                    <a:pt x="2296" y="1249"/>
                  </a:lnTo>
                  <a:lnTo>
                    <a:pt x="2387" y="1189"/>
                  </a:lnTo>
                  <a:lnTo>
                    <a:pt x="2478" y="1125"/>
                  </a:lnTo>
                  <a:lnTo>
                    <a:pt x="2565" y="1068"/>
                  </a:lnTo>
                  <a:lnTo>
                    <a:pt x="2652" y="1007"/>
                  </a:lnTo>
                  <a:lnTo>
                    <a:pt x="2735" y="950"/>
                  </a:lnTo>
                  <a:lnTo>
                    <a:pt x="2816" y="896"/>
                  </a:lnTo>
                  <a:lnTo>
                    <a:pt x="2895" y="844"/>
                  </a:lnTo>
                  <a:lnTo>
                    <a:pt x="2972" y="795"/>
                  </a:lnTo>
                  <a:lnTo>
                    <a:pt x="3048" y="745"/>
                  </a:lnTo>
                  <a:close/>
                </a:path>
              </a:pathLst>
            </a:custGeom>
            <a:solidFill>
              <a:srgbClr val="8E8E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2" name="Freeform 59"/>
            <p:cNvSpPr>
              <a:spLocks/>
            </p:cNvSpPr>
            <p:nvPr/>
          </p:nvSpPr>
          <p:spPr bwMode="auto">
            <a:xfrm rot="696599">
              <a:off x="3278" y="1343"/>
              <a:ext cx="337" cy="47"/>
            </a:xfrm>
            <a:custGeom>
              <a:avLst/>
              <a:gdLst>
                <a:gd name="T0" fmla="*/ 17 w 1011"/>
                <a:gd name="T1" fmla="*/ 5 h 140"/>
                <a:gd name="T2" fmla="*/ 22 w 1011"/>
                <a:gd name="T3" fmla="*/ 4 h 140"/>
                <a:gd name="T4" fmla="*/ 28 w 1011"/>
                <a:gd name="T5" fmla="*/ 4 h 140"/>
                <a:gd name="T6" fmla="*/ 34 w 1011"/>
                <a:gd name="T7" fmla="*/ 3 h 140"/>
                <a:gd name="T8" fmla="*/ 40 w 1011"/>
                <a:gd name="T9" fmla="*/ 3 h 140"/>
                <a:gd name="T10" fmla="*/ 46 w 1011"/>
                <a:gd name="T11" fmla="*/ 3 h 140"/>
                <a:gd name="T12" fmla="*/ 52 w 1011"/>
                <a:gd name="T13" fmla="*/ 2 h 140"/>
                <a:gd name="T14" fmla="*/ 59 w 1011"/>
                <a:gd name="T15" fmla="*/ 2 h 140"/>
                <a:gd name="T16" fmla="*/ 65 w 1011"/>
                <a:gd name="T17" fmla="*/ 2 h 140"/>
                <a:gd name="T18" fmla="*/ 71 w 1011"/>
                <a:gd name="T19" fmla="*/ 2 h 140"/>
                <a:gd name="T20" fmla="*/ 77 w 1011"/>
                <a:gd name="T21" fmla="*/ 1 h 140"/>
                <a:gd name="T22" fmla="*/ 84 w 1011"/>
                <a:gd name="T23" fmla="*/ 1 h 140"/>
                <a:gd name="T24" fmla="*/ 89 w 1011"/>
                <a:gd name="T25" fmla="*/ 1 h 140"/>
                <a:gd name="T26" fmla="*/ 95 w 1011"/>
                <a:gd name="T27" fmla="*/ 1 h 140"/>
                <a:gd name="T28" fmla="*/ 101 w 1011"/>
                <a:gd name="T29" fmla="*/ 0 h 140"/>
                <a:gd name="T30" fmla="*/ 107 w 1011"/>
                <a:gd name="T31" fmla="*/ 0 h 140"/>
                <a:gd name="T32" fmla="*/ 112 w 1011"/>
                <a:gd name="T33" fmla="*/ 0 h 140"/>
                <a:gd name="T34" fmla="*/ 112 w 1011"/>
                <a:gd name="T35" fmla="*/ 2 h 140"/>
                <a:gd name="T36" fmla="*/ 110 w 1011"/>
                <a:gd name="T37" fmla="*/ 5 h 140"/>
                <a:gd name="T38" fmla="*/ 108 w 1011"/>
                <a:gd name="T39" fmla="*/ 9 h 140"/>
                <a:gd name="T40" fmla="*/ 106 w 1011"/>
                <a:gd name="T41" fmla="*/ 11 h 140"/>
                <a:gd name="T42" fmla="*/ 100 w 1011"/>
                <a:gd name="T43" fmla="*/ 11 h 140"/>
                <a:gd name="T44" fmla="*/ 93 w 1011"/>
                <a:gd name="T45" fmla="*/ 11 h 140"/>
                <a:gd name="T46" fmla="*/ 87 w 1011"/>
                <a:gd name="T47" fmla="*/ 11 h 140"/>
                <a:gd name="T48" fmla="*/ 80 w 1011"/>
                <a:gd name="T49" fmla="*/ 12 h 140"/>
                <a:gd name="T50" fmla="*/ 74 w 1011"/>
                <a:gd name="T51" fmla="*/ 12 h 140"/>
                <a:gd name="T52" fmla="*/ 67 w 1011"/>
                <a:gd name="T53" fmla="*/ 12 h 140"/>
                <a:gd name="T54" fmla="*/ 60 w 1011"/>
                <a:gd name="T55" fmla="*/ 13 h 140"/>
                <a:gd name="T56" fmla="*/ 54 w 1011"/>
                <a:gd name="T57" fmla="*/ 13 h 140"/>
                <a:gd name="T58" fmla="*/ 47 w 1011"/>
                <a:gd name="T59" fmla="*/ 14 h 140"/>
                <a:gd name="T60" fmla="*/ 40 w 1011"/>
                <a:gd name="T61" fmla="*/ 14 h 140"/>
                <a:gd name="T62" fmla="*/ 33 w 1011"/>
                <a:gd name="T63" fmla="*/ 15 h 140"/>
                <a:gd name="T64" fmla="*/ 27 w 1011"/>
                <a:gd name="T65" fmla="*/ 15 h 140"/>
                <a:gd name="T66" fmla="*/ 20 w 1011"/>
                <a:gd name="T67" fmla="*/ 15 h 140"/>
                <a:gd name="T68" fmla="*/ 13 w 1011"/>
                <a:gd name="T69" fmla="*/ 15 h 140"/>
                <a:gd name="T70" fmla="*/ 7 w 1011"/>
                <a:gd name="T71" fmla="*/ 16 h 140"/>
                <a:gd name="T72" fmla="*/ 0 w 1011"/>
                <a:gd name="T73" fmla="*/ 16 h 140"/>
                <a:gd name="T74" fmla="*/ 17 w 1011"/>
                <a:gd name="T75" fmla="*/ 5 h 14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011" h="140">
                  <a:moveTo>
                    <a:pt x="152" y="42"/>
                  </a:moveTo>
                  <a:lnTo>
                    <a:pt x="202" y="39"/>
                  </a:lnTo>
                  <a:lnTo>
                    <a:pt x="254" y="34"/>
                  </a:lnTo>
                  <a:lnTo>
                    <a:pt x="308" y="31"/>
                  </a:lnTo>
                  <a:lnTo>
                    <a:pt x="360" y="31"/>
                  </a:lnTo>
                  <a:lnTo>
                    <a:pt x="414" y="27"/>
                  </a:lnTo>
                  <a:lnTo>
                    <a:pt x="471" y="22"/>
                  </a:lnTo>
                  <a:lnTo>
                    <a:pt x="528" y="19"/>
                  </a:lnTo>
                  <a:lnTo>
                    <a:pt x="585" y="19"/>
                  </a:lnTo>
                  <a:lnTo>
                    <a:pt x="641" y="15"/>
                  </a:lnTo>
                  <a:lnTo>
                    <a:pt x="695" y="12"/>
                  </a:lnTo>
                  <a:lnTo>
                    <a:pt x="752" y="12"/>
                  </a:lnTo>
                  <a:lnTo>
                    <a:pt x="804" y="7"/>
                  </a:lnTo>
                  <a:lnTo>
                    <a:pt x="858" y="7"/>
                  </a:lnTo>
                  <a:lnTo>
                    <a:pt x="912" y="4"/>
                  </a:lnTo>
                  <a:lnTo>
                    <a:pt x="962" y="4"/>
                  </a:lnTo>
                  <a:lnTo>
                    <a:pt x="1011" y="0"/>
                  </a:lnTo>
                  <a:lnTo>
                    <a:pt x="1006" y="19"/>
                  </a:lnTo>
                  <a:lnTo>
                    <a:pt x="991" y="46"/>
                  </a:lnTo>
                  <a:lnTo>
                    <a:pt x="972" y="76"/>
                  </a:lnTo>
                  <a:lnTo>
                    <a:pt x="957" y="95"/>
                  </a:lnTo>
                  <a:lnTo>
                    <a:pt x="900" y="95"/>
                  </a:lnTo>
                  <a:lnTo>
                    <a:pt x="839" y="95"/>
                  </a:lnTo>
                  <a:lnTo>
                    <a:pt x="782" y="98"/>
                  </a:lnTo>
                  <a:lnTo>
                    <a:pt x="722" y="103"/>
                  </a:lnTo>
                  <a:lnTo>
                    <a:pt x="664" y="106"/>
                  </a:lnTo>
                  <a:lnTo>
                    <a:pt x="604" y="110"/>
                  </a:lnTo>
                  <a:lnTo>
                    <a:pt x="543" y="113"/>
                  </a:lnTo>
                  <a:lnTo>
                    <a:pt x="483" y="118"/>
                  </a:lnTo>
                  <a:lnTo>
                    <a:pt x="422" y="121"/>
                  </a:lnTo>
                  <a:lnTo>
                    <a:pt x="360" y="125"/>
                  </a:lnTo>
                  <a:lnTo>
                    <a:pt x="300" y="130"/>
                  </a:lnTo>
                  <a:lnTo>
                    <a:pt x="239" y="133"/>
                  </a:lnTo>
                  <a:lnTo>
                    <a:pt x="182" y="137"/>
                  </a:lnTo>
                  <a:lnTo>
                    <a:pt x="121" y="137"/>
                  </a:lnTo>
                  <a:lnTo>
                    <a:pt x="61" y="140"/>
                  </a:lnTo>
                  <a:lnTo>
                    <a:pt x="0" y="140"/>
                  </a:lnTo>
                  <a:lnTo>
                    <a:pt x="152" y="42"/>
                  </a:lnTo>
                  <a:close/>
                </a:path>
              </a:pathLst>
            </a:custGeom>
            <a:solidFill>
              <a:srgbClr val="8E8E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3" name="Freeform 60"/>
            <p:cNvSpPr>
              <a:spLocks/>
            </p:cNvSpPr>
            <p:nvPr/>
          </p:nvSpPr>
          <p:spPr bwMode="auto">
            <a:xfrm rot="696599">
              <a:off x="3340" y="1228"/>
              <a:ext cx="295" cy="140"/>
            </a:xfrm>
            <a:custGeom>
              <a:avLst/>
              <a:gdLst>
                <a:gd name="T0" fmla="*/ 90 w 886"/>
                <a:gd name="T1" fmla="*/ 6 h 422"/>
                <a:gd name="T2" fmla="*/ 94 w 886"/>
                <a:gd name="T3" fmla="*/ 13 h 422"/>
                <a:gd name="T4" fmla="*/ 98 w 886"/>
                <a:gd name="T5" fmla="*/ 23 h 422"/>
                <a:gd name="T6" fmla="*/ 98 w 886"/>
                <a:gd name="T7" fmla="*/ 34 h 422"/>
                <a:gd name="T8" fmla="*/ 95 w 886"/>
                <a:gd name="T9" fmla="*/ 41 h 422"/>
                <a:gd name="T10" fmla="*/ 0 w 886"/>
                <a:gd name="T11" fmla="*/ 46 h 422"/>
                <a:gd name="T12" fmla="*/ 5 w 886"/>
                <a:gd name="T13" fmla="*/ 40 h 422"/>
                <a:gd name="T14" fmla="*/ 9 w 886"/>
                <a:gd name="T15" fmla="*/ 35 h 422"/>
                <a:gd name="T16" fmla="*/ 15 w 886"/>
                <a:gd name="T17" fmla="*/ 29 h 422"/>
                <a:gd name="T18" fmla="*/ 20 w 886"/>
                <a:gd name="T19" fmla="*/ 23 h 422"/>
                <a:gd name="T20" fmla="*/ 25 w 886"/>
                <a:gd name="T21" fmla="*/ 17 h 422"/>
                <a:gd name="T22" fmla="*/ 31 w 886"/>
                <a:gd name="T23" fmla="*/ 12 h 422"/>
                <a:gd name="T24" fmla="*/ 36 w 886"/>
                <a:gd name="T25" fmla="*/ 6 h 422"/>
                <a:gd name="T26" fmla="*/ 41 w 886"/>
                <a:gd name="T27" fmla="*/ 0 h 422"/>
                <a:gd name="T28" fmla="*/ 90 w 886"/>
                <a:gd name="T29" fmla="*/ 6 h 42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886" h="422">
                  <a:moveTo>
                    <a:pt x="814" y="52"/>
                  </a:moveTo>
                  <a:lnTo>
                    <a:pt x="851" y="121"/>
                  </a:lnTo>
                  <a:lnTo>
                    <a:pt x="881" y="212"/>
                  </a:lnTo>
                  <a:lnTo>
                    <a:pt x="886" y="303"/>
                  </a:lnTo>
                  <a:lnTo>
                    <a:pt x="854" y="375"/>
                  </a:lnTo>
                  <a:lnTo>
                    <a:pt x="0" y="422"/>
                  </a:lnTo>
                  <a:lnTo>
                    <a:pt x="42" y="368"/>
                  </a:lnTo>
                  <a:lnTo>
                    <a:pt x="84" y="315"/>
                  </a:lnTo>
                  <a:lnTo>
                    <a:pt x="134" y="262"/>
                  </a:lnTo>
                  <a:lnTo>
                    <a:pt x="183" y="209"/>
                  </a:lnTo>
                  <a:lnTo>
                    <a:pt x="228" y="155"/>
                  </a:lnTo>
                  <a:lnTo>
                    <a:pt x="277" y="106"/>
                  </a:lnTo>
                  <a:lnTo>
                    <a:pt x="326" y="52"/>
                  </a:lnTo>
                  <a:lnTo>
                    <a:pt x="373" y="0"/>
                  </a:lnTo>
                  <a:lnTo>
                    <a:pt x="814" y="52"/>
                  </a:lnTo>
                  <a:close/>
                </a:path>
              </a:pathLst>
            </a:custGeom>
            <a:solidFill>
              <a:srgbClr val="5654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4" name="Freeform 61"/>
            <p:cNvSpPr>
              <a:spLocks/>
            </p:cNvSpPr>
            <p:nvPr/>
          </p:nvSpPr>
          <p:spPr bwMode="auto">
            <a:xfrm rot="696599">
              <a:off x="3339" y="1241"/>
              <a:ext cx="282" cy="115"/>
            </a:xfrm>
            <a:custGeom>
              <a:avLst/>
              <a:gdLst>
                <a:gd name="T0" fmla="*/ 86 w 847"/>
                <a:gd name="T1" fmla="*/ 5 h 345"/>
                <a:gd name="T2" fmla="*/ 90 w 847"/>
                <a:gd name="T3" fmla="*/ 11 h 345"/>
                <a:gd name="T4" fmla="*/ 94 w 847"/>
                <a:gd name="T5" fmla="*/ 19 h 345"/>
                <a:gd name="T6" fmla="*/ 94 w 847"/>
                <a:gd name="T7" fmla="*/ 28 h 345"/>
                <a:gd name="T8" fmla="*/ 91 w 847"/>
                <a:gd name="T9" fmla="*/ 35 h 345"/>
                <a:gd name="T10" fmla="*/ 0 w 847"/>
                <a:gd name="T11" fmla="*/ 38 h 345"/>
                <a:gd name="T12" fmla="*/ 4 w 847"/>
                <a:gd name="T13" fmla="*/ 33 h 345"/>
                <a:gd name="T14" fmla="*/ 9 w 847"/>
                <a:gd name="T15" fmla="*/ 29 h 345"/>
                <a:gd name="T16" fmla="*/ 14 w 847"/>
                <a:gd name="T17" fmla="*/ 24 h 345"/>
                <a:gd name="T18" fmla="*/ 19 w 847"/>
                <a:gd name="T19" fmla="*/ 19 h 345"/>
                <a:gd name="T20" fmla="*/ 24 w 847"/>
                <a:gd name="T21" fmla="*/ 14 h 345"/>
                <a:gd name="T22" fmla="*/ 30 w 847"/>
                <a:gd name="T23" fmla="*/ 10 h 345"/>
                <a:gd name="T24" fmla="*/ 35 w 847"/>
                <a:gd name="T25" fmla="*/ 5 h 345"/>
                <a:gd name="T26" fmla="*/ 40 w 847"/>
                <a:gd name="T27" fmla="*/ 0 h 345"/>
                <a:gd name="T28" fmla="*/ 86 w 847"/>
                <a:gd name="T29" fmla="*/ 5 h 34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847" h="345">
                  <a:moveTo>
                    <a:pt x="775" y="45"/>
                  </a:moveTo>
                  <a:lnTo>
                    <a:pt x="814" y="98"/>
                  </a:lnTo>
                  <a:lnTo>
                    <a:pt x="844" y="175"/>
                  </a:lnTo>
                  <a:lnTo>
                    <a:pt x="847" y="249"/>
                  </a:lnTo>
                  <a:lnTo>
                    <a:pt x="822" y="311"/>
                  </a:lnTo>
                  <a:lnTo>
                    <a:pt x="0" y="345"/>
                  </a:lnTo>
                  <a:lnTo>
                    <a:pt x="38" y="299"/>
                  </a:lnTo>
                  <a:lnTo>
                    <a:pt x="80" y="257"/>
                  </a:lnTo>
                  <a:lnTo>
                    <a:pt x="126" y="217"/>
                  </a:lnTo>
                  <a:lnTo>
                    <a:pt x="171" y="170"/>
                  </a:lnTo>
                  <a:lnTo>
                    <a:pt x="217" y="128"/>
                  </a:lnTo>
                  <a:lnTo>
                    <a:pt x="267" y="86"/>
                  </a:lnTo>
                  <a:lnTo>
                    <a:pt x="312" y="45"/>
                  </a:lnTo>
                  <a:lnTo>
                    <a:pt x="358" y="0"/>
                  </a:lnTo>
                  <a:lnTo>
                    <a:pt x="775" y="45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5" name="Freeform 62"/>
            <p:cNvSpPr>
              <a:spLocks/>
            </p:cNvSpPr>
            <p:nvPr/>
          </p:nvSpPr>
          <p:spPr bwMode="auto">
            <a:xfrm rot="696599">
              <a:off x="3577" y="1284"/>
              <a:ext cx="836" cy="383"/>
            </a:xfrm>
            <a:custGeom>
              <a:avLst/>
              <a:gdLst>
                <a:gd name="T0" fmla="*/ 4 w 2508"/>
                <a:gd name="T1" fmla="*/ 59 h 1147"/>
                <a:gd name="T2" fmla="*/ 6 w 2508"/>
                <a:gd name="T3" fmla="*/ 38 h 1147"/>
                <a:gd name="T4" fmla="*/ 5 w 2508"/>
                <a:gd name="T5" fmla="*/ 19 h 1147"/>
                <a:gd name="T6" fmla="*/ 13 w 2508"/>
                <a:gd name="T7" fmla="*/ 13 h 1147"/>
                <a:gd name="T8" fmla="*/ 21 w 2508"/>
                <a:gd name="T9" fmla="*/ 8 h 1147"/>
                <a:gd name="T10" fmla="*/ 30 w 2508"/>
                <a:gd name="T11" fmla="*/ 2 h 1147"/>
                <a:gd name="T12" fmla="*/ 35 w 2508"/>
                <a:gd name="T13" fmla="*/ 7 h 1147"/>
                <a:gd name="T14" fmla="*/ 39 w 2508"/>
                <a:gd name="T15" fmla="*/ 25 h 1147"/>
                <a:gd name="T16" fmla="*/ 44 w 2508"/>
                <a:gd name="T17" fmla="*/ 43 h 1147"/>
                <a:gd name="T18" fmla="*/ 47 w 2508"/>
                <a:gd name="T19" fmla="*/ 57 h 1147"/>
                <a:gd name="T20" fmla="*/ 52 w 2508"/>
                <a:gd name="T21" fmla="*/ 64 h 1147"/>
                <a:gd name="T22" fmla="*/ 63 w 2508"/>
                <a:gd name="T23" fmla="*/ 69 h 1147"/>
                <a:gd name="T24" fmla="*/ 73 w 2508"/>
                <a:gd name="T25" fmla="*/ 74 h 1147"/>
                <a:gd name="T26" fmla="*/ 84 w 2508"/>
                <a:gd name="T27" fmla="*/ 77 h 1147"/>
                <a:gd name="T28" fmla="*/ 101 w 2508"/>
                <a:gd name="T29" fmla="*/ 82 h 1147"/>
                <a:gd name="T30" fmla="*/ 125 w 2508"/>
                <a:gd name="T31" fmla="*/ 88 h 1147"/>
                <a:gd name="T32" fmla="*/ 151 w 2508"/>
                <a:gd name="T33" fmla="*/ 95 h 1147"/>
                <a:gd name="T34" fmla="*/ 177 w 2508"/>
                <a:gd name="T35" fmla="*/ 100 h 1147"/>
                <a:gd name="T36" fmla="*/ 203 w 2508"/>
                <a:gd name="T37" fmla="*/ 104 h 1147"/>
                <a:gd name="T38" fmla="*/ 228 w 2508"/>
                <a:gd name="T39" fmla="*/ 104 h 1147"/>
                <a:gd name="T40" fmla="*/ 251 w 2508"/>
                <a:gd name="T41" fmla="*/ 100 h 1147"/>
                <a:gd name="T42" fmla="*/ 270 w 2508"/>
                <a:gd name="T43" fmla="*/ 91 h 1147"/>
                <a:gd name="T44" fmla="*/ 277 w 2508"/>
                <a:gd name="T45" fmla="*/ 93 h 1147"/>
                <a:gd name="T46" fmla="*/ 271 w 2508"/>
                <a:gd name="T47" fmla="*/ 106 h 1147"/>
                <a:gd name="T48" fmla="*/ 261 w 2508"/>
                <a:gd name="T49" fmla="*/ 116 h 1147"/>
                <a:gd name="T50" fmla="*/ 247 w 2508"/>
                <a:gd name="T51" fmla="*/ 123 h 1147"/>
                <a:gd name="T52" fmla="*/ 231 w 2508"/>
                <a:gd name="T53" fmla="*/ 127 h 1147"/>
                <a:gd name="T54" fmla="*/ 213 w 2508"/>
                <a:gd name="T55" fmla="*/ 128 h 1147"/>
                <a:gd name="T56" fmla="*/ 193 w 2508"/>
                <a:gd name="T57" fmla="*/ 127 h 1147"/>
                <a:gd name="T58" fmla="*/ 172 w 2508"/>
                <a:gd name="T59" fmla="*/ 125 h 1147"/>
                <a:gd name="T60" fmla="*/ 149 w 2508"/>
                <a:gd name="T61" fmla="*/ 120 h 1147"/>
                <a:gd name="T62" fmla="*/ 127 w 2508"/>
                <a:gd name="T63" fmla="*/ 115 h 1147"/>
                <a:gd name="T64" fmla="*/ 104 w 2508"/>
                <a:gd name="T65" fmla="*/ 109 h 1147"/>
                <a:gd name="T66" fmla="*/ 82 w 2508"/>
                <a:gd name="T67" fmla="*/ 101 h 1147"/>
                <a:gd name="T68" fmla="*/ 61 w 2508"/>
                <a:gd name="T69" fmla="*/ 93 h 1147"/>
                <a:gd name="T70" fmla="*/ 41 w 2508"/>
                <a:gd name="T71" fmla="*/ 86 h 1147"/>
                <a:gd name="T72" fmla="*/ 22 w 2508"/>
                <a:gd name="T73" fmla="*/ 78 h 1147"/>
                <a:gd name="T74" fmla="*/ 7 w 2508"/>
                <a:gd name="T75" fmla="*/ 71 h 114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508" h="1147">
                  <a:moveTo>
                    <a:pt x="0" y="611"/>
                  </a:moveTo>
                  <a:lnTo>
                    <a:pt x="39" y="531"/>
                  </a:lnTo>
                  <a:lnTo>
                    <a:pt x="61" y="447"/>
                  </a:lnTo>
                  <a:lnTo>
                    <a:pt x="57" y="341"/>
                  </a:lnTo>
                  <a:lnTo>
                    <a:pt x="27" y="200"/>
                  </a:lnTo>
                  <a:lnTo>
                    <a:pt x="49" y="175"/>
                  </a:lnTo>
                  <a:lnTo>
                    <a:pt x="81" y="148"/>
                  </a:lnTo>
                  <a:lnTo>
                    <a:pt x="114" y="121"/>
                  </a:lnTo>
                  <a:lnTo>
                    <a:pt x="153" y="94"/>
                  </a:lnTo>
                  <a:lnTo>
                    <a:pt x="190" y="72"/>
                  </a:lnTo>
                  <a:lnTo>
                    <a:pt x="229" y="45"/>
                  </a:lnTo>
                  <a:lnTo>
                    <a:pt x="266" y="22"/>
                  </a:lnTo>
                  <a:lnTo>
                    <a:pt x="296" y="0"/>
                  </a:lnTo>
                  <a:lnTo>
                    <a:pt x="316" y="67"/>
                  </a:lnTo>
                  <a:lnTo>
                    <a:pt x="335" y="143"/>
                  </a:lnTo>
                  <a:lnTo>
                    <a:pt x="355" y="227"/>
                  </a:lnTo>
                  <a:lnTo>
                    <a:pt x="373" y="311"/>
                  </a:lnTo>
                  <a:lnTo>
                    <a:pt x="392" y="390"/>
                  </a:lnTo>
                  <a:lnTo>
                    <a:pt x="407" y="459"/>
                  </a:lnTo>
                  <a:lnTo>
                    <a:pt x="419" y="516"/>
                  </a:lnTo>
                  <a:lnTo>
                    <a:pt x="426" y="550"/>
                  </a:lnTo>
                  <a:lnTo>
                    <a:pt x="471" y="577"/>
                  </a:lnTo>
                  <a:lnTo>
                    <a:pt x="518" y="604"/>
                  </a:lnTo>
                  <a:lnTo>
                    <a:pt x="567" y="622"/>
                  </a:lnTo>
                  <a:lnTo>
                    <a:pt x="612" y="641"/>
                  </a:lnTo>
                  <a:lnTo>
                    <a:pt x="661" y="661"/>
                  </a:lnTo>
                  <a:lnTo>
                    <a:pt x="711" y="676"/>
                  </a:lnTo>
                  <a:lnTo>
                    <a:pt x="760" y="691"/>
                  </a:lnTo>
                  <a:lnTo>
                    <a:pt x="809" y="706"/>
                  </a:lnTo>
                  <a:lnTo>
                    <a:pt x="908" y="733"/>
                  </a:lnTo>
                  <a:lnTo>
                    <a:pt x="1014" y="763"/>
                  </a:lnTo>
                  <a:lnTo>
                    <a:pt x="1125" y="794"/>
                  </a:lnTo>
                  <a:lnTo>
                    <a:pt x="1238" y="824"/>
                  </a:lnTo>
                  <a:lnTo>
                    <a:pt x="1357" y="851"/>
                  </a:lnTo>
                  <a:lnTo>
                    <a:pt x="1475" y="876"/>
                  </a:lnTo>
                  <a:lnTo>
                    <a:pt x="1593" y="896"/>
                  </a:lnTo>
                  <a:lnTo>
                    <a:pt x="1710" y="915"/>
                  </a:lnTo>
                  <a:lnTo>
                    <a:pt x="1828" y="927"/>
                  </a:lnTo>
                  <a:lnTo>
                    <a:pt x="1941" y="930"/>
                  </a:lnTo>
                  <a:lnTo>
                    <a:pt x="2052" y="927"/>
                  </a:lnTo>
                  <a:lnTo>
                    <a:pt x="2155" y="915"/>
                  </a:lnTo>
                  <a:lnTo>
                    <a:pt x="2257" y="896"/>
                  </a:lnTo>
                  <a:lnTo>
                    <a:pt x="2348" y="861"/>
                  </a:lnTo>
                  <a:lnTo>
                    <a:pt x="2432" y="819"/>
                  </a:lnTo>
                  <a:lnTo>
                    <a:pt x="2508" y="763"/>
                  </a:lnTo>
                  <a:lnTo>
                    <a:pt x="2493" y="836"/>
                  </a:lnTo>
                  <a:lnTo>
                    <a:pt x="2469" y="896"/>
                  </a:lnTo>
                  <a:lnTo>
                    <a:pt x="2435" y="953"/>
                  </a:lnTo>
                  <a:lnTo>
                    <a:pt x="2395" y="999"/>
                  </a:lnTo>
                  <a:lnTo>
                    <a:pt x="2345" y="1041"/>
                  </a:lnTo>
                  <a:lnTo>
                    <a:pt x="2287" y="1071"/>
                  </a:lnTo>
                  <a:lnTo>
                    <a:pt x="2227" y="1098"/>
                  </a:lnTo>
                  <a:lnTo>
                    <a:pt x="2158" y="1120"/>
                  </a:lnTo>
                  <a:lnTo>
                    <a:pt x="2082" y="1135"/>
                  </a:lnTo>
                  <a:lnTo>
                    <a:pt x="2003" y="1142"/>
                  </a:lnTo>
                  <a:lnTo>
                    <a:pt x="1919" y="1147"/>
                  </a:lnTo>
                  <a:lnTo>
                    <a:pt x="1828" y="1147"/>
                  </a:lnTo>
                  <a:lnTo>
                    <a:pt x="1736" y="1139"/>
                  </a:lnTo>
                  <a:lnTo>
                    <a:pt x="1642" y="1132"/>
                  </a:lnTo>
                  <a:lnTo>
                    <a:pt x="1544" y="1117"/>
                  </a:lnTo>
                  <a:lnTo>
                    <a:pt x="1445" y="1101"/>
                  </a:lnTo>
                  <a:lnTo>
                    <a:pt x="1345" y="1078"/>
                  </a:lnTo>
                  <a:lnTo>
                    <a:pt x="1243" y="1056"/>
                  </a:lnTo>
                  <a:lnTo>
                    <a:pt x="1140" y="1029"/>
                  </a:lnTo>
                  <a:lnTo>
                    <a:pt x="1038" y="1002"/>
                  </a:lnTo>
                  <a:lnTo>
                    <a:pt x="935" y="972"/>
                  </a:lnTo>
                  <a:lnTo>
                    <a:pt x="833" y="942"/>
                  </a:lnTo>
                  <a:lnTo>
                    <a:pt x="734" y="908"/>
                  </a:lnTo>
                  <a:lnTo>
                    <a:pt x="639" y="873"/>
                  </a:lnTo>
                  <a:lnTo>
                    <a:pt x="545" y="839"/>
                  </a:lnTo>
                  <a:lnTo>
                    <a:pt x="453" y="804"/>
                  </a:lnTo>
                  <a:lnTo>
                    <a:pt x="365" y="770"/>
                  </a:lnTo>
                  <a:lnTo>
                    <a:pt x="281" y="737"/>
                  </a:lnTo>
                  <a:lnTo>
                    <a:pt x="202" y="703"/>
                  </a:lnTo>
                  <a:lnTo>
                    <a:pt x="130" y="671"/>
                  </a:lnTo>
                  <a:lnTo>
                    <a:pt x="61" y="641"/>
                  </a:lnTo>
                  <a:lnTo>
                    <a:pt x="0" y="611"/>
                  </a:lnTo>
                  <a:close/>
                </a:path>
              </a:pathLst>
            </a:custGeom>
            <a:solidFill>
              <a:srgbClr val="0056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6" name="Freeform 63"/>
            <p:cNvSpPr>
              <a:spLocks/>
            </p:cNvSpPr>
            <p:nvPr/>
          </p:nvSpPr>
          <p:spPr bwMode="auto">
            <a:xfrm rot="696599">
              <a:off x="3415" y="991"/>
              <a:ext cx="192" cy="129"/>
            </a:xfrm>
            <a:custGeom>
              <a:avLst/>
              <a:gdLst>
                <a:gd name="T0" fmla="*/ 10 w 574"/>
                <a:gd name="T1" fmla="*/ 0 h 388"/>
                <a:gd name="T2" fmla="*/ 15 w 574"/>
                <a:gd name="T3" fmla="*/ 1 h 388"/>
                <a:gd name="T4" fmla="*/ 22 w 574"/>
                <a:gd name="T5" fmla="*/ 3 h 388"/>
                <a:gd name="T6" fmla="*/ 29 w 574"/>
                <a:gd name="T7" fmla="*/ 6 h 388"/>
                <a:gd name="T8" fmla="*/ 36 w 574"/>
                <a:gd name="T9" fmla="*/ 9 h 388"/>
                <a:gd name="T10" fmla="*/ 44 w 574"/>
                <a:gd name="T11" fmla="*/ 11 h 388"/>
                <a:gd name="T12" fmla="*/ 52 w 574"/>
                <a:gd name="T13" fmla="*/ 14 h 388"/>
                <a:gd name="T14" fmla="*/ 58 w 574"/>
                <a:gd name="T15" fmla="*/ 17 h 388"/>
                <a:gd name="T16" fmla="*/ 64 w 574"/>
                <a:gd name="T17" fmla="*/ 19 h 388"/>
                <a:gd name="T18" fmla="*/ 56 w 574"/>
                <a:gd name="T19" fmla="*/ 43 h 388"/>
                <a:gd name="T20" fmla="*/ 49 w 574"/>
                <a:gd name="T21" fmla="*/ 40 h 388"/>
                <a:gd name="T22" fmla="*/ 41 w 574"/>
                <a:gd name="T23" fmla="*/ 37 h 388"/>
                <a:gd name="T24" fmla="*/ 34 w 574"/>
                <a:gd name="T25" fmla="*/ 34 h 388"/>
                <a:gd name="T26" fmla="*/ 27 w 574"/>
                <a:gd name="T27" fmla="*/ 32 h 388"/>
                <a:gd name="T28" fmla="*/ 20 w 574"/>
                <a:gd name="T29" fmla="*/ 28 h 388"/>
                <a:gd name="T30" fmla="*/ 13 w 574"/>
                <a:gd name="T31" fmla="*/ 25 h 388"/>
                <a:gd name="T32" fmla="*/ 6 w 574"/>
                <a:gd name="T33" fmla="*/ 22 h 388"/>
                <a:gd name="T34" fmla="*/ 0 w 574"/>
                <a:gd name="T35" fmla="*/ 19 h 388"/>
                <a:gd name="T36" fmla="*/ 10 w 574"/>
                <a:gd name="T37" fmla="*/ 0 h 38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574" h="388">
                  <a:moveTo>
                    <a:pt x="88" y="0"/>
                  </a:moveTo>
                  <a:lnTo>
                    <a:pt x="137" y="8"/>
                  </a:lnTo>
                  <a:lnTo>
                    <a:pt x="194" y="27"/>
                  </a:lnTo>
                  <a:lnTo>
                    <a:pt x="258" y="50"/>
                  </a:lnTo>
                  <a:lnTo>
                    <a:pt x="327" y="77"/>
                  </a:lnTo>
                  <a:lnTo>
                    <a:pt x="392" y="102"/>
                  </a:lnTo>
                  <a:lnTo>
                    <a:pt x="460" y="129"/>
                  </a:lnTo>
                  <a:lnTo>
                    <a:pt x="520" y="156"/>
                  </a:lnTo>
                  <a:lnTo>
                    <a:pt x="574" y="171"/>
                  </a:lnTo>
                  <a:lnTo>
                    <a:pt x="498" y="388"/>
                  </a:lnTo>
                  <a:lnTo>
                    <a:pt x="436" y="365"/>
                  </a:lnTo>
                  <a:lnTo>
                    <a:pt x="372" y="338"/>
                  </a:lnTo>
                  <a:lnTo>
                    <a:pt x="308" y="311"/>
                  </a:lnTo>
                  <a:lnTo>
                    <a:pt x="243" y="285"/>
                  </a:lnTo>
                  <a:lnTo>
                    <a:pt x="182" y="255"/>
                  </a:lnTo>
                  <a:lnTo>
                    <a:pt x="118" y="228"/>
                  </a:lnTo>
                  <a:lnTo>
                    <a:pt x="57" y="198"/>
                  </a:lnTo>
                  <a:lnTo>
                    <a:pt x="0" y="171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7" name="Freeform 64"/>
            <p:cNvSpPr>
              <a:spLocks/>
            </p:cNvSpPr>
            <p:nvPr/>
          </p:nvSpPr>
          <p:spPr bwMode="auto">
            <a:xfrm rot="696599">
              <a:off x="3451" y="994"/>
              <a:ext cx="162" cy="64"/>
            </a:xfrm>
            <a:custGeom>
              <a:avLst/>
              <a:gdLst>
                <a:gd name="T0" fmla="*/ 54 w 486"/>
                <a:gd name="T1" fmla="*/ 21 h 193"/>
                <a:gd name="T2" fmla="*/ 47 w 486"/>
                <a:gd name="T3" fmla="*/ 19 h 193"/>
                <a:gd name="T4" fmla="*/ 40 w 486"/>
                <a:gd name="T5" fmla="*/ 17 h 193"/>
                <a:gd name="T6" fmla="*/ 33 w 486"/>
                <a:gd name="T7" fmla="*/ 14 h 193"/>
                <a:gd name="T8" fmla="*/ 26 w 486"/>
                <a:gd name="T9" fmla="*/ 12 h 193"/>
                <a:gd name="T10" fmla="*/ 19 w 486"/>
                <a:gd name="T11" fmla="*/ 9 h 193"/>
                <a:gd name="T12" fmla="*/ 13 w 486"/>
                <a:gd name="T13" fmla="*/ 7 h 193"/>
                <a:gd name="T14" fmla="*/ 6 w 486"/>
                <a:gd name="T15" fmla="*/ 5 h 193"/>
                <a:gd name="T16" fmla="*/ 0 w 486"/>
                <a:gd name="T17" fmla="*/ 2 h 193"/>
                <a:gd name="T18" fmla="*/ 0 w 486"/>
                <a:gd name="T19" fmla="*/ 0 h 193"/>
                <a:gd name="T20" fmla="*/ 5 w 486"/>
                <a:gd name="T21" fmla="*/ 1 h 193"/>
                <a:gd name="T22" fmla="*/ 12 w 486"/>
                <a:gd name="T23" fmla="*/ 3 h 193"/>
                <a:gd name="T24" fmla="*/ 19 w 486"/>
                <a:gd name="T25" fmla="*/ 6 h 193"/>
                <a:gd name="T26" fmla="*/ 27 w 486"/>
                <a:gd name="T27" fmla="*/ 9 h 193"/>
                <a:gd name="T28" fmla="*/ 34 w 486"/>
                <a:gd name="T29" fmla="*/ 11 h 193"/>
                <a:gd name="T30" fmla="*/ 41 w 486"/>
                <a:gd name="T31" fmla="*/ 14 h 193"/>
                <a:gd name="T32" fmla="*/ 48 w 486"/>
                <a:gd name="T33" fmla="*/ 17 h 193"/>
                <a:gd name="T34" fmla="*/ 54 w 486"/>
                <a:gd name="T35" fmla="*/ 19 h 193"/>
                <a:gd name="T36" fmla="*/ 54 w 486"/>
                <a:gd name="T37" fmla="*/ 21 h 19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86" h="193">
                  <a:moveTo>
                    <a:pt x="486" y="193"/>
                  </a:moveTo>
                  <a:lnTo>
                    <a:pt x="425" y="175"/>
                  </a:lnTo>
                  <a:lnTo>
                    <a:pt x="360" y="151"/>
                  </a:lnTo>
                  <a:lnTo>
                    <a:pt x="296" y="129"/>
                  </a:lnTo>
                  <a:lnTo>
                    <a:pt x="235" y="107"/>
                  </a:lnTo>
                  <a:lnTo>
                    <a:pt x="170" y="84"/>
                  </a:lnTo>
                  <a:lnTo>
                    <a:pt x="114" y="65"/>
                  </a:lnTo>
                  <a:lnTo>
                    <a:pt x="52" y="42"/>
                  </a:lnTo>
                  <a:lnTo>
                    <a:pt x="0" y="20"/>
                  </a:lnTo>
                  <a:lnTo>
                    <a:pt x="0" y="0"/>
                  </a:lnTo>
                  <a:lnTo>
                    <a:pt x="49" y="8"/>
                  </a:lnTo>
                  <a:lnTo>
                    <a:pt x="106" y="27"/>
                  </a:lnTo>
                  <a:lnTo>
                    <a:pt x="170" y="50"/>
                  </a:lnTo>
                  <a:lnTo>
                    <a:pt x="239" y="77"/>
                  </a:lnTo>
                  <a:lnTo>
                    <a:pt x="304" y="102"/>
                  </a:lnTo>
                  <a:lnTo>
                    <a:pt x="372" y="129"/>
                  </a:lnTo>
                  <a:lnTo>
                    <a:pt x="432" y="156"/>
                  </a:lnTo>
                  <a:lnTo>
                    <a:pt x="486" y="171"/>
                  </a:lnTo>
                  <a:lnTo>
                    <a:pt x="486" y="193"/>
                  </a:lnTo>
                  <a:close/>
                </a:path>
              </a:pathLst>
            </a:custGeom>
            <a:solidFill>
              <a:srgbClr val="82C6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8" name="Freeform 65"/>
            <p:cNvSpPr>
              <a:spLocks/>
            </p:cNvSpPr>
            <p:nvPr/>
          </p:nvSpPr>
          <p:spPr bwMode="auto">
            <a:xfrm rot="696599">
              <a:off x="3605" y="813"/>
              <a:ext cx="693" cy="423"/>
            </a:xfrm>
            <a:custGeom>
              <a:avLst/>
              <a:gdLst>
                <a:gd name="T0" fmla="*/ 9 w 2077"/>
                <a:gd name="T1" fmla="*/ 104 h 1270"/>
                <a:gd name="T2" fmla="*/ 230 w 2077"/>
                <a:gd name="T3" fmla="*/ 0 h 1270"/>
                <a:gd name="T4" fmla="*/ 231 w 2077"/>
                <a:gd name="T5" fmla="*/ 7 h 1270"/>
                <a:gd name="T6" fmla="*/ 231 w 2077"/>
                <a:gd name="T7" fmla="*/ 14 h 1270"/>
                <a:gd name="T8" fmla="*/ 231 w 2077"/>
                <a:gd name="T9" fmla="*/ 22 h 1270"/>
                <a:gd name="T10" fmla="*/ 230 w 2077"/>
                <a:gd name="T11" fmla="*/ 29 h 1270"/>
                <a:gd name="T12" fmla="*/ 225 w 2077"/>
                <a:gd name="T13" fmla="*/ 31 h 1270"/>
                <a:gd name="T14" fmla="*/ 216 w 2077"/>
                <a:gd name="T15" fmla="*/ 36 h 1270"/>
                <a:gd name="T16" fmla="*/ 205 w 2077"/>
                <a:gd name="T17" fmla="*/ 41 h 1270"/>
                <a:gd name="T18" fmla="*/ 191 w 2077"/>
                <a:gd name="T19" fmla="*/ 48 h 1270"/>
                <a:gd name="T20" fmla="*/ 175 w 2077"/>
                <a:gd name="T21" fmla="*/ 56 h 1270"/>
                <a:gd name="T22" fmla="*/ 157 w 2077"/>
                <a:gd name="T23" fmla="*/ 65 h 1270"/>
                <a:gd name="T24" fmla="*/ 138 w 2077"/>
                <a:gd name="T25" fmla="*/ 73 h 1270"/>
                <a:gd name="T26" fmla="*/ 119 w 2077"/>
                <a:gd name="T27" fmla="*/ 83 h 1270"/>
                <a:gd name="T28" fmla="*/ 100 w 2077"/>
                <a:gd name="T29" fmla="*/ 92 h 1270"/>
                <a:gd name="T30" fmla="*/ 81 w 2077"/>
                <a:gd name="T31" fmla="*/ 102 h 1270"/>
                <a:gd name="T32" fmla="*/ 63 w 2077"/>
                <a:gd name="T33" fmla="*/ 111 h 1270"/>
                <a:gd name="T34" fmla="*/ 46 w 2077"/>
                <a:gd name="T35" fmla="*/ 119 h 1270"/>
                <a:gd name="T36" fmla="*/ 31 w 2077"/>
                <a:gd name="T37" fmla="*/ 126 h 1270"/>
                <a:gd name="T38" fmla="*/ 18 w 2077"/>
                <a:gd name="T39" fmla="*/ 132 h 1270"/>
                <a:gd name="T40" fmla="*/ 7 w 2077"/>
                <a:gd name="T41" fmla="*/ 137 h 1270"/>
                <a:gd name="T42" fmla="*/ 0 w 2077"/>
                <a:gd name="T43" fmla="*/ 141 h 1270"/>
                <a:gd name="T44" fmla="*/ 2 w 2077"/>
                <a:gd name="T45" fmla="*/ 133 h 1270"/>
                <a:gd name="T46" fmla="*/ 5 w 2077"/>
                <a:gd name="T47" fmla="*/ 123 h 1270"/>
                <a:gd name="T48" fmla="*/ 8 w 2077"/>
                <a:gd name="T49" fmla="*/ 113 h 1270"/>
                <a:gd name="T50" fmla="*/ 9 w 2077"/>
                <a:gd name="T51" fmla="*/ 104 h 127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077" h="1270">
                  <a:moveTo>
                    <a:pt x="79" y="939"/>
                  </a:moveTo>
                  <a:lnTo>
                    <a:pt x="2062" y="0"/>
                  </a:lnTo>
                  <a:lnTo>
                    <a:pt x="2074" y="65"/>
                  </a:lnTo>
                  <a:lnTo>
                    <a:pt x="2077" y="130"/>
                  </a:lnTo>
                  <a:lnTo>
                    <a:pt x="2070" y="194"/>
                  </a:lnTo>
                  <a:lnTo>
                    <a:pt x="2062" y="258"/>
                  </a:lnTo>
                  <a:lnTo>
                    <a:pt x="2017" y="281"/>
                  </a:lnTo>
                  <a:lnTo>
                    <a:pt x="1941" y="320"/>
                  </a:lnTo>
                  <a:lnTo>
                    <a:pt x="1838" y="369"/>
                  </a:lnTo>
                  <a:lnTo>
                    <a:pt x="1712" y="433"/>
                  </a:lnTo>
                  <a:lnTo>
                    <a:pt x="1569" y="502"/>
                  </a:lnTo>
                  <a:lnTo>
                    <a:pt x="1413" y="581"/>
                  </a:lnTo>
                  <a:lnTo>
                    <a:pt x="1245" y="661"/>
                  </a:lnTo>
                  <a:lnTo>
                    <a:pt x="1070" y="749"/>
                  </a:lnTo>
                  <a:lnTo>
                    <a:pt x="900" y="833"/>
                  </a:lnTo>
                  <a:lnTo>
                    <a:pt x="730" y="917"/>
                  </a:lnTo>
                  <a:lnTo>
                    <a:pt x="565" y="999"/>
                  </a:lnTo>
                  <a:lnTo>
                    <a:pt x="414" y="1072"/>
                  </a:lnTo>
                  <a:lnTo>
                    <a:pt x="276" y="1139"/>
                  </a:lnTo>
                  <a:lnTo>
                    <a:pt x="160" y="1193"/>
                  </a:lnTo>
                  <a:lnTo>
                    <a:pt x="64" y="1238"/>
                  </a:lnTo>
                  <a:lnTo>
                    <a:pt x="0" y="1270"/>
                  </a:lnTo>
                  <a:lnTo>
                    <a:pt x="19" y="1201"/>
                  </a:lnTo>
                  <a:lnTo>
                    <a:pt x="45" y="1109"/>
                  </a:lnTo>
                  <a:lnTo>
                    <a:pt x="68" y="1015"/>
                  </a:lnTo>
                  <a:lnTo>
                    <a:pt x="79" y="939"/>
                  </a:lnTo>
                  <a:close/>
                </a:path>
              </a:pathLst>
            </a:custGeom>
            <a:solidFill>
              <a:srgbClr val="0056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9" name="Freeform 66"/>
            <p:cNvSpPr>
              <a:spLocks/>
            </p:cNvSpPr>
            <p:nvPr/>
          </p:nvSpPr>
          <p:spPr bwMode="auto">
            <a:xfrm rot="696599">
              <a:off x="3540" y="950"/>
              <a:ext cx="114" cy="46"/>
            </a:xfrm>
            <a:custGeom>
              <a:avLst/>
              <a:gdLst>
                <a:gd name="T0" fmla="*/ 0 w 341"/>
                <a:gd name="T1" fmla="*/ 3 h 137"/>
                <a:gd name="T2" fmla="*/ 0 w 341"/>
                <a:gd name="T3" fmla="*/ 2 h 137"/>
                <a:gd name="T4" fmla="*/ 1 w 341"/>
                <a:gd name="T5" fmla="*/ 1 h 137"/>
                <a:gd name="T6" fmla="*/ 2 w 341"/>
                <a:gd name="T7" fmla="*/ 0 h 137"/>
                <a:gd name="T8" fmla="*/ 4 w 341"/>
                <a:gd name="T9" fmla="*/ 0 h 137"/>
                <a:gd name="T10" fmla="*/ 8 w 341"/>
                <a:gd name="T11" fmla="*/ 2 h 137"/>
                <a:gd name="T12" fmla="*/ 13 w 341"/>
                <a:gd name="T13" fmla="*/ 3 h 137"/>
                <a:gd name="T14" fmla="*/ 17 w 341"/>
                <a:gd name="T15" fmla="*/ 4 h 137"/>
                <a:gd name="T16" fmla="*/ 21 w 341"/>
                <a:gd name="T17" fmla="*/ 5 h 137"/>
                <a:gd name="T18" fmla="*/ 25 w 341"/>
                <a:gd name="T19" fmla="*/ 7 h 137"/>
                <a:gd name="T20" fmla="*/ 29 w 341"/>
                <a:gd name="T21" fmla="*/ 8 h 137"/>
                <a:gd name="T22" fmla="*/ 33 w 341"/>
                <a:gd name="T23" fmla="*/ 10 h 137"/>
                <a:gd name="T24" fmla="*/ 38 w 341"/>
                <a:gd name="T25" fmla="*/ 12 h 137"/>
                <a:gd name="T26" fmla="*/ 38 w 341"/>
                <a:gd name="T27" fmla="*/ 15 h 137"/>
                <a:gd name="T28" fmla="*/ 35 w 341"/>
                <a:gd name="T29" fmla="*/ 15 h 137"/>
                <a:gd name="T30" fmla="*/ 30 w 341"/>
                <a:gd name="T31" fmla="*/ 14 h 137"/>
                <a:gd name="T32" fmla="*/ 24 w 341"/>
                <a:gd name="T33" fmla="*/ 12 h 137"/>
                <a:gd name="T34" fmla="*/ 17 w 341"/>
                <a:gd name="T35" fmla="*/ 9 h 137"/>
                <a:gd name="T36" fmla="*/ 10 w 341"/>
                <a:gd name="T37" fmla="*/ 6 h 137"/>
                <a:gd name="T38" fmla="*/ 4 w 341"/>
                <a:gd name="T39" fmla="*/ 4 h 137"/>
                <a:gd name="T40" fmla="*/ 0 w 341"/>
                <a:gd name="T41" fmla="*/ 3 h 13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41" h="137">
                  <a:moveTo>
                    <a:pt x="0" y="27"/>
                  </a:moveTo>
                  <a:lnTo>
                    <a:pt x="3" y="15"/>
                  </a:lnTo>
                  <a:lnTo>
                    <a:pt x="10" y="7"/>
                  </a:lnTo>
                  <a:lnTo>
                    <a:pt x="22" y="4"/>
                  </a:lnTo>
                  <a:lnTo>
                    <a:pt x="34" y="0"/>
                  </a:lnTo>
                  <a:lnTo>
                    <a:pt x="75" y="15"/>
                  </a:lnTo>
                  <a:lnTo>
                    <a:pt x="116" y="27"/>
                  </a:lnTo>
                  <a:lnTo>
                    <a:pt x="155" y="37"/>
                  </a:lnTo>
                  <a:lnTo>
                    <a:pt x="190" y="49"/>
                  </a:lnTo>
                  <a:lnTo>
                    <a:pt x="227" y="61"/>
                  </a:lnTo>
                  <a:lnTo>
                    <a:pt x="261" y="72"/>
                  </a:lnTo>
                  <a:lnTo>
                    <a:pt x="299" y="91"/>
                  </a:lnTo>
                  <a:lnTo>
                    <a:pt x="338" y="111"/>
                  </a:lnTo>
                  <a:lnTo>
                    <a:pt x="341" y="133"/>
                  </a:lnTo>
                  <a:lnTo>
                    <a:pt x="318" y="137"/>
                  </a:lnTo>
                  <a:lnTo>
                    <a:pt x="273" y="125"/>
                  </a:lnTo>
                  <a:lnTo>
                    <a:pt x="215" y="103"/>
                  </a:lnTo>
                  <a:lnTo>
                    <a:pt x="151" y="79"/>
                  </a:lnTo>
                  <a:lnTo>
                    <a:pt x="91" y="57"/>
                  </a:lnTo>
                  <a:lnTo>
                    <a:pt x="37" y="34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35A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0" name="Freeform 67"/>
            <p:cNvSpPr>
              <a:spLocks/>
            </p:cNvSpPr>
            <p:nvPr/>
          </p:nvSpPr>
          <p:spPr bwMode="auto">
            <a:xfrm rot="696599">
              <a:off x="3684" y="774"/>
              <a:ext cx="192" cy="176"/>
            </a:xfrm>
            <a:custGeom>
              <a:avLst/>
              <a:gdLst>
                <a:gd name="T0" fmla="*/ 0 w 577"/>
                <a:gd name="T1" fmla="*/ 47 h 528"/>
                <a:gd name="T2" fmla="*/ 4 w 577"/>
                <a:gd name="T3" fmla="*/ 40 h 528"/>
                <a:gd name="T4" fmla="*/ 8 w 577"/>
                <a:gd name="T5" fmla="*/ 33 h 528"/>
                <a:gd name="T6" fmla="*/ 11 w 577"/>
                <a:gd name="T7" fmla="*/ 27 h 528"/>
                <a:gd name="T8" fmla="*/ 16 w 577"/>
                <a:gd name="T9" fmla="*/ 21 h 528"/>
                <a:gd name="T10" fmla="*/ 20 w 577"/>
                <a:gd name="T11" fmla="*/ 16 h 528"/>
                <a:gd name="T12" fmla="*/ 24 w 577"/>
                <a:gd name="T13" fmla="*/ 11 h 528"/>
                <a:gd name="T14" fmla="*/ 29 w 577"/>
                <a:gd name="T15" fmla="*/ 5 h 528"/>
                <a:gd name="T16" fmla="*/ 34 w 577"/>
                <a:gd name="T17" fmla="*/ 0 h 528"/>
                <a:gd name="T18" fmla="*/ 32 w 577"/>
                <a:gd name="T19" fmla="*/ 5 h 528"/>
                <a:gd name="T20" fmla="*/ 29 w 577"/>
                <a:gd name="T21" fmla="*/ 9 h 528"/>
                <a:gd name="T22" fmla="*/ 27 w 577"/>
                <a:gd name="T23" fmla="*/ 14 h 528"/>
                <a:gd name="T24" fmla="*/ 24 w 577"/>
                <a:gd name="T25" fmla="*/ 19 h 528"/>
                <a:gd name="T26" fmla="*/ 23 w 577"/>
                <a:gd name="T27" fmla="*/ 24 h 528"/>
                <a:gd name="T28" fmla="*/ 21 w 577"/>
                <a:gd name="T29" fmla="*/ 29 h 528"/>
                <a:gd name="T30" fmla="*/ 22 w 577"/>
                <a:gd name="T31" fmla="*/ 34 h 528"/>
                <a:gd name="T32" fmla="*/ 23 w 577"/>
                <a:gd name="T33" fmla="*/ 39 h 528"/>
                <a:gd name="T34" fmla="*/ 25 w 577"/>
                <a:gd name="T35" fmla="*/ 42 h 528"/>
                <a:gd name="T36" fmla="*/ 27 w 577"/>
                <a:gd name="T37" fmla="*/ 44 h 528"/>
                <a:gd name="T38" fmla="*/ 30 w 577"/>
                <a:gd name="T39" fmla="*/ 46 h 528"/>
                <a:gd name="T40" fmla="*/ 34 w 577"/>
                <a:gd name="T41" fmla="*/ 48 h 528"/>
                <a:gd name="T42" fmla="*/ 40 w 577"/>
                <a:gd name="T43" fmla="*/ 48 h 528"/>
                <a:gd name="T44" fmla="*/ 46 w 577"/>
                <a:gd name="T45" fmla="*/ 48 h 528"/>
                <a:gd name="T46" fmla="*/ 54 w 577"/>
                <a:gd name="T47" fmla="*/ 47 h 528"/>
                <a:gd name="T48" fmla="*/ 64 w 577"/>
                <a:gd name="T49" fmla="*/ 45 h 528"/>
                <a:gd name="T50" fmla="*/ 59 w 577"/>
                <a:gd name="T51" fmla="*/ 47 h 528"/>
                <a:gd name="T52" fmla="*/ 53 w 577"/>
                <a:gd name="T53" fmla="*/ 49 h 528"/>
                <a:gd name="T54" fmla="*/ 48 w 577"/>
                <a:gd name="T55" fmla="*/ 51 h 528"/>
                <a:gd name="T56" fmla="*/ 41 w 577"/>
                <a:gd name="T57" fmla="*/ 53 h 528"/>
                <a:gd name="T58" fmla="*/ 34 w 577"/>
                <a:gd name="T59" fmla="*/ 55 h 528"/>
                <a:gd name="T60" fmla="*/ 27 w 577"/>
                <a:gd name="T61" fmla="*/ 56 h 528"/>
                <a:gd name="T62" fmla="*/ 19 w 577"/>
                <a:gd name="T63" fmla="*/ 58 h 528"/>
                <a:gd name="T64" fmla="*/ 11 w 577"/>
                <a:gd name="T65" fmla="*/ 59 h 528"/>
                <a:gd name="T66" fmla="*/ 7 w 577"/>
                <a:gd name="T67" fmla="*/ 58 h 528"/>
                <a:gd name="T68" fmla="*/ 4 w 577"/>
                <a:gd name="T69" fmla="*/ 55 h 528"/>
                <a:gd name="T70" fmla="*/ 2 w 577"/>
                <a:gd name="T71" fmla="*/ 51 h 528"/>
                <a:gd name="T72" fmla="*/ 0 w 577"/>
                <a:gd name="T73" fmla="*/ 47 h 52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77" h="528">
                  <a:moveTo>
                    <a:pt x="0" y="421"/>
                  </a:moveTo>
                  <a:lnTo>
                    <a:pt x="34" y="357"/>
                  </a:lnTo>
                  <a:lnTo>
                    <a:pt x="69" y="300"/>
                  </a:lnTo>
                  <a:lnTo>
                    <a:pt x="101" y="246"/>
                  </a:lnTo>
                  <a:lnTo>
                    <a:pt x="140" y="193"/>
                  </a:lnTo>
                  <a:lnTo>
                    <a:pt x="178" y="148"/>
                  </a:lnTo>
                  <a:lnTo>
                    <a:pt x="220" y="98"/>
                  </a:lnTo>
                  <a:lnTo>
                    <a:pt x="261" y="49"/>
                  </a:lnTo>
                  <a:lnTo>
                    <a:pt x="308" y="0"/>
                  </a:lnTo>
                  <a:lnTo>
                    <a:pt x="288" y="42"/>
                  </a:lnTo>
                  <a:lnTo>
                    <a:pt x="261" y="83"/>
                  </a:lnTo>
                  <a:lnTo>
                    <a:pt x="239" y="125"/>
                  </a:lnTo>
                  <a:lnTo>
                    <a:pt x="220" y="170"/>
                  </a:lnTo>
                  <a:lnTo>
                    <a:pt x="205" y="212"/>
                  </a:lnTo>
                  <a:lnTo>
                    <a:pt x="193" y="258"/>
                  </a:lnTo>
                  <a:lnTo>
                    <a:pt x="197" y="303"/>
                  </a:lnTo>
                  <a:lnTo>
                    <a:pt x="209" y="350"/>
                  </a:lnTo>
                  <a:lnTo>
                    <a:pt x="224" y="375"/>
                  </a:lnTo>
                  <a:lnTo>
                    <a:pt x="246" y="399"/>
                  </a:lnTo>
                  <a:lnTo>
                    <a:pt x="273" y="417"/>
                  </a:lnTo>
                  <a:lnTo>
                    <a:pt x="311" y="429"/>
                  </a:lnTo>
                  <a:lnTo>
                    <a:pt x="360" y="432"/>
                  </a:lnTo>
                  <a:lnTo>
                    <a:pt x="417" y="432"/>
                  </a:lnTo>
                  <a:lnTo>
                    <a:pt x="490" y="424"/>
                  </a:lnTo>
                  <a:lnTo>
                    <a:pt x="577" y="409"/>
                  </a:lnTo>
                  <a:lnTo>
                    <a:pt x="532" y="424"/>
                  </a:lnTo>
                  <a:lnTo>
                    <a:pt x="481" y="444"/>
                  </a:lnTo>
                  <a:lnTo>
                    <a:pt x="429" y="463"/>
                  </a:lnTo>
                  <a:lnTo>
                    <a:pt x="368" y="478"/>
                  </a:lnTo>
                  <a:lnTo>
                    <a:pt x="308" y="498"/>
                  </a:lnTo>
                  <a:lnTo>
                    <a:pt x="242" y="508"/>
                  </a:lnTo>
                  <a:lnTo>
                    <a:pt x="175" y="520"/>
                  </a:lnTo>
                  <a:lnTo>
                    <a:pt x="101" y="528"/>
                  </a:lnTo>
                  <a:lnTo>
                    <a:pt x="61" y="520"/>
                  </a:lnTo>
                  <a:lnTo>
                    <a:pt x="34" y="498"/>
                  </a:lnTo>
                  <a:lnTo>
                    <a:pt x="15" y="463"/>
                  </a:lnTo>
                  <a:lnTo>
                    <a:pt x="0" y="421"/>
                  </a:lnTo>
                  <a:close/>
                </a:path>
              </a:pathLst>
            </a:custGeom>
            <a:solidFill>
              <a:srgbClr val="0077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1" name="Freeform 68"/>
            <p:cNvSpPr>
              <a:spLocks/>
            </p:cNvSpPr>
            <p:nvPr/>
          </p:nvSpPr>
          <p:spPr bwMode="auto">
            <a:xfrm rot="696599">
              <a:off x="3793" y="732"/>
              <a:ext cx="296" cy="134"/>
            </a:xfrm>
            <a:custGeom>
              <a:avLst/>
              <a:gdLst>
                <a:gd name="T0" fmla="*/ 60 w 888"/>
                <a:gd name="T1" fmla="*/ 0 h 402"/>
                <a:gd name="T2" fmla="*/ 66 w 888"/>
                <a:gd name="T3" fmla="*/ 0 h 402"/>
                <a:gd name="T4" fmla="*/ 71 w 888"/>
                <a:gd name="T5" fmla="*/ 1 h 402"/>
                <a:gd name="T6" fmla="*/ 76 w 888"/>
                <a:gd name="T7" fmla="*/ 2 h 402"/>
                <a:gd name="T8" fmla="*/ 81 w 888"/>
                <a:gd name="T9" fmla="*/ 3 h 402"/>
                <a:gd name="T10" fmla="*/ 85 w 888"/>
                <a:gd name="T11" fmla="*/ 5 h 402"/>
                <a:gd name="T12" fmla="*/ 89 w 888"/>
                <a:gd name="T13" fmla="*/ 8 h 402"/>
                <a:gd name="T14" fmla="*/ 93 w 888"/>
                <a:gd name="T15" fmla="*/ 12 h 402"/>
                <a:gd name="T16" fmla="*/ 98 w 888"/>
                <a:gd name="T17" fmla="*/ 16 h 402"/>
                <a:gd name="T18" fmla="*/ 99 w 888"/>
                <a:gd name="T19" fmla="*/ 21 h 402"/>
                <a:gd name="T20" fmla="*/ 99 w 888"/>
                <a:gd name="T21" fmla="*/ 25 h 402"/>
                <a:gd name="T22" fmla="*/ 98 w 888"/>
                <a:gd name="T23" fmla="*/ 29 h 402"/>
                <a:gd name="T24" fmla="*/ 95 w 888"/>
                <a:gd name="T25" fmla="*/ 32 h 402"/>
                <a:gd name="T26" fmla="*/ 91 w 888"/>
                <a:gd name="T27" fmla="*/ 35 h 402"/>
                <a:gd name="T28" fmla="*/ 87 w 888"/>
                <a:gd name="T29" fmla="*/ 38 h 402"/>
                <a:gd name="T30" fmla="*/ 81 w 888"/>
                <a:gd name="T31" fmla="*/ 42 h 402"/>
                <a:gd name="T32" fmla="*/ 76 w 888"/>
                <a:gd name="T33" fmla="*/ 45 h 402"/>
                <a:gd name="T34" fmla="*/ 78 w 888"/>
                <a:gd name="T35" fmla="*/ 44 h 402"/>
                <a:gd name="T36" fmla="*/ 81 w 888"/>
                <a:gd name="T37" fmla="*/ 41 h 402"/>
                <a:gd name="T38" fmla="*/ 83 w 888"/>
                <a:gd name="T39" fmla="*/ 39 h 402"/>
                <a:gd name="T40" fmla="*/ 85 w 888"/>
                <a:gd name="T41" fmla="*/ 36 h 402"/>
                <a:gd name="T42" fmla="*/ 87 w 888"/>
                <a:gd name="T43" fmla="*/ 33 h 402"/>
                <a:gd name="T44" fmla="*/ 89 w 888"/>
                <a:gd name="T45" fmla="*/ 30 h 402"/>
                <a:gd name="T46" fmla="*/ 89 w 888"/>
                <a:gd name="T47" fmla="*/ 28 h 402"/>
                <a:gd name="T48" fmla="*/ 90 w 888"/>
                <a:gd name="T49" fmla="*/ 25 h 402"/>
                <a:gd name="T50" fmla="*/ 89 w 888"/>
                <a:gd name="T51" fmla="*/ 22 h 402"/>
                <a:gd name="T52" fmla="*/ 87 w 888"/>
                <a:gd name="T53" fmla="*/ 19 h 402"/>
                <a:gd name="T54" fmla="*/ 84 w 888"/>
                <a:gd name="T55" fmla="*/ 17 h 402"/>
                <a:gd name="T56" fmla="*/ 81 w 888"/>
                <a:gd name="T57" fmla="*/ 14 h 402"/>
                <a:gd name="T58" fmla="*/ 77 w 888"/>
                <a:gd name="T59" fmla="*/ 12 h 402"/>
                <a:gd name="T60" fmla="*/ 73 w 888"/>
                <a:gd name="T61" fmla="*/ 10 h 402"/>
                <a:gd name="T62" fmla="*/ 68 w 888"/>
                <a:gd name="T63" fmla="*/ 8 h 402"/>
                <a:gd name="T64" fmla="*/ 63 w 888"/>
                <a:gd name="T65" fmla="*/ 7 h 402"/>
                <a:gd name="T66" fmla="*/ 58 w 888"/>
                <a:gd name="T67" fmla="*/ 6 h 402"/>
                <a:gd name="T68" fmla="*/ 53 w 888"/>
                <a:gd name="T69" fmla="*/ 5 h 402"/>
                <a:gd name="T70" fmla="*/ 47 w 888"/>
                <a:gd name="T71" fmla="*/ 5 h 402"/>
                <a:gd name="T72" fmla="*/ 41 w 888"/>
                <a:gd name="T73" fmla="*/ 6 h 402"/>
                <a:gd name="T74" fmla="*/ 36 w 888"/>
                <a:gd name="T75" fmla="*/ 7 h 402"/>
                <a:gd name="T76" fmla="*/ 30 w 888"/>
                <a:gd name="T77" fmla="*/ 9 h 402"/>
                <a:gd name="T78" fmla="*/ 24 w 888"/>
                <a:gd name="T79" fmla="*/ 11 h 402"/>
                <a:gd name="T80" fmla="*/ 19 w 888"/>
                <a:gd name="T81" fmla="*/ 15 h 402"/>
                <a:gd name="T82" fmla="*/ 0 w 888"/>
                <a:gd name="T83" fmla="*/ 28 h 402"/>
                <a:gd name="T84" fmla="*/ 5 w 888"/>
                <a:gd name="T85" fmla="*/ 21 h 402"/>
                <a:gd name="T86" fmla="*/ 12 w 888"/>
                <a:gd name="T87" fmla="*/ 15 h 402"/>
                <a:gd name="T88" fmla="*/ 19 w 888"/>
                <a:gd name="T89" fmla="*/ 10 h 402"/>
                <a:gd name="T90" fmla="*/ 27 w 888"/>
                <a:gd name="T91" fmla="*/ 6 h 402"/>
                <a:gd name="T92" fmla="*/ 35 w 888"/>
                <a:gd name="T93" fmla="*/ 3 h 402"/>
                <a:gd name="T94" fmla="*/ 43 w 888"/>
                <a:gd name="T95" fmla="*/ 1 h 402"/>
                <a:gd name="T96" fmla="*/ 52 w 888"/>
                <a:gd name="T97" fmla="*/ 0 h 402"/>
                <a:gd name="T98" fmla="*/ 60 w 888"/>
                <a:gd name="T99" fmla="*/ 0 h 402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888" h="402">
                  <a:moveTo>
                    <a:pt x="543" y="0"/>
                  </a:moveTo>
                  <a:lnTo>
                    <a:pt x="597" y="4"/>
                  </a:lnTo>
                  <a:lnTo>
                    <a:pt x="641" y="7"/>
                  </a:lnTo>
                  <a:lnTo>
                    <a:pt x="688" y="19"/>
                  </a:lnTo>
                  <a:lnTo>
                    <a:pt x="725" y="30"/>
                  </a:lnTo>
                  <a:lnTo>
                    <a:pt x="763" y="49"/>
                  </a:lnTo>
                  <a:lnTo>
                    <a:pt x="797" y="76"/>
                  </a:lnTo>
                  <a:lnTo>
                    <a:pt x="836" y="106"/>
                  </a:lnTo>
                  <a:lnTo>
                    <a:pt x="878" y="145"/>
                  </a:lnTo>
                  <a:lnTo>
                    <a:pt x="888" y="187"/>
                  </a:lnTo>
                  <a:lnTo>
                    <a:pt x="888" y="224"/>
                  </a:lnTo>
                  <a:lnTo>
                    <a:pt x="878" y="259"/>
                  </a:lnTo>
                  <a:lnTo>
                    <a:pt x="854" y="288"/>
                  </a:lnTo>
                  <a:lnTo>
                    <a:pt x="821" y="318"/>
                  </a:lnTo>
                  <a:lnTo>
                    <a:pt x="782" y="345"/>
                  </a:lnTo>
                  <a:lnTo>
                    <a:pt x="733" y="377"/>
                  </a:lnTo>
                  <a:lnTo>
                    <a:pt x="683" y="402"/>
                  </a:lnTo>
                  <a:lnTo>
                    <a:pt x="703" y="392"/>
                  </a:lnTo>
                  <a:lnTo>
                    <a:pt x="725" y="372"/>
                  </a:lnTo>
                  <a:lnTo>
                    <a:pt x="748" y="350"/>
                  </a:lnTo>
                  <a:lnTo>
                    <a:pt x="767" y="327"/>
                  </a:lnTo>
                  <a:lnTo>
                    <a:pt x="782" y="300"/>
                  </a:lnTo>
                  <a:lnTo>
                    <a:pt x="797" y="274"/>
                  </a:lnTo>
                  <a:lnTo>
                    <a:pt x="805" y="251"/>
                  </a:lnTo>
                  <a:lnTo>
                    <a:pt x="809" y="229"/>
                  </a:lnTo>
                  <a:lnTo>
                    <a:pt x="797" y="202"/>
                  </a:lnTo>
                  <a:lnTo>
                    <a:pt x="779" y="175"/>
                  </a:lnTo>
                  <a:lnTo>
                    <a:pt x="752" y="152"/>
                  </a:lnTo>
                  <a:lnTo>
                    <a:pt x="725" y="128"/>
                  </a:lnTo>
                  <a:lnTo>
                    <a:pt x="691" y="110"/>
                  </a:lnTo>
                  <a:lnTo>
                    <a:pt x="653" y="91"/>
                  </a:lnTo>
                  <a:lnTo>
                    <a:pt x="612" y="76"/>
                  </a:lnTo>
                  <a:lnTo>
                    <a:pt x="570" y="61"/>
                  </a:lnTo>
                  <a:lnTo>
                    <a:pt x="520" y="54"/>
                  </a:lnTo>
                  <a:lnTo>
                    <a:pt x="474" y="49"/>
                  </a:lnTo>
                  <a:lnTo>
                    <a:pt x="422" y="49"/>
                  </a:lnTo>
                  <a:lnTo>
                    <a:pt x="372" y="54"/>
                  </a:lnTo>
                  <a:lnTo>
                    <a:pt x="323" y="64"/>
                  </a:lnTo>
                  <a:lnTo>
                    <a:pt x="269" y="79"/>
                  </a:lnTo>
                  <a:lnTo>
                    <a:pt x="220" y="103"/>
                  </a:lnTo>
                  <a:lnTo>
                    <a:pt x="170" y="133"/>
                  </a:lnTo>
                  <a:lnTo>
                    <a:pt x="0" y="251"/>
                  </a:lnTo>
                  <a:lnTo>
                    <a:pt x="49" y="190"/>
                  </a:lnTo>
                  <a:lnTo>
                    <a:pt x="106" y="137"/>
                  </a:lnTo>
                  <a:lnTo>
                    <a:pt x="170" y="91"/>
                  </a:lnTo>
                  <a:lnTo>
                    <a:pt x="242" y="57"/>
                  </a:lnTo>
                  <a:lnTo>
                    <a:pt x="315" y="27"/>
                  </a:lnTo>
                  <a:lnTo>
                    <a:pt x="390" y="12"/>
                  </a:lnTo>
                  <a:lnTo>
                    <a:pt x="467" y="0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rgbClr val="4449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2" name="Freeform 69"/>
            <p:cNvSpPr>
              <a:spLocks/>
            </p:cNvSpPr>
            <p:nvPr/>
          </p:nvSpPr>
          <p:spPr bwMode="auto">
            <a:xfrm rot="696599">
              <a:off x="4061" y="751"/>
              <a:ext cx="183" cy="143"/>
            </a:xfrm>
            <a:custGeom>
              <a:avLst/>
              <a:gdLst>
                <a:gd name="T0" fmla="*/ 46 w 550"/>
                <a:gd name="T1" fmla="*/ 32 h 429"/>
                <a:gd name="T2" fmla="*/ 46 w 550"/>
                <a:gd name="T3" fmla="*/ 30 h 429"/>
                <a:gd name="T4" fmla="*/ 42 w 550"/>
                <a:gd name="T5" fmla="*/ 26 h 429"/>
                <a:gd name="T6" fmla="*/ 37 w 550"/>
                <a:gd name="T7" fmla="*/ 21 h 429"/>
                <a:gd name="T8" fmla="*/ 30 w 550"/>
                <a:gd name="T9" fmla="*/ 15 h 429"/>
                <a:gd name="T10" fmla="*/ 21 w 550"/>
                <a:gd name="T11" fmla="*/ 10 h 429"/>
                <a:gd name="T12" fmla="*/ 13 w 550"/>
                <a:gd name="T13" fmla="*/ 5 h 429"/>
                <a:gd name="T14" fmla="*/ 6 w 550"/>
                <a:gd name="T15" fmla="*/ 2 h 429"/>
                <a:gd name="T16" fmla="*/ 0 w 550"/>
                <a:gd name="T17" fmla="*/ 0 h 429"/>
                <a:gd name="T18" fmla="*/ 4 w 550"/>
                <a:gd name="T19" fmla="*/ 1 h 429"/>
                <a:gd name="T20" fmla="*/ 11 w 550"/>
                <a:gd name="T21" fmla="*/ 3 h 429"/>
                <a:gd name="T22" fmla="*/ 21 w 550"/>
                <a:gd name="T23" fmla="*/ 7 h 429"/>
                <a:gd name="T24" fmla="*/ 31 w 550"/>
                <a:gd name="T25" fmla="*/ 12 h 429"/>
                <a:gd name="T26" fmla="*/ 42 w 550"/>
                <a:gd name="T27" fmla="*/ 18 h 429"/>
                <a:gd name="T28" fmla="*/ 51 w 550"/>
                <a:gd name="T29" fmla="*/ 23 h 429"/>
                <a:gd name="T30" fmla="*/ 58 w 550"/>
                <a:gd name="T31" fmla="*/ 28 h 429"/>
                <a:gd name="T32" fmla="*/ 61 w 550"/>
                <a:gd name="T33" fmla="*/ 32 h 429"/>
                <a:gd name="T34" fmla="*/ 61 w 550"/>
                <a:gd name="T35" fmla="*/ 34 h 429"/>
                <a:gd name="T36" fmla="*/ 59 w 550"/>
                <a:gd name="T37" fmla="*/ 36 h 429"/>
                <a:gd name="T38" fmla="*/ 57 w 550"/>
                <a:gd name="T39" fmla="*/ 38 h 429"/>
                <a:gd name="T40" fmla="*/ 53 w 550"/>
                <a:gd name="T41" fmla="*/ 41 h 429"/>
                <a:gd name="T42" fmla="*/ 49 w 550"/>
                <a:gd name="T43" fmla="*/ 42 h 429"/>
                <a:gd name="T44" fmla="*/ 44 w 550"/>
                <a:gd name="T45" fmla="*/ 44 h 429"/>
                <a:gd name="T46" fmla="*/ 39 w 550"/>
                <a:gd name="T47" fmla="*/ 46 h 429"/>
                <a:gd name="T48" fmla="*/ 33 w 550"/>
                <a:gd name="T49" fmla="*/ 48 h 429"/>
                <a:gd name="T50" fmla="*/ 34 w 550"/>
                <a:gd name="T51" fmla="*/ 46 h 429"/>
                <a:gd name="T52" fmla="*/ 36 w 550"/>
                <a:gd name="T53" fmla="*/ 45 h 429"/>
                <a:gd name="T54" fmla="*/ 38 w 550"/>
                <a:gd name="T55" fmla="*/ 43 h 429"/>
                <a:gd name="T56" fmla="*/ 40 w 550"/>
                <a:gd name="T57" fmla="*/ 41 h 429"/>
                <a:gd name="T58" fmla="*/ 42 w 550"/>
                <a:gd name="T59" fmla="*/ 39 h 429"/>
                <a:gd name="T60" fmla="*/ 45 w 550"/>
                <a:gd name="T61" fmla="*/ 37 h 429"/>
                <a:gd name="T62" fmla="*/ 46 w 550"/>
                <a:gd name="T63" fmla="*/ 35 h 429"/>
                <a:gd name="T64" fmla="*/ 46 w 550"/>
                <a:gd name="T65" fmla="*/ 32 h 42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550" h="429">
                  <a:moveTo>
                    <a:pt x="417" y="292"/>
                  </a:moveTo>
                  <a:lnTo>
                    <a:pt x="414" y="266"/>
                  </a:lnTo>
                  <a:lnTo>
                    <a:pt x="379" y="232"/>
                  </a:lnTo>
                  <a:lnTo>
                    <a:pt x="330" y="185"/>
                  </a:lnTo>
                  <a:lnTo>
                    <a:pt x="266" y="136"/>
                  </a:lnTo>
                  <a:lnTo>
                    <a:pt x="192" y="91"/>
                  </a:lnTo>
                  <a:lnTo>
                    <a:pt x="121" y="49"/>
                  </a:lnTo>
                  <a:lnTo>
                    <a:pt x="52" y="19"/>
                  </a:lnTo>
                  <a:lnTo>
                    <a:pt x="0" y="0"/>
                  </a:lnTo>
                  <a:lnTo>
                    <a:pt x="34" y="7"/>
                  </a:lnTo>
                  <a:lnTo>
                    <a:pt x="98" y="30"/>
                  </a:lnTo>
                  <a:lnTo>
                    <a:pt x="185" y="64"/>
                  </a:lnTo>
                  <a:lnTo>
                    <a:pt x="281" y="111"/>
                  </a:lnTo>
                  <a:lnTo>
                    <a:pt x="379" y="160"/>
                  </a:lnTo>
                  <a:lnTo>
                    <a:pt x="463" y="209"/>
                  </a:lnTo>
                  <a:lnTo>
                    <a:pt x="523" y="254"/>
                  </a:lnTo>
                  <a:lnTo>
                    <a:pt x="550" y="289"/>
                  </a:lnTo>
                  <a:lnTo>
                    <a:pt x="550" y="308"/>
                  </a:lnTo>
                  <a:lnTo>
                    <a:pt x="535" y="326"/>
                  </a:lnTo>
                  <a:lnTo>
                    <a:pt x="513" y="346"/>
                  </a:lnTo>
                  <a:lnTo>
                    <a:pt x="481" y="365"/>
                  </a:lnTo>
                  <a:lnTo>
                    <a:pt x="439" y="380"/>
                  </a:lnTo>
                  <a:lnTo>
                    <a:pt x="399" y="399"/>
                  </a:lnTo>
                  <a:lnTo>
                    <a:pt x="348" y="414"/>
                  </a:lnTo>
                  <a:lnTo>
                    <a:pt x="299" y="429"/>
                  </a:lnTo>
                  <a:lnTo>
                    <a:pt x="308" y="417"/>
                  </a:lnTo>
                  <a:lnTo>
                    <a:pt x="323" y="402"/>
                  </a:lnTo>
                  <a:lnTo>
                    <a:pt x="341" y="387"/>
                  </a:lnTo>
                  <a:lnTo>
                    <a:pt x="364" y="368"/>
                  </a:lnTo>
                  <a:lnTo>
                    <a:pt x="382" y="350"/>
                  </a:lnTo>
                  <a:lnTo>
                    <a:pt x="402" y="331"/>
                  </a:lnTo>
                  <a:lnTo>
                    <a:pt x="414" y="311"/>
                  </a:lnTo>
                  <a:lnTo>
                    <a:pt x="417" y="292"/>
                  </a:lnTo>
                  <a:close/>
                </a:path>
              </a:pathLst>
            </a:custGeom>
            <a:solidFill>
              <a:srgbClr val="5BBA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3" name="Freeform 70"/>
            <p:cNvSpPr>
              <a:spLocks noEditPoints="1"/>
            </p:cNvSpPr>
            <p:nvPr/>
          </p:nvSpPr>
          <p:spPr bwMode="auto">
            <a:xfrm rot="696599">
              <a:off x="3683" y="1237"/>
              <a:ext cx="765" cy="384"/>
            </a:xfrm>
            <a:custGeom>
              <a:avLst/>
              <a:gdLst>
                <a:gd name="T0" fmla="*/ 232 w 2294"/>
                <a:gd name="T1" fmla="*/ 0 h 1152"/>
                <a:gd name="T2" fmla="*/ 239 w 2294"/>
                <a:gd name="T3" fmla="*/ 1 h 1152"/>
                <a:gd name="T4" fmla="*/ 245 w 2294"/>
                <a:gd name="T5" fmla="*/ 4 h 1152"/>
                <a:gd name="T6" fmla="*/ 255 w 2294"/>
                <a:gd name="T7" fmla="*/ 61 h 1152"/>
                <a:gd name="T8" fmla="*/ 247 w 2294"/>
                <a:gd name="T9" fmla="*/ 104 h 1152"/>
                <a:gd name="T10" fmla="*/ 235 w 2294"/>
                <a:gd name="T11" fmla="*/ 118 h 1152"/>
                <a:gd name="T12" fmla="*/ 217 w 2294"/>
                <a:gd name="T13" fmla="*/ 126 h 1152"/>
                <a:gd name="T14" fmla="*/ 193 w 2294"/>
                <a:gd name="T15" fmla="*/ 128 h 1152"/>
                <a:gd name="T16" fmla="*/ 166 w 2294"/>
                <a:gd name="T17" fmla="*/ 126 h 1152"/>
                <a:gd name="T18" fmla="*/ 137 w 2294"/>
                <a:gd name="T19" fmla="*/ 122 h 1152"/>
                <a:gd name="T20" fmla="*/ 154 w 2294"/>
                <a:gd name="T21" fmla="*/ 90 h 1152"/>
                <a:gd name="T22" fmla="*/ 177 w 2294"/>
                <a:gd name="T23" fmla="*/ 91 h 1152"/>
                <a:gd name="T24" fmla="*/ 198 w 2294"/>
                <a:gd name="T25" fmla="*/ 90 h 1152"/>
                <a:gd name="T26" fmla="*/ 212 w 2294"/>
                <a:gd name="T27" fmla="*/ 85 h 1152"/>
                <a:gd name="T28" fmla="*/ 218 w 2294"/>
                <a:gd name="T29" fmla="*/ 75 h 1152"/>
                <a:gd name="T30" fmla="*/ 214 w 2294"/>
                <a:gd name="T31" fmla="*/ 60 h 1152"/>
                <a:gd name="T32" fmla="*/ 202 w 2294"/>
                <a:gd name="T33" fmla="*/ 50 h 1152"/>
                <a:gd name="T34" fmla="*/ 186 w 2294"/>
                <a:gd name="T35" fmla="*/ 46 h 1152"/>
                <a:gd name="T36" fmla="*/ 168 w 2294"/>
                <a:gd name="T37" fmla="*/ 46 h 1152"/>
                <a:gd name="T38" fmla="*/ 152 w 2294"/>
                <a:gd name="T39" fmla="*/ 47 h 1152"/>
                <a:gd name="T40" fmla="*/ 139 w 2294"/>
                <a:gd name="T41" fmla="*/ 46 h 1152"/>
                <a:gd name="T42" fmla="*/ 137 w 2294"/>
                <a:gd name="T43" fmla="*/ 46 h 1152"/>
                <a:gd name="T44" fmla="*/ 149 w 2294"/>
                <a:gd name="T45" fmla="*/ 14 h 1152"/>
                <a:gd name="T46" fmla="*/ 167 w 2294"/>
                <a:gd name="T47" fmla="*/ 14 h 1152"/>
                <a:gd name="T48" fmla="*/ 184 w 2294"/>
                <a:gd name="T49" fmla="*/ 14 h 1152"/>
                <a:gd name="T50" fmla="*/ 199 w 2294"/>
                <a:gd name="T51" fmla="*/ 14 h 1152"/>
                <a:gd name="T52" fmla="*/ 214 w 2294"/>
                <a:gd name="T53" fmla="*/ 13 h 1152"/>
                <a:gd name="T54" fmla="*/ 223 w 2294"/>
                <a:gd name="T55" fmla="*/ 9 h 1152"/>
                <a:gd name="T56" fmla="*/ 228 w 2294"/>
                <a:gd name="T57" fmla="*/ 1 h 1152"/>
                <a:gd name="T58" fmla="*/ 119 w 2294"/>
                <a:gd name="T59" fmla="*/ 117 h 1152"/>
                <a:gd name="T60" fmla="*/ 91 w 2294"/>
                <a:gd name="T61" fmla="*/ 110 h 1152"/>
                <a:gd name="T62" fmla="*/ 64 w 2294"/>
                <a:gd name="T63" fmla="*/ 102 h 1152"/>
                <a:gd name="T64" fmla="*/ 41 w 2294"/>
                <a:gd name="T65" fmla="*/ 95 h 1152"/>
                <a:gd name="T66" fmla="*/ 21 w 2294"/>
                <a:gd name="T67" fmla="*/ 87 h 1152"/>
                <a:gd name="T68" fmla="*/ 5 w 2294"/>
                <a:gd name="T69" fmla="*/ 79 h 1152"/>
                <a:gd name="T70" fmla="*/ 2 w 2294"/>
                <a:gd name="T71" fmla="*/ 56 h 1152"/>
                <a:gd name="T72" fmla="*/ 2 w 2294"/>
                <a:gd name="T73" fmla="*/ 27 h 1152"/>
                <a:gd name="T74" fmla="*/ 17 w 2294"/>
                <a:gd name="T75" fmla="*/ 19 h 1152"/>
                <a:gd name="T76" fmla="*/ 42 w 2294"/>
                <a:gd name="T77" fmla="*/ 17 h 1152"/>
                <a:gd name="T78" fmla="*/ 68 w 2294"/>
                <a:gd name="T79" fmla="*/ 16 h 1152"/>
                <a:gd name="T80" fmla="*/ 95 w 2294"/>
                <a:gd name="T81" fmla="*/ 15 h 1152"/>
                <a:gd name="T82" fmla="*/ 120 w 2294"/>
                <a:gd name="T83" fmla="*/ 14 h 1152"/>
                <a:gd name="T84" fmla="*/ 137 w 2294"/>
                <a:gd name="T85" fmla="*/ 46 h 1152"/>
                <a:gd name="T86" fmla="*/ 121 w 2294"/>
                <a:gd name="T87" fmla="*/ 42 h 1152"/>
                <a:gd name="T88" fmla="*/ 105 w 2294"/>
                <a:gd name="T89" fmla="*/ 40 h 1152"/>
                <a:gd name="T90" fmla="*/ 92 w 2294"/>
                <a:gd name="T91" fmla="*/ 39 h 1152"/>
                <a:gd name="T92" fmla="*/ 80 w 2294"/>
                <a:gd name="T93" fmla="*/ 40 h 1152"/>
                <a:gd name="T94" fmla="*/ 70 w 2294"/>
                <a:gd name="T95" fmla="*/ 43 h 1152"/>
                <a:gd name="T96" fmla="*/ 62 w 2294"/>
                <a:gd name="T97" fmla="*/ 49 h 1152"/>
                <a:gd name="T98" fmla="*/ 57 w 2294"/>
                <a:gd name="T99" fmla="*/ 54 h 1152"/>
                <a:gd name="T100" fmla="*/ 58 w 2294"/>
                <a:gd name="T101" fmla="*/ 61 h 1152"/>
                <a:gd name="T102" fmla="*/ 64 w 2294"/>
                <a:gd name="T103" fmla="*/ 70 h 1152"/>
                <a:gd name="T104" fmla="*/ 73 w 2294"/>
                <a:gd name="T105" fmla="*/ 73 h 1152"/>
                <a:gd name="T106" fmla="*/ 85 w 2294"/>
                <a:gd name="T107" fmla="*/ 77 h 1152"/>
                <a:gd name="T108" fmla="*/ 105 w 2294"/>
                <a:gd name="T109" fmla="*/ 81 h 1152"/>
                <a:gd name="T110" fmla="*/ 129 w 2294"/>
                <a:gd name="T111" fmla="*/ 86 h 115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2294" h="1152">
                  <a:moveTo>
                    <a:pt x="2050" y="12"/>
                  </a:moveTo>
                  <a:lnTo>
                    <a:pt x="2070" y="5"/>
                  </a:lnTo>
                  <a:lnTo>
                    <a:pt x="2089" y="0"/>
                  </a:lnTo>
                  <a:lnTo>
                    <a:pt x="2109" y="5"/>
                  </a:lnTo>
                  <a:lnTo>
                    <a:pt x="2126" y="8"/>
                  </a:lnTo>
                  <a:lnTo>
                    <a:pt x="2146" y="12"/>
                  </a:lnTo>
                  <a:lnTo>
                    <a:pt x="2168" y="20"/>
                  </a:lnTo>
                  <a:lnTo>
                    <a:pt x="2183" y="32"/>
                  </a:lnTo>
                  <a:lnTo>
                    <a:pt x="2203" y="39"/>
                  </a:lnTo>
                  <a:lnTo>
                    <a:pt x="2252" y="210"/>
                  </a:lnTo>
                  <a:lnTo>
                    <a:pt x="2279" y="380"/>
                  </a:lnTo>
                  <a:lnTo>
                    <a:pt x="2290" y="552"/>
                  </a:lnTo>
                  <a:lnTo>
                    <a:pt x="2294" y="718"/>
                  </a:lnTo>
                  <a:lnTo>
                    <a:pt x="2249" y="886"/>
                  </a:lnTo>
                  <a:lnTo>
                    <a:pt x="2225" y="940"/>
                  </a:lnTo>
                  <a:lnTo>
                    <a:pt x="2195" y="984"/>
                  </a:lnTo>
                  <a:lnTo>
                    <a:pt x="2161" y="1026"/>
                  </a:lnTo>
                  <a:lnTo>
                    <a:pt x="2116" y="1061"/>
                  </a:lnTo>
                  <a:lnTo>
                    <a:pt x="2067" y="1088"/>
                  </a:lnTo>
                  <a:lnTo>
                    <a:pt x="2008" y="1110"/>
                  </a:lnTo>
                  <a:lnTo>
                    <a:pt x="1949" y="1130"/>
                  </a:lnTo>
                  <a:lnTo>
                    <a:pt x="1884" y="1140"/>
                  </a:lnTo>
                  <a:lnTo>
                    <a:pt x="1811" y="1147"/>
                  </a:lnTo>
                  <a:lnTo>
                    <a:pt x="1736" y="1152"/>
                  </a:lnTo>
                  <a:lnTo>
                    <a:pt x="1660" y="1147"/>
                  </a:lnTo>
                  <a:lnTo>
                    <a:pt x="1579" y="1144"/>
                  </a:lnTo>
                  <a:lnTo>
                    <a:pt x="1497" y="1137"/>
                  </a:lnTo>
                  <a:lnTo>
                    <a:pt x="1409" y="1125"/>
                  </a:lnTo>
                  <a:lnTo>
                    <a:pt x="1322" y="1110"/>
                  </a:lnTo>
                  <a:lnTo>
                    <a:pt x="1234" y="1095"/>
                  </a:lnTo>
                  <a:lnTo>
                    <a:pt x="1234" y="784"/>
                  </a:lnTo>
                  <a:lnTo>
                    <a:pt x="1310" y="794"/>
                  </a:lnTo>
                  <a:lnTo>
                    <a:pt x="1382" y="806"/>
                  </a:lnTo>
                  <a:lnTo>
                    <a:pt x="1455" y="814"/>
                  </a:lnTo>
                  <a:lnTo>
                    <a:pt x="1527" y="817"/>
                  </a:lnTo>
                  <a:lnTo>
                    <a:pt x="1596" y="821"/>
                  </a:lnTo>
                  <a:lnTo>
                    <a:pt x="1660" y="821"/>
                  </a:lnTo>
                  <a:lnTo>
                    <a:pt x="1720" y="817"/>
                  </a:lnTo>
                  <a:lnTo>
                    <a:pt x="1778" y="809"/>
                  </a:lnTo>
                  <a:lnTo>
                    <a:pt x="1827" y="802"/>
                  </a:lnTo>
                  <a:lnTo>
                    <a:pt x="1872" y="787"/>
                  </a:lnTo>
                  <a:lnTo>
                    <a:pt x="1907" y="768"/>
                  </a:lnTo>
                  <a:lnTo>
                    <a:pt x="1937" y="742"/>
                  </a:lnTo>
                  <a:lnTo>
                    <a:pt x="1956" y="715"/>
                  </a:lnTo>
                  <a:lnTo>
                    <a:pt x="1963" y="676"/>
                  </a:lnTo>
                  <a:lnTo>
                    <a:pt x="1959" y="636"/>
                  </a:lnTo>
                  <a:lnTo>
                    <a:pt x="1949" y="590"/>
                  </a:lnTo>
                  <a:lnTo>
                    <a:pt x="1926" y="540"/>
                  </a:lnTo>
                  <a:lnTo>
                    <a:pt x="1892" y="503"/>
                  </a:lnTo>
                  <a:lnTo>
                    <a:pt x="1857" y="471"/>
                  </a:lnTo>
                  <a:lnTo>
                    <a:pt x="1815" y="449"/>
                  </a:lnTo>
                  <a:lnTo>
                    <a:pt x="1769" y="430"/>
                  </a:lnTo>
                  <a:lnTo>
                    <a:pt x="1720" y="419"/>
                  </a:lnTo>
                  <a:lnTo>
                    <a:pt x="1670" y="415"/>
                  </a:lnTo>
                  <a:lnTo>
                    <a:pt x="1618" y="412"/>
                  </a:lnTo>
                  <a:lnTo>
                    <a:pt x="1564" y="412"/>
                  </a:lnTo>
                  <a:lnTo>
                    <a:pt x="1512" y="415"/>
                  </a:lnTo>
                  <a:lnTo>
                    <a:pt x="1458" y="415"/>
                  </a:lnTo>
                  <a:lnTo>
                    <a:pt x="1409" y="419"/>
                  </a:lnTo>
                  <a:lnTo>
                    <a:pt x="1364" y="422"/>
                  </a:lnTo>
                  <a:lnTo>
                    <a:pt x="1317" y="422"/>
                  </a:lnTo>
                  <a:lnTo>
                    <a:pt x="1280" y="422"/>
                  </a:lnTo>
                  <a:lnTo>
                    <a:pt x="1246" y="415"/>
                  </a:lnTo>
                  <a:lnTo>
                    <a:pt x="1241" y="415"/>
                  </a:lnTo>
                  <a:lnTo>
                    <a:pt x="1238" y="415"/>
                  </a:lnTo>
                  <a:lnTo>
                    <a:pt x="1234" y="415"/>
                  </a:lnTo>
                  <a:lnTo>
                    <a:pt x="1234" y="130"/>
                  </a:lnTo>
                  <a:lnTo>
                    <a:pt x="1287" y="130"/>
                  </a:lnTo>
                  <a:lnTo>
                    <a:pt x="1344" y="130"/>
                  </a:lnTo>
                  <a:lnTo>
                    <a:pt x="1398" y="130"/>
                  </a:lnTo>
                  <a:lnTo>
                    <a:pt x="1447" y="130"/>
                  </a:lnTo>
                  <a:lnTo>
                    <a:pt x="1500" y="130"/>
                  </a:lnTo>
                  <a:lnTo>
                    <a:pt x="1554" y="130"/>
                  </a:lnTo>
                  <a:lnTo>
                    <a:pt x="1603" y="130"/>
                  </a:lnTo>
                  <a:lnTo>
                    <a:pt x="1652" y="126"/>
                  </a:lnTo>
                  <a:lnTo>
                    <a:pt x="1697" y="126"/>
                  </a:lnTo>
                  <a:lnTo>
                    <a:pt x="1747" y="126"/>
                  </a:lnTo>
                  <a:lnTo>
                    <a:pt x="1793" y="123"/>
                  </a:lnTo>
                  <a:lnTo>
                    <a:pt x="1835" y="123"/>
                  </a:lnTo>
                  <a:lnTo>
                    <a:pt x="1880" y="118"/>
                  </a:lnTo>
                  <a:lnTo>
                    <a:pt x="1922" y="118"/>
                  </a:lnTo>
                  <a:lnTo>
                    <a:pt x="1963" y="115"/>
                  </a:lnTo>
                  <a:lnTo>
                    <a:pt x="2001" y="111"/>
                  </a:lnTo>
                  <a:lnTo>
                    <a:pt x="2008" y="84"/>
                  </a:lnTo>
                  <a:lnTo>
                    <a:pt x="2017" y="54"/>
                  </a:lnTo>
                  <a:lnTo>
                    <a:pt x="2028" y="27"/>
                  </a:lnTo>
                  <a:lnTo>
                    <a:pt x="2050" y="12"/>
                  </a:lnTo>
                  <a:close/>
                  <a:moveTo>
                    <a:pt x="1234" y="1095"/>
                  </a:moveTo>
                  <a:lnTo>
                    <a:pt x="1150" y="1076"/>
                  </a:lnTo>
                  <a:lnTo>
                    <a:pt x="1068" y="1056"/>
                  </a:lnTo>
                  <a:lnTo>
                    <a:pt x="984" y="1038"/>
                  </a:lnTo>
                  <a:lnTo>
                    <a:pt x="900" y="1016"/>
                  </a:lnTo>
                  <a:lnTo>
                    <a:pt x="816" y="992"/>
                  </a:lnTo>
                  <a:lnTo>
                    <a:pt x="737" y="969"/>
                  </a:lnTo>
                  <a:lnTo>
                    <a:pt x="656" y="947"/>
                  </a:lnTo>
                  <a:lnTo>
                    <a:pt x="580" y="920"/>
                  </a:lnTo>
                  <a:lnTo>
                    <a:pt x="505" y="898"/>
                  </a:lnTo>
                  <a:lnTo>
                    <a:pt x="436" y="875"/>
                  </a:lnTo>
                  <a:lnTo>
                    <a:pt x="368" y="851"/>
                  </a:lnTo>
                  <a:lnTo>
                    <a:pt x="299" y="829"/>
                  </a:lnTo>
                  <a:lnTo>
                    <a:pt x="239" y="806"/>
                  </a:lnTo>
                  <a:lnTo>
                    <a:pt x="185" y="787"/>
                  </a:lnTo>
                  <a:lnTo>
                    <a:pt x="133" y="768"/>
                  </a:lnTo>
                  <a:lnTo>
                    <a:pt x="87" y="750"/>
                  </a:lnTo>
                  <a:lnTo>
                    <a:pt x="45" y="715"/>
                  </a:lnTo>
                  <a:lnTo>
                    <a:pt x="22" y="658"/>
                  </a:lnTo>
                  <a:lnTo>
                    <a:pt x="15" y="587"/>
                  </a:lnTo>
                  <a:lnTo>
                    <a:pt x="15" y="503"/>
                  </a:lnTo>
                  <a:lnTo>
                    <a:pt x="18" y="412"/>
                  </a:lnTo>
                  <a:lnTo>
                    <a:pt x="18" y="328"/>
                  </a:lnTo>
                  <a:lnTo>
                    <a:pt x="15" y="247"/>
                  </a:lnTo>
                  <a:lnTo>
                    <a:pt x="0" y="187"/>
                  </a:lnTo>
                  <a:lnTo>
                    <a:pt x="76" y="180"/>
                  </a:lnTo>
                  <a:lnTo>
                    <a:pt x="151" y="168"/>
                  </a:lnTo>
                  <a:lnTo>
                    <a:pt x="227" y="165"/>
                  </a:lnTo>
                  <a:lnTo>
                    <a:pt x="303" y="157"/>
                  </a:lnTo>
                  <a:lnTo>
                    <a:pt x="380" y="153"/>
                  </a:lnTo>
                  <a:lnTo>
                    <a:pt x="459" y="145"/>
                  </a:lnTo>
                  <a:lnTo>
                    <a:pt x="535" y="141"/>
                  </a:lnTo>
                  <a:lnTo>
                    <a:pt x="614" y="141"/>
                  </a:lnTo>
                  <a:lnTo>
                    <a:pt x="695" y="138"/>
                  </a:lnTo>
                  <a:lnTo>
                    <a:pt x="770" y="133"/>
                  </a:lnTo>
                  <a:lnTo>
                    <a:pt x="851" y="133"/>
                  </a:lnTo>
                  <a:lnTo>
                    <a:pt x="930" y="133"/>
                  </a:lnTo>
                  <a:lnTo>
                    <a:pt x="1006" y="133"/>
                  </a:lnTo>
                  <a:lnTo>
                    <a:pt x="1083" y="130"/>
                  </a:lnTo>
                  <a:lnTo>
                    <a:pt x="1159" y="130"/>
                  </a:lnTo>
                  <a:lnTo>
                    <a:pt x="1234" y="130"/>
                  </a:lnTo>
                  <a:lnTo>
                    <a:pt x="1234" y="415"/>
                  </a:lnTo>
                  <a:lnTo>
                    <a:pt x="1184" y="404"/>
                  </a:lnTo>
                  <a:lnTo>
                    <a:pt x="1135" y="392"/>
                  </a:lnTo>
                  <a:lnTo>
                    <a:pt x="1086" y="380"/>
                  </a:lnTo>
                  <a:lnTo>
                    <a:pt x="1036" y="373"/>
                  </a:lnTo>
                  <a:lnTo>
                    <a:pt x="991" y="365"/>
                  </a:lnTo>
                  <a:lnTo>
                    <a:pt x="949" y="362"/>
                  </a:lnTo>
                  <a:lnTo>
                    <a:pt x="903" y="358"/>
                  </a:lnTo>
                  <a:lnTo>
                    <a:pt x="861" y="355"/>
                  </a:lnTo>
                  <a:lnTo>
                    <a:pt x="824" y="355"/>
                  </a:lnTo>
                  <a:lnTo>
                    <a:pt x="786" y="355"/>
                  </a:lnTo>
                  <a:lnTo>
                    <a:pt x="752" y="358"/>
                  </a:lnTo>
                  <a:lnTo>
                    <a:pt x="718" y="362"/>
                  </a:lnTo>
                  <a:lnTo>
                    <a:pt x="683" y="370"/>
                  </a:lnTo>
                  <a:lnTo>
                    <a:pt x="656" y="377"/>
                  </a:lnTo>
                  <a:lnTo>
                    <a:pt x="629" y="388"/>
                  </a:lnTo>
                  <a:lnTo>
                    <a:pt x="604" y="400"/>
                  </a:lnTo>
                  <a:lnTo>
                    <a:pt x="580" y="419"/>
                  </a:lnTo>
                  <a:lnTo>
                    <a:pt x="562" y="437"/>
                  </a:lnTo>
                  <a:lnTo>
                    <a:pt x="543" y="453"/>
                  </a:lnTo>
                  <a:lnTo>
                    <a:pt x="528" y="468"/>
                  </a:lnTo>
                  <a:lnTo>
                    <a:pt x="516" y="486"/>
                  </a:lnTo>
                  <a:lnTo>
                    <a:pt x="513" y="503"/>
                  </a:lnTo>
                  <a:lnTo>
                    <a:pt x="513" y="525"/>
                  </a:lnTo>
                  <a:lnTo>
                    <a:pt x="523" y="552"/>
                  </a:lnTo>
                  <a:lnTo>
                    <a:pt x="538" y="587"/>
                  </a:lnTo>
                  <a:lnTo>
                    <a:pt x="558" y="609"/>
                  </a:lnTo>
                  <a:lnTo>
                    <a:pt x="580" y="627"/>
                  </a:lnTo>
                  <a:lnTo>
                    <a:pt x="604" y="643"/>
                  </a:lnTo>
                  <a:lnTo>
                    <a:pt x="629" y="654"/>
                  </a:lnTo>
                  <a:lnTo>
                    <a:pt x="656" y="661"/>
                  </a:lnTo>
                  <a:lnTo>
                    <a:pt x="688" y="673"/>
                  </a:lnTo>
                  <a:lnTo>
                    <a:pt x="721" y="681"/>
                  </a:lnTo>
                  <a:lnTo>
                    <a:pt x="767" y="693"/>
                  </a:lnTo>
                  <a:lnTo>
                    <a:pt x="819" y="703"/>
                  </a:lnTo>
                  <a:lnTo>
                    <a:pt x="881" y="718"/>
                  </a:lnTo>
                  <a:lnTo>
                    <a:pt x="945" y="730"/>
                  </a:lnTo>
                  <a:lnTo>
                    <a:pt x="1014" y="745"/>
                  </a:lnTo>
                  <a:lnTo>
                    <a:pt x="1086" y="760"/>
                  </a:lnTo>
                  <a:lnTo>
                    <a:pt x="1162" y="772"/>
                  </a:lnTo>
                  <a:lnTo>
                    <a:pt x="1234" y="784"/>
                  </a:lnTo>
                  <a:lnTo>
                    <a:pt x="1234" y="1095"/>
                  </a:lnTo>
                  <a:close/>
                </a:path>
              </a:pathLst>
            </a:custGeom>
            <a:solidFill>
              <a:srgbClr val="3D7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4" name="Freeform 71"/>
            <p:cNvSpPr>
              <a:spLocks noEditPoints="1"/>
            </p:cNvSpPr>
            <p:nvPr/>
          </p:nvSpPr>
          <p:spPr bwMode="auto">
            <a:xfrm rot="696599">
              <a:off x="3696" y="1244"/>
              <a:ext cx="748" cy="372"/>
            </a:xfrm>
            <a:custGeom>
              <a:avLst/>
              <a:gdLst>
                <a:gd name="T0" fmla="*/ 228 w 2245"/>
                <a:gd name="T1" fmla="*/ 0 h 1116"/>
                <a:gd name="T2" fmla="*/ 233 w 2245"/>
                <a:gd name="T3" fmla="*/ 1 h 1116"/>
                <a:gd name="T4" fmla="*/ 238 w 2245"/>
                <a:gd name="T5" fmla="*/ 3 h 1116"/>
                <a:gd name="T6" fmla="*/ 249 w 2245"/>
                <a:gd name="T7" fmla="*/ 59 h 1116"/>
                <a:gd name="T8" fmla="*/ 247 w 2245"/>
                <a:gd name="T9" fmla="*/ 87 h 1116"/>
                <a:gd name="T10" fmla="*/ 241 w 2245"/>
                <a:gd name="T11" fmla="*/ 102 h 1116"/>
                <a:gd name="T12" fmla="*/ 230 w 2245"/>
                <a:gd name="T13" fmla="*/ 114 h 1116"/>
                <a:gd name="T14" fmla="*/ 211 w 2245"/>
                <a:gd name="T15" fmla="*/ 121 h 1116"/>
                <a:gd name="T16" fmla="*/ 189 w 2245"/>
                <a:gd name="T17" fmla="*/ 124 h 1116"/>
                <a:gd name="T18" fmla="*/ 162 w 2245"/>
                <a:gd name="T19" fmla="*/ 123 h 1116"/>
                <a:gd name="T20" fmla="*/ 134 w 2245"/>
                <a:gd name="T21" fmla="*/ 118 h 1116"/>
                <a:gd name="T22" fmla="*/ 151 w 2245"/>
                <a:gd name="T23" fmla="*/ 90 h 1116"/>
                <a:gd name="T24" fmla="*/ 176 w 2245"/>
                <a:gd name="T25" fmla="*/ 92 h 1116"/>
                <a:gd name="T26" fmla="*/ 196 w 2245"/>
                <a:gd name="T27" fmla="*/ 90 h 1116"/>
                <a:gd name="T28" fmla="*/ 211 w 2245"/>
                <a:gd name="T29" fmla="*/ 84 h 1116"/>
                <a:gd name="T30" fmla="*/ 217 w 2245"/>
                <a:gd name="T31" fmla="*/ 73 h 1116"/>
                <a:gd name="T32" fmla="*/ 213 w 2245"/>
                <a:gd name="T33" fmla="*/ 57 h 1116"/>
                <a:gd name="T34" fmla="*/ 200 w 2245"/>
                <a:gd name="T35" fmla="*/ 46 h 1116"/>
                <a:gd name="T36" fmla="*/ 183 w 2245"/>
                <a:gd name="T37" fmla="*/ 42 h 1116"/>
                <a:gd name="T38" fmla="*/ 165 w 2245"/>
                <a:gd name="T39" fmla="*/ 42 h 1116"/>
                <a:gd name="T40" fmla="*/ 147 w 2245"/>
                <a:gd name="T41" fmla="*/ 43 h 1116"/>
                <a:gd name="T42" fmla="*/ 134 w 2245"/>
                <a:gd name="T43" fmla="*/ 43 h 1116"/>
                <a:gd name="T44" fmla="*/ 140 w 2245"/>
                <a:gd name="T45" fmla="*/ 14 h 1116"/>
                <a:gd name="T46" fmla="*/ 157 w 2245"/>
                <a:gd name="T47" fmla="*/ 14 h 1116"/>
                <a:gd name="T48" fmla="*/ 174 w 2245"/>
                <a:gd name="T49" fmla="*/ 14 h 1116"/>
                <a:gd name="T50" fmla="*/ 190 w 2245"/>
                <a:gd name="T51" fmla="*/ 14 h 1116"/>
                <a:gd name="T52" fmla="*/ 205 w 2245"/>
                <a:gd name="T53" fmla="*/ 13 h 1116"/>
                <a:gd name="T54" fmla="*/ 218 w 2245"/>
                <a:gd name="T55" fmla="*/ 13 h 1116"/>
                <a:gd name="T56" fmla="*/ 222 w 2245"/>
                <a:gd name="T57" fmla="*/ 3 h 1116"/>
                <a:gd name="T58" fmla="*/ 125 w 2245"/>
                <a:gd name="T59" fmla="*/ 116 h 1116"/>
                <a:gd name="T60" fmla="*/ 97 w 2245"/>
                <a:gd name="T61" fmla="*/ 110 h 1116"/>
                <a:gd name="T62" fmla="*/ 70 w 2245"/>
                <a:gd name="T63" fmla="*/ 103 h 1116"/>
                <a:gd name="T64" fmla="*/ 46 w 2245"/>
                <a:gd name="T65" fmla="*/ 94 h 1116"/>
                <a:gd name="T66" fmla="*/ 25 w 2245"/>
                <a:gd name="T67" fmla="*/ 87 h 1116"/>
                <a:gd name="T68" fmla="*/ 8 w 2245"/>
                <a:gd name="T69" fmla="*/ 81 h 1116"/>
                <a:gd name="T70" fmla="*/ 1 w 2245"/>
                <a:gd name="T71" fmla="*/ 64 h 1116"/>
                <a:gd name="T72" fmla="*/ 2 w 2245"/>
                <a:gd name="T73" fmla="*/ 35 h 1116"/>
                <a:gd name="T74" fmla="*/ 8 w 2245"/>
                <a:gd name="T75" fmla="*/ 19 h 1116"/>
                <a:gd name="T76" fmla="*/ 33 w 2245"/>
                <a:gd name="T77" fmla="*/ 17 h 1116"/>
                <a:gd name="T78" fmla="*/ 58 w 2245"/>
                <a:gd name="T79" fmla="*/ 16 h 1116"/>
                <a:gd name="T80" fmla="*/ 84 w 2245"/>
                <a:gd name="T81" fmla="*/ 15 h 1116"/>
                <a:gd name="T82" fmla="*/ 109 w 2245"/>
                <a:gd name="T83" fmla="*/ 14 h 1116"/>
                <a:gd name="T84" fmla="*/ 134 w 2245"/>
                <a:gd name="T85" fmla="*/ 14 h 1116"/>
                <a:gd name="T86" fmla="*/ 123 w 2245"/>
                <a:gd name="T87" fmla="*/ 40 h 1116"/>
                <a:gd name="T88" fmla="*/ 106 w 2245"/>
                <a:gd name="T89" fmla="*/ 38 h 1116"/>
                <a:gd name="T90" fmla="*/ 92 w 2245"/>
                <a:gd name="T91" fmla="*/ 36 h 1116"/>
                <a:gd name="T92" fmla="*/ 78 w 2245"/>
                <a:gd name="T93" fmla="*/ 36 h 1116"/>
                <a:gd name="T94" fmla="*/ 66 w 2245"/>
                <a:gd name="T95" fmla="*/ 39 h 1116"/>
                <a:gd name="T96" fmla="*/ 55 w 2245"/>
                <a:gd name="T97" fmla="*/ 46 h 1116"/>
                <a:gd name="T98" fmla="*/ 53 w 2245"/>
                <a:gd name="T99" fmla="*/ 61 h 1116"/>
                <a:gd name="T100" fmla="*/ 60 w 2245"/>
                <a:gd name="T101" fmla="*/ 69 h 1116"/>
                <a:gd name="T102" fmla="*/ 68 w 2245"/>
                <a:gd name="T103" fmla="*/ 73 h 1116"/>
                <a:gd name="T104" fmla="*/ 80 w 2245"/>
                <a:gd name="T105" fmla="*/ 77 h 1116"/>
                <a:gd name="T106" fmla="*/ 101 w 2245"/>
                <a:gd name="T107" fmla="*/ 82 h 1116"/>
                <a:gd name="T108" fmla="*/ 125 w 2245"/>
                <a:gd name="T109" fmla="*/ 87 h 111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245" h="1116">
                  <a:moveTo>
                    <a:pt x="2013" y="10"/>
                  </a:moveTo>
                  <a:lnTo>
                    <a:pt x="2033" y="3"/>
                  </a:lnTo>
                  <a:lnTo>
                    <a:pt x="2052" y="0"/>
                  </a:lnTo>
                  <a:lnTo>
                    <a:pt x="2067" y="0"/>
                  </a:lnTo>
                  <a:lnTo>
                    <a:pt x="2087" y="3"/>
                  </a:lnTo>
                  <a:lnTo>
                    <a:pt x="2101" y="7"/>
                  </a:lnTo>
                  <a:lnTo>
                    <a:pt x="2116" y="15"/>
                  </a:lnTo>
                  <a:lnTo>
                    <a:pt x="2131" y="22"/>
                  </a:lnTo>
                  <a:lnTo>
                    <a:pt x="2146" y="30"/>
                  </a:lnTo>
                  <a:lnTo>
                    <a:pt x="2196" y="197"/>
                  </a:lnTo>
                  <a:lnTo>
                    <a:pt x="2227" y="363"/>
                  </a:lnTo>
                  <a:lnTo>
                    <a:pt x="2238" y="535"/>
                  </a:lnTo>
                  <a:lnTo>
                    <a:pt x="2245" y="701"/>
                  </a:lnTo>
                  <a:lnTo>
                    <a:pt x="2235" y="740"/>
                  </a:lnTo>
                  <a:lnTo>
                    <a:pt x="2223" y="782"/>
                  </a:lnTo>
                  <a:lnTo>
                    <a:pt x="2208" y="819"/>
                  </a:lnTo>
                  <a:lnTo>
                    <a:pt x="2196" y="861"/>
                  </a:lnTo>
                  <a:lnTo>
                    <a:pt x="2173" y="915"/>
                  </a:lnTo>
                  <a:lnTo>
                    <a:pt x="2146" y="957"/>
                  </a:lnTo>
                  <a:lnTo>
                    <a:pt x="2109" y="999"/>
                  </a:lnTo>
                  <a:lnTo>
                    <a:pt x="2067" y="1029"/>
                  </a:lnTo>
                  <a:lnTo>
                    <a:pt x="2018" y="1056"/>
                  </a:lnTo>
                  <a:lnTo>
                    <a:pt x="1964" y="1078"/>
                  </a:lnTo>
                  <a:lnTo>
                    <a:pt x="1904" y="1093"/>
                  </a:lnTo>
                  <a:lnTo>
                    <a:pt x="1840" y="1105"/>
                  </a:lnTo>
                  <a:lnTo>
                    <a:pt x="1771" y="1113"/>
                  </a:lnTo>
                  <a:lnTo>
                    <a:pt x="1699" y="1116"/>
                  </a:lnTo>
                  <a:lnTo>
                    <a:pt x="1623" y="1116"/>
                  </a:lnTo>
                  <a:lnTo>
                    <a:pt x="1542" y="1113"/>
                  </a:lnTo>
                  <a:lnTo>
                    <a:pt x="1460" y="1105"/>
                  </a:lnTo>
                  <a:lnTo>
                    <a:pt x="1376" y="1093"/>
                  </a:lnTo>
                  <a:lnTo>
                    <a:pt x="1292" y="1081"/>
                  </a:lnTo>
                  <a:lnTo>
                    <a:pt x="1204" y="1066"/>
                  </a:lnTo>
                  <a:lnTo>
                    <a:pt x="1204" y="792"/>
                  </a:lnTo>
                  <a:lnTo>
                    <a:pt x="1280" y="804"/>
                  </a:lnTo>
                  <a:lnTo>
                    <a:pt x="1361" y="812"/>
                  </a:lnTo>
                  <a:lnTo>
                    <a:pt x="1433" y="816"/>
                  </a:lnTo>
                  <a:lnTo>
                    <a:pt x="1509" y="819"/>
                  </a:lnTo>
                  <a:lnTo>
                    <a:pt x="1581" y="824"/>
                  </a:lnTo>
                  <a:lnTo>
                    <a:pt x="1645" y="819"/>
                  </a:lnTo>
                  <a:lnTo>
                    <a:pt x="1710" y="816"/>
                  </a:lnTo>
                  <a:lnTo>
                    <a:pt x="1766" y="809"/>
                  </a:lnTo>
                  <a:lnTo>
                    <a:pt x="1820" y="792"/>
                  </a:lnTo>
                  <a:lnTo>
                    <a:pt x="1865" y="777"/>
                  </a:lnTo>
                  <a:lnTo>
                    <a:pt x="1900" y="755"/>
                  </a:lnTo>
                  <a:lnTo>
                    <a:pt x="1931" y="728"/>
                  </a:lnTo>
                  <a:lnTo>
                    <a:pt x="1949" y="694"/>
                  </a:lnTo>
                  <a:lnTo>
                    <a:pt x="1956" y="656"/>
                  </a:lnTo>
                  <a:lnTo>
                    <a:pt x="1953" y="610"/>
                  </a:lnTo>
                  <a:lnTo>
                    <a:pt x="1938" y="561"/>
                  </a:lnTo>
                  <a:lnTo>
                    <a:pt x="1915" y="511"/>
                  </a:lnTo>
                  <a:lnTo>
                    <a:pt x="1882" y="469"/>
                  </a:lnTo>
                  <a:lnTo>
                    <a:pt x="1847" y="439"/>
                  </a:lnTo>
                  <a:lnTo>
                    <a:pt x="1801" y="417"/>
                  </a:lnTo>
                  <a:lnTo>
                    <a:pt x="1756" y="398"/>
                  </a:lnTo>
                  <a:lnTo>
                    <a:pt x="1702" y="387"/>
                  </a:lnTo>
                  <a:lnTo>
                    <a:pt x="1650" y="380"/>
                  </a:lnTo>
                  <a:lnTo>
                    <a:pt x="1596" y="375"/>
                  </a:lnTo>
                  <a:lnTo>
                    <a:pt x="1539" y="380"/>
                  </a:lnTo>
                  <a:lnTo>
                    <a:pt x="1482" y="380"/>
                  </a:lnTo>
                  <a:lnTo>
                    <a:pt x="1428" y="383"/>
                  </a:lnTo>
                  <a:lnTo>
                    <a:pt x="1376" y="387"/>
                  </a:lnTo>
                  <a:lnTo>
                    <a:pt x="1327" y="390"/>
                  </a:lnTo>
                  <a:lnTo>
                    <a:pt x="1280" y="390"/>
                  </a:lnTo>
                  <a:lnTo>
                    <a:pt x="1239" y="390"/>
                  </a:lnTo>
                  <a:lnTo>
                    <a:pt x="1204" y="387"/>
                  </a:lnTo>
                  <a:lnTo>
                    <a:pt x="1204" y="383"/>
                  </a:lnTo>
                  <a:lnTo>
                    <a:pt x="1204" y="128"/>
                  </a:lnTo>
                  <a:lnTo>
                    <a:pt x="1258" y="128"/>
                  </a:lnTo>
                  <a:lnTo>
                    <a:pt x="1312" y="128"/>
                  </a:lnTo>
                  <a:lnTo>
                    <a:pt x="1364" y="128"/>
                  </a:lnTo>
                  <a:lnTo>
                    <a:pt x="1418" y="128"/>
                  </a:lnTo>
                  <a:lnTo>
                    <a:pt x="1470" y="128"/>
                  </a:lnTo>
                  <a:lnTo>
                    <a:pt x="1520" y="128"/>
                  </a:lnTo>
                  <a:lnTo>
                    <a:pt x="1569" y="128"/>
                  </a:lnTo>
                  <a:lnTo>
                    <a:pt x="1618" y="124"/>
                  </a:lnTo>
                  <a:lnTo>
                    <a:pt x="1665" y="124"/>
                  </a:lnTo>
                  <a:lnTo>
                    <a:pt x="1710" y="124"/>
                  </a:lnTo>
                  <a:lnTo>
                    <a:pt x="1756" y="124"/>
                  </a:lnTo>
                  <a:lnTo>
                    <a:pt x="1801" y="121"/>
                  </a:lnTo>
                  <a:lnTo>
                    <a:pt x="1843" y="121"/>
                  </a:lnTo>
                  <a:lnTo>
                    <a:pt x="1885" y="116"/>
                  </a:lnTo>
                  <a:lnTo>
                    <a:pt x="1926" y="116"/>
                  </a:lnTo>
                  <a:lnTo>
                    <a:pt x="1964" y="113"/>
                  </a:lnTo>
                  <a:lnTo>
                    <a:pt x="1980" y="82"/>
                  </a:lnTo>
                  <a:lnTo>
                    <a:pt x="1983" y="57"/>
                  </a:lnTo>
                  <a:lnTo>
                    <a:pt x="1995" y="30"/>
                  </a:lnTo>
                  <a:lnTo>
                    <a:pt x="2013" y="10"/>
                  </a:lnTo>
                  <a:close/>
                  <a:moveTo>
                    <a:pt x="1204" y="1066"/>
                  </a:moveTo>
                  <a:lnTo>
                    <a:pt x="1122" y="1048"/>
                  </a:lnTo>
                  <a:lnTo>
                    <a:pt x="1041" y="1032"/>
                  </a:lnTo>
                  <a:lnTo>
                    <a:pt x="957" y="1009"/>
                  </a:lnTo>
                  <a:lnTo>
                    <a:pt x="874" y="990"/>
                  </a:lnTo>
                  <a:lnTo>
                    <a:pt x="794" y="967"/>
                  </a:lnTo>
                  <a:lnTo>
                    <a:pt x="715" y="945"/>
                  </a:lnTo>
                  <a:lnTo>
                    <a:pt x="634" y="923"/>
                  </a:lnTo>
                  <a:lnTo>
                    <a:pt x="560" y="900"/>
                  </a:lnTo>
                  <a:lnTo>
                    <a:pt x="486" y="876"/>
                  </a:lnTo>
                  <a:lnTo>
                    <a:pt x="414" y="849"/>
                  </a:lnTo>
                  <a:lnTo>
                    <a:pt x="346" y="831"/>
                  </a:lnTo>
                  <a:lnTo>
                    <a:pt x="286" y="809"/>
                  </a:lnTo>
                  <a:lnTo>
                    <a:pt x="224" y="785"/>
                  </a:lnTo>
                  <a:lnTo>
                    <a:pt x="172" y="767"/>
                  </a:lnTo>
                  <a:lnTo>
                    <a:pt x="121" y="748"/>
                  </a:lnTo>
                  <a:lnTo>
                    <a:pt x="76" y="733"/>
                  </a:lnTo>
                  <a:lnTo>
                    <a:pt x="35" y="698"/>
                  </a:lnTo>
                  <a:lnTo>
                    <a:pt x="12" y="644"/>
                  </a:lnTo>
                  <a:lnTo>
                    <a:pt x="5" y="573"/>
                  </a:lnTo>
                  <a:lnTo>
                    <a:pt x="5" y="489"/>
                  </a:lnTo>
                  <a:lnTo>
                    <a:pt x="12" y="402"/>
                  </a:lnTo>
                  <a:lnTo>
                    <a:pt x="15" y="318"/>
                  </a:lnTo>
                  <a:lnTo>
                    <a:pt x="12" y="242"/>
                  </a:lnTo>
                  <a:lnTo>
                    <a:pt x="0" y="181"/>
                  </a:lnTo>
                  <a:lnTo>
                    <a:pt x="72" y="173"/>
                  </a:lnTo>
                  <a:lnTo>
                    <a:pt x="145" y="166"/>
                  </a:lnTo>
                  <a:lnTo>
                    <a:pt x="222" y="158"/>
                  </a:lnTo>
                  <a:lnTo>
                    <a:pt x="296" y="155"/>
                  </a:lnTo>
                  <a:lnTo>
                    <a:pt x="373" y="148"/>
                  </a:lnTo>
                  <a:lnTo>
                    <a:pt x="449" y="143"/>
                  </a:lnTo>
                  <a:lnTo>
                    <a:pt x="525" y="140"/>
                  </a:lnTo>
                  <a:lnTo>
                    <a:pt x="604" y="136"/>
                  </a:lnTo>
                  <a:lnTo>
                    <a:pt x="681" y="136"/>
                  </a:lnTo>
                  <a:lnTo>
                    <a:pt x="757" y="131"/>
                  </a:lnTo>
                  <a:lnTo>
                    <a:pt x="832" y="131"/>
                  </a:lnTo>
                  <a:lnTo>
                    <a:pt x="908" y="128"/>
                  </a:lnTo>
                  <a:lnTo>
                    <a:pt x="984" y="128"/>
                  </a:lnTo>
                  <a:lnTo>
                    <a:pt x="1061" y="128"/>
                  </a:lnTo>
                  <a:lnTo>
                    <a:pt x="1132" y="128"/>
                  </a:lnTo>
                  <a:lnTo>
                    <a:pt x="1204" y="128"/>
                  </a:lnTo>
                  <a:lnTo>
                    <a:pt x="1204" y="383"/>
                  </a:lnTo>
                  <a:lnTo>
                    <a:pt x="1155" y="371"/>
                  </a:lnTo>
                  <a:lnTo>
                    <a:pt x="1105" y="360"/>
                  </a:lnTo>
                  <a:lnTo>
                    <a:pt x="1056" y="353"/>
                  </a:lnTo>
                  <a:lnTo>
                    <a:pt x="1007" y="345"/>
                  </a:lnTo>
                  <a:lnTo>
                    <a:pt x="957" y="338"/>
                  </a:lnTo>
                  <a:lnTo>
                    <a:pt x="912" y="333"/>
                  </a:lnTo>
                  <a:lnTo>
                    <a:pt x="866" y="326"/>
                  </a:lnTo>
                  <a:lnTo>
                    <a:pt x="824" y="326"/>
                  </a:lnTo>
                  <a:lnTo>
                    <a:pt x="782" y="326"/>
                  </a:lnTo>
                  <a:lnTo>
                    <a:pt x="742" y="326"/>
                  </a:lnTo>
                  <a:lnTo>
                    <a:pt x="703" y="326"/>
                  </a:lnTo>
                  <a:lnTo>
                    <a:pt x="666" y="333"/>
                  </a:lnTo>
                  <a:lnTo>
                    <a:pt x="631" y="341"/>
                  </a:lnTo>
                  <a:lnTo>
                    <a:pt x="597" y="348"/>
                  </a:lnTo>
                  <a:lnTo>
                    <a:pt x="567" y="360"/>
                  </a:lnTo>
                  <a:lnTo>
                    <a:pt x="540" y="375"/>
                  </a:lnTo>
                  <a:lnTo>
                    <a:pt x="498" y="413"/>
                  </a:lnTo>
                  <a:lnTo>
                    <a:pt x="471" y="454"/>
                  </a:lnTo>
                  <a:lnTo>
                    <a:pt x="461" y="496"/>
                  </a:lnTo>
                  <a:lnTo>
                    <a:pt x="476" y="546"/>
                  </a:lnTo>
                  <a:lnTo>
                    <a:pt x="494" y="580"/>
                  </a:lnTo>
                  <a:lnTo>
                    <a:pt x="518" y="602"/>
                  </a:lnTo>
                  <a:lnTo>
                    <a:pt x="536" y="622"/>
                  </a:lnTo>
                  <a:lnTo>
                    <a:pt x="562" y="637"/>
                  </a:lnTo>
                  <a:lnTo>
                    <a:pt x="585" y="649"/>
                  </a:lnTo>
                  <a:lnTo>
                    <a:pt x="612" y="656"/>
                  </a:lnTo>
                  <a:lnTo>
                    <a:pt x="639" y="668"/>
                  </a:lnTo>
                  <a:lnTo>
                    <a:pt x="669" y="679"/>
                  </a:lnTo>
                  <a:lnTo>
                    <a:pt x="718" y="691"/>
                  </a:lnTo>
                  <a:lnTo>
                    <a:pt x="775" y="706"/>
                  </a:lnTo>
                  <a:lnTo>
                    <a:pt x="841" y="721"/>
                  </a:lnTo>
                  <a:lnTo>
                    <a:pt x="908" y="736"/>
                  </a:lnTo>
                  <a:lnTo>
                    <a:pt x="977" y="751"/>
                  </a:lnTo>
                  <a:lnTo>
                    <a:pt x="1053" y="767"/>
                  </a:lnTo>
                  <a:lnTo>
                    <a:pt x="1129" y="782"/>
                  </a:lnTo>
                  <a:lnTo>
                    <a:pt x="1204" y="792"/>
                  </a:lnTo>
                  <a:lnTo>
                    <a:pt x="1204" y="1066"/>
                  </a:lnTo>
                  <a:close/>
                </a:path>
              </a:pathLst>
            </a:custGeom>
            <a:solidFill>
              <a:srgbClr val="477C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5" name="Freeform 72"/>
            <p:cNvSpPr>
              <a:spLocks noEditPoints="1"/>
            </p:cNvSpPr>
            <p:nvPr/>
          </p:nvSpPr>
          <p:spPr bwMode="auto">
            <a:xfrm rot="696599">
              <a:off x="3706" y="1250"/>
              <a:ext cx="731" cy="362"/>
            </a:xfrm>
            <a:custGeom>
              <a:avLst/>
              <a:gdLst>
                <a:gd name="T0" fmla="*/ 225 w 2191"/>
                <a:gd name="T1" fmla="*/ 0 h 1087"/>
                <a:gd name="T2" fmla="*/ 229 w 2191"/>
                <a:gd name="T3" fmla="*/ 0 h 1087"/>
                <a:gd name="T4" fmla="*/ 234 w 2191"/>
                <a:gd name="T5" fmla="*/ 2 h 1087"/>
                <a:gd name="T6" fmla="*/ 244 w 2191"/>
                <a:gd name="T7" fmla="*/ 57 h 1087"/>
                <a:gd name="T8" fmla="*/ 242 w 2191"/>
                <a:gd name="T9" fmla="*/ 85 h 1087"/>
                <a:gd name="T10" fmla="*/ 237 w 2191"/>
                <a:gd name="T11" fmla="*/ 99 h 1087"/>
                <a:gd name="T12" fmla="*/ 225 w 2191"/>
                <a:gd name="T13" fmla="*/ 111 h 1087"/>
                <a:gd name="T14" fmla="*/ 208 w 2191"/>
                <a:gd name="T15" fmla="*/ 118 h 1087"/>
                <a:gd name="T16" fmla="*/ 185 w 2191"/>
                <a:gd name="T17" fmla="*/ 121 h 1087"/>
                <a:gd name="T18" fmla="*/ 159 w 2191"/>
                <a:gd name="T19" fmla="*/ 119 h 1087"/>
                <a:gd name="T20" fmla="*/ 131 w 2191"/>
                <a:gd name="T21" fmla="*/ 115 h 1087"/>
                <a:gd name="T22" fmla="*/ 149 w 2191"/>
                <a:gd name="T23" fmla="*/ 90 h 1087"/>
                <a:gd name="T24" fmla="*/ 174 w 2191"/>
                <a:gd name="T25" fmla="*/ 91 h 1087"/>
                <a:gd name="T26" fmla="*/ 196 w 2191"/>
                <a:gd name="T27" fmla="*/ 89 h 1087"/>
                <a:gd name="T28" fmla="*/ 211 w 2191"/>
                <a:gd name="T29" fmla="*/ 83 h 1087"/>
                <a:gd name="T30" fmla="*/ 218 w 2191"/>
                <a:gd name="T31" fmla="*/ 71 h 1087"/>
                <a:gd name="T32" fmla="*/ 213 w 2191"/>
                <a:gd name="T33" fmla="*/ 54 h 1087"/>
                <a:gd name="T34" fmla="*/ 200 w 2191"/>
                <a:gd name="T35" fmla="*/ 43 h 1087"/>
                <a:gd name="T36" fmla="*/ 182 w 2191"/>
                <a:gd name="T37" fmla="*/ 38 h 1087"/>
                <a:gd name="T38" fmla="*/ 163 w 2191"/>
                <a:gd name="T39" fmla="*/ 38 h 1087"/>
                <a:gd name="T40" fmla="*/ 145 w 2191"/>
                <a:gd name="T41" fmla="*/ 39 h 1087"/>
                <a:gd name="T42" fmla="*/ 131 w 2191"/>
                <a:gd name="T43" fmla="*/ 39 h 1087"/>
                <a:gd name="T44" fmla="*/ 143 w 2191"/>
                <a:gd name="T45" fmla="*/ 14 h 1087"/>
                <a:gd name="T46" fmla="*/ 160 w 2191"/>
                <a:gd name="T47" fmla="*/ 14 h 1087"/>
                <a:gd name="T48" fmla="*/ 177 w 2191"/>
                <a:gd name="T49" fmla="*/ 14 h 1087"/>
                <a:gd name="T50" fmla="*/ 192 w 2191"/>
                <a:gd name="T51" fmla="*/ 13 h 1087"/>
                <a:gd name="T52" fmla="*/ 207 w 2191"/>
                <a:gd name="T53" fmla="*/ 13 h 1087"/>
                <a:gd name="T54" fmla="*/ 217 w 2191"/>
                <a:gd name="T55" fmla="*/ 9 h 1087"/>
                <a:gd name="T56" fmla="*/ 221 w 2191"/>
                <a:gd name="T57" fmla="*/ 1 h 1087"/>
                <a:gd name="T58" fmla="*/ 113 w 2191"/>
                <a:gd name="T59" fmla="*/ 111 h 1087"/>
                <a:gd name="T60" fmla="*/ 86 w 2191"/>
                <a:gd name="T61" fmla="*/ 104 h 1087"/>
                <a:gd name="T62" fmla="*/ 60 w 2191"/>
                <a:gd name="T63" fmla="*/ 97 h 1087"/>
                <a:gd name="T64" fmla="*/ 38 w 2191"/>
                <a:gd name="T65" fmla="*/ 89 h 1087"/>
                <a:gd name="T66" fmla="*/ 18 w 2191"/>
                <a:gd name="T67" fmla="*/ 83 h 1087"/>
                <a:gd name="T68" fmla="*/ 3 w 2191"/>
                <a:gd name="T69" fmla="*/ 75 h 1087"/>
                <a:gd name="T70" fmla="*/ 0 w 2191"/>
                <a:gd name="T71" fmla="*/ 53 h 1087"/>
                <a:gd name="T72" fmla="*/ 2 w 2191"/>
                <a:gd name="T73" fmla="*/ 26 h 1087"/>
                <a:gd name="T74" fmla="*/ 17 w 2191"/>
                <a:gd name="T75" fmla="*/ 18 h 1087"/>
                <a:gd name="T76" fmla="*/ 41 w 2191"/>
                <a:gd name="T77" fmla="*/ 16 h 1087"/>
                <a:gd name="T78" fmla="*/ 66 w 2191"/>
                <a:gd name="T79" fmla="*/ 14 h 1087"/>
                <a:gd name="T80" fmla="*/ 91 w 2191"/>
                <a:gd name="T81" fmla="*/ 14 h 1087"/>
                <a:gd name="T82" fmla="*/ 115 w 2191"/>
                <a:gd name="T83" fmla="*/ 14 h 1087"/>
                <a:gd name="T84" fmla="*/ 131 w 2191"/>
                <a:gd name="T85" fmla="*/ 39 h 1087"/>
                <a:gd name="T86" fmla="*/ 125 w 2191"/>
                <a:gd name="T87" fmla="*/ 37 h 1087"/>
                <a:gd name="T88" fmla="*/ 109 w 2191"/>
                <a:gd name="T89" fmla="*/ 35 h 1087"/>
                <a:gd name="T90" fmla="*/ 93 w 2191"/>
                <a:gd name="T91" fmla="*/ 33 h 1087"/>
                <a:gd name="T92" fmla="*/ 78 w 2191"/>
                <a:gd name="T93" fmla="*/ 32 h 1087"/>
                <a:gd name="T94" fmla="*/ 65 w 2191"/>
                <a:gd name="T95" fmla="*/ 34 h 1087"/>
                <a:gd name="T96" fmla="*/ 54 w 2191"/>
                <a:gd name="T97" fmla="*/ 38 h 1087"/>
                <a:gd name="T98" fmla="*/ 46 w 2191"/>
                <a:gd name="T99" fmla="*/ 54 h 1087"/>
                <a:gd name="T100" fmla="*/ 53 w 2191"/>
                <a:gd name="T101" fmla="*/ 67 h 1087"/>
                <a:gd name="T102" fmla="*/ 61 w 2191"/>
                <a:gd name="T103" fmla="*/ 71 h 1087"/>
                <a:gd name="T104" fmla="*/ 70 w 2191"/>
                <a:gd name="T105" fmla="*/ 75 h 1087"/>
                <a:gd name="T106" fmla="*/ 89 w 2191"/>
                <a:gd name="T107" fmla="*/ 80 h 1087"/>
                <a:gd name="T108" fmla="*/ 113 w 2191"/>
                <a:gd name="T109" fmla="*/ 85 h 1087"/>
                <a:gd name="T110" fmla="*/ 131 w 2191"/>
                <a:gd name="T111" fmla="*/ 115 h 1087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2191" h="1087">
                  <a:moveTo>
                    <a:pt x="1981" y="12"/>
                  </a:moveTo>
                  <a:lnTo>
                    <a:pt x="2001" y="4"/>
                  </a:lnTo>
                  <a:lnTo>
                    <a:pt x="2016" y="0"/>
                  </a:lnTo>
                  <a:lnTo>
                    <a:pt x="2031" y="0"/>
                  </a:lnTo>
                  <a:lnTo>
                    <a:pt x="2047" y="0"/>
                  </a:lnTo>
                  <a:lnTo>
                    <a:pt x="2057" y="4"/>
                  </a:lnTo>
                  <a:lnTo>
                    <a:pt x="2072" y="7"/>
                  </a:lnTo>
                  <a:lnTo>
                    <a:pt x="2084" y="15"/>
                  </a:lnTo>
                  <a:lnTo>
                    <a:pt x="2099" y="22"/>
                  </a:lnTo>
                  <a:lnTo>
                    <a:pt x="2149" y="187"/>
                  </a:lnTo>
                  <a:lnTo>
                    <a:pt x="2176" y="353"/>
                  </a:lnTo>
                  <a:lnTo>
                    <a:pt x="2188" y="517"/>
                  </a:lnTo>
                  <a:lnTo>
                    <a:pt x="2191" y="683"/>
                  </a:lnTo>
                  <a:lnTo>
                    <a:pt x="2183" y="722"/>
                  </a:lnTo>
                  <a:lnTo>
                    <a:pt x="2171" y="764"/>
                  </a:lnTo>
                  <a:lnTo>
                    <a:pt x="2161" y="801"/>
                  </a:lnTo>
                  <a:lnTo>
                    <a:pt x="2149" y="843"/>
                  </a:lnTo>
                  <a:lnTo>
                    <a:pt x="2129" y="893"/>
                  </a:lnTo>
                  <a:lnTo>
                    <a:pt x="2099" y="934"/>
                  </a:lnTo>
                  <a:lnTo>
                    <a:pt x="2065" y="972"/>
                  </a:lnTo>
                  <a:lnTo>
                    <a:pt x="2023" y="1003"/>
                  </a:lnTo>
                  <a:lnTo>
                    <a:pt x="1978" y="1030"/>
                  </a:lnTo>
                  <a:lnTo>
                    <a:pt x="1924" y="1048"/>
                  </a:lnTo>
                  <a:lnTo>
                    <a:pt x="1865" y="1063"/>
                  </a:lnTo>
                  <a:lnTo>
                    <a:pt x="1803" y="1075"/>
                  </a:lnTo>
                  <a:lnTo>
                    <a:pt x="1734" y="1083"/>
                  </a:lnTo>
                  <a:lnTo>
                    <a:pt x="1663" y="1087"/>
                  </a:lnTo>
                  <a:lnTo>
                    <a:pt x="1586" y="1087"/>
                  </a:lnTo>
                  <a:lnTo>
                    <a:pt x="1510" y="1083"/>
                  </a:lnTo>
                  <a:lnTo>
                    <a:pt x="1431" y="1075"/>
                  </a:lnTo>
                  <a:lnTo>
                    <a:pt x="1347" y="1063"/>
                  </a:lnTo>
                  <a:lnTo>
                    <a:pt x="1263" y="1053"/>
                  </a:lnTo>
                  <a:lnTo>
                    <a:pt x="1177" y="1038"/>
                  </a:lnTo>
                  <a:lnTo>
                    <a:pt x="1177" y="791"/>
                  </a:lnTo>
                  <a:lnTo>
                    <a:pt x="1256" y="801"/>
                  </a:lnTo>
                  <a:lnTo>
                    <a:pt x="1337" y="809"/>
                  </a:lnTo>
                  <a:lnTo>
                    <a:pt x="1416" y="816"/>
                  </a:lnTo>
                  <a:lnTo>
                    <a:pt x="1492" y="821"/>
                  </a:lnTo>
                  <a:lnTo>
                    <a:pt x="1564" y="821"/>
                  </a:lnTo>
                  <a:lnTo>
                    <a:pt x="1633" y="816"/>
                  </a:lnTo>
                  <a:lnTo>
                    <a:pt x="1697" y="809"/>
                  </a:lnTo>
                  <a:lnTo>
                    <a:pt x="1758" y="801"/>
                  </a:lnTo>
                  <a:lnTo>
                    <a:pt x="1811" y="786"/>
                  </a:lnTo>
                  <a:lnTo>
                    <a:pt x="1857" y="767"/>
                  </a:lnTo>
                  <a:lnTo>
                    <a:pt x="1894" y="745"/>
                  </a:lnTo>
                  <a:lnTo>
                    <a:pt x="1924" y="715"/>
                  </a:lnTo>
                  <a:lnTo>
                    <a:pt x="1944" y="680"/>
                  </a:lnTo>
                  <a:lnTo>
                    <a:pt x="1956" y="638"/>
                  </a:lnTo>
                  <a:lnTo>
                    <a:pt x="1956" y="592"/>
                  </a:lnTo>
                  <a:lnTo>
                    <a:pt x="1939" y="540"/>
                  </a:lnTo>
                  <a:lnTo>
                    <a:pt x="1914" y="486"/>
                  </a:lnTo>
                  <a:lnTo>
                    <a:pt x="1883" y="444"/>
                  </a:lnTo>
                  <a:lnTo>
                    <a:pt x="1841" y="411"/>
                  </a:lnTo>
                  <a:lnTo>
                    <a:pt x="1796" y="387"/>
                  </a:lnTo>
                  <a:lnTo>
                    <a:pt x="1746" y="369"/>
                  </a:lnTo>
                  <a:lnTo>
                    <a:pt x="1693" y="353"/>
                  </a:lnTo>
                  <a:lnTo>
                    <a:pt x="1640" y="345"/>
                  </a:lnTo>
                  <a:lnTo>
                    <a:pt x="1583" y="342"/>
                  </a:lnTo>
                  <a:lnTo>
                    <a:pt x="1522" y="342"/>
                  </a:lnTo>
                  <a:lnTo>
                    <a:pt x="1465" y="342"/>
                  </a:lnTo>
                  <a:lnTo>
                    <a:pt x="1408" y="345"/>
                  </a:lnTo>
                  <a:lnTo>
                    <a:pt x="1355" y="350"/>
                  </a:lnTo>
                  <a:lnTo>
                    <a:pt x="1302" y="353"/>
                  </a:lnTo>
                  <a:lnTo>
                    <a:pt x="1256" y="353"/>
                  </a:lnTo>
                  <a:lnTo>
                    <a:pt x="1214" y="353"/>
                  </a:lnTo>
                  <a:lnTo>
                    <a:pt x="1177" y="350"/>
                  </a:lnTo>
                  <a:lnTo>
                    <a:pt x="1177" y="122"/>
                  </a:lnTo>
                  <a:lnTo>
                    <a:pt x="1230" y="122"/>
                  </a:lnTo>
                  <a:lnTo>
                    <a:pt x="1287" y="122"/>
                  </a:lnTo>
                  <a:lnTo>
                    <a:pt x="1340" y="122"/>
                  </a:lnTo>
                  <a:lnTo>
                    <a:pt x="1389" y="122"/>
                  </a:lnTo>
                  <a:lnTo>
                    <a:pt x="1443" y="122"/>
                  </a:lnTo>
                  <a:lnTo>
                    <a:pt x="1492" y="122"/>
                  </a:lnTo>
                  <a:lnTo>
                    <a:pt x="1542" y="122"/>
                  </a:lnTo>
                  <a:lnTo>
                    <a:pt x="1591" y="122"/>
                  </a:lnTo>
                  <a:lnTo>
                    <a:pt x="1636" y="118"/>
                  </a:lnTo>
                  <a:lnTo>
                    <a:pt x="1682" y="118"/>
                  </a:lnTo>
                  <a:lnTo>
                    <a:pt x="1727" y="118"/>
                  </a:lnTo>
                  <a:lnTo>
                    <a:pt x="1773" y="118"/>
                  </a:lnTo>
                  <a:lnTo>
                    <a:pt x="1815" y="113"/>
                  </a:lnTo>
                  <a:lnTo>
                    <a:pt x="1857" y="113"/>
                  </a:lnTo>
                  <a:lnTo>
                    <a:pt x="1894" y="113"/>
                  </a:lnTo>
                  <a:lnTo>
                    <a:pt x="1932" y="110"/>
                  </a:lnTo>
                  <a:lnTo>
                    <a:pt x="1951" y="83"/>
                  </a:lnTo>
                  <a:lnTo>
                    <a:pt x="1959" y="54"/>
                  </a:lnTo>
                  <a:lnTo>
                    <a:pt x="1966" y="27"/>
                  </a:lnTo>
                  <a:lnTo>
                    <a:pt x="1981" y="12"/>
                  </a:lnTo>
                  <a:close/>
                  <a:moveTo>
                    <a:pt x="1177" y="1038"/>
                  </a:moveTo>
                  <a:lnTo>
                    <a:pt x="1097" y="1018"/>
                  </a:lnTo>
                  <a:lnTo>
                    <a:pt x="1014" y="1003"/>
                  </a:lnTo>
                  <a:lnTo>
                    <a:pt x="933" y="981"/>
                  </a:lnTo>
                  <a:lnTo>
                    <a:pt x="854" y="961"/>
                  </a:lnTo>
                  <a:lnTo>
                    <a:pt x="774" y="939"/>
                  </a:lnTo>
                  <a:lnTo>
                    <a:pt x="694" y="915"/>
                  </a:lnTo>
                  <a:lnTo>
                    <a:pt x="619" y="893"/>
                  </a:lnTo>
                  <a:lnTo>
                    <a:pt x="542" y="870"/>
                  </a:lnTo>
                  <a:lnTo>
                    <a:pt x="469" y="848"/>
                  </a:lnTo>
                  <a:lnTo>
                    <a:pt x="402" y="824"/>
                  </a:lnTo>
                  <a:lnTo>
                    <a:pt x="338" y="806"/>
                  </a:lnTo>
                  <a:lnTo>
                    <a:pt x="272" y="782"/>
                  </a:lnTo>
                  <a:lnTo>
                    <a:pt x="215" y="764"/>
                  </a:lnTo>
                  <a:lnTo>
                    <a:pt x="163" y="745"/>
                  </a:lnTo>
                  <a:lnTo>
                    <a:pt x="113" y="725"/>
                  </a:lnTo>
                  <a:lnTo>
                    <a:pt x="67" y="710"/>
                  </a:lnTo>
                  <a:lnTo>
                    <a:pt x="25" y="680"/>
                  </a:lnTo>
                  <a:lnTo>
                    <a:pt x="7" y="626"/>
                  </a:lnTo>
                  <a:lnTo>
                    <a:pt x="0" y="555"/>
                  </a:lnTo>
                  <a:lnTo>
                    <a:pt x="3" y="475"/>
                  </a:lnTo>
                  <a:lnTo>
                    <a:pt x="10" y="392"/>
                  </a:lnTo>
                  <a:lnTo>
                    <a:pt x="18" y="312"/>
                  </a:lnTo>
                  <a:lnTo>
                    <a:pt x="18" y="236"/>
                  </a:lnTo>
                  <a:lnTo>
                    <a:pt x="7" y="175"/>
                  </a:lnTo>
                  <a:lnTo>
                    <a:pt x="79" y="167"/>
                  </a:lnTo>
                  <a:lnTo>
                    <a:pt x="151" y="160"/>
                  </a:lnTo>
                  <a:lnTo>
                    <a:pt x="222" y="152"/>
                  </a:lnTo>
                  <a:lnTo>
                    <a:pt x="296" y="148"/>
                  </a:lnTo>
                  <a:lnTo>
                    <a:pt x="367" y="140"/>
                  </a:lnTo>
                  <a:lnTo>
                    <a:pt x="444" y="137"/>
                  </a:lnTo>
                  <a:lnTo>
                    <a:pt x="516" y="133"/>
                  </a:lnTo>
                  <a:lnTo>
                    <a:pt x="592" y="130"/>
                  </a:lnTo>
                  <a:lnTo>
                    <a:pt x="668" y="130"/>
                  </a:lnTo>
                  <a:lnTo>
                    <a:pt x="740" y="125"/>
                  </a:lnTo>
                  <a:lnTo>
                    <a:pt x="816" y="125"/>
                  </a:lnTo>
                  <a:lnTo>
                    <a:pt x="888" y="122"/>
                  </a:lnTo>
                  <a:lnTo>
                    <a:pt x="960" y="122"/>
                  </a:lnTo>
                  <a:lnTo>
                    <a:pt x="1032" y="122"/>
                  </a:lnTo>
                  <a:lnTo>
                    <a:pt x="1105" y="122"/>
                  </a:lnTo>
                  <a:lnTo>
                    <a:pt x="1177" y="122"/>
                  </a:lnTo>
                  <a:lnTo>
                    <a:pt x="1177" y="350"/>
                  </a:lnTo>
                  <a:lnTo>
                    <a:pt x="1177" y="345"/>
                  </a:lnTo>
                  <a:lnTo>
                    <a:pt x="1172" y="345"/>
                  </a:lnTo>
                  <a:lnTo>
                    <a:pt x="1123" y="335"/>
                  </a:lnTo>
                  <a:lnTo>
                    <a:pt x="1073" y="327"/>
                  </a:lnTo>
                  <a:lnTo>
                    <a:pt x="1024" y="320"/>
                  </a:lnTo>
                  <a:lnTo>
                    <a:pt x="979" y="312"/>
                  </a:lnTo>
                  <a:lnTo>
                    <a:pt x="930" y="303"/>
                  </a:lnTo>
                  <a:lnTo>
                    <a:pt x="880" y="296"/>
                  </a:lnTo>
                  <a:lnTo>
                    <a:pt x="834" y="293"/>
                  </a:lnTo>
                  <a:lnTo>
                    <a:pt x="789" y="288"/>
                  </a:lnTo>
                  <a:lnTo>
                    <a:pt x="743" y="288"/>
                  </a:lnTo>
                  <a:lnTo>
                    <a:pt x="701" y="288"/>
                  </a:lnTo>
                  <a:lnTo>
                    <a:pt x="659" y="293"/>
                  </a:lnTo>
                  <a:lnTo>
                    <a:pt x="622" y="296"/>
                  </a:lnTo>
                  <a:lnTo>
                    <a:pt x="584" y="308"/>
                  </a:lnTo>
                  <a:lnTo>
                    <a:pt x="545" y="315"/>
                  </a:lnTo>
                  <a:lnTo>
                    <a:pt x="516" y="330"/>
                  </a:lnTo>
                  <a:lnTo>
                    <a:pt x="486" y="345"/>
                  </a:lnTo>
                  <a:lnTo>
                    <a:pt x="444" y="392"/>
                  </a:lnTo>
                  <a:lnTo>
                    <a:pt x="420" y="441"/>
                  </a:lnTo>
                  <a:lnTo>
                    <a:pt x="412" y="490"/>
                  </a:lnTo>
                  <a:lnTo>
                    <a:pt x="432" y="543"/>
                  </a:lnTo>
                  <a:lnTo>
                    <a:pt x="451" y="574"/>
                  </a:lnTo>
                  <a:lnTo>
                    <a:pt x="474" y="601"/>
                  </a:lnTo>
                  <a:lnTo>
                    <a:pt x="496" y="616"/>
                  </a:lnTo>
                  <a:lnTo>
                    <a:pt x="520" y="631"/>
                  </a:lnTo>
                  <a:lnTo>
                    <a:pt x="545" y="641"/>
                  </a:lnTo>
                  <a:lnTo>
                    <a:pt x="572" y="650"/>
                  </a:lnTo>
                  <a:lnTo>
                    <a:pt x="599" y="661"/>
                  </a:lnTo>
                  <a:lnTo>
                    <a:pt x="626" y="673"/>
                  </a:lnTo>
                  <a:lnTo>
                    <a:pt x="676" y="688"/>
                  </a:lnTo>
                  <a:lnTo>
                    <a:pt x="735" y="703"/>
                  </a:lnTo>
                  <a:lnTo>
                    <a:pt x="797" y="722"/>
                  </a:lnTo>
                  <a:lnTo>
                    <a:pt x="868" y="737"/>
                  </a:lnTo>
                  <a:lnTo>
                    <a:pt x="940" y="752"/>
                  </a:lnTo>
                  <a:lnTo>
                    <a:pt x="1017" y="764"/>
                  </a:lnTo>
                  <a:lnTo>
                    <a:pt x="1097" y="779"/>
                  </a:lnTo>
                  <a:lnTo>
                    <a:pt x="1177" y="791"/>
                  </a:lnTo>
                  <a:lnTo>
                    <a:pt x="1177" y="1038"/>
                  </a:lnTo>
                  <a:close/>
                </a:path>
              </a:pathLst>
            </a:custGeom>
            <a:solidFill>
              <a:srgbClr val="518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6" name="Freeform 73"/>
            <p:cNvSpPr>
              <a:spLocks noEditPoints="1"/>
            </p:cNvSpPr>
            <p:nvPr/>
          </p:nvSpPr>
          <p:spPr bwMode="auto">
            <a:xfrm rot="696599">
              <a:off x="3714" y="1255"/>
              <a:ext cx="718" cy="352"/>
            </a:xfrm>
            <a:custGeom>
              <a:avLst/>
              <a:gdLst>
                <a:gd name="T0" fmla="*/ 224 w 2154"/>
                <a:gd name="T1" fmla="*/ 0 h 1056"/>
                <a:gd name="T2" fmla="*/ 235 w 2154"/>
                <a:gd name="T3" fmla="*/ 20 h 1056"/>
                <a:gd name="T4" fmla="*/ 239 w 2154"/>
                <a:gd name="T5" fmla="*/ 75 h 1056"/>
                <a:gd name="T6" fmla="*/ 236 w 2154"/>
                <a:gd name="T7" fmla="*/ 88 h 1056"/>
                <a:gd name="T8" fmla="*/ 230 w 2154"/>
                <a:gd name="T9" fmla="*/ 102 h 1056"/>
                <a:gd name="T10" fmla="*/ 216 w 2154"/>
                <a:gd name="T11" fmla="*/ 111 h 1056"/>
                <a:gd name="T12" fmla="*/ 197 w 2154"/>
                <a:gd name="T13" fmla="*/ 116 h 1056"/>
                <a:gd name="T14" fmla="*/ 174 w 2154"/>
                <a:gd name="T15" fmla="*/ 117 h 1056"/>
                <a:gd name="T16" fmla="*/ 148 w 2154"/>
                <a:gd name="T17" fmla="*/ 115 h 1056"/>
                <a:gd name="T18" fmla="*/ 130 w 2154"/>
                <a:gd name="T19" fmla="*/ 89 h 1056"/>
                <a:gd name="T20" fmla="*/ 157 w 2154"/>
                <a:gd name="T21" fmla="*/ 91 h 1056"/>
                <a:gd name="T22" fmla="*/ 182 w 2154"/>
                <a:gd name="T23" fmla="*/ 91 h 1056"/>
                <a:gd name="T24" fmla="*/ 202 w 2154"/>
                <a:gd name="T25" fmla="*/ 87 h 1056"/>
                <a:gd name="T26" fmla="*/ 215 w 2154"/>
                <a:gd name="T27" fmla="*/ 78 h 1056"/>
                <a:gd name="T28" fmla="*/ 218 w 2154"/>
                <a:gd name="T29" fmla="*/ 64 h 1056"/>
                <a:gd name="T30" fmla="*/ 209 w 2154"/>
                <a:gd name="T31" fmla="*/ 46 h 1056"/>
                <a:gd name="T32" fmla="*/ 194 w 2154"/>
                <a:gd name="T33" fmla="*/ 38 h 1056"/>
                <a:gd name="T34" fmla="*/ 175 w 2154"/>
                <a:gd name="T35" fmla="*/ 34 h 1056"/>
                <a:gd name="T36" fmla="*/ 156 w 2154"/>
                <a:gd name="T37" fmla="*/ 35 h 1056"/>
                <a:gd name="T38" fmla="*/ 138 w 2154"/>
                <a:gd name="T39" fmla="*/ 36 h 1056"/>
                <a:gd name="T40" fmla="*/ 130 w 2154"/>
                <a:gd name="T41" fmla="*/ 14 h 1056"/>
                <a:gd name="T42" fmla="*/ 147 w 2154"/>
                <a:gd name="T43" fmla="*/ 14 h 1056"/>
                <a:gd name="T44" fmla="*/ 164 w 2154"/>
                <a:gd name="T45" fmla="*/ 14 h 1056"/>
                <a:gd name="T46" fmla="*/ 180 w 2154"/>
                <a:gd name="T47" fmla="*/ 13 h 1056"/>
                <a:gd name="T48" fmla="*/ 195 w 2154"/>
                <a:gd name="T49" fmla="*/ 13 h 1056"/>
                <a:gd name="T50" fmla="*/ 208 w 2154"/>
                <a:gd name="T51" fmla="*/ 13 h 1056"/>
                <a:gd name="T52" fmla="*/ 216 w 2154"/>
                <a:gd name="T53" fmla="*/ 7 h 1056"/>
                <a:gd name="T54" fmla="*/ 130 w 2154"/>
                <a:gd name="T55" fmla="*/ 112 h 1056"/>
                <a:gd name="T56" fmla="*/ 103 w 2154"/>
                <a:gd name="T57" fmla="*/ 106 h 1056"/>
                <a:gd name="T58" fmla="*/ 76 w 2154"/>
                <a:gd name="T59" fmla="*/ 99 h 1056"/>
                <a:gd name="T60" fmla="*/ 52 w 2154"/>
                <a:gd name="T61" fmla="*/ 92 h 1056"/>
                <a:gd name="T62" fmla="*/ 30 w 2154"/>
                <a:gd name="T63" fmla="*/ 85 h 1056"/>
                <a:gd name="T64" fmla="*/ 12 w 2154"/>
                <a:gd name="T65" fmla="*/ 79 h 1056"/>
                <a:gd name="T66" fmla="*/ 0 w 2154"/>
                <a:gd name="T67" fmla="*/ 68 h 1056"/>
                <a:gd name="T68" fmla="*/ 2 w 2154"/>
                <a:gd name="T69" fmla="*/ 43 h 1056"/>
                <a:gd name="T70" fmla="*/ 2 w 2154"/>
                <a:gd name="T71" fmla="*/ 19 h 1056"/>
                <a:gd name="T72" fmla="*/ 26 w 2154"/>
                <a:gd name="T73" fmla="*/ 17 h 1056"/>
                <a:gd name="T74" fmla="*/ 50 w 2154"/>
                <a:gd name="T75" fmla="*/ 16 h 1056"/>
                <a:gd name="T76" fmla="*/ 74 w 2154"/>
                <a:gd name="T77" fmla="*/ 15 h 1056"/>
                <a:gd name="T78" fmla="*/ 98 w 2154"/>
                <a:gd name="T79" fmla="*/ 14 h 1056"/>
                <a:gd name="T80" fmla="*/ 122 w 2154"/>
                <a:gd name="T81" fmla="*/ 14 h 1056"/>
                <a:gd name="T82" fmla="*/ 129 w 2154"/>
                <a:gd name="T83" fmla="*/ 36 h 1056"/>
                <a:gd name="T84" fmla="*/ 122 w 2154"/>
                <a:gd name="T85" fmla="*/ 35 h 1056"/>
                <a:gd name="T86" fmla="*/ 106 w 2154"/>
                <a:gd name="T87" fmla="*/ 32 h 1056"/>
                <a:gd name="T88" fmla="*/ 90 w 2154"/>
                <a:gd name="T89" fmla="*/ 30 h 1056"/>
                <a:gd name="T90" fmla="*/ 75 w 2154"/>
                <a:gd name="T91" fmla="*/ 30 h 1056"/>
                <a:gd name="T92" fmla="*/ 61 w 2154"/>
                <a:gd name="T93" fmla="*/ 32 h 1056"/>
                <a:gd name="T94" fmla="*/ 49 w 2154"/>
                <a:gd name="T95" fmla="*/ 36 h 1056"/>
                <a:gd name="T96" fmla="*/ 42 w 2154"/>
                <a:gd name="T97" fmla="*/ 55 h 1056"/>
                <a:gd name="T98" fmla="*/ 49 w 2154"/>
                <a:gd name="T99" fmla="*/ 67 h 1056"/>
                <a:gd name="T100" fmla="*/ 57 w 2154"/>
                <a:gd name="T101" fmla="*/ 71 h 1056"/>
                <a:gd name="T102" fmla="*/ 66 w 2154"/>
                <a:gd name="T103" fmla="*/ 76 h 1056"/>
                <a:gd name="T104" fmla="*/ 86 w 2154"/>
                <a:gd name="T105" fmla="*/ 81 h 1056"/>
                <a:gd name="T106" fmla="*/ 111 w 2154"/>
                <a:gd name="T107" fmla="*/ 86 h 1056"/>
                <a:gd name="T108" fmla="*/ 130 w 2154"/>
                <a:gd name="T109" fmla="*/ 112 h 105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154" h="1056">
                  <a:moveTo>
                    <a:pt x="1959" y="19"/>
                  </a:moveTo>
                  <a:lnTo>
                    <a:pt x="1991" y="3"/>
                  </a:lnTo>
                  <a:lnTo>
                    <a:pt x="2018" y="0"/>
                  </a:lnTo>
                  <a:lnTo>
                    <a:pt x="2035" y="7"/>
                  </a:lnTo>
                  <a:lnTo>
                    <a:pt x="2062" y="22"/>
                  </a:lnTo>
                  <a:lnTo>
                    <a:pt x="2112" y="182"/>
                  </a:lnTo>
                  <a:lnTo>
                    <a:pt x="2142" y="345"/>
                  </a:lnTo>
                  <a:lnTo>
                    <a:pt x="2149" y="508"/>
                  </a:lnTo>
                  <a:lnTo>
                    <a:pt x="2154" y="671"/>
                  </a:lnTo>
                  <a:lnTo>
                    <a:pt x="2146" y="710"/>
                  </a:lnTo>
                  <a:lnTo>
                    <a:pt x="2134" y="747"/>
                  </a:lnTo>
                  <a:lnTo>
                    <a:pt x="2124" y="789"/>
                  </a:lnTo>
                  <a:lnTo>
                    <a:pt x="2116" y="828"/>
                  </a:lnTo>
                  <a:lnTo>
                    <a:pt x="2097" y="873"/>
                  </a:lnTo>
                  <a:lnTo>
                    <a:pt x="2067" y="915"/>
                  </a:lnTo>
                  <a:lnTo>
                    <a:pt x="2033" y="949"/>
                  </a:lnTo>
                  <a:lnTo>
                    <a:pt x="1991" y="979"/>
                  </a:lnTo>
                  <a:lnTo>
                    <a:pt x="1944" y="1002"/>
                  </a:lnTo>
                  <a:lnTo>
                    <a:pt x="1892" y="1021"/>
                  </a:lnTo>
                  <a:lnTo>
                    <a:pt x="1835" y="1036"/>
                  </a:lnTo>
                  <a:lnTo>
                    <a:pt x="1774" y="1048"/>
                  </a:lnTo>
                  <a:lnTo>
                    <a:pt x="1709" y="1051"/>
                  </a:lnTo>
                  <a:lnTo>
                    <a:pt x="1638" y="1056"/>
                  </a:lnTo>
                  <a:lnTo>
                    <a:pt x="1564" y="1056"/>
                  </a:lnTo>
                  <a:lnTo>
                    <a:pt x="1488" y="1051"/>
                  </a:lnTo>
                  <a:lnTo>
                    <a:pt x="1409" y="1044"/>
                  </a:lnTo>
                  <a:lnTo>
                    <a:pt x="1330" y="1033"/>
                  </a:lnTo>
                  <a:lnTo>
                    <a:pt x="1249" y="1021"/>
                  </a:lnTo>
                  <a:lnTo>
                    <a:pt x="1167" y="1006"/>
                  </a:lnTo>
                  <a:lnTo>
                    <a:pt x="1167" y="797"/>
                  </a:lnTo>
                  <a:lnTo>
                    <a:pt x="1249" y="809"/>
                  </a:lnTo>
                  <a:lnTo>
                    <a:pt x="1330" y="816"/>
                  </a:lnTo>
                  <a:lnTo>
                    <a:pt x="1409" y="819"/>
                  </a:lnTo>
                  <a:lnTo>
                    <a:pt x="1488" y="819"/>
                  </a:lnTo>
                  <a:lnTo>
                    <a:pt x="1564" y="819"/>
                  </a:lnTo>
                  <a:lnTo>
                    <a:pt x="1638" y="816"/>
                  </a:lnTo>
                  <a:lnTo>
                    <a:pt x="1702" y="809"/>
                  </a:lnTo>
                  <a:lnTo>
                    <a:pt x="1762" y="797"/>
                  </a:lnTo>
                  <a:lnTo>
                    <a:pt x="1819" y="779"/>
                  </a:lnTo>
                  <a:lnTo>
                    <a:pt x="1865" y="759"/>
                  </a:lnTo>
                  <a:lnTo>
                    <a:pt x="1902" y="733"/>
                  </a:lnTo>
                  <a:lnTo>
                    <a:pt x="1934" y="703"/>
                  </a:lnTo>
                  <a:lnTo>
                    <a:pt x="1952" y="664"/>
                  </a:lnTo>
                  <a:lnTo>
                    <a:pt x="1964" y="622"/>
                  </a:lnTo>
                  <a:lnTo>
                    <a:pt x="1959" y="572"/>
                  </a:lnTo>
                  <a:lnTo>
                    <a:pt x="1944" y="516"/>
                  </a:lnTo>
                  <a:lnTo>
                    <a:pt x="1917" y="463"/>
                  </a:lnTo>
                  <a:lnTo>
                    <a:pt x="1884" y="417"/>
                  </a:lnTo>
                  <a:lnTo>
                    <a:pt x="1846" y="383"/>
                  </a:lnTo>
                  <a:lnTo>
                    <a:pt x="1801" y="357"/>
                  </a:lnTo>
                  <a:lnTo>
                    <a:pt x="1747" y="338"/>
                  </a:lnTo>
                  <a:lnTo>
                    <a:pt x="1694" y="323"/>
                  </a:lnTo>
                  <a:lnTo>
                    <a:pt x="1638" y="311"/>
                  </a:lnTo>
                  <a:lnTo>
                    <a:pt x="1579" y="308"/>
                  </a:lnTo>
                  <a:lnTo>
                    <a:pt x="1520" y="308"/>
                  </a:lnTo>
                  <a:lnTo>
                    <a:pt x="1458" y="308"/>
                  </a:lnTo>
                  <a:lnTo>
                    <a:pt x="1401" y="311"/>
                  </a:lnTo>
                  <a:lnTo>
                    <a:pt x="1345" y="315"/>
                  </a:lnTo>
                  <a:lnTo>
                    <a:pt x="1291" y="318"/>
                  </a:lnTo>
                  <a:lnTo>
                    <a:pt x="1246" y="323"/>
                  </a:lnTo>
                  <a:lnTo>
                    <a:pt x="1204" y="323"/>
                  </a:lnTo>
                  <a:lnTo>
                    <a:pt x="1167" y="323"/>
                  </a:lnTo>
                  <a:lnTo>
                    <a:pt x="1167" y="128"/>
                  </a:lnTo>
                  <a:lnTo>
                    <a:pt x="1219" y="128"/>
                  </a:lnTo>
                  <a:lnTo>
                    <a:pt x="1273" y="125"/>
                  </a:lnTo>
                  <a:lnTo>
                    <a:pt x="1322" y="125"/>
                  </a:lnTo>
                  <a:lnTo>
                    <a:pt x="1374" y="125"/>
                  </a:lnTo>
                  <a:lnTo>
                    <a:pt x="1424" y="125"/>
                  </a:lnTo>
                  <a:lnTo>
                    <a:pt x="1473" y="125"/>
                  </a:lnTo>
                  <a:lnTo>
                    <a:pt x="1523" y="125"/>
                  </a:lnTo>
                  <a:lnTo>
                    <a:pt x="1569" y="125"/>
                  </a:lnTo>
                  <a:lnTo>
                    <a:pt x="1618" y="121"/>
                  </a:lnTo>
                  <a:lnTo>
                    <a:pt x="1663" y="121"/>
                  </a:lnTo>
                  <a:lnTo>
                    <a:pt x="1705" y="121"/>
                  </a:lnTo>
                  <a:lnTo>
                    <a:pt x="1751" y="121"/>
                  </a:lnTo>
                  <a:lnTo>
                    <a:pt x="1793" y="118"/>
                  </a:lnTo>
                  <a:lnTo>
                    <a:pt x="1835" y="118"/>
                  </a:lnTo>
                  <a:lnTo>
                    <a:pt x="1872" y="113"/>
                  </a:lnTo>
                  <a:lnTo>
                    <a:pt x="1910" y="110"/>
                  </a:lnTo>
                  <a:lnTo>
                    <a:pt x="1929" y="86"/>
                  </a:lnTo>
                  <a:lnTo>
                    <a:pt x="1941" y="59"/>
                  </a:lnTo>
                  <a:lnTo>
                    <a:pt x="1949" y="37"/>
                  </a:lnTo>
                  <a:lnTo>
                    <a:pt x="1959" y="19"/>
                  </a:lnTo>
                  <a:close/>
                  <a:moveTo>
                    <a:pt x="1167" y="1006"/>
                  </a:moveTo>
                  <a:lnTo>
                    <a:pt x="1086" y="991"/>
                  </a:lnTo>
                  <a:lnTo>
                    <a:pt x="1002" y="972"/>
                  </a:lnTo>
                  <a:lnTo>
                    <a:pt x="923" y="952"/>
                  </a:lnTo>
                  <a:lnTo>
                    <a:pt x="844" y="934"/>
                  </a:lnTo>
                  <a:lnTo>
                    <a:pt x="763" y="915"/>
                  </a:lnTo>
                  <a:lnTo>
                    <a:pt x="683" y="893"/>
                  </a:lnTo>
                  <a:lnTo>
                    <a:pt x="607" y="873"/>
                  </a:lnTo>
                  <a:lnTo>
                    <a:pt x="535" y="851"/>
                  </a:lnTo>
                  <a:lnTo>
                    <a:pt x="464" y="828"/>
                  </a:lnTo>
                  <a:lnTo>
                    <a:pt x="395" y="809"/>
                  </a:lnTo>
                  <a:lnTo>
                    <a:pt x="331" y="786"/>
                  </a:lnTo>
                  <a:lnTo>
                    <a:pt x="266" y="767"/>
                  </a:lnTo>
                  <a:lnTo>
                    <a:pt x="208" y="747"/>
                  </a:lnTo>
                  <a:lnTo>
                    <a:pt x="156" y="730"/>
                  </a:lnTo>
                  <a:lnTo>
                    <a:pt x="106" y="713"/>
                  </a:lnTo>
                  <a:lnTo>
                    <a:pt x="64" y="698"/>
                  </a:lnTo>
                  <a:lnTo>
                    <a:pt x="22" y="668"/>
                  </a:lnTo>
                  <a:lnTo>
                    <a:pt x="3" y="614"/>
                  </a:lnTo>
                  <a:lnTo>
                    <a:pt x="0" y="547"/>
                  </a:lnTo>
                  <a:lnTo>
                    <a:pt x="7" y="471"/>
                  </a:lnTo>
                  <a:lnTo>
                    <a:pt x="18" y="387"/>
                  </a:lnTo>
                  <a:lnTo>
                    <a:pt x="27" y="308"/>
                  </a:lnTo>
                  <a:lnTo>
                    <a:pt x="30" y="234"/>
                  </a:lnTo>
                  <a:lnTo>
                    <a:pt x="22" y="175"/>
                  </a:lnTo>
                  <a:lnTo>
                    <a:pt x="91" y="167"/>
                  </a:lnTo>
                  <a:lnTo>
                    <a:pt x="163" y="160"/>
                  </a:lnTo>
                  <a:lnTo>
                    <a:pt x="232" y="151"/>
                  </a:lnTo>
                  <a:lnTo>
                    <a:pt x="304" y="148"/>
                  </a:lnTo>
                  <a:lnTo>
                    <a:pt x="375" y="143"/>
                  </a:lnTo>
                  <a:lnTo>
                    <a:pt x="447" y="140"/>
                  </a:lnTo>
                  <a:lnTo>
                    <a:pt x="520" y="136"/>
                  </a:lnTo>
                  <a:lnTo>
                    <a:pt x="592" y="133"/>
                  </a:lnTo>
                  <a:lnTo>
                    <a:pt x="664" y="133"/>
                  </a:lnTo>
                  <a:lnTo>
                    <a:pt x="737" y="133"/>
                  </a:lnTo>
                  <a:lnTo>
                    <a:pt x="809" y="128"/>
                  </a:lnTo>
                  <a:lnTo>
                    <a:pt x="881" y="128"/>
                  </a:lnTo>
                  <a:lnTo>
                    <a:pt x="953" y="128"/>
                  </a:lnTo>
                  <a:lnTo>
                    <a:pt x="1026" y="128"/>
                  </a:lnTo>
                  <a:lnTo>
                    <a:pt x="1098" y="128"/>
                  </a:lnTo>
                  <a:lnTo>
                    <a:pt x="1167" y="128"/>
                  </a:lnTo>
                  <a:lnTo>
                    <a:pt x="1167" y="323"/>
                  </a:lnTo>
                  <a:lnTo>
                    <a:pt x="1162" y="323"/>
                  </a:lnTo>
                  <a:lnTo>
                    <a:pt x="1158" y="323"/>
                  </a:lnTo>
                  <a:lnTo>
                    <a:pt x="1150" y="323"/>
                  </a:lnTo>
                  <a:lnTo>
                    <a:pt x="1101" y="315"/>
                  </a:lnTo>
                  <a:lnTo>
                    <a:pt x="1056" y="303"/>
                  </a:lnTo>
                  <a:lnTo>
                    <a:pt x="1007" y="296"/>
                  </a:lnTo>
                  <a:lnTo>
                    <a:pt x="957" y="288"/>
                  </a:lnTo>
                  <a:lnTo>
                    <a:pt x="908" y="281"/>
                  </a:lnTo>
                  <a:lnTo>
                    <a:pt x="858" y="273"/>
                  </a:lnTo>
                  <a:lnTo>
                    <a:pt x="812" y="269"/>
                  </a:lnTo>
                  <a:lnTo>
                    <a:pt x="763" y="266"/>
                  </a:lnTo>
                  <a:lnTo>
                    <a:pt x="718" y="266"/>
                  </a:lnTo>
                  <a:lnTo>
                    <a:pt x="672" y="266"/>
                  </a:lnTo>
                  <a:lnTo>
                    <a:pt x="627" y="269"/>
                  </a:lnTo>
                  <a:lnTo>
                    <a:pt x="585" y="276"/>
                  </a:lnTo>
                  <a:lnTo>
                    <a:pt x="547" y="284"/>
                  </a:lnTo>
                  <a:lnTo>
                    <a:pt x="508" y="296"/>
                  </a:lnTo>
                  <a:lnTo>
                    <a:pt x="471" y="308"/>
                  </a:lnTo>
                  <a:lnTo>
                    <a:pt x="437" y="326"/>
                  </a:lnTo>
                  <a:lnTo>
                    <a:pt x="398" y="380"/>
                  </a:lnTo>
                  <a:lnTo>
                    <a:pt x="380" y="436"/>
                  </a:lnTo>
                  <a:lnTo>
                    <a:pt x="380" y="498"/>
                  </a:lnTo>
                  <a:lnTo>
                    <a:pt x="398" y="550"/>
                  </a:lnTo>
                  <a:lnTo>
                    <a:pt x="422" y="580"/>
                  </a:lnTo>
                  <a:lnTo>
                    <a:pt x="444" y="599"/>
                  </a:lnTo>
                  <a:lnTo>
                    <a:pt x="467" y="619"/>
                  </a:lnTo>
                  <a:lnTo>
                    <a:pt x="494" y="629"/>
                  </a:lnTo>
                  <a:lnTo>
                    <a:pt x="516" y="641"/>
                  </a:lnTo>
                  <a:lnTo>
                    <a:pt x="543" y="653"/>
                  </a:lnTo>
                  <a:lnTo>
                    <a:pt x="570" y="664"/>
                  </a:lnTo>
                  <a:lnTo>
                    <a:pt x="597" y="680"/>
                  </a:lnTo>
                  <a:lnTo>
                    <a:pt x="649" y="695"/>
                  </a:lnTo>
                  <a:lnTo>
                    <a:pt x="706" y="710"/>
                  </a:lnTo>
                  <a:lnTo>
                    <a:pt x="775" y="730"/>
                  </a:lnTo>
                  <a:lnTo>
                    <a:pt x="844" y="744"/>
                  </a:lnTo>
                  <a:lnTo>
                    <a:pt x="918" y="759"/>
                  </a:lnTo>
                  <a:lnTo>
                    <a:pt x="999" y="770"/>
                  </a:lnTo>
                  <a:lnTo>
                    <a:pt x="1083" y="786"/>
                  </a:lnTo>
                  <a:lnTo>
                    <a:pt x="1167" y="797"/>
                  </a:lnTo>
                  <a:lnTo>
                    <a:pt x="1167" y="1006"/>
                  </a:lnTo>
                  <a:close/>
                </a:path>
              </a:pathLst>
            </a:custGeom>
            <a:solidFill>
              <a:srgbClr val="5E96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7" name="Freeform 74"/>
            <p:cNvSpPr>
              <a:spLocks noEditPoints="1"/>
            </p:cNvSpPr>
            <p:nvPr/>
          </p:nvSpPr>
          <p:spPr bwMode="auto">
            <a:xfrm rot="696599">
              <a:off x="3723" y="1260"/>
              <a:ext cx="705" cy="340"/>
            </a:xfrm>
            <a:custGeom>
              <a:avLst/>
              <a:gdLst>
                <a:gd name="T0" fmla="*/ 220 w 2115"/>
                <a:gd name="T1" fmla="*/ 0 h 1021"/>
                <a:gd name="T2" fmla="*/ 230 w 2115"/>
                <a:gd name="T3" fmla="*/ 19 h 1021"/>
                <a:gd name="T4" fmla="*/ 235 w 2115"/>
                <a:gd name="T5" fmla="*/ 72 h 1021"/>
                <a:gd name="T6" fmla="*/ 231 w 2115"/>
                <a:gd name="T7" fmla="*/ 86 h 1021"/>
                <a:gd name="T8" fmla="*/ 225 w 2115"/>
                <a:gd name="T9" fmla="*/ 99 h 1021"/>
                <a:gd name="T10" fmla="*/ 212 w 2115"/>
                <a:gd name="T11" fmla="*/ 108 h 1021"/>
                <a:gd name="T12" fmla="*/ 193 w 2115"/>
                <a:gd name="T13" fmla="*/ 113 h 1021"/>
                <a:gd name="T14" fmla="*/ 170 w 2115"/>
                <a:gd name="T15" fmla="*/ 113 h 1021"/>
                <a:gd name="T16" fmla="*/ 145 w 2115"/>
                <a:gd name="T17" fmla="*/ 111 h 1021"/>
                <a:gd name="T18" fmla="*/ 127 w 2115"/>
                <a:gd name="T19" fmla="*/ 89 h 1021"/>
                <a:gd name="T20" fmla="*/ 154 w 2115"/>
                <a:gd name="T21" fmla="*/ 91 h 1021"/>
                <a:gd name="T22" fmla="*/ 181 w 2115"/>
                <a:gd name="T23" fmla="*/ 91 h 1021"/>
                <a:gd name="T24" fmla="*/ 201 w 2115"/>
                <a:gd name="T25" fmla="*/ 86 h 1021"/>
                <a:gd name="T26" fmla="*/ 215 w 2115"/>
                <a:gd name="T27" fmla="*/ 76 h 1021"/>
                <a:gd name="T28" fmla="*/ 218 w 2115"/>
                <a:gd name="T29" fmla="*/ 61 h 1021"/>
                <a:gd name="T30" fmla="*/ 209 w 2115"/>
                <a:gd name="T31" fmla="*/ 44 h 1021"/>
                <a:gd name="T32" fmla="*/ 194 w 2115"/>
                <a:gd name="T33" fmla="*/ 34 h 1021"/>
                <a:gd name="T34" fmla="*/ 174 w 2115"/>
                <a:gd name="T35" fmla="*/ 31 h 1021"/>
                <a:gd name="T36" fmla="*/ 154 w 2115"/>
                <a:gd name="T37" fmla="*/ 31 h 1021"/>
                <a:gd name="T38" fmla="*/ 136 w 2115"/>
                <a:gd name="T39" fmla="*/ 32 h 1021"/>
                <a:gd name="T40" fmla="*/ 127 w 2115"/>
                <a:gd name="T41" fmla="*/ 14 h 1021"/>
                <a:gd name="T42" fmla="*/ 144 w 2115"/>
                <a:gd name="T43" fmla="*/ 14 h 1021"/>
                <a:gd name="T44" fmla="*/ 161 w 2115"/>
                <a:gd name="T45" fmla="*/ 14 h 1021"/>
                <a:gd name="T46" fmla="*/ 177 w 2115"/>
                <a:gd name="T47" fmla="*/ 13 h 1021"/>
                <a:gd name="T48" fmla="*/ 192 w 2115"/>
                <a:gd name="T49" fmla="*/ 13 h 1021"/>
                <a:gd name="T50" fmla="*/ 205 w 2115"/>
                <a:gd name="T51" fmla="*/ 13 h 1021"/>
                <a:gd name="T52" fmla="*/ 214 w 2115"/>
                <a:gd name="T53" fmla="*/ 7 h 1021"/>
                <a:gd name="T54" fmla="*/ 127 w 2115"/>
                <a:gd name="T55" fmla="*/ 108 h 1021"/>
                <a:gd name="T56" fmla="*/ 100 w 2115"/>
                <a:gd name="T57" fmla="*/ 103 h 1021"/>
                <a:gd name="T58" fmla="*/ 75 w 2115"/>
                <a:gd name="T59" fmla="*/ 97 h 1021"/>
                <a:gd name="T60" fmla="*/ 51 w 2115"/>
                <a:gd name="T61" fmla="*/ 89 h 1021"/>
                <a:gd name="T62" fmla="*/ 29 w 2115"/>
                <a:gd name="T63" fmla="*/ 83 h 1021"/>
                <a:gd name="T64" fmla="*/ 12 w 2115"/>
                <a:gd name="T65" fmla="*/ 77 h 1021"/>
                <a:gd name="T66" fmla="*/ 0 w 2115"/>
                <a:gd name="T67" fmla="*/ 66 h 1021"/>
                <a:gd name="T68" fmla="*/ 2 w 2115"/>
                <a:gd name="T69" fmla="*/ 42 h 1021"/>
                <a:gd name="T70" fmla="*/ 4 w 2115"/>
                <a:gd name="T71" fmla="*/ 20 h 1021"/>
                <a:gd name="T72" fmla="*/ 27 w 2115"/>
                <a:gd name="T73" fmla="*/ 17 h 1021"/>
                <a:gd name="T74" fmla="*/ 50 w 2115"/>
                <a:gd name="T75" fmla="*/ 16 h 1021"/>
                <a:gd name="T76" fmla="*/ 73 w 2115"/>
                <a:gd name="T77" fmla="*/ 15 h 1021"/>
                <a:gd name="T78" fmla="*/ 96 w 2115"/>
                <a:gd name="T79" fmla="*/ 14 h 1021"/>
                <a:gd name="T80" fmla="*/ 119 w 2115"/>
                <a:gd name="T81" fmla="*/ 14 h 1021"/>
                <a:gd name="T82" fmla="*/ 126 w 2115"/>
                <a:gd name="T83" fmla="*/ 32 h 1021"/>
                <a:gd name="T84" fmla="*/ 119 w 2115"/>
                <a:gd name="T85" fmla="*/ 31 h 1021"/>
                <a:gd name="T86" fmla="*/ 103 w 2115"/>
                <a:gd name="T87" fmla="*/ 29 h 1021"/>
                <a:gd name="T88" fmla="*/ 86 w 2115"/>
                <a:gd name="T89" fmla="*/ 27 h 1021"/>
                <a:gd name="T90" fmla="*/ 70 w 2115"/>
                <a:gd name="T91" fmla="*/ 27 h 1021"/>
                <a:gd name="T92" fmla="*/ 56 w 2115"/>
                <a:gd name="T93" fmla="*/ 29 h 1021"/>
                <a:gd name="T94" fmla="*/ 43 w 2115"/>
                <a:gd name="T95" fmla="*/ 34 h 1021"/>
                <a:gd name="T96" fmla="*/ 38 w 2115"/>
                <a:gd name="T97" fmla="*/ 55 h 1021"/>
                <a:gd name="T98" fmla="*/ 46 w 2115"/>
                <a:gd name="T99" fmla="*/ 66 h 1021"/>
                <a:gd name="T100" fmla="*/ 53 w 2115"/>
                <a:gd name="T101" fmla="*/ 71 h 1021"/>
                <a:gd name="T102" fmla="*/ 61 w 2115"/>
                <a:gd name="T103" fmla="*/ 76 h 1021"/>
                <a:gd name="T104" fmla="*/ 82 w 2115"/>
                <a:gd name="T105" fmla="*/ 81 h 1021"/>
                <a:gd name="T106" fmla="*/ 108 w 2115"/>
                <a:gd name="T107" fmla="*/ 86 h 1021"/>
                <a:gd name="T108" fmla="*/ 127 w 2115"/>
                <a:gd name="T109" fmla="*/ 108 h 102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115" h="1021">
                  <a:moveTo>
                    <a:pt x="1932" y="19"/>
                  </a:moveTo>
                  <a:lnTo>
                    <a:pt x="1959" y="7"/>
                  </a:lnTo>
                  <a:lnTo>
                    <a:pt x="1979" y="0"/>
                  </a:lnTo>
                  <a:lnTo>
                    <a:pt x="2001" y="7"/>
                  </a:lnTo>
                  <a:lnTo>
                    <a:pt x="2023" y="19"/>
                  </a:lnTo>
                  <a:lnTo>
                    <a:pt x="2070" y="175"/>
                  </a:lnTo>
                  <a:lnTo>
                    <a:pt x="2097" y="335"/>
                  </a:lnTo>
                  <a:lnTo>
                    <a:pt x="2107" y="498"/>
                  </a:lnTo>
                  <a:lnTo>
                    <a:pt x="2115" y="653"/>
                  </a:lnTo>
                  <a:lnTo>
                    <a:pt x="2104" y="691"/>
                  </a:lnTo>
                  <a:lnTo>
                    <a:pt x="2092" y="732"/>
                  </a:lnTo>
                  <a:lnTo>
                    <a:pt x="2080" y="771"/>
                  </a:lnTo>
                  <a:lnTo>
                    <a:pt x="2073" y="804"/>
                  </a:lnTo>
                  <a:lnTo>
                    <a:pt x="2055" y="851"/>
                  </a:lnTo>
                  <a:lnTo>
                    <a:pt x="2028" y="888"/>
                  </a:lnTo>
                  <a:lnTo>
                    <a:pt x="1994" y="919"/>
                  </a:lnTo>
                  <a:lnTo>
                    <a:pt x="1952" y="949"/>
                  </a:lnTo>
                  <a:lnTo>
                    <a:pt x="1907" y="972"/>
                  </a:lnTo>
                  <a:lnTo>
                    <a:pt x="1857" y="991"/>
                  </a:lnTo>
                  <a:lnTo>
                    <a:pt x="1801" y="1003"/>
                  </a:lnTo>
                  <a:lnTo>
                    <a:pt x="1739" y="1014"/>
                  </a:lnTo>
                  <a:lnTo>
                    <a:pt x="1675" y="1021"/>
                  </a:lnTo>
                  <a:lnTo>
                    <a:pt x="1606" y="1021"/>
                  </a:lnTo>
                  <a:lnTo>
                    <a:pt x="1534" y="1021"/>
                  </a:lnTo>
                  <a:lnTo>
                    <a:pt x="1461" y="1018"/>
                  </a:lnTo>
                  <a:lnTo>
                    <a:pt x="1382" y="1011"/>
                  </a:lnTo>
                  <a:lnTo>
                    <a:pt x="1303" y="1003"/>
                  </a:lnTo>
                  <a:lnTo>
                    <a:pt x="1222" y="991"/>
                  </a:lnTo>
                  <a:lnTo>
                    <a:pt x="1140" y="976"/>
                  </a:lnTo>
                  <a:lnTo>
                    <a:pt x="1140" y="804"/>
                  </a:lnTo>
                  <a:lnTo>
                    <a:pt x="1222" y="813"/>
                  </a:lnTo>
                  <a:lnTo>
                    <a:pt x="1310" y="821"/>
                  </a:lnTo>
                  <a:lnTo>
                    <a:pt x="1389" y="824"/>
                  </a:lnTo>
                  <a:lnTo>
                    <a:pt x="1473" y="824"/>
                  </a:lnTo>
                  <a:lnTo>
                    <a:pt x="1549" y="824"/>
                  </a:lnTo>
                  <a:lnTo>
                    <a:pt x="1626" y="816"/>
                  </a:lnTo>
                  <a:lnTo>
                    <a:pt x="1693" y="809"/>
                  </a:lnTo>
                  <a:lnTo>
                    <a:pt x="1754" y="794"/>
                  </a:lnTo>
                  <a:lnTo>
                    <a:pt x="1811" y="774"/>
                  </a:lnTo>
                  <a:lnTo>
                    <a:pt x="1860" y="752"/>
                  </a:lnTo>
                  <a:lnTo>
                    <a:pt x="1902" y="722"/>
                  </a:lnTo>
                  <a:lnTo>
                    <a:pt x="1932" y="688"/>
                  </a:lnTo>
                  <a:lnTo>
                    <a:pt x="1952" y="649"/>
                  </a:lnTo>
                  <a:lnTo>
                    <a:pt x="1964" y="604"/>
                  </a:lnTo>
                  <a:lnTo>
                    <a:pt x="1959" y="550"/>
                  </a:lnTo>
                  <a:lnTo>
                    <a:pt x="1944" y="493"/>
                  </a:lnTo>
                  <a:lnTo>
                    <a:pt x="1917" y="441"/>
                  </a:lnTo>
                  <a:lnTo>
                    <a:pt x="1883" y="394"/>
                  </a:lnTo>
                  <a:lnTo>
                    <a:pt x="1841" y="357"/>
                  </a:lnTo>
                  <a:lnTo>
                    <a:pt x="1792" y="330"/>
                  </a:lnTo>
                  <a:lnTo>
                    <a:pt x="1742" y="308"/>
                  </a:lnTo>
                  <a:lnTo>
                    <a:pt x="1685" y="293"/>
                  </a:lnTo>
                  <a:lnTo>
                    <a:pt x="1629" y="285"/>
                  </a:lnTo>
                  <a:lnTo>
                    <a:pt x="1569" y="276"/>
                  </a:lnTo>
                  <a:lnTo>
                    <a:pt x="1507" y="273"/>
                  </a:lnTo>
                  <a:lnTo>
                    <a:pt x="1446" y="276"/>
                  </a:lnTo>
                  <a:lnTo>
                    <a:pt x="1386" y="276"/>
                  </a:lnTo>
                  <a:lnTo>
                    <a:pt x="1329" y="281"/>
                  </a:lnTo>
                  <a:lnTo>
                    <a:pt x="1271" y="285"/>
                  </a:lnTo>
                  <a:lnTo>
                    <a:pt x="1222" y="288"/>
                  </a:lnTo>
                  <a:lnTo>
                    <a:pt x="1177" y="288"/>
                  </a:lnTo>
                  <a:lnTo>
                    <a:pt x="1140" y="288"/>
                  </a:lnTo>
                  <a:lnTo>
                    <a:pt x="1140" y="125"/>
                  </a:lnTo>
                  <a:lnTo>
                    <a:pt x="1192" y="125"/>
                  </a:lnTo>
                  <a:lnTo>
                    <a:pt x="1246" y="125"/>
                  </a:lnTo>
                  <a:lnTo>
                    <a:pt x="1298" y="125"/>
                  </a:lnTo>
                  <a:lnTo>
                    <a:pt x="1347" y="125"/>
                  </a:lnTo>
                  <a:lnTo>
                    <a:pt x="1397" y="125"/>
                  </a:lnTo>
                  <a:lnTo>
                    <a:pt x="1451" y="125"/>
                  </a:lnTo>
                  <a:lnTo>
                    <a:pt x="1496" y="125"/>
                  </a:lnTo>
                  <a:lnTo>
                    <a:pt x="1545" y="125"/>
                  </a:lnTo>
                  <a:lnTo>
                    <a:pt x="1591" y="121"/>
                  </a:lnTo>
                  <a:lnTo>
                    <a:pt x="1636" y="121"/>
                  </a:lnTo>
                  <a:lnTo>
                    <a:pt x="1682" y="121"/>
                  </a:lnTo>
                  <a:lnTo>
                    <a:pt x="1724" y="121"/>
                  </a:lnTo>
                  <a:lnTo>
                    <a:pt x="1766" y="118"/>
                  </a:lnTo>
                  <a:lnTo>
                    <a:pt x="1808" y="118"/>
                  </a:lnTo>
                  <a:lnTo>
                    <a:pt x="1845" y="118"/>
                  </a:lnTo>
                  <a:lnTo>
                    <a:pt x="1883" y="113"/>
                  </a:lnTo>
                  <a:lnTo>
                    <a:pt x="1910" y="86"/>
                  </a:lnTo>
                  <a:lnTo>
                    <a:pt x="1922" y="61"/>
                  </a:lnTo>
                  <a:lnTo>
                    <a:pt x="1929" y="37"/>
                  </a:lnTo>
                  <a:lnTo>
                    <a:pt x="1932" y="19"/>
                  </a:lnTo>
                  <a:close/>
                  <a:moveTo>
                    <a:pt x="1140" y="976"/>
                  </a:moveTo>
                  <a:lnTo>
                    <a:pt x="1059" y="961"/>
                  </a:lnTo>
                  <a:lnTo>
                    <a:pt x="983" y="945"/>
                  </a:lnTo>
                  <a:lnTo>
                    <a:pt x="903" y="927"/>
                  </a:lnTo>
                  <a:lnTo>
                    <a:pt x="827" y="907"/>
                  </a:lnTo>
                  <a:lnTo>
                    <a:pt x="748" y="888"/>
                  </a:lnTo>
                  <a:lnTo>
                    <a:pt x="671" y="870"/>
                  </a:lnTo>
                  <a:lnTo>
                    <a:pt x="600" y="846"/>
                  </a:lnTo>
                  <a:lnTo>
                    <a:pt x="528" y="828"/>
                  </a:lnTo>
                  <a:lnTo>
                    <a:pt x="455" y="804"/>
                  </a:lnTo>
                  <a:lnTo>
                    <a:pt x="387" y="786"/>
                  </a:lnTo>
                  <a:lnTo>
                    <a:pt x="321" y="764"/>
                  </a:lnTo>
                  <a:lnTo>
                    <a:pt x="265" y="744"/>
                  </a:lnTo>
                  <a:lnTo>
                    <a:pt x="208" y="725"/>
                  </a:lnTo>
                  <a:lnTo>
                    <a:pt x="155" y="706"/>
                  </a:lnTo>
                  <a:lnTo>
                    <a:pt x="106" y="691"/>
                  </a:lnTo>
                  <a:lnTo>
                    <a:pt x="64" y="676"/>
                  </a:lnTo>
                  <a:lnTo>
                    <a:pt x="22" y="646"/>
                  </a:lnTo>
                  <a:lnTo>
                    <a:pt x="3" y="596"/>
                  </a:lnTo>
                  <a:lnTo>
                    <a:pt x="0" y="532"/>
                  </a:lnTo>
                  <a:lnTo>
                    <a:pt x="10" y="459"/>
                  </a:lnTo>
                  <a:lnTo>
                    <a:pt x="22" y="380"/>
                  </a:lnTo>
                  <a:lnTo>
                    <a:pt x="33" y="303"/>
                  </a:lnTo>
                  <a:lnTo>
                    <a:pt x="40" y="234"/>
                  </a:lnTo>
                  <a:lnTo>
                    <a:pt x="33" y="178"/>
                  </a:lnTo>
                  <a:lnTo>
                    <a:pt x="102" y="170"/>
                  </a:lnTo>
                  <a:lnTo>
                    <a:pt x="170" y="163"/>
                  </a:lnTo>
                  <a:lnTo>
                    <a:pt x="239" y="155"/>
                  </a:lnTo>
                  <a:lnTo>
                    <a:pt x="307" y="152"/>
                  </a:lnTo>
                  <a:lnTo>
                    <a:pt x="375" y="145"/>
                  </a:lnTo>
                  <a:lnTo>
                    <a:pt x="447" y="140"/>
                  </a:lnTo>
                  <a:lnTo>
                    <a:pt x="516" y="136"/>
                  </a:lnTo>
                  <a:lnTo>
                    <a:pt x="588" y="133"/>
                  </a:lnTo>
                  <a:lnTo>
                    <a:pt x="656" y="133"/>
                  </a:lnTo>
                  <a:lnTo>
                    <a:pt x="725" y="128"/>
                  </a:lnTo>
                  <a:lnTo>
                    <a:pt x="797" y="128"/>
                  </a:lnTo>
                  <a:lnTo>
                    <a:pt x="866" y="125"/>
                  </a:lnTo>
                  <a:lnTo>
                    <a:pt x="933" y="125"/>
                  </a:lnTo>
                  <a:lnTo>
                    <a:pt x="1002" y="125"/>
                  </a:lnTo>
                  <a:lnTo>
                    <a:pt x="1071" y="125"/>
                  </a:lnTo>
                  <a:lnTo>
                    <a:pt x="1140" y="125"/>
                  </a:lnTo>
                  <a:lnTo>
                    <a:pt x="1140" y="288"/>
                  </a:lnTo>
                  <a:lnTo>
                    <a:pt x="1135" y="288"/>
                  </a:lnTo>
                  <a:lnTo>
                    <a:pt x="1131" y="288"/>
                  </a:lnTo>
                  <a:lnTo>
                    <a:pt x="1123" y="288"/>
                  </a:lnTo>
                  <a:lnTo>
                    <a:pt x="1074" y="281"/>
                  </a:lnTo>
                  <a:lnTo>
                    <a:pt x="1024" y="273"/>
                  </a:lnTo>
                  <a:lnTo>
                    <a:pt x="975" y="266"/>
                  </a:lnTo>
                  <a:lnTo>
                    <a:pt x="926" y="261"/>
                  </a:lnTo>
                  <a:lnTo>
                    <a:pt x="876" y="254"/>
                  </a:lnTo>
                  <a:lnTo>
                    <a:pt x="827" y="246"/>
                  </a:lnTo>
                  <a:lnTo>
                    <a:pt x="778" y="243"/>
                  </a:lnTo>
                  <a:lnTo>
                    <a:pt x="728" y="239"/>
                  </a:lnTo>
                  <a:lnTo>
                    <a:pt x="683" y="239"/>
                  </a:lnTo>
                  <a:lnTo>
                    <a:pt x="634" y="239"/>
                  </a:lnTo>
                  <a:lnTo>
                    <a:pt x="592" y="243"/>
                  </a:lnTo>
                  <a:lnTo>
                    <a:pt x="546" y="251"/>
                  </a:lnTo>
                  <a:lnTo>
                    <a:pt x="504" y="258"/>
                  </a:lnTo>
                  <a:lnTo>
                    <a:pt x="462" y="273"/>
                  </a:lnTo>
                  <a:lnTo>
                    <a:pt x="425" y="288"/>
                  </a:lnTo>
                  <a:lnTo>
                    <a:pt x="390" y="308"/>
                  </a:lnTo>
                  <a:lnTo>
                    <a:pt x="348" y="360"/>
                  </a:lnTo>
                  <a:lnTo>
                    <a:pt x="333" y="429"/>
                  </a:lnTo>
                  <a:lnTo>
                    <a:pt x="341" y="498"/>
                  </a:lnTo>
                  <a:lnTo>
                    <a:pt x="368" y="554"/>
                  </a:lnTo>
                  <a:lnTo>
                    <a:pt x="390" y="581"/>
                  </a:lnTo>
                  <a:lnTo>
                    <a:pt x="413" y="599"/>
                  </a:lnTo>
                  <a:lnTo>
                    <a:pt x="437" y="619"/>
                  </a:lnTo>
                  <a:lnTo>
                    <a:pt x="459" y="631"/>
                  </a:lnTo>
                  <a:lnTo>
                    <a:pt x="481" y="641"/>
                  </a:lnTo>
                  <a:lnTo>
                    <a:pt x="504" y="653"/>
                  </a:lnTo>
                  <a:lnTo>
                    <a:pt x="528" y="668"/>
                  </a:lnTo>
                  <a:lnTo>
                    <a:pt x="550" y="683"/>
                  </a:lnTo>
                  <a:lnTo>
                    <a:pt x="607" y="698"/>
                  </a:lnTo>
                  <a:lnTo>
                    <a:pt x="668" y="718"/>
                  </a:lnTo>
                  <a:lnTo>
                    <a:pt x="736" y="732"/>
                  </a:lnTo>
                  <a:lnTo>
                    <a:pt x="812" y="747"/>
                  </a:lnTo>
                  <a:lnTo>
                    <a:pt x="888" y="767"/>
                  </a:lnTo>
                  <a:lnTo>
                    <a:pt x="972" y="779"/>
                  </a:lnTo>
                  <a:lnTo>
                    <a:pt x="1056" y="794"/>
                  </a:lnTo>
                  <a:lnTo>
                    <a:pt x="1140" y="804"/>
                  </a:lnTo>
                  <a:lnTo>
                    <a:pt x="1140" y="976"/>
                  </a:lnTo>
                  <a:close/>
                </a:path>
              </a:pathLst>
            </a:custGeom>
            <a:solidFill>
              <a:srgbClr val="68A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8" name="Freeform 75"/>
            <p:cNvSpPr>
              <a:spLocks noEditPoints="1"/>
            </p:cNvSpPr>
            <p:nvPr/>
          </p:nvSpPr>
          <p:spPr bwMode="auto">
            <a:xfrm rot="696599">
              <a:off x="3731" y="1265"/>
              <a:ext cx="691" cy="332"/>
            </a:xfrm>
            <a:custGeom>
              <a:avLst/>
              <a:gdLst>
                <a:gd name="T0" fmla="*/ 216 w 2072"/>
                <a:gd name="T1" fmla="*/ 0 h 996"/>
                <a:gd name="T2" fmla="*/ 226 w 2072"/>
                <a:gd name="T3" fmla="*/ 19 h 996"/>
                <a:gd name="T4" fmla="*/ 230 w 2072"/>
                <a:gd name="T5" fmla="*/ 71 h 996"/>
                <a:gd name="T6" fmla="*/ 227 w 2072"/>
                <a:gd name="T7" fmla="*/ 84 h 996"/>
                <a:gd name="T8" fmla="*/ 221 w 2072"/>
                <a:gd name="T9" fmla="*/ 97 h 996"/>
                <a:gd name="T10" fmla="*/ 208 w 2072"/>
                <a:gd name="T11" fmla="*/ 105 h 996"/>
                <a:gd name="T12" fmla="*/ 190 w 2072"/>
                <a:gd name="T13" fmla="*/ 110 h 996"/>
                <a:gd name="T14" fmla="*/ 168 w 2072"/>
                <a:gd name="T15" fmla="*/ 111 h 996"/>
                <a:gd name="T16" fmla="*/ 143 w 2072"/>
                <a:gd name="T17" fmla="*/ 108 h 996"/>
                <a:gd name="T18" fmla="*/ 125 w 2072"/>
                <a:gd name="T19" fmla="*/ 90 h 996"/>
                <a:gd name="T20" fmla="*/ 154 w 2072"/>
                <a:gd name="T21" fmla="*/ 92 h 996"/>
                <a:gd name="T22" fmla="*/ 180 w 2072"/>
                <a:gd name="T23" fmla="*/ 90 h 996"/>
                <a:gd name="T24" fmla="*/ 202 w 2072"/>
                <a:gd name="T25" fmla="*/ 85 h 996"/>
                <a:gd name="T26" fmla="*/ 216 w 2072"/>
                <a:gd name="T27" fmla="*/ 75 h 996"/>
                <a:gd name="T28" fmla="*/ 219 w 2072"/>
                <a:gd name="T29" fmla="*/ 59 h 996"/>
                <a:gd name="T30" fmla="*/ 210 w 2072"/>
                <a:gd name="T31" fmla="*/ 41 h 996"/>
                <a:gd name="T32" fmla="*/ 194 w 2072"/>
                <a:gd name="T33" fmla="*/ 31 h 996"/>
                <a:gd name="T34" fmla="*/ 174 w 2072"/>
                <a:gd name="T35" fmla="*/ 27 h 996"/>
                <a:gd name="T36" fmla="*/ 153 w 2072"/>
                <a:gd name="T37" fmla="*/ 27 h 996"/>
                <a:gd name="T38" fmla="*/ 135 w 2072"/>
                <a:gd name="T39" fmla="*/ 29 h 996"/>
                <a:gd name="T40" fmla="*/ 125 w 2072"/>
                <a:gd name="T41" fmla="*/ 13 h 996"/>
                <a:gd name="T42" fmla="*/ 142 w 2072"/>
                <a:gd name="T43" fmla="*/ 13 h 996"/>
                <a:gd name="T44" fmla="*/ 159 w 2072"/>
                <a:gd name="T45" fmla="*/ 13 h 996"/>
                <a:gd name="T46" fmla="*/ 174 w 2072"/>
                <a:gd name="T47" fmla="*/ 13 h 996"/>
                <a:gd name="T48" fmla="*/ 189 w 2072"/>
                <a:gd name="T49" fmla="*/ 13 h 996"/>
                <a:gd name="T50" fmla="*/ 202 w 2072"/>
                <a:gd name="T51" fmla="*/ 13 h 996"/>
                <a:gd name="T52" fmla="*/ 211 w 2072"/>
                <a:gd name="T53" fmla="*/ 7 h 996"/>
                <a:gd name="T54" fmla="*/ 125 w 2072"/>
                <a:gd name="T55" fmla="*/ 105 h 996"/>
                <a:gd name="T56" fmla="*/ 99 w 2072"/>
                <a:gd name="T57" fmla="*/ 100 h 996"/>
                <a:gd name="T58" fmla="*/ 73 w 2072"/>
                <a:gd name="T59" fmla="*/ 94 h 996"/>
                <a:gd name="T60" fmla="*/ 50 w 2072"/>
                <a:gd name="T61" fmla="*/ 87 h 996"/>
                <a:gd name="T62" fmla="*/ 28 w 2072"/>
                <a:gd name="T63" fmla="*/ 80 h 996"/>
                <a:gd name="T64" fmla="*/ 12 w 2072"/>
                <a:gd name="T65" fmla="*/ 75 h 996"/>
                <a:gd name="T66" fmla="*/ 2 w 2072"/>
                <a:gd name="T67" fmla="*/ 69 h 996"/>
                <a:gd name="T68" fmla="*/ 0 w 2072"/>
                <a:gd name="T69" fmla="*/ 59 h 996"/>
                <a:gd name="T70" fmla="*/ 5 w 2072"/>
                <a:gd name="T71" fmla="*/ 28 h 996"/>
                <a:gd name="T72" fmla="*/ 19 w 2072"/>
                <a:gd name="T73" fmla="*/ 18 h 996"/>
                <a:gd name="T74" fmla="*/ 42 w 2072"/>
                <a:gd name="T75" fmla="*/ 16 h 996"/>
                <a:gd name="T76" fmla="*/ 65 w 2072"/>
                <a:gd name="T77" fmla="*/ 15 h 996"/>
                <a:gd name="T78" fmla="*/ 88 w 2072"/>
                <a:gd name="T79" fmla="*/ 14 h 996"/>
                <a:gd name="T80" fmla="*/ 110 w 2072"/>
                <a:gd name="T81" fmla="*/ 14 h 996"/>
                <a:gd name="T82" fmla="*/ 125 w 2072"/>
                <a:gd name="T83" fmla="*/ 29 h 996"/>
                <a:gd name="T84" fmla="*/ 122 w 2072"/>
                <a:gd name="T85" fmla="*/ 29 h 996"/>
                <a:gd name="T86" fmla="*/ 111 w 2072"/>
                <a:gd name="T87" fmla="*/ 27 h 996"/>
                <a:gd name="T88" fmla="*/ 95 w 2072"/>
                <a:gd name="T89" fmla="*/ 25 h 996"/>
                <a:gd name="T90" fmla="*/ 78 w 2072"/>
                <a:gd name="T91" fmla="*/ 23 h 996"/>
                <a:gd name="T92" fmla="*/ 62 w 2072"/>
                <a:gd name="T93" fmla="*/ 24 h 996"/>
                <a:gd name="T94" fmla="*/ 47 w 2072"/>
                <a:gd name="T95" fmla="*/ 27 h 996"/>
                <a:gd name="T96" fmla="*/ 33 w 2072"/>
                <a:gd name="T97" fmla="*/ 38 h 996"/>
                <a:gd name="T98" fmla="*/ 37 w 2072"/>
                <a:gd name="T99" fmla="*/ 62 h 996"/>
                <a:gd name="T100" fmla="*/ 45 w 2072"/>
                <a:gd name="T101" fmla="*/ 68 h 996"/>
                <a:gd name="T102" fmla="*/ 52 w 2072"/>
                <a:gd name="T103" fmla="*/ 72 h 996"/>
                <a:gd name="T104" fmla="*/ 60 w 2072"/>
                <a:gd name="T105" fmla="*/ 77 h 996"/>
                <a:gd name="T106" fmla="*/ 71 w 2072"/>
                <a:gd name="T107" fmla="*/ 80 h 996"/>
                <a:gd name="T108" fmla="*/ 82 w 2072"/>
                <a:gd name="T109" fmla="*/ 83 h 996"/>
                <a:gd name="T110" fmla="*/ 96 w 2072"/>
                <a:gd name="T111" fmla="*/ 85 h 996"/>
                <a:gd name="T112" fmla="*/ 110 w 2072"/>
                <a:gd name="T113" fmla="*/ 88 h 996"/>
                <a:gd name="T114" fmla="*/ 125 w 2072"/>
                <a:gd name="T115" fmla="*/ 90 h 99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2072" h="996">
                  <a:moveTo>
                    <a:pt x="1907" y="22"/>
                  </a:moveTo>
                  <a:lnTo>
                    <a:pt x="1931" y="4"/>
                  </a:lnTo>
                  <a:lnTo>
                    <a:pt x="1946" y="0"/>
                  </a:lnTo>
                  <a:lnTo>
                    <a:pt x="1961" y="0"/>
                  </a:lnTo>
                  <a:lnTo>
                    <a:pt x="1983" y="12"/>
                  </a:lnTo>
                  <a:lnTo>
                    <a:pt x="2030" y="167"/>
                  </a:lnTo>
                  <a:lnTo>
                    <a:pt x="2055" y="323"/>
                  </a:lnTo>
                  <a:lnTo>
                    <a:pt x="2067" y="483"/>
                  </a:lnTo>
                  <a:lnTo>
                    <a:pt x="2072" y="638"/>
                  </a:lnTo>
                  <a:lnTo>
                    <a:pt x="2060" y="676"/>
                  </a:lnTo>
                  <a:lnTo>
                    <a:pt x="2052" y="714"/>
                  </a:lnTo>
                  <a:lnTo>
                    <a:pt x="2040" y="752"/>
                  </a:lnTo>
                  <a:lnTo>
                    <a:pt x="2033" y="789"/>
                  </a:lnTo>
                  <a:lnTo>
                    <a:pt x="2015" y="831"/>
                  </a:lnTo>
                  <a:lnTo>
                    <a:pt x="1991" y="870"/>
                  </a:lnTo>
                  <a:lnTo>
                    <a:pt x="1957" y="900"/>
                  </a:lnTo>
                  <a:lnTo>
                    <a:pt x="1919" y="927"/>
                  </a:lnTo>
                  <a:lnTo>
                    <a:pt x="1874" y="949"/>
                  </a:lnTo>
                  <a:lnTo>
                    <a:pt x="1825" y="964"/>
                  </a:lnTo>
                  <a:lnTo>
                    <a:pt x="1771" y="979"/>
                  </a:lnTo>
                  <a:lnTo>
                    <a:pt x="1710" y="988"/>
                  </a:lnTo>
                  <a:lnTo>
                    <a:pt x="1645" y="996"/>
                  </a:lnTo>
                  <a:lnTo>
                    <a:pt x="1581" y="996"/>
                  </a:lnTo>
                  <a:lnTo>
                    <a:pt x="1509" y="996"/>
                  </a:lnTo>
                  <a:lnTo>
                    <a:pt x="1436" y="991"/>
                  </a:lnTo>
                  <a:lnTo>
                    <a:pt x="1361" y="984"/>
                  </a:lnTo>
                  <a:lnTo>
                    <a:pt x="1285" y="976"/>
                  </a:lnTo>
                  <a:lnTo>
                    <a:pt x="1206" y="964"/>
                  </a:lnTo>
                  <a:lnTo>
                    <a:pt x="1125" y="949"/>
                  </a:lnTo>
                  <a:lnTo>
                    <a:pt x="1125" y="809"/>
                  </a:lnTo>
                  <a:lnTo>
                    <a:pt x="1213" y="816"/>
                  </a:lnTo>
                  <a:lnTo>
                    <a:pt x="1300" y="821"/>
                  </a:lnTo>
                  <a:lnTo>
                    <a:pt x="1384" y="824"/>
                  </a:lnTo>
                  <a:lnTo>
                    <a:pt x="1468" y="824"/>
                  </a:lnTo>
                  <a:lnTo>
                    <a:pt x="1547" y="821"/>
                  </a:lnTo>
                  <a:lnTo>
                    <a:pt x="1623" y="813"/>
                  </a:lnTo>
                  <a:lnTo>
                    <a:pt x="1695" y="801"/>
                  </a:lnTo>
                  <a:lnTo>
                    <a:pt x="1759" y="786"/>
                  </a:lnTo>
                  <a:lnTo>
                    <a:pt x="1816" y="764"/>
                  </a:lnTo>
                  <a:lnTo>
                    <a:pt x="1865" y="740"/>
                  </a:lnTo>
                  <a:lnTo>
                    <a:pt x="1907" y="710"/>
                  </a:lnTo>
                  <a:lnTo>
                    <a:pt x="1939" y="673"/>
                  </a:lnTo>
                  <a:lnTo>
                    <a:pt x="1957" y="631"/>
                  </a:lnTo>
                  <a:lnTo>
                    <a:pt x="1966" y="581"/>
                  </a:lnTo>
                  <a:lnTo>
                    <a:pt x="1966" y="528"/>
                  </a:lnTo>
                  <a:lnTo>
                    <a:pt x="1946" y="468"/>
                  </a:lnTo>
                  <a:lnTo>
                    <a:pt x="1919" y="409"/>
                  </a:lnTo>
                  <a:lnTo>
                    <a:pt x="1885" y="365"/>
                  </a:lnTo>
                  <a:lnTo>
                    <a:pt x="1843" y="327"/>
                  </a:lnTo>
                  <a:lnTo>
                    <a:pt x="1794" y="300"/>
                  </a:lnTo>
                  <a:lnTo>
                    <a:pt x="1741" y="278"/>
                  </a:lnTo>
                  <a:lnTo>
                    <a:pt x="1684" y="261"/>
                  </a:lnTo>
                  <a:lnTo>
                    <a:pt x="1626" y="251"/>
                  </a:lnTo>
                  <a:lnTo>
                    <a:pt x="1566" y="243"/>
                  </a:lnTo>
                  <a:lnTo>
                    <a:pt x="1502" y="243"/>
                  </a:lnTo>
                  <a:lnTo>
                    <a:pt x="1441" y="243"/>
                  </a:lnTo>
                  <a:lnTo>
                    <a:pt x="1376" y="243"/>
                  </a:lnTo>
                  <a:lnTo>
                    <a:pt x="1319" y="246"/>
                  </a:lnTo>
                  <a:lnTo>
                    <a:pt x="1263" y="254"/>
                  </a:lnTo>
                  <a:lnTo>
                    <a:pt x="1213" y="258"/>
                  </a:lnTo>
                  <a:lnTo>
                    <a:pt x="1164" y="261"/>
                  </a:lnTo>
                  <a:lnTo>
                    <a:pt x="1125" y="261"/>
                  </a:lnTo>
                  <a:lnTo>
                    <a:pt x="1125" y="121"/>
                  </a:lnTo>
                  <a:lnTo>
                    <a:pt x="1179" y="121"/>
                  </a:lnTo>
                  <a:lnTo>
                    <a:pt x="1228" y="121"/>
                  </a:lnTo>
                  <a:lnTo>
                    <a:pt x="1281" y="121"/>
                  </a:lnTo>
                  <a:lnTo>
                    <a:pt x="1330" y="121"/>
                  </a:lnTo>
                  <a:lnTo>
                    <a:pt x="1379" y="121"/>
                  </a:lnTo>
                  <a:lnTo>
                    <a:pt x="1429" y="121"/>
                  </a:lnTo>
                  <a:lnTo>
                    <a:pt x="1478" y="121"/>
                  </a:lnTo>
                  <a:lnTo>
                    <a:pt x="1524" y="121"/>
                  </a:lnTo>
                  <a:lnTo>
                    <a:pt x="1569" y="121"/>
                  </a:lnTo>
                  <a:lnTo>
                    <a:pt x="1616" y="121"/>
                  </a:lnTo>
                  <a:lnTo>
                    <a:pt x="1660" y="121"/>
                  </a:lnTo>
                  <a:lnTo>
                    <a:pt x="1702" y="121"/>
                  </a:lnTo>
                  <a:lnTo>
                    <a:pt x="1744" y="118"/>
                  </a:lnTo>
                  <a:lnTo>
                    <a:pt x="1783" y="118"/>
                  </a:lnTo>
                  <a:lnTo>
                    <a:pt x="1820" y="113"/>
                  </a:lnTo>
                  <a:lnTo>
                    <a:pt x="1858" y="110"/>
                  </a:lnTo>
                  <a:lnTo>
                    <a:pt x="1889" y="88"/>
                  </a:lnTo>
                  <a:lnTo>
                    <a:pt x="1900" y="64"/>
                  </a:lnTo>
                  <a:lnTo>
                    <a:pt x="1904" y="38"/>
                  </a:lnTo>
                  <a:lnTo>
                    <a:pt x="1907" y="22"/>
                  </a:lnTo>
                  <a:close/>
                  <a:moveTo>
                    <a:pt x="1125" y="949"/>
                  </a:moveTo>
                  <a:lnTo>
                    <a:pt x="1046" y="934"/>
                  </a:lnTo>
                  <a:lnTo>
                    <a:pt x="969" y="919"/>
                  </a:lnTo>
                  <a:lnTo>
                    <a:pt x="890" y="900"/>
                  </a:lnTo>
                  <a:lnTo>
                    <a:pt x="814" y="881"/>
                  </a:lnTo>
                  <a:lnTo>
                    <a:pt x="738" y="863"/>
                  </a:lnTo>
                  <a:lnTo>
                    <a:pt x="661" y="843"/>
                  </a:lnTo>
                  <a:lnTo>
                    <a:pt x="585" y="821"/>
                  </a:lnTo>
                  <a:lnTo>
                    <a:pt x="513" y="801"/>
                  </a:lnTo>
                  <a:lnTo>
                    <a:pt x="446" y="782"/>
                  </a:lnTo>
                  <a:lnTo>
                    <a:pt x="380" y="759"/>
                  </a:lnTo>
                  <a:lnTo>
                    <a:pt x="316" y="740"/>
                  </a:lnTo>
                  <a:lnTo>
                    <a:pt x="256" y="722"/>
                  </a:lnTo>
                  <a:lnTo>
                    <a:pt x="202" y="707"/>
                  </a:lnTo>
                  <a:lnTo>
                    <a:pt x="148" y="688"/>
                  </a:lnTo>
                  <a:lnTo>
                    <a:pt x="104" y="673"/>
                  </a:lnTo>
                  <a:lnTo>
                    <a:pt x="62" y="661"/>
                  </a:lnTo>
                  <a:lnTo>
                    <a:pt x="39" y="646"/>
                  </a:lnTo>
                  <a:lnTo>
                    <a:pt x="20" y="623"/>
                  </a:lnTo>
                  <a:lnTo>
                    <a:pt x="8" y="592"/>
                  </a:lnTo>
                  <a:lnTo>
                    <a:pt x="0" y="562"/>
                  </a:lnTo>
                  <a:lnTo>
                    <a:pt x="0" y="528"/>
                  </a:lnTo>
                  <a:lnTo>
                    <a:pt x="12" y="436"/>
                  </a:lnTo>
                  <a:lnTo>
                    <a:pt x="32" y="338"/>
                  </a:lnTo>
                  <a:lnTo>
                    <a:pt x="42" y="251"/>
                  </a:lnTo>
                  <a:lnTo>
                    <a:pt x="39" y="175"/>
                  </a:lnTo>
                  <a:lnTo>
                    <a:pt x="107" y="167"/>
                  </a:lnTo>
                  <a:lnTo>
                    <a:pt x="172" y="160"/>
                  </a:lnTo>
                  <a:lnTo>
                    <a:pt x="240" y="155"/>
                  </a:lnTo>
                  <a:lnTo>
                    <a:pt x="308" y="148"/>
                  </a:lnTo>
                  <a:lnTo>
                    <a:pt x="377" y="145"/>
                  </a:lnTo>
                  <a:lnTo>
                    <a:pt x="446" y="140"/>
                  </a:lnTo>
                  <a:lnTo>
                    <a:pt x="513" y="137"/>
                  </a:lnTo>
                  <a:lnTo>
                    <a:pt x="582" y="137"/>
                  </a:lnTo>
                  <a:lnTo>
                    <a:pt x="654" y="133"/>
                  </a:lnTo>
                  <a:lnTo>
                    <a:pt x="723" y="130"/>
                  </a:lnTo>
                  <a:lnTo>
                    <a:pt x="792" y="130"/>
                  </a:lnTo>
                  <a:lnTo>
                    <a:pt x="859" y="125"/>
                  </a:lnTo>
                  <a:lnTo>
                    <a:pt x="925" y="125"/>
                  </a:lnTo>
                  <a:lnTo>
                    <a:pt x="992" y="125"/>
                  </a:lnTo>
                  <a:lnTo>
                    <a:pt x="1061" y="121"/>
                  </a:lnTo>
                  <a:lnTo>
                    <a:pt x="1125" y="121"/>
                  </a:lnTo>
                  <a:lnTo>
                    <a:pt x="1125" y="261"/>
                  </a:lnTo>
                  <a:lnTo>
                    <a:pt x="1118" y="261"/>
                  </a:lnTo>
                  <a:lnTo>
                    <a:pt x="1106" y="261"/>
                  </a:lnTo>
                  <a:lnTo>
                    <a:pt x="1098" y="261"/>
                  </a:lnTo>
                  <a:lnTo>
                    <a:pt x="1091" y="258"/>
                  </a:lnTo>
                  <a:lnTo>
                    <a:pt x="1046" y="251"/>
                  </a:lnTo>
                  <a:lnTo>
                    <a:pt x="999" y="246"/>
                  </a:lnTo>
                  <a:lnTo>
                    <a:pt x="950" y="239"/>
                  </a:lnTo>
                  <a:lnTo>
                    <a:pt x="901" y="231"/>
                  </a:lnTo>
                  <a:lnTo>
                    <a:pt x="851" y="224"/>
                  </a:lnTo>
                  <a:lnTo>
                    <a:pt x="802" y="216"/>
                  </a:lnTo>
                  <a:lnTo>
                    <a:pt x="753" y="212"/>
                  </a:lnTo>
                  <a:lnTo>
                    <a:pt x="700" y="209"/>
                  </a:lnTo>
                  <a:lnTo>
                    <a:pt x="651" y="209"/>
                  </a:lnTo>
                  <a:lnTo>
                    <a:pt x="602" y="209"/>
                  </a:lnTo>
                  <a:lnTo>
                    <a:pt x="555" y="212"/>
                  </a:lnTo>
                  <a:lnTo>
                    <a:pt x="510" y="219"/>
                  </a:lnTo>
                  <a:lnTo>
                    <a:pt x="464" y="231"/>
                  </a:lnTo>
                  <a:lnTo>
                    <a:pt x="422" y="243"/>
                  </a:lnTo>
                  <a:lnTo>
                    <a:pt x="380" y="261"/>
                  </a:lnTo>
                  <a:lnTo>
                    <a:pt x="343" y="285"/>
                  </a:lnTo>
                  <a:lnTo>
                    <a:pt x="301" y="342"/>
                  </a:lnTo>
                  <a:lnTo>
                    <a:pt x="289" y="414"/>
                  </a:lnTo>
                  <a:lnTo>
                    <a:pt x="301" y="493"/>
                  </a:lnTo>
                  <a:lnTo>
                    <a:pt x="331" y="554"/>
                  </a:lnTo>
                  <a:lnTo>
                    <a:pt x="355" y="577"/>
                  </a:lnTo>
                  <a:lnTo>
                    <a:pt x="380" y="596"/>
                  </a:lnTo>
                  <a:lnTo>
                    <a:pt x="404" y="611"/>
                  </a:lnTo>
                  <a:lnTo>
                    <a:pt x="427" y="623"/>
                  </a:lnTo>
                  <a:lnTo>
                    <a:pt x="449" y="638"/>
                  </a:lnTo>
                  <a:lnTo>
                    <a:pt x="471" y="650"/>
                  </a:lnTo>
                  <a:lnTo>
                    <a:pt x="491" y="665"/>
                  </a:lnTo>
                  <a:lnTo>
                    <a:pt x="513" y="683"/>
                  </a:lnTo>
                  <a:lnTo>
                    <a:pt x="540" y="691"/>
                  </a:lnTo>
                  <a:lnTo>
                    <a:pt x="570" y="703"/>
                  </a:lnTo>
                  <a:lnTo>
                    <a:pt x="602" y="710"/>
                  </a:lnTo>
                  <a:lnTo>
                    <a:pt x="636" y="722"/>
                  </a:lnTo>
                  <a:lnTo>
                    <a:pt x="669" y="729"/>
                  </a:lnTo>
                  <a:lnTo>
                    <a:pt x="703" y="737"/>
                  </a:lnTo>
                  <a:lnTo>
                    <a:pt x="742" y="744"/>
                  </a:lnTo>
                  <a:lnTo>
                    <a:pt x="780" y="752"/>
                  </a:lnTo>
                  <a:lnTo>
                    <a:pt x="821" y="759"/>
                  </a:lnTo>
                  <a:lnTo>
                    <a:pt x="863" y="767"/>
                  </a:lnTo>
                  <a:lnTo>
                    <a:pt x="905" y="774"/>
                  </a:lnTo>
                  <a:lnTo>
                    <a:pt x="947" y="782"/>
                  </a:lnTo>
                  <a:lnTo>
                    <a:pt x="992" y="789"/>
                  </a:lnTo>
                  <a:lnTo>
                    <a:pt x="1034" y="798"/>
                  </a:lnTo>
                  <a:lnTo>
                    <a:pt x="1080" y="801"/>
                  </a:lnTo>
                  <a:lnTo>
                    <a:pt x="1125" y="809"/>
                  </a:lnTo>
                  <a:lnTo>
                    <a:pt x="1125" y="949"/>
                  </a:lnTo>
                  <a:close/>
                </a:path>
              </a:pathLst>
            </a:custGeom>
            <a:solidFill>
              <a:srgbClr val="75B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9" name="Freeform 76"/>
            <p:cNvSpPr>
              <a:spLocks noEditPoints="1"/>
            </p:cNvSpPr>
            <p:nvPr/>
          </p:nvSpPr>
          <p:spPr bwMode="auto">
            <a:xfrm rot="696599">
              <a:off x="3742" y="1270"/>
              <a:ext cx="673" cy="322"/>
            </a:xfrm>
            <a:custGeom>
              <a:avLst/>
              <a:gdLst>
                <a:gd name="T0" fmla="*/ 212 w 2020"/>
                <a:gd name="T1" fmla="*/ 0 h 967"/>
                <a:gd name="T2" fmla="*/ 220 w 2020"/>
                <a:gd name="T3" fmla="*/ 18 h 967"/>
                <a:gd name="T4" fmla="*/ 224 w 2020"/>
                <a:gd name="T5" fmla="*/ 69 h 967"/>
                <a:gd name="T6" fmla="*/ 216 w 2020"/>
                <a:gd name="T7" fmla="*/ 94 h 967"/>
                <a:gd name="T8" fmla="*/ 203 w 2020"/>
                <a:gd name="T9" fmla="*/ 103 h 967"/>
                <a:gd name="T10" fmla="*/ 185 w 2020"/>
                <a:gd name="T11" fmla="*/ 107 h 967"/>
                <a:gd name="T12" fmla="*/ 164 w 2020"/>
                <a:gd name="T13" fmla="*/ 107 h 967"/>
                <a:gd name="T14" fmla="*/ 139 w 2020"/>
                <a:gd name="T15" fmla="*/ 105 h 967"/>
                <a:gd name="T16" fmla="*/ 121 w 2020"/>
                <a:gd name="T17" fmla="*/ 90 h 967"/>
                <a:gd name="T18" fmla="*/ 151 w 2020"/>
                <a:gd name="T19" fmla="*/ 92 h 967"/>
                <a:gd name="T20" fmla="*/ 178 w 2020"/>
                <a:gd name="T21" fmla="*/ 91 h 967"/>
                <a:gd name="T22" fmla="*/ 200 w 2020"/>
                <a:gd name="T23" fmla="*/ 85 h 967"/>
                <a:gd name="T24" fmla="*/ 215 w 2020"/>
                <a:gd name="T25" fmla="*/ 74 h 967"/>
                <a:gd name="T26" fmla="*/ 218 w 2020"/>
                <a:gd name="T27" fmla="*/ 56 h 967"/>
                <a:gd name="T28" fmla="*/ 209 w 2020"/>
                <a:gd name="T29" fmla="*/ 38 h 967"/>
                <a:gd name="T30" fmla="*/ 192 w 2020"/>
                <a:gd name="T31" fmla="*/ 28 h 967"/>
                <a:gd name="T32" fmla="*/ 172 w 2020"/>
                <a:gd name="T33" fmla="*/ 24 h 967"/>
                <a:gd name="T34" fmla="*/ 150 w 2020"/>
                <a:gd name="T35" fmla="*/ 24 h 967"/>
                <a:gd name="T36" fmla="*/ 131 w 2020"/>
                <a:gd name="T37" fmla="*/ 25 h 967"/>
                <a:gd name="T38" fmla="*/ 121 w 2020"/>
                <a:gd name="T39" fmla="*/ 14 h 967"/>
                <a:gd name="T40" fmla="*/ 139 w 2020"/>
                <a:gd name="T41" fmla="*/ 14 h 967"/>
                <a:gd name="T42" fmla="*/ 156 w 2020"/>
                <a:gd name="T43" fmla="*/ 14 h 967"/>
                <a:gd name="T44" fmla="*/ 171 w 2020"/>
                <a:gd name="T45" fmla="*/ 14 h 967"/>
                <a:gd name="T46" fmla="*/ 186 w 2020"/>
                <a:gd name="T47" fmla="*/ 14 h 967"/>
                <a:gd name="T48" fmla="*/ 199 w 2020"/>
                <a:gd name="T49" fmla="*/ 13 h 967"/>
                <a:gd name="T50" fmla="*/ 208 w 2020"/>
                <a:gd name="T51" fmla="*/ 8 h 967"/>
                <a:gd name="T52" fmla="*/ 121 w 2020"/>
                <a:gd name="T53" fmla="*/ 102 h 967"/>
                <a:gd name="T54" fmla="*/ 96 w 2020"/>
                <a:gd name="T55" fmla="*/ 97 h 967"/>
                <a:gd name="T56" fmla="*/ 71 w 2020"/>
                <a:gd name="T57" fmla="*/ 91 h 967"/>
                <a:gd name="T58" fmla="*/ 48 w 2020"/>
                <a:gd name="T59" fmla="*/ 84 h 967"/>
                <a:gd name="T60" fmla="*/ 27 w 2020"/>
                <a:gd name="T61" fmla="*/ 78 h 967"/>
                <a:gd name="T62" fmla="*/ 10 w 2020"/>
                <a:gd name="T63" fmla="*/ 72 h 967"/>
                <a:gd name="T64" fmla="*/ 2 w 2020"/>
                <a:gd name="T65" fmla="*/ 68 h 967"/>
                <a:gd name="T66" fmla="*/ 0 w 2020"/>
                <a:gd name="T67" fmla="*/ 57 h 967"/>
                <a:gd name="T68" fmla="*/ 5 w 2020"/>
                <a:gd name="T69" fmla="*/ 27 h 967"/>
                <a:gd name="T70" fmla="*/ 19 w 2020"/>
                <a:gd name="T71" fmla="*/ 18 h 967"/>
                <a:gd name="T72" fmla="*/ 41 w 2020"/>
                <a:gd name="T73" fmla="*/ 16 h 967"/>
                <a:gd name="T74" fmla="*/ 64 w 2020"/>
                <a:gd name="T75" fmla="*/ 15 h 967"/>
                <a:gd name="T76" fmla="*/ 86 w 2020"/>
                <a:gd name="T77" fmla="*/ 15 h 967"/>
                <a:gd name="T78" fmla="*/ 107 w 2020"/>
                <a:gd name="T79" fmla="*/ 14 h 967"/>
                <a:gd name="T80" fmla="*/ 121 w 2020"/>
                <a:gd name="T81" fmla="*/ 25 h 967"/>
                <a:gd name="T82" fmla="*/ 118 w 2020"/>
                <a:gd name="T83" fmla="*/ 25 h 967"/>
                <a:gd name="T84" fmla="*/ 107 w 2020"/>
                <a:gd name="T85" fmla="*/ 24 h 967"/>
                <a:gd name="T86" fmla="*/ 91 w 2020"/>
                <a:gd name="T87" fmla="*/ 22 h 967"/>
                <a:gd name="T88" fmla="*/ 74 w 2020"/>
                <a:gd name="T89" fmla="*/ 21 h 967"/>
                <a:gd name="T90" fmla="*/ 57 w 2020"/>
                <a:gd name="T91" fmla="*/ 21 h 967"/>
                <a:gd name="T92" fmla="*/ 41 w 2020"/>
                <a:gd name="T93" fmla="*/ 24 h 967"/>
                <a:gd name="T94" fmla="*/ 27 w 2020"/>
                <a:gd name="T95" fmla="*/ 36 h 967"/>
                <a:gd name="T96" fmla="*/ 32 w 2020"/>
                <a:gd name="T97" fmla="*/ 61 h 967"/>
                <a:gd name="T98" fmla="*/ 40 w 2020"/>
                <a:gd name="T99" fmla="*/ 68 h 967"/>
                <a:gd name="T100" fmla="*/ 48 w 2020"/>
                <a:gd name="T101" fmla="*/ 72 h 967"/>
                <a:gd name="T102" fmla="*/ 56 w 2020"/>
                <a:gd name="T103" fmla="*/ 77 h 967"/>
                <a:gd name="T104" fmla="*/ 66 w 2020"/>
                <a:gd name="T105" fmla="*/ 80 h 967"/>
                <a:gd name="T106" fmla="*/ 78 w 2020"/>
                <a:gd name="T107" fmla="*/ 83 h 967"/>
                <a:gd name="T108" fmla="*/ 92 w 2020"/>
                <a:gd name="T109" fmla="*/ 86 h 967"/>
                <a:gd name="T110" fmla="*/ 106 w 2020"/>
                <a:gd name="T111" fmla="*/ 88 h 967"/>
                <a:gd name="T112" fmla="*/ 121 w 2020"/>
                <a:gd name="T113" fmla="*/ 90 h 96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020" h="967">
                  <a:moveTo>
                    <a:pt x="1875" y="22"/>
                  </a:moveTo>
                  <a:lnTo>
                    <a:pt x="1899" y="7"/>
                  </a:lnTo>
                  <a:lnTo>
                    <a:pt x="1910" y="0"/>
                  </a:lnTo>
                  <a:lnTo>
                    <a:pt x="1917" y="3"/>
                  </a:lnTo>
                  <a:lnTo>
                    <a:pt x="1937" y="10"/>
                  </a:lnTo>
                  <a:lnTo>
                    <a:pt x="1983" y="163"/>
                  </a:lnTo>
                  <a:lnTo>
                    <a:pt x="2008" y="315"/>
                  </a:lnTo>
                  <a:lnTo>
                    <a:pt x="2016" y="471"/>
                  </a:lnTo>
                  <a:lnTo>
                    <a:pt x="2020" y="626"/>
                  </a:lnTo>
                  <a:lnTo>
                    <a:pt x="1983" y="777"/>
                  </a:lnTo>
                  <a:lnTo>
                    <a:pt x="1966" y="816"/>
                  </a:lnTo>
                  <a:lnTo>
                    <a:pt x="1941" y="851"/>
                  </a:lnTo>
                  <a:lnTo>
                    <a:pt x="1910" y="880"/>
                  </a:lnTo>
                  <a:lnTo>
                    <a:pt x="1875" y="903"/>
                  </a:lnTo>
                  <a:lnTo>
                    <a:pt x="1830" y="927"/>
                  </a:lnTo>
                  <a:lnTo>
                    <a:pt x="1784" y="942"/>
                  </a:lnTo>
                  <a:lnTo>
                    <a:pt x="1732" y="952"/>
                  </a:lnTo>
                  <a:lnTo>
                    <a:pt x="1670" y="960"/>
                  </a:lnTo>
                  <a:lnTo>
                    <a:pt x="1610" y="964"/>
                  </a:lnTo>
                  <a:lnTo>
                    <a:pt x="1545" y="967"/>
                  </a:lnTo>
                  <a:lnTo>
                    <a:pt x="1473" y="964"/>
                  </a:lnTo>
                  <a:lnTo>
                    <a:pt x="1401" y="960"/>
                  </a:lnTo>
                  <a:lnTo>
                    <a:pt x="1329" y="952"/>
                  </a:lnTo>
                  <a:lnTo>
                    <a:pt x="1249" y="945"/>
                  </a:lnTo>
                  <a:lnTo>
                    <a:pt x="1174" y="934"/>
                  </a:lnTo>
                  <a:lnTo>
                    <a:pt x="1093" y="918"/>
                  </a:lnTo>
                  <a:lnTo>
                    <a:pt x="1093" y="812"/>
                  </a:lnTo>
                  <a:lnTo>
                    <a:pt x="1181" y="819"/>
                  </a:lnTo>
                  <a:lnTo>
                    <a:pt x="1272" y="828"/>
                  </a:lnTo>
                  <a:lnTo>
                    <a:pt x="1359" y="828"/>
                  </a:lnTo>
                  <a:lnTo>
                    <a:pt x="1446" y="828"/>
                  </a:lnTo>
                  <a:lnTo>
                    <a:pt x="1527" y="824"/>
                  </a:lnTo>
                  <a:lnTo>
                    <a:pt x="1606" y="816"/>
                  </a:lnTo>
                  <a:lnTo>
                    <a:pt x="1678" y="801"/>
                  </a:lnTo>
                  <a:lnTo>
                    <a:pt x="1747" y="786"/>
                  </a:lnTo>
                  <a:lnTo>
                    <a:pt x="1803" y="762"/>
                  </a:lnTo>
                  <a:lnTo>
                    <a:pt x="1857" y="737"/>
                  </a:lnTo>
                  <a:lnTo>
                    <a:pt x="1899" y="702"/>
                  </a:lnTo>
                  <a:lnTo>
                    <a:pt x="1934" y="664"/>
                  </a:lnTo>
                  <a:lnTo>
                    <a:pt x="1951" y="619"/>
                  </a:lnTo>
                  <a:lnTo>
                    <a:pt x="1963" y="565"/>
                  </a:lnTo>
                  <a:lnTo>
                    <a:pt x="1959" y="508"/>
                  </a:lnTo>
                  <a:lnTo>
                    <a:pt x="1941" y="444"/>
                  </a:lnTo>
                  <a:lnTo>
                    <a:pt x="1914" y="387"/>
                  </a:lnTo>
                  <a:lnTo>
                    <a:pt x="1880" y="341"/>
                  </a:lnTo>
                  <a:lnTo>
                    <a:pt x="1838" y="303"/>
                  </a:lnTo>
                  <a:lnTo>
                    <a:pt x="1788" y="273"/>
                  </a:lnTo>
                  <a:lnTo>
                    <a:pt x="1732" y="249"/>
                  </a:lnTo>
                  <a:lnTo>
                    <a:pt x="1675" y="234"/>
                  </a:lnTo>
                  <a:lnTo>
                    <a:pt x="1613" y="224"/>
                  </a:lnTo>
                  <a:lnTo>
                    <a:pt x="1549" y="216"/>
                  </a:lnTo>
                  <a:lnTo>
                    <a:pt x="1485" y="212"/>
                  </a:lnTo>
                  <a:lnTo>
                    <a:pt x="1421" y="212"/>
                  </a:lnTo>
                  <a:lnTo>
                    <a:pt x="1355" y="212"/>
                  </a:lnTo>
                  <a:lnTo>
                    <a:pt x="1295" y="216"/>
                  </a:lnTo>
                  <a:lnTo>
                    <a:pt x="1238" y="219"/>
                  </a:lnTo>
                  <a:lnTo>
                    <a:pt x="1184" y="224"/>
                  </a:lnTo>
                  <a:lnTo>
                    <a:pt x="1135" y="227"/>
                  </a:lnTo>
                  <a:lnTo>
                    <a:pt x="1093" y="227"/>
                  </a:lnTo>
                  <a:lnTo>
                    <a:pt x="1093" y="128"/>
                  </a:lnTo>
                  <a:lnTo>
                    <a:pt x="1147" y="128"/>
                  </a:lnTo>
                  <a:lnTo>
                    <a:pt x="1199" y="128"/>
                  </a:lnTo>
                  <a:lnTo>
                    <a:pt x="1249" y="128"/>
                  </a:lnTo>
                  <a:lnTo>
                    <a:pt x="1302" y="128"/>
                  </a:lnTo>
                  <a:lnTo>
                    <a:pt x="1352" y="128"/>
                  </a:lnTo>
                  <a:lnTo>
                    <a:pt x="1401" y="128"/>
                  </a:lnTo>
                  <a:lnTo>
                    <a:pt x="1446" y="128"/>
                  </a:lnTo>
                  <a:lnTo>
                    <a:pt x="1495" y="128"/>
                  </a:lnTo>
                  <a:lnTo>
                    <a:pt x="1542" y="128"/>
                  </a:lnTo>
                  <a:lnTo>
                    <a:pt x="1587" y="128"/>
                  </a:lnTo>
                  <a:lnTo>
                    <a:pt x="1628" y="125"/>
                  </a:lnTo>
                  <a:lnTo>
                    <a:pt x="1675" y="125"/>
                  </a:lnTo>
                  <a:lnTo>
                    <a:pt x="1717" y="125"/>
                  </a:lnTo>
                  <a:lnTo>
                    <a:pt x="1754" y="121"/>
                  </a:lnTo>
                  <a:lnTo>
                    <a:pt x="1796" y="121"/>
                  </a:lnTo>
                  <a:lnTo>
                    <a:pt x="1833" y="118"/>
                  </a:lnTo>
                  <a:lnTo>
                    <a:pt x="1865" y="94"/>
                  </a:lnTo>
                  <a:lnTo>
                    <a:pt x="1875" y="68"/>
                  </a:lnTo>
                  <a:lnTo>
                    <a:pt x="1875" y="41"/>
                  </a:lnTo>
                  <a:lnTo>
                    <a:pt x="1875" y="22"/>
                  </a:lnTo>
                  <a:close/>
                  <a:moveTo>
                    <a:pt x="1093" y="918"/>
                  </a:moveTo>
                  <a:lnTo>
                    <a:pt x="1017" y="903"/>
                  </a:lnTo>
                  <a:lnTo>
                    <a:pt x="942" y="888"/>
                  </a:lnTo>
                  <a:lnTo>
                    <a:pt x="861" y="873"/>
                  </a:lnTo>
                  <a:lnTo>
                    <a:pt x="785" y="854"/>
                  </a:lnTo>
                  <a:lnTo>
                    <a:pt x="713" y="836"/>
                  </a:lnTo>
                  <a:lnTo>
                    <a:pt x="637" y="816"/>
                  </a:lnTo>
                  <a:lnTo>
                    <a:pt x="565" y="797"/>
                  </a:lnTo>
                  <a:lnTo>
                    <a:pt x="496" y="777"/>
                  </a:lnTo>
                  <a:lnTo>
                    <a:pt x="429" y="759"/>
                  </a:lnTo>
                  <a:lnTo>
                    <a:pt x="363" y="740"/>
                  </a:lnTo>
                  <a:lnTo>
                    <a:pt x="299" y="720"/>
                  </a:lnTo>
                  <a:lnTo>
                    <a:pt x="242" y="702"/>
                  </a:lnTo>
                  <a:lnTo>
                    <a:pt x="190" y="683"/>
                  </a:lnTo>
                  <a:lnTo>
                    <a:pt x="140" y="668"/>
                  </a:lnTo>
                  <a:lnTo>
                    <a:pt x="94" y="653"/>
                  </a:lnTo>
                  <a:lnTo>
                    <a:pt x="57" y="641"/>
                  </a:lnTo>
                  <a:lnTo>
                    <a:pt x="30" y="629"/>
                  </a:lnTo>
                  <a:lnTo>
                    <a:pt x="15" y="614"/>
                  </a:lnTo>
                  <a:lnTo>
                    <a:pt x="3" y="592"/>
                  </a:lnTo>
                  <a:lnTo>
                    <a:pt x="0" y="562"/>
                  </a:lnTo>
                  <a:lnTo>
                    <a:pt x="0" y="516"/>
                  </a:lnTo>
                  <a:lnTo>
                    <a:pt x="10" y="424"/>
                  </a:lnTo>
                  <a:lnTo>
                    <a:pt x="34" y="333"/>
                  </a:lnTo>
                  <a:lnTo>
                    <a:pt x="49" y="246"/>
                  </a:lnTo>
                  <a:lnTo>
                    <a:pt x="45" y="175"/>
                  </a:lnTo>
                  <a:lnTo>
                    <a:pt x="109" y="167"/>
                  </a:lnTo>
                  <a:lnTo>
                    <a:pt x="173" y="158"/>
                  </a:lnTo>
                  <a:lnTo>
                    <a:pt x="239" y="155"/>
                  </a:lnTo>
                  <a:lnTo>
                    <a:pt x="306" y="148"/>
                  </a:lnTo>
                  <a:lnTo>
                    <a:pt x="372" y="143"/>
                  </a:lnTo>
                  <a:lnTo>
                    <a:pt x="439" y="140"/>
                  </a:lnTo>
                  <a:lnTo>
                    <a:pt x="504" y="140"/>
                  </a:lnTo>
                  <a:lnTo>
                    <a:pt x="573" y="136"/>
                  </a:lnTo>
                  <a:lnTo>
                    <a:pt x="637" y="133"/>
                  </a:lnTo>
                  <a:lnTo>
                    <a:pt x="706" y="133"/>
                  </a:lnTo>
                  <a:lnTo>
                    <a:pt x="770" y="133"/>
                  </a:lnTo>
                  <a:lnTo>
                    <a:pt x="834" y="128"/>
                  </a:lnTo>
                  <a:lnTo>
                    <a:pt x="903" y="128"/>
                  </a:lnTo>
                  <a:lnTo>
                    <a:pt x="967" y="128"/>
                  </a:lnTo>
                  <a:lnTo>
                    <a:pt x="1029" y="128"/>
                  </a:lnTo>
                  <a:lnTo>
                    <a:pt x="1093" y="128"/>
                  </a:lnTo>
                  <a:lnTo>
                    <a:pt x="1093" y="227"/>
                  </a:lnTo>
                  <a:lnTo>
                    <a:pt x="1086" y="227"/>
                  </a:lnTo>
                  <a:lnTo>
                    <a:pt x="1074" y="227"/>
                  </a:lnTo>
                  <a:lnTo>
                    <a:pt x="1063" y="227"/>
                  </a:lnTo>
                  <a:lnTo>
                    <a:pt x="1056" y="227"/>
                  </a:lnTo>
                  <a:lnTo>
                    <a:pt x="1009" y="224"/>
                  </a:lnTo>
                  <a:lnTo>
                    <a:pt x="964" y="216"/>
                  </a:lnTo>
                  <a:lnTo>
                    <a:pt x="915" y="212"/>
                  </a:lnTo>
                  <a:lnTo>
                    <a:pt x="869" y="204"/>
                  </a:lnTo>
                  <a:lnTo>
                    <a:pt x="816" y="197"/>
                  </a:lnTo>
                  <a:lnTo>
                    <a:pt x="767" y="192"/>
                  </a:lnTo>
                  <a:lnTo>
                    <a:pt x="718" y="189"/>
                  </a:lnTo>
                  <a:lnTo>
                    <a:pt x="664" y="185"/>
                  </a:lnTo>
                  <a:lnTo>
                    <a:pt x="614" y="182"/>
                  </a:lnTo>
                  <a:lnTo>
                    <a:pt x="562" y="185"/>
                  </a:lnTo>
                  <a:lnTo>
                    <a:pt x="513" y="189"/>
                  </a:lnTo>
                  <a:lnTo>
                    <a:pt x="463" y="192"/>
                  </a:lnTo>
                  <a:lnTo>
                    <a:pt x="417" y="204"/>
                  </a:lnTo>
                  <a:lnTo>
                    <a:pt x="372" y="219"/>
                  </a:lnTo>
                  <a:lnTo>
                    <a:pt x="326" y="239"/>
                  </a:lnTo>
                  <a:lnTo>
                    <a:pt x="284" y="261"/>
                  </a:lnTo>
                  <a:lnTo>
                    <a:pt x="247" y="326"/>
                  </a:lnTo>
                  <a:lnTo>
                    <a:pt x="235" y="409"/>
                  </a:lnTo>
                  <a:lnTo>
                    <a:pt x="254" y="493"/>
                  </a:lnTo>
                  <a:lnTo>
                    <a:pt x="288" y="554"/>
                  </a:lnTo>
                  <a:lnTo>
                    <a:pt x="314" y="577"/>
                  </a:lnTo>
                  <a:lnTo>
                    <a:pt x="338" y="596"/>
                  </a:lnTo>
                  <a:lnTo>
                    <a:pt x="363" y="611"/>
                  </a:lnTo>
                  <a:lnTo>
                    <a:pt x="387" y="622"/>
                  </a:lnTo>
                  <a:lnTo>
                    <a:pt x="405" y="638"/>
                  </a:lnTo>
                  <a:lnTo>
                    <a:pt x="429" y="649"/>
                  </a:lnTo>
                  <a:lnTo>
                    <a:pt x="451" y="664"/>
                  </a:lnTo>
                  <a:lnTo>
                    <a:pt x="474" y="683"/>
                  </a:lnTo>
                  <a:lnTo>
                    <a:pt x="501" y="695"/>
                  </a:lnTo>
                  <a:lnTo>
                    <a:pt x="531" y="702"/>
                  </a:lnTo>
                  <a:lnTo>
                    <a:pt x="562" y="713"/>
                  </a:lnTo>
                  <a:lnTo>
                    <a:pt x="595" y="720"/>
                  </a:lnTo>
                  <a:lnTo>
                    <a:pt x="629" y="732"/>
                  </a:lnTo>
                  <a:lnTo>
                    <a:pt x="668" y="740"/>
                  </a:lnTo>
                  <a:lnTo>
                    <a:pt x="706" y="752"/>
                  </a:lnTo>
                  <a:lnTo>
                    <a:pt x="743" y="759"/>
                  </a:lnTo>
                  <a:lnTo>
                    <a:pt x="785" y="767"/>
                  </a:lnTo>
                  <a:lnTo>
                    <a:pt x="827" y="774"/>
                  </a:lnTo>
                  <a:lnTo>
                    <a:pt x="869" y="782"/>
                  </a:lnTo>
                  <a:lnTo>
                    <a:pt x="915" y="789"/>
                  </a:lnTo>
                  <a:lnTo>
                    <a:pt x="957" y="797"/>
                  </a:lnTo>
                  <a:lnTo>
                    <a:pt x="1002" y="801"/>
                  </a:lnTo>
                  <a:lnTo>
                    <a:pt x="1048" y="809"/>
                  </a:lnTo>
                  <a:lnTo>
                    <a:pt x="1093" y="812"/>
                  </a:lnTo>
                  <a:lnTo>
                    <a:pt x="1093" y="918"/>
                  </a:lnTo>
                  <a:close/>
                </a:path>
              </a:pathLst>
            </a:custGeom>
            <a:solidFill>
              <a:srgbClr val="82C6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0" name="Freeform 77"/>
            <p:cNvSpPr>
              <a:spLocks/>
            </p:cNvSpPr>
            <p:nvPr/>
          </p:nvSpPr>
          <p:spPr bwMode="auto">
            <a:xfrm rot="696599">
              <a:off x="3189" y="1192"/>
              <a:ext cx="97" cy="93"/>
            </a:xfrm>
            <a:custGeom>
              <a:avLst/>
              <a:gdLst>
                <a:gd name="T0" fmla="*/ 16 w 293"/>
                <a:gd name="T1" fmla="*/ 0 h 281"/>
                <a:gd name="T2" fmla="*/ 20 w 293"/>
                <a:gd name="T3" fmla="*/ 0 h 281"/>
                <a:gd name="T4" fmla="*/ 23 w 293"/>
                <a:gd name="T5" fmla="*/ 1 h 281"/>
                <a:gd name="T6" fmla="*/ 25 w 293"/>
                <a:gd name="T7" fmla="*/ 3 h 281"/>
                <a:gd name="T8" fmla="*/ 27 w 293"/>
                <a:gd name="T9" fmla="*/ 5 h 281"/>
                <a:gd name="T10" fmla="*/ 29 w 293"/>
                <a:gd name="T11" fmla="*/ 7 h 281"/>
                <a:gd name="T12" fmla="*/ 31 w 293"/>
                <a:gd name="T13" fmla="*/ 9 h 281"/>
                <a:gd name="T14" fmla="*/ 32 w 293"/>
                <a:gd name="T15" fmla="*/ 12 h 281"/>
                <a:gd name="T16" fmla="*/ 32 w 293"/>
                <a:gd name="T17" fmla="*/ 15 h 281"/>
                <a:gd name="T18" fmla="*/ 32 w 293"/>
                <a:gd name="T19" fmla="*/ 18 h 281"/>
                <a:gd name="T20" fmla="*/ 31 w 293"/>
                <a:gd name="T21" fmla="*/ 21 h 281"/>
                <a:gd name="T22" fmla="*/ 29 w 293"/>
                <a:gd name="T23" fmla="*/ 24 h 281"/>
                <a:gd name="T24" fmla="*/ 27 w 293"/>
                <a:gd name="T25" fmla="*/ 26 h 281"/>
                <a:gd name="T26" fmla="*/ 25 w 293"/>
                <a:gd name="T27" fmla="*/ 28 h 281"/>
                <a:gd name="T28" fmla="*/ 23 w 293"/>
                <a:gd name="T29" fmla="*/ 29 h 281"/>
                <a:gd name="T30" fmla="*/ 20 w 293"/>
                <a:gd name="T31" fmla="*/ 30 h 281"/>
                <a:gd name="T32" fmla="*/ 16 w 293"/>
                <a:gd name="T33" fmla="*/ 31 h 281"/>
                <a:gd name="T34" fmla="*/ 13 w 293"/>
                <a:gd name="T35" fmla="*/ 30 h 281"/>
                <a:gd name="T36" fmla="*/ 10 w 293"/>
                <a:gd name="T37" fmla="*/ 29 h 281"/>
                <a:gd name="T38" fmla="*/ 7 w 293"/>
                <a:gd name="T39" fmla="*/ 28 h 281"/>
                <a:gd name="T40" fmla="*/ 5 w 293"/>
                <a:gd name="T41" fmla="*/ 26 h 281"/>
                <a:gd name="T42" fmla="*/ 3 w 293"/>
                <a:gd name="T43" fmla="*/ 24 h 281"/>
                <a:gd name="T44" fmla="*/ 1 w 293"/>
                <a:gd name="T45" fmla="*/ 21 h 281"/>
                <a:gd name="T46" fmla="*/ 1 w 293"/>
                <a:gd name="T47" fmla="*/ 18 h 281"/>
                <a:gd name="T48" fmla="*/ 0 w 293"/>
                <a:gd name="T49" fmla="*/ 15 h 281"/>
                <a:gd name="T50" fmla="*/ 1 w 293"/>
                <a:gd name="T51" fmla="*/ 12 h 281"/>
                <a:gd name="T52" fmla="*/ 1 w 293"/>
                <a:gd name="T53" fmla="*/ 9 h 281"/>
                <a:gd name="T54" fmla="*/ 3 w 293"/>
                <a:gd name="T55" fmla="*/ 7 h 281"/>
                <a:gd name="T56" fmla="*/ 5 w 293"/>
                <a:gd name="T57" fmla="*/ 5 h 281"/>
                <a:gd name="T58" fmla="*/ 7 w 293"/>
                <a:gd name="T59" fmla="*/ 3 h 281"/>
                <a:gd name="T60" fmla="*/ 10 w 293"/>
                <a:gd name="T61" fmla="*/ 1 h 281"/>
                <a:gd name="T62" fmla="*/ 13 w 293"/>
                <a:gd name="T63" fmla="*/ 0 h 281"/>
                <a:gd name="T64" fmla="*/ 16 w 293"/>
                <a:gd name="T65" fmla="*/ 0 h 28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93" h="281">
                  <a:moveTo>
                    <a:pt x="148" y="0"/>
                  </a:moveTo>
                  <a:lnTo>
                    <a:pt x="178" y="4"/>
                  </a:lnTo>
                  <a:lnTo>
                    <a:pt x="205" y="12"/>
                  </a:lnTo>
                  <a:lnTo>
                    <a:pt x="228" y="24"/>
                  </a:lnTo>
                  <a:lnTo>
                    <a:pt x="252" y="42"/>
                  </a:lnTo>
                  <a:lnTo>
                    <a:pt x="270" y="61"/>
                  </a:lnTo>
                  <a:lnTo>
                    <a:pt x="281" y="83"/>
                  </a:lnTo>
                  <a:lnTo>
                    <a:pt x="289" y="110"/>
                  </a:lnTo>
                  <a:lnTo>
                    <a:pt x="293" y="140"/>
                  </a:lnTo>
                  <a:lnTo>
                    <a:pt x="289" y="167"/>
                  </a:lnTo>
                  <a:lnTo>
                    <a:pt x="281" y="194"/>
                  </a:lnTo>
                  <a:lnTo>
                    <a:pt x="270" y="217"/>
                  </a:lnTo>
                  <a:lnTo>
                    <a:pt x="252" y="239"/>
                  </a:lnTo>
                  <a:lnTo>
                    <a:pt x="228" y="258"/>
                  </a:lnTo>
                  <a:lnTo>
                    <a:pt x="205" y="270"/>
                  </a:lnTo>
                  <a:lnTo>
                    <a:pt x="178" y="278"/>
                  </a:lnTo>
                  <a:lnTo>
                    <a:pt x="148" y="281"/>
                  </a:lnTo>
                  <a:lnTo>
                    <a:pt x="118" y="278"/>
                  </a:lnTo>
                  <a:lnTo>
                    <a:pt x="92" y="270"/>
                  </a:lnTo>
                  <a:lnTo>
                    <a:pt x="65" y="258"/>
                  </a:lnTo>
                  <a:lnTo>
                    <a:pt x="42" y="239"/>
                  </a:lnTo>
                  <a:lnTo>
                    <a:pt x="27" y="217"/>
                  </a:lnTo>
                  <a:lnTo>
                    <a:pt x="12" y="194"/>
                  </a:lnTo>
                  <a:lnTo>
                    <a:pt x="5" y="167"/>
                  </a:lnTo>
                  <a:lnTo>
                    <a:pt x="0" y="140"/>
                  </a:lnTo>
                  <a:lnTo>
                    <a:pt x="5" y="110"/>
                  </a:lnTo>
                  <a:lnTo>
                    <a:pt x="12" y="83"/>
                  </a:lnTo>
                  <a:lnTo>
                    <a:pt x="27" y="61"/>
                  </a:lnTo>
                  <a:lnTo>
                    <a:pt x="42" y="42"/>
                  </a:lnTo>
                  <a:lnTo>
                    <a:pt x="65" y="24"/>
                  </a:lnTo>
                  <a:lnTo>
                    <a:pt x="92" y="12"/>
                  </a:lnTo>
                  <a:lnTo>
                    <a:pt x="118" y="4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1" name="Freeform 78"/>
            <p:cNvSpPr>
              <a:spLocks/>
            </p:cNvSpPr>
            <p:nvPr/>
          </p:nvSpPr>
          <p:spPr bwMode="auto">
            <a:xfrm rot="696599">
              <a:off x="3201" y="1185"/>
              <a:ext cx="98" cy="95"/>
            </a:xfrm>
            <a:custGeom>
              <a:avLst/>
              <a:gdLst>
                <a:gd name="T0" fmla="*/ 16 w 296"/>
                <a:gd name="T1" fmla="*/ 0 h 284"/>
                <a:gd name="T2" fmla="*/ 19 w 296"/>
                <a:gd name="T3" fmla="*/ 0 h 284"/>
                <a:gd name="T4" fmla="*/ 22 w 296"/>
                <a:gd name="T5" fmla="*/ 1 h 284"/>
                <a:gd name="T6" fmla="*/ 25 w 296"/>
                <a:gd name="T7" fmla="*/ 3 h 284"/>
                <a:gd name="T8" fmla="*/ 27 w 296"/>
                <a:gd name="T9" fmla="*/ 5 h 284"/>
                <a:gd name="T10" fmla="*/ 30 w 296"/>
                <a:gd name="T11" fmla="*/ 7 h 284"/>
                <a:gd name="T12" fmla="*/ 31 w 296"/>
                <a:gd name="T13" fmla="*/ 10 h 284"/>
                <a:gd name="T14" fmla="*/ 32 w 296"/>
                <a:gd name="T15" fmla="*/ 13 h 284"/>
                <a:gd name="T16" fmla="*/ 32 w 296"/>
                <a:gd name="T17" fmla="*/ 16 h 284"/>
                <a:gd name="T18" fmla="*/ 32 w 296"/>
                <a:gd name="T19" fmla="*/ 19 h 284"/>
                <a:gd name="T20" fmla="*/ 31 w 296"/>
                <a:gd name="T21" fmla="*/ 22 h 284"/>
                <a:gd name="T22" fmla="*/ 30 w 296"/>
                <a:gd name="T23" fmla="*/ 25 h 284"/>
                <a:gd name="T24" fmla="*/ 27 w 296"/>
                <a:gd name="T25" fmla="*/ 27 h 284"/>
                <a:gd name="T26" fmla="*/ 25 w 296"/>
                <a:gd name="T27" fmla="*/ 29 h 284"/>
                <a:gd name="T28" fmla="*/ 22 w 296"/>
                <a:gd name="T29" fmla="*/ 30 h 284"/>
                <a:gd name="T30" fmla="*/ 19 w 296"/>
                <a:gd name="T31" fmla="*/ 31 h 284"/>
                <a:gd name="T32" fmla="*/ 16 w 296"/>
                <a:gd name="T33" fmla="*/ 32 h 284"/>
                <a:gd name="T34" fmla="*/ 13 w 296"/>
                <a:gd name="T35" fmla="*/ 31 h 284"/>
                <a:gd name="T36" fmla="*/ 10 w 296"/>
                <a:gd name="T37" fmla="*/ 30 h 284"/>
                <a:gd name="T38" fmla="*/ 7 w 296"/>
                <a:gd name="T39" fmla="*/ 29 h 284"/>
                <a:gd name="T40" fmla="*/ 5 w 296"/>
                <a:gd name="T41" fmla="*/ 27 h 284"/>
                <a:gd name="T42" fmla="*/ 3 w 296"/>
                <a:gd name="T43" fmla="*/ 25 h 284"/>
                <a:gd name="T44" fmla="*/ 1 w 296"/>
                <a:gd name="T45" fmla="*/ 22 h 284"/>
                <a:gd name="T46" fmla="*/ 1 w 296"/>
                <a:gd name="T47" fmla="*/ 19 h 284"/>
                <a:gd name="T48" fmla="*/ 0 w 296"/>
                <a:gd name="T49" fmla="*/ 16 h 284"/>
                <a:gd name="T50" fmla="*/ 1 w 296"/>
                <a:gd name="T51" fmla="*/ 13 h 284"/>
                <a:gd name="T52" fmla="*/ 1 w 296"/>
                <a:gd name="T53" fmla="*/ 10 h 284"/>
                <a:gd name="T54" fmla="*/ 3 w 296"/>
                <a:gd name="T55" fmla="*/ 7 h 284"/>
                <a:gd name="T56" fmla="*/ 5 w 296"/>
                <a:gd name="T57" fmla="*/ 5 h 284"/>
                <a:gd name="T58" fmla="*/ 7 w 296"/>
                <a:gd name="T59" fmla="*/ 3 h 284"/>
                <a:gd name="T60" fmla="*/ 10 w 296"/>
                <a:gd name="T61" fmla="*/ 1 h 284"/>
                <a:gd name="T62" fmla="*/ 13 w 296"/>
                <a:gd name="T63" fmla="*/ 0 h 284"/>
                <a:gd name="T64" fmla="*/ 16 w 296"/>
                <a:gd name="T65" fmla="*/ 0 h 2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96" h="284">
                  <a:moveTo>
                    <a:pt x="145" y="0"/>
                  </a:moveTo>
                  <a:lnTo>
                    <a:pt x="175" y="3"/>
                  </a:lnTo>
                  <a:lnTo>
                    <a:pt x="202" y="11"/>
                  </a:lnTo>
                  <a:lnTo>
                    <a:pt x="229" y="23"/>
                  </a:lnTo>
                  <a:lnTo>
                    <a:pt x="251" y="41"/>
                  </a:lnTo>
                  <a:lnTo>
                    <a:pt x="271" y="65"/>
                  </a:lnTo>
                  <a:lnTo>
                    <a:pt x="286" y="87"/>
                  </a:lnTo>
                  <a:lnTo>
                    <a:pt x="293" y="114"/>
                  </a:lnTo>
                  <a:lnTo>
                    <a:pt x="296" y="144"/>
                  </a:lnTo>
                  <a:lnTo>
                    <a:pt x="293" y="171"/>
                  </a:lnTo>
                  <a:lnTo>
                    <a:pt x="286" y="198"/>
                  </a:lnTo>
                  <a:lnTo>
                    <a:pt x="271" y="220"/>
                  </a:lnTo>
                  <a:lnTo>
                    <a:pt x="251" y="243"/>
                  </a:lnTo>
                  <a:lnTo>
                    <a:pt x="229" y="258"/>
                  </a:lnTo>
                  <a:lnTo>
                    <a:pt x="202" y="272"/>
                  </a:lnTo>
                  <a:lnTo>
                    <a:pt x="175" y="280"/>
                  </a:lnTo>
                  <a:lnTo>
                    <a:pt x="145" y="284"/>
                  </a:lnTo>
                  <a:lnTo>
                    <a:pt x="115" y="280"/>
                  </a:lnTo>
                  <a:lnTo>
                    <a:pt x="88" y="272"/>
                  </a:lnTo>
                  <a:lnTo>
                    <a:pt x="65" y="258"/>
                  </a:lnTo>
                  <a:lnTo>
                    <a:pt x="42" y="243"/>
                  </a:lnTo>
                  <a:lnTo>
                    <a:pt x="24" y="220"/>
                  </a:lnTo>
                  <a:lnTo>
                    <a:pt x="12" y="198"/>
                  </a:lnTo>
                  <a:lnTo>
                    <a:pt x="5" y="171"/>
                  </a:lnTo>
                  <a:lnTo>
                    <a:pt x="0" y="144"/>
                  </a:lnTo>
                  <a:lnTo>
                    <a:pt x="5" y="114"/>
                  </a:lnTo>
                  <a:lnTo>
                    <a:pt x="12" y="87"/>
                  </a:lnTo>
                  <a:lnTo>
                    <a:pt x="24" y="65"/>
                  </a:lnTo>
                  <a:lnTo>
                    <a:pt x="42" y="41"/>
                  </a:lnTo>
                  <a:lnTo>
                    <a:pt x="65" y="23"/>
                  </a:lnTo>
                  <a:lnTo>
                    <a:pt x="88" y="11"/>
                  </a:lnTo>
                  <a:lnTo>
                    <a:pt x="115" y="3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49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2" name="Freeform 79"/>
            <p:cNvSpPr>
              <a:spLocks/>
            </p:cNvSpPr>
            <p:nvPr/>
          </p:nvSpPr>
          <p:spPr bwMode="auto">
            <a:xfrm rot="696599">
              <a:off x="3203" y="1189"/>
              <a:ext cx="93" cy="87"/>
            </a:xfrm>
            <a:custGeom>
              <a:avLst/>
              <a:gdLst>
                <a:gd name="T0" fmla="*/ 15 w 278"/>
                <a:gd name="T1" fmla="*/ 0 h 261"/>
                <a:gd name="T2" fmla="*/ 18 w 278"/>
                <a:gd name="T3" fmla="*/ 0 h 261"/>
                <a:gd name="T4" fmla="*/ 21 w 278"/>
                <a:gd name="T5" fmla="*/ 1 h 261"/>
                <a:gd name="T6" fmla="*/ 24 w 278"/>
                <a:gd name="T7" fmla="*/ 2 h 261"/>
                <a:gd name="T8" fmla="*/ 26 w 278"/>
                <a:gd name="T9" fmla="*/ 4 h 261"/>
                <a:gd name="T10" fmla="*/ 28 w 278"/>
                <a:gd name="T11" fmla="*/ 6 h 261"/>
                <a:gd name="T12" fmla="*/ 30 w 278"/>
                <a:gd name="T13" fmla="*/ 9 h 261"/>
                <a:gd name="T14" fmla="*/ 30 w 278"/>
                <a:gd name="T15" fmla="*/ 11 h 261"/>
                <a:gd name="T16" fmla="*/ 31 w 278"/>
                <a:gd name="T17" fmla="*/ 14 h 261"/>
                <a:gd name="T18" fmla="*/ 30 w 278"/>
                <a:gd name="T19" fmla="*/ 17 h 261"/>
                <a:gd name="T20" fmla="*/ 30 w 278"/>
                <a:gd name="T21" fmla="*/ 20 h 261"/>
                <a:gd name="T22" fmla="*/ 28 w 278"/>
                <a:gd name="T23" fmla="*/ 23 h 261"/>
                <a:gd name="T24" fmla="*/ 26 w 278"/>
                <a:gd name="T25" fmla="*/ 25 h 261"/>
                <a:gd name="T26" fmla="*/ 24 w 278"/>
                <a:gd name="T27" fmla="*/ 27 h 261"/>
                <a:gd name="T28" fmla="*/ 21 w 278"/>
                <a:gd name="T29" fmla="*/ 28 h 261"/>
                <a:gd name="T30" fmla="*/ 18 w 278"/>
                <a:gd name="T31" fmla="*/ 29 h 261"/>
                <a:gd name="T32" fmla="*/ 15 w 278"/>
                <a:gd name="T33" fmla="*/ 29 h 261"/>
                <a:gd name="T34" fmla="*/ 12 w 278"/>
                <a:gd name="T35" fmla="*/ 29 h 261"/>
                <a:gd name="T36" fmla="*/ 9 w 278"/>
                <a:gd name="T37" fmla="*/ 28 h 261"/>
                <a:gd name="T38" fmla="*/ 7 w 278"/>
                <a:gd name="T39" fmla="*/ 27 h 261"/>
                <a:gd name="T40" fmla="*/ 5 w 278"/>
                <a:gd name="T41" fmla="*/ 25 h 261"/>
                <a:gd name="T42" fmla="*/ 3 w 278"/>
                <a:gd name="T43" fmla="*/ 23 h 261"/>
                <a:gd name="T44" fmla="*/ 1 w 278"/>
                <a:gd name="T45" fmla="*/ 20 h 261"/>
                <a:gd name="T46" fmla="*/ 0 w 278"/>
                <a:gd name="T47" fmla="*/ 17 h 261"/>
                <a:gd name="T48" fmla="*/ 0 w 278"/>
                <a:gd name="T49" fmla="*/ 14 h 261"/>
                <a:gd name="T50" fmla="*/ 0 w 278"/>
                <a:gd name="T51" fmla="*/ 11 h 261"/>
                <a:gd name="T52" fmla="*/ 1 w 278"/>
                <a:gd name="T53" fmla="*/ 9 h 261"/>
                <a:gd name="T54" fmla="*/ 3 w 278"/>
                <a:gd name="T55" fmla="*/ 6 h 261"/>
                <a:gd name="T56" fmla="*/ 5 w 278"/>
                <a:gd name="T57" fmla="*/ 4 h 261"/>
                <a:gd name="T58" fmla="*/ 7 w 278"/>
                <a:gd name="T59" fmla="*/ 2 h 261"/>
                <a:gd name="T60" fmla="*/ 9 w 278"/>
                <a:gd name="T61" fmla="*/ 1 h 261"/>
                <a:gd name="T62" fmla="*/ 12 w 278"/>
                <a:gd name="T63" fmla="*/ 0 h 261"/>
                <a:gd name="T64" fmla="*/ 15 w 278"/>
                <a:gd name="T65" fmla="*/ 0 h 26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78" h="261">
                  <a:moveTo>
                    <a:pt x="137" y="0"/>
                  </a:moveTo>
                  <a:lnTo>
                    <a:pt x="164" y="4"/>
                  </a:lnTo>
                  <a:lnTo>
                    <a:pt x="190" y="12"/>
                  </a:lnTo>
                  <a:lnTo>
                    <a:pt x="214" y="22"/>
                  </a:lnTo>
                  <a:lnTo>
                    <a:pt x="236" y="39"/>
                  </a:lnTo>
                  <a:lnTo>
                    <a:pt x="255" y="57"/>
                  </a:lnTo>
                  <a:lnTo>
                    <a:pt x="266" y="79"/>
                  </a:lnTo>
                  <a:lnTo>
                    <a:pt x="273" y="103"/>
                  </a:lnTo>
                  <a:lnTo>
                    <a:pt x="278" y="128"/>
                  </a:lnTo>
                  <a:lnTo>
                    <a:pt x="273" y="155"/>
                  </a:lnTo>
                  <a:lnTo>
                    <a:pt x="266" y="182"/>
                  </a:lnTo>
                  <a:lnTo>
                    <a:pt x="255" y="205"/>
                  </a:lnTo>
                  <a:lnTo>
                    <a:pt x="236" y="224"/>
                  </a:lnTo>
                  <a:lnTo>
                    <a:pt x="214" y="239"/>
                  </a:lnTo>
                  <a:lnTo>
                    <a:pt x="190" y="251"/>
                  </a:lnTo>
                  <a:lnTo>
                    <a:pt x="164" y="258"/>
                  </a:lnTo>
                  <a:lnTo>
                    <a:pt x="137" y="261"/>
                  </a:lnTo>
                  <a:lnTo>
                    <a:pt x="110" y="258"/>
                  </a:lnTo>
                  <a:lnTo>
                    <a:pt x="83" y="251"/>
                  </a:lnTo>
                  <a:lnTo>
                    <a:pt x="61" y="239"/>
                  </a:lnTo>
                  <a:lnTo>
                    <a:pt x="42" y="224"/>
                  </a:lnTo>
                  <a:lnTo>
                    <a:pt x="24" y="205"/>
                  </a:lnTo>
                  <a:lnTo>
                    <a:pt x="12" y="182"/>
                  </a:lnTo>
                  <a:lnTo>
                    <a:pt x="4" y="155"/>
                  </a:lnTo>
                  <a:lnTo>
                    <a:pt x="0" y="128"/>
                  </a:lnTo>
                  <a:lnTo>
                    <a:pt x="4" y="103"/>
                  </a:lnTo>
                  <a:lnTo>
                    <a:pt x="12" y="79"/>
                  </a:lnTo>
                  <a:lnTo>
                    <a:pt x="24" y="57"/>
                  </a:lnTo>
                  <a:lnTo>
                    <a:pt x="42" y="39"/>
                  </a:lnTo>
                  <a:lnTo>
                    <a:pt x="61" y="22"/>
                  </a:lnTo>
                  <a:lnTo>
                    <a:pt x="83" y="12"/>
                  </a:lnTo>
                  <a:lnTo>
                    <a:pt x="110" y="4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5B59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3" name="Freeform 80"/>
            <p:cNvSpPr>
              <a:spLocks/>
            </p:cNvSpPr>
            <p:nvPr/>
          </p:nvSpPr>
          <p:spPr bwMode="auto">
            <a:xfrm rot="696599">
              <a:off x="3206" y="1190"/>
              <a:ext cx="86" cy="82"/>
            </a:xfrm>
            <a:custGeom>
              <a:avLst/>
              <a:gdLst>
                <a:gd name="T0" fmla="*/ 14 w 259"/>
                <a:gd name="T1" fmla="*/ 0 h 247"/>
                <a:gd name="T2" fmla="*/ 17 w 259"/>
                <a:gd name="T3" fmla="*/ 0 h 247"/>
                <a:gd name="T4" fmla="*/ 20 w 259"/>
                <a:gd name="T5" fmla="*/ 1 h 247"/>
                <a:gd name="T6" fmla="*/ 22 w 259"/>
                <a:gd name="T7" fmla="*/ 3 h 247"/>
                <a:gd name="T8" fmla="*/ 25 w 259"/>
                <a:gd name="T9" fmla="*/ 4 h 247"/>
                <a:gd name="T10" fmla="*/ 26 w 259"/>
                <a:gd name="T11" fmla="*/ 6 h 247"/>
                <a:gd name="T12" fmla="*/ 27 w 259"/>
                <a:gd name="T13" fmla="*/ 9 h 247"/>
                <a:gd name="T14" fmla="*/ 28 w 259"/>
                <a:gd name="T15" fmla="*/ 11 h 247"/>
                <a:gd name="T16" fmla="*/ 29 w 259"/>
                <a:gd name="T17" fmla="*/ 14 h 247"/>
                <a:gd name="T18" fmla="*/ 28 w 259"/>
                <a:gd name="T19" fmla="*/ 17 h 247"/>
                <a:gd name="T20" fmla="*/ 27 w 259"/>
                <a:gd name="T21" fmla="*/ 19 h 247"/>
                <a:gd name="T22" fmla="*/ 26 w 259"/>
                <a:gd name="T23" fmla="*/ 21 h 247"/>
                <a:gd name="T24" fmla="*/ 25 w 259"/>
                <a:gd name="T25" fmla="*/ 24 h 247"/>
                <a:gd name="T26" fmla="*/ 22 w 259"/>
                <a:gd name="T27" fmla="*/ 25 h 247"/>
                <a:gd name="T28" fmla="*/ 20 w 259"/>
                <a:gd name="T29" fmla="*/ 27 h 247"/>
                <a:gd name="T30" fmla="*/ 17 w 259"/>
                <a:gd name="T31" fmla="*/ 27 h 247"/>
                <a:gd name="T32" fmla="*/ 14 w 259"/>
                <a:gd name="T33" fmla="*/ 27 h 247"/>
                <a:gd name="T34" fmla="*/ 11 w 259"/>
                <a:gd name="T35" fmla="*/ 27 h 247"/>
                <a:gd name="T36" fmla="*/ 9 w 259"/>
                <a:gd name="T37" fmla="*/ 27 h 247"/>
                <a:gd name="T38" fmla="*/ 7 w 259"/>
                <a:gd name="T39" fmla="*/ 25 h 247"/>
                <a:gd name="T40" fmla="*/ 4 w 259"/>
                <a:gd name="T41" fmla="*/ 24 h 247"/>
                <a:gd name="T42" fmla="*/ 3 w 259"/>
                <a:gd name="T43" fmla="*/ 21 h 247"/>
                <a:gd name="T44" fmla="*/ 1 w 259"/>
                <a:gd name="T45" fmla="*/ 19 h 247"/>
                <a:gd name="T46" fmla="*/ 1 w 259"/>
                <a:gd name="T47" fmla="*/ 17 h 247"/>
                <a:gd name="T48" fmla="*/ 0 w 259"/>
                <a:gd name="T49" fmla="*/ 14 h 247"/>
                <a:gd name="T50" fmla="*/ 1 w 259"/>
                <a:gd name="T51" fmla="*/ 11 h 247"/>
                <a:gd name="T52" fmla="*/ 1 w 259"/>
                <a:gd name="T53" fmla="*/ 9 h 247"/>
                <a:gd name="T54" fmla="*/ 3 w 259"/>
                <a:gd name="T55" fmla="*/ 6 h 247"/>
                <a:gd name="T56" fmla="*/ 4 w 259"/>
                <a:gd name="T57" fmla="*/ 4 h 247"/>
                <a:gd name="T58" fmla="*/ 7 w 259"/>
                <a:gd name="T59" fmla="*/ 3 h 247"/>
                <a:gd name="T60" fmla="*/ 9 w 259"/>
                <a:gd name="T61" fmla="*/ 1 h 247"/>
                <a:gd name="T62" fmla="*/ 11 w 259"/>
                <a:gd name="T63" fmla="*/ 0 h 247"/>
                <a:gd name="T64" fmla="*/ 14 w 259"/>
                <a:gd name="T65" fmla="*/ 0 h 24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59" h="247">
                  <a:moveTo>
                    <a:pt x="130" y="0"/>
                  </a:moveTo>
                  <a:lnTo>
                    <a:pt x="157" y="3"/>
                  </a:lnTo>
                  <a:lnTo>
                    <a:pt x="180" y="11"/>
                  </a:lnTo>
                  <a:lnTo>
                    <a:pt x="202" y="23"/>
                  </a:lnTo>
                  <a:lnTo>
                    <a:pt x="222" y="38"/>
                  </a:lnTo>
                  <a:lnTo>
                    <a:pt x="236" y="57"/>
                  </a:lnTo>
                  <a:lnTo>
                    <a:pt x="248" y="80"/>
                  </a:lnTo>
                  <a:lnTo>
                    <a:pt x="256" y="102"/>
                  </a:lnTo>
                  <a:lnTo>
                    <a:pt x="259" y="124"/>
                  </a:lnTo>
                  <a:lnTo>
                    <a:pt x="256" y="151"/>
                  </a:lnTo>
                  <a:lnTo>
                    <a:pt x="248" y="175"/>
                  </a:lnTo>
                  <a:lnTo>
                    <a:pt x="236" y="193"/>
                  </a:lnTo>
                  <a:lnTo>
                    <a:pt x="222" y="213"/>
                  </a:lnTo>
                  <a:lnTo>
                    <a:pt x="202" y="228"/>
                  </a:lnTo>
                  <a:lnTo>
                    <a:pt x="180" y="240"/>
                  </a:lnTo>
                  <a:lnTo>
                    <a:pt x="157" y="243"/>
                  </a:lnTo>
                  <a:lnTo>
                    <a:pt x="130" y="247"/>
                  </a:lnTo>
                  <a:lnTo>
                    <a:pt x="103" y="243"/>
                  </a:lnTo>
                  <a:lnTo>
                    <a:pt x="81" y="240"/>
                  </a:lnTo>
                  <a:lnTo>
                    <a:pt x="59" y="228"/>
                  </a:lnTo>
                  <a:lnTo>
                    <a:pt x="39" y="213"/>
                  </a:lnTo>
                  <a:lnTo>
                    <a:pt x="24" y="193"/>
                  </a:lnTo>
                  <a:lnTo>
                    <a:pt x="12" y="175"/>
                  </a:lnTo>
                  <a:lnTo>
                    <a:pt x="5" y="151"/>
                  </a:lnTo>
                  <a:lnTo>
                    <a:pt x="0" y="124"/>
                  </a:lnTo>
                  <a:lnTo>
                    <a:pt x="5" y="102"/>
                  </a:lnTo>
                  <a:lnTo>
                    <a:pt x="12" y="80"/>
                  </a:lnTo>
                  <a:lnTo>
                    <a:pt x="24" y="57"/>
                  </a:lnTo>
                  <a:lnTo>
                    <a:pt x="39" y="38"/>
                  </a:lnTo>
                  <a:lnTo>
                    <a:pt x="59" y="23"/>
                  </a:lnTo>
                  <a:lnTo>
                    <a:pt x="81" y="11"/>
                  </a:lnTo>
                  <a:lnTo>
                    <a:pt x="103" y="3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4" name="Freeform 81"/>
            <p:cNvSpPr>
              <a:spLocks/>
            </p:cNvSpPr>
            <p:nvPr/>
          </p:nvSpPr>
          <p:spPr bwMode="auto">
            <a:xfrm rot="696599">
              <a:off x="3211" y="1194"/>
              <a:ext cx="77" cy="74"/>
            </a:xfrm>
            <a:custGeom>
              <a:avLst/>
              <a:gdLst>
                <a:gd name="T0" fmla="*/ 13 w 231"/>
                <a:gd name="T1" fmla="*/ 0 h 224"/>
                <a:gd name="T2" fmla="*/ 15 w 231"/>
                <a:gd name="T3" fmla="*/ 0 h 224"/>
                <a:gd name="T4" fmla="*/ 18 w 231"/>
                <a:gd name="T5" fmla="*/ 1 h 224"/>
                <a:gd name="T6" fmla="*/ 20 w 231"/>
                <a:gd name="T7" fmla="*/ 2 h 224"/>
                <a:gd name="T8" fmla="*/ 22 w 231"/>
                <a:gd name="T9" fmla="*/ 4 h 224"/>
                <a:gd name="T10" fmla="*/ 24 w 231"/>
                <a:gd name="T11" fmla="*/ 5 h 224"/>
                <a:gd name="T12" fmla="*/ 25 w 231"/>
                <a:gd name="T13" fmla="*/ 8 h 224"/>
                <a:gd name="T14" fmla="*/ 25 w 231"/>
                <a:gd name="T15" fmla="*/ 10 h 224"/>
                <a:gd name="T16" fmla="*/ 26 w 231"/>
                <a:gd name="T17" fmla="*/ 12 h 224"/>
                <a:gd name="T18" fmla="*/ 25 w 231"/>
                <a:gd name="T19" fmla="*/ 15 h 224"/>
                <a:gd name="T20" fmla="*/ 25 w 231"/>
                <a:gd name="T21" fmla="*/ 18 h 224"/>
                <a:gd name="T22" fmla="*/ 24 w 231"/>
                <a:gd name="T23" fmla="*/ 19 h 224"/>
                <a:gd name="T24" fmla="*/ 22 w 231"/>
                <a:gd name="T25" fmla="*/ 21 h 224"/>
                <a:gd name="T26" fmla="*/ 20 w 231"/>
                <a:gd name="T27" fmla="*/ 22 h 224"/>
                <a:gd name="T28" fmla="*/ 18 w 231"/>
                <a:gd name="T29" fmla="*/ 24 h 224"/>
                <a:gd name="T30" fmla="*/ 15 w 231"/>
                <a:gd name="T31" fmla="*/ 24 h 224"/>
                <a:gd name="T32" fmla="*/ 13 w 231"/>
                <a:gd name="T33" fmla="*/ 24 h 224"/>
                <a:gd name="T34" fmla="*/ 10 w 231"/>
                <a:gd name="T35" fmla="*/ 24 h 224"/>
                <a:gd name="T36" fmla="*/ 7 w 231"/>
                <a:gd name="T37" fmla="*/ 24 h 224"/>
                <a:gd name="T38" fmla="*/ 5 w 231"/>
                <a:gd name="T39" fmla="*/ 22 h 224"/>
                <a:gd name="T40" fmla="*/ 4 w 231"/>
                <a:gd name="T41" fmla="*/ 21 h 224"/>
                <a:gd name="T42" fmla="*/ 2 w 231"/>
                <a:gd name="T43" fmla="*/ 19 h 224"/>
                <a:gd name="T44" fmla="*/ 1 w 231"/>
                <a:gd name="T45" fmla="*/ 18 h 224"/>
                <a:gd name="T46" fmla="*/ 0 w 231"/>
                <a:gd name="T47" fmla="*/ 15 h 224"/>
                <a:gd name="T48" fmla="*/ 0 w 231"/>
                <a:gd name="T49" fmla="*/ 12 h 224"/>
                <a:gd name="T50" fmla="*/ 0 w 231"/>
                <a:gd name="T51" fmla="*/ 10 h 224"/>
                <a:gd name="T52" fmla="*/ 1 w 231"/>
                <a:gd name="T53" fmla="*/ 8 h 224"/>
                <a:gd name="T54" fmla="*/ 2 w 231"/>
                <a:gd name="T55" fmla="*/ 5 h 224"/>
                <a:gd name="T56" fmla="*/ 4 w 231"/>
                <a:gd name="T57" fmla="*/ 4 h 224"/>
                <a:gd name="T58" fmla="*/ 5 w 231"/>
                <a:gd name="T59" fmla="*/ 2 h 224"/>
                <a:gd name="T60" fmla="*/ 7 w 231"/>
                <a:gd name="T61" fmla="*/ 1 h 224"/>
                <a:gd name="T62" fmla="*/ 10 w 231"/>
                <a:gd name="T63" fmla="*/ 0 h 224"/>
                <a:gd name="T64" fmla="*/ 13 w 231"/>
                <a:gd name="T65" fmla="*/ 0 h 22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31" h="224">
                  <a:moveTo>
                    <a:pt x="113" y="0"/>
                  </a:moveTo>
                  <a:lnTo>
                    <a:pt x="136" y="4"/>
                  </a:lnTo>
                  <a:lnTo>
                    <a:pt x="158" y="7"/>
                  </a:lnTo>
                  <a:lnTo>
                    <a:pt x="178" y="19"/>
                  </a:lnTo>
                  <a:lnTo>
                    <a:pt x="197" y="34"/>
                  </a:lnTo>
                  <a:lnTo>
                    <a:pt x="212" y="49"/>
                  </a:lnTo>
                  <a:lnTo>
                    <a:pt x="222" y="73"/>
                  </a:lnTo>
                  <a:lnTo>
                    <a:pt x="227" y="91"/>
                  </a:lnTo>
                  <a:lnTo>
                    <a:pt x="231" y="113"/>
                  </a:lnTo>
                  <a:lnTo>
                    <a:pt x="227" y="137"/>
                  </a:lnTo>
                  <a:lnTo>
                    <a:pt x="222" y="160"/>
                  </a:lnTo>
                  <a:lnTo>
                    <a:pt x="212" y="179"/>
                  </a:lnTo>
                  <a:lnTo>
                    <a:pt x="197" y="194"/>
                  </a:lnTo>
                  <a:lnTo>
                    <a:pt x="178" y="205"/>
                  </a:lnTo>
                  <a:lnTo>
                    <a:pt x="158" y="217"/>
                  </a:lnTo>
                  <a:lnTo>
                    <a:pt x="136" y="221"/>
                  </a:lnTo>
                  <a:lnTo>
                    <a:pt x="113" y="224"/>
                  </a:lnTo>
                  <a:lnTo>
                    <a:pt x="91" y="221"/>
                  </a:lnTo>
                  <a:lnTo>
                    <a:pt x="67" y="217"/>
                  </a:lnTo>
                  <a:lnTo>
                    <a:pt x="49" y="205"/>
                  </a:lnTo>
                  <a:lnTo>
                    <a:pt x="33" y="194"/>
                  </a:lnTo>
                  <a:lnTo>
                    <a:pt x="18" y="179"/>
                  </a:lnTo>
                  <a:lnTo>
                    <a:pt x="7" y="160"/>
                  </a:lnTo>
                  <a:lnTo>
                    <a:pt x="3" y="137"/>
                  </a:lnTo>
                  <a:lnTo>
                    <a:pt x="0" y="113"/>
                  </a:lnTo>
                  <a:lnTo>
                    <a:pt x="3" y="91"/>
                  </a:lnTo>
                  <a:lnTo>
                    <a:pt x="7" y="73"/>
                  </a:lnTo>
                  <a:lnTo>
                    <a:pt x="18" y="49"/>
                  </a:lnTo>
                  <a:lnTo>
                    <a:pt x="33" y="34"/>
                  </a:lnTo>
                  <a:lnTo>
                    <a:pt x="49" y="19"/>
                  </a:lnTo>
                  <a:lnTo>
                    <a:pt x="67" y="7"/>
                  </a:lnTo>
                  <a:lnTo>
                    <a:pt x="91" y="4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7C7C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5" name="Freeform 82"/>
            <p:cNvSpPr>
              <a:spLocks/>
            </p:cNvSpPr>
            <p:nvPr/>
          </p:nvSpPr>
          <p:spPr bwMode="auto">
            <a:xfrm rot="696599">
              <a:off x="3215" y="1198"/>
              <a:ext cx="68" cy="67"/>
            </a:xfrm>
            <a:custGeom>
              <a:avLst/>
              <a:gdLst>
                <a:gd name="T0" fmla="*/ 11 w 205"/>
                <a:gd name="T1" fmla="*/ 0 h 202"/>
                <a:gd name="T2" fmla="*/ 16 w 205"/>
                <a:gd name="T3" fmla="*/ 1 h 202"/>
                <a:gd name="T4" fmla="*/ 20 w 205"/>
                <a:gd name="T5" fmla="*/ 3 h 202"/>
                <a:gd name="T6" fmla="*/ 22 w 205"/>
                <a:gd name="T7" fmla="*/ 7 h 202"/>
                <a:gd name="T8" fmla="*/ 23 w 205"/>
                <a:gd name="T9" fmla="*/ 11 h 202"/>
                <a:gd name="T10" fmla="*/ 22 w 205"/>
                <a:gd name="T11" fmla="*/ 15 h 202"/>
                <a:gd name="T12" fmla="*/ 20 w 205"/>
                <a:gd name="T13" fmla="*/ 19 h 202"/>
                <a:gd name="T14" fmla="*/ 16 w 205"/>
                <a:gd name="T15" fmla="*/ 21 h 202"/>
                <a:gd name="T16" fmla="*/ 11 w 205"/>
                <a:gd name="T17" fmla="*/ 22 h 202"/>
                <a:gd name="T18" fmla="*/ 7 w 205"/>
                <a:gd name="T19" fmla="*/ 21 h 202"/>
                <a:gd name="T20" fmla="*/ 4 w 205"/>
                <a:gd name="T21" fmla="*/ 19 h 202"/>
                <a:gd name="T22" fmla="*/ 1 w 205"/>
                <a:gd name="T23" fmla="*/ 15 h 202"/>
                <a:gd name="T24" fmla="*/ 0 w 205"/>
                <a:gd name="T25" fmla="*/ 11 h 202"/>
                <a:gd name="T26" fmla="*/ 1 w 205"/>
                <a:gd name="T27" fmla="*/ 7 h 202"/>
                <a:gd name="T28" fmla="*/ 4 w 205"/>
                <a:gd name="T29" fmla="*/ 3 h 202"/>
                <a:gd name="T30" fmla="*/ 7 w 205"/>
                <a:gd name="T31" fmla="*/ 1 h 202"/>
                <a:gd name="T32" fmla="*/ 11 w 205"/>
                <a:gd name="T33" fmla="*/ 0 h 20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5" h="202">
                  <a:moveTo>
                    <a:pt x="103" y="0"/>
                  </a:moveTo>
                  <a:lnTo>
                    <a:pt x="145" y="7"/>
                  </a:lnTo>
                  <a:lnTo>
                    <a:pt x="180" y="30"/>
                  </a:lnTo>
                  <a:lnTo>
                    <a:pt x="198" y="64"/>
                  </a:lnTo>
                  <a:lnTo>
                    <a:pt x="205" y="101"/>
                  </a:lnTo>
                  <a:lnTo>
                    <a:pt x="198" y="140"/>
                  </a:lnTo>
                  <a:lnTo>
                    <a:pt x="180" y="175"/>
                  </a:lnTo>
                  <a:lnTo>
                    <a:pt x="145" y="193"/>
                  </a:lnTo>
                  <a:lnTo>
                    <a:pt x="103" y="202"/>
                  </a:lnTo>
                  <a:lnTo>
                    <a:pt x="61" y="193"/>
                  </a:lnTo>
                  <a:lnTo>
                    <a:pt x="32" y="175"/>
                  </a:lnTo>
                  <a:lnTo>
                    <a:pt x="8" y="140"/>
                  </a:lnTo>
                  <a:lnTo>
                    <a:pt x="0" y="101"/>
                  </a:lnTo>
                  <a:lnTo>
                    <a:pt x="8" y="64"/>
                  </a:lnTo>
                  <a:lnTo>
                    <a:pt x="32" y="30"/>
                  </a:lnTo>
                  <a:lnTo>
                    <a:pt x="61" y="7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8E8E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6" name="Freeform 83"/>
            <p:cNvSpPr>
              <a:spLocks/>
            </p:cNvSpPr>
            <p:nvPr/>
          </p:nvSpPr>
          <p:spPr bwMode="auto">
            <a:xfrm rot="696599">
              <a:off x="3216" y="1200"/>
              <a:ext cx="65" cy="61"/>
            </a:xfrm>
            <a:custGeom>
              <a:avLst/>
              <a:gdLst>
                <a:gd name="T0" fmla="*/ 11 w 193"/>
                <a:gd name="T1" fmla="*/ 0 h 183"/>
                <a:gd name="T2" fmla="*/ 15 w 193"/>
                <a:gd name="T3" fmla="*/ 1 h 183"/>
                <a:gd name="T4" fmla="*/ 19 w 193"/>
                <a:gd name="T5" fmla="*/ 3 h 183"/>
                <a:gd name="T6" fmla="*/ 21 w 193"/>
                <a:gd name="T7" fmla="*/ 6 h 183"/>
                <a:gd name="T8" fmla="*/ 22 w 193"/>
                <a:gd name="T9" fmla="*/ 10 h 183"/>
                <a:gd name="T10" fmla="*/ 21 w 193"/>
                <a:gd name="T11" fmla="*/ 14 h 183"/>
                <a:gd name="T12" fmla="*/ 19 w 193"/>
                <a:gd name="T13" fmla="*/ 18 h 183"/>
                <a:gd name="T14" fmla="*/ 15 w 193"/>
                <a:gd name="T15" fmla="*/ 19 h 183"/>
                <a:gd name="T16" fmla="*/ 11 w 193"/>
                <a:gd name="T17" fmla="*/ 20 h 183"/>
                <a:gd name="T18" fmla="*/ 7 w 193"/>
                <a:gd name="T19" fmla="*/ 19 h 183"/>
                <a:gd name="T20" fmla="*/ 3 w 193"/>
                <a:gd name="T21" fmla="*/ 18 h 183"/>
                <a:gd name="T22" fmla="*/ 1 w 193"/>
                <a:gd name="T23" fmla="*/ 14 h 183"/>
                <a:gd name="T24" fmla="*/ 0 w 193"/>
                <a:gd name="T25" fmla="*/ 10 h 183"/>
                <a:gd name="T26" fmla="*/ 1 w 193"/>
                <a:gd name="T27" fmla="*/ 6 h 183"/>
                <a:gd name="T28" fmla="*/ 3 w 193"/>
                <a:gd name="T29" fmla="*/ 3 h 183"/>
                <a:gd name="T30" fmla="*/ 7 w 193"/>
                <a:gd name="T31" fmla="*/ 1 h 183"/>
                <a:gd name="T32" fmla="*/ 11 w 193"/>
                <a:gd name="T33" fmla="*/ 0 h 18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93" h="183">
                  <a:moveTo>
                    <a:pt x="98" y="0"/>
                  </a:moveTo>
                  <a:lnTo>
                    <a:pt x="136" y="8"/>
                  </a:lnTo>
                  <a:lnTo>
                    <a:pt x="167" y="27"/>
                  </a:lnTo>
                  <a:lnTo>
                    <a:pt x="185" y="57"/>
                  </a:lnTo>
                  <a:lnTo>
                    <a:pt x="193" y="94"/>
                  </a:lnTo>
                  <a:lnTo>
                    <a:pt x="185" y="129"/>
                  </a:lnTo>
                  <a:lnTo>
                    <a:pt x="167" y="160"/>
                  </a:lnTo>
                  <a:lnTo>
                    <a:pt x="136" y="175"/>
                  </a:lnTo>
                  <a:lnTo>
                    <a:pt x="98" y="183"/>
                  </a:lnTo>
                  <a:lnTo>
                    <a:pt x="59" y="175"/>
                  </a:lnTo>
                  <a:lnTo>
                    <a:pt x="30" y="160"/>
                  </a:lnTo>
                  <a:lnTo>
                    <a:pt x="7" y="129"/>
                  </a:lnTo>
                  <a:lnTo>
                    <a:pt x="0" y="94"/>
                  </a:lnTo>
                  <a:lnTo>
                    <a:pt x="7" y="57"/>
                  </a:lnTo>
                  <a:lnTo>
                    <a:pt x="30" y="27"/>
                  </a:lnTo>
                  <a:lnTo>
                    <a:pt x="59" y="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7" name="Freeform 84"/>
            <p:cNvSpPr>
              <a:spLocks/>
            </p:cNvSpPr>
            <p:nvPr/>
          </p:nvSpPr>
          <p:spPr bwMode="auto">
            <a:xfrm rot="696599">
              <a:off x="3220" y="1204"/>
              <a:ext cx="58" cy="54"/>
            </a:xfrm>
            <a:custGeom>
              <a:avLst/>
              <a:gdLst>
                <a:gd name="T0" fmla="*/ 10 w 175"/>
                <a:gd name="T1" fmla="*/ 0 h 163"/>
                <a:gd name="T2" fmla="*/ 14 w 175"/>
                <a:gd name="T3" fmla="*/ 1 h 163"/>
                <a:gd name="T4" fmla="*/ 16 w 175"/>
                <a:gd name="T5" fmla="*/ 3 h 163"/>
                <a:gd name="T6" fmla="*/ 19 w 175"/>
                <a:gd name="T7" fmla="*/ 5 h 163"/>
                <a:gd name="T8" fmla="*/ 19 w 175"/>
                <a:gd name="T9" fmla="*/ 9 h 163"/>
                <a:gd name="T10" fmla="*/ 19 w 175"/>
                <a:gd name="T11" fmla="*/ 13 h 163"/>
                <a:gd name="T12" fmla="*/ 16 w 175"/>
                <a:gd name="T13" fmla="*/ 16 h 163"/>
                <a:gd name="T14" fmla="*/ 14 w 175"/>
                <a:gd name="T15" fmla="*/ 17 h 163"/>
                <a:gd name="T16" fmla="*/ 10 w 175"/>
                <a:gd name="T17" fmla="*/ 18 h 163"/>
                <a:gd name="T18" fmla="*/ 6 w 175"/>
                <a:gd name="T19" fmla="*/ 17 h 163"/>
                <a:gd name="T20" fmla="*/ 3 w 175"/>
                <a:gd name="T21" fmla="*/ 16 h 163"/>
                <a:gd name="T22" fmla="*/ 1 w 175"/>
                <a:gd name="T23" fmla="*/ 13 h 163"/>
                <a:gd name="T24" fmla="*/ 0 w 175"/>
                <a:gd name="T25" fmla="*/ 9 h 163"/>
                <a:gd name="T26" fmla="*/ 1 w 175"/>
                <a:gd name="T27" fmla="*/ 5 h 163"/>
                <a:gd name="T28" fmla="*/ 3 w 175"/>
                <a:gd name="T29" fmla="*/ 3 h 163"/>
                <a:gd name="T30" fmla="*/ 6 w 175"/>
                <a:gd name="T31" fmla="*/ 1 h 163"/>
                <a:gd name="T32" fmla="*/ 10 w 175"/>
                <a:gd name="T33" fmla="*/ 0 h 16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75" h="163">
                  <a:moveTo>
                    <a:pt x="88" y="0"/>
                  </a:moveTo>
                  <a:lnTo>
                    <a:pt x="123" y="8"/>
                  </a:lnTo>
                  <a:lnTo>
                    <a:pt x="148" y="23"/>
                  </a:lnTo>
                  <a:lnTo>
                    <a:pt x="168" y="49"/>
                  </a:lnTo>
                  <a:lnTo>
                    <a:pt x="175" y="82"/>
                  </a:lnTo>
                  <a:lnTo>
                    <a:pt x="168" y="114"/>
                  </a:lnTo>
                  <a:lnTo>
                    <a:pt x="148" y="141"/>
                  </a:lnTo>
                  <a:lnTo>
                    <a:pt x="123" y="156"/>
                  </a:lnTo>
                  <a:lnTo>
                    <a:pt x="88" y="163"/>
                  </a:lnTo>
                  <a:lnTo>
                    <a:pt x="54" y="156"/>
                  </a:lnTo>
                  <a:lnTo>
                    <a:pt x="27" y="141"/>
                  </a:lnTo>
                  <a:lnTo>
                    <a:pt x="8" y="114"/>
                  </a:lnTo>
                  <a:lnTo>
                    <a:pt x="0" y="82"/>
                  </a:lnTo>
                  <a:lnTo>
                    <a:pt x="8" y="49"/>
                  </a:lnTo>
                  <a:lnTo>
                    <a:pt x="27" y="23"/>
                  </a:lnTo>
                  <a:lnTo>
                    <a:pt x="54" y="8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8" name="Freeform 85"/>
            <p:cNvSpPr>
              <a:spLocks/>
            </p:cNvSpPr>
            <p:nvPr/>
          </p:nvSpPr>
          <p:spPr bwMode="auto">
            <a:xfrm rot="696599">
              <a:off x="3238" y="1189"/>
              <a:ext cx="33" cy="32"/>
            </a:xfrm>
            <a:custGeom>
              <a:avLst/>
              <a:gdLst>
                <a:gd name="T0" fmla="*/ 0 w 99"/>
                <a:gd name="T1" fmla="*/ 2 h 98"/>
                <a:gd name="T2" fmla="*/ 2 w 99"/>
                <a:gd name="T3" fmla="*/ 4 h 98"/>
                <a:gd name="T4" fmla="*/ 2 w 99"/>
                <a:gd name="T5" fmla="*/ 6 h 98"/>
                <a:gd name="T6" fmla="*/ 4 w 99"/>
                <a:gd name="T7" fmla="*/ 8 h 98"/>
                <a:gd name="T8" fmla="*/ 4 w 99"/>
                <a:gd name="T9" fmla="*/ 8 h 98"/>
                <a:gd name="T10" fmla="*/ 4 w 99"/>
                <a:gd name="T11" fmla="*/ 8 h 98"/>
                <a:gd name="T12" fmla="*/ 4 w 99"/>
                <a:gd name="T13" fmla="*/ 9 h 98"/>
                <a:gd name="T14" fmla="*/ 5 w 99"/>
                <a:gd name="T15" fmla="*/ 10 h 98"/>
                <a:gd name="T16" fmla="*/ 7 w 99"/>
                <a:gd name="T17" fmla="*/ 10 h 98"/>
                <a:gd name="T18" fmla="*/ 8 w 99"/>
                <a:gd name="T19" fmla="*/ 10 h 98"/>
                <a:gd name="T20" fmla="*/ 9 w 99"/>
                <a:gd name="T21" fmla="*/ 10 h 98"/>
                <a:gd name="T22" fmla="*/ 11 w 99"/>
                <a:gd name="T23" fmla="*/ 8 h 98"/>
                <a:gd name="T24" fmla="*/ 7 w 99"/>
                <a:gd name="T25" fmla="*/ 8 h 98"/>
                <a:gd name="T26" fmla="*/ 7 w 99"/>
                <a:gd name="T27" fmla="*/ 7 h 98"/>
                <a:gd name="T28" fmla="*/ 7 w 99"/>
                <a:gd name="T29" fmla="*/ 7 h 98"/>
                <a:gd name="T30" fmla="*/ 6 w 99"/>
                <a:gd name="T31" fmla="*/ 6 h 98"/>
                <a:gd name="T32" fmla="*/ 7 w 99"/>
                <a:gd name="T33" fmla="*/ 5 h 98"/>
                <a:gd name="T34" fmla="*/ 7 w 99"/>
                <a:gd name="T35" fmla="*/ 4 h 98"/>
                <a:gd name="T36" fmla="*/ 7 w 99"/>
                <a:gd name="T37" fmla="*/ 4 h 98"/>
                <a:gd name="T38" fmla="*/ 6 w 99"/>
                <a:gd name="T39" fmla="*/ 3 h 98"/>
                <a:gd name="T40" fmla="*/ 5 w 99"/>
                <a:gd name="T41" fmla="*/ 2 h 98"/>
                <a:gd name="T42" fmla="*/ 5 w 99"/>
                <a:gd name="T43" fmla="*/ 2 h 98"/>
                <a:gd name="T44" fmla="*/ 4 w 99"/>
                <a:gd name="T45" fmla="*/ 1 h 98"/>
                <a:gd name="T46" fmla="*/ 3 w 99"/>
                <a:gd name="T47" fmla="*/ 0 h 98"/>
                <a:gd name="T48" fmla="*/ 3 w 99"/>
                <a:gd name="T49" fmla="*/ 0 h 98"/>
                <a:gd name="T50" fmla="*/ 2 w 99"/>
                <a:gd name="T51" fmla="*/ 0 h 98"/>
                <a:gd name="T52" fmla="*/ 1 w 99"/>
                <a:gd name="T53" fmla="*/ 1 h 98"/>
                <a:gd name="T54" fmla="*/ 0 w 99"/>
                <a:gd name="T55" fmla="*/ 1 h 98"/>
                <a:gd name="T56" fmla="*/ 0 w 99"/>
                <a:gd name="T57" fmla="*/ 2 h 9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99" h="98">
                  <a:moveTo>
                    <a:pt x="0" y="15"/>
                  </a:moveTo>
                  <a:lnTo>
                    <a:pt x="15" y="34"/>
                  </a:lnTo>
                  <a:lnTo>
                    <a:pt x="15" y="57"/>
                  </a:lnTo>
                  <a:lnTo>
                    <a:pt x="37" y="69"/>
                  </a:lnTo>
                  <a:lnTo>
                    <a:pt x="37" y="76"/>
                  </a:lnTo>
                  <a:lnTo>
                    <a:pt x="37" y="79"/>
                  </a:lnTo>
                  <a:lnTo>
                    <a:pt x="37" y="88"/>
                  </a:lnTo>
                  <a:lnTo>
                    <a:pt x="45" y="95"/>
                  </a:lnTo>
                  <a:lnTo>
                    <a:pt x="60" y="98"/>
                  </a:lnTo>
                  <a:lnTo>
                    <a:pt x="72" y="98"/>
                  </a:lnTo>
                  <a:lnTo>
                    <a:pt x="79" y="98"/>
                  </a:lnTo>
                  <a:lnTo>
                    <a:pt x="99" y="79"/>
                  </a:lnTo>
                  <a:lnTo>
                    <a:pt x="64" y="69"/>
                  </a:lnTo>
                  <a:lnTo>
                    <a:pt x="64" y="64"/>
                  </a:lnTo>
                  <a:lnTo>
                    <a:pt x="60" y="61"/>
                  </a:lnTo>
                  <a:lnTo>
                    <a:pt x="57" y="54"/>
                  </a:lnTo>
                  <a:lnTo>
                    <a:pt x="60" y="46"/>
                  </a:lnTo>
                  <a:lnTo>
                    <a:pt x="60" y="39"/>
                  </a:lnTo>
                  <a:lnTo>
                    <a:pt x="60" y="34"/>
                  </a:lnTo>
                  <a:lnTo>
                    <a:pt x="57" y="30"/>
                  </a:lnTo>
                  <a:lnTo>
                    <a:pt x="49" y="22"/>
                  </a:lnTo>
                  <a:lnTo>
                    <a:pt x="42" y="15"/>
                  </a:lnTo>
                  <a:lnTo>
                    <a:pt x="34" y="7"/>
                  </a:lnTo>
                  <a:lnTo>
                    <a:pt x="30" y="4"/>
                  </a:lnTo>
                  <a:lnTo>
                    <a:pt x="27" y="0"/>
                  </a:lnTo>
                  <a:lnTo>
                    <a:pt x="22" y="4"/>
                  </a:lnTo>
                  <a:lnTo>
                    <a:pt x="10" y="7"/>
                  </a:lnTo>
                  <a:lnTo>
                    <a:pt x="3" y="12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9" name="Freeform 86"/>
            <p:cNvSpPr>
              <a:spLocks/>
            </p:cNvSpPr>
            <p:nvPr/>
          </p:nvSpPr>
          <p:spPr bwMode="auto">
            <a:xfrm rot="696599">
              <a:off x="3236" y="1192"/>
              <a:ext cx="45" cy="75"/>
            </a:xfrm>
            <a:custGeom>
              <a:avLst/>
              <a:gdLst>
                <a:gd name="T0" fmla="*/ 6 w 134"/>
                <a:gd name="T1" fmla="*/ 0 h 225"/>
                <a:gd name="T2" fmla="*/ 7 w 134"/>
                <a:gd name="T3" fmla="*/ 0 h 225"/>
                <a:gd name="T4" fmla="*/ 9 w 134"/>
                <a:gd name="T5" fmla="*/ 1 h 225"/>
                <a:gd name="T6" fmla="*/ 11 w 134"/>
                <a:gd name="T7" fmla="*/ 1 h 225"/>
                <a:gd name="T8" fmla="*/ 13 w 134"/>
                <a:gd name="T9" fmla="*/ 2 h 225"/>
                <a:gd name="T10" fmla="*/ 13 w 134"/>
                <a:gd name="T11" fmla="*/ 3 h 225"/>
                <a:gd name="T12" fmla="*/ 13 w 134"/>
                <a:gd name="T13" fmla="*/ 4 h 225"/>
                <a:gd name="T14" fmla="*/ 12 w 134"/>
                <a:gd name="T15" fmla="*/ 6 h 225"/>
                <a:gd name="T16" fmla="*/ 12 w 134"/>
                <a:gd name="T17" fmla="*/ 6 h 225"/>
                <a:gd name="T18" fmla="*/ 13 w 134"/>
                <a:gd name="T19" fmla="*/ 7 h 225"/>
                <a:gd name="T20" fmla="*/ 14 w 134"/>
                <a:gd name="T21" fmla="*/ 7 h 225"/>
                <a:gd name="T22" fmla="*/ 14 w 134"/>
                <a:gd name="T23" fmla="*/ 8 h 225"/>
                <a:gd name="T24" fmla="*/ 15 w 134"/>
                <a:gd name="T25" fmla="*/ 9 h 225"/>
                <a:gd name="T26" fmla="*/ 14 w 134"/>
                <a:gd name="T27" fmla="*/ 10 h 225"/>
                <a:gd name="T28" fmla="*/ 14 w 134"/>
                <a:gd name="T29" fmla="*/ 12 h 225"/>
                <a:gd name="T30" fmla="*/ 14 w 134"/>
                <a:gd name="T31" fmla="*/ 13 h 225"/>
                <a:gd name="T32" fmla="*/ 14 w 134"/>
                <a:gd name="T33" fmla="*/ 14 h 225"/>
                <a:gd name="T34" fmla="*/ 14 w 134"/>
                <a:gd name="T35" fmla="*/ 14 h 225"/>
                <a:gd name="T36" fmla="*/ 14 w 134"/>
                <a:gd name="T37" fmla="*/ 15 h 225"/>
                <a:gd name="T38" fmla="*/ 14 w 134"/>
                <a:gd name="T39" fmla="*/ 16 h 225"/>
                <a:gd name="T40" fmla="*/ 14 w 134"/>
                <a:gd name="T41" fmla="*/ 18 h 225"/>
                <a:gd name="T42" fmla="*/ 14 w 134"/>
                <a:gd name="T43" fmla="*/ 20 h 225"/>
                <a:gd name="T44" fmla="*/ 14 w 134"/>
                <a:gd name="T45" fmla="*/ 21 h 225"/>
                <a:gd name="T46" fmla="*/ 13 w 134"/>
                <a:gd name="T47" fmla="*/ 22 h 225"/>
                <a:gd name="T48" fmla="*/ 12 w 134"/>
                <a:gd name="T49" fmla="*/ 23 h 225"/>
                <a:gd name="T50" fmla="*/ 12 w 134"/>
                <a:gd name="T51" fmla="*/ 24 h 225"/>
                <a:gd name="T52" fmla="*/ 11 w 134"/>
                <a:gd name="T53" fmla="*/ 24 h 225"/>
                <a:gd name="T54" fmla="*/ 8 w 134"/>
                <a:gd name="T55" fmla="*/ 25 h 225"/>
                <a:gd name="T56" fmla="*/ 6 w 134"/>
                <a:gd name="T57" fmla="*/ 25 h 225"/>
                <a:gd name="T58" fmla="*/ 3 w 134"/>
                <a:gd name="T59" fmla="*/ 24 h 225"/>
                <a:gd name="T60" fmla="*/ 1 w 134"/>
                <a:gd name="T61" fmla="*/ 23 h 225"/>
                <a:gd name="T62" fmla="*/ 0 w 134"/>
                <a:gd name="T63" fmla="*/ 23 h 225"/>
                <a:gd name="T64" fmla="*/ 0 w 134"/>
                <a:gd name="T65" fmla="*/ 23 h 225"/>
                <a:gd name="T66" fmla="*/ 1 w 134"/>
                <a:gd name="T67" fmla="*/ 24 h 225"/>
                <a:gd name="T68" fmla="*/ 2 w 134"/>
                <a:gd name="T69" fmla="*/ 24 h 225"/>
                <a:gd name="T70" fmla="*/ 3 w 134"/>
                <a:gd name="T71" fmla="*/ 23 h 225"/>
                <a:gd name="T72" fmla="*/ 6 w 134"/>
                <a:gd name="T73" fmla="*/ 23 h 225"/>
                <a:gd name="T74" fmla="*/ 7 w 134"/>
                <a:gd name="T75" fmla="*/ 22 h 225"/>
                <a:gd name="T76" fmla="*/ 8 w 134"/>
                <a:gd name="T77" fmla="*/ 21 h 225"/>
                <a:gd name="T78" fmla="*/ 8 w 134"/>
                <a:gd name="T79" fmla="*/ 20 h 225"/>
                <a:gd name="T80" fmla="*/ 8 w 134"/>
                <a:gd name="T81" fmla="*/ 19 h 225"/>
                <a:gd name="T82" fmla="*/ 9 w 134"/>
                <a:gd name="T83" fmla="*/ 18 h 225"/>
                <a:gd name="T84" fmla="*/ 9 w 134"/>
                <a:gd name="T85" fmla="*/ 16 h 225"/>
                <a:gd name="T86" fmla="*/ 10 w 134"/>
                <a:gd name="T87" fmla="*/ 14 h 225"/>
                <a:gd name="T88" fmla="*/ 10 w 134"/>
                <a:gd name="T89" fmla="*/ 12 h 225"/>
                <a:gd name="T90" fmla="*/ 11 w 134"/>
                <a:gd name="T91" fmla="*/ 11 h 225"/>
                <a:gd name="T92" fmla="*/ 11 w 134"/>
                <a:gd name="T93" fmla="*/ 10 h 225"/>
                <a:gd name="T94" fmla="*/ 11 w 134"/>
                <a:gd name="T95" fmla="*/ 10 h 225"/>
                <a:gd name="T96" fmla="*/ 10 w 134"/>
                <a:gd name="T97" fmla="*/ 9 h 225"/>
                <a:gd name="T98" fmla="*/ 9 w 134"/>
                <a:gd name="T99" fmla="*/ 8 h 225"/>
                <a:gd name="T100" fmla="*/ 9 w 134"/>
                <a:gd name="T101" fmla="*/ 8 h 225"/>
                <a:gd name="T102" fmla="*/ 6 w 134"/>
                <a:gd name="T103" fmla="*/ 0 h 22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134" h="225">
                  <a:moveTo>
                    <a:pt x="53" y="0"/>
                  </a:moveTo>
                  <a:lnTo>
                    <a:pt x="62" y="0"/>
                  </a:lnTo>
                  <a:lnTo>
                    <a:pt x="80" y="8"/>
                  </a:lnTo>
                  <a:lnTo>
                    <a:pt x="102" y="11"/>
                  </a:lnTo>
                  <a:lnTo>
                    <a:pt x="119" y="18"/>
                  </a:lnTo>
                  <a:lnTo>
                    <a:pt x="119" y="30"/>
                  </a:lnTo>
                  <a:lnTo>
                    <a:pt x="114" y="38"/>
                  </a:lnTo>
                  <a:lnTo>
                    <a:pt x="107" y="50"/>
                  </a:lnTo>
                  <a:lnTo>
                    <a:pt x="107" y="53"/>
                  </a:lnTo>
                  <a:lnTo>
                    <a:pt x="114" y="60"/>
                  </a:lnTo>
                  <a:lnTo>
                    <a:pt x="122" y="65"/>
                  </a:lnTo>
                  <a:lnTo>
                    <a:pt x="129" y="72"/>
                  </a:lnTo>
                  <a:lnTo>
                    <a:pt x="134" y="84"/>
                  </a:lnTo>
                  <a:lnTo>
                    <a:pt x="129" y="94"/>
                  </a:lnTo>
                  <a:lnTo>
                    <a:pt x="126" y="106"/>
                  </a:lnTo>
                  <a:lnTo>
                    <a:pt x="122" y="117"/>
                  </a:lnTo>
                  <a:lnTo>
                    <a:pt x="122" y="124"/>
                  </a:lnTo>
                  <a:lnTo>
                    <a:pt x="126" y="124"/>
                  </a:lnTo>
                  <a:lnTo>
                    <a:pt x="129" y="133"/>
                  </a:lnTo>
                  <a:lnTo>
                    <a:pt x="129" y="148"/>
                  </a:lnTo>
                  <a:lnTo>
                    <a:pt x="129" y="163"/>
                  </a:lnTo>
                  <a:lnTo>
                    <a:pt x="129" y="178"/>
                  </a:lnTo>
                  <a:lnTo>
                    <a:pt x="126" y="190"/>
                  </a:lnTo>
                  <a:lnTo>
                    <a:pt x="119" y="201"/>
                  </a:lnTo>
                  <a:lnTo>
                    <a:pt x="111" y="208"/>
                  </a:lnTo>
                  <a:lnTo>
                    <a:pt x="107" y="216"/>
                  </a:lnTo>
                  <a:lnTo>
                    <a:pt x="95" y="220"/>
                  </a:lnTo>
                  <a:lnTo>
                    <a:pt x="72" y="225"/>
                  </a:lnTo>
                  <a:lnTo>
                    <a:pt x="50" y="225"/>
                  </a:lnTo>
                  <a:lnTo>
                    <a:pt x="27" y="220"/>
                  </a:lnTo>
                  <a:lnTo>
                    <a:pt x="8" y="208"/>
                  </a:lnTo>
                  <a:lnTo>
                    <a:pt x="0" y="205"/>
                  </a:lnTo>
                  <a:lnTo>
                    <a:pt x="3" y="208"/>
                  </a:lnTo>
                  <a:lnTo>
                    <a:pt x="12" y="213"/>
                  </a:lnTo>
                  <a:lnTo>
                    <a:pt x="20" y="213"/>
                  </a:lnTo>
                  <a:lnTo>
                    <a:pt x="30" y="208"/>
                  </a:lnTo>
                  <a:lnTo>
                    <a:pt x="50" y="205"/>
                  </a:lnTo>
                  <a:lnTo>
                    <a:pt x="62" y="198"/>
                  </a:lnTo>
                  <a:lnTo>
                    <a:pt x="69" y="190"/>
                  </a:lnTo>
                  <a:lnTo>
                    <a:pt x="72" y="183"/>
                  </a:lnTo>
                  <a:lnTo>
                    <a:pt x="72" y="175"/>
                  </a:lnTo>
                  <a:lnTo>
                    <a:pt x="77" y="166"/>
                  </a:lnTo>
                  <a:lnTo>
                    <a:pt x="80" y="148"/>
                  </a:lnTo>
                  <a:lnTo>
                    <a:pt x="87" y="129"/>
                  </a:lnTo>
                  <a:lnTo>
                    <a:pt x="92" y="109"/>
                  </a:lnTo>
                  <a:lnTo>
                    <a:pt x="95" y="99"/>
                  </a:lnTo>
                  <a:lnTo>
                    <a:pt x="95" y="94"/>
                  </a:lnTo>
                  <a:lnTo>
                    <a:pt x="95" y="87"/>
                  </a:lnTo>
                  <a:lnTo>
                    <a:pt x="92" y="80"/>
                  </a:lnTo>
                  <a:lnTo>
                    <a:pt x="84" y="75"/>
                  </a:lnTo>
                  <a:lnTo>
                    <a:pt x="84" y="7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5654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0" name="Freeform 87"/>
            <p:cNvSpPr>
              <a:spLocks/>
            </p:cNvSpPr>
            <p:nvPr/>
          </p:nvSpPr>
          <p:spPr bwMode="auto">
            <a:xfrm rot="696599">
              <a:off x="3232" y="1228"/>
              <a:ext cx="22" cy="25"/>
            </a:xfrm>
            <a:custGeom>
              <a:avLst/>
              <a:gdLst>
                <a:gd name="T0" fmla="*/ 3 w 66"/>
                <a:gd name="T1" fmla="*/ 0 h 76"/>
                <a:gd name="T2" fmla="*/ 3 w 66"/>
                <a:gd name="T3" fmla="*/ 0 h 76"/>
                <a:gd name="T4" fmla="*/ 5 w 66"/>
                <a:gd name="T5" fmla="*/ 0 h 76"/>
                <a:gd name="T6" fmla="*/ 6 w 66"/>
                <a:gd name="T7" fmla="*/ 0 h 76"/>
                <a:gd name="T8" fmla="*/ 7 w 66"/>
                <a:gd name="T9" fmla="*/ 1 h 76"/>
                <a:gd name="T10" fmla="*/ 7 w 66"/>
                <a:gd name="T11" fmla="*/ 2 h 76"/>
                <a:gd name="T12" fmla="*/ 7 w 66"/>
                <a:gd name="T13" fmla="*/ 2 h 76"/>
                <a:gd name="T14" fmla="*/ 7 w 66"/>
                <a:gd name="T15" fmla="*/ 3 h 76"/>
                <a:gd name="T16" fmla="*/ 7 w 66"/>
                <a:gd name="T17" fmla="*/ 4 h 76"/>
                <a:gd name="T18" fmla="*/ 7 w 66"/>
                <a:gd name="T19" fmla="*/ 5 h 76"/>
                <a:gd name="T20" fmla="*/ 7 w 66"/>
                <a:gd name="T21" fmla="*/ 7 h 76"/>
                <a:gd name="T22" fmla="*/ 6 w 66"/>
                <a:gd name="T23" fmla="*/ 7 h 76"/>
                <a:gd name="T24" fmla="*/ 5 w 66"/>
                <a:gd name="T25" fmla="*/ 8 h 76"/>
                <a:gd name="T26" fmla="*/ 5 w 66"/>
                <a:gd name="T27" fmla="*/ 8 h 76"/>
                <a:gd name="T28" fmla="*/ 4 w 66"/>
                <a:gd name="T29" fmla="*/ 8 h 76"/>
                <a:gd name="T30" fmla="*/ 3 w 66"/>
                <a:gd name="T31" fmla="*/ 8 h 76"/>
                <a:gd name="T32" fmla="*/ 0 w 66"/>
                <a:gd name="T33" fmla="*/ 8 h 76"/>
                <a:gd name="T34" fmla="*/ 0 w 66"/>
                <a:gd name="T35" fmla="*/ 5 h 76"/>
                <a:gd name="T36" fmla="*/ 1 w 66"/>
                <a:gd name="T37" fmla="*/ 2 h 76"/>
                <a:gd name="T38" fmla="*/ 3 w 66"/>
                <a:gd name="T39" fmla="*/ 0 h 7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66" h="76">
                  <a:moveTo>
                    <a:pt x="24" y="0"/>
                  </a:moveTo>
                  <a:lnTo>
                    <a:pt x="27" y="0"/>
                  </a:lnTo>
                  <a:lnTo>
                    <a:pt x="42" y="0"/>
                  </a:lnTo>
                  <a:lnTo>
                    <a:pt x="54" y="4"/>
                  </a:lnTo>
                  <a:lnTo>
                    <a:pt x="61" y="12"/>
                  </a:lnTo>
                  <a:lnTo>
                    <a:pt x="61" y="16"/>
                  </a:lnTo>
                  <a:lnTo>
                    <a:pt x="61" y="19"/>
                  </a:lnTo>
                  <a:lnTo>
                    <a:pt x="61" y="24"/>
                  </a:lnTo>
                  <a:lnTo>
                    <a:pt x="61" y="34"/>
                  </a:lnTo>
                  <a:lnTo>
                    <a:pt x="61" y="49"/>
                  </a:lnTo>
                  <a:lnTo>
                    <a:pt x="66" y="61"/>
                  </a:lnTo>
                  <a:lnTo>
                    <a:pt x="57" y="66"/>
                  </a:lnTo>
                  <a:lnTo>
                    <a:pt x="49" y="73"/>
                  </a:lnTo>
                  <a:lnTo>
                    <a:pt x="42" y="76"/>
                  </a:lnTo>
                  <a:lnTo>
                    <a:pt x="34" y="76"/>
                  </a:lnTo>
                  <a:lnTo>
                    <a:pt x="31" y="76"/>
                  </a:lnTo>
                  <a:lnTo>
                    <a:pt x="4" y="69"/>
                  </a:lnTo>
                  <a:lnTo>
                    <a:pt x="0" y="46"/>
                  </a:lnTo>
                  <a:lnTo>
                    <a:pt x="12" y="19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1" name="Freeform 88"/>
            <p:cNvSpPr>
              <a:spLocks/>
            </p:cNvSpPr>
            <p:nvPr/>
          </p:nvSpPr>
          <p:spPr bwMode="auto">
            <a:xfrm rot="696599">
              <a:off x="3681" y="848"/>
              <a:ext cx="143" cy="97"/>
            </a:xfrm>
            <a:custGeom>
              <a:avLst/>
              <a:gdLst>
                <a:gd name="T0" fmla="*/ 10 w 429"/>
                <a:gd name="T1" fmla="*/ 0 h 289"/>
                <a:gd name="T2" fmla="*/ 10 w 429"/>
                <a:gd name="T3" fmla="*/ 2 h 289"/>
                <a:gd name="T4" fmla="*/ 10 w 429"/>
                <a:gd name="T5" fmla="*/ 5 h 289"/>
                <a:gd name="T6" fmla="*/ 9 w 429"/>
                <a:gd name="T7" fmla="*/ 6 h 289"/>
                <a:gd name="T8" fmla="*/ 9 w 429"/>
                <a:gd name="T9" fmla="*/ 9 h 289"/>
                <a:gd name="T10" fmla="*/ 8 w 429"/>
                <a:gd name="T11" fmla="*/ 15 h 289"/>
                <a:gd name="T12" fmla="*/ 9 w 429"/>
                <a:gd name="T13" fmla="*/ 20 h 289"/>
                <a:gd name="T14" fmla="*/ 10 w 429"/>
                <a:gd name="T15" fmla="*/ 25 h 289"/>
                <a:gd name="T16" fmla="*/ 13 w 429"/>
                <a:gd name="T17" fmla="*/ 27 h 289"/>
                <a:gd name="T18" fmla="*/ 16 w 429"/>
                <a:gd name="T19" fmla="*/ 27 h 289"/>
                <a:gd name="T20" fmla="*/ 19 w 429"/>
                <a:gd name="T21" fmla="*/ 28 h 289"/>
                <a:gd name="T22" fmla="*/ 23 w 429"/>
                <a:gd name="T23" fmla="*/ 27 h 289"/>
                <a:gd name="T24" fmla="*/ 27 w 429"/>
                <a:gd name="T25" fmla="*/ 27 h 289"/>
                <a:gd name="T26" fmla="*/ 32 w 429"/>
                <a:gd name="T27" fmla="*/ 27 h 289"/>
                <a:gd name="T28" fmla="*/ 37 w 429"/>
                <a:gd name="T29" fmla="*/ 26 h 289"/>
                <a:gd name="T30" fmla="*/ 42 w 429"/>
                <a:gd name="T31" fmla="*/ 25 h 289"/>
                <a:gd name="T32" fmla="*/ 48 w 429"/>
                <a:gd name="T33" fmla="*/ 25 h 289"/>
                <a:gd name="T34" fmla="*/ 47 w 429"/>
                <a:gd name="T35" fmla="*/ 25 h 289"/>
                <a:gd name="T36" fmla="*/ 43 w 429"/>
                <a:gd name="T37" fmla="*/ 26 h 289"/>
                <a:gd name="T38" fmla="*/ 39 w 429"/>
                <a:gd name="T39" fmla="*/ 27 h 289"/>
                <a:gd name="T40" fmla="*/ 35 w 429"/>
                <a:gd name="T41" fmla="*/ 28 h 289"/>
                <a:gd name="T42" fmla="*/ 30 w 429"/>
                <a:gd name="T43" fmla="*/ 30 h 289"/>
                <a:gd name="T44" fmla="*/ 25 w 429"/>
                <a:gd name="T45" fmla="*/ 30 h 289"/>
                <a:gd name="T46" fmla="*/ 20 w 429"/>
                <a:gd name="T47" fmla="*/ 31 h 289"/>
                <a:gd name="T48" fmla="*/ 15 w 429"/>
                <a:gd name="T49" fmla="*/ 32 h 289"/>
                <a:gd name="T50" fmla="*/ 10 w 429"/>
                <a:gd name="T51" fmla="*/ 33 h 289"/>
                <a:gd name="T52" fmla="*/ 4 w 429"/>
                <a:gd name="T53" fmla="*/ 32 h 289"/>
                <a:gd name="T54" fmla="*/ 1 w 429"/>
                <a:gd name="T55" fmla="*/ 29 h 289"/>
                <a:gd name="T56" fmla="*/ 0 w 429"/>
                <a:gd name="T57" fmla="*/ 25 h 289"/>
                <a:gd name="T58" fmla="*/ 1 w 429"/>
                <a:gd name="T59" fmla="*/ 19 h 289"/>
                <a:gd name="T60" fmla="*/ 3 w 429"/>
                <a:gd name="T61" fmla="*/ 14 h 289"/>
                <a:gd name="T62" fmla="*/ 5 w 429"/>
                <a:gd name="T63" fmla="*/ 8 h 289"/>
                <a:gd name="T64" fmla="*/ 8 w 429"/>
                <a:gd name="T65" fmla="*/ 3 h 289"/>
                <a:gd name="T66" fmla="*/ 10 w 429"/>
                <a:gd name="T67" fmla="*/ 0 h 28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429" h="289">
                  <a:moveTo>
                    <a:pt x="89" y="0"/>
                  </a:moveTo>
                  <a:lnTo>
                    <a:pt x="89" y="22"/>
                  </a:lnTo>
                  <a:lnTo>
                    <a:pt x="86" y="42"/>
                  </a:lnTo>
                  <a:lnTo>
                    <a:pt x="82" y="57"/>
                  </a:lnTo>
                  <a:lnTo>
                    <a:pt x="79" y="76"/>
                  </a:lnTo>
                  <a:lnTo>
                    <a:pt x="71" y="136"/>
                  </a:lnTo>
                  <a:lnTo>
                    <a:pt x="79" y="182"/>
                  </a:lnTo>
                  <a:lnTo>
                    <a:pt x="94" y="217"/>
                  </a:lnTo>
                  <a:lnTo>
                    <a:pt x="116" y="235"/>
                  </a:lnTo>
                  <a:lnTo>
                    <a:pt x="143" y="242"/>
                  </a:lnTo>
                  <a:lnTo>
                    <a:pt x="173" y="247"/>
                  </a:lnTo>
                  <a:lnTo>
                    <a:pt x="208" y="242"/>
                  </a:lnTo>
                  <a:lnTo>
                    <a:pt x="246" y="239"/>
                  </a:lnTo>
                  <a:lnTo>
                    <a:pt x="288" y="235"/>
                  </a:lnTo>
                  <a:lnTo>
                    <a:pt x="333" y="227"/>
                  </a:lnTo>
                  <a:lnTo>
                    <a:pt x="380" y="220"/>
                  </a:lnTo>
                  <a:lnTo>
                    <a:pt x="429" y="217"/>
                  </a:lnTo>
                  <a:lnTo>
                    <a:pt x="424" y="217"/>
                  </a:lnTo>
                  <a:lnTo>
                    <a:pt x="390" y="227"/>
                  </a:lnTo>
                  <a:lnTo>
                    <a:pt x="353" y="239"/>
                  </a:lnTo>
                  <a:lnTo>
                    <a:pt x="311" y="251"/>
                  </a:lnTo>
                  <a:lnTo>
                    <a:pt x="269" y="262"/>
                  </a:lnTo>
                  <a:lnTo>
                    <a:pt x="227" y="269"/>
                  </a:lnTo>
                  <a:lnTo>
                    <a:pt x="181" y="277"/>
                  </a:lnTo>
                  <a:lnTo>
                    <a:pt x="136" y="284"/>
                  </a:lnTo>
                  <a:lnTo>
                    <a:pt x="89" y="289"/>
                  </a:lnTo>
                  <a:lnTo>
                    <a:pt x="37" y="281"/>
                  </a:lnTo>
                  <a:lnTo>
                    <a:pt x="7" y="254"/>
                  </a:lnTo>
                  <a:lnTo>
                    <a:pt x="0" y="217"/>
                  </a:lnTo>
                  <a:lnTo>
                    <a:pt x="7" y="170"/>
                  </a:lnTo>
                  <a:lnTo>
                    <a:pt x="25" y="121"/>
                  </a:lnTo>
                  <a:lnTo>
                    <a:pt x="49" y="72"/>
                  </a:lnTo>
                  <a:lnTo>
                    <a:pt x="71" y="30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2" name="Freeform 89"/>
            <p:cNvSpPr>
              <a:spLocks/>
            </p:cNvSpPr>
            <p:nvPr/>
          </p:nvSpPr>
          <p:spPr bwMode="auto">
            <a:xfrm rot="696599">
              <a:off x="3787" y="671"/>
              <a:ext cx="283" cy="120"/>
            </a:xfrm>
            <a:custGeom>
              <a:avLst/>
              <a:gdLst>
                <a:gd name="T0" fmla="*/ 0 w 848"/>
                <a:gd name="T1" fmla="*/ 40 h 358"/>
                <a:gd name="T2" fmla="*/ 5 w 848"/>
                <a:gd name="T3" fmla="*/ 35 h 358"/>
                <a:gd name="T4" fmla="*/ 10 w 848"/>
                <a:gd name="T5" fmla="*/ 29 h 358"/>
                <a:gd name="T6" fmla="*/ 16 w 848"/>
                <a:gd name="T7" fmla="*/ 24 h 358"/>
                <a:gd name="T8" fmla="*/ 22 w 848"/>
                <a:gd name="T9" fmla="*/ 18 h 358"/>
                <a:gd name="T10" fmla="*/ 28 w 848"/>
                <a:gd name="T11" fmla="*/ 12 h 358"/>
                <a:gd name="T12" fmla="*/ 34 w 848"/>
                <a:gd name="T13" fmla="*/ 8 h 358"/>
                <a:gd name="T14" fmla="*/ 40 w 848"/>
                <a:gd name="T15" fmla="*/ 4 h 358"/>
                <a:gd name="T16" fmla="*/ 47 w 848"/>
                <a:gd name="T17" fmla="*/ 1 h 358"/>
                <a:gd name="T18" fmla="*/ 54 w 848"/>
                <a:gd name="T19" fmla="*/ 0 h 358"/>
                <a:gd name="T20" fmla="*/ 60 w 848"/>
                <a:gd name="T21" fmla="*/ 0 h 358"/>
                <a:gd name="T22" fmla="*/ 67 w 848"/>
                <a:gd name="T23" fmla="*/ 1 h 358"/>
                <a:gd name="T24" fmla="*/ 73 w 848"/>
                <a:gd name="T25" fmla="*/ 3 h 358"/>
                <a:gd name="T26" fmla="*/ 78 w 848"/>
                <a:gd name="T27" fmla="*/ 5 h 358"/>
                <a:gd name="T28" fmla="*/ 84 w 848"/>
                <a:gd name="T29" fmla="*/ 7 h 358"/>
                <a:gd name="T30" fmla="*/ 89 w 848"/>
                <a:gd name="T31" fmla="*/ 9 h 358"/>
                <a:gd name="T32" fmla="*/ 94 w 848"/>
                <a:gd name="T33" fmla="*/ 12 h 358"/>
                <a:gd name="T34" fmla="*/ 90 w 848"/>
                <a:gd name="T35" fmla="*/ 11 h 358"/>
                <a:gd name="T36" fmla="*/ 84 w 848"/>
                <a:gd name="T37" fmla="*/ 9 h 358"/>
                <a:gd name="T38" fmla="*/ 78 w 848"/>
                <a:gd name="T39" fmla="*/ 8 h 358"/>
                <a:gd name="T40" fmla="*/ 71 w 848"/>
                <a:gd name="T41" fmla="*/ 6 h 358"/>
                <a:gd name="T42" fmla="*/ 63 w 848"/>
                <a:gd name="T43" fmla="*/ 5 h 358"/>
                <a:gd name="T44" fmla="*/ 56 w 848"/>
                <a:gd name="T45" fmla="*/ 5 h 358"/>
                <a:gd name="T46" fmla="*/ 49 w 848"/>
                <a:gd name="T47" fmla="*/ 5 h 358"/>
                <a:gd name="T48" fmla="*/ 44 w 848"/>
                <a:gd name="T49" fmla="*/ 7 h 358"/>
                <a:gd name="T50" fmla="*/ 37 w 848"/>
                <a:gd name="T51" fmla="*/ 11 h 358"/>
                <a:gd name="T52" fmla="*/ 30 w 848"/>
                <a:gd name="T53" fmla="*/ 16 h 358"/>
                <a:gd name="T54" fmla="*/ 25 w 848"/>
                <a:gd name="T55" fmla="*/ 20 h 358"/>
                <a:gd name="T56" fmla="*/ 19 w 848"/>
                <a:gd name="T57" fmla="*/ 24 h 358"/>
                <a:gd name="T58" fmla="*/ 14 w 848"/>
                <a:gd name="T59" fmla="*/ 28 h 358"/>
                <a:gd name="T60" fmla="*/ 10 w 848"/>
                <a:gd name="T61" fmla="*/ 33 h 358"/>
                <a:gd name="T62" fmla="*/ 5 w 848"/>
                <a:gd name="T63" fmla="*/ 37 h 358"/>
                <a:gd name="T64" fmla="*/ 0 w 848"/>
                <a:gd name="T65" fmla="*/ 40 h 35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848" h="358">
                  <a:moveTo>
                    <a:pt x="0" y="358"/>
                  </a:moveTo>
                  <a:lnTo>
                    <a:pt x="46" y="311"/>
                  </a:lnTo>
                  <a:lnTo>
                    <a:pt x="91" y="262"/>
                  </a:lnTo>
                  <a:lnTo>
                    <a:pt x="145" y="213"/>
                  </a:lnTo>
                  <a:lnTo>
                    <a:pt x="197" y="159"/>
                  </a:lnTo>
                  <a:lnTo>
                    <a:pt x="251" y="109"/>
                  </a:lnTo>
                  <a:lnTo>
                    <a:pt x="308" y="69"/>
                  </a:lnTo>
                  <a:lnTo>
                    <a:pt x="364" y="35"/>
                  </a:lnTo>
                  <a:lnTo>
                    <a:pt x="421" y="11"/>
                  </a:lnTo>
                  <a:lnTo>
                    <a:pt x="483" y="0"/>
                  </a:lnTo>
                  <a:lnTo>
                    <a:pt x="542" y="0"/>
                  </a:lnTo>
                  <a:lnTo>
                    <a:pt x="601" y="8"/>
                  </a:lnTo>
                  <a:lnTo>
                    <a:pt x="653" y="23"/>
                  </a:lnTo>
                  <a:lnTo>
                    <a:pt x="702" y="42"/>
                  </a:lnTo>
                  <a:lnTo>
                    <a:pt x="752" y="60"/>
                  </a:lnTo>
                  <a:lnTo>
                    <a:pt x="801" y="84"/>
                  </a:lnTo>
                  <a:lnTo>
                    <a:pt x="848" y="106"/>
                  </a:lnTo>
                  <a:lnTo>
                    <a:pt x="809" y="95"/>
                  </a:lnTo>
                  <a:lnTo>
                    <a:pt x="759" y="84"/>
                  </a:lnTo>
                  <a:lnTo>
                    <a:pt x="700" y="69"/>
                  </a:lnTo>
                  <a:lnTo>
                    <a:pt x="634" y="53"/>
                  </a:lnTo>
                  <a:lnTo>
                    <a:pt x="569" y="45"/>
                  </a:lnTo>
                  <a:lnTo>
                    <a:pt x="505" y="42"/>
                  </a:lnTo>
                  <a:lnTo>
                    <a:pt x="444" y="45"/>
                  </a:lnTo>
                  <a:lnTo>
                    <a:pt x="394" y="65"/>
                  </a:lnTo>
                  <a:lnTo>
                    <a:pt x="330" y="102"/>
                  </a:lnTo>
                  <a:lnTo>
                    <a:pt x="273" y="141"/>
                  </a:lnTo>
                  <a:lnTo>
                    <a:pt x="224" y="178"/>
                  </a:lnTo>
                  <a:lnTo>
                    <a:pt x="175" y="217"/>
                  </a:lnTo>
                  <a:lnTo>
                    <a:pt x="130" y="255"/>
                  </a:lnTo>
                  <a:lnTo>
                    <a:pt x="88" y="292"/>
                  </a:lnTo>
                  <a:lnTo>
                    <a:pt x="41" y="326"/>
                  </a:lnTo>
                  <a:lnTo>
                    <a:pt x="0" y="358"/>
                  </a:lnTo>
                  <a:close/>
                </a:path>
              </a:pathLst>
            </a:custGeom>
            <a:solidFill>
              <a:srgbClr val="D3E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3" name="Freeform 90"/>
            <p:cNvSpPr>
              <a:spLocks/>
            </p:cNvSpPr>
            <p:nvPr/>
          </p:nvSpPr>
          <p:spPr bwMode="auto">
            <a:xfrm rot="696599">
              <a:off x="3589" y="872"/>
              <a:ext cx="335" cy="128"/>
            </a:xfrm>
            <a:custGeom>
              <a:avLst/>
              <a:gdLst>
                <a:gd name="T0" fmla="*/ 20 w 1007"/>
                <a:gd name="T1" fmla="*/ 2 h 385"/>
                <a:gd name="T2" fmla="*/ 16 w 1007"/>
                <a:gd name="T3" fmla="*/ 7 h 385"/>
                <a:gd name="T4" fmla="*/ 13 w 1007"/>
                <a:gd name="T5" fmla="*/ 12 h 385"/>
                <a:gd name="T6" fmla="*/ 9 w 1007"/>
                <a:gd name="T7" fmla="*/ 16 h 385"/>
                <a:gd name="T8" fmla="*/ 5 w 1007"/>
                <a:gd name="T9" fmla="*/ 22 h 385"/>
                <a:gd name="T10" fmla="*/ 0 w 1007"/>
                <a:gd name="T11" fmla="*/ 28 h 385"/>
                <a:gd name="T12" fmla="*/ 0 w 1007"/>
                <a:gd name="T13" fmla="*/ 30 h 385"/>
                <a:gd name="T14" fmla="*/ 3 w 1007"/>
                <a:gd name="T15" fmla="*/ 29 h 385"/>
                <a:gd name="T16" fmla="*/ 8 w 1007"/>
                <a:gd name="T17" fmla="*/ 28 h 385"/>
                <a:gd name="T18" fmla="*/ 12 w 1007"/>
                <a:gd name="T19" fmla="*/ 27 h 385"/>
                <a:gd name="T20" fmla="*/ 18 w 1007"/>
                <a:gd name="T21" fmla="*/ 27 h 385"/>
                <a:gd name="T22" fmla="*/ 23 w 1007"/>
                <a:gd name="T23" fmla="*/ 29 h 385"/>
                <a:gd name="T24" fmla="*/ 23 w 1007"/>
                <a:gd name="T25" fmla="*/ 34 h 385"/>
                <a:gd name="T26" fmla="*/ 19 w 1007"/>
                <a:gd name="T27" fmla="*/ 40 h 385"/>
                <a:gd name="T28" fmla="*/ 24 w 1007"/>
                <a:gd name="T29" fmla="*/ 43 h 385"/>
                <a:gd name="T30" fmla="*/ 29 w 1007"/>
                <a:gd name="T31" fmla="*/ 42 h 385"/>
                <a:gd name="T32" fmla="*/ 40 w 1007"/>
                <a:gd name="T33" fmla="*/ 38 h 385"/>
                <a:gd name="T34" fmla="*/ 54 w 1007"/>
                <a:gd name="T35" fmla="*/ 32 h 385"/>
                <a:gd name="T36" fmla="*/ 70 w 1007"/>
                <a:gd name="T37" fmla="*/ 26 h 385"/>
                <a:gd name="T38" fmla="*/ 84 w 1007"/>
                <a:gd name="T39" fmla="*/ 21 h 385"/>
                <a:gd name="T40" fmla="*/ 97 w 1007"/>
                <a:gd name="T41" fmla="*/ 15 h 385"/>
                <a:gd name="T42" fmla="*/ 106 w 1007"/>
                <a:gd name="T43" fmla="*/ 12 h 385"/>
                <a:gd name="T44" fmla="*/ 111 w 1007"/>
                <a:gd name="T45" fmla="*/ 9 h 385"/>
                <a:gd name="T46" fmla="*/ 110 w 1007"/>
                <a:gd name="T47" fmla="*/ 9 h 385"/>
                <a:gd name="T48" fmla="*/ 104 w 1007"/>
                <a:gd name="T49" fmla="*/ 11 h 385"/>
                <a:gd name="T50" fmla="*/ 94 w 1007"/>
                <a:gd name="T51" fmla="*/ 15 h 385"/>
                <a:gd name="T52" fmla="*/ 83 w 1007"/>
                <a:gd name="T53" fmla="*/ 20 h 385"/>
                <a:gd name="T54" fmla="*/ 70 w 1007"/>
                <a:gd name="T55" fmla="*/ 25 h 385"/>
                <a:gd name="T56" fmla="*/ 58 w 1007"/>
                <a:gd name="T57" fmla="*/ 30 h 385"/>
                <a:gd name="T58" fmla="*/ 46 w 1007"/>
                <a:gd name="T59" fmla="*/ 34 h 385"/>
                <a:gd name="T60" fmla="*/ 36 w 1007"/>
                <a:gd name="T61" fmla="*/ 37 h 385"/>
                <a:gd name="T62" fmla="*/ 28 w 1007"/>
                <a:gd name="T63" fmla="*/ 39 h 385"/>
                <a:gd name="T64" fmla="*/ 26 w 1007"/>
                <a:gd name="T65" fmla="*/ 35 h 385"/>
                <a:gd name="T66" fmla="*/ 26 w 1007"/>
                <a:gd name="T67" fmla="*/ 30 h 385"/>
                <a:gd name="T68" fmla="*/ 23 w 1007"/>
                <a:gd name="T69" fmla="*/ 27 h 385"/>
                <a:gd name="T70" fmla="*/ 20 w 1007"/>
                <a:gd name="T71" fmla="*/ 26 h 385"/>
                <a:gd name="T72" fmla="*/ 16 w 1007"/>
                <a:gd name="T73" fmla="*/ 25 h 385"/>
                <a:gd name="T74" fmla="*/ 10 w 1007"/>
                <a:gd name="T75" fmla="*/ 26 h 385"/>
                <a:gd name="T76" fmla="*/ 8 w 1007"/>
                <a:gd name="T77" fmla="*/ 22 h 385"/>
                <a:gd name="T78" fmla="*/ 12 w 1007"/>
                <a:gd name="T79" fmla="*/ 16 h 385"/>
                <a:gd name="T80" fmla="*/ 16 w 1007"/>
                <a:gd name="T81" fmla="*/ 11 h 385"/>
                <a:gd name="T82" fmla="*/ 19 w 1007"/>
                <a:gd name="T83" fmla="*/ 4 h 38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007" h="385">
                  <a:moveTo>
                    <a:pt x="193" y="0"/>
                  </a:moveTo>
                  <a:lnTo>
                    <a:pt x="178" y="20"/>
                  </a:lnTo>
                  <a:lnTo>
                    <a:pt x="163" y="42"/>
                  </a:lnTo>
                  <a:lnTo>
                    <a:pt x="144" y="62"/>
                  </a:lnTo>
                  <a:lnTo>
                    <a:pt x="129" y="84"/>
                  </a:lnTo>
                  <a:lnTo>
                    <a:pt x="114" y="104"/>
                  </a:lnTo>
                  <a:lnTo>
                    <a:pt x="95" y="126"/>
                  </a:lnTo>
                  <a:lnTo>
                    <a:pt x="80" y="148"/>
                  </a:lnTo>
                  <a:lnTo>
                    <a:pt x="65" y="171"/>
                  </a:lnTo>
                  <a:lnTo>
                    <a:pt x="42" y="202"/>
                  </a:lnTo>
                  <a:lnTo>
                    <a:pt x="20" y="232"/>
                  </a:lnTo>
                  <a:lnTo>
                    <a:pt x="3" y="255"/>
                  </a:lnTo>
                  <a:lnTo>
                    <a:pt x="0" y="267"/>
                  </a:lnTo>
                  <a:lnTo>
                    <a:pt x="3" y="267"/>
                  </a:lnTo>
                  <a:lnTo>
                    <a:pt x="11" y="262"/>
                  </a:lnTo>
                  <a:lnTo>
                    <a:pt x="27" y="259"/>
                  </a:lnTo>
                  <a:lnTo>
                    <a:pt x="45" y="255"/>
                  </a:lnTo>
                  <a:lnTo>
                    <a:pt x="69" y="255"/>
                  </a:lnTo>
                  <a:lnTo>
                    <a:pt x="87" y="252"/>
                  </a:lnTo>
                  <a:lnTo>
                    <a:pt x="111" y="247"/>
                  </a:lnTo>
                  <a:lnTo>
                    <a:pt x="129" y="247"/>
                  </a:lnTo>
                  <a:lnTo>
                    <a:pt x="160" y="247"/>
                  </a:lnTo>
                  <a:lnTo>
                    <a:pt x="186" y="252"/>
                  </a:lnTo>
                  <a:lnTo>
                    <a:pt x="205" y="259"/>
                  </a:lnTo>
                  <a:lnTo>
                    <a:pt x="217" y="278"/>
                  </a:lnTo>
                  <a:lnTo>
                    <a:pt x="210" y="311"/>
                  </a:lnTo>
                  <a:lnTo>
                    <a:pt x="190" y="343"/>
                  </a:lnTo>
                  <a:lnTo>
                    <a:pt x="175" y="365"/>
                  </a:lnTo>
                  <a:lnTo>
                    <a:pt x="193" y="380"/>
                  </a:lnTo>
                  <a:lnTo>
                    <a:pt x="220" y="385"/>
                  </a:lnTo>
                  <a:lnTo>
                    <a:pt x="243" y="385"/>
                  </a:lnTo>
                  <a:lnTo>
                    <a:pt x="262" y="380"/>
                  </a:lnTo>
                  <a:lnTo>
                    <a:pt x="292" y="365"/>
                  </a:lnTo>
                  <a:lnTo>
                    <a:pt x="358" y="343"/>
                  </a:lnTo>
                  <a:lnTo>
                    <a:pt x="422" y="316"/>
                  </a:lnTo>
                  <a:lnTo>
                    <a:pt x="491" y="289"/>
                  </a:lnTo>
                  <a:lnTo>
                    <a:pt x="558" y="262"/>
                  </a:lnTo>
                  <a:lnTo>
                    <a:pt x="627" y="237"/>
                  </a:lnTo>
                  <a:lnTo>
                    <a:pt x="696" y="210"/>
                  </a:lnTo>
                  <a:lnTo>
                    <a:pt x="760" y="187"/>
                  </a:lnTo>
                  <a:lnTo>
                    <a:pt x="822" y="160"/>
                  </a:lnTo>
                  <a:lnTo>
                    <a:pt x="874" y="138"/>
                  </a:lnTo>
                  <a:lnTo>
                    <a:pt x="920" y="118"/>
                  </a:lnTo>
                  <a:lnTo>
                    <a:pt x="958" y="104"/>
                  </a:lnTo>
                  <a:lnTo>
                    <a:pt x="985" y="92"/>
                  </a:lnTo>
                  <a:lnTo>
                    <a:pt x="1002" y="84"/>
                  </a:lnTo>
                  <a:lnTo>
                    <a:pt x="1007" y="80"/>
                  </a:lnTo>
                  <a:lnTo>
                    <a:pt x="999" y="80"/>
                  </a:lnTo>
                  <a:lnTo>
                    <a:pt x="973" y="89"/>
                  </a:lnTo>
                  <a:lnTo>
                    <a:pt x="938" y="99"/>
                  </a:lnTo>
                  <a:lnTo>
                    <a:pt x="896" y="114"/>
                  </a:lnTo>
                  <a:lnTo>
                    <a:pt x="851" y="133"/>
                  </a:lnTo>
                  <a:lnTo>
                    <a:pt x="798" y="156"/>
                  </a:lnTo>
                  <a:lnTo>
                    <a:pt x="745" y="178"/>
                  </a:lnTo>
                  <a:lnTo>
                    <a:pt x="691" y="202"/>
                  </a:lnTo>
                  <a:lnTo>
                    <a:pt x="635" y="225"/>
                  </a:lnTo>
                  <a:lnTo>
                    <a:pt x="578" y="247"/>
                  </a:lnTo>
                  <a:lnTo>
                    <a:pt x="521" y="270"/>
                  </a:lnTo>
                  <a:lnTo>
                    <a:pt x="464" y="293"/>
                  </a:lnTo>
                  <a:lnTo>
                    <a:pt x="415" y="311"/>
                  </a:lnTo>
                  <a:lnTo>
                    <a:pt x="365" y="328"/>
                  </a:lnTo>
                  <a:lnTo>
                    <a:pt x="323" y="338"/>
                  </a:lnTo>
                  <a:lnTo>
                    <a:pt x="285" y="346"/>
                  </a:lnTo>
                  <a:lnTo>
                    <a:pt x="252" y="350"/>
                  </a:lnTo>
                  <a:lnTo>
                    <a:pt x="228" y="346"/>
                  </a:lnTo>
                  <a:lnTo>
                    <a:pt x="235" y="319"/>
                  </a:lnTo>
                  <a:lnTo>
                    <a:pt x="240" y="296"/>
                  </a:lnTo>
                  <a:lnTo>
                    <a:pt x="232" y="274"/>
                  </a:lnTo>
                  <a:lnTo>
                    <a:pt x="217" y="252"/>
                  </a:lnTo>
                  <a:lnTo>
                    <a:pt x="210" y="244"/>
                  </a:lnTo>
                  <a:lnTo>
                    <a:pt x="198" y="240"/>
                  </a:lnTo>
                  <a:lnTo>
                    <a:pt x="183" y="237"/>
                  </a:lnTo>
                  <a:lnTo>
                    <a:pt x="168" y="232"/>
                  </a:lnTo>
                  <a:lnTo>
                    <a:pt x="148" y="228"/>
                  </a:lnTo>
                  <a:lnTo>
                    <a:pt x="122" y="228"/>
                  </a:lnTo>
                  <a:lnTo>
                    <a:pt x="92" y="232"/>
                  </a:lnTo>
                  <a:lnTo>
                    <a:pt x="53" y="237"/>
                  </a:lnTo>
                  <a:lnTo>
                    <a:pt x="72" y="198"/>
                  </a:lnTo>
                  <a:lnTo>
                    <a:pt x="87" y="171"/>
                  </a:lnTo>
                  <a:lnTo>
                    <a:pt x="107" y="145"/>
                  </a:lnTo>
                  <a:lnTo>
                    <a:pt x="126" y="118"/>
                  </a:lnTo>
                  <a:lnTo>
                    <a:pt x="141" y="96"/>
                  </a:lnTo>
                  <a:lnTo>
                    <a:pt x="160" y="69"/>
                  </a:lnTo>
                  <a:lnTo>
                    <a:pt x="175" y="38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4" name="Freeform 91"/>
            <p:cNvSpPr>
              <a:spLocks/>
            </p:cNvSpPr>
            <p:nvPr/>
          </p:nvSpPr>
          <p:spPr bwMode="auto">
            <a:xfrm rot="696599">
              <a:off x="3650" y="850"/>
              <a:ext cx="628" cy="323"/>
            </a:xfrm>
            <a:custGeom>
              <a:avLst/>
              <a:gdLst>
                <a:gd name="T0" fmla="*/ 0 w 1885"/>
                <a:gd name="T1" fmla="*/ 108 h 968"/>
                <a:gd name="T2" fmla="*/ 208 w 1885"/>
                <a:gd name="T3" fmla="*/ 13 h 968"/>
                <a:gd name="T4" fmla="*/ 209 w 1885"/>
                <a:gd name="T5" fmla="*/ 0 h 968"/>
                <a:gd name="T6" fmla="*/ 0 w 1885"/>
                <a:gd name="T7" fmla="*/ 108 h 96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85" h="968">
                  <a:moveTo>
                    <a:pt x="0" y="968"/>
                  </a:moveTo>
                  <a:lnTo>
                    <a:pt x="1873" y="117"/>
                  </a:lnTo>
                  <a:lnTo>
                    <a:pt x="1885" y="0"/>
                  </a:lnTo>
                  <a:lnTo>
                    <a:pt x="0" y="968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5" name="Freeform 92"/>
            <p:cNvSpPr>
              <a:spLocks/>
            </p:cNvSpPr>
            <p:nvPr/>
          </p:nvSpPr>
          <p:spPr bwMode="auto">
            <a:xfrm rot="696599">
              <a:off x="3736" y="821"/>
              <a:ext cx="62" cy="94"/>
            </a:xfrm>
            <a:custGeom>
              <a:avLst/>
              <a:gdLst>
                <a:gd name="T0" fmla="*/ 7 w 185"/>
                <a:gd name="T1" fmla="*/ 0 h 281"/>
                <a:gd name="T2" fmla="*/ 7 w 185"/>
                <a:gd name="T3" fmla="*/ 0 h 281"/>
                <a:gd name="T4" fmla="*/ 6 w 185"/>
                <a:gd name="T5" fmla="*/ 1 h 281"/>
                <a:gd name="T6" fmla="*/ 5 w 185"/>
                <a:gd name="T7" fmla="*/ 3 h 281"/>
                <a:gd name="T8" fmla="*/ 5 w 185"/>
                <a:gd name="T9" fmla="*/ 4 h 281"/>
                <a:gd name="T10" fmla="*/ 5 w 185"/>
                <a:gd name="T11" fmla="*/ 5 h 281"/>
                <a:gd name="T12" fmla="*/ 4 w 185"/>
                <a:gd name="T13" fmla="*/ 6 h 281"/>
                <a:gd name="T14" fmla="*/ 3 w 185"/>
                <a:gd name="T15" fmla="*/ 8 h 281"/>
                <a:gd name="T16" fmla="*/ 2 w 185"/>
                <a:gd name="T17" fmla="*/ 10 h 281"/>
                <a:gd name="T18" fmla="*/ 1 w 185"/>
                <a:gd name="T19" fmla="*/ 11 h 281"/>
                <a:gd name="T20" fmla="*/ 0 w 185"/>
                <a:gd name="T21" fmla="*/ 12 h 281"/>
                <a:gd name="T22" fmla="*/ 0 w 185"/>
                <a:gd name="T23" fmla="*/ 15 h 281"/>
                <a:gd name="T24" fmla="*/ 0 w 185"/>
                <a:gd name="T25" fmla="*/ 19 h 281"/>
                <a:gd name="T26" fmla="*/ 1 w 185"/>
                <a:gd name="T27" fmla="*/ 23 h 281"/>
                <a:gd name="T28" fmla="*/ 2 w 185"/>
                <a:gd name="T29" fmla="*/ 26 h 281"/>
                <a:gd name="T30" fmla="*/ 2 w 185"/>
                <a:gd name="T31" fmla="*/ 27 h 281"/>
                <a:gd name="T32" fmla="*/ 2 w 185"/>
                <a:gd name="T33" fmla="*/ 28 h 281"/>
                <a:gd name="T34" fmla="*/ 2 w 185"/>
                <a:gd name="T35" fmla="*/ 28 h 281"/>
                <a:gd name="T36" fmla="*/ 2 w 185"/>
                <a:gd name="T37" fmla="*/ 29 h 281"/>
                <a:gd name="T38" fmla="*/ 3 w 185"/>
                <a:gd name="T39" fmla="*/ 29 h 281"/>
                <a:gd name="T40" fmla="*/ 5 w 185"/>
                <a:gd name="T41" fmla="*/ 30 h 281"/>
                <a:gd name="T42" fmla="*/ 7 w 185"/>
                <a:gd name="T43" fmla="*/ 30 h 281"/>
                <a:gd name="T44" fmla="*/ 9 w 185"/>
                <a:gd name="T45" fmla="*/ 31 h 281"/>
                <a:gd name="T46" fmla="*/ 11 w 185"/>
                <a:gd name="T47" fmla="*/ 31 h 281"/>
                <a:gd name="T48" fmla="*/ 13 w 185"/>
                <a:gd name="T49" fmla="*/ 31 h 281"/>
                <a:gd name="T50" fmla="*/ 15 w 185"/>
                <a:gd name="T51" fmla="*/ 31 h 281"/>
                <a:gd name="T52" fmla="*/ 17 w 185"/>
                <a:gd name="T53" fmla="*/ 31 h 281"/>
                <a:gd name="T54" fmla="*/ 18 w 185"/>
                <a:gd name="T55" fmla="*/ 31 h 281"/>
                <a:gd name="T56" fmla="*/ 18 w 185"/>
                <a:gd name="T57" fmla="*/ 31 h 281"/>
                <a:gd name="T58" fmla="*/ 19 w 185"/>
                <a:gd name="T59" fmla="*/ 31 h 281"/>
                <a:gd name="T60" fmla="*/ 19 w 185"/>
                <a:gd name="T61" fmla="*/ 31 h 281"/>
                <a:gd name="T62" fmla="*/ 20 w 185"/>
                <a:gd name="T63" fmla="*/ 31 h 281"/>
                <a:gd name="T64" fmla="*/ 21 w 185"/>
                <a:gd name="T65" fmla="*/ 31 h 281"/>
                <a:gd name="T66" fmla="*/ 18 w 185"/>
                <a:gd name="T67" fmla="*/ 31 h 281"/>
                <a:gd name="T68" fmla="*/ 15 w 185"/>
                <a:gd name="T69" fmla="*/ 30 h 281"/>
                <a:gd name="T70" fmla="*/ 13 w 185"/>
                <a:gd name="T71" fmla="*/ 30 h 281"/>
                <a:gd name="T72" fmla="*/ 11 w 185"/>
                <a:gd name="T73" fmla="*/ 29 h 281"/>
                <a:gd name="T74" fmla="*/ 9 w 185"/>
                <a:gd name="T75" fmla="*/ 27 h 281"/>
                <a:gd name="T76" fmla="*/ 7 w 185"/>
                <a:gd name="T77" fmla="*/ 26 h 281"/>
                <a:gd name="T78" fmla="*/ 6 w 185"/>
                <a:gd name="T79" fmla="*/ 24 h 281"/>
                <a:gd name="T80" fmla="*/ 5 w 185"/>
                <a:gd name="T81" fmla="*/ 22 h 281"/>
                <a:gd name="T82" fmla="*/ 4 w 185"/>
                <a:gd name="T83" fmla="*/ 17 h 281"/>
                <a:gd name="T84" fmla="*/ 4 w 185"/>
                <a:gd name="T85" fmla="*/ 11 h 281"/>
                <a:gd name="T86" fmla="*/ 5 w 185"/>
                <a:gd name="T87" fmla="*/ 6 h 281"/>
                <a:gd name="T88" fmla="*/ 7 w 185"/>
                <a:gd name="T89" fmla="*/ 0 h 28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85" h="281">
                  <a:moveTo>
                    <a:pt x="67" y="0"/>
                  </a:moveTo>
                  <a:lnTo>
                    <a:pt x="60" y="4"/>
                  </a:lnTo>
                  <a:lnTo>
                    <a:pt x="57" y="12"/>
                  </a:lnTo>
                  <a:lnTo>
                    <a:pt x="49" y="24"/>
                  </a:lnTo>
                  <a:lnTo>
                    <a:pt x="45" y="34"/>
                  </a:lnTo>
                  <a:lnTo>
                    <a:pt x="42" y="46"/>
                  </a:lnTo>
                  <a:lnTo>
                    <a:pt x="37" y="58"/>
                  </a:lnTo>
                  <a:lnTo>
                    <a:pt x="25" y="73"/>
                  </a:lnTo>
                  <a:lnTo>
                    <a:pt x="18" y="88"/>
                  </a:lnTo>
                  <a:lnTo>
                    <a:pt x="10" y="100"/>
                  </a:lnTo>
                  <a:lnTo>
                    <a:pt x="3" y="110"/>
                  </a:lnTo>
                  <a:lnTo>
                    <a:pt x="0" y="133"/>
                  </a:lnTo>
                  <a:lnTo>
                    <a:pt x="3" y="172"/>
                  </a:lnTo>
                  <a:lnTo>
                    <a:pt x="7" y="209"/>
                  </a:lnTo>
                  <a:lnTo>
                    <a:pt x="15" y="232"/>
                  </a:lnTo>
                  <a:lnTo>
                    <a:pt x="18" y="244"/>
                  </a:lnTo>
                  <a:lnTo>
                    <a:pt x="22" y="248"/>
                  </a:lnTo>
                  <a:lnTo>
                    <a:pt x="22" y="251"/>
                  </a:lnTo>
                  <a:lnTo>
                    <a:pt x="22" y="256"/>
                  </a:lnTo>
                  <a:lnTo>
                    <a:pt x="30" y="263"/>
                  </a:lnTo>
                  <a:lnTo>
                    <a:pt x="49" y="270"/>
                  </a:lnTo>
                  <a:lnTo>
                    <a:pt x="64" y="273"/>
                  </a:lnTo>
                  <a:lnTo>
                    <a:pt x="82" y="278"/>
                  </a:lnTo>
                  <a:lnTo>
                    <a:pt x="101" y="278"/>
                  </a:lnTo>
                  <a:lnTo>
                    <a:pt x="116" y="281"/>
                  </a:lnTo>
                  <a:lnTo>
                    <a:pt x="136" y="281"/>
                  </a:lnTo>
                  <a:lnTo>
                    <a:pt x="148" y="281"/>
                  </a:lnTo>
                  <a:lnTo>
                    <a:pt x="158" y="281"/>
                  </a:lnTo>
                  <a:lnTo>
                    <a:pt x="163" y="281"/>
                  </a:lnTo>
                  <a:lnTo>
                    <a:pt x="166" y="281"/>
                  </a:lnTo>
                  <a:lnTo>
                    <a:pt x="173" y="281"/>
                  </a:lnTo>
                  <a:lnTo>
                    <a:pt x="178" y="281"/>
                  </a:lnTo>
                  <a:lnTo>
                    <a:pt x="185" y="281"/>
                  </a:lnTo>
                  <a:lnTo>
                    <a:pt x="158" y="278"/>
                  </a:lnTo>
                  <a:lnTo>
                    <a:pt x="136" y="273"/>
                  </a:lnTo>
                  <a:lnTo>
                    <a:pt x="113" y="266"/>
                  </a:lnTo>
                  <a:lnTo>
                    <a:pt x="98" y="256"/>
                  </a:lnTo>
                  <a:lnTo>
                    <a:pt x="82" y="244"/>
                  </a:lnTo>
                  <a:lnTo>
                    <a:pt x="67" y="232"/>
                  </a:lnTo>
                  <a:lnTo>
                    <a:pt x="57" y="217"/>
                  </a:lnTo>
                  <a:lnTo>
                    <a:pt x="49" y="199"/>
                  </a:lnTo>
                  <a:lnTo>
                    <a:pt x="37" y="149"/>
                  </a:lnTo>
                  <a:lnTo>
                    <a:pt x="37" y="100"/>
                  </a:lnTo>
                  <a:lnTo>
                    <a:pt x="45" y="51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2B0F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6" name="Freeform 93"/>
            <p:cNvSpPr>
              <a:spLocks/>
            </p:cNvSpPr>
            <p:nvPr/>
          </p:nvSpPr>
          <p:spPr bwMode="auto">
            <a:xfrm rot="696599">
              <a:off x="4148" y="1332"/>
              <a:ext cx="266" cy="207"/>
            </a:xfrm>
            <a:custGeom>
              <a:avLst/>
              <a:gdLst>
                <a:gd name="T0" fmla="*/ 0 w 797"/>
                <a:gd name="T1" fmla="*/ 10 h 619"/>
                <a:gd name="T2" fmla="*/ 7 w 797"/>
                <a:gd name="T3" fmla="*/ 9 h 619"/>
                <a:gd name="T4" fmla="*/ 14 w 797"/>
                <a:gd name="T5" fmla="*/ 9 h 619"/>
                <a:gd name="T6" fmla="*/ 21 w 797"/>
                <a:gd name="T7" fmla="*/ 9 h 619"/>
                <a:gd name="T8" fmla="*/ 28 w 797"/>
                <a:gd name="T9" fmla="*/ 9 h 619"/>
                <a:gd name="T10" fmla="*/ 35 w 797"/>
                <a:gd name="T11" fmla="*/ 8 h 619"/>
                <a:gd name="T12" fmla="*/ 42 w 797"/>
                <a:gd name="T13" fmla="*/ 8 h 619"/>
                <a:gd name="T14" fmla="*/ 49 w 797"/>
                <a:gd name="T15" fmla="*/ 8 h 619"/>
                <a:gd name="T16" fmla="*/ 57 w 797"/>
                <a:gd name="T17" fmla="*/ 8 h 619"/>
                <a:gd name="T18" fmla="*/ 60 w 797"/>
                <a:gd name="T19" fmla="*/ 8 h 619"/>
                <a:gd name="T20" fmla="*/ 63 w 797"/>
                <a:gd name="T21" fmla="*/ 8 h 619"/>
                <a:gd name="T22" fmla="*/ 66 w 797"/>
                <a:gd name="T23" fmla="*/ 8 h 619"/>
                <a:gd name="T24" fmla="*/ 68 w 797"/>
                <a:gd name="T25" fmla="*/ 8 h 619"/>
                <a:gd name="T26" fmla="*/ 71 w 797"/>
                <a:gd name="T27" fmla="*/ 8 h 619"/>
                <a:gd name="T28" fmla="*/ 73 w 797"/>
                <a:gd name="T29" fmla="*/ 7 h 619"/>
                <a:gd name="T30" fmla="*/ 74 w 797"/>
                <a:gd name="T31" fmla="*/ 7 h 619"/>
                <a:gd name="T32" fmla="*/ 74 w 797"/>
                <a:gd name="T33" fmla="*/ 7 h 619"/>
                <a:gd name="T34" fmla="*/ 78 w 797"/>
                <a:gd name="T35" fmla="*/ 0 h 619"/>
                <a:gd name="T36" fmla="*/ 79 w 797"/>
                <a:gd name="T37" fmla="*/ 1 h 619"/>
                <a:gd name="T38" fmla="*/ 81 w 797"/>
                <a:gd name="T39" fmla="*/ 5 h 619"/>
                <a:gd name="T40" fmla="*/ 82 w 797"/>
                <a:gd name="T41" fmla="*/ 9 h 619"/>
                <a:gd name="T42" fmla="*/ 84 w 797"/>
                <a:gd name="T43" fmla="*/ 13 h 619"/>
                <a:gd name="T44" fmla="*/ 86 w 797"/>
                <a:gd name="T45" fmla="*/ 22 h 619"/>
                <a:gd name="T46" fmla="*/ 88 w 797"/>
                <a:gd name="T47" fmla="*/ 32 h 619"/>
                <a:gd name="T48" fmla="*/ 88 w 797"/>
                <a:gd name="T49" fmla="*/ 42 h 619"/>
                <a:gd name="T50" fmla="*/ 89 w 797"/>
                <a:gd name="T51" fmla="*/ 51 h 619"/>
                <a:gd name="T52" fmla="*/ 87 w 797"/>
                <a:gd name="T53" fmla="*/ 69 h 619"/>
                <a:gd name="T54" fmla="*/ 86 w 797"/>
                <a:gd name="T55" fmla="*/ 63 h 619"/>
                <a:gd name="T56" fmla="*/ 85 w 797"/>
                <a:gd name="T57" fmla="*/ 55 h 619"/>
                <a:gd name="T58" fmla="*/ 85 w 797"/>
                <a:gd name="T59" fmla="*/ 45 h 619"/>
                <a:gd name="T60" fmla="*/ 83 w 797"/>
                <a:gd name="T61" fmla="*/ 36 h 619"/>
                <a:gd name="T62" fmla="*/ 82 w 797"/>
                <a:gd name="T63" fmla="*/ 27 h 619"/>
                <a:gd name="T64" fmla="*/ 80 w 797"/>
                <a:gd name="T65" fmla="*/ 20 h 619"/>
                <a:gd name="T66" fmla="*/ 77 w 797"/>
                <a:gd name="T67" fmla="*/ 15 h 619"/>
                <a:gd name="T68" fmla="*/ 72 w 797"/>
                <a:gd name="T69" fmla="*/ 13 h 619"/>
                <a:gd name="T70" fmla="*/ 69 w 797"/>
                <a:gd name="T71" fmla="*/ 13 h 619"/>
                <a:gd name="T72" fmla="*/ 65 w 797"/>
                <a:gd name="T73" fmla="*/ 12 h 619"/>
                <a:gd name="T74" fmla="*/ 61 w 797"/>
                <a:gd name="T75" fmla="*/ 12 h 619"/>
                <a:gd name="T76" fmla="*/ 56 w 797"/>
                <a:gd name="T77" fmla="*/ 12 h 619"/>
                <a:gd name="T78" fmla="*/ 52 w 797"/>
                <a:gd name="T79" fmla="*/ 12 h 619"/>
                <a:gd name="T80" fmla="*/ 47 w 797"/>
                <a:gd name="T81" fmla="*/ 11 h 619"/>
                <a:gd name="T82" fmla="*/ 42 w 797"/>
                <a:gd name="T83" fmla="*/ 11 h 619"/>
                <a:gd name="T84" fmla="*/ 37 w 797"/>
                <a:gd name="T85" fmla="*/ 11 h 619"/>
                <a:gd name="T86" fmla="*/ 32 w 797"/>
                <a:gd name="T87" fmla="*/ 11 h 619"/>
                <a:gd name="T88" fmla="*/ 27 w 797"/>
                <a:gd name="T89" fmla="*/ 11 h 619"/>
                <a:gd name="T90" fmla="*/ 22 w 797"/>
                <a:gd name="T91" fmla="*/ 11 h 619"/>
                <a:gd name="T92" fmla="*/ 18 w 797"/>
                <a:gd name="T93" fmla="*/ 10 h 619"/>
                <a:gd name="T94" fmla="*/ 13 w 797"/>
                <a:gd name="T95" fmla="*/ 10 h 619"/>
                <a:gd name="T96" fmla="*/ 8 w 797"/>
                <a:gd name="T97" fmla="*/ 10 h 619"/>
                <a:gd name="T98" fmla="*/ 4 w 797"/>
                <a:gd name="T99" fmla="*/ 10 h 619"/>
                <a:gd name="T100" fmla="*/ 0 w 797"/>
                <a:gd name="T101" fmla="*/ 10 h 61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797" h="619">
                  <a:moveTo>
                    <a:pt x="0" y="87"/>
                  </a:moveTo>
                  <a:lnTo>
                    <a:pt x="64" y="84"/>
                  </a:lnTo>
                  <a:lnTo>
                    <a:pt x="126" y="84"/>
                  </a:lnTo>
                  <a:lnTo>
                    <a:pt x="190" y="79"/>
                  </a:lnTo>
                  <a:lnTo>
                    <a:pt x="251" y="79"/>
                  </a:lnTo>
                  <a:lnTo>
                    <a:pt x="316" y="76"/>
                  </a:lnTo>
                  <a:lnTo>
                    <a:pt x="380" y="76"/>
                  </a:lnTo>
                  <a:lnTo>
                    <a:pt x="444" y="76"/>
                  </a:lnTo>
                  <a:lnTo>
                    <a:pt x="509" y="76"/>
                  </a:lnTo>
                  <a:lnTo>
                    <a:pt x="536" y="76"/>
                  </a:lnTo>
                  <a:lnTo>
                    <a:pt x="563" y="76"/>
                  </a:lnTo>
                  <a:lnTo>
                    <a:pt x="589" y="72"/>
                  </a:lnTo>
                  <a:lnTo>
                    <a:pt x="615" y="69"/>
                  </a:lnTo>
                  <a:lnTo>
                    <a:pt x="634" y="69"/>
                  </a:lnTo>
                  <a:lnTo>
                    <a:pt x="654" y="64"/>
                  </a:lnTo>
                  <a:lnTo>
                    <a:pt x="664" y="64"/>
                  </a:lnTo>
                  <a:lnTo>
                    <a:pt x="669" y="64"/>
                  </a:lnTo>
                  <a:lnTo>
                    <a:pt x="703" y="0"/>
                  </a:lnTo>
                  <a:lnTo>
                    <a:pt x="711" y="12"/>
                  </a:lnTo>
                  <a:lnTo>
                    <a:pt x="726" y="42"/>
                  </a:lnTo>
                  <a:lnTo>
                    <a:pt x="740" y="84"/>
                  </a:lnTo>
                  <a:lnTo>
                    <a:pt x="755" y="118"/>
                  </a:lnTo>
                  <a:lnTo>
                    <a:pt x="775" y="194"/>
                  </a:lnTo>
                  <a:lnTo>
                    <a:pt x="790" y="284"/>
                  </a:lnTo>
                  <a:lnTo>
                    <a:pt x="794" y="375"/>
                  </a:lnTo>
                  <a:lnTo>
                    <a:pt x="797" y="456"/>
                  </a:lnTo>
                  <a:lnTo>
                    <a:pt x="779" y="619"/>
                  </a:lnTo>
                  <a:lnTo>
                    <a:pt x="772" y="562"/>
                  </a:lnTo>
                  <a:lnTo>
                    <a:pt x="767" y="490"/>
                  </a:lnTo>
                  <a:lnTo>
                    <a:pt x="760" y="407"/>
                  </a:lnTo>
                  <a:lnTo>
                    <a:pt x="748" y="323"/>
                  </a:lnTo>
                  <a:lnTo>
                    <a:pt x="738" y="244"/>
                  </a:lnTo>
                  <a:lnTo>
                    <a:pt x="718" y="178"/>
                  </a:lnTo>
                  <a:lnTo>
                    <a:pt x="688" y="133"/>
                  </a:lnTo>
                  <a:lnTo>
                    <a:pt x="649" y="118"/>
                  </a:lnTo>
                  <a:lnTo>
                    <a:pt x="619" y="114"/>
                  </a:lnTo>
                  <a:lnTo>
                    <a:pt x="582" y="111"/>
                  </a:lnTo>
                  <a:lnTo>
                    <a:pt x="548" y="111"/>
                  </a:lnTo>
                  <a:lnTo>
                    <a:pt x="506" y="106"/>
                  </a:lnTo>
                  <a:lnTo>
                    <a:pt x="464" y="106"/>
                  </a:lnTo>
                  <a:lnTo>
                    <a:pt x="422" y="103"/>
                  </a:lnTo>
                  <a:lnTo>
                    <a:pt x="380" y="103"/>
                  </a:lnTo>
                  <a:lnTo>
                    <a:pt x="334" y="103"/>
                  </a:lnTo>
                  <a:lnTo>
                    <a:pt x="289" y="99"/>
                  </a:lnTo>
                  <a:lnTo>
                    <a:pt x="247" y="99"/>
                  </a:lnTo>
                  <a:lnTo>
                    <a:pt x="202" y="99"/>
                  </a:lnTo>
                  <a:lnTo>
                    <a:pt x="160" y="94"/>
                  </a:lnTo>
                  <a:lnTo>
                    <a:pt x="118" y="94"/>
                  </a:lnTo>
                  <a:lnTo>
                    <a:pt x="76" y="91"/>
                  </a:lnTo>
                  <a:lnTo>
                    <a:pt x="38" y="91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7" name="Freeform 94"/>
            <p:cNvSpPr>
              <a:spLocks/>
            </p:cNvSpPr>
            <p:nvPr/>
          </p:nvSpPr>
          <p:spPr bwMode="auto">
            <a:xfrm rot="696599">
              <a:off x="3754" y="1344"/>
              <a:ext cx="440" cy="201"/>
            </a:xfrm>
            <a:custGeom>
              <a:avLst/>
              <a:gdLst>
                <a:gd name="T0" fmla="*/ 6 w 1319"/>
                <a:gd name="T1" fmla="*/ 0 h 604"/>
                <a:gd name="T2" fmla="*/ 3 w 1319"/>
                <a:gd name="T3" fmla="*/ 7 h 604"/>
                <a:gd name="T4" fmla="*/ 1 w 1319"/>
                <a:gd name="T5" fmla="*/ 14 h 604"/>
                <a:gd name="T6" fmla="*/ 0 w 1319"/>
                <a:gd name="T7" fmla="*/ 19 h 604"/>
                <a:gd name="T8" fmla="*/ 1 w 1319"/>
                <a:gd name="T9" fmla="*/ 25 h 604"/>
                <a:gd name="T10" fmla="*/ 4 w 1319"/>
                <a:gd name="T11" fmla="*/ 30 h 604"/>
                <a:gd name="T12" fmla="*/ 8 w 1319"/>
                <a:gd name="T13" fmla="*/ 34 h 604"/>
                <a:gd name="T14" fmla="*/ 13 w 1319"/>
                <a:gd name="T15" fmla="*/ 38 h 604"/>
                <a:gd name="T16" fmla="*/ 20 w 1319"/>
                <a:gd name="T17" fmla="*/ 41 h 604"/>
                <a:gd name="T18" fmla="*/ 28 w 1319"/>
                <a:gd name="T19" fmla="*/ 44 h 604"/>
                <a:gd name="T20" fmla="*/ 36 w 1319"/>
                <a:gd name="T21" fmla="*/ 46 h 604"/>
                <a:gd name="T22" fmla="*/ 44 w 1319"/>
                <a:gd name="T23" fmla="*/ 48 h 604"/>
                <a:gd name="T24" fmla="*/ 52 w 1319"/>
                <a:gd name="T25" fmla="*/ 51 h 604"/>
                <a:gd name="T26" fmla="*/ 60 w 1319"/>
                <a:gd name="T27" fmla="*/ 53 h 604"/>
                <a:gd name="T28" fmla="*/ 68 w 1319"/>
                <a:gd name="T29" fmla="*/ 54 h 604"/>
                <a:gd name="T30" fmla="*/ 77 w 1319"/>
                <a:gd name="T31" fmla="*/ 56 h 604"/>
                <a:gd name="T32" fmla="*/ 85 w 1319"/>
                <a:gd name="T33" fmla="*/ 58 h 604"/>
                <a:gd name="T34" fmla="*/ 94 w 1319"/>
                <a:gd name="T35" fmla="*/ 59 h 604"/>
                <a:gd name="T36" fmla="*/ 101 w 1319"/>
                <a:gd name="T37" fmla="*/ 60 h 604"/>
                <a:gd name="T38" fmla="*/ 109 w 1319"/>
                <a:gd name="T39" fmla="*/ 62 h 604"/>
                <a:gd name="T40" fmla="*/ 117 w 1319"/>
                <a:gd name="T41" fmla="*/ 63 h 604"/>
                <a:gd name="T42" fmla="*/ 124 w 1319"/>
                <a:gd name="T43" fmla="*/ 64 h 604"/>
                <a:gd name="T44" fmla="*/ 131 w 1319"/>
                <a:gd name="T45" fmla="*/ 65 h 604"/>
                <a:gd name="T46" fmla="*/ 137 w 1319"/>
                <a:gd name="T47" fmla="*/ 66 h 604"/>
                <a:gd name="T48" fmla="*/ 143 w 1319"/>
                <a:gd name="T49" fmla="*/ 67 h 604"/>
                <a:gd name="T50" fmla="*/ 146 w 1319"/>
                <a:gd name="T51" fmla="*/ 67 h 604"/>
                <a:gd name="T52" fmla="*/ 147 w 1319"/>
                <a:gd name="T53" fmla="*/ 67 h 604"/>
                <a:gd name="T54" fmla="*/ 146 w 1319"/>
                <a:gd name="T55" fmla="*/ 67 h 604"/>
                <a:gd name="T56" fmla="*/ 144 w 1319"/>
                <a:gd name="T57" fmla="*/ 66 h 604"/>
                <a:gd name="T58" fmla="*/ 140 w 1319"/>
                <a:gd name="T59" fmla="*/ 66 h 604"/>
                <a:gd name="T60" fmla="*/ 136 w 1319"/>
                <a:gd name="T61" fmla="*/ 65 h 604"/>
                <a:gd name="T62" fmla="*/ 130 w 1319"/>
                <a:gd name="T63" fmla="*/ 64 h 604"/>
                <a:gd name="T64" fmla="*/ 123 w 1319"/>
                <a:gd name="T65" fmla="*/ 62 h 604"/>
                <a:gd name="T66" fmla="*/ 116 w 1319"/>
                <a:gd name="T67" fmla="*/ 61 h 604"/>
                <a:gd name="T68" fmla="*/ 108 w 1319"/>
                <a:gd name="T69" fmla="*/ 59 h 604"/>
                <a:gd name="T70" fmla="*/ 100 w 1319"/>
                <a:gd name="T71" fmla="*/ 57 h 604"/>
                <a:gd name="T72" fmla="*/ 91 w 1319"/>
                <a:gd name="T73" fmla="*/ 55 h 604"/>
                <a:gd name="T74" fmla="*/ 83 w 1319"/>
                <a:gd name="T75" fmla="*/ 53 h 604"/>
                <a:gd name="T76" fmla="*/ 74 w 1319"/>
                <a:gd name="T77" fmla="*/ 51 h 604"/>
                <a:gd name="T78" fmla="*/ 65 w 1319"/>
                <a:gd name="T79" fmla="*/ 49 h 604"/>
                <a:gd name="T80" fmla="*/ 56 w 1319"/>
                <a:gd name="T81" fmla="*/ 46 h 604"/>
                <a:gd name="T82" fmla="*/ 49 w 1319"/>
                <a:gd name="T83" fmla="*/ 45 h 604"/>
                <a:gd name="T84" fmla="*/ 44 w 1319"/>
                <a:gd name="T85" fmla="*/ 43 h 604"/>
                <a:gd name="T86" fmla="*/ 38 w 1319"/>
                <a:gd name="T87" fmla="*/ 41 h 604"/>
                <a:gd name="T88" fmla="*/ 33 w 1319"/>
                <a:gd name="T89" fmla="*/ 39 h 604"/>
                <a:gd name="T90" fmla="*/ 28 w 1319"/>
                <a:gd name="T91" fmla="*/ 37 h 604"/>
                <a:gd name="T92" fmla="*/ 24 w 1319"/>
                <a:gd name="T93" fmla="*/ 35 h 604"/>
                <a:gd name="T94" fmla="*/ 19 w 1319"/>
                <a:gd name="T95" fmla="*/ 34 h 604"/>
                <a:gd name="T96" fmla="*/ 16 w 1319"/>
                <a:gd name="T97" fmla="*/ 32 h 604"/>
                <a:gd name="T98" fmla="*/ 10 w 1319"/>
                <a:gd name="T99" fmla="*/ 25 h 604"/>
                <a:gd name="T100" fmla="*/ 7 w 1319"/>
                <a:gd name="T101" fmla="*/ 17 h 604"/>
                <a:gd name="T102" fmla="*/ 6 w 1319"/>
                <a:gd name="T103" fmla="*/ 8 h 604"/>
                <a:gd name="T104" fmla="*/ 6 w 1319"/>
                <a:gd name="T105" fmla="*/ 0 h 60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1319" h="604">
                  <a:moveTo>
                    <a:pt x="54" y="0"/>
                  </a:moveTo>
                  <a:lnTo>
                    <a:pt x="23" y="61"/>
                  </a:lnTo>
                  <a:lnTo>
                    <a:pt x="5" y="122"/>
                  </a:lnTo>
                  <a:lnTo>
                    <a:pt x="0" y="175"/>
                  </a:lnTo>
                  <a:lnTo>
                    <a:pt x="8" y="224"/>
                  </a:lnTo>
                  <a:lnTo>
                    <a:pt x="32" y="270"/>
                  </a:lnTo>
                  <a:lnTo>
                    <a:pt x="69" y="308"/>
                  </a:lnTo>
                  <a:lnTo>
                    <a:pt x="118" y="342"/>
                  </a:lnTo>
                  <a:lnTo>
                    <a:pt x="183" y="372"/>
                  </a:lnTo>
                  <a:lnTo>
                    <a:pt x="251" y="395"/>
                  </a:lnTo>
                  <a:lnTo>
                    <a:pt x="323" y="418"/>
                  </a:lnTo>
                  <a:lnTo>
                    <a:pt x="395" y="436"/>
                  </a:lnTo>
                  <a:lnTo>
                    <a:pt x="468" y="456"/>
                  </a:lnTo>
                  <a:lnTo>
                    <a:pt x="543" y="475"/>
                  </a:lnTo>
                  <a:lnTo>
                    <a:pt x="616" y="490"/>
                  </a:lnTo>
                  <a:lnTo>
                    <a:pt x="691" y="505"/>
                  </a:lnTo>
                  <a:lnTo>
                    <a:pt x="767" y="520"/>
                  </a:lnTo>
                  <a:lnTo>
                    <a:pt x="841" y="532"/>
                  </a:lnTo>
                  <a:lnTo>
                    <a:pt x="912" y="544"/>
                  </a:lnTo>
                  <a:lnTo>
                    <a:pt x="984" y="555"/>
                  </a:lnTo>
                  <a:lnTo>
                    <a:pt x="1049" y="567"/>
                  </a:lnTo>
                  <a:lnTo>
                    <a:pt x="1113" y="574"/>
                  </a:lnTo>
                  <a:lnTo>
                    <a:pt x="1179" y="585"/>
                  </a:lnTo>
                  <a:lnTo>
                    <a:pt x="1235" y="593"/>
                  </a:lnTo>
                  <a:lnTo>
                    <a:pt x="1288" y="601"/>
                  </a:lnTo>
                  <a:lnTo>
                    <a:pt x="1312" y="604"/>
                  </a:lnTo>
                  <a:lnTo>
                    <a:pt x="1319" y="604"/>
                  </a:lnTo>
                  <a:lnTo>
                    <a:pt x="1312" y="601"/>
                  </a:lnTo>
                  <a:lnTo>
                    <a:pt x="1292" y="596"/>
                  </a:lnTo>
                  <a:lnTo>
                    <a:pt x="1262" y="593"/>
                  </a:lnTo>
                  <a:lnTo>
                    <a:pt x="1220" y="585"/>
                  </a:lnTo>
                  <a:lnTo>
                    <a:pt x="1171" y="574"/>
                  </a:lnTo>
                  <a:lnTo>
                    <a:pt x="1110" y="562"/>
                  </a:lnTo>
                  <a:lnTo>
                    <a:pt x="1046" y="547"/>
                  </a:lnTo>
                  <a:lnTo>
                    <a:pt x="972" y="532"/>
                  </a:lnTo>
                  <a:lnTo>
                    <a:pt x="900" y="517"/>
                  </a:lnTo>
                  <a:lnTo>
                    <a:pt x="821" y="498"/>
                  </a:lnTo>
                  <a:lnTo>
                    <a:pt x="742" y="478"/>
                  </a:lnTo>
                  <a:lnTo>
                    <a:pt x="661" y="460"/>
                  </a:lnTo>
                  <a:lnTo>
                    <a:pt x="582" y="441"/>
                  </a:lnTo>
                  <a:lnTo>
                    <a:pt x="501" y="418"/>
                  </a:lnTo>
                  <a:lnTo>
                    <a:pt x="444" y="404"/>
                  </a:lnTo>
                  <a:lnTo>
                    <a:pt x="392" y="387"/>
                  </a:lnTo>
                  <a:lnTo>
                    <a:pt x="343" y="369"/>
                  </a:lnTo>
                  <a:lnTo>
                    <a:pt x="296" y="354"/>
                  </a:lnTo>
                  <a:lnTo>
                    <a:pt x="251" y="338"/>
                  </a:lnTo>
                  <a:lnTo>
                    <a:pt x="212" y="320"/>
                  </a:lnTo>
                  <a:lnTo>
                    <a:pt x="175" y="303"/>
                  </a:lnTo>
                  <a:lnTo>
                    <a:pt x="145" y="288"/>
                  </a:lnTo>
                  <a:lnTo>
                    <a:pt x="88" y="229"/>
                  </a:lnTo>
                  <a:lnTo>
                    <a:pt x="61" y="155"/>
                  </a:lnTo>
                  <a:lnTo>
                    <a:pt x="54" y="76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A5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8" name="Freeform 95"/>
            <p:cNvSpPr>
              <a:spLocks/>
            </p:cNvSpPr>
            <p:nvPr/>
          </p:nvSpPr>
          <p:spPr bwMode="auto">
            <a:xfrm rot="696599">
              <a:off x="3576" y="1298"/>
              <a:ext cx="806" cy="364"/>
            </a:xfrm>
            <a:custGeom>
              <a:avLst/>
              <a:gdLst>
                <a:gd name="T0" fmla="*/ 25 w 2417"/>
                <a:gd name="T1" fmla="*/ 7 h 1093"/>
                <a:gd name="T2" fmla="*/ 17 w 2417"/>
                <a:gd name="T3" fmla="*/ 19 h 1093"/>
                <a:gd name="T4" fmla="*/ 13 w 2417"/>
                <a:gd name="T5" fmla="*/ 30 h 1093"/>
                <a:gd name="T6" fmla="*/ 13 w 2417"/>
                <a:gd name="T7" fmla="*/ 46 h 1093"/>
                <a:gd name="T8" fmla="*/ 17 w 2417"/>
                <a:gd name="T9" fmla="*/ 57 h 1093"/>
                <a:gd name="T10" fmla="*/ 21 w 2417"/>
                <a:gd name="T11" fmla="*/ 56 h 1093"/>
                <a:gd name="T12" fmla="*/ 25 w 2417"/>
                <a:gd name="T13" fmla="*/ 56 h 1093"/>
                <a:gd name="T14" fmla="*/ 29 w 2417"/>
                <a:gd name="T15" fmla="*/ 55 h 1093"/>
                <a:gd name="T16" fmla="*/ 32 w 2417"/>
                <a:gd name="T17" fmla="*/ 56 h 1093"/>
                <a:gd name="T18" fmla="*/ 32 w 2417"/>
                <a:gd name="T19" fmla="*/ 60 h 1093"/>
                <a:gd name="T20" fmla="*/ 33 w 2417"/>
                <a:gd name="T21" fmla="*/ 66 h 1093"/>
                <a:gd name="T22" fmla="*/ 43 w 2417"/>
                <a:gd name="T23" fmla="*/ 73 h 1093"/>
                <a:gd name="T24" fmla="*/ 62 w 2417"/>
                <a:gd name="T25" fmla="*/ 81 h 1093"/>
                <a:gd name="T26" fmla="*/ 86 w 2417"/>
                <a:gd name="T27" fmla="*/ 88 h 1093"/>
                <a:gd name="T28" fmla="*/ 112 w 2417"/>
                <a:gd name="T29" fmla="*/ 96 h 1093"/>
                <a:gd name="T30" fmla="*/ 138 w 2417"/>
                <a:gd name="T31" fmla="*/ 103 h 1093"/>
                <a:gd name="T32" fmla="*/ 160 w 2417"/>
                <a:gd name="T33" fmla="*/ 108 h 1093"/>
                <a:gd name="T34" fmla="*/ 175 w 2417"/>
                <a:gd name="T35" fmla="*/ 112 h 1093"/>
                <a:gd name="T36" fmla="*/ 187 w 2417"/>
                <a:gd name="T37" fmla="*/ 114 h 1093"/>
                <a:gd name="T38" fmla="*/ 202 w 2417"/>
                <a:gd name="T39" fmla="*/ 116 h 1093"/>
                <a:gd name="T40" fmla="*/ 217 w 2417"/>
                <a:gd name="T41" fmla="*/ 116 h 1093"/>
                <a:gd name="T42" fmla="*/ 231 w 2417"/>
                <a:gd name="T43" fmla="*/ 115 h 1093"/>
                <a:gd name="T44" fmla="*/ 239 w 2417"/>
                <a:gd name="T45" fmla="*/ 113 h 1093"/>
                <a:gd name="T46" fmla="*/ 243 w 2417"/>
                <a:gd name="T47" fmla="*/ 112 h 1093"/>
                <a:gd name="T48" fmla="*/ 248 w 2417"/>
                <a:gd name="T49" fmla="*/ 110 h 1093"/>
                <a:gd name="T50" fmla="*/ 253 w 2417"/>
                <a:gd name="T51" fmla="*/ 108 h 1093"/>
                <a:gd name="T52" fmla="*/ 257 w 2417"/>
                <a:gd name="T53" fmla="*/ 106 h 1093"/>
                <a:gd name="T54" fmla="*/ 261 w 2417"/>
                <a:gd name="T55" fmla="*/ 105 h 1093"/>
                <a:gd name="T56" fmla="*/ 264 w 2417"/>
                <a:gd name="T57" fmla="*/ 103 h 1093"/>
                <a:gd name="T58" fmla="*/ 267 w 2417"/>
                <a:gd name="T59" fmla="*/ 102 h 1093"/>
                <a:gd name="T60" fmla="*/ 259 w 2417"/>
                <a:gd name="T61" fmla="*/ 110 h 1093"/>
                <a:gd name="T62" fmla="*/ 233 w 2417"/>
                <a:gd name="T63" fmla="*/ 120 h 1093"/>
                <a:gd name="T64" fmla="*/ 200 w 2417"/>
                <a:gd name="T65" fmla="*/ 121 h 1093"/>
                <a:gd name="T66" fmla="*/ 162 w 2417"/>
                <a:gd name="T67" fmla="*/ 117 h 1093"/>
                <a:gd name="T68" fmla="*/ 121 w 2417"/>
                <a:gd name="T69" fmla="*/ 108 h 1093"/>
                <a:gd name="T70" fmla="*/ 81 w 2417"/>
                <a:gd name="T71" fmla="*/ 95 h 1093"/>
                <a:gd name="T72" fmla="*/ 44 w 2417"/>
                <a:gd name="T73" fmla="*/ 82 h 1093"/>
                <a:gd name="T74" fmla="*/ 13 w 2417"/>
                <a:gd name="T75" fmla="*/ 68 h 1093"/>
                <a:gd name="T76" fmla="*/ 4 w 2417"/>
                <a:gd name="T77" fmla="*/ 54 h 1093"/>
                <a:gd name="T78" fmla="*/ 6 w 2417"/>
                <a:gd name="T79" fmla="*/ 32 h 1093"/>
                <a:gd name="T80" fmla="*/ 5 w 2417"/>
                <a:gd name="T81" fmla="*/ 15 h 1093"/>
                <a:gd name="T82" fmla="*/ 11 w 2417"/>
                <a:gd name="T83" fmla="*/ 10 h 1093"/>
                <a:gd name="T84" fmla="*/ 19 w 2417"/>
                <a:gd name="T85" fmla="*/ 6 h 1093"/>
                <a:gd name="T86" fmla="*/ 26 w 2417"/>
                <a:gd name="T87" fmla="*/ 2 h 1093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417" h="1093">
                  <a:moveTo>
                    <a:pt x="259" y="0"/>
                  </a:moveTo>
                  <a:lnTo>
                    <a:pt x="221" y="64"/>
                  </a:lnTo>
                  <a:lnTo>
                    <a:pt x="187" y="118"/>
                  </a:lnTo>
                  <a:lnTo>
                    <a:pt x="153" y="168"/>
                  </a:lnTo>
                  <a:lnTo>
                    <a:pt x="130" y="213"/>
                  </a:lnTo>
                  <a:lnTo>
                    <a:pt x="114" y="269"/>
                  </a:lnTo>
                  <a:lnTo>
                    <a:pt x="106" y="331"/>
                  </a:lnTo>
                  <a:lnTo>
                    <a:pt x="114" y="410"/>
                  </a:lnTo>
                  <a:lnTo>
                    <a:pt x="133" y="509"/>
                  </a:lnTo>
                  <a:lnTo>
                    <a:pt x="153" y="509"/>
                  </a:lnTo>
                  <a:lnTo>
                    <a:pt x="172" y="509"/>
                  </a:lnTo>
                  <a:lnTo>
                    <a:pt x="190" y="506"/>
                  </a:lnTo>
                  <a:lnTo>
                    <a:pt x="209" y="506"/>
                  </a:lnTo>
                  <a:lnTo>
                    <a:pt x="224" y="501"/>
                  </a:lnTo>
                  <a:lnTo>
                    <a:pt x="244" y="501"/>
                  </a:lnTo>
                  <a:lnTo>
                    <a:pt x="263" y="498"/>
                  </a:lnTo>
                  <a:lnTo>
                    <a:pt x="281" y="498"/>
                  </a:lnTo>
                  <a:lnTo>
                    <a:pt x="286" y="506"/>
                  </a:lnTo>
                  <a:lnTo>
                    <a:pt x="289" y="521"/>
                  </a:lnTo>
                  <a:lnTo>
                    <a:pt x="289" y="539"/>
                  </a:lnTo>
                  <a:lnTo>
                    <a:pt x="286" y="565"/>
                  </a:lnTo>
                  <a:lnTo>
                    <a:pt x="293" y="592"/>
                  </a:lnTo>
                  <a:lnTo>
                    <a:pt x="331" y="622"/>
                  </a:lnTo>
                  <a:lnTo>
                    <a:pt x="387" y="657"/>
                  </a:lnTo>
                  <a:lnTo>
                    <a:pt x="464" y="691"/>
                  </a:lnTo>
                  <a:lnTo>
                    <a:pt x="555" y="726"/>
                  </a:lnTo>
                  <a:lnTo>
                    <a:pt x="658" y="763"/>
                  </a:lnTo>
                  <a:lnTo>
                    <a:pt x="772" y="797"/>
                  </a:lnTo>
                  <a:lnTo>
                    <a:pt x="890" y="832"/>
                  </a:lnTo>
                  <a:lnTo>
                    <a:pt x="1007" y="866"/>
                  </a:lnTo>
                  <a:lnTo>
                    <a:pt x="1129" y="901"/>
                  </a:lnTo>
                  <a:lnTo>
                    <a:pt x="1238" y="927"/>
                  </a:lnTo>
                  <a:lnTo>
                    <a:pt x="1345" y="953"/>
                  </a:lnTo>
                  <a:lnTo>
                    <a:pt x="1436" y="977"/>
                  </a:lnTo>
                  <a:lnTo>
                    <a:pt x="1512" y="995"/>
                  </a:lnTo>
                  <a:lnTo>
                    <a:pt x="1573" y="1007"/>
                  </a:lnTo>
                  <a:lnTo>
                    <a:pt x="1608" y="1014"/>
                  </a:lnTo>
                  <a:lnTo>
                    <a:pt x="1680" y="1026"/>
                  </a:lnTo>
                  <a:lnTo>
                    <a:pt x="1748" y="1037"/>
                  </a:lnTo>
                  <a:lnTo>
                    <a:pt x="1816" y="1041"/>
                  </a:lnTo>
                  <a:lnTo>
                    <a:pt x="1885" y="1044"/>
                  </a:lnTo>
                  <a:lnTo>
                    <a:pt x="1949" y="1044"/>
                  </a:lnTo>
                  <a:lnTo>
                    <a:pt x="2015" y="1044"/>
                  </a:lnTo>
                  <a:lnTo>
                    <a:pt x="2074" y="1037"/>
                  </a:lnTo>
                  <a:lnTo>
                    <a:pt x="2131" y="1026"/>
                  </a:lnTo>
                  <a:lnTo>
                    <a:pt x="2146" y="1022"/>
                  </a:lnTo>
                  <a:lnTo>
                    <a:pt x="2166" y="1017"/>
                  </a:lnTo>
                  <a:lnTo>
                    <a:pt x="2188" y="1010"/>
                  </a:lnTo>
                  <a:lnTo>
                    <a:pt x="2212" y="1002"/>
                  </a:lnTo>
                  <a:lnTo>
                    <a:pt x="2235" y="995"/>
                  </a:lnTo>
                  <a:lnTo>
                    <a:pt x="2257" y="987"/>
                  </a:lnTo>
                  <a:lnTo>
                    <a:pt x="2279" y="977"/>
                  </a:lnTo>
                  <a:lnTo>
                    <a:pt x="2299" y="965"/>
                  </a:lnTo>
                  <a:lnTo>
                    <a:pt x="2314" y="957"/>
                  </a:lnTo>
                  <a:lnTo>
                    <a:pt x="2329" y="953"/>
                  </a:lnTo>
                  <a:lnTo>
                    <a:pt x="2345" y="945"/>
                  </a:lnTo>
                  <a:lnTo>
                    <a:pt x="2360" y="938"/>
                  </a:lnTo>
                  <a:lnTo>
                    <a:pt x="2371" y="930"/>
                  </a:lnTo>
                  <a:lnTo>
                    <a:pt x="2386" y="923"/>
                  </a:lnTo>
                  <a:lnTo>
                    <a:pt x="2402" y="915"/>
                  </a:lnTo>
                  <a:lnTo>
                    <a:pt x="2417" y="908"/>
                  </a:lnTo>
                  <a:lnTo>
                    <a:pt x="2333" y="987"/>
                  </a:lnTo>
                  <a:lnTo>
                    <a:pt x="2227" y="1041"/>
                  </a:lnTo>
                  <a:lnTo>
                    <a:pt x="2097" y="1079"/>
                  </a:lnTo>
                  <a:lnTo>
                    <a:pt x="1956" y="1093"/>
                  </a:lnTo>
                  <a:lnTo>
                    <a:pt x="1798" y="1093"/>
                  </a:lnTo>
                  <a:lnTo>
                    <a:pt x="1630" y="1083"/>
                  </a:lnTo>
                  <a:lnTo>
                    <a:pt x="1455" y="1056"/>
                  </a:lnTo>
                  <a:lnTo>
                    <a:pt x="1273" y="1017"/>
                  </a:lnTo>
                  <a:lnTo>
                    <a:pt x="1090" y="972"/>
                  </a:lnTo>
                  <a:lnTo>
                    <a:pt x="908" y="915"/>
                  </a:lnTo>
                  <a:lnTo>
                    <a:pt x="730" y="859"/>
                  </a:lnTo>
                  <a:lnTo>
                    <a:pt x="559" y="797"/>
                  </a:lnTo>
                  <a:lnTo>
                    <a:pt x="395" y="737"/>
                  </a:lnTo>
                  <a:lnTo>
                    <a:pt x="247" y="676"/>
                  </a:lnTo>
                  <a:lnTo>
                    <a:pt x="114" y="615"/>
                  </a:lnTo>
                  <a:lnTo>
                    <a:pt x="0" y="562"/>
                  </a:lnTo>
                  <a:lnTo>
                    <a:pt x="39" y="482"/>
                  </a:lnTo>
                  <a:lnTo>
                    <a:pt x="61" y="398"/>
                  </a:lnTo>
                  <a:lnTo>
                    <a:pt x="57" y="292"/>
                  </a:lnTo>
                  <a:lnTo>
                    <a:pt x="27" y="151"/>
                  </a:lnTo>
                  <a:lnTo>
                    <a:pt x="42" y="133"/>
                  </a:lnTo>
                  <a:lnTo>
                    <a:pt x="64" y="114"/>
                  </a:lnTo>
                  <a:lnTo>
                    <a:pt x="96" y="94"/>
                  </a:lnTo>
                  <a:lnTo>
                    <a:pt x="130" y="72"/>
                  </a:lnTo>
                  <a:lnTo>
                    <a:pt x="168" y="52"/>
                  </a:lnTo>
                  <a:lnTo>
                    <a:pt x="202" y="30"/>
                  </a:lnTo>
                  <a:lnTo>
                    <a:pt x="232" y="15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9" name="Freeform 96"/>
            <p:cNvSpPr>
              <a:spLocks/>
            </p:cNvSpPr>
            <p:nvPr/>
          </p:nvSpPr>
          <p:spPr bwMode="auto">
            <a:xfrm rot="696599">
              <a:off x="3933" y="1604"/>
              <a:ext cx="377" cy="60"/>
            </a:xfrm>
            <a:custGeom>
              <a:avLst/>
              <a:gdLst>
                <a:gd name="T0" fmla="*/ 0 w 1132"/>
                <a:gd name="T1" fmla="*/ 0 h 178"/>
                <a:gd name="T2" fmla="*/ 5 w 1132"/>
                <a:gd name="T3" fmla="*/ 1 h 178"/>
                <a:gd name="T4" fmla="*/ 9 w 1132"/>
                <a:gd name="T5" fmla="*/ 3 h 178"/>
                <a:gd name="T6" fmla="*/ 14 w 1132"/>
                <a:gd name="T7" fmla="*/ 3 h 178"/>
                <a:gd name="T8" fmla="*/ 18 w 1132"/>
                <a:gd name="T9" fmla="*/ 5 h 178"/>
                <a:gd name="T10" fmla="*/ 22 w 1132"/>
                <a:gd name="T11" fmla="*/ 6 h 178"/>
                <a:gd name="T12" fmla="*/ 27 w 1132"/>
                <a:gd name="T13" fmla="*/ 7 h 178"/>
                <a:gd name="T14" fmla="*/ 31 w 1132"/>
                <a:gd name="T15" fmla="*/ 8 h 178"/>
                <a:gd name="T16" fmla="*/ 36 w 1132"/>
                <a:gd name="T17" fmla="*/ 9 h 178"/>
                <a:gd name="T18" fmla="*/ 41 w 1132"/>
                <a:gd name="T19" fmla="*/ 10 h 178"/>
                <a:gd name="T20" fmla="*/ 46 w 1132"/>
                <a:gd name="T21" fmla="*/ 11 h 178"/>
                <a:gd name="T22" fmla="*/ 51 w 1132"/>
                <a:gd name="T23" fmla="*/ 12 h 178"/>
                <a:gd name="T24" fmla="*/ 57 w 1132"/>
                <a:gd name="T25" fmla="*/ 14 h 178"/>
                <a:gd name="T26" fmla="*/ 62 w 1132"/>
                <a:gd name="T27" fmla="*/ 15 h 178"/>
                <a:gd name="T28" fmla="*/ 68 w 1132"/>
                <a:gd name="T29" fmla="*/ 17 h 178"/>
                <a:gd name="T30" fmla="*/ 75 w 1132"/>
                <a:gd name="T31" fmla="*/ 18 h 178"/>
                <a:gd name="T32" fmla="*/ 81 w 1132"/>
                <a:gd name="T33" fmla="*/ 20 h 178"/>
                <a:gd name="T34" fmla="*/ 90 w 1132"/>
                <a:gd name="T35" fmla="*/ 20 h 178"/>
                <a:gd name="T36" fmla="*/ 97 w 1132"/>
                <a:gd name="T37" fmla="*/ 20 h 178"/>
                <a:gd name="T38" fmla="*/ 103 w 1132"/>
                <a:gd name="T39" fmla="*/ 20 h 178"/>
                <a:gd name="T40" fmla="*/ 108 w 1132"/>
                <a:gd name="T41" fmla="*/ 19 h 178"/>
                <a:gd name="T42" fmla="*/ 112 w 1132"/>
                <a:gd name="T43" fmla="*/ 18 h 178"/>
                <a:gd name="T44" fmla="*/ 117 w 1132"/>
                <a:gd name="T45" fmla="*/ 15 h 178"/>
                <a:gd name="T46" fmla="*/ 121 w 1132"/>
                <a:gd name="T47" fmla="*/ 12 h 178"/>
                <a:gd name="T48" fmla="*/ 126 w 1132"/>
                <a:gd name="T49" fmla="*/ 9 h 178"/>
                <a:gd name="T50" fmla="*/ 119 w 1132"/>
                <a:gd name="T51" fmla="*/ 11 h 178"/>
                <a:gd name="T52" fmla="*/ 113 w 1132"/>
                <a:gd name="T53" fmla="*/ 12 h 178"/>
                <a:gd name="T54" fmla="*/ 106 w 1132"/>
                <a:gd name="T55" fmla="*/ 13 h 178"/>
                <a:gd name="T56" fmla="*/ 99 w 1132"/>
                <a:gd name="T57" fmla="*/ 14 h 178"/>
                <a:gd name="T58" fmla="*/ 92 w 1132"/>
                <a:gd name="T59" fmla="*/ 14 h 178"/>
                <a:gd name="T60" fmla="*/ 85 w 1132"/>
                <a:gd name="T61" fmla="*/ 14 h 178"/>
                <a:gd name="T62" fmla="*/ 77 w 1132"/>
                <a:gd name="T63" fmla="*/ 13 h 178"/>
                <a:gd name="T64" fmla="*/ 69 w 1132"/>
                <a:gd name="T65" fmla="*/ 12 h 178"/>
                <a:gd name="T66" fmla="*/ 61 w 1132"/>
                <a:gd name="T67" fmla="*/ 11 h 178"/>
                <a:gd name="T68" fmla="*/ 53 w 1132"/>
                <a:gd name="T69" fmla="*/ 10 h 178"/>
                <a:gd name="T70" fmla="*/ 45 w 1132"/>
                <a:gd name="T71" fmla="*/ 9 h 178"/>
                <a:gd name="T72" fmla="*/ 36 w 1132"/>
                <a:gd name="T73" fmla="*/ 7 h 178"/>
                <a:gd name="T74" fmla="*/ 28 w 1132"/>
                <a:gd name="T75" fmla="*/ 5 h 178"/>
                <a:gd name="T76" fmla="*/ 18 w 1132"/>
                <a:gd name="T77" fmla="*/ 3 h 178"/>
                <a:gd name="T78" fmla="*/ 9 w 1132"/>
                <a:gd name="T79" fmla="*/ 2 h 178"/>
                <a:gd name="T80" fmla="*/ 0 w 1132"/>
                <a:gd name="T81" fmla="*/ 0 h 17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132" h="178">
                  <a:moveTo>
                    <a:pt x="0" y="0"/>
                  </a:moveTo>
                  <a:lnTo>
                    <a:pt x="42" y="12"/>
                  </a:lnTo>
                  <a:lnTo>
                    <a:pt x="80" y="23"/>
                  </a:lnTo>
                  <a:lnTo>
                    <a:pt x="122" y="30"/>
                  </a:lnTo>
                  <a:lnTo>
                    <a:pt x="160" y="42"/>
                  </a:lnTo>
                  <a:lnTo>
                    <a:pt x="202" y="50"/>
                  </a:lnTo>
                  <a:lnTo>
                    <a:pt x="239" y="62"/>
                  </a:lnTo>
                  <a:lnTo>
                    <a:pt x="281" y="69"/>
                  </a:lnTo>
                  <a:lnTo>
                    <a:pt x="323" y="80"/>
                  </a:lnTo>
                  <a:lnTo>
                    <a:pt x="369" y="91"/>
                  </a:lnTo>
                  <a:lnTo>
                    <a:pt x="414" y="99"/>
                  </a:lnTo>
                  <a:lnTo>
                    <a:pt x="460" y="111"/>
                  </a:lnTo>
                  <a:lnTo>
                    <a:pt x="510" y="121"/>
                  </a:lnTo>
                  <a:lnTo>
                    <a:pt x="559" y="133"/>
                  </a:lnTo>
                  <a:lnTo>
                    <a:pt x="616" y="144"/>
                  </a:lnTo>
                  <a:lnTo>
                    <a:pt x="673" y="156"/>
                  </a:lnTo>
                  <a:lnTo>
                    <a:pt x="734" y="171"/>
                  </a:lnTo>
                  <a:lnTo>
                    <a:pt x="813" y="175"/>
                  </a:lnTo>
                  <a:lnTo>
                    <a:pt x="875" y="178"/>
                  </a:lnTo>
                  <a:lnTo>
                    <a:pt x="927" y="175"/>
                  </a:lnTo>
                  <a:lnTo>
                    <a:pt x="973" y="163"/>
                  </a:lnTo>
                  <a:lnTo>
                    <a:pt x="1011" y="153"/>
                  </a:lnTo>
                  <a:lnTo>
                    <a:pt x="1050" y="133"/>
                  </a:lnTo>
                  <a:lnTo>
                    <a:pt x="1087" y="106"/>
                  </a:lnTo>
                  <a:lnTo>
                    <a:pt x="1132" y="77"/>
                  </a:lnTo>
                  <a:lnTo>
                    <a:pt x="1075" y="94"/>
                  </a:lnTo>
                  <a:lnTo>
                    <a:pt x="1018" y="111"/>
                  </a:lnTo>
                  <a:lnTo>
                    <a:pt x="958" y="118"/>
                  </a:lnTo>
                  <a:lnTo>
                    <a:pt x="893" y="121"/>
                  </a:lnTo>
                  <a:lnTo>
                    <a:pt x="828" y="126"/>
                  </a:lnTo>
                  <a:lnTo>
                    <a:pt x="764" y="121"/>
                  </a:lnTo>
                  <a:lnTo>
                    <a:pt x="695" y="118"/>
                  </a:lnTo>
                  <a:lnTo>
                    <a:pt x="623" y="111"/>
                  </a:lnTo>
                  <a:lnTo>
                    <a:pt x="552" y="99"/>
                  </a:lnTo>
                  <a:lnTo>
                    <a:pt x="480" y="87"/>
                  </a:lnTo>
                  <a:lnTo>
                    <a:pt x="404" y="77"/>
                  </a:lnTo>
                  <a:lnTo>
                    <a:pt x="323" y="62"/>
                  </a:lnTo>
                  <a:lnTo>
                    <a:pt x="248" y="45"/>
                  </a:lnTo>
                  <a:lnTo>
                    <a:pt x="164" y="30"/>
                  </a:lnTo>
                  <a:lnTo>
                    <a:pt x="83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7F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0" name="Freeform 97"/>
            <p:cNvSpPr>
              <a:spLocks/>
            </p:cNvSpPr>
            <p:nvPr/>
          </p:nvSpPr>
          <p:spPr bwMode="auto">
            <a:xfrm rot="696599">
              <a:off x="2075" y="1069"/>
              <a:ext cx="1054" cy="684"/>
            </a:xfrm>
            <a:custGeom>
              <a:avLst/>
              <a:gdLst>
                <a:gd name="T0" fmla="*/ 351 w 3162"/>
                <a:gd name="T1" fmla="*/ 1 h 2052"/>
                <a:gd name="T2" fmla="*/ 350 w 3162"/>
                <a:gd name="T3" fmla="*/ 4 h 2052"/>
                <a:gd name="T4" fmla="*/ 346 w 3162"/>
                <a:gd name="T5" fmla="*/ 8 h 2052"/>
                <a:gd name="T6" fmla="*/ 339 w 3162"/>
                <a:gd name="T7" fmla="*/ 15 h 2052"/>
                <a:gd name="T8" fmla="*/ 330 w 3162"/>
                <a:gd name="T9" fmla="*/ 22 h 2052"/>
                <a:gd name="T10" fmla="*/ 319 w 3162"/>
                <a:gd name="T11" fmla="*/ 30 h 2052"/>
                <a:gd name="T12" fmla="*/ 307 w 3162"/>
                <a:gd name="T13" fmla="*/ 39 h 2052"/>
                <a:gd name="T14" fmla="*/ 294 w 3162"/>
                <a:gd name="T15" fmla="*/ 48 h 2052"/>
                <a:gd name="T16" fmla="*/ 279 w 3162"/>
                <a:gd name="T17" fmla="*/ 60 h 2052"/>
                <a:gd name="T18" fmla="*/ 260 w 3162"/>
                <a:gd name="T19" fmla="*/ 73 h 2052"/>
                <a:gd name="T20" fmla="*/ 240 w 3162"/>
                <a:gd name="T21" fmla="*/ 87 h 2052"/>
                <a:gd name="T22" fmla="*/ 219 w 3162"/>
                <a:gd name="T23" fmla="*/ 101 h 2052"/>
                <a:gd name="T24" fmla="*/ 198 w 3162"/>
                <a:gd name="T25" fmla="*/ 115 h 2052"/>
                <a:gd name="T26" fmla="*/ 176 w 3162"/>
                <a:gd name="T27" fmla="*/ 129 h 2052"/>
                <a:gd name="T28" fmla="*/ 155 w 3162"/>
                <a:gd name="T29" fmla="*/ 143 h 2052"/>
                <a:gd name="T30" fmla="*/ 133 w 3162"/>
                <a:gd name="T31" fmla="*/ 156 h 2052"/>
                <a:gd name="T32" fmla="*/ 112 w 3162"/>
                <a:gd name="T33" fmla="*/ 169 h 2052"/>
                <a:gd name="T34" fmla="*/ 92 w 3162"/>
                <a:gd name="T35" fmla="*/ 181 h 2052"/>
                <a:gd name="T36" fmla="*/ 73 w 3162"/>
                <a:gd name="T37" fmla="*/ 191 h 2052"/>
                <a:gd name="T38" fmla="*/ 55 w 3162"/>
                <a:gd name="T39" fmla="*/ 201 h 2052"/>
                <a:gd name="T40" fmla="*/ 39 w 3162"/>
                <a:gd name="T41" fmla="*/ 210 h 2052"/>
                <a:gd name="T42" fmla="*/ 25 w 3162"/>
                <a:gd name="T43" fmla="*/ 217 h 2052"/>
                <a:gd name="T44" fmla="*/ 13 w 3162"/>
                <a:gd name="T45" fmla="*/ 223 h 2052"/>
                <a:gd name="T46" fmla="*/ 4 w 3162"/>
                <a:gd name="T47" fmla="*/ 227 h 2052"/>
                <a:gd name="T48" fmla="*/ 11 w 3162"/>
                <a:gd name="T49" fmla="*/ 221 h 2052"/>
                <a:gd name="T50" fmla="*/ 34 w 3162"/>
                <a:gd name="T51" fmla="*/ 207 h 2052"/>
                <a:gd name="T52" fmla="*/ 58 w 3162"/>
                <a:gd name="T53" fmla="*/ 192 h 2052"/>
                <a:gd name="T54" fmla="*/ 83 w 3162"/>
                <a:gd name="T55" fmla="*/ 177 h 2052"/>
                <a:gd name="T56" fmla="*/ 108 w 3162"/>
                <a:gd name="T57" fmla="*/ 161 h 2052"/>
                <a:gd name="T58" fmla="*/ 133 w 3162"/>
                <a:gd name="T59" fmla="*/ 144 h 2052"/>
                <a:gd name="T60" fmla="*/ 159 w 3162"/>
                <a:gd name="T61" fmla="*/ 127 h 2052"/>
                <a:gd name="T62" fmla="*/ 184 w 3162"/>
                <a:gd name="T63" fmla="*/ 111 h 2052"/>
                <a:gd name="T64" fmla="*/ 209 w 3162"/>
                <a:gd name="T65" fmla="*/ 95 h 2052"/>
                <a:gd name="T66" fmla="*/ 233 w 3162"/>
                <a:gd name="T67" fmla="*/ 79 h 2052"/>
                <a:gd name="T68" fmla="*/ 255 w 3162"/>
                <a:gd name="T69" fmla="*/ 64 h 2052"/>
                <a:gd name="T70" fmla="*/ 277 w 3162"/>
                <a:gd name="T71" fmla="*/ 50 h 2052"/>
                <a:gd name="T72" fmla="*/ 297 w 3162"/>
                <a:gd name="T73" fmla="*/ 36 h 2052"/>
                <a:gd name="T74" fmla="*/ 315 w 3162"/>
                <a:gd name="T75" fmla="*/ 24 h 2052"/>
                <a:gd name="T76" fmla="*/ 331 w 3162"/>
                <a:gd name="T77" fmla="*/ 13 h 2052"/>
                <a:gd name="T78" fmla="*/ 345 w 3162"/>
                <a:gd name="T79" fmla="*/ 4 h 2052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3162" h="2052">
                  <a:moveTo>
                    <a:pt x="3154" y="0"/>
                  </a:moveTo>
                  <a:lnTo>
                    <a:pt x="3162" y="8"/>
                  </a:lnTo>
                  <a:lnTo>
                    <a:pt x="3162" y="20"/>
                  </a:lnTo>
                  <a:lnTo>
                    <a:pt x="3154" y="39"/>
                  </a:lnTo>
                  <a:lnTo>
                    <a:pt x="3138" y="57"/>
                  </a:lnTo>
                  <a:lnTo>
                    <a:pt x="3116" y="76"/>
                  </a:lnTo>
                  <a:lnTo>
                    <a:pt x="3086" y="103"/>
                  </a:lnTo>
                  <a:lnTo>
                    <a:pt x="3051" y="133"/>
                  </a:lnTo>
                  <a:lnTo>
                    <a:pt x="3014" y="165"/>
                  </a:lnTo>
                  <a:lnTo>
                    <a:pt x="2972" y="195"/>
                  </a:lnTo>
                  <a:lnTo>
                    <a:pt x="2923" y="232"/>
                  </a:lnTo>
                  <a:lnTo>
                    <a:pt x="2873" y="266"/>
                  </a:lnTo>
                  <a:lnTo>
                    <a:pt x="2819" y="308"/>
                  </a:lnTo>
                  <a:lnTo>
                    <a:pt x="2766" y="347"/>
                  </a:lnTo>
                  <a:lnTo>
                    <a:pt x="2709" y="388"/>
                  </a:lnTo>
                  <a:lnTo>
                    <a:pt x="2649" y="429"/>
                  </a:lnTo>
                  <a:lnTo>
                    <a:pt x="2592" y="476"/>
                  </a:lnTo>
                  <a:lnTo>
                    <a:pt x="2511" y="537"/>
                  </a:lnTo>
                  <a:lnTo>
                    <a:pt x="2428" y="597"/>
                  </a:lnTo>
                  <a:lnTo>
                    <a:pt x="2341" y="658"/>
                  </a:lnTo>
                  <a:lnTo>
                    <a:pt x="2254" y="723"/>
                  </a:lnTo>
                  <a:lnTo>
                    <a:pt x="2163" y="787"/>
                  </a:lnTo>
                  <a:lnTo>
                    <a:pt x="2067" y="848"/>
                  </a:lnTo>
                  <a:lnTo>
                    <a:pt x="1973" y="913"/>
                  </a:lnTo>
                  <a:lnTo>
                    <a:pt x="1877" y="977"/>
                  </a:lnTo>
                  <a:lnTo>
                    <a:pt x="1783" y="1038"/>
                  </a:lnTo>
                  <a:lnTo>
                    <a:pt x="1684" y="1103"/>
                  </a:lnTo>
                  <a:lnTo>
                    <a:pt x="1584" y="1164"/>
                  </a:lnTo>
                  <a:lnTo>
                    <a:pt x="1485" y="1228"/>
                  </a:lnTo>
                  <a:lnTo>
                    <a:pt x="1391" y="1288"/>
                  </a:lnTo>
                  <a:lnTo>
                    <a:pt x="1292" y="1349"/>
                  </a:lnTo>
                  <a:lnTo>
                    <a:pt x="1197" y="1406"/>
                  </a:lnTo>
                  <a:lnTo>
                    <a:pt x="1103" y="1463"/>
                  </a:lnTo>
                  <a:lnTo>
                    <a:pt x="1007" y="1520"/>
                  </a:lnTo>
                  <a:lnTo>
                    <a:pt x="916" y="1574"/>
                  </a:lnTo>
                  <a:lnTo>
                    <a:pt x="824" y="1626"/>
                  </a:lnTo>
                  <a:lnTo>
                    <a:pt x="738" y="1677"/>
                  </a:lnTo>
                  <a:lnTo>
                    <a:pt x="654" y="1722"/>
                  </a:lnTo>
                  <a:lnTo>
                    <a:pt x="575" y="1767"/>
                  </a:lnTo>
                  <a:lnTo>
                    <a:pt x="494" y="1808"/>
                  </a:lnTo>
                  <a:lnTo>
                    <a:pt x="422" y="1850"/>
                  </a:lnTo>
                  <a:lnTo>
                    <a:pt x="350" y="1889"/>
                  </a:lnTo>
                  <a:lnTo>
                    <a:pt x="286" y="1924"/>
                  </a:lnTo>
                  <a:lnTo>
                    <a:pt x="225" y="1954"/>
                  </a:lnTo>
                  <a:lnTo>
                    <a:pt x="168" y="1980"/>
                  </a:lnTo>
                  <a:lnTo>
                    <a:pt x="118" y="2003"/>
                  </a:lnTo>
                  <a:lnTo>
                    <a:pt x="74" y="2025"/>
                  </a:lnTo>
                  <a:lnTo>
                    <a:pt x="35" y="2040"/>
                  </a:lnTo>
                  <a:lnTo>
                    <a:pt x="0" y="2052"/>
                  </a:lnTo>
                  <a:lnTo>
                    <a:pt x="99" y="1991"/>
                  </a:lnTo>
                  <a:lnTo>
                    <a:pt x="202" y="1931"/>
                  </a:lnTo>
                  <a:lnTo>
                    <a:pt x="308" y="1867"/>
                  </a:lnTo>
                  <a:lnTo>
                    <a:pt x="415" y="1798"/>
                  </a:lnTo>
                  <a:lnTo>
                    <a:pt x="525" y="1729"/>
                  </a:lnTo>
                  <a:lnTo>
                    <a:pt x="634" y="1660"/>
                  </a:lnTo>
                  <a:lnTo>
                    <a:pt x="745" y="1589"/>
                  </a:lnTo>
                  <a:lnTo>
                    <a:pt x="859" y="1517"/>
                  </a:lnTo>
                  <a:lnTo>
                    <a:pt x="974" y="1445"/>
                  </a:lnTo>
                  <a:lnTo>
                    <a:pt x="1088" y="1372"/>
                  </a:lnTo>
                  <a:lnTo>
                    <a:pt x="1201" y="1297"/>
                  </a:lnTo>
                  <a:lnTo>
                    <a:pt x="1319" y="1221"/>
                  </a:lnTo>
                  <a:lnTo>
                    <a:pt x="1433" y="1147"/>
                  </a:lnTo>
                  <a:lnTo>
                    <a:pt x="1547" y="1073"/>
                  </a:lnTo>
                  <a:lnTo>
                    <a:pt x="1657" y="999"/>
                  </a:lnTo>
                  <a:lnTo>
                    <a:pt x="1771" y="925"/>
                  </a:lnTo>
                  <a:lnTo>
                    <a:pt x="1882" y="851"/>
                  </a:lnTo>
                  <a:lnTo>
                    <a:pt x="1988" y="779"/>
                  </a:lnTo>
                  <a:lnTo>
                    <a:pt x="2094" y="711"/>
                  </a:lnTo>
                  <a:lnTo>
                    <a:pt x="2196" y="643"/>
                  </a:lnTo>
                  <a:lnTo>
                    <a:pt x="2299" y="575"/>
                  </a:lnTo>
                  <a:lnTo>
                    <a:pt x="2398" y="510"/>
                  </a:lnTo>
                  <a:lnTo>
                    <a:pt x="2493" y="446"/>
                  </a:lnTo>
                  <a:lnTo>
                    <a:pt x="2583" y="385"/>
                  </a:lnTo>
                  <a:lnTo>
                    <a:pt x="2671" y="323"/>
                  </a:lnTo>
                  <a:lnTo>
                    <a:pt x="2755" y="271"/>
                  </a:lnTo>
                  <a:lnTo>
                    <a:pt x="2834" y="217"/>
                  </a:lnTo>
                  <a:lnTo>
                    <a:pt x="2906" y="165"/>
                  </a:lnTo>
                  <a:lnTo>
                    <a:pt x="2979" y="118"/>
                  </a:lnTo>
                  <a:lnTo>
                    <a:pt x="3044" y="76"/>
                  </a:lnTo>
                  <a:lnTo>
                    <a:pt x="3101" y="35"/>
                  </a:lnTo>
                  <a:lnTo>
                    <a:pt x="3154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1" name="Freeform 98"/>
            <p:cNvSpPr>
              <a:spLocks/>
            </p:cNvSpPr>
            <p:nvPr/>
          </p:nvSpPr>
          <p:spPr bwMode="auto">
            <a:xfrm rot="696599">
              <a:off x="3287" y="1050"/>
              <a:ext cx="234" cy="256"/>
            </a:xfrm>
            <a:custGeom>
              <a:avLst/>
              <a:gdLst>
                <a:gd name="T0" fmla="*/ 40 w 703"/>
                <a:gd name="T1" fmla="*/ 0 h 767"/>
                <a:gd name="T2" fmla="*/ 1 w 703"/>
                <a:gd name="T3" fmla="*/ 37 h 767"/>
                <a:gd name="T4" fmla="*/ 0 w 703"/>
                <a:gd name="T5" fmla="*/ 38 h 767"/>
                <a:gd name="T6" fmla="*/ 0 w 703"/>
                <a:gd name="T7" fmla="*/ 41 h 767"/>
                <a:gd name="T8" fmla="*/ 1 w 703"/>
                <a:gd name="T9" fmla="*/ 45 h 767"/>
                <a:gd name="T10" fmla="*/ 2 w 703"/>
                <a:gd name="T11" fmla="*/ 47 h 767"/>
                <a:gd name="T12" fmla="*/ 5 w 703"/>
                <a:gd name="T13" fmla="*/ 49 h 767"/>
                <a:gd name="T14" fmla="*/ 8 w 703"/>
                <a:gd name="T15" fmla="*/ 51 h 767"/>
                <a:gd name="T16" fmla="*/ 11 w 703"/>
                <a:gd name="T17" fmla="*/ 55 h 767"/>
                <a:gd name="T18" fmla="*/ 13 w 703"/>
                <a:gd name="T19" fmla="*/ 58 h 767"/>
                <a:gd name="T20" fmla="*/ 14 w 703"/>
                <a:gd name="T21" fmla="*/ 61 h 767"/>
                <a:gd name="T22" fmla="*/ 15 w 703"/>
                <a:gd name="T23" fmla="*/ 65 h 767"/>
                <a:gd name="T24" fmla="*/ 15 w 703"/>
                <a:gd name="T25" fmla="*/ 69 h 767"/>
                <a:gd name="T26" fmla="*/ 13 w 703"/>
                <a:gd name="T27" fmla="*/ 73 h 767"/>
                <a:gd name="T28" fmla="*/ 11 w 703"/>
                <a:gd name="T29" fmla="*/ 77 h 767"/>
                <a:gd name="T30" fmla="*/ 10 w 703"/>
                <a:gd name="T31" fmla="*/ 82 h 767"/>
                <a:gd name="T32" fmla="*/ 8 w 703"/>
                <a:gd name="T33" fmla="*/ 84 h 767"/>
                <a:gd name="T34" fmla="*/ 8 w 703"/>
                <a:gd name="T35" fmla="*/ 85 h 767"/>
                <a:gd name="T36" fmla="*/ 63 w 703"/>
                <a:gd name="T37" fmla="*/ 29 h 767"/>
                <a:gd name="T38" fmla="*/ 78 w 703"/>
                <a:gd name="T39" fmla="*/ 15 h 767"/>
                <a:gd name="T40" fmla="*/ 40 w 703"/>
                <a:gd name="T41" fmla="*/ 0 h 76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703" h="767">
                  <a:moveTo>
                    <a:pt x="365" y="0"/>
                  </a:moveTo>
                  <a:lnTo>
                    <a:pt x="5" y="335"/>
                  </a:lnTo>
                  <a:lnTo>
                    <a:pt x="0" y="346"/>
                  </a:lnTo>
                  <a:lnTo>
                    <a:pt x="0" y="370"/>
                  </a:lnTo>
                  <a:lnTo>
                    <a:pt x="5" y="400"/>
                  </a:lnTo>
                  <a:lnTo>
                    <a:pt x="15" y="419"/>
                  </a:lnTo>
                  <a:lnTo>
                    <a:pt x="46" y="437"/>
                  </a:lnTo>
                  <a:lnTo>
                    <a:pt x="72" y="461"/>
                  </a:lnTo>
                  <a:lnTo>
                    <a:pt x="96" y="491"/>
                  </a:lnTo>
                  <a:lnTo>
                    <a:pt x="114" y="521"/>
                  </a:lnTo>
                  <a:lnTo>
                    <a:pt x="126" y="552"/>
                  </a:lnTo>
                  <a:lnTo>
                    <a:pt x="133" y="585"/>
                  </a:lnTo>
                  <a:lnTo>
                    <a:pt x="133" y="624"/>
                  </a:lnTo>
                  <a:lnTo>
                    <a:pt x="121" y="658"/>
                  </a:lnTo>
                  <a:lnTo>
                    <a:pt x="103" y="696"/>
                  </a:lnTo>
                  <a:lnTo>
                    <a:pt x="88" y="735"/>
                  </a:lnTo>
                  <a:lnTo>
                    <a:pt x="76" y="757"/>
                  </a:lnTo>
                  <a:lnTo>
                    <a:pt x="72" y="767"/>
                  </a:lnTo>
                  <a:lnTo>
                    <a:pt x="570" y="259"/>
                  </a:lnTo>
                  <a:lnTo>
                    <a:pt x="703" y="133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2" name="Freeform 99"/>
            <p:cNvSpPr>
              <a:spLocks/>
            </p:cNvSpPr>
            <p:nvPr/>
          </p:nvSpPr>
          <p:spPr bwMode="auto">
            <a:xfrm rot="696599">
              <a:off x="3361" y="1237"/>
              <a:ext cx="230" cy="111"/>
            </a:xfrm>
            <a:custGeom>
              <a:avLst/>
              <a:gdLst>
                <a:gd name="T0" fmla="*/ 37 w 688"/>
                <a:gd name="T1" fmla="*/ 0 h 334"/>
                <a:gd name="T2" fmla="*/ 43 w 688"/>
                <a:gd name="T3" fmla="*/ 2 h 334"/>
                <a:gd name="T4" fmla="*/ 43 w 688"/>
                <a:gd name="T5" fmla="*/ 3 h 334"/>
                <a:gd name="T6" fmla="*/ 44 w 688"/>
                <a:gd name="T7" fmla="*/ 4 h 334"/>
                <a:gd name="T8" fmla="*/ 44 w 688"/>
                <a:gd name="T9" fmla="*/ 7 h 334"/>
                <a:gd name="T10" fmla="*/ 44 w 688"/>
                <a:gd name="T11" fmla="*/ 9 h 334"/>
                <a:gd name="T12" fmla="*/ 43 w 688"/>
                <a:gd name="T13" fmla="*/ 11 h 334"/>
                <a:gd name="T14" fmla="*/ 42 w 688"/>
                <a:gd name="T15" fmla="*/ 13 h 334"/>
                <a:gd name="T16" fmla="*/ 42 w 688"/>
                <a:gd name="T17" fmla="*/ 14 h 334"/>
                <a:gd name="T18" fmla="*/ 43 w 688"/>
                <a:gd name="T19" fmla="*/ 17 h 334"/>
                <a:gd name="T20" fmla="*/ 43 w 688"/>
                <a:gd name="T21" fmla="*/ 19 h 334"/>
                <a:gd name="T22" fmla="*/ 42 w 688"/>
                <a:gd name="T23" fmla="*/ 20 h 334"/>
                <a:gd name="T24" fmla="*/ 42 w 688"/>
                <a:gd name="T25" fmla="*/ 21 h 334"/>
                <a:gd name="T26" fmla="*/ 42 w 688"/>
                <a:gd name="T27" fmla="*/ 22 h 334"/>
                <a:gd name="T28" fmla="*/ 42 w 688"/>
                <a:gd name="T29" fmla="*/ 23 h 334"/>
                <a:gd name="T30" fmla="*/ 44 w 688"/>
                <a:gd name="T31" fmla="*/ 24 h 334"/>
                <a:gd name="T32" fmla="*/ 47 w 688"/>
                <a:gd name="T33" fmla="*/ 24 h 334"/>
                <a:gd name="T34" fmla="*/ 53 w 688"/>
                <a:gd name="T35" fmla="*/ 25 h 334"/>
                <a:gd name="T36" fmla="*/ 60 w 688"/>
                <a:gd name="T37" fmla="*/ 26 h 334"/>
                <a:gd name="T38" fmla="*/ 65 w 688"/>
                <a:gd name="T39" fmla="*/ 26 h 334"/>
                <a:gd name="T40" fmla="*/ 69 w 688"/>
                <a:gd name="T41" fmla="*/ 27 h 334"/>
                <a:gd name="T42" fmla="*/ 72 w 688"/>
                <a:gd name="T43" fmla="*/ 27 h 334"/>
                <a:gd name="T44" fmla="*/ 74 w 688"/>
                <a:gd name="T45" fmla="*/ 27 h 334"/>
                <a:gd name="T46" fmla="*/ 76 w 688"/>
                <a:gd name="T47" fmla="*/ 26 h 334"/>
                <a:gd name="T48" fmla="*/ 76 w 688"/>
                <a:gd name="T49" fmla="*/ 26 h 334"/>
                <a:gd name="T50" fmla="*/ 77 w 688"/>
                <a:gd name="T51" fmla="*/ 26 h 334"/>
                <a:gd name="T52" fmla="*/ 77 w 688"/>
                <a:gd name="T53" fmla="*/ 32 h 334"/>
                <a:gd name="T54" fmla="*/ 0 w 688"/>
                <a:gd name="T55" fmla="*/ 37 h 334"/>
                <a:gd name="T56" fmla="*/ 37 w 688"/>
                <a:gd name="T57" fmla="*/ 0 h 33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688" h="334">
                  <a:moveTo>
                    <a:pt x="335" y="0"/>
                  </a:moveTo>
                  <a:lnTo>
                    <a:pt x="384" y="18"/>
                  </a:lnTo>
                  <a:lnTo>
                    <a:pt x="387" y="23"/>
                  </a:lnTo>
                  <a:lnTo>
                    <a:pt x="392" y="38"/>
                  </a:lnTo>
                  <a:lnTo>
                    <a:pt x="395" y="60"/>
                  </a:lnTo>
                  <a:lnTo>
                    <a:pt x="395" y="84"/>
                  </a:lnTo>
                  <a:lnTo>
                    <a:pt x="384" y="102"/>
                  </a:lnTo>
                  <a:lnTo>
                    <a:pt x="377" y="114"/>
                  </a:lnTo>
                  <a:lnTo>
                    <a:pt x="377" y="124"/>
                  </a:lnTo>
                  <a:lnTo>
                    <a:pt x="384" y="151"/>
                  </a:lnTo>
                  <a:lnTo>
                    <a:pt x="384" y="171"/>
                  </a:lnTo>
                  <a:lnTo>
                    <a:pt x="380" y="183"/>
                  </a:lnTo>
                  <a:lnTo>
                    <a:pt x="377" y="193"/>
                  </a:lnTo>
                  <a:lnTo>
                    <a:pt x="377" y="201"/>
                  </a:lnTo>
                  <a:lnTo>
                    <a:pt x="380" y="205"/>
                  </a:lnTo>
                  <a:lnTo>
                    <a:pt x="395" y="213"/>
                  </a:lnTo>
                  <a:lnTo>
                    <a:pt x="426" y="216"/>
                  </a:lnTo>
                  <a:lnTo>
                    <a:pt x="478" y="225"/>
                  </a:lnTo>
                  <a:lnTo>
                    <a:pt x="535" y="232"/>
                  </a:lnTo>
                  <a:lnTo>
                    <a:pt x="582" y="235"/>
                  </a:lnTo>
                  <a:lnTo>
                    <a:pt x="616" y="240"/>
                  </a:lnTo>
                  <a:lnTo>
                    <a:pt x="646" y="240"/>
                  </a:lnTo>
                  <a:lnTo>
                    <a:pt x="665" y="240"/>
                  </a:lnTo>
                  <a:lnTo>
                    <a:pt x="676" y="235"/>
                  </a:lnTo>
                  <a:lnTo>
                    <a:pt x="683" y="235"/>
                  </a:lnTo>
                  <a:lnTo>
                    <a:pt x="688" y="235"/>
                  </a:lnTo>
                  <a:lnTo>
                    <a:pt x="688" y="289"/>
                  </a:lnTo>
                  <a:lnTo>
                    <a:pt x="0" y="334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3" name="Freeform 100"/>
            <p:cNvSpPr>
              <a:spLocks/>
            </p:cNvSpPr>
            <p:nvPr/>
          </p:nvSpPr>
          <p:spPr bwMode="auto">
            <a:xfrm rot="696599">
              <a:off x="3288" y="1040"/>
              <a:ext cx="134" cy="256"/>
            </a:xfrm>
            <a:custGeom>
              <a:avLst/>
              <a:gdLst>
                <a:gd name="T0" fmla="*/ 41 w 402"/>
                <a:gd name="T1" fmla="*/ 0 h 767"/>
                <a:gd name="T2" fmla="*/ 44 w 402"/>
                <a:gd name="T3" fmla="*/ 2 h 767"/>
                <a:gd name="T4" fmla="*/ 44 w 402"/>
                <a:gd name="T5" fmla="*/ 3 h 767"/>
                <a:gd name="T6" fmla="*/ 45 w 402"/>
                <a:gd name="T7" fmla="*/ 5 h 767"/>
                <a:gd name="T8" fmla="*/ 44 w 402"/>
                <a:gd name="T9" fmla="*/ 8 h 767"/>
                <a:gd name="T10" fmla="*/ 42 w 402"/>
                <a:gd name="T11" fmla="*/ 11 h 767"/>
                <a:gd name="T12" fmla="*/ 40 w 402"/>
                <a:gd name="T13" fmla="*/ 13 h 767"/>
                <a:gd name="T14" fmla="*/ 38 w 402"/>
                <a:gd name="T15" fmla="*/ 14 h 767"/>
                <a:gd name="T16" fmla="*/ 36 w 402"/>
                <a:gd name="T17" fmla="*/ 16 h 767"/>
                <a:gd name="T18" fmla="*/ 34 w 402"/>
                <a:gd name="T19" fmla="*/ 17 h 767"/>
                <a:gd name="T20" fmla="*/ 33 w 402"/>
                <a:gd name="T21" fmla="*/ 18 h 767"/>
                <a:gd name="T22" fmla="*/ 31 w 402"/>
                <a:gd name="T23" fmla="*/ 19 h 767"/>
                <a:gd name="T24" fmla="*/ 30 w 402"/>
                <a:gd name="T25" fmla="*/ 21 h 767"/>
                <a:gd name="T26" fmla="*/ 29 w 402"/>
                <a:gd name="T27" fmla="*/ 22 h 767"/>
                <a:gd name="T28" fmla="*/ 27 w 402"/>
                <a:gd name="T29" fmla="*/ 24 h 767"/>
                <a:gd name="T30" fmla="*/ 24 w 402"/>
                <a:gd name="T31" fmla="*/ 27 h 767"/>
                <a:gd name="T32" fmla="*/ 21 w 402"/>
                <a:gd name="T33" fmla="*/ 30 h 767"/>
                <a:gd name="T34" fmla="*/ 18 w 402"/>
                <a:gd name="T35" fmla="*/ 33 h 767"/>
                <a:gd name="T36" fmla="*/ 16 w 402"/>
                <a:gd name="T37" fmla="*/ 35 h 767"/>
                <a:gd name="T38" fmla="*/ 14 w 402"/>
                <a:gd name="T39" fmla="*/ 38 h 767"/>
                <a:gd name="T40" fmla="*/ 12 w 402"/>
                <a:gd name="T41" fmla="*/ 40 h 767"/>
                <a:gd name="T42" fmla="*/ 11 w 402"/>
                <a:gd name="T43" fmla="*/ 41 h 767"/>
                <a:gd name="T44" fmla="*/ 11 w 402"/>
                <a:gd name="T45" fmla="*/ 41 h 767"/>
                <a:gd name="T46" fmla="*/ 10 w 402"/>
                <a:gd name="T47" fmla="*/ 41 h 767"/>
                <a:gd name="T48" fmla="*/ 11 w 402"/>
                <a:gd name="T49" fmla="*/ 43 h 767"/>
                <a:gd name="T50" fmla="*/ 12 w 402"/>
                <a:gd name="T51" fmla="*/ 45 h 767"/>
                <a:gd name="T52" fmla="*/ 16 w 402"/>
                <a:gd name="T53" fmla="*/ 52 h 767"/>
                <a:gd name="T54" fmla="*/ 19 w 402"/>
                <a:gd name="T55" fmla="*/ 61 h 767"/>
                <a:gd name="T56" fmla="*/ 19 w 402"/>
                <a:gd name="T57" fmla="*/ 70 h 767"/>
                <a:gd name="T58" fmla="*/ 15 w 402"/>
                <a:gd name="T59" fmla="*/ 78 h 767"/>
                <a:gd name="T60" fmla="*/ 8 w 402"/>
                <a:gd name="T61" fmla="*/ 85 h 767"/>
                <a:gd name="T62" fmla="*/ 8 w 402"/>
                <a:gd name="T63" fmla="*/ 84 h 767"/>
                <a:gd name="T64" fmla="*/ 10 w 402"/>
                <a:gd name="T65" fmla="*/ 82 h 767"/>
                <a:gd name="T66" fmla="*/ 11 w 402"/>
                <a:gd name="T67" fmla="*/ 77 h 767"/>
                <a:gd name="T68" fmla="*/ 13 w 402"/>
                <a:gd name="T69" fmla="*/ 73 h 767"/>
                <a:gd name="T70" fmla="*/ 15 w 402"/>
                <a:gd name="T71" fmla="*/ 69 h 767"/>
                <a:gd name="T72" fmla="*/ 15 w 402"/>
                <a:gd name="T73" fmla="*/ 65 h 767"/>
                <a:gd name="T74" fmla="*/ 14 w 402"/>
                <a:gd name="T75" fmla="*/ 61 h 767"/>
                <a:gd name="T76" fmla="*/ 13 w 402"/>
                <a:gd name="T77" fmla="*/ 58 h 767"/>
                <a:gd name="T78" fmla="*/ 11 w 402"/>
                <a:gd name="T79" fmla="*/ 55 h 767"/>
                <a:gd name="T80" fmla="*/ 8 w 402"/>
                <a:gd name="T81" fmla="*/ 51 h 767"/>
                <a:gd name="T82" fmla="*/ 5 w 402"/>
                <a:gd name="T83" fmla="*/ 49 h 767"/>
                <a:gd name="T84" fmla="*/ 2 w 402"/>
                <a:gd name="T85" fmla="*/ 47 h 767"/>
                <a:gd name="T86" fmla="*/ 1 w 402"/>
                <a:gd name="T87" fmla="*/ 45 h 767"/>
                <a:gd name="T88" fmla="*/ 0 w 402"/>
                <a:gd name="T89" fmla="*/ 41 h 767"/>
                <a:gd name="T90" fmla="*/ 0 w 402"/>
                <a:gd name="T91" fmla="*/ 38 h 767"/>
                <a:gd name="T92" fmla="*/ 1 w 402"/>
                <a:gd name="T93" fmla="*/ 37 h 767"/>
                <a:gd name="T94" fmla="*/ 41 w 402"/>
                <a:gd name="T95" fmla="*/ 0 h 76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402" h="767">
                  <a:moveTo>
                    <a:pt x="365" y="0"/>
                  </a:moveTo>
                  <a:lnTo>
                    <a:pt x="395" y="20"/>
                  </a:lnTo>
                  <a:lnTo>
                    <a:pt x="399" y="27"/>
                  </a:lnTo>
                  <a:lnTo>
                    <a:pt x="402" y="42"/>
                  </a:lnTo>
                  <a:lnTo>
                    <a:pt x="399" y="69"/>
                  </a:lnTo>
                  <a:lnTo>
                    <a:pt x="377" y="99"/>
                  </a:lnTo>
                  <a:lnTo>
                    <a:pt x="358" y="115"/>
                  </a:lnTo>
                  <a:lnTo>
                    <a:pt x="343" y="130"/>
                  </a:lnTo>
                  <a:lnTo>
                    <a:pt x="323" y="141"/>
                  </a:lnTo>
                  <a:lnTo>
                    <a:pt x="308" y="153"/>
                  </a:lnTo>
                  <a:lnTo>
                    <a:pt x="296" y="165"/>
                  </a:lnTo>
                  <a:lnTo>
                    <a:pt x="281" y="175"/>
                  </a:lnTo>
                  <a:lnTo>
                    <a:pt x="269" y="187"/>
                  </a:lnTo>
                  <a:lnTo>
                    <a:pt x="262" y="195"/>
                  </a:lnTo>
                  <a:lnTo>
                    <a:pt x="244" y="217"/>
                  </a:lnTo>
                  <a:lnTo>
                    <a:pt x="217" y="244"/>
                  </a:lnTo>
                  <a:lnTo>
                    <a:pt x="190" y="266"/>
                  </a:lnTo>
                  <a:lnTo>
                    <a:pt x="163" y="293"/>
                  </a:lnTo>
                  <a:lnTo>
                    <a:pt x="145" y="316"/>
                  </a:lnTo>
                  <a:lnTo>
                    <a:pt x="126" y="338"/>
                  </a:lnTo>
                  <a:lnTo>
                    <a:pt x="106" y="358"/>
                  </a:lnTo>
                  <a:lnTo>
                    <a:pt x="99" y="365"/>
                  </a:lnTo>
                  <a:lnTo>
                    <a:pt x="96" y="370"/>
                  </a:lnTo>
                  <a:lnTo>
                    <a:pt x="91" y="373"/>
                  </a:lnTo>
                  <a:lnTo>
                    <a:pt x="96" y="385"/>
                  </a:lnTo>
                  <a:lnTo>
                    <a:pt x="106" y="404"/>
                  </a:lnTo>
                  <a:lnTo>
                    <a:pt x="148" y="468"/>
                  </a:lnTo>
                  <a:lnTo>
                    <a:pt x="171" y="548"/>
                  </a:lnTo>
                  <a:lnTo>
                    <a:pt x="168" y="631"/>
                  </a:lnTo>
                  <a:lnTo>
                    <a:pt x="138" y="703"/>
                  </a:lnTo>
                  <a:lnTo>
                    <a:pt x="72" y="767"/>
                  </a:lnTo>
                  <a:lnTo>
                    <a:pt x="76" y="757"/>
                  </a:lnTo>
                  <a:lnTo>
                    <a:pt x="88" y="735"/>
                  </a:lnTo>
                  <a:lnTo>
                    <a:pt x="103" y="696"/>
                  </a:lnTo>
                  <a:lnTo>
                    <a:pt x="121" y="658"/>
                  </a:lnTo>
                  <a:lnTo>
                    <a:pt x="133" y="624"/>
                  </a:lnTo>
                  <a:lnTo>
                    <a:pt x="133" y="585"/>
                  </a:lnTo>
                  <a:lnTo>
                    <a:pt x="126" y="552"/>
                  </a:lnTo>
                  <a:lnTo>
                    <a:pt x="114" y="521"/>
                  </a:lnTo>
                  <a:lnTo>
                    <a:pt x="96" y="491"/>
                  </a:lnTo>
                  <a:lnTo>
                    <a:pt x="72" y="461"/>
                  </a:lnTo>
                  <a:lnTo>
                    <a:pt x="46" y="437"/>
                  </a:lnTo>
                  <a:lnTo>
                    <a:pt x="15" y="419"/>
                  </a:lnTo>
                  <a:lnTo>
                    <a:pt x="5" y="400"/>
                  </a:lnTo>
                  <a:lnTo>
                    <a:pt x="0" y="370"/>
                  </a:lnTo>
                  <a:lnTo>
                    <a:pt x="0" y="346"/>
                  </a:lnTo>
                  <a:lnTo>
                    <a:pt x="5" y="335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4" name="Freeform 101"/>
            <p:cNvSpPr>
              <a:spLocks/>
            </p:cNvSpPr>
            <p:nvPr/>
          </p:nvSpPr>
          <p:spPr bwMode="auto">
            <a:xfrm rot="696599">
              <a:off x="2214" y="1556"/>
              <a:ext cx="6" cy="44"/>
            </a:xfrm>
            <a:custGeom>
              <a:avLst/>
              <a:gdLst>
                <a:gd name="T0" fmla="*/ 0 w 17"/>
                <a:gd name="T1" fmla="*/ 0 h 132"/>
                <a:gd name="T2" fmla="*/ 2 w 17"/>
                <a:gd name="T3" fmla="*/ 0 h 132"/>
                <a:gd name="T4" fmla="*/ 1 w 17"/>
                <a:gd name="T5" fmla="*/ 15 h 132"/>
                <a:gd name="T6" fmla="*/ 0 w 17"/>
                <a:gd name="T7" fmla="*/ 11 h 132"/>
                <a:gd name="T8" fmla="*/ 0 w 17"/>
                <a:gd name="T9" fmla="*/ 8 h 132"/>
                <a:gd name="T10" fmla="*/ 0 w 17"/>
                <a:gd name="T11" fmla="*/ 4 h 132"/>
                <a:gd name="T12" fmla="*/ 0 w 17"/>
                <a:gd name="T13" fmla="*/ 0 h 1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7" h="132">
                  <a:moveTo>
                    <a:pt x="0" y="0"/>
                  </a:moveTo>
                  <a:lnTo>
                    <a:pt x="17" y="0"/>
                  </a:lnTo>
                  <a:lnTo>
                    <a:pt x="9" y="132"/>
                  </a:lnTo>
                  <a:lnTo>
                    <a:pt x="0" y="102"/>
                  </a:lnTo>
                  <a:lnTo>
                    <a:pt x="0" y="68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5" name="Freeform 102"/>
            <p:cNvSpPr>
              <a:spLocks/>
            </p:cNvSpPr>
            <p:nvPr/>
          </p:nvSpPr>
          <p:spPr bwMode="auto">
            <a:xfrm rot="696599">
              <a:off x="2408" y="1490"/>
              <a:ext cx="3" cy="47"/>
            </a:xfrm>
            <a:custGeom>
              <a:avLst/>
              <a:gdLst>
                <a:gd name="T0" fmla="*/ 0 w 10"/>
                <a:gd name="T1" fmla="*/ 0 h 140"/>
                <a:gd name="T2" fmla="*/ 1 w 10"/>
                <a:gd name="T3" fmla="*/ 0 h 140"/>
                <a:gd name="T4" fmla="*/ 1 w 10"/>
                <a:gd name="T5" fmla="*/ 16 h 140"/>
                <a:gd name="T6" fmla="*/ 0 w 10"/>
                <a:gd name="T7" fmla="*/ 12 h 140"/>
                <a:gd name="T8" fmla="*/ 0 w 10"/>
                <a:gd name="T9" fmla="*/ 8 h 140"/>
                <a:gd name="T10" fmla="*/ 0 w 10"/>
                <a:gd name="T11" fmla="*/ 4 h 140"/>
                <a:gd name="T12" fmla="*/ 0 w 10"/>
                <a:gd name="T13" fmla="*/ 0 h 1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" h="140">
                  <a:moveTo>
                    <a:pt x="0" y="0"/>
                  </a:moveTo>
                  <a:lnTo>
                    <a:pt x="10" y="0"/>
                  </a:lnTo>
                  <a:lnTo>
                    <a:pt x="10" y="140"/>
                  </a:lnTo>
                  <a:lnTo>
                    <a:pt x="3" y="106"/>
                  </a:lnTo>
                  <a:lnTo>
                    <a:pt x="0" y="73"/>
                  </a:lnTo>
                  <a:lnTo>
                    <a:pt x="0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6" name="Freeform 103"/>
            <p:cNvSpPr>
              <a:spLocks/>
            </p:cNvSpPr>
            <p:nvPr/>
          </p:nvSpPr>
          <p:spPr bwMode="auto">
            <a:xfrm rot="696599">
              <a:off x="2671" y="1395"/>
              <a:ext cx="6" cy="45"/>
            </a:xfrm>
            <a:custGeom>
              <a:avLst/>
              <a:gdLst>
                <a:gd name="T0" fmla="*/ 0 w 19"/>
                <a:gd name="T1" fmla="*/ 0 h 136"/>
                <a:gd name="T2" fmla="*/ 2 w 19"/>
                <a:gd name="T3" fmla="*/ 0 h 136"/>
                <a:gd name="T4" fmla="*/ 1 w 19"/>
                <a:gd name="T5" fmla="*/ 15 h 136"/>
                <a:gd name="T6" fmla="*/ 0 w 19"/>
                <a:gd name="T7" fmla="*/ 12 h 136"/>
                <a:gd name="T8" fmla="*/ 0 w 19"/>
                <a:gd name="T9" fmla="*/ 8 h 136"/>
                <a:gd name="T10" fmla="*/ 0 w 19"/>
                <a:gd name="T11" fmla="*/ 4 h 136"/>
                <a:gd name="T12" fmla="*/ 0 w 19"/>
                <a:gd name="T13" fmla="*/ 0 h 1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136">
                  <a:moveTo>
                    <a:pt x="0" y="0"/>
                  </a:moveTo>
                  <a:lnTo>
                    <a:pt x="19" y="0"/>
                  </a:lnTo>
                  <a:lnTo>
                    <a:pt x="12" y="136"/>
                  </a:lnTo>
                  <a:lnTo>
                    <a:pt x="4" y="106"/>
                  </a:lnTo>
                  <a:lnTo>
                    <a:pt x="4" y="72"/>
                  </a:lnTo>
                  <a:lnTo>
                    <a:pt x="4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7" name="Freeform 104"/>
            <p:cNvSpPr>
              <a:spLocks/>
            </p:cNvSpPr>
            <p:nvPr/>
          </p:nvSpPr>
          <p:spPr bwMode="auto">
            <a:xfrm rot="696599">
              <a:off x="2194" y="1566"/>
              <a:ext cx="7" cy="27"/>
            </a:xfrm>
            <a:custGeom>
              <a:avLst/>
              <a:gdLst>
                <a:gd name="T0" fmla="*/ 0 w 20"/>
                <a:gd name="T1" fmla="*/ 0 h 79"/>
                <a:gd name="T2" fmla="*/ 1 w 20"/>
                <a:gd name="T3" fmla="*/ 0 h 79"/>
                <a:gd name="T4" fmla="*/ 2 w 20"/>
                <a:gd name="T5" fmla="*/ 9 h 79"/>
                <a:gd name="T6" fmla="*/ 2 w 20"/>
                <a:gd name="T7" fmla="*/ 7 h 79"/>
                <a:gd name="T8" fmla="*/ 1 w 20"/>
                <a:gd name="T9" fmla="*/ 5 h 79"/>
                <a:gd name="T10" fmla="*/ 1 w 20"/>
                <a:gd name="T11" fmla="*/ 3 h 79"/>
                <a:gd name="T12" fmla="*/ 0 w 20"/>
                <a:gd name="T13" fmla="*/ 0 h 7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0" h="79">
                  <a:moveTo>
                    <a:pt x="0" y="3"/>
                  </a:moveTo>
                  <a:lnTo>
                    <a:pt x="12" y="0"/>
                  </a:lnTo>
                  <a:lnTo>
                    <a:pt x="20" y="79"/>
                  </a:lnTo>
                  <a:lnTo>
                    <a:pt x="17" y="60"/>
                  </a:lnTo>
                  <a:lnTo>
                    <a:pt x="12" y="41"/>
                  </a:lnTo>
                  <a:lnTo>
                    <a:pt x="8" y="2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8" name="Freeform 105"/>
            <p:cNvSpPr>
              <a:spLocks/>
            </p:cNvSpPr>
            <p:nvPr/>
          </p:nvSpPr>
          <p:spPr bwMode="auto">
            <a:xfrm rot="696599">
              <a:off x="2389" y="1500"/>
              <a:ext cx="5" cy="30"/>
            </a:xfrm>
            <a:custGeom>
              <a:avLst/>
              <a:gdLst>
                <a:gd name="T0" fmla="*/ 0 w 15"/>
                <a:gd name="T1" fmla="*/ 1 h 88"/>
                <a:gd name="T2" fmla="*/ 1 w 15"/>
                <a:gd name="T3" fmla="*/ 0 h 88"/>
                <a:gd name="T4" fmla="*/ 2 w 15"/>
                <a:gd name="T5" fmla="*/ 10 h 88"/>
                <a:gd name="T6" fmla="*/ 1 w 15"/>
                <a:gd name="T7" fmla="*/ 7 h 88"/>
                <a:gd name="T8" fmla="*/ 1 w 15"/>
                <a:gd name="T9" fmla="*/ 5 h 88"/>
                <a:gd name="T10" fmla="*/ 1 w 15"/>
                <a:gd name="T11" fmla="*/ 4 h 88"/>
                <a:gd name="T12" fmla="*/ 0 w 15"/>
                <a:gd name="T13" fmla="*/ 1 h 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" h="88">
                  <a:moveTo>
                    <a:pt x="0" y="12"/>
                  </a:moveTo>
                  <a:lnTo>
                    <a:pt x="7" y="0"/>
                  </a:lnTo>
                  <a:lnTo>
                    <a:pt x="15" y="88"/>
                  </a:lnTo>
                  <a:lnTo>
                    <a:pt x="12" y="64"/>
                  </a:lnTo>
                  <a:lnTo>
                    <a:pt x="12" y="46"/>
                  </a:lnTo>
                  <a:lnTo>
                    <a:pt x="7" y="31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9" name="Freeform 106"/>
            <p:cNvSpPr>
              <a:spLocks/>
            </p:cNvSpPr>
            <p:nvPr/>
          </p:nvSpPr>
          <p:spPr bwMode="auto">
            <a:xfrm rot="696599">
              <a:off x="2652" y="1405"/>
              <a:ext cx="6" cy="29"/>
            </a:xfrm>
            <a:custGeom>
              <a:avLst/>
              <a:gdLst>
                <a:gd name="T0" fmla="*/ 0 w 18"/>
                <a:gd name="T1" fmla="*/ 1 h 87"/>
                <a:gd name="T2" fmla="*/ 1 w 18"/>
                <a:gd name="T3" fmla="*/ 0 h 87"/>
                <a:gd name="T4" fmla="*/ 2 w 18"/>
                <a:gd name="T5" fmla="*/ 10 h 87"/>
                <a:gd name="T6" fmla="*/ 2 w 18"/>
                <a:gd name="T7" fmla="*/ 7 h 87"/>
                <a:gd name="T8" fmla="*/ 2 w 18"/>
                <a:gd name="T9" fmla="*/ 5 h 87"/>
                <a:gd name="T10" fmla="*/ 1 w 18"/>
                <a:gd name="T11" fmla="*/ 3 h 87"/>
                <a:gd name="T12" fmla="*/ 0 w 18"/>
                <a:gd name="T13" fmla="*/ 1 h 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8" h="87">
                  <a:moveTo>
                    <a:pt x="0" y="10"/>
                  </a:moveTo>
                  <a:lnTo>
                    <a:pt x="10" y="0"/>
                  </a:lnTo>
                  <a:lnTo>
                    <a:pt x="18" y="87"/>
                  </a:lnTo>
                  <a:lnTo>
                    <a:pt x="15" y="67"/>
                  </a:lnTo>
                  <a:lnTo>
                    <a:pt x="15" y="49"/>
                  </a:lnTo>
                  <a:lnTo>
                    <a:pt x="10" y="25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0" name="Freeform 107"/>
            <p:cNvSpPr>
              <a:spLocks/>
            </p:cNvSpPr>
            <p:nvPr/>
          </p:nvSpPr>
          <p:spPr bwMode="auto">
            <a:xfrm rot="696599">
              <a:off x="2233" y="1552"/>
              <a:ext cx="5" cy="39"/>
            </a:xfrm>
            <a:custGeom>
              <a:avLst/>
              <a:gdLst>
                <a:gd name="T0" fmla="*/ 0 w 15"/>
                <a:gd name="T1" fmla="*/ 0 h 116"/>
                <a:gd name="T2" fmla="*/ 2 w 15"/>
                <a:gd name="T3" fmla="*/ 3 h 116"/>
                <a:gd name="T4" fmla="*/ 1 w 15"/>
                <a:gd name="T5" fmla="*/ 6 h 116"/>
                <a:gd name="T6" fmla="*/ 1 w 15"/>
                <a:gd name="T7" fmla="*/ 9 h 116"/>
                <a:gd name="T8" fmla="*/ 1 w 15"/>
                <a:gd name="T9" fmla="*/ 13 h 116"/>
                <a:gd name="T10" fmla="*/ 1 w 15"/>
                <a:gd name="T11" fmla="*/ 9 h 116"/>
                <a:gd name="T12" fmla="*/ 0 w 15"/>
                <a:gd name="T13" fmla="*/ 6 h 116"/>
                <a:gd name="T14" fmla="*/ 0 w 15"/>
                <a:gd name="T15" fmla="*/ 3 h 116"/>
                <a:gd name="T16" fmla="*/ 0 w 15"/>
                <a:gd name="T17" fmla="*/ 0 h 11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" h="116">
                  <a:moveTo>
                    <a:pt x="3" y="0"/>
                  </a:moveTo>
                  <a:lnTo>
                    <a:pt x="15" y="24"/>
                  </a:lnTo>
                  <a:lnTo>
                    <a:pt x="10" y="54"/>
                  </a:lnTo>
                  <a:lnTo>
                    <a:pt x="7" y="84"/>
                  </a:lnTo>
                  <a:lnTo>
                    <a:pt x="7" y="116"/>
                  </a:lnTo>
                  <a:lnTo>
                    <a:pt x="7" y="84"/>
                  </a:lnTo>
                  <a:lnTo>
                    <a:pt x="3" y="57"/>
                  </a:lnTo>
                  <a:lnTo>
                    <a:pt x="0" y="27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1" name="Freeform 108"/>
            <p:cNvSpPr>
              <a:spLocks/>
            </p:cNvSpPr>
            <p:nvPr/>
          </p:nvSpPr>
          <p:spPr bwMode="auto">
            <a:xfrm rot="696599">
              <a:off x="2426" y="1486"/>
              <a:ext cx="5" cy="40"/>
            </a:xfrm>
            <a:custGeom>
              <a:avLst/>
              <a:gdLst>
                <a:gd name="T0" fmla="*/ 0 w 15"/>
                <a:gd name="T1" fmla="*/ 0 h 121"/>
                <a:gd name="T2" fmla="*/ 1 w 15"/>
                <a:gd name="T3" fmla="*/ 3 h 121"/>
                <a:gd name="T4" fmla="*/ 1 w 15"/>
                <a:gd name="T5" fmla="*/ 6 h 121"/>
                <a:gd name="T6" fmla="*/ 1 w 15"/>
                <a:gd name="T7" fmla="*/ 10 h 121"/>
                <a:gd name="T8" fmla="*/ 2 w 15"/>
                <a:gd name="T9" fmla="*/ 13 h 121"/>
                <a:gd name="T10" fmla="*/ 1 w 15"/>
                <a:gd name="T11" fmla="*/ 10 h 121"/>
                <a:gd name="T12" fmla="*/ 0 w 15"/>
                <a:gd name="T13" fmla="*/ 7 h 121"/>
                <a:gd name="T14" fmla="*/ 0 w 15"/>
                <a:gd name="T15" fmla="*/ 3 h 121"/>
                <a:gd name="T16" fmla="*/ 0 w 15"/>
                <a:gd name="T17" fmla="*/ 0 h 12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" h="121">
                  <a:moveTo>
                    <a:pt x="0" y="0"/>
                  </a:moveTo>
                  <a:lnTo>
                    <a:pt x="10" y="23"/>
                  </a:lnTo>
                  <a:lnTo>
                    <a:pt x="10" y="54"/>
                  </a:lnTo>
                  <a:lnTo>
                    <a:pt x="10" y="87"/>
                  </a:lnTo>
                  <a:lnTo>
                    <a:pt x="15" y="121"/>
                  </a:lnTo>
                  <a:lnTo>
                    <a:pt x="10" y="87"/>
                  </a:lnTo>
                  <a:lnTo>
                    <a:pt x="3" y="62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2" name="Freeform 109"/>
            <p:cNvSpPr>
              <a:spLocks/>
            </p:cNvSpPr>
            <p:nvPr/>
          </p:nvSpPr>
          <p:spPr bwMode="auto">
            <a:xfrm rot="696599">
              <a:off x="2691" y="1390"/>
              <a:ext cx="3" cy="39"/>
            </a:xfrm>
            <a:custGeom>
              <a:avLst/>
              <a:gdLst>
                <a:gd name="T0" fmla="*/ 0 w 10"/>
                <a:gd name="T1" fmla="*/ 0 h 118"/>
                <a:gd name="T2" fmla="*/ 1 w 10"/>
                <a:gd name="T3" fmla="*/ 3 h 118"/>
                <a:gd name="T4" fmla="*/ 1 w 10"/>
                <a:gd name="T5" fmla="*/ 6 h 118"/>
                <a:gd name="T6" fmla="*/ 1 w 10"/>
                <a:gd name="T7" fmla="*/ 10 h 118"/>
                <a:gd name="T8" fmla="*/ 1 w 10"/>
                <a:gd name="T9" fmla="*/ 13 h 118"/>
                <a:gd name="T10" fmla="*/ 1 w 10"/>
                <a:gd name="T11" fmla="*/ 10 h 118"/>
                <a:gd name="T12" fmla="*/ 0 w 10"/>
                <a:gd name="T13" fmla="*/ 6 h 118"/>
                <a:gd name="T14" fmla="*/ 0 w 10"/>
                <a:gd name="T15" fmla="*/ 3 h 118"/>
                <a:gd name="T16" fmla="*/ 0 w 10"/>
                <a:gd name="T17" fmla="*/ 0 h 11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" h="118">
                  <a:moveTo>
                    <a:pt x="0" y="0"/>
                  </a:moveTo>
                  <a:lnTo>
                    <a:pt x="10" y="24"/>
                  </a:lnTo>
                  <a:lnTo>
                    <a:pt x="10" y="54"/>
                  </a:lnTo>
                  <a:lnTo>
                    <a:pt x="7" y="88"/>
                  </a:lnTo>
                  <a:lnTo>
                    <a:pt x="7" y="118"/>
                  </a:lnTo>
                  <a:lnTo>
                    <a:pt x="7" y="88"/>
                  </a:lnTo>
                  <a:lnTo>
                    <a:pt x="3" y="58"/>
                  </a:lnTo>
                  <a:lnTo>
                    <a:pt x="0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3" name="Freeform 110"/>
            <p:cNvSpPr>
              <a:spLocks/>
            </p:cNvSpPr>
            <p:nvPr/>
          </p:nvSpPr>
          <p:spPr bwMode="auto">
            <a:xfrm rot="696599">
              <a:off x="2249" y="1538"/>
              <a:ext cx="4" cy="50"/>
            </a:xfrm>
            <a:custGeom>
              <a:avLst/>
              <a:gdLst>
                <a:gd name="T0" fmla="*/ 1 w 12"/>
                <a:gd name="T1" fmla="*/ 0 h 151"/>
                <a:gd name="T2" fmla="*/ 1 w 12"/>
                <a:gd name="T3" fmla="*/ 17 h 151"/>
                <a:gd name="T4" fmla="*/ 0 w 12"/>
                <a:gd name="T5" fmla="*/ 2 h 151"/>
                <a:gd name="T6" fmla="*/ 1 w 12"/>
                <a:gd name="T7" fmla="*/ 0 h 1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" h="151">
                  <a:moveTo>
                    <a:pt x="12" y="0"/>
                  </a:moveTo>
                  <a:lnTo>
                    <a:pt x="12" y="151"/>
                  </a:lnTo>
                  <a:lnTo>
                    <a:pt x="0" y="2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4" name="Freeform 111"/>
            <p:cNvSpPr>
              <a:spLocks/>
            </p:cNvSpPr>
            <p:nvPr/>
          </p:nvSpPr>
          <p:spPr bwMode="auto">
            <a:xfrm rot="696599">
              <a:off x="2443" y="1471"/>
              <a:ext cx="3" cy="51"/>
            </a:xfrm>
            <a:custGeom>
              <a:avLst/>
              <a:gdLst>
                <a:gd name="T0" fmla="*/ 1 w 7"/>
                <a:gd name="T1" fmla="*/ 0 h 151"/>
                <a:gd name="T2" fmla="*/ 1 w 7"/>
                <a:gd name="T3" fmla="*/ 17 h 151"/>
                <a:gd name="T4" fmla="*/ 0 w 7"/>
                <a:gd name="T5" fmla="*/ 2 h 151"/>
                <a:gd name="T6" fmla="*/ 1 w 7"/>
                <a:gd name="T7" fmla="*/ 0 h 1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" h="151">
                  <a:moveTo>
                    <a:pt x="7" y="0"/>
                  </a:moveTo>
                  <a:lnTo>
                    <a:pt x="7" y="151"/>
                  </a:lnTo>
                  <a:lnTo>
                    <a:pt x="0" y="2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5" name="Freeform 112"/>
            <p:cNvSpPr>
              <a:spLocks/>
            </p:cNvSpPr>
            <p:nvPr/>
          </p:nvSpPr>
          <p:spPr bwMode="auto">
            <a:xfrm rot="696599">
              <a:off x="2708" y="1376"/>
              <a:ext cx="4" cy="51"/>
            </a:xfrm>
            <a:custGeom>
              <a:avLst/>
              <a:gdLst>
                <a:gd name="T0" fmla="*/ 1 w 12"/>
                <a:gd name="T1" fmla="*/ 0 h 151"/>
                <a:gd name="T2" fmla="*/ 0 w 12"/>
                <a:gd name="T3" fmla="*/ 17 h 151"/>
                <a:gd name="T4" fmla="*/ 0 w 12"/>
                <a:gd name="T5" fmla="*/ 3 h 151"/>
                <a:gd name="T6" fmla="*/ 1 w 12"/>
                <a:gd name="T7" fmla="*/ 0 h 1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" h="151">
                  <a:moveTo>
                    <a:pt x="12" y="0"/>
                  </a:moveTo>
                  <a:lnTo>
                    <a:pt x="4" y="151"/>
                  </a:lnTo>
                  <a:lnTo>
                    <a:pt x="0" y="3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6" name="Freeform 113"/>
            <p:cNvSpPr>
              <a:spLocks/>
            </p:cNvSpPr>
            <p:nvPr/>
          </p:nvSpPr>
          <p:spPr bwMode="auto">
            <a:xfrm rot="696599">
              <a:off x="2270" y="1535"/>
              <a:ext cx="3" cy="43"/>
            </a:xfrm>
            <a:custGeom>
              <a:avLst/>
              <a:gdLst>
                <a:gd name="T0" fmla="*/ 1 w 7"/>
                <a:gd name="T1" fmla="*/ 0 h 131"/>
                <a:gd name="T2" fmla="*/ 0 w 7"/>
                <a:gd name="T3" fmla="*/ 14 h 131"/>
                <a:gd name="T4" fmla="*/ 0 w 7"/>
                <a:gd name="T5" fmla="*/ 0 h 131"/>
                <a:gd name="T6" fmla="*/ 1 w 7"/>
                <a:gd name="T7" fmla="*/ 0 h 13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" h="131">
                  <a:moveTo>
                    <a:pt x="7" y="0"/>
                  </a:moveTo>
                  <a:lnTo>
                    <a:pt x="0" y="131"/>
                  </a:lnTo>
                  <a:lnTo>
                    <a:pt x="0" y="3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7" name="Freeform 114"/>
            <p:cNvSpPr>
              <a:spLocks/>
            </p:cNvSpPr>
            <p:nvPr/>
          </p:nvSpPr>
          <p:spPr bwMode="auto">
            <a:xfrm rot="696599">
              <a:off x="2463" y="1467"/>
              <a:ext cx="4" cy="45"/>
            </a:xfrm>
            <a:custGeom>
              <a:avLst/>
              <a:gdLst>
                <a:gd name="T0" fmla="*/ 2 w 10"/>
                <a:gd name="T1" fmla="*/ 0 h 133"/>
                <a:gd name="T2" fmla="*/ 0 w 10"/>
                <a:gd name="T3" fmla="*/ 15 h 133"/>
                <a:gd name="T4" fmla="*/ 0 w 10"/>
                <a:gd name="T5" fmla="*/ 1 h 133"/>
                <a:gd name="T6" fmla="*/ 2 w 10"/>
                <a:gd name="T7" fmla="*/ 0 h 13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" h="133">
                  <a:moveTo>
                    <a:pt x="10" y="0"/>
                  </a:moveTo>
                  <a:lnTo>
                    <a:pt x="3" y="133"/>
                  </a:lnTo>
                  <a:lnTo>
                    <a:pt x="0" y="5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8" name="Freeform 115"/>
            <p:cNvSpPr>
              <a:spLocks/>
            </p:cNvSpPr>
            <p:nvPr/>
          </p:nvSpPr>
          <p:spPr bwMode="auto">
            <a:xfrm rot="696599">
              <a:off x="2727" y="1372"/>
              <a:ext cx="1" cy="45"/>
            </a:xfrm>
            <a:custGeom>
              <a:avLst/>
              <a:gdLst>
                <a:gd name="T0" fmla="*/ 0 w 3"/>
                <a:gd name="T1" fmla="*/ 0 h 136"/>
                <a:gd name="T2" fmla="*/ 0 w 3"/>
                <a:gd name="T3" fmla="*/ 15 h 136"/>
                <a:gd name="T4" fmla="*/ 0 w 3"/>
                <a:gd name="T5" fmla="*/ 1 h 136"/>
                <a:gd name="T6" fmla="*/ 0 w 3"/>
                <a:gd name="T7" fmla="*/ 0 h 1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" h="136">
                  <a:moveTo>
                    <a:pt x="3" y="0"/>
                  </a:moveTo>
                  <a:lnTo>
                    <a:pt x="0" y="136"/>
                  </a:lnTo>
                  <a:lnTo>
                    <a:pt x="0" y="1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9" name="Freeform 116"/>
            <p:cNvSpPr>
              <a:spLocks/>
            </p:cNvSpPr>
            <p:nvPr/>
          </p:nvSpPr>
          <p:spPr bwMode="auto">
            <a:xfrm rot="696599">
              <a:off x="2291" y="1526"/>
              <a:ext cx="5" cy="41"/>
            </a:xfrm>
            <a:custGeom>
              <a:avLst/>
              <a:gdLst>
                <a:gd name="T0" fmla="*/ 1 w 15"/>
                <a:gd name="T1" fmla="*/ 0 h 125"/>
                <a:gd name="T2" fmla="*/ 2 w 15"/>
                <a:gd name="T3" fmla="*/ 13 h 125"/>
                <a:gd name="T4" fmla="*/ 0 w 15"/>
                <a:gd name="T5" fmla="*/ 2 h 125"/>
                <a:gd name="T6" fmla="*/ 1 w 15"/>
                <a:gd name="T7" fmla="*/ 0 h 1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" h="125">
                  <a:moveTo>
                    <a:pt x="7" y="0"/>
                  </a:moveTo>
                  <a:lnTo>
                    <a:pt x="15" y="125"/>
                  </a:lnTo>
                  <a:lnTo>
                    <a:pt x="0" y="19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0" name="Freeform 117"/>
            <p:cNvSpPr>
              <a:spLocks/>
            </p:cNvSpPr>
            <p:nvPr/>
          </p:nvSpPr>
          <p:spPr bwMode="auto">
            <a:xfrm rot="696599">
              <a:off x="2487" y="1462"/>
              <a:ext cx="1" cy="40"/>
            </a:xfrm>
            <a:custGeom>
              <a:avLst/>
              <a:gdLst>
                <a:gd name="T0" fmla="*/ 0 w 3"/>
                <a:gd name="T1" fmla="*/ 0 h 118"/>
                <a:gd name="T2" fmla="*/ 0 w 3"/>
                <a:gd name="T3" fmla="*/ 14 h 118"/>
                <a:gd name="T4" fmla="*/ 0 w 3"/>
                <a:gd name="T5" fmla="*/ 1 h 118"/>
                <a:gd name="T6" fmla="*/ 0 w 3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" h="118">
                  <a:moveTo>
                    <a:pt x="3" y="0"/>
                  </a:moveTo>
                  <a:lnTo>
                    <a:pt x="3" y="118"/>
                  </a:lnTo>
                  <a:lnTo>
                    <a:pt x="0" y="1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1" name="Freeform 118"/>
            <p:cNvSpPr>
              <a:spLocks/>
            </p:cNvSpPr>
            <p:nvPr/>
          </p:nvSpPr>
          <p:spPr bwMode="auto">
            <a:xfrm rot="696599">
              <a:off x="2749" y="1365"/>
              <a:ext cx="4" cy="41"/>
            </a:xfrm>
            <a:custGeom>
              <a:avLst/>
              <a:gdLst>
                <a:gd name="T0" fmla="*/ 1 w 12"/>
                <a:gd name="T1" fmla="*/ 0 h 121"/>
                <a:gd name="T2" fmla="*/ 1 w 12"/>
                <a:gd name="T3" fmla="*/ 14 h 121"/>
                <a:gd name="T4" fmla="*/ 0 w 12"/>
                <a:gd name="T5" fmla="*/ 2 h 121"/>
                <a:gd name="T6" fmla="*/ 1 w 12"/>
                <a:gd name="T7" fmla="*/ 0 h 1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" h="121">
                  <a:moveTo>
                    <a:pt x="5" y="0"/>
                  </a:moveTo>
                  <a:lnTo>
                    <a:pt x="12" y="121"/>
                  </a:lnTo>
                  <a:lnTo>
                    <a:pt x="0" y="15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2" name="Freeform 119"/>
            <p:cNvSpPr>
              <a:spLocks/>
            </p:cNvSpPr>
            <p:nvPr/>
          </p:nvSpPr>
          <p:spPr bwMode="auto">
            <a:xfrm rot="696599">
              <a:off x="2318" y="1516"/>
              <a:ext cx="7" cy="33"/>
            </a:xfrm>
            <a:custGeom>
              <a:avLst/>
              <a:gdLst>
                <a:gd name="T0" fmla="*/ 1 w 20"/>
                <a:gd name="T1" fmla="*/ 0 h 99"/>
                <a:gd name="T2" fmla="*/ 2 w 20"/>
                <a:gd name="T3" fmla="*/ 11 h 99"/>
                <a:gd name="T4" fmla="*/ 0 w 20"/>
                <a:gd name="T5" fmla="*/ 4 h 99"/>
                <a:gd name="T6" fmla="*/ 1 w 20"/>
                <a:gd name="T7" fmla="*/ 0 h 9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" h="99">
                  <a:moveTo>
                    <a:pt x="12" y="0"/>
                  </a:moveTo>
                  <a:lnTo>
                    <a:pt x="20" y="99"/>
                  </a:lnTo>
                  <a:lnTo>
                    <a:pt x="0" y="34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3" name="Freeform 120"/>
            <p:cNvSpPr>
              <a:spLocks/>
            </p:cNvSpPr>
            <p:nvPr/>
          </p:nvSpPr>
          <p:spPr bwMode="auto">
            <a:xfrm rot="696599">
              <a:off x="2582" y="1420"/>
              <a:ext cx="4" cy="32"/>
            </a:xfrm>
            <a:custGeom>
              <a:avLst/>
              <a:gdLst>
                <a:gd name="T0" fmla="*/ 1 w 12"/>
                <a:gd name="T1" fmla="*/ 0 h 98"/>
                <a:gd name="T2" fmla="*/ 1 w 12"/>
                <a:gd name="T3" fmla="*/ 10 h 98"/>
                <a:gd name="T4" fmla="*/ 0 w 12"/>
                <a:gd name="T5" fmla="*/ 3 h 98"/>
                <a:gd name="T6" fmla="*/ 1 w 12"/>
                <a:gd name="T7" fmla="*/ 0 h 9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" h="98">
                  <a:moveTo>
                    <a:pt x="8" y="0"/>
                  </a:moveTo>
                  <a:lnTo>
                    <a:pt x="12" y="98"/>
                  </a:lnTo>
                  <a:lnTo>
                    <a:pt x="0" y="3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4" name="Freeform 121"/>
            <p:cNvSpPr>
              <a:spLocks/>
            </p:cNvSpPr>
            <p:nvPr/>
          </p:nvSpPr>
          <p:spPr bwMode="auto">
            <a:xfrm rot="696599">
              <a:off x="2511" y="1449"/>
              <a:ext cx="8" cy="33"/>
            </a:xfrm>
            <a:custGeom>
              <a:avLst/>
              <a:gdLst>
                <a:gd name="T0" fmla="*/ 2 w 24"/>
                <a:gd name="T1" fmla="*/ 0 h 99"/>
                <a:gd name="T2" fmla="*/ 3 w 24"/>
                <a:gd name="T3" fmla="*/ 11 h 99"/>
                <a:gd name="T4" fmla="*/ 0 w 24"/>
                <a:gd name="T5" fmla="*/ 4 h 99"/>
                <a:gd name="T6" fmla="*/ 2 w 24"/>
                <a:gd name="T7" fmla="*/ 0 h 9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" h="99">
                  <a:moveTo>
                    <a:pt x="16" y="0"/>
                  </a:moveTo>
                  <a:lnTo>
                    <a:pt x="24" y="99"/>
                  </a:lnTo>
                  <a:lnTo>
                    <a:pt x="0" y="3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5" name="Freeform 122"/>
            <p:cNvSpPr>
              <a:spLocks/>
            </p:cNvSpPr>
            <p:nvPr/>
          </p:nvSpPr>
          <p:spPr bwMode="auto">
            <a:xfrm rot="696599">
              <a:off x="2342" y="1514"/>
              <a:ext cx="4" cy="26"/>
            </a:xfrm>
            <a:custGeom>
              <a:avLst/>
              <a:gdLst>
                <a:gd name="T0" fmla="*/ 0 w 12"/>
                <a:gd name="T1" fmla="*/ 1 h 77"/>
                <a:gd name="T2" fmla="*/ 1 w 12"/>
                <a:gd name="T3" fmla="*/ 0 h 77"/>
                <a:gd name="T4" fmla="*/ 1 w 12"/>
                <a:gd name="T5" fmla="*/ 9 h 77"/>
                <a:gd name="T6" fmla="*/ 0 w 12"/>
                <a:gd name="T7" fmla="*/ 8 h 77"/>
                <a:gd name="T8" fmla="*/ 0 w 12"/>
                <a:gd name="T9" fmla="*/ 6 h 77"/>
                <a:gd name="T10" fmla="*/ 0 w 12"/>
                <a:gd name="T11" fmla="*/ 3 h 77"/>
                <a:gd name="T12" fmla="*/ 0 w 12"/>
                <a:gd name="T13" fmla="*/ 1 h 7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" h="77">
                  <a:moveTo>
                    <a:pt x="0" y="8"/>
                  </a:moveTo>
                  <a:lnTo>
                    <a:pt x="7" y="0"/>
                  </a:lnTo>
                  <a:lnTo>
                    <a:pt x="12" y="77"/>
                  </a:lnTo>
                  <a:lnTo>
                    <a:pt x="0" y="69"/>
                  </a:lnTo>
                  <a:lnTo>
                    <a:pt x="0" y="50"/>
                  </a:lnTo>
                  <a:lnTo>
                    <a:pt x="4" y="27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6" name="Freeform 123"/>
            <p:cNvSpPr>
              <a:spLocks/>
            </p:cNvSpPr>
            <p:nvPr/>
          </p:nvSpPr>
          <p:spPr bwMode="auto">
            <a:xfrm rot="696599">
              <a:off x="2602" y="1419"/>
              <a:ext cx="5" cy="25"/>
            </a:xfrm>
            <a:custGeom>
              <a:avLst/>
              <a:gdLst>
                <a:gd name="T0" fmla="*/ 0 w 15"/>
                <a:gd name="T1" fmla="*/ 0 h 76"/>
                <a:gd name="T2" fmla="*/ 2 w 15"/>
                <a:gd name="T3" fmla="*/ 0 h 76"/>
                <a:gd name="T4" fmla="*/ 2 w 15"/>
                <a:gd name="T5" fmla="*/ 8 h 76"/>
                <a:gd name="T6" fmla="*/ 1 w 15"/>
                <a:gd name="T7" fmla="*/ 7 h 76"/>
                <a:gd name="T8" fmla="*/ 1 w 15"/>
                <a:gd name="T9" fmla="*/ 5 h 76"/>
                <a:gd name="T10" fmla="*/ 1 w 15"/>
                <a:gd name="T11" fmla="*/ 2 h 76"/>
                <a:gd name="T12" fmla="*/ 0 w 15"/>
                <a:gd name="T13" fmla="*/ 0 h 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" h="76">
                  <a:moveTo>
                    <a:pt x="0" y="3"/>
                  </a:moveTo>
                  <a:lnTo>
                    <a:pt x="15" y="0"/>
                  </a:lnTo>
                  <a:lnTo>
                    <a:pt x="15" y="76"/>
                  </a:lnTo>
                  <a:lnTo>
                    <a:pt x="5" y="64"/>
                  </a:lnTo>
                  <a:lnTo>
                    <a:pt x="5" y="45"/>
                  </a:lnTo>
                  <a:lnTo>
                    <a:pt x="5" y="22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7" name="Freeform 124"/>
            <p:cNvSpPr>
              <a:spLocks/>
            </p:cNvSpPr>
            <p:nvPr/>
          </p:nvSpPr>
          <p:spPr bwMode="auto">
            <a:xfrm rot="696599">
              <a:off x="2534" y="1448"/>
              <a:ext cx="5" cy="27"/>
            </a:xfrm>
            <a:custGeom>
              <a:avLst/>
              <a:gdLst>
                <a:gd name="T0" fmla="*/ 0 w 15"/>
                <a:gd name="T1" fmla="*/ 1 h 81"/>
                <a:gd name="T2" fmla="*/ 2 w 15"/>
                <a:gd name="T3" fmla="*/ 0 h 81"/>
                <a:gd name="T4" fmla="*/ 2 w 15"/>
                <a:gd name="T5" fmla="*/ 9 h 81"/>
                <a:gd name="T6" fmla="*/ 0 w 15"/>
                <a:gd name="T7" fmla="*/ 7 h 81"/>
                <a:gd name="T8" fmla="*/ 0 w 15"/>
                <a:gd name="T9" fmla="*/ 5 h 81"/>
                <a:gd name="T10" fmla="*/ 0 w 15"/>
                <a:gd name="T11" fmla="*/ 3 h 81"/>
                <a:gd name="T12" fmla="*/ 0 w 15"/>
                <a:gd name="T13" fmla="*/ 1 h 8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" h="81">
                  <a:moveTo>
                    <a:pt x="0" y="12"/>
                  </a:moveTo>
                  <a:lnTo>
                    <a:pt x="15" y="0"/>
                  </a:lnTo>
                  <a:lnTo>
                    <a:pt x="15" y="81"/>
                  </a:lnTo>
                  <a:lnTo>
                    <a:pt x="3" y="65"/>
                  </a:lnTo>
                  <a:lnTo>
                    <a:pt x="3" y="47"/>
                  </a:lnTo>
                  <a:lnTo>
                    <a:pt x="3" y="27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8" name="Freeform 125"/>
            <p:cNvSpPr>
              <a:spLocks/>
            </p:cNvSpPr>
            <p:nvPr/>
          </p:nvSpPr>
          <p:spPr bwMode="auto">
            <a:xfrm rot="696599">
              <a:off x="2365" y="1503"/>
              <a:ext cx="6" cy="29"/>
            </a:xfrm>
            <a:custGeom>
              <a:avLst/>
              <a:gdLst>
                <a:gd name="T0" fmla="*/ 1 w 19"/>
                <a:gd name="T1" fmla="*/ 0 h 88"/>
                <a:gd name="T2" fmla="*/ 2 w 19"/>
                <a:gd name="T3" fmla="*/ 10 h 88"/>
                <a:gd name="T4" fmla="*/ 0 w 19"/>
                <a:gd name="T5" fmla="*/ 8 h 88"/>
                <a:gd name="T6" fmla="*/ 0 w 19"/>
                <a:gd name="T7" fmla="*/ 6 h 88"/>
                <a:gd name="T8" fmla="*/ 0 w 19"/>
                <a:gd name="T9" fmla="*/ 3 h 88"/>
                <a:gd name="T10" fmla="*/ 1 w 19"/>
                <a:gd name="T11" fmla="*/ 0 h 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" h="88">
                  <a:moveTo>
                    <a:pt x="12" y="0"/>
                  </a:moveTo>
                  <a:lnTo>
                    <a:pt x="19" y="88"/>
                  </a:lnTo>
                  <a:lnTo>
                    <a:pt x="4" y="73"/>
                  </a:lnTo>
                  <a:lnTo>
                    <a:pt x="0" y="51"/>
                  </a:lnTo>
                  <a:lnTo>
                    <a:pt x="4" y="24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9" name="Freeform 126"/>
            <p:cNvSpPr>
              <a:spLocks/>
            </p:cNvSpPr>
            <p:nvPr/>
          </p:nvSpPr>
          <p:spPr bwMode="auto">
            <a:xfrm rot="696599">
              <a:off x="2629" y="1408"/>
              <a:ext cx="7" cy="32"/>
            </a:xfrm>
            <a:custGeom>
              <a:avLst/>
              <a:gdLst>
                <a:gd name="T0" fmla="*/ 1 w 19"/>
                <a:gd name="T1" fmla="*/ 0 h 95"/>
                <a:gd name="T2" fmla="*/ 3 w 19"/>
                <a:gd name="T3" fmla="*/ 11 h 95"/>
                <a:gd name="T4" fmla="*/ 0 w 19"/>
                <a:gd name="T5" fmla="*/ 9 h 95"/>
                <a:gd name="T6" fmla="*/ 0 w 19"/>
                <a:gd name="T7" fmla="*/ 6 h 95"/>
                <a:gd name="T8" fmla="*/ 0 w 19"/>
                <a:gd name="T9" fmla="*/ 3 h 95"/>
                <a:gd name="T10" fmla="*/ 1 w 19"/>
                <a:gd name="T11" fmla="*/ 0 h 9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" h="95">
                  <a:moveTo>
                    <a:pt x="12" y="0"/>
                  </a:moveTo>
                  <a:lnTo>
                    <a:pt x="19" y="95"/>
                  </a:lnTo>
                  <a:lnTo>
                    <a:pt x="4" y="77"/>
                  </a:lnTo>
                  <a:lnTo>
                    <a:pt x="0" y="50"/>
                  </a:lnTo>
                  <a:lnTo>
                    <a:pt x="4" y="23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30" name="Freeform 127"/>
            <p:cNvSpPr>
              <a:spLocks/>
            </p:cNvSpPr>
            <p:nvPr/>
          </p:nvSpPr>
          <p:spPr bwMode="auto">
            <a:xfrm rot="696599">
              <a:off x="2559" y="1437"/>
              <a:ext cx="4" cy="32"/>
            </a:xfrm>
            <a:custGeom>
              <a:avLst/>
              <a:gdLst>
                <a:gd name="T0" fmla="*/ 1 w 11"/>
                <a:gd name="T1" fmla="*/ 0 h 96"/>
                <a:gd name="T2" fmla="*/ 1 w 11"/>
                <a:gd name="T3" fmla="*/ 11 h 96"/>
                <a:gd name="T4" fmla="*/ 0 w 11"/>
                <a:gd name="T5" fmla="*/ 8 h 96"/>
                <a:gd name="T6" fmla="*/ 0 w 11"/>
                <a:gd name="T7" fmla="*/ 6 h 96"/>
                <a:gd name="T8" fmla="*/ 0 w 11"/>
                <a:gd name="T9" fmla="*/ 3 h 96"/>
                <a:gd name="T10" fmla="*/ 1 w 11"/>
                <a:gd name="T11" fmla="*/ 0 h 9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" h="96">
                  <a:moveTo>
                    <a:pt x="11" y="0"/>
                  </a:moveTo>
                  <a:lnTo>
                    <a:pt x="11" y="96"/>
                  </a:lnTo>
                  <a:lnTo>
                    <a:pt x="0" y="76"/>
                  </a:lnTo>
                  <a:lnTo>
                    <a:pt x="0" y="54"/>
                  </a:lnTo>
                  <a:lnTo>
                    <a:pt x="3" y="2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31" name="Freeform 128"/>
            <p:cNvSpPr>
              <a:spLocks/>
            </p:cNvSpPr>
            <p:nvPr/>
          </p:nvSpPr>
          <p:spPr bwMode="auto">
            <a:xfrm rot="696599">
              <a:off x="2479" y="1194"/>
              <a:ext cx="699" cy="458"/>
            </a:xfrm>
            <a:custGeom>
              <a:avLst/>
              <a:gdLst>
                <a:gd name="T0" fmla="*/ 0 w 2099"/>
                <a:gd name="T1" fmla="*/ 153 h 1375"/>
                <a:gd name="T2" fmla="*/ 10 w 2099"/>
                <a:gd name="T3" fmla="*/ 149 h 1375"/>
                <a:gd name="T4" fmla="*/ 19 w 2099"/>
                <a:gd name="T5" fmla="*/ 145 h 1375"/>
                <a:gd name="T6" fmla="*/ 29 w 2099"/>
                <a:gd name="T7" fmla="*/ 141 h 1375"/>
                <a:gd name="T8" fmla="*/ 38 w 2099"/>
                <a:gd name="T9" fmla="*/ 137 h 1375"/>
                <a:gd name="T10" fmla="*/ 47 w 2099"/>
                <a:gd name="T11" fmla="*/ 132 h 1375"/>
                <a:gd name="T12" fmla="*/ 56 w 2099"/>
                <a:gd name="T13" fmla="*/ 128 h 1375"/>
                <a:gd name="T14" fmla="*/ 65 w 2099"/>
                <a:gd name="T15" fmla="*/ 124 h 1375"/>
                <a:gd name="T16" fmla="*/ 73 w 2099"/>
                <a:gd name="T17" fmla="*/ 120 h 1375"/>
                <a:gd name="T18" fmla="*/ 81 w 2099"/>
                <a:gd name="T19" fmla="*/ 116 h 1375"/>
                <a:gd name="T20" fmla="*/ 89 w 2099"/>
                <a:gd name="T21" fmla="*/ 111 h 1375"/>
                <a:gd name="T22" fmla="*/ 97 w 2099"/>
                <a:gd name="T23" fmla="*/ 107 h 1375"/>
                <a:gd name="T24" fmla="*/ 104 w 2099"/>
                <a:gd name="T25" fmla="*/ 103 h 1375"/>
                <a:gd name="T26" fmla="*/ 111 w 2099"/>
                <a:gd name="T27" fmla="*/ 99 h 1375"/>
                <a:gd name="T28" fmla="*/ 118 w 2099"/>
                <a:gd name="T29" fmla="*/ 95 h 1375"/>
                <a:gd name="T30" fmla="*/ 125 w 2099"/>
                <a:gd name="T31" fmla="*/ 92 h 1375"/>
                <a:gd name="T32" fmla="*/ 131 w 2099"/>
                <a:gd name="T33" fmla="*/ 88 h 1375"/>
                <a:gd name="T34" fmla="*/ 140 w 2099"/>
                <a:gd name="T35" fmla="*/ 83 h 1375"/>
                <a:gd name="T36" fmla="*/ 148 w 2099"/>
                <a:gd name="T37" fmla="*/ 78 h 1375"/>
                <a:gd name="T38" fmla="*/ 156 w 2099"/>
                <a:gd name="T39" fmla="*/ 74 h 1375"/>
                <a:gd name="T40" fmla="*/ 162 w 2099"/>
                <a:gd name="T41" fmla="*/ 70 h 1375"/>
                <a:gd name="T42" fmla="*/ 168 w 2099"/>
                <a:gd name="T43" fmla="*/ 66 h 1375"/>
                <a:gd name="T44" fmla="*/ 173 w 2099"/>
                <a:gd name="T45" fmla="*/ 63 h 1375"/>
                <a:gd name="T46" fmla="*/ 177 w 2099"/>
                <a:gd name="T47" fmla="*/ 60 h 1375"/>
                <a:gd name="T48" fmla="*/ 181 w 2099"/>
                <a:gd name="T49" fmla="*/ 58 h 1375"/>
                <a:gd name="T50" fmla="*/ 189 w 2099"/>
                <a:gd name="T51" fmla="*/ 52 h 1375"/>
                <a:gd name="T52" fmla="*/ 198 w 2099"/>
                <a:gd name="T53" fmla="*/ 45 h 1375"/>
                <a:gd name="T54" fmla="*/ 208 w 2099"/>
                <a:gd name="T55" fmla="*/ 37 h 1375"/>
                <a:gd name="T56" fmla="*/ 216 w 2099"/>
                <a:gd name="T57" fmla="*/ 30 h 1375"/>
                <a:gd name="T58" fmla="*/ 224 w 2099"/>
                <a:gd name="T59" fmla="*/ 23 h 1375"/>
                <a:gd name="T60" fmla="*/ 230 w 2099"/>
                <a:gd name="T61" fmla="*/ 18 h 1375"/>
                <a:gd name="T62" fmla="*/ 233 w 2099"/>
                <a:gd name="T63" fmla="*/ 14 h 1375"/>
                <a:gd name="T64" fmla="*/ 232 w 2099"/>
                <a:gd name="T65" fmla="*/ 14 h 1375"/>
                <a:gd name="T66" fmla="*/ 214 w 2099"/>
                <a:gd name="T67" fmla="*/ 19 h 1375"/>
                <a:gd name="T68" fmla="*/ 215 w 2099"/>
                <a:gd name="T69" fmla="*/ 9 h 1375"/>
                <a:gd name="T70" fmla="*/ 214 w 2099"/>
                <a:gd name="T71" fmla="*/ 3 h 1375"/>
                <a:gd name="T72" fmla="*/ 214 w 2099"/>
                <a:gd name="T73" fmla="*/ 0 h 1375"/>
                <a:gd name="T74" fmla="*/ 213 w 2099"/>
                <a:gd name="T75" fmla="*/ 0 h 1375"/>
                <a:gd name="T76" fmla="*/ 212 w 2099"/>
                <a:gd name="T77" fmla="*/ 3 h 1375"/>
                <a:gd name="T78" fmla="*/ 210 w 2099"/>
                <a:gd name="T79" fmla="*/ 5 h 1375"/>
                <a:gd name="T80" fmla="*/ 208 w 2099"/>
                <a:gd name="T81" fmla="*/ 9 h 1375"/>
                <a:gd name="T82" fmla="*/ 205 w 2099"/>
                <a:gd name="T83" fmla="*/ 12 h 1375"/>
                <a:gd name="T84" fmla="*/ 203 w 2099"/>
                <a:gd name="T85" fmla="*/ 16 h 1375"/>
                <a:gd name="T86" fmla="*/ 200 w 2099"/>
                <a:gd name="T87" fmla="*/ 20 h 1375"/>
                <a:gd name="T88" fmla="*/ 198 w 2099"/>
                <a:gd name="T89" fmla="*/ 23 h 1375"/>
                <a:gd name="T90" fmla="*/ 195 w 2099"/>
                <a:gd name="T91" fmla="*/ 26 h 1375"/>
                <a:gd name="T92" fmla="*/ 188 w 2099"/>
                <a:gd name="T93" fmla="*/ 34 h 1375"/>
                <a:gd name="T94" fmla="*/ 180 w 2099"/>
                <a:gd name="T95" fmla="*/ 43 h 1375"/>
                <a:gd name="T96" fmla="*/ 171 w 2099"/>
                <a:gd name="T97" fmla="*/ 51 h 1375"/>
                <a:gd name="T98" fmla="*/ 159 w 2099"/>
                <a:gd name="T99" fmla="*/ 60 h 1375"/>
                <a:gd name="T100" fmla="*/ 147 w 2099"/>
                <a:gd name="T101" fmla="*/ 68 h 1375"/>
                <a:gd name="T102" fmla="*/ 135 w 2099"/>
                <a:gd name="T103" fmla="*/ 77 h 1375"/>
                <a:gd name="T104" fmla="*/ 121 w 2099"/>
                <a:gd name="T105" fmla="*/ 85 h 1375"/>
                <a:gd name="T106" fmla="*/ 107 w 2099"/>
                <a:gd name="T107" fmla="*/ 94 h 1375"/>
                <a:gd name="T108" fmla="*/ 93 w 2099"/>
                <a:gd name="T109" fmla="*/ 102 h 1375"/>
                <a:gd name="T110" fmla="*/ 79 w 2099"/>
                <a:gd name="T111" fmla="*/ 110 h 1375"/>
                <a:gd name="T112" fmla="*/ 64 w 2099"/>
                <a:gd name="T113" fmla="*/ 118 h 1375"/>
                <a:gd name="T114" fmla="*/ 50 w 2099"/>
                <a:gd name="T115" fmla="*/ 125 h 1375"/>
                <a:gd name="T116" fmla="*/ 37 w 2099"/>
                <a:gd name="T117" fmla="*/ 133 h 1375"/>
                <a:gd name="T118" fmla="*/ 24 w 2099"/>
                <a:gd name="T119" fmla="*/ 140 h 1375"/>
                <a:gd name="T120" fmla="*/ 11 w 2099"/>
                <a:gd name="T121" fmla="*/ 146 h 1375"/>
                <a:gd name="T122" fmla="*/ 0 w 2099"/>
                <a:gd name="T123" fmla="*/ 153 h 137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099" h="1375">
                  <a:moveTo>
                    <a:pt x="0" y="1375"/>
                  </a:moveTo>
                  <a:lnTo>
                    <a:pt x="88" y="1341"/>
                  </a:lnTo>
                  <a:lnTo>
                    <a:pt x="175" y="1303"/>
                  </a:lnTo>
                  <a:lnTo>
                    <a:pt x="259" y="1269"/>
                  </a:lnTo>
                  <a:lnTo>
                    <a:pt x="343" y="1231"/>
                  </a:lnTo>
                  <a:lnTo>
                    <a:pt x="426" y="1193"/>
                  </a:lnTo>
                  <a:lnTo>
                    <a:pt x="506" y="1155"/>
                  </a:lnTo>
                  <a:lnTo>
                    <a:pt x="582" y="1118"/>
                  </a:lnTo>
                  <a:lnTo>
                    <a:pt x="658" y="1079"/>
                  </a:lnTo>
                  <a:lnTo>
                    <a:pt x="730" y="1042"/>
                  </a:lnTo>
                  <a:lnTo>
                    <a:pt x="802" y="1003"/>
                  </a:lnTo>
                  <a:lnTo>
                    <a:pt x="871" y="965"/>
                  </a:lnTo>
                  <a:lnTo>
                    <a:pt x="939" y="931"/>
                  </a:lnTo>
                  <a:lnTo>
                    <a:pt x="1004" y="893"/>
                  </a:lnTo>
                  <a:lnTo>
                    <a:pt x="1065" y="859"/>
                  </a:lnTo>
                  <a:lnTo>
                    <a:pt x="1125" y="825"/>
                  </a:lnTo>
                  <a:lnTo>
                    <a:pt x="1182" y="790"/>
                  </a:lnTo>
                  <a:lnTo>
                    <a:pt x="1262" y="745"/>
                  </a:lnTo>
                  <a:lnTo>
                    <a:pt x="1334" y="703"/>
                  </a:lnTo>
                  <a:lnTo>
                    <a:pt x="1403" y="662"/>
                  </a:lnTo>
                  <a:lnTo>
                    <a:pt x="1460" y="627"/>
                  </a:lnTo>
                  <a:lnTo>
                    <a:pt x="1512" y="593"/>
                  </a:lnTo>
                  <a:lnTo>
                    <a:pt x="1559" y="563"/>
                  </a:lnTo>
                  <a:lnTo>
                    <a:pt x="1600" y="540"/>
                  </a:lnTo>
                  <a:lnTo>
                    <a:pt x="1630" y="521"/>
                  </a:lnTo>
                  <a:lnTo>
                    <a:pt x="1707" y="467"/>
                  </a:lnTo>
                  <a:lnTo>
                    <a:pt x="1790" y="403"/>
                  </a:lnTo>
                  <a:lnTo>
                    <a:pt x="1874" y="334"/>
                  </a:lnTo>
                  <a:lnTo>
                    <a:pt x="1953" y="270"/>
                  </a:lnTo>
                  <a:lnTo>
                    <a:pt x="2022" y="210"/>
                  </a:lnTo>
                  <a:lnTo>
                    <a:pt x="2072" y="161"/>
                  </a:lnTo>
                  <a:lnTo>
                    <a:pt x="2099" y="129"/>
                  </a:lnTo>
                  <a:lnTo>
                    <a:pt x="2094" y="122"/>
                  </a:lnTo>
                  <a:lnTo>
                    <a:pt x="1927" y="175"/>
                  </a:lnTo>
                  <a:lnTo>
                    <a:pt x="1938" y="84"/>
                  </a:lnTo>
                  <a:lnTo>
                    <a:pt x="1934" y="27"/>
                  </a:lnTo>
                  <a:lnTo>
                    <a:pt x="1927" y="0"/>
                  </a:lnTo>
                  <a:lnTo>
                    <a:pt x="1924" y="3"/>
                  </a:lnTo>
                  <a:lnTo>
                    <a:pt x="1912" y="23"/>
                  </a:lnTo>
                  <a:lnTo>
                    <a:pt x="1897" y="45"/>
                  </a:lnTo>
                  <a:lnTo>
                    <a:pt x="1874" y="77"/>
                  </a:lnTo>
                  <a:lnTo>
                    <a:pt x="1850" y="111"/>
                  </a:lnTo>
                  <a:lnTo>
                    <a:pt x="1828" y="144"/>
                  </a:lnTo>
                  <a:lnTo>
                    <a:pt x="1805" y="178"/>
                  </a:lnTo>
                  <a:lnTo>
                    <a:pt x="1783" y="210"/>
                  </a:lnTo>
                  <a:lnTo>
                    <a:pt x="1764" y="232"/>
                  </a:lnTo>
                  <a:lnTo>
                    <a:pt x="1699" y="309"/>
                  </a:lnTo>
                  <a:lnTo>
                    <a:pt x="1623" y="383"/>
                  </a:lnTo>
                  <a:lnTo>
                    <a:pt x="1536" y="460"/>
                  </a:lnTo>
                  <a:lnTo>
                    <a:pt x="1433" y="536"/>
                  </a:lnTo>
                  <a:lnTo>
                    <a:pt x="1327" y="612"/>
                  </a:lnTo>
                  <a:lnTo>
                    <a:pt x="1213" y="692"/>
                  </a:lnTo>
                  <a:lnTo>
                    <a:pt x="1090" y="768"/>
                  </a:lnTo>
                  <a:lnTo>
                    <a:pt x="966" y="844"/>
                  </a:lnTo>
                  <a:lnTo>
                    <a:pt x="836" y="916"/>
                  </a:lnTo>
                  <a:lnTo>
                    <a:pt x="708" y="988"/>
                  </a:lnTo>
                  <a:lnTo>
                    <a:pt x="579" y="1061"/>
                  </a:lnTo>
                  <a:lnTo>
                    <a:pt x="453" y="1128"/>
                  </a:lnTo>
                  <a:lnTo>
                    <a:pt x="331" y="1197"/>
                  </a:lnTo>
                  <a:lnTo>
                    <a:pt x="214" y="1258"/>
                  </a:lnTo>
                  <a:lnTo>
                    <a:pt x="103" y="1318"/>
                  </a:lnTo>
                  <a:lnTo>
                    <a:pt x="0" y="1375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32" name="Freeform 131"/>
            <p:cNvSpPr>
              <a:spLocks/>
            </p:cNvSpPr>
            <p:nvPr/>
          </p:nvSpPr>
          <p:spPr bwMode="auto">
            <a:xfrm rot="696599">
              <a:off x="2485" y="1096"/>
              <a:ext cx="704" cy="66"/>
            </a:xfrm>
            <a:custGeom>
              <a:avLst/>
              <a:gdLst>
                <a:gd name="T0" fmla="*/ 0 w 2111"/>
                <a:gd name="T1" fmla="*/ 22 h 198"/>
                <a:gd name="T2" fmla="*/ 0 w 2111"/>
                <a:gd name="T3" fmla="*/ 22 h 198"/>
                <a:gd name="T4" fmla="*/ 1 w 2111"/>
                <a:gd name="T5" fmla="*/ 22 h 198"/>
                <a:gd name="T6" fmla="*/ 11 w 2111"/>
                <a:gd name="T7" fmla="*/ 21 h 198"/>
                <a:gd name="T8" fmla="*/ 21 w 2111"/>
                <a:gd name="T9" fmla="*/ 20 h 198"/>
                <a:gd name="T10" fmla="*/ 30 w 2111"/>
                <a:gd name="T11" fmla="*/ 19 h 198"/>
                <a:gd name="T12" fmla="*/ 40 w 2111"/>
                <a:gd name="T13" fmla="*/ 18 h 198"/>
                <a:gd name="T14" fmla="*/ 50 w 2111"/>
                <a:gd name="T15" fmla="*/ 17 h 198"/>
                <a:gd name="T16" fmla="*/ 59 w 2111"/>
                <a:gd name="T17" fmla="*/ 16 h 198"/>
                <a:gd name="T18" fmla="*/ 69 w 2111"/>
                <a:gd name="T19" fmla="*/ 15 h 198"/>
                <a:gd name="T20" fmla="*/ 78 w 2111"/>
                <a:gd name="T21" fmla="*/ 14 h 198"/>
                <a:gd name="T22" fmla="*/ 88 w 2111"/>
                <a:gd name="T23" fmla="*/ 13 h 198"/>
                <a:gd name="T24" fmla="*/ 98 w 2111"/>
                <a:gd name="T25" fmla="*/ 13 h 198"/>
                <a:gd name="T26" fmla="*/ 107 w 2111"/>
                <a:gd name="T27" fmla="*/ 12 h 198"/>
                <a:gd name="T28" fmla="*/ 117 w 2111"/>
                <a:gd name="T29" fmla="*/ 11 h 198"/>
                <a:gd name="T30" fmla="*/ 127 w 2111"/>
                <a:gd name="T31" fmla="*/ 10 h 198"/>
                <a:gd name="T32" fmla="*/ 136 w 2111"/>
                <a:gd name="T33" fmla="*/ 10 h 198"/>
                <a:gd name="T34" fmla="*/ 146 w 2111"/>
                <a:gd name="T35" fmla="*/ 9 h 198"/>
                <a:gd name="T36" fmla="*/ 156 w 2111"/>
                <a:gd name="T37" fmla="*/ 9 h 198"/>
                <a:gd name="T38" fmla="*/ 161 w 2111"/>
                <a:gd name="T39" fmla="*/ 9 h 198"/>
                <a:gd name="T40" fmla="*/ 165 w 2111"/>
                <a:gd name="T41" fmla="*/ 8 h 198"/>
                <a:gd name="T42" fmla="*/ 170 w 2111"/>
                <a:gd name="T43" fmla="*/ 8 h 198"/>
                <a:gd name="T44" fmla="*/ 175 w 2111"/>
                <a:gd name="T45" fmla="*/ 8 h 198"/>
                <a:gd name="T46" fmla="*/ 180 w 2111"/>
                <a:gd name="T47" fmla="*/ 8 h 198"/>
                <a:gd name="T48" fmla="*/ 185 w 2111"/>
                <a:gd name="T49" fmla="*/ 8 h 198"/>
                <a:gd name="T50" fmla="*/ 189 w 2111"/>
                <a:gd name="T51" fmla="*/ 8 h 198"/>
                <a:gd name="T52" fmla="*/ 194 w 2111"/>
                <a:gd name="T53" fmla="*/ 8 h 198"/>
                <a:gd name="T54" fmla="*/ 199 w 2111"/>
                <a:gd name="T55" fmla="*/ 7 h 198"/>
                <a:gd name="T56" fmla="*/ 204 w 2111"/>
                <a:gd name="T57" fmla="*/ 7 h 198"/>
                <a:gd name="T58" fmla="*/ 209 w 2111"/>
                <a:gd name="T59" fmla="*/ 6 h 198"/>
                <a:gd name="T60" fmla="*/ 213 w 2111"/>
                <a:gd name="T61" fmla="*/ 6 h 198"/>
                <a:gd name="T62" fmla="*/ 218 w 2111"/>
                <a:gd name="T63" fmla="*/ 6 h 198"/>
                <a:gd name="T64" fmla="*/ 222 w 2111"/>
                <a:gd name="T65" fmla="*/ 5 h 198"/>
                <a:gd name="T66" fmla="*/ 227 w 2111"/>
                <a:gd name="T67" fmla="*/ 4 h 198"/>
                <a:gd name="T68" fmla="*/ 232 w 2111"/>
                <a:gd name="T69" fmla="*/ 3 h 198"/>
                <a:gd name="T70" fmla="*/ 233 w 2111"/>
                <a:gd name="T71" fmla="*/ 2 h 198"/>
                <a:gd name="T72" fmla="*/ 233 w 2111"/>
                <a:gd name="T73" fmla="*/ 1 h 198"/>
                <a:gd name="T74" fmla="*/ 234 w 2111"/>
                <a:gd name="T75" fmla="*/ 1 h 198"/>
                <a:gd name="T76" fmla="*/ 235 w 2111"/>
                <a:gd name="T77" fmla="*/ 0 h 198"/>
                <a:gd name="T78" fmla="*/ 219 w 2111"/>
                <a:gd name="T79" fmla="*/ 0 h 198"/>
                <a:gd name="T80" fmla="*/ 203 w 2111"/>
                <a:gd name="T81" fmla="*/ 1 h 198"/>
                <a:gd name="T82" fmla="*/ 188 w 2111"/>
                <a:gd name="T83" fmla="*/ 2 h 198"/>
                <a:gd name="T84" fmla="*/ 172 w 2111"/>
                <a:gd name="T85" fmla="*/ 3 h 198"/>
                <a:gd name="T86" fmla="*/ 157 w 2111"/>
                <a:gd name="T87" fmla="*/ 3 h 198"/>
                <a:gd name="T88" fmla="*/ 142 w 2111"/>
                <a:gd name="T89" fmla="*/ 5 h 198"/>
                <a:gd name="T90" fmla="*/ 127 w 2111"/>
                <a:gd name="T91" fmla="*/ 6 h 198"/>
                <a:gd name="T92" fmla="*/ 112 w 2111"/>
                <a:gd name="T93" fmla="*/ 7 h 198"/>
                <a:gd name="T94" fmla="*/ 98 w 2111"/>
                <a:gd name="T95" fmla="*/ 9 h 198"/>
                <a:gd name="T96" fmla="*/ 84 w 2111"/>
                <a:gd name="T97" fmla="*/ 10 h 198"/>
                <a:gd name="T98" fmla="*/ 69 w 2111"/>
                <a:gd name="T99" fmla="*/ 12 h 198"/>
                <a:gd name="T100" fmla="*/ 55 w 2111"/>
                <a:gd name="T101" fmla="*/ 14 h 198"/>
                <a:gd name="T102" fmla="*/ 41 w 2111"/>
                <a:gd name="T103" fmla="*/ 16 h 198"/>
                <a:gd name="T104" fmla="*/ 27 w 2111"/>
                <a:gd name="T105" fmla="*/ 18 h 198"/>
                <a:gd name="T106" fmla="*/ 13 w 2111"/>
                <a:gd name="T107" fmla="*/ 20 h 198"/>
                <a:gd name="T108" fmla="*/ 0 w 2111"/>
                <a:gd name="T109" fmla="*/ 22 h 19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111" h="198">
                  <a:moveTo>
                    <a:pt x="0" y="198"/>
                  </a:moveTo>
                  <a:lnTo>
                    <a:pt x="3" y="198"/>
                  </a:lnTo>
                  <a:lnTo>
                    <a:pt x="7" y="198"/>
                  </a:lnTo>
                  <a:lnTo>
                    <a:pt x="98" y="190"/>
                  </a:lnTo>
                  <a:lnTo>
                    <a:pt x="185" y="183"/>
                  </a:lnTo>
                  <a:lnTo>
                    <a:pt x="273" y="171"/>
                  </a:lnTo>
                  <a:lnTo>
                    <a:pt x="360" y="163"/>
                  </a:lnTo>
                  <a:lnTo>
                    <a:pt x="447" y="156"/>
                  </a:lnTo>
                  <a:lnTo>
                    <a:pt x="535" y="148"/>
                  </a:lnTo>
                  <a:lnTo>
                    <a:pt x="619" y="136"/>
                  </a:lnTo>
                  <a:lnTo>
                    <a:pt x="706" y="129"/>
                  </a:lnTo>
                  <a:lnTo>
                    <a:pt x="794" y="121"/>
                  </a:lnTo>
                  <a:lnTo>
                    <a:pt x="878" y="114"/>
                  </a:lnTo>
                  <a:lnTo>
                    <a:pt x="964" y="107"/>
                  </a:lnTo>
                  <a:lnTo>
                    <a:pt x="1051" y="99"/>
                  </a:lnTo>
                  <a:lnTo>
                    <a:pt x="1139" y="92"/>
                  </a:lnTo>
                  <a:lnTo>
                    <a:pt x="1226" y="87"/>
                  </a:lnTo>
                  <a:lnTo>
                    <a:pt x="1314" y="80"/>
                  </a:lnTo>
                  <a:lnTo>
                    <a:pt x="1406" y="77"/>
                  </a:lnTo>
                  <a:lnTo>
                    <a:pt x="1447" y="77"/>
                  </a:lnTo>
                  <a:lnTo>
                    <a:pt x="1488" y="72"/>
                  </a:lnTo>
                  <a:lnTo>
                    <a:pt x="1530" y="72"/>
                  </a:lnTo>
                  <a:lnTo>
                    <a:pt x="1572" y="72"/>
                  </a:lnTo>
                  <a:lnTo>
                    <a:pt x="1618" y="72"/>
                  </a:lnTo>
                  <a:lnTo>
                    <a:pt x="1660" y="69"/>
                  </a:lnTo>
                  <a:lnTo>
                    <a:pt x="1702" y="69"/>
                  </a:lnTo>
                  <a:lnTo>
                    <a:pt x="1747" y="69"/>
                  </a:lnTo>
                  <a:lnTo>
                    <a:pt x="1788" y="65"/>
                  </a:lnTo>
                  <a:lnTo>
                    <a:pt x="1835" y="62"/>
                  </a:lnTo>
                  <a:lnTo>
                    <a:pt x="1877" y="57"/>
                  </a:lnTo>
                  <a:lnTo>
                    <a:pt x="1919" y="53"/>
                  </a:lnTo>
                  <a:lnTo>
                    <a:pt x="1959" y="50"/>
                  </a:lnTo>
                  <a:lnTo>
                    <a:pt x="2001" y="42"/>
                  </a:lnTo>
                  <a:lnTo>
                    <a:pt x="2043" y="35"/>
                  </a:lnTo>
                  <a:lnTo>
                    <a:pt x="2085" y="27"/>
                  </a:lnTo>
                  <a:lnTo>
                    <a:pt x="2092" y="20"/>
                  </a:lnTo>
                  <a:lnTo>
                    <a:pt x="2099" y="12"/>
                  </a:lnTo>
                  <a:lnTo>
                    <a:pt x="2104" y="8"/>
                  </a:lnTo>
                  <a:lnTo>
                    <a:pt x="2111" y="0"/>
                  </a:lnTo>
                  <a:lnTo>
                    <a:pt x="1968" y="3"/>
                  </a:lnTo>
                  <a:lnTo>
                    <a:pt x="1827" y="8"/>
                  </a:lnTo>
                  <a:lnTo>
                    <a:pt x="1687" y="15"/>
                  </a:lnTo>
                  <a:lnTo>
                    <a:pt x="1549" y="23"/>
                  </a:lnTo>
                  <a:lnTo>
                    <a:pt x="1413" y="30"/>
                  </a:lnTo>
                  <a:lnTo>
                    <a:pt x="1275" y="42"/>
                  </a:lnTo>
                  <a:lnTo>
                    <a:pt x="1142" y="53"/>
                  </a:lnTo>
                  <a:lnTo>
                    <a:pt x="1009" y="65"/>
                  </a:lnTo>
                  <a:lnTo>
                    <a:pt x="881" y="80"/>
                  </a:lnTo>
                  <a:lnTo>
                    <a:pt x="752" y="92"/>
                  </a:lnTo>
                  <a:lnTo>
                    <a:pt x="622" y="107"/>
                  </a:lnTo>
                  <a:lnTo>
                    <a:pt x="498" y="126"/>
                  </a:lnTo>
                  <a:lnTo>
                    <a:pt x="368" y="141"/>
                  </a:lnTo>
                  <a:lnTo>
                    <a:pt x="246" y="160"/>
                  </a:lnTo>
                  <a:lnTo>
                    <a:pt x="121" y="178"/>
                  </a:lnTo>
                  <a:lnTo>
                    <a:pt x="0" y="198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33" name="Freeform 132"/>
            <p:cNvSpPr>
              <a:spLocks/>
            </p:cNvSpPr>
            <p:nvPr/>
          </p:nvSpPr>
          <p:spPr bwMode="auto">
            <a:xfrm rot="696599">
              <a:off x="3179" y="1164"/>
              <a:ext cx="84" cy="126"/>
            </a:xfrm>
            <a:custGeom>
              <a:avLst/>
              <a:gdLst>
                <a:gd name="T0" fmla="*/ 11 w 251"/>
                <a:gd name="T1" fmla="*/ 42 h 380"/>
                <a:gd name="T2" fmla="*/ 6 w 251"/>
                <a:gd name="T3" fmla="*/ 39 h 380"/>
                <a:gd name="T4" fmla="*/ 3 w 251"/>
                <a:gd name="T5" fmla="*/ 37 h 380"/>
                <a:gd name="T6" fmla="*/ 1 w 251"/>
                <a:gd name="T7" fmla="*/ 33 h 380"/>
                <a:gd name="T8" fmla="*/ 0 w 251"/>
                <a:gd name="T9" fmla="*/ 29 h 380"/>
                <a:gd name="T10" fmla="*/ 0 w 251"/>
                <a:gd name="T11" fmla="*/ 24 h 380"/>
                <a:gd name="T12" fmla="*/ 0 w 251"/>
                <a:gd name="T13" fmla="*/ 19 h 380"/>
                <a:gd name="T14" fmla="*/ 2 w 251"/>
                <a:gd name="T15" fmla="*/ 15 h 380"/>
                <a:gd name="T16" fmla="*/ 3 w 251"/>
                <a:gd name="T17" fmla="*/ 11 h 380"/>
                <a:gd name="T18" fmla="*/ 5 w 251"/>
                <a:gd name="T19" fmla="*/ 10 h 380"/>
                <a:gd name="T20" fmla="*/ 7 w 251"/>
                <a:gd name="T21" fmla="*/ 8 h 380"/>
                <a:gd name="T22" fmla="*/ 10 w 251"/>
                <a:gd name="T23" fmla="*/ 5 h 380"/>
                <a:gd name="T24" fmla="*/ 14 w 251"/>
                <a:gd name="T25" fmla="*/ 3 h 380"/>
                <a:gd name="T26" fmla="*/ 18 w 251"/>
                <a:gd name="T27" fmla="*/ 2 h 380"/>
                <a:gd name="T28" fmla="*/ 22 w 251"/>
                <a:gd name="T29" fmla="*/ 0 h 380"/>
                <a:gd name="T30" fmla="*/ 25 w 251"/>
                <a:gd name="T31" fmla="*/ 0 h 380"/>
                <a:gd name="T32" fmla="*/ 28 w 251"/>
                <a:gd name="T33" fmla="*/ 0 h 380"/>
                <a:gd name="T34" fmla="*/ 28 w 251"/>
                <a:gd name="T35" fmla="*/ 1 h 380"/>
                <a:gd name="T36" fmla="*/ 27 w 251"/>
                <a:gd name="T37" fmla="*/ 2 h 380"/>
                <a:gd name="T38" fmla="*/ 24 w 251"/>
                <a:gd name="T39" fmla="*/ 2 h 380"/>
                <a:gd name="T40" fmla="*/ 20 w 251"/>
                <a:gd name="T41" fmla="*/ 4 h 380"/>
                <a:gd name="T42" fmla="*/ 16 w 251"/>
                <a:gd name="T43" fmla="*/ 5 h 380"/>
                <a:gd name="T44" fmla="*/ 11 w 251"/>
                <a:gd name="T45" fmla="*/ 7 h 380"/>
                <a:gd name="T46" fmla="*/ 7 w 251"/>
                <a:gd name="T47" fmla="*/ 11 h 380"/>
                <a:gd name="T48" fmla="*/ 4 w 251"/>
                <a:gd name="T49" fmla="*/ 15 h 380"/>
                <a:gd name="T50" fmla="*/ 2 w 251"/>
                <a:gd name="T51" fmla="*/ 19 h 380"/>
                <a:gd name="T52" fmla="*/ 2 w 251"/>
                <a:gd name="T53" fmla="*/ 23 h 380"/>
                <a:gd name="T54" fmla="*/ 2 w 251"/>
                <a:gd name="T55" fmla="*/ 27 h 380"/>
                <a:gd name="T56" fmla="*/ 4 w 251"/>
                <a:gd name="T57" fmla="*/ 32 h 380"/>
                <a:gd name="T58" fmla="*/ 6 w 251"/>
                <a:gd name="T59" fmla="*/ 36 h 380"/>
                <a:gd name="T60" fmla="*/ 10 w 251"/>
                <a:gd name="T61" fmla="*/ 39 h 380"/>
                <a:gd name="T62" fmla="*/ 11 w 251"/>
                <a:gd name="T63" fmla="*/ 41 h 380"/>
                <a:gd name="T64" fmla="*/ 11 w 251"/>
                <a:gd name="T65" fmla="*/ 42 h 3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51" h="380">
                  <a:moveTo>
                    <a:pt x="96" y="380"/>
                  </a:moveTo>
                  <a:lnTo>
                    <a:pt x="57" y="360"/>
                  </a:lnTo>
                  <a:lnTo>
                    <a:pt x="27" y="335"/>
                  </a:lnTo>
                  <a:lnTo>
                    <a:pt x="12" y="301"/>
                  </a:lnTo>
                  <a:lnTo>
                    <a:pt x="4" y="262"/>
                  </a:lnTo>
                  <a:lnTo>
                    <a:pt x="0" y="217"/>
                  </a:lnTo>
                  <a:lnTo>
                    <a:pt x="4" y="175"/>
                  </a:lnTo>
                  <a:lnTo>
                    <a:pt x="15" y="136"/>
                  </a:lnTo>
                  <a:lnTo>
                    <a:pt x="30" y="103"/>
                  </a:lnTo>
                  <a:lnTo>
                    <a:pt x="42" y="87"/>
                  </a:lnTo>
                  <a:lnTo>
                    <a:pt x="64" y="69"/>
                  </a:lnTo>
                  <a:lnTo>
                    <a:pt x="91" y="49"/>
                  </a:lnTo>
                  <a:lnTo>
                    <a:pt x="126" y="30"/>
                  </a:lnTo>
                  <a:lnTo>
                    <a:pt x="160" y="15"/>
                  </a:lnTo>
                  <a:lnTo>
                    <a:pt x="194" y="4"/>
                  </a:lnTo>
                  <a:lnTo>
                    <a:pt x="224" y="0"/>
                  </a:lnTo>
                  <a:lnTo>
                    <a:pt x="247" y="4"/>
                  </a:lnTo>
                  <a:lnTo>
                    <a:pt x="251" y="12"/>
                  </a:lnTo>
                  <a:lnTo>
                    <a:pt x="239" y="15"/>
                  </a:lnTo>
                  <a:lnTo>
                    <a:pt x="212" y="22"/>
                  </a:lnTo>
                  <a:lnTo>
                    <a:pt x="179" y="34"/>
                  </a:lnTo>
                  <a:lnTo>
                    <a:pt x="141" y="46"/>
                  </a:lnTo>
                  <a:lnTo>
                    <a:pt x="99" y="64"/>
                  </a:lnTo>
                  <a:lnTo>
                    <a:pt x="61" y="96"/>
                  </a:lnTo>
                  <a:lnTo>
                    <a:pt x="34" y="133"/>
                  </a:lnTo>
                  <a:lnTo>
                    <a:pt x="19" y="175"/>
                  </a:lnTo>
                  <a:lnTo>
                    <a:pt x="19" y="209"/>
                  </a:lnTo>
                  <a:lnTo>
                    <a:pt x="22" y="247"/>
                  </a:lnTo>
                  <a:lnTo>
                    <a:pt x="34" y="289"/>
                  </a:lnTo>
                  <a:lnTo>
                    <a:pt x="57" y="326"/>
                  </a:lnTo>
                  <a:lnTo>
                    <a:pt x="88" y="357"/>
                  </a:lnTo>
                  <a:lnTo>
                    <a:pt x="103" y="375"/>
                  </a:lnTo>
                  <a:lnTo>
                    <a:pt x="96" y="38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Virtualizing Resources</a:t>
            </a:r>
          </a:p>
        </p:txBody>
      </p:sp>
      <p:sp>
        <p:nvSpPr>
          <p:cNvPr id="637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133600"/>
            <a:ext cx="9144000" cy="4495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Physical Reality: 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Different Processes/Threads share the same hardware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Need to multiplex CPU (Just finished: scheduling)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Need to multiplex use of Memory (Today)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Need to multiplex disk and devices (later in term)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Why worry about memory sharing?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The complete working state of a process and/or kernel is defined by its data in memory (and registers)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Consequently, cannot just let different threads of control use the same memory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Physics: two different pieces of data cannot occupy the same locations in memory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Probably don’t want different threads to even have access to each other’s memory (protection)</a:t>
            </a:r>
          </a:p>
        </p:txBody>
      </p:sp>
    </p:spTree>
    <p:extLst>
      <p:ext uri="{BB962C8B-B14F-4D97-AF65-F5344CB8AC3E}">
        <p14:creationId xmlns:p14="http://schemas.microsoft.com/office/powerpoint/2010/main" val="26083172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638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38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95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2133600"/>
            <a:ext cx="3871913" cy="2882900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</p:pic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696200" cy="533400"/>
          </a:xfrm>
        </p:spPr>
        <p:txBody>
          <a:bodyPr/>
          <a:lstStyle/>
          <a:p>
            <a:r>
              <a:rPr lang="en-US" altLang="en-US" dirty="0" smtClean="0"/>
              <a:t>Next Objective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 smtClean="0"/>
              <a:t>Dive deeper into the concepts and mechanisms of memory sharing and address translation</a:t>
            </a:r>
          </a:p>
          <a:p>
            <a:r>
              <a:rPr lang="en-US" altLang="en-US" dirty="0" smtClean="0"/>
              <a:t>Enabler of many key aspects of operating systems</a:t>
            </a:r>
          </a:p>
          <a:p>
            <a:pPr lvl="1"/>
            <a:r>
              <a:rPr lang="en-US" altLang="en-US" dirty="0" smtClean="0"/>
              <a:t>Protection</a:t>
            </a:r>
          </a:p>
          <a:p>
            <a:pPr lvl="1"/>
            <a:r>
              <a:rPr lang="en-US" altLang="en-US" dirty="0" smtClean="0"/>
              <a:t>Multi-programming</a:t>
            </a:r>
          </a:p>
          <a:p>
            <a:pPr lvl="1"/>
            <a:r>
              <a:rPr lang="en-US" altLang="en-US" dirty="0" smtClean="0"/>
              <a:t>Isolation</a:t>
            </a:r>
          </a:p>
          <a:p>
            <a:pPr lvl="1"/>
            <a:r>
              <a:rPr lang="en-US" altLang="en-US" dirty="0" smtClean="0"/>
              <a:t>Memory resource management</a:t>
            </a:r>
          </a:p>
          <a:p>
            <a:pPr lvl="1"/>
            <a:r>
              <a:rPr lang="en-US" altLang="en-US" dirty="0" smtClean="0"/>
              <a:t>I/O efficiency</a:t>
            </a:r>
          </a:p>
          <a:p>
            <a:pPr lvl="1"/>
            <a:r>
              <a:rPr lang="en-US" altLang="en-US" dirty="0" smtClean="0"/>
              <a:t>Sharing</a:t>
            </a:r>
          </a:p>
          <a:p>
            <a:pPr lvl="1"/>
            <a:r>
              <a:rPr lang="en-US" altLang="en-US" dirty="0" smtClean="0"/>
              <a:t>Inter-process communication</a:t>
            </a:r>
          </a:p>
          <a:p>
            <a:pPr lvl="1"/>
            <a:r>
              <a:rPr lang="en-US" altLang="en-US" dirty="0" smtClean="0"/>
              <a:t>Debugging</a:t>
            </a:r>
          </a:p>
          <a:p>
            <a:pPr lvl="1"/>
            <a:r>
              <a:rPr lang="en-US" altLang="en-US" dirty="0" smtClean="0"/>
              <a:t>Demand paging</a:t>
            </a:r>
          </a:p>
          <a:p>
            <a:r>
              <a:rPr lang="en-US" altLang="en-US" dirty="0" smtClean="0"/>
              <a:t>Today: Linking, Segmentation, Paged Virtual Address </a:t>
            </a:r>
          </a:p>
        </p:txBody>
      </p:sp>
      <p:sp>
        <p:nvSpPr>
          <p:cNvPr id="2" name="Right Arrow 1"/>
          <p:cNvSpPr/>
          <p:nvPr/>
        </p:nvSpPr>
        <p:spPr bwMode="auto">
          <a:xfrm rot="1644423">
            <a:off x="4832688" y="2029861"/>
            <a:ext cx="1524265" cy="1173257"/>
          </a:xfrm>
          <a:prstGeom prst="rightArrow">
            <a:avLst/>
          </a:prstGeom>
          <a:solidFill>
            <a:schemeClr val="accent2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1993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Recall: Single and Multithreaded Processes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7525" y="4389438"/>
            <a:ext cx="8382000" cy="22860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Threads encapsulate concurrency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“Active” component of a process</a:t>
            </a:r>
          </a:p>
          <a:p>
            <a:r>
              <a:rPr lang="en-US" altLang="ko-KR" dirty="0" smtClean="0">
                <a:ea typeface="굴림" panose="020B0600000101010101" pitchFamily="34" charset="-127"/>
              </a:rPr>
              <a:t>Address spaces encapsulate protection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Keeps buggy program from trashing the system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“Passive” component of a process</a:t>
            </a: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" t="11746" r="392" b="11746"/>
          <a:stretch>
            <a:fillRect/>
          </a:stretch>
        </p:blipFill>
        <p:spPr bwMode="auto">
          <a:xfrm>
            <a:off x="1371600" y="762000"/>
            <a:ext cx="6248400" cy="361473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6915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Important Aspects of Memory Multiplexing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762000"/>
            <a:ext cx="8610600" cy="57912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Controlled overlap: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Separate state of threads should not collide in physical memory.  Obviously, unexpected overlap causes chaos!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Conversely, would like the ability to overlap when desired (for communication)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Translation: 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Ability to translate accesses from one address space (virtual) to a different one (physical)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When translation exists, processor uses virtual addresses, physical memory uses physical addresses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Side effects:</a:t>
            </a:r>
          </a:p>
          <a:p>
            <a:pPr lvl="2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Can be used to avoid overlap</a:t>
            </a:r>
          </a:p>
          <a:p>
            <a:pPr lvl="2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Can be used to give uniform view of memory to programs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Protection: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Prevent access to private memory of other processes</a:t>
            </a:r>
          </a:p>
          <a:p>
            <a:pPr lvl="2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Different pages of memory can be given special behavior (Read Only, Invisible to user programs, </a:t>
            </a:r>
            <a:r>
              <a:rPr lang="en-US" altLang="ko-KR" dirty="0" err="1" smtClean="0">
                <a:ea typeface="굴림" panose="020B0600000101010101" pitchFamily="34" charset="-127"/>
              </a:rPr>
              <a:t>etc</a:t>
            </a:r>
            <a:r>
              <a:rPr lang="en-US" altLang="ko-KR" dirty="0" smtClean="0">
                <a:ea typeface="굴림" panose="020B0600000101010101" pitchFamily="34" charset="-127"/>
              </a:rPr>
              <a:t>).</a:t>
            </a:r>
          </a:p>
          <a:p>
            <a:pPr lvl="2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Kernel data protected from User programs</a:t>
            </a:r>
          </a:p>
          <a:p>
            <a:pPr lvl="2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Programs protected from themselves</a:t>
            </a:r>
          </a:p>
        </p:txBody>
      </p:sp>
    </p:spTree>
    <p:extLst>
      <p:ext uri="{BB962C8B-B14F-4D97-AF65-F5344CB8AC3E}">
        <p14:creationId xmlns:p14="http://schemas.microsoft.com/office/powerpoint/2010/main" val="9360546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 bwMode="auto">
          <a:xfrm>
            <a:off x="1524000" y="2133600"/>
            <a:ext cx="6705600" cy="4343400"/>
          </a:xfrm>
          <a:prstGeom prst="rect">
            <a:avLst/>
          </a:prstGeom>
          <a:pattFill prst="horzBrick">
            <a:fgClr>
              <a:schemeClr val="bg2">
                <a:lumMod val="40000"/>
                <a:lumOff val="60000"/>
              </a:schemeClr>
            </a:fgClr>
            <a:bgClr>
              <a:prstClr val="white"/>
            </a:bgClr>
          </a:patt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800600" y="3505200"/>
            <a:ext cx="2171700" cy="2171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001000" cy="736600"/>
          </a:xfrm>
        </p:spPr>
        <p:txBody>
          <a:bodyPr/>
          <a:lstStyle/>
          <a:p>
            <a:r>
              <a:rPr lang="en-US" sz="3600" dirty="0" smtClean="0"/>
              <a:t>Recall: Loading</a:t>
            </a:r>
            <a:endParaRPr lang="en-US" sz="3600" dirty="0"/>
          </a:p>
        </p:txBody>
      </p:sp>
      <p:cxnSp>
        <p:nvCxnSpPr>
          <p:cNvPr id="10" name="Straight Arrow Connector 9"/>
          <p:cNvCxnSpPr>
            <a:stCxn id="7" idx="3"/>
          </p:cNvCxnSpPr>
          <p:nvPr/>
        </p:nvCxnSpPr>
        <p:spPr bwMode="auto">
          <a:xfrm flipV="1">
            <a:off x="3810000" y="3379749"/>
            <a:ext cx="914400" cy="11151"/>
          </a:xfrm>
          <a:prstGeom prst="straightConnector1">
            <a:avLst/>
          </a:prstGeom>
          <a:solidFill>
            <a:schemeClr val="accent1"/>
          </a:solidFill>
          <a:ln w="57150" cap="flat" cmpd="thinThick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4191000" y="3352800"/>
            <a:ext cx="0" cy="685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39" name="Can 38"/>
          <p:cNvSpPr/>
          <p:nvPr/>
        </p:nvSpPr>
        <p:spPr bwMode="auto">
          <a:xfrm>
            <a:off x="2362200" y="4343400"/>
            <a:ext cx="1143000" cy="1295400"/>
          </a:xfrm>
          <a:prstGeom prst="can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Gill Sans Light"/>
                <a:cs typeface="Gill Sans Light"/>
              </a:rPr>
              <a:t>storage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5029200"/>
            <a:ext cx="1473200" cy="1001993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0" y="5105400"/>
            <a:ext cx="1237948" cy="87630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200" y="5943600"/>
            <a:ext cx="723900" cy="455315"/>
          </a:xfrm>
          <a:prstGeom prst="rect">
            <a:avLst/>
          </a:prstGeom>
        </p:spPr>
      </p:pic>
      <p:sp>
        <p:nvSpPr>
          <p:cNvPr id="45" name="Punched Tape 44"/>
          <p:cNvSpPr/>
          <p:nvPr/>
        </p:nvSpPr>
        <p:spPr bwMode="auto">
          <a:xfrm rot="5400000">
            <a:off x="2400300" y="1028700"/>
            <a:ext cx="1219200" cy="838200"/>
          </a:xfrm>
          <a:prstGeom prst="flowChartPunchedTape">
            <a:avLst/>
          </a:prstGeom>
          <a:solidFill>
            <a:srgbClr val="79FF7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2209800" y="2971800"/>
            <a:ext cx="1600200" cy="838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Processor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3048000" y="1981200"/>
            <a:ext cx="4572000" cy="1524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86200" y="1676400"/>
            <a:ext cx="2954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Gill Sans Light"/>
                <a:cs typeface="Gill Sans Light"/>
              </a:rPr>
              <a:t>OS Hardware Virtualization</a:t>
            </a:r>
            <a:endParaRPr lang="en-US" sz="2000" dirty="0">
              <a:latin typeface="Gill Sans Light"/>
              <a:cs typeface="Gill Sans Ligh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4000" y="2133600"/>
            <a:ext cx="11977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Gill Sans Light"/>
                <a:cs typeface="Gill Sans Light"/>
              </a:rPr>
              <a:t>Hardware</a:t>
            </a:r>
            <a:endParaRPr lang="en-US" sz="2000" dirty="0">
              <a:latin typeface="Gill Sans Light"/>
              <a:cs typeface="Gill Sans Light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524000" y="1752600"/>
            <a:ext cx="10823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Gill Sans Light"/>
                <a:cs typeface="Gill Sans Light"/>
              </a:rPr>
              <a:t>Software</a:t>
            </a:r>
            <a:endParaRPr lang="en-US" sz="2000" dirty="0">
              <a:latin typeface="Gill Sans Light"/>
              <a:cs typeface="Gill Sans Light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724400" y="2209800"/>
            <a:ext cx="1752600" cy="1676400"/>
          </a:xfrm>
          <a:prstGeom prst="rect">
            <a:avLst/>
          </a:prstGeom>
          <a:solidFill>
            <a:srgbClr val="C0D2FE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Memory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53200" y="4419600"/>
            <a:ext cx="1197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Gill Sans Light"/>
                <a:cs typeface="Gill Sans Light"/>
              </a:rPr>
              <a:t>Networks</a:t>
            </a:r>
            <a:endParaRPr lang="en-US" sz="2000" dirty="0">
              <a:latin typeface="Gill Sans Light"/>
              <a:cs typeface="Gill Sans Ligh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629400" y="5943600"/>
            <a:ext cx="995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Gill Sans Light"/>
                <a:cs typeface="Gill Sans Light"/>
              </a:rPr>
              <a:t>Displays</a:t>
            </a:r>
            <a:endParaRPr lang="en-US" sz="2000" dirty="0">
              <a:latin typeface="Gill Sans Light"/>
              <a:cs typeface="Gill Sans Ligh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257800" y="6096000"/>
            <a:ext cx="788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Gill Sans Light"/>
                <a:cs typeface="Gill Sans Light"/>
              </a:rPr>
              <a:t>Inputs</a:t>
            </a:r>
            <a:endParaRPr lang="en-US" sz="2000" dirty="0">
              <a:latin typeface="Gill Sans Light"/>
              <a:cs typeface="Gill Sans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81400" y="1371600"/>
            <a:ext cx="941784" cy="338554"/>
          </a:xfrm>
          <a:prstGeom prst="rect">
            <a:avLst/>
          </a:prstGeom>
          <a:solidFill>
            <a:srgbClr val="EFE683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latin typeface="Gill Sans Light"/>
                <a:cs typeface="Gill Sans Light"/>
              </a:rPr>
              <a:t>Processes</a:t>
            </a:r>
            <a:endParaRPr lang="en-US" sz="1600" i="1" dirty="0">
              <a:latin typeface="Gill Sans Light"/>
              <a:cs typeface="Gill Sans Ligh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343400" y="1143000"/>
            <a:ext cx="1400744" cy="338554"/>
          </a:xfrm>
          <a:prstGeom prst="rect">
            <a:avLst/>
          </a:prstGeom>
          <a:solidFill>
            <a:srgbClr val="EFE683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latin typeface="Gill Sans Light"/>
                <a:cs typeface="Gill Sans Light"/>
              </a:rPr>
              <a:t>Address Spaces</a:t>
            </a:r>
            <a:endParaRPr lang="en-US" sz="1600" i="1" dirty="0">
              <a:latin typeface="Gill Sans Light"/>
              <a:cs typeface="Gill Sans Ligh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641150" y="1371600"/>
            <a:ext cx="539831" cy="338554"/>
          </a:xfrm>
          <a:prstGeom prst="rect">
            <a:avLst/>
          </a:prstGeom>
          <a:solidFill>
            <a:srgbClr val="EFE683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latin typeface="Gill Sans Light"/>
                <a:cs typeface="Gill Sans Light"/>
              </a:rPr>
              <a:t>Files</a:t>
            </a:r>
            <a:endParaRPr lang="en-US" sz="1600" i="1" dirty="0">
              <a:latin typeface="Gill Sans Light"/>
              <a:cs typeface="Gill Sans Light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667000" y="2133600"/>
            <a:ext cx="454572" cy="338554"/>
          </a:xfrm>
          <a:prstGeom prst="rect">
            <a:avLst/>
          </a:prstGeom>
          <a:solidFill>
            <a:srgbClr val="EFE683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latin typeface="Gill Sans Light"/>
                <a:cs typeface="Gill Sans Light"/>
              </a:rPr>
              <a:t>ISA</a:t>
            </a:r>
            <a:endParaRPr lang="en-US" sz="1600" i="1" dirty="0">
              <a:latin typeface="Gill Sans Light"/>
              <a:cs typeface="Gill Sans Light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172200" y="1143000"/>
            <a:ext cx="920444" cy="338554"/>
          </a:xfrm>
          <a:prstGeom prst="rect">
            <a:avLst/>
          </a:prstGeom>
          <a:solidFill>
            <a:srgbClr val="EFE683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latin typeface="Gill Sans Light"/>
                <a:cs typeface="Gill Sans Light"/>
              </a:rPr>
              <a:t>Windows</a:t>
            </a:r>
            <a:endParaRPr lang="en-US" sz="1600" i="1" dirty="0">
              <a:latin typeface="Gill Sans Light"/>
              <a:cs typeface="Gill Sans Light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969874" y="1371600"/>
            <a:ext cx="780282" cy="338554"/>
          </a:xfrm>
          <a:prstGeom prst="rect">
            <a:avLst/>
          </a:prstGeom>
          <a:solidFill>
            <a:srgbClr val="EFE683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latin typeface="Gill Sans Light"/>
                <a:cs typeface="Gill Sans Light"/>
              </a:rPr>
              <a:t>Sockets</a:t>
            </a:r>
            <a:endParaRPr lang="en-US" sz="1600" i="1" dirty="0">
              <a:latin typeface="Gill Sans Light"/>
              <a:cs typeface="Gill Sans Ligh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124200" y="3429000"/>
            <a:ext cx="533400" cy="304800"/>
            <a:chOff x="3124200" y="3657600"/>
            <a:chExt cx="533400" cy="304800"/>
          </a:xfrm>
        </p:grpSpPr>
        <p:sp>
          <p:nvSpPr>
            <p:cNvPr id="52" name="Rectangle 51"/>
            <p:cNvSpPr/>
            <p:nvPr/>
          </p:nvSpPr>
          <p:spPr bwMode="auto">
            <a:xfrm>
              <a:off x="3124200" y="3657600"/>
              <a:ext cx="533400" cy="3048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3124200" y="3733800"/>
              <a:ext cx="533400" cy="1524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endParaRPr>
            </a:p>
          </p:txBody>
        </p:sp>
      </p:grpSp>
      <p:sp>
        <p:nvSpPr>
          <p:cNvPr id="49" name="Rectangle 48"/>
          <p:cNvSpPr/>
          <p:nvPr/>
        </p:nvSpPr>
        <p:spPr bwMode="auto">
          <a:xfrm>
            <a:off x="4800600" y="2667000"/>
            <a:ext cx="838200" cy="685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4876800" y="3505200"/>
            <a:ext cx="1524000" cy="3048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OS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5791200" y="2667000"/>
            <a:ext cx="609600" cy="381000"/>
          </a:xfrm>
          <a:prstGeom prst="rect">
            <a:avLst/>
          </a:prstGeom>
          <a:solidFill>
            <a:srgbClr val="FBBA0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5715000" y="2895600"/>
            <a:ext cx="609600" cy="381000"/>
          </a:xfrm>
          <a:prstGeom prst="rect">
            <a:avLst/>
          </a:prstGeom>
          <a:solidFill>
            <a:srgbClr val="CC333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cxnSp>
        <p:nvCxnSpPr>
          <p:cNvPr id="55" name="Curved Connector 54"/>
          <p:cNvCxnSpPr/>
          <p:nvPr/>
        </p:nvCxnSpPr>
        <p:spPr bwMode="auto">
          <a:xfrm rot="5400000" flipH="1" flipV="1">
            <a:off x="3867150" y="2457450"/>
            <a:ext cx="609600" cy="1638300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3810000" y="914400"/>
            <a:ext cx="819856" cy="338554"/>
          </a:xfrm>
          <a:prstGeom prst="rect">
            <a:avLst/>
          </a:prstGeom>
          <a:solidFill>
            <a:srgbClr val="EFE683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latin typeface="Gill Sans Light"/>
                <a:cs typeface="Gill Sans Light"/>
              </a:rPr>
              <a:t>Threads</a:t>
            </a:r>
            <a:endParaRPr lang="en-US" sz="1600" i="1" dirty="0">
              <a:latin typeface="Gill Sans Light"/>
              <a:cs typeface="Gill Sans Ligh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707395" y="3048000"/>
            <a:ext cx="6293605" cy="1418553"/>
            <a:chOff x="1707395" y="3276600"/>
            <a:chExt cx="6293605" cy="1418553"/>
          </a:xfrm>
        </p:grpSpPr>
        <p:sp>
          <p:nvSpPr>
            <p:cNvPr id="14" name="Arc 13"/>
            <p:cNvSpPr/>
            <p:nvPr/>
          </p:nvSpPr>
          <p:spPr bwMode="auto">
            <a:xfrm rot="21036509">
              <a:off x="1707395" y="3819625"/>
              <a:ext cx="6034009" cy="875528"/>
            </a:xfrm>
            <a:prstGeom prst="arc">
              <a:avLst>
                <a:gd name="adj1" fmla="val 10911104"/>
                <a:gd name="adj2" fmla="val 0"/>
              </a:avLst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553200" y="3276600"/>
              <a:ext cx="1447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Gill Sans Light"/>
                  <a:cs typeface="Gill Sans Light"/>
                </a:rPr>
                <a:t>Protection Boundary</a:t>
              </a:r>
              <a:endParaRPr lang="en-US" sz="2000" dirty="0">
                <a:latin typeface="Gill Sans Light"/>
                <a:cs typeface="Gill Sans Light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05200" y="4038600"/>
            <a:ext cx="1371600" cy="2286000"/>
            <a:chOff x="3505200" y="4267200"/>
            <a:chExt cx="1371600" cy="2286000"/>
          </a:xfrm>
        </p:grpSpPr>
        <p:sp>
          <p:nvSpPr>
            <p:cNvPr id="62" name="Rectangle 61"/>
            <p:cNvSpPr/>
            <p:nvPr/>
          </p:nvSpPr>
          <p:spPr bwMode="auto">
            <a:xfrm>
              <a:off x="3810000" y="4267200"/>
              <a:ext cx="685800" cy="5334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  <a:cs typeface="Gill Sans Light"/>
                </a:rPr>
                <a:t>Ctrlr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endParaRPr>
            </a:p>
          </p:txBody>
        </p:sp>
        <p:cxnSp>
          <p:nvCxnSpPr>
            <p:cNvPr id="63" name="Straight Arrow Connector 62"/>
            <p:cNvCxnSpPr/>
            <p:nvPr/>
          </p:nvCxnSpPr>
          <p:spPr bwMode="auto">
            <a:xfrm>
              <a:off x="4191000" y="4800600"/>
              <a:ext cx="0" cy="762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65" name="Straight Arrow Connector 64"/>
            <p:cNvCxnSpPr/>
            <p:nvPr/>
          </p:nvCxnSpPr>
          <p:spPr bwMode="auto">
            <a:xfrm>
              <a:off x="4191000" y="5029200"/>
              <a:ext cx="6858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66" name="Straight Arrow Connector 65"/>
            <p:cNvCxnSpPr/>
            <p:nvPr/>
          </p:nvCxnSpPr>
          <p:spPr bwMode="auto">
            <a:xfrm>
              <a:off x="4191000" y="5334000"/>
              <a:ext cx="6858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67" name="Straight Arrow Connector 66"/>
            <p:cNvCxnSpPr/>
            <p:nvPr/>
          </p:nvCxnSpPr>
          <p:spPr bwMode="auto">
            <a:xfrm>
              <a:off x="3505200" y="5105400"/>
              <a:ext cx="6858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68" name="Rectangle 67"/>
            <p:cNvSpPr/>
            <p:nvPr/>
          </p:nvSpPr>
          <p:spPr bwMode="auto">
            <a:xfrm>
              <a:off x="3886200" y="5562600"/>
              <a:ext cx="533400" cy="3048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endParaRPr>
            </a:p>
          </p:txBody>
        </p:sp>
        <p:cxnSp>
          <p:nvCxnSpPr>
            <p:cNvPr id="69" name="Straight Arrow Connector 68"/>
            <p:cNvCxnSpPr/>
            <p:nvPr/>
          </p:nvCxnSpPr>
          <p:spPr bwMode="auto">
            <a:xfrm>
              <a:off x="4191000" y="58674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70" name="Straight Arrow Connector 69"/>
            <p:cNvCxnSpPr/>
            <p:nvPr/>
          </p:nvCxnSpPr>
          <p:spPr bwMode="auto">
            <a:xfrm>
              <a:off x="4191000" y="6096000"/>
              <a:ext cx="6858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71" name="Straight Arrow Connector 70"/>
            <p:cNvCxnSpPr/>
            <p:nvPr/>
          </p:nvCxnSpPr>
          <p:spPr bwMode="auto">
            <a:xfrm>
              <a:off x="4191000" y="6248400"/>
              <a:ext cx="6858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</p:grpSp>
      <p:sp>
        <p:nvSpPr>
          <p:cNvPr id="72" name="Punched Tape 71"/>
          <p:cNvSpPr/>
          <p:nvPr/>
        </p:nvSpPr>
        <p:spPr bwMode="auto">
          <a:xfrm rot="5400000">
            <a:off x="2705100" y="5067300"/>
            <a:ext cx="533400" cy="457200"/>
          </a:xfrm>
          <a:prstGeom prst="flowChartPunchedTape">
            <a:avLst/>
          </a:prstGeom>
          <a:solidFill>
            <a:srgbClr val="79FF7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cxnSp>
        <p:nvCxnSpPr>
          <p:cNvPr id="73" name="Curved Connector 72"/>
          <p:cNvCxnSpPr/>
          <p:nvPr/>
        </p:nvCxnSpPr>
        <p:spPr bwMode="auto">
          <a:xfrm rot="5400000">
            <a:off x="2933700" y="3162300"/>
            <a:ext cx="2133600" cy="1905000"/>
          </a:xfrm>
          <a:prstGeom prst="curvedConnector3">
            <a:avLst/>
          </a:prstGeom>
          <a:solidFill>
            <a:schemeClr val="accent1"/>
          </a:solidFill>
          <a:ln w="34925" cap="flat" cmpd="sng" algn="ctr">
            <a:solidFill>
              <a:srgbClr val="CC9966"/>
            </a:solidFill>
            <a:prstDash val="sysDash"/>
            <a:round/>
            <a:headEnd type="triangle" w="lg" len="sm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61206269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7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Workload Characteristics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2663" y="1193800"/>
            <a:ext cx="8530390" cy="4927600"/>
          </a:xfrm>
        </p:spPr>
        <p:txBody>
          <a:bodyPr/>
          <a:lstStyle/>
          <a:p>
            <a:r>
              <a:rPr lang="en-US" dirty="0" smtClean="0"/>
              <a:t>Tasks are </a:t>
            </a:r>
            <a:r>
              <a:rPr lang="en-US" dirty="0" err="1" smtClean="0"/>
              <a:t>preemptable</a:t>
            </a:r>
            <a:r>
              <a:rPr lang="en-US" dirty="0" smtClean="0"/>
              <a:t>, independent with arbitrary arrival (=release) times</a:t>
            </a:r>
          </a:p>
          <a:p>
            <a:r>
              <a:rPr lang="en-US" dirty="0" smtClean="0"/>
              <a:t>Times have deadlines (D) and known computation times (C) </a:t>
            </a:r>
          </a:p>
          <a:p>
            <a:r>
              <a:rPr lang="en-US" dirty="0" smtClean="0"/>
              <a:t>Example Setup:</a:t>
            </a:r>
          </a:p>
        </p:txBody>
      </p:sp>
      <p:pic>
        <p:nvPicPr>
          <p:cNvPr id="3687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3733800"/>
            <a:ext cx="73533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93299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>
            <a:spLocks noChangeArrowheads="1"/>
          </p:cNvSpPr>
          <p:nvPr/>
        </p:nvSpPr>
        <p:spPr bwMode="auto">
          <a:xfrm>
            <a:off x="152400" y="2590800"/>
            <a:ext cx="3657600" cy="25908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  <a:effectLst>
            <a:outerShdw blurRad="50800" dist="38100" dir="2700000" rotWithShape="0">
              <a:srgbClr val="808080">
                <a:alpha val="42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763000" cy="914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Binding of Instructions and Data to Memory</a:t>
            </a:r>
            <a:endParaRPr lang="en-US" altLang="en-US" dirty="0" smtClean="0"/>
          </a:p>
        </p:txBody>
      </p:sp>
      <p:sp>
        <p:nvSpPr>
          <p:cNvPr id="17411" name="Text Box 10"/>
          <p:cNvSpPr txBox="1">
            <a:spLocks noChangeArrowheads="1"/>
          </p:cNvSpPr>
          <p:nvPr/>
        </p:nvSpPr>
        <p:spPr bwMode="auto">
          <a:xfrm>
            <a:off x="0" y="2698750"/>
            <a:ext cx="39624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>
            <a:spAutoFit/>
          </a:bodyPr>
          <a:lstStyle>
            <a:lvl1pPr marL="342900" indent="-3429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1143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lvl="1"/>
            <a:r>
              <a:rPr lang="en-US" altLang="ko-KR" sz="1800">
                <a:latin typeface="Courier New" panose="02070309020205020404" pitchFamily="49" charset="0"/>
                <a:ea typeface="굴림" panose="020B0600000101010101" pitchFamily="34" charset="-127"/>
              </a:rPr>
              <a:t>data1:	dw 	32</a:t>
            </a:r>
          </a:p>
          <a:p>
            <a:pPr lvl="1"/>
            <a:r>
              <a:rPr lang="en-US" altLang="ko-KR" sz="1800">
                <a:latin typeface="Courier New" panose="02070309020205020404" pitchFamily="49" charset="0"/>
                <a:ea typeface="굴림" panose="020B0600000101010101" pitchFamily="34" charset="-127"/>
              </a:rPr>
              <a:t>		…	</a:t>
            </a:r>
          </a:p>
          <a:p>
            <a:pPr lvl="1"/>
            <a:r>
              <a:rPr lang="en-US" altLang="ko-KR" sz="1800">
                <a:latin typeface="Courier New" panose="02070309020205020404" pitchFamily="49" charset="0"/>
                <a:ea typeface="굴림" panose="020B0600000101010101" pitchFamily="34" charset="-127"/>
              </a:rPr>
              <a:t>start:	lw	r1,0(data1)	</a:t>
            </a:r>
          </a:p>
          <a:p>
            <a:pPr lvl="1"/>
            <a:r>
              <a:rPr lang="en-US" altLang="ko-KR" sz="1800">
                <a:latin typeface="Courier New" panose="02070309020205020404" pitchFamily="49" charset="0"/>
                <a:ea typeface="굴림" panose="020B0600000101010101" pitchFamily="34" charset="-127"/>
              </a:rPr>
              <a:t>	jal	checkit</a:t>
            </a:r>
          </a:p>
          <a:p>
            <a:pPr lvl="1"/>
            <a:r>
              <a:rPr lang="en-US" altLang="ko-KR" sz="1800">
                <a:latin typeface="Courier New" panose="02070309020205020404" pitchFamily="49" charset="0"/>
                <a:ea typeface="굴림" panose="020B0600000101010101" pitchFamily="34" charset="-127"/>
              </a:rPr>
              <a:t>loop:	addi r1, r1, -1</a:t>
            </a:r>
          </a:p>
          <a:p>
            <a:pPr lvl="1"/>
            <a:r>
              <a:rPr lang="en-US" altLang="ko-KR" sz="1800">
                <a:latin typeface="Courier New" panose="02070309020205020404" pitchFamily="49" charset="0"/>
                <a:ea typeface="굴림" panose="020B0600000101010101" pitchFamily="34" charset="-127"/>
              </a:rPr>
              <a:t>	bnz 	r1, loop		…</a:t>
            </a:r>
          </a:p>
          <a:p>
            <a:pPr lvl="1"/>
            <a:r>
              <a:rPr lang="en-US" altLang="ko-KR" sz="1800">
                <a:latin typeface="Courier New" panose="02070309020205020404" pitchFamily="49" charset="0"/>
                <a:ea typeface="굴림" panose="020B0600000101010101" pitchFamily="34" charset="-127"/>
              </a:rPr>
              <a:t>checkit: …	</a:t>
            </a:r>
          </a:p>
        </p:txBody>
      </p:sp>
      <p:sp>
        <p:nvSpPr>
          <p:cNvPr id="17412" name="TextBox 18"/>
          <p:cNvSpPr txBox="1">
            <a:spLocks noChangeArrowheads="1"/>
          </p:cNvSpPr>
          <p:nvPr/>
        </p:nvSpPr>
        <p:spPr bwMode="auto">
          <a:xfrm>
            <a:off x="457200" y="2190750"/>
            <a:ext cx="29924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Helvetica" panose="020B0604020202020204" pitchFamily="34" charset="0"/>
              </a:rPr>
              <a:t>Process view of memory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3505200" y="2190750"/>
            <a:ext cx="3200400" cy="2990850"/>
            <a:chOff x="3505200" y="2038290"/>
            <a:chExt cx="3200400" cy="2990910"/>
          </a:xfrm>
        </p:grpSpPr>
        <p:sp>
          <p:nvSpPr>
            <p:cNvPr id="20" name="Rounded Rectangle 19"/>
            <p:cNvSpPr/>
            <p:nvPr/>
          </p:nvSpPr>
          <p:spPr bwMode="auto">
            <a:xfrm>
              <a:off x="4267200" y="2438348"/>
              <a:ext cx="2362200" cy="2590852"/>
            </a:xfrm>
            <a:prstGeom prst="roundRect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ea typeface="ＭＳ Ｐゴシック" charset="-128"/>
                <a:cs typeface="Helvetica"/>
              </a:endParaRPr>
            </a:p>
          </p:txBody>
        </p:sp>
        <p:sp>
          <p:nvSpPr>
            <p:cNvPr id="17417" name="Text Box 11"/>
            <p:cNvSpPr txBox="1">
              <a:spLocks noChangeArrowheads="1"/>
            </p:cNvSpPr>
            <p:nvPr/>
          </p:nvSpPr>
          <p:spPr bwMode="auto">
            <a:xfrm>
              <a:off x="4191000" y="2619375"/>
              <a:ext cx="2514600" cy="230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78" tIns="44445" rIns="90478" bIns="44445">
              <a:spAutoFit/>
            </a:bodyPr>
            <a:lstStyle>
              <a:lvl1pPr marL="342900" indent="-3429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1143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lvl="1"/>
              <a:r>
                <a:rPr lang="en-US" altLang="ko-KR" sz="1800">
                  <a:latin typeface="Courier New" panose="02070309020205020404" pitchFamily="49" charset="0"/>
                  <a:ea typeface="굴림" panose="020B0600000101010101" pitchFamily="34" charset="-127"/>
                </a:rPr>
                <a:t>0x</a:t>
              </a:r>
              <a:r>
                <a:rPr lang="en-US" altLang="ko-KR" sz="1800">
                  <a:solidFill>
                    <a:srgbClr val="FF0000"/>
                  </a:solidFill>
                  <a:latin typeface="Courier New" panose="02070309020205020404" pitchFamily="49" charset="0"/>
                  <a:ea typeface="굴림" panose="020B0600000101010101" pitchFamily="34" charset="-127"/>
                </a:rPr>
                <a:t>0300</a:t>
              </a:r>
              <a:r>
                <a:rPr lang="en-US" altLang="ko-KR" sz="1800">
                  <a:latin typeface="Courier New" panose="02070309020205020404" pitchFamily="49" charset="0"/>
                  <a:ea typeface="굴림" panose="020B0600000101010101" pitchFamily="34" charset="-127"/>
                </a:rPr>
                <a:t>	00000020</a:t>
              </a:r>
            </a:p>
            <a:p>
              <a:pPr lvl="1"/>
              <a:r>
                <a:rPr lang="en-US" altLang="ko-KR" sz="1800">
                  <a:latin typeface="Courier New" panose="02070309020205020404" pitchFamily="49" charset="0"/>
                  <a:ea typeface="굴림" panose="020B0600000101010101" pitchFamily="34" charset="-127"/>
                </a:rPr>
                <a:t>   …	   …</a:t>
              </a:r>
            </a:p>
            <a:p>
              <a:pPr lvl="1"/>
              <a:r>
                <a:rPr lang="en-US" altLang="ko-KR" sz="1800">
                  <a:latin typeface="Courier New" panose="02070309020205020404" pitchFamily="49" charset="0"/>
                  <a:ea typeface="굴림" panose="020B0600000101010101" pitchFamily="34" charset="-127"/>
                </a:rPr>
                <a:t>0x0900	8C20</a:t>
              </a:r>
              <a:r>
                <a:rPr lang="en-US" altLang="ko-KR" sz="1800">
                  <a:solidFill>
                    <a:srgbClr val="FF0000"/>
                  </a:solidFill>
                  <a:latin typeface="Courier New" panose="02070309020205020404" pitchFamily="49" charset="0"/>
                  <a:ea typeface="굴림" panose="020B0600000101010101" pitchFamily="34" charset="-127"/>
                </a:rPr>
                <a:t>00C0</a:t>
              </a:r>
              <a:endParaRPr lang="en-US" altLang="ko-KR" sz="1800">
                <a:latin typeface="Courier New" panose="02070309020205020404" pitchFamily="49" charset="0"/>
                <a:ea typeface="굴림" panose="020B0600000101010101" pitchFamily="34" charset="-127"/>
              </a:endParaRPr>
            </a:p>
            <a:p>
              <a:pPr lvl="1"/>
              <a:r>
                <a:rPr lang="en-US" altLang="ko-KR" sz="1800">
                  <a:latin typeface="Courier New" panose="02070309020205020404" pitchFamily="49" charset="0"/>
                  <a:ea typeface="굴림" panose="020B0600000101010101" pitchFamily="34" charset="-127"/>
                </a:rPr>
                <a:t>0x0904	0C00</a:t>
              </a:r>
              <a:r>
                <a:rPr lang="en-US" altLang="ko-KR" sz="1800">
                  <a:solidFill>
                    <a:srgbClr val="00FFFF"/>
                  </a:solidFill>
                  <a:latin typeface="Courier New" panose="02070309020205020404" pitchFamily="49" charset="0"/>
                  <a:ea typeface="굴림" panose="020B0600000101010101" pitchFamily="34" charset="-127"/>
                </a:rPr>
                <a:t>0280</a:t>
              </a:r>
              <a:endParaRPr lang="en-US" altLang="ko-KR" sz="1800">
                <a:latin typeface="Courier New" panose="02070309020205020404" pitchFamily="49" charset="0"/>
                <a:ea typeface="굴림" panose="020B0600000101010101" pitchFamily="34" charset="-127"/>
              </a:endParaRPr>
            </a:p>
            <a:p>
              <a:pPr lvl="1"/>
              <a:r>
                <a:rPr lang="en-US" altLang="ko-KR" sz="1800">
                  <a:latin typeface="Courier New" panose="02070309020205020404" pitchFamily="49" charset="0"/>
                  <a:ea typeface="굴림" panose="020B0600000101010101" pitchFamily="34" charset="-127"/>
                </a:rPr>
                <a:t>0x</a:t>
              </a:r>
              <a:r>
                <a:rPr lang="en-US" altLang="ko-KR" sz="1800">
                  <a:solidFill>
                    <a:srgbClr val="008000"/>
                  </a:solidFill>
                  <a:latin typeface="Courier New" panose="02070309020205020404" pitchFamily="49" charset="0"/>
                  <a:ea typeface="굴림" panose="020B0600000101010101" pitchFamily="34" charset="-127"/>
                </a:rPr>
                <a:t>0908</a:t>
              </a:r>
              <a:r>
                <a:rPr lang="en-US" altLang="ko-KR" sz="1800">
                  <a:latin typeface="Courier New" panose="02070309020205020404" pitchFamily="49" charset="0"/>
                  <a:ea typeface="굴림" panose="020B0600000101010101" pitchFamily="34" charset="-127"/>
                </a:rPr>
                <a:t>	2021FFFF</a:t>
              </a:r>
            </a:p>
            <a:p>
              <a:pPr lvl="1"/>
              <a:r>
                <a:rPr lang="en-US" altLang="ko-KR" sz="1800">
                  <a:latin typeface="Courier New" panose="02070309020205020404" pitchFamily="49" charset="0"/>
                  <a:ea typeface="굴림" panose="020B0600000101010101" pitchFamily="34" charset="-127"/>
                </a:rPr>
                <a:t>0x090C	1420</a:t>
              </a:r>
              <a:r>
                <a:rPr lang="en-US" altLang="ko-KR" sz="1800">
                  <a:solidFill>
                    <a:srgbClr val="008000"/>
                  </a:solidFill>
                  <a:latin typeface="Courier New" panose="02070309020205020404" pitchFamily="49" charset="0"/>
                  <a:ea typeface="굴림" panose="020B0600000101010101" pitchFamily="34" charset="-127"/>
                </a:rPr>
                <a:t>0242</a:t>
              </a:r>
            </a:p>
            <a:p>
              <a:pPr lvl="1"/>
              <a:r>
                <a:rPr lang="en-US" altLang="ko-KR" sz="1800">
                  <a:latin typeface="Courier New" panose="02070309020205020404" pitchFamily="49" charset="0"/>
                  <a:ea typeface="굴림" panose="020B0600000101010101" pitchFamily="34" charset="-127"/>
                </a:rPr>
                <a:t> …</a:t>
              </a:r>
            </a:p>
            <a:p>
              <a:pPr lvl="1"/>
              <a:r>
                <a:rPr lang="en-US" altLang="ko-KR" sz="1800">
                  <a:latin typeface="Courier New" panose="02070309020205020404" pitchFamily="49" charset="0"/>
                  <a:ea typeface="굴림" panose="020B0600000101010101" pitchFamily="34" charset="-127"/>
                </a:rPr>
                <a:t>0x</a:t>
              </a:r>
              <a:r>
                <a:rPr lang="en-US" altLang="ko-KR" sz="1800">
                  <a:solidFill>
                    <a:srgbClr val="00FFFF"/>
                  </a:solidFill>
                  <a:latin typeface="Courier New" panose="02070309020205020404" pitchFamily="49" charset="0"/>
                  <a:ea typeface="굴림" panose="020B0600000101010101" pitchFamily="34" charset="-127"/>
                </a:rPr>
                <a:t>0A00</a:t>
              </a:r>
              <a:endParaRPr lang="en-US" altLang="ko-KR" sz="1800">
                <a:latin typeface="Courier New" panose="02070309020205020404" pitchFamily="49" charset="0"/>
                <a:ea typeface="굴림" panose="020B0600000101010101" pitchFamily="34" charset="-127"/>
              </a:endParaRPr>
            </a:p>
          </p:txBody>
        </p:sp>
        <p:sp>
          <p:nvSpPr>
            <p:cNvPr id="17418" name="AutoShape 4"/>
            <p:cNvSpPr>
              <a:spLocks noChangeArrowheads="1"/>
            </p:cNvSpPr>
            <p:nvPr/>
          </p:nvSpPr>
          <p:spPr bwMode="auto">
            <a:xfrm>
              <a:off x="3505200" y="3352800"/>
              <a:ext cx="762000" cy="685800"/>
            </a:xfrm>
            <a:prstGeom prst="rightArrow">
              <a:avLst>
                <a:gd name="adj1" fmla="val 50000"/>
                <a:gd name="adj2" fmla="val 27778"/>
              </a:avLst>
            </a:prstGeom>
            <a:solidFill>
              <a:srgbClr val="FF66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7419" name="TextBox 18"/>
            <p:cNvSpPr txBox="1">
              <a:spLocks noChangeArrowheads="1"/>
            </p:cNvSpPr>
            <p:nvPr/>
          </p:nvSpPr>
          <p:spPr bwMode="auto">
            <a:xfrm>
              <a:off x="4235095" y="2038290"/>
              <a:ext cx="23943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Helvetica" panose="020B0604020202020204" pitchFamily="34" charset="0"/>
                </a:rPr>
                <a:t>Physical addresses</a:t>
              </a:r>
            </a:p>
          </p:txBody>
        </p:sp>
      </p:grpSp>
      <p:sp>
        <p:nvSpPr>
          <p:cNvPr id="24" name="Rectangular Callout 23"/>
          <p:cNvSpPr>
            <a:spLocks noChangeArrowheads="1"/>
          </p:cNvSpPr>
          <p:nvPr/>
        </p:nvSpPr>
        <p:spPr bwMode="auto">
          <a:xfrm>
            <a:off x="4953000" y="1600200"/>
            <a:ext cx="3276600" cy="1295400"/>
          </a:xfrm>
          <a:prstGeom prst="wedgeRectCallout">
            <a:avLst>
              <a:gd name="adj1" fmla="val -24338"/>
              <a:gd name="adj2" fmla="val 81347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Assume 4byte words</a:t>
            </a:r>
          </a:p>
          <a:p>
            <a:pPr eaLnBrk="1" hangingPunct="1"/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0x300 = 4 * 0x0C0</a:t>
            </a:r>
          </a:p>
          <a:p>
            <a:pPr eaLnBrk="1" hangingPunct="1"/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0x0C0 = 0000 1100 0000</a:t>
            </a:r>
          </a:p>
          <a:p>
            <a:pPr eaLnBrk="1" hangingPunct="1"/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0x300 = 0011 0000 0000</a:t>
            </a:r>
          </a:p>
        </p:txBody>
      </p:sp>
      <p:cxnSp>
        <p:nvCxnSpPr>
          <p:cNvPr id="19" name="Straight Arrow Connector 18"/>
          <p:cNvCxnSpPr>
            <a:cxnSpLocks noChangeShapeType="1"/>
          </p:cNvCxnSpPr>
          <p:nvPr/>
        </p:nvCxnSpPr>
        <p:spPr bwMode="auto">
          <a:xfrm flipH="1" flipV="1">
            <a:off x="4953000" y="3124200"/>
            <a:ext cx="1143000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88723381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 bwMode="auto">
          <a:xfrm>
            <a:off x="4267200" y="2667000"/>
            <a:ext cx="2362200" cy="2590800"/>
          </a:xfrm>
          <a:prstGeom prst="roundRect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7" name="Rounded Rectangle 16"/>
          <p:cNvSpPr>
            <a:spLocks noChangeArrowheads="1"/>
          </p:cNvSpPr>
          <p:nvPr/>
        </p:nvSpPr>
        <p:spPr bwMode="auto">
          <a:xfrm>
            <a:off x="152400" y="2667000"/>
            <a:ext cx="3657600" cy="25908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  <a:effectLst>
            <a:outerShdw blurRad="50800" dist="38100" dir="2700000" rotWithShape="0">
              <a:srgbClr val="808080">
                <a:alpha val="42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8435" name="Text Box 11"/>
          <p:cNvSpPr txBox="1">
            <a:spLocks noChangeArrowheads="1"/>
          </p:cNvSpPr>
          <p:nvPr/>
        </p:nvSpPr>
        <p:spPr bwMode="auto">
          <a:xfrm>
            <a:off x="4191000" y="2847975"/>
            <a:ext cx="25146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>
            <a:spAutoFit/>
          </a:bodyPr>
          <a:lstStyle>
            <a:lvl1pPr marL="342900" indent="-3429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1143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lvl="1"/>
            <a:r>
              <a:rPr lang="en-US" altLang="ko-KR" sz="1800">
                <a:latin typeface="Courier New" panose="02070309020205020404" pitchFamily="49" charset="0"/>
                <a:ea typeface="굴림" panose="020B0600000101010101" pitchFamily="34" charset="-127"/>
              </a:rPr>
              <a:t>0x</a:t>
            </a:r>
            <a:r>
              <a:rPr lang="en-US" altLang="ko-KR" sz="1800">
                <a:solidFill>
                  <a:srgbClr val="FF0000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0300</a:t>
            </a:r>
            <a:r>
              <a:rPr lang="en-US" altLang="ko-KR" sz="1800">
                <a:latin typeface="Courier New" panose="02070309020205020404" pitchFamily="49" charset="0"/>
                <a:ea typeface="굴림" panose="020B0600000101010101" pitchFamily="34" charset="-127"/>
              </a:rPr>
              <a:t>	00000020</a:t>
            </a:r>
          </a:p>
          <a:p>
            <a:pPr lvl="1"/>
            <a:r>
              <a:rPr lang="en-US" altLang="ko-KR" sz="1800">
                <a:latin typeface="Courier New" panose="02070309020205020404" pitchFamily="49" charset="0"/>
                <a:ea typeface="굴림" panose="020B0600000101010101" pitchFamily="34" charset="-127"/>
              </a:rPr>
              <a:t>   …	   …</a:t>
            </a:r>
          </a:p>
          <a:p>
            <a:pPr lvl="1"/>
            <a:r>
              <a:rPr lang="en-US" altLang="ko-KR" sz="1800">
                <a:latin typeface="Courier New" panose="02070309020205020404" pitchFamily="49" charset="0"/>
                <a:ea typeface="굴림" panose="020B0600000101010101" pitchFamily="34" charset="-127"/>
              </a:rPr>
              <a:t>0x0900	8C20</a:t>
            </a:r>
            <a:r>
              <a:rPr lang="en-US" altLang="ko-KR" sz="1800">
                <a:solidFill>
                  <a:srgbClr val="FF0000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00C0</a:t>
            </a:r>
            <a:endParaRPr lang="en-US" altLang="ko-KR" sz="180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 lvl="1"/>
            <a:r>
              <a:rPr lang="en-US" altLang="ko-KR" sz="1800">
                <a:latin typeface="Courier New" panose="02070309020205020404" pitchFamily="49" charset="0"/>
                <a:ea typeface="굴림" panose="020B0600000101010101" pitchFamily="34" charset="-127"/>
              </a:rPr>
              <a:t>0x0904	0C00</a:t>
            </a:r>
            <a:r>
              <a:rPr lang="en-US" altLang="ko-KR" sz="1800">
                <a:solidFill>
                  <a:srgbClr val="00FFFF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0280</a:t>
            </a:r>
            <a:endParaRPr lang="en-US" altLang="ko-KR" sz="180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 lvl="1"/>
            <a:r>
              <a:rPr lang="en-US" altLang="ko-KR" sz="1800">
                <a:latin typeface="Courier New" panose="02070309020205020404" pitchFamily="49" charset="0"/>
                <a:ea typeface="굴림" panose="020B0600000101010101" pitchFamily="34" charset="-127"/>
              </a:rPr>
              <a:t>0x</a:t>
            </a:r>
            <a:r>
              <a:rPr lang="en-US" altLang="ko-KR" sz="1800">
                <a:solidFill>
                  <a:srgbClr val="008000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0908</a:t>
            </a:r>
            <a:r>
              <a:rPr lang="en-US" altLang="ko-KR" sz="1800">
                <a:latin typeface="Courier New" panose="02070309020205020404" pitchFamily="49" charset="0"/>
                <a:ea typeface="굴림" panose="020B0600000101010101" pitchFamily="34" charset="-127"/>
              </a:rPr>
              <a:t>	2021FFFF</a:t>
            </a:r>
          </a:p>
          <a:p>
            <a:pPr lvl="1"/>
            <a:r>
              <a:rPr lang="en-US" altLang="ko-KR" sz="1800">
                <a:latin typeface="Courier New" panose="02070309020205020404" pitchFamily="49" charset="0"/>
                <a:ea typeface="굴림" panose="020B0600000101010101" pitchFamily="34" charset="-127"/>
              </a:rPr>
              <a:t>0x090C	1420</a:t>
            </a:r>
            <a:r>
              <a:rPr lang="en-US" altLang="ko-KR" sz="1800">
                <a:solidFill>
                  <a:srgbClr val="008000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0242</a:t>
            </a:r>
          </a:p>
          <a:p>
            <a:pPr lvl="1"/>
            <a:r>
              <a:rPr lang="en-US" altLang="ko-KR" sz="1800">
                <a:latin typeface="Courier New" panose="02070309020205020404" pitchFamily="49" charset="0"/>
                <a:ea typeface="굴림" panose="020B0600000101010101" pitchFamily="34" charset="-127"/>
              </a:rPr>
              <a:t> …</a:t>
            </a:r>
          </a:p>
          <a:p>
            <a:pPr lvl="1"/>
            <a:r>
              <a:rPr lang="en-US" altLang="ko-KR" sz="1800">
                <a:latin typeface="Courier New" panose="02070309020205020404" pitchFamily="49" charset="0"/>
                <a:ea typeface="굴림" panose="020B0600000101010101" pitchFamily="34" charset="-127"/>
              </a:rPr>
              <a:t>0x</a:t>
            </a:r>
            <a:r>
              <a:rPr lang="en-US" altLang="ko-KR" sz="1800">
                <a:solidFill>
                  <a:srgbClr val="00FFFF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0A00</a:t>
            </a:r>
            <a:endParaRPr lang="en-US" altLang="ko-KR" sz="1800">
              <a:latin typeface="Courier New" panose="02070309020205020404" pitchFamily="49" charset="0"/>
              <a:ea typeface="굴림" panose="020B0600000101010101" pitchFamily="34" charset="-127"/>
            </a:endParaRPr>
          </a:p>
        </p:txBody>
      </p:sp>
      <p:sp>
        <p:nvSpPr>
          <p:cNvPr id="18436" name="AutoShape 4"/>
          <p:cNvSpPr>
            <a:spLocks noChangeArrowheads="1"/>
          </p:cNvSpPr>
          <p:nvPr/>
        </p:nvSpPr>
        <p:spPr bwMode="auto">
          <a:xfrm>
            <a:off x="3505200" y="3581400"/>
            <a:ext cx="762000" cy="685800"/>
          </a:xfrm>
          <a:prstGeom prst="rightArrow">
            <a:avLst>
              <a:gd name="adj1" fmla="val 50000"/>
              <a:gd name="adj2" fmla="val 27778"/>
            </a:avLst>
          </a:prstGeom>
          <a:solidFill>
            <a:srgbClr val="FF66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18437" name="Text Box 10"/>
          <p:cNvSpPr txBox="1">
            <a:spLocks noChangeArrowheads="1"/>
          </p:cNvSpPr>
          <p:nvPr/>
        </p:nvSpPr>
        <p:spPr bwMode="auto">
          <a:xfrm>
            <a:off x="0" y="2774950"/>
            <a:ext cx="39624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>
            <a:spAutoFit/>
          </a:bodyPr>
          <a:lstStyle>
            <a:lvl1pPr marL="342900" indent="-3429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1143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lvl="1"/>
            <a:r>
              <a:rPr lang="en-US" altLang="ko-KR" sz="1800">
                <a:latin typeface="Courier New" panose="02070309020205020404" pitchFamily="49" charset="0"/>
                <a:ea typeface="굴림" panose="020B0600000101010101" pitchFamily="34" charset="-127"/>
              </a:rPr>
              <a:t>data1:	dw 	32</a:t>
            </a:r>
          </a:p>
          <a:p>
            <a:pPr lvl="1"/>
            <a:r>
              <a:rPr lang="en-US" altLang="ko-KR" sz="1800">
                <a:latin typeface="Courier New" panose="02070309020205020404" pitchFamily="49" charset="0"/>
                <a:ea typeface="굴림" panose="020B0600000101010101" pitchFamily="34" charset="-127"/>
              </a:rPr>
              <a:t>		…	</a:t>
            </a:r>
          </a:p>
          <a:p>
            <a:pPr lvl="1"/>
            <a:r>
              <a:rPr lang="en-US" altLang="ko-KR" sz="1800">
                <a:latin typeface="Courier New" panose="02070309020205020404" pitchFamily="49" charset="0"/>
                <a:ea typeface="굴림" panose="020B0600000101010101" pitchFamily="34" charset="-127"/>
              </a:rPr>
              <a:t>start:	lw	r1,0(data1)	</a:t>
            </a:r>
          </a:p>
          <a:p>
            <a:pPr lvl="1"/>
            <a:r>
              <a:rPr lang="en-US" altLang="ko-KR" sz="1800">
                <a:latin typeface="Courier New" panose="02070309020205020404" pitchFamily="49" charset="0"/>
                <a:ea typeface="굴림" panose="020B0600000101010101" pitchFamily="34" charset="-127"/>
              </a:rPr>
              <a:t>	jal	checkit</a:t>
            </a:r>
          </a:p>
          <a:p>
            <a:pPr lvl="1"/>
            <a:r>
              <a:rPr lang="en-US" altLang="ko-KR" sz="1800">
                <a:latin typeface="Courier New" panose="02070309020205020404" pitchFamily="49" charset="0"/>
                <a:ea typeface="굴림" panose="020B0600000101010101" pitchFamily="34" charset="-127"/>
              </a:rPr>
              <a:t>loop:	addi r1, r1, -1</a:t>
            </a:r>
          </a:p>
          <a:p>
            <a:pPr lvl="1"/>
            <a:r>
              <a:rPr lang="en-US" altLang="ko-KR" sz="1800">
                <a:latin typeface="Courier New" panose="02070309020205020404" pitchFamily="49" charset="0"/>
                <a:ea typeface="굴림" panose="020B0600000101010101" pitchFamily="34" charset="-127"/>
              </a:rPr>
              <a:t>	bnz 	r1, loop		…</a:t>
            </a:r>
          </a:p>
          <a:p>
            <a:pPr lvl="1"/>
            <a:r>
              <a:rPr lang="en-US" altLang="ko-KR" sz="1800">
                <a:latin typeface="Courier New" panose="02070309020205020404" pitchFamily="49" charset="0"/>
                <a:ea typeface="굴림" panose="020B0600000101010101" pitchFamily="34" charset="-127"/>
              </a:rPr>
              <a:t>checkit: …	</a:t>
            </a:r>
          </a:p>
        </p:txBody>
      </p:sp>
      <p:sp>
        <p:nvSpPr>
          <p:cNvPr id="18438" name="TextBox 18"/>
          <p:cNvSpPr txBox="1">
            <a:spLocks noChangeArrowheads="1"/>
          </p:cNvSpPr>
          <p:nvPr/>
        </p:nvSpPr>
        <p:spPr bwMode="auto">
          <a:xfrm>
            <a:off x="457200" y="2266950"/>
            <a:ext cx="29924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Helvetica" panose="020B0604020202020204" pitchFamily="34" charset="0"/>
              </a:rPr>
              <a:t>Process view of memory</a:t>
            </a:r>
          </a:p>
        </p:txBody>
      </p:sp>
      <p:sp>
        <p:nvSpPr>
          <p:cNvPr id="18439" name="TextBox 18"/>
          <p:cNvSpPr txBox="1">
            <a:spLocks noChangeArrowheads="1"/>
          </p:cNvSpPr>
          <p:nvPr/>
        </p:nvSpPr>
        <p:spPr bwMode="auto">
          <a:xfrm>
            <a:off x="4235450" y="2266950"/>
            <a:ext cx="23939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Helvetica" panose="020B0604020202020204" pitchFamily="34" charset="0"/>
              </a:rPr>
              <a:t>Physical addresses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6553200" y="685800"/>
            <a:ext cx="2362200" cy="5410200"/>
            <a:chOff x="6553200" y="457200"/>
            <a:chExt cx="2362200" cy="5410200"/>
          </a:xfrm>
        </p:grpSpPr>
        <p:sp>
          <p:nvSpPr>
            <p:cNvPr id="18442" name="Rectangle 7"/>
            <p:cNvSpPr>
              <a:spLocks noChangeArrowheads="1"/>
            </p:cNvSpPr>
            <p:nvPr/>
          </p:nvSpPr>
          <p:spPr bwMode="auto">
            <a:xfrm>
              <a:off x="7467600" y="1143000"/>
              <a:ext cx="1447800" cy="4724400"/>
            </a:xfrm>
            <a:prstGeom prst="rect">
              <a:avLst/>
            </a:prstGeom>
            <a:solidFill>
              <a:srgbClr val="C0D2FE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ko-KR" altLang="en-US" sz="1800">
                <a:latin typeface="Helvetica" panose="020B060402020202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18443" name="Rectangle 20"/>
            <p:cNvSpPr>
              <a:spLocks noChangeArrowheads="1"/>
            </p:cNvSpPr>
            <p:nvPr/>
          </p:nvSpPr>
          <p:spPr bwMode="auto">
            <a:xfrm>
              <a:off x="7467600" y="1828800"/>
              <a:ext cx="1447800" cy="1905000"/>
            </a:xfrm>
            <a:prstGeom prst="rect">
              <a:avLst/>
            </a:prstGeom>
            <a:solidFill>
              <a:srgbClr val="FFFFAA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b="0">
                <a:latin typeface="Helvetica" panose="020B0604020202020204" pitchFamily="34" charset="0"/>
              </a:endParaRPr>
            </a:p>
          </p:txBody>
        </p:sp>
        <p:sp>
          <p:nvSpPr>
            <p:cNvPr id="18444" name="Text Box 11"/>
            <p:cNvSpPr txBox="1">
              <a:spLocks noChangeArrowheads="1"/>
            </p:cNvSpPr>
            <p:nvPr/>
          </p:nvSpPr>
          <p:spPr bwMode="auto">
            <a:xfrm>
              <a:off x="7391400" y="2514600"/>
              <a:ext cx="1447800" cy="1196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78" tIns="44445" rIns="90478" bIns="44445">
              <a:spAutoFit/>
            </a:bodyPr>
            <a:lstStyle>
              <a:lvl1pPr marL="342900" indent="-3429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1143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lvl="1"/>
              <a:r>
                <a:rPr lang="en-US" altLang="ko-KR" sz="1800">
                  <a:latin typeface="Courier New" panose="02070309020205020404" pitchFamily="49" charset="0"/>
                  <a:ea typeface="굴림" panose="020B0600000101010101" pitchFamily="34" charset="-127"/>
                </a:rPr>
                <a:t>8C2000C0</a:t>
              </a:r>
            </a:p>
            <a:p>
              <a:pPr lvl="1"/>
              <a:r>
                <a:rPr lang="en-US" altLang="ko-KR" sz="1800">
                  <a:latin typeface="Courier New" panose="02070309020205020404" pitchFamily="49" charset="0"/>
                  <a:ea typeface="굴림" panose="020B0600000101010101" pitchFamily="34" charset="-127"/>
                </a:rPr>
                <a:t>0C000340</a:t>
              </a:r>
            </a:p>
            <a:p>
              <a:pPr lvl="1"/>
              <a:r>
                <a:rPr lang="en-US" altLang="ko-KR" sz="1800">
                  <a:latin typeface="Courier New" panose="02070309020205020404" pitchFamily="49" charset="0"/>
                  <a:ea typeface="굴림" panose="020B0600000101010101" pitchFamily="34" charset="-127"/>
                </a:rPr>
                <a:t>2021FFFF</a:t>
              </a:r>
            </a:p>
            <a:p>
              <a:pPr lvl="1"/>
              <a:r>
                <a:rPr lang="en-US" altLang="ko-KR" sz="1800">
                  <a:latin typeface="Courier New" panose="02070309020205020404" pitchFamily="49" charset="0"/>
                  <a:ea typeface="굴림" panose="020B0600000101010101" pitchFamily="34" charset="-127"/>
                </a:rPr>
                <a:t>14200242</a:t>
              </a:r>
            </a:p>
          </p:txBody>
        </p:sp>
        <p:sp>
          <p:nvSpPr>
            <p:cNvPr id="18445" name="Text Box 85"/>
            <p:cNvSpPr txBox="1">
              <a:spLocks noChangeArrowheads="1"/>
            </p:cNvSpPr>
            <p:nvPr/>
          </p:nvSpPr>
          <p:spPr bwMode="auto">
            <a:xfrm>
              <a:off x="6629400" y="2514600"/>
              <a:ext cx="8667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0x0900</a:t>
              </a:r>
            </a:p>
          </p:txBody>
        </p:sp>
        <p:sp>
          <p:nvSpPr>
            <p:cNvPr id="18446" name="Text Box 85"/>
            <p:cNvSpPr txBox="1">
              <a:spLocks noChangeArrowheads="1"/>
            </p:cNvSpPr>
            <p:nvPr/>
          </p:nvSpPr>
          <p:spPr bwMode="auto">
            <a:xfrm>
              <a:off x="6553200" y="5530850"/>
              <a:ext cx="91281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0xFFFF</a:t>
              </a:r>
            </a:p>
          </p:txBody>
        </p:sp>
        <p:sp>
          <p:nvSpPr>
            <p:cNvPr id="18447" name="Text Box 85"/>
            <p:cNvSpPr txBox="1">
              <a:spLocks noChangeArrowheads="1"/>
            </p:cNvSpPr>
            <p:nvPr/>
          </p:nvSpPr>
          <p:spPr bwMode="auto">
            <a:xfrm>
              <a:off x="6629400" y="1752600"/>
              <a:ext cx="8667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0x0300</a:t>
              </a:r>
            </a:p>
          </p:txBody>
        </p:sp>
        <p:sp>
          <p:nvSpPr>
            <p:cNvPr id="18448" name="Text Box 85"/>
            <p:cNvSpPr txBox="1">
              <a:spLocks noChangeArrowheads="1"/>
            </p:cNvSpPr>
            <p:nvPr/>
          </p:nvSpPr>
          <p:spPr bwMode="auto">
            <a:xfrm>
              <a:off x="6629400" y="1066800"/>
              <a:ext cx="8667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0x0000</a:t>
              </a:r>
            </a:p>
          </p:txBody>
        </p:sp>
        <p:sp>
          <p:nvSpPr>
            <p:cNvPr id="18449" name="Text Box 11"/>
            <p:cNvSpPr txBox="1">
              <a:spLocks noChangeArrowheads="1"/>
            </p:cNvSpPr>
            <p:nvPr/>
          </p:nvSpPr>
          <p:spPr bwMode="auto">
            <a:xfrm>
              <a:off x="7391400" y="1766888"/>
              <a:ext cx="14478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78" tIns="44445" rIns="90478" bIns="44445">
              <a:spAutoFit/>
            </a:bodyPr>
            <a:lstStyle>
              <a:lvl1pPr marL="342900" indent="-3429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1143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lvl="1"/>
              <a:r>
                <a:rPr lang="en-US" altLang="ko-KR" sz="1800">
                  <a:latin typeface="Courier New" panose="02070309020205020404" pitchFamily="49" charset="0"/>
                  <a:ea typeface="굴림" panose="020B0600000101010101" pitchFamily="34" charset="-127"/>
                </a:rPr>
                <a:t>00000020</a:t>
              </a:r>
            </a:p>
          </p:txBody>
        </p:sp>
        <p:sp>
          <p:nvSpPr>
            <p:cNvPr id="18450" name="AutoShape 4"/>
            <p:cNvSpPr>
              <a:spLocks noChangeArrowheads="1"/>
            </p:cNvSpPr>
            <p:nvPr/>
          </p:nvSpPr>
          <p:spPr bwMode="auto">
            <a:xfrm rot="-853035">
              <a:off x="6692900" y="2963863"/>
              <a:ext cx="627063" cy="601662"/>
            </a:xfrm>
            <a:prstGeom prst="rightArrow">
              <a:avLst>
                <a:gd name="adj1" fmla="val 50000"/>
                <a:gd name="adj2" fmla="val 27812"/>
              </a:avLst>
            </a:prstGeom>
            <a:solidFill>
              <a:srgbClr val="FF66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8451" name="TextBox 19"/>
            <p:cNvSpPr txBox="1">
              <a:spLocks noChangeArrowheads="1"/>
            </p:cNvSpPr>
            <p:nvPr/>
          </p:nvSpPr>
          <p:spPr bwMode="auto">
            <a:xfrm>
              <a:off x="7381875" y="457200"/>
              <a:ext cx="1139705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Helvetica" panose="020B0604020202020204" pitchFamily="34" charset="0"/>
                </a:rPr>
                <a:t>Physical </a:t>
              </a:r>
            </a:p>
            <a:p>
              <a:pPr eaLnBrk="1" hangingPunct="1"/>
              <a:r>
                <a:rPr lang="en-US" altLang="en-US" sz="2000" b="0">
                  <a:latin typeface="Helvetica" panose="020B0604020202020204" pitchFamily="34" charset="0"/>
                </a:rPr>
                <a:t>Memory</a:t>
              </a:r>
            </a:p>
          </p:txBody>
        </p:sp>
      </p:grpSp>
      <p:sp>
        <p:nvSpPr>
          <p:cNvPr id="18441" name="Title 2"/>
          <p:cNvSpPr>
            <a:spLocks noGrp="1"/>
          </p:cNvSpPr>
          <p:nvPr>
            <p:ph type="title"/>
          </p:nvPr>
        </p:nvSpPr>
        <p:spPr>
          <a:xfrm>
            <a:off x="685800" y="152400"/>
            <a:ext cx="7543800" cy="533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Binding of Instructions and Data to Memory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61783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 bwMode="auto">
          <a:xfrm>
            <a:off x="4267200" y="2743200"/>
            <a:ext cx="2362200" cy="2590800"/>
          </a:xfrm>
          <a:prstGeom prst="roundRect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7" name="Rounded Rectangle 16"/>
          <p:cNvSpPr>
            <a:spLocks noChangeArrowheads="1"/>
          </p:cNvSpPr>
          <p:nvPr/>
        </p:nvSpPr>
        <p:spPr bwMode="auto">
          <a:xfrm>
            <a:off x="152400" y="2743200"/>
            <a:ext cx="3657600" cy="25908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  <a:effectLst>
            <a:outerShdw blurRad="50800" dist="38100" dir="2700000" rotWithShape="0">
              <a:srgbClr val="808080">
                <a:alpha val="42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9459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914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Second copy of program from previous example</a:t>
            </a:r>
            <a:endParaRPr lang="en-US" altLang="en-US" dirty="0" smtClean="0"/>
          </a:p>
        </p:txBody>
      </p:sp>
      <p:sp>
        <p:nvSpPr>
          <p:cNvPr id="19460" name="Text Box 11"/>
          <p:cNvSpPr txBox="1">
            <a:spLocks noChangeArrowheads="1"/>
          </p:cNvSpPr>
          <p:nvPr/>
        </p:nvSpPr>
        <p:spPr bwMode="auto">
          <a:xfrm>
            <a:off x="4191000" y="2924175"/>
            <a:ext cx="25146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>
            <a:spAutoFit/>
          </a:bodyPr>
          <a:lstStyle>
            <a:lvl1pPr marL="342900" indent="-3429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1143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lvl="1"/>
            <a:r>
              <a:rPr lang="en-US" altLang="ko-KR" sz="1800">
                <a:latin typeface="Courier New" panose="02070309020205020404" pitchFamily="49" charset="0"/>
                <a:ea typeface="굴림" panose="020B0600000101010101" pitchFamily="34" charset="-127"/>
              </a:rPr>
              <a:t>0x300	00000020</a:t>
            </a:r>
          </a:p>
          <a:p>
            <a:pPr lvl="1"/>
            <a:r>
              <a:rPr lang="en-US" altLang="ko-KR" sz="1800">
                <a:latin typeface="Courier New" panose="02070309020205020404" pitchFamily="49" charset="0"/>
                <a:ea typeface="굴림" panose="020B0600000101010101" pitchFamily="34" charset="-127"/>
              </a:rPr>
              <a:t>   …	   …</a:t>
            </a:r>
          </a:p>
          <a:p>
            <a:pPr lvl="1"/>
            <a:r>
              <a:rPr lang="en-US" altLang="ko-KR" sz="1800">
                <a:latin typeface="Courier New" panose="02070309020205020404" pitchFamily="49" charset="0"/>
                <a:ea typeface="굴림" panose="020B0600000101010101" pitchFamily="34" charset="-127"/>
              </a:rPr>
              <a:t>0x900	8C2000C0</a:t>
            </a:r>
          </a:p>
          <a:p>
            <a:pPr lvl="1"/>
            <a:r>
              <a:rPr lang="en-US" altLang="ko-KR" sz="1800">
                <a:latin typeface="Courier New" panose="02070309020205020404" pitchFamily="49" charset="0"/>
                <a:ea typeface="굴림" panose="020B0600000101010101" pitchFamily="34" charset="-127"/>
              </a:rPr>
              <a:t>0x904	0C000280</a:t>
            </a:r>
          </a:p>
          <a:p>
            <a:pPr lvl="1"/>
            <a:r>
              <a:rPr lang="en-US" altLang="ko-KR" sz="1800">
                <a:latin typeface="Courier New" panose="02070309020205020404" pitchFamily="49" charset="0"/>
                <a:ea typeface="굴림" panose="020B0600000101010101" pitchFamily="34" charset="-127"/>
              </a:rPr>
              <a:t>0x908	2021FFFF</a:t>
            </a:r>
          </a:p>
          <a:p>
            <a:pPr lvl="1"/>
            <a:r>
              <a:rPr lang="en-US" altLang="ko-KR" sz="1800">
                <a:latin typeface="Courier New" panose="02070309020205020404" pitchFamily="49" charset="0"/>
                <a:ea typeface="굴림" panose="020B0600000101010101" pitchFamily="34" charset="-127"/>
              </a:rPr>
              <a:t>0x90C	14200242</a:t>
            </a:r>
          </a:p>
          <a:p>
            <a:pPr lvl="1"/>
            <a:r>
              <a:rPr lang="en-US" altLang="ko-KR" sz="1800">
                <a:latin typeface="Courier New" panose="02070309020205020404" pitchFamily="49" charset="0"/>
                <a:ea typeface="굴림" panose="020B0600000101010101" pitchFamily="34" charset="-127"/>
              </a:rPr>
              <a:t> …</a:t>
            </a:r>
          </a:p>
          <a:p>
            <a:pPr lvl="1"/>
            <a:r>
              <a:rPr lang="en-US" altLang="ko-KR" sz="1800">
                <a:latin typeface="Courier New" panose="02070309020205020404" pitchFamily="49" charset="0"/>
                <a:ea typeface="굴림" panose="020B0600000101010101" pitchFamily="34" charset="-127"/>
              </a:rPr>
              <a:t>0x0A00</a:t>
            </a:r>
          </a:p>
        </p:txBody>
      </p:sp>
      <p:sp>
        <p:nvSpPr>
          <p:cNvPr id="19461" name="AutoShape 4"/>
          <p:cNvSpPr>
            <a:spLocks noChangeArrowheads="1"/>
          </p:cNvSpPr>
          <p:nvPr/>
        </p:nvSpPr>
        <p:spPr bwMode="auto">
          <a:xfrm>
            <a:off x="3505200" y="3657600"/>
            <a:ext cx="762000" cy="685800"/>
          </a:xfrm>
          <a:prstGeom prst="rightArrow">
            <a:avLst>
              <a:gd name="adj1" fmla="val 50000"/>
              <a:gd name="adj2" fmla="val 27778"/>
            </a:avLst>
          </a:prstGeom>
          <a:solidFill>
            <a:srgbClr val="FF66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19462" name="Text Box 10"/>
          <p:cNvSpPr txBox="1">
            <a:spLocks noChangeArrowheads="1"/>
          </p:cNvSpPr>
          <p:nvPr/>
        </p:nvSpPr>
        <p:spPr bwMode="auto">
          <a:xfrm>
            <a:off x="0" y="2851150"/>
            <a:ext cx="39624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>
            <a:spAutoFit/>
          </a:bodyPr>
          <a:lstStyle>
            <a:lvl1pPr marL="342900" indent="-3429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1143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lvl="1"/>
            <a:r>
              <a:rPr lang="en-US" altLang="ko-KR" sz="1800">
                <a:latin typeface="Courier New" panose="02070309020205020404" pitchFamily="49" charset="0"/>
                <a:ea typeface="굴림" panose="020B0600000101010101" pitchFamily="34" charset="-127"/>
              </a:rPr>
              <a:t>data1:	dw 	32</a:t>
            </a:r>
          </a:p>
          <a:p>
            <a:pPr lvl="1"/>
            <a:r>
              <a:rPr lang="en-US" altLang="ko-KR" sz="1800">
                <a:latin typeface="Courier New" panose="02070309020205020404" pitchFamily="49" charset="0"/>
                <a:ea typeface="굴림" panose="020B0600000101010101" pitchFamily="34" charset="-127"/>
              </a:rPr>
              <a:t>		…	</a:t>
            </a:r>
          </a:p>
          <a:p>
            <a:pPr lvl="1"/>
            <a:r>
              <a:rPr lang="en-US" altLang="ko-KR" sz="1800">
                <a:latin typeface="Courier New" panose="02070309020205020404" pitchFamily="49" charset="0"/>
                <a:ea typeface="굴림" panose="020B0600000101010101" pitchFamily="34" charset="-127"/>
              </a:rPr>
              <a:t>start:	lw	r1,0(data1)	</a:t>
            </a:r>
          </a:p>
          <a:p>
            <a:pPr lvl="1"/>
            <a:r>
              <a:rPr lang="en-US" altLang="ko-KR" sz="1800">
                <a:latin typeface="Courier New" panose="02070309020205020404" pitchFamily="49" charset="0"/>
                <a:ea typeface="굴림" panose="020B0600000101010101" pitchFamily="34" charset="-127"/>
              </a:rPr>
              <a:t>	jal	checkit</a:t>
            </a:r>
          </a:p>
          <a:p>
            <a:pPr lvl="1"/>
            <a:r>
              <a:rPr lang="en-US" altLang="ko-KR" sz="1800">
                <a:latin typeface="Courier New" panose="02070309020205020404" pitchFamily="49" charset="0"/>
                <a:ea typeface="굴림" panose="020B0600000101010101" pitchFamily="34" charset="-127"/>
              </a:rPr>
              <a:t>loop:	addi r1, r1, -1</a:t>
            </a:r>
          </a:p>
          <a:p>
            <a:pPr lvl="1"/>
            <a:r>
              <a:rPr lang="en-US" altLang="ko-KR" sz="1800">
                <a:latin typeface="Courier New" panose="02070309020205020404" pitchFamily="49" charset="0"/>
                <a:ea typeface="굴림" panose="020B0600000101010101" pitchFamily="34" charset="-127"/>
              </a:rPr>
              <a:t>	bnz 	r1, r0, loop		…</a:t>
            </a:r>
          </a:p>
          <a:p>
            <a:pPr lvl="1"/>
            <a:r>
              <a:rPr lang="en-US" altLang="ko-KR" sz="1800">
                <a:latin typeface="Courier New" panose="02070309020205020404" pitchFamily="49" charset="0"/>
                <a:ea typeface="굴림" panose="020B0600000101010101" pitchFamily="34" charset="-127"/>
              </a:rPr>
              <a:t>checkit: …	</a:t>
            </a:r>
          </a:p>
        </p:txBody>
      </p:sp>
      <p:sp>
        <p:nvSpPr>
          <p:cNvPr id="19463" name="TextBox 18"/>
          <p:cNvSpPr txBox="1">
            <a:spLocks noChangeArrowheads="1"/>
          </p:cNvSpPr>
          <p:nvPr/>
        </p:nvSpPr>
        <p:spPr bwMode="auto">
          <a:xfrm>
            <a:off x="457200" y="2343150"/>
            <a:ext cx="29924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Helvetica" panose="020B0604020202020204" pitchFamily="34" charset="0"/>
              </a:rPr>
              <a:t>Process view of memory</a:t>
            </a:r>
          </a:p>
        </p:txBody>
      </p:sp>
      <p:sp>
        <p:nvSpPr>
          <p:cNvPr id="19464" name="TextBox 18"/>
          <p:cNvSpPr txBox="1">
            <a:spLocks noChangeArrowheads="1"/>
          </p:cNvSpPr>
          <p:nvPr/>
        </p:nvSpPr>
        <p:spPr bwMode="auto">
          <a:xfrm>
            <a:off x="4235450" y="2343150"/>
            <a:ext cx="23939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Helvetica" panose="020B0604020202020204" pitchFamily="34" charset="0"/>
              </a:rPr>
              <a:t>Physical addresses</a:t>
            </a:r>
          </a:p>
        </p:txBody>
      </p:sp>
      <p:sp>
        <p:nvSpPr>
          <p:cNvPr id="19465" name="Rectangle 7"/>
          <p:cNvSpPr>
            <a:spLocks noChangeArrowheads="1"/>
          </p:cNvSpPr>
          <p:nvPr/>
        </p:nvSpPr>
        <p:spPr bwMode="auto">
          <a:xfrm>
            <a:off x="7467600" y="1447800"/>
            <a:ext cx="1447800" cy="4724400"/>
          </a:xfrm>
          <a:prstGeom prst="rect">
            <a:avLst/>
          </a:prstGeom>
          <a:solidFill>
            <a:srgbClr val="C0D2FE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ko-KR" altLang="en-US" sz="1800">
              <a:latin typeface="Helvetica" panose="020B0604020202020204" pitchFamily="34" charset="0"/>
              <a:ea typeface="굴림" panose="020B0600000101010101" pitchFamily="34" charset="-127"/>
            </a:endParaRPr>
          </a:p>
        </p:txBody>
      </p:sp>
      <p:sp>
        <p:nvSpPr>
          <p:cNvPr id="19466" name="Text Box 85"/>
          <p:cNvSpPr txBox="1">
            <a:spLocks noChangeArrowheads="1"/>
          </p:cNvSpPr>
          <p:nvPr/>
        </p:nvSpPr>
        <p:spPr bwMode="auto">
          <a:xfrm>
            <a:off x="6629400" y="2819400"/>
            <a:ext cx="866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0x0900</a:t>
            </a:r>
          </a:p>
        </p:txBody>
      </p:sp>
      <p:sp>
        <p:nvSpPr>
          <p:cNvPr id="19467" name="Text Box 85"/>
          <p:cNvSpPr txBox="1">
            <a:spLocks noChangeArrowheads="1"/>
          </p:cNvSpPr>
          <p:nvPr/>
        </p:nvSpPr>
        <p:spPr bwMode="auto">
          <a:xfrm>
            <a:off x="6553200" y="5835650"/>
            <a:ext cx="9128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0xFFFF</a:t>
            </a:r>
          </a:p>
        </p:txBody>
      </p:sp>
      <p:sp>
        <p:nvSpPr>
          <p:cNvPr id="19468" name="Text Box 85"/>
          <p:cNvSpPr txBox="1">
            <a:spLocks noChangeArrowheads="1"/>
          </p:cNvSpPr>
          <p:nvPr/>
        </p:nvSpPr>
        <p:spPr bwMode="auto">
          <a:xfrm>
            <a:off x="6629400" y="2057400"/>
            <a:ext cx="866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0x0300</a:t>
            </a:r>
          </a:p>
        </p:txBody>
      </p:sp>
      <p:sp>
        <p:nvSpPr>
          <p:cNvPr id="19469" name="Text Box 85"/>
          <p:cNvSpPr txBox="1">
            <a:spLocks noChangeArrowheads="1"/>
          </p:cNvSpPr>
          <p:nvPr/>
        </p:nvSpPr>
        <p:spPr bwMode="auto">
          <a:xfrm>
            <a:off x="6629400" y="1371600"/>
            <a:ext cx="866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0x0000</a:t>
            </a:r>
          </a:p>
        </p:txBody>
      </p:sp>
      <p:sp>
        <p:nvSpPr>
          <p:cNvPr id="19470" name="AutoShape 4"/>
          <p:cNvSpPr>
            <a:spLocks noChangeArrowheads="1"/>
          </p:cNvSpPr>
          <p:nvPr/>
        </p:nvSpPr>
        <p:spPr bwMode="auto">
          <a:xfrm>
            <a:off x="6765925" y="3589338"/>
            <a:ext cx="549275" cy="601662"/>
          </a:xfrm>
          <a:prstGeom prst="rightArrow">
            <a:avLst>
              <a:gd name="adj1" fmla="val 50000"/>
              <a:gd name="adj2" fmla="val 27778"/>
            </a:avLst>
          </a:prstGeom>
          <a:solidFill>
            <a:srgbClr val="FF66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b="0"/>
          </a:p>
        </p:txBody>
      </p:sp>
      <p:sp>
        <p:nvSpPr>
          <p:cNvPr id="19471" name="TextBox 19"/>
          <p:cNvSpPr txBox="1">
            <a:spLocks noChangeArrowheads="1"/>
          </p:cNvSpPr>
          <p:nvPr/>
        </p:nvSpPr>
        <p:spPr bwMode="auto">
          <a:xfrm>
            <a:off x="7381875" y="762000"/>
            <a:ext cx="11398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Helvetica" panose="020B0604020202020204" pitchFamily="34" charset="0"/>
              </a:rPr>
              <a:t>Physical</a:t>
            </a:r>
          </a:p>
          <a:p>
            <a:pPr eaLnBrk="1" hangingPunct="1"/>
            <a:r>
              <a:rPr lang="en-US" altLang="en-US" sz="2000" b="0">
                <a:latin typeface="Helvetica" panose="020B0604020202020204" pitchFamily="34" charset="0"/>
              </a:rPr>
              <a:t>Memory</a:t>
            </a:r>
          </a:p>
        </p:txBody>
      </p:sp>
      <p:sp>
        <p:nvSpPr>
          <p:cNvPr id="19472" name="TextBox 35"/>
          <p:cNvSpPr txBox="1">
            <a:spLocks noChangeArrowheads="1"/>
          </p:cNvSpPr>
          <p:nvPr/>
        </p:nvSpPr>
        <p:spPr bwMode="auto">
          <a:xfrm>
            <a:off x="6705600" y="2971800"/>
            <a:ext cx="5270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4800" b="0">
                <a:latin typeface="Helvetica" panose="020B0604020202020204" pitchFamily="34" charset="0"/>
              </a:rPr>
              <a:t>?</a:t>
            </a:r>
          </a:p>
        </p:txBody>
      </p:sp>
      <p:sp>
        <p:nvSpPr>
          <p:cNvPr id="19473" name="Rectangle 20"/>
          <p:cNvSpPr>
            <a:spLocks noChangeArrowheads="1"/>
          </p:cNvSpPr>
          <p:nvPr/>
        </p:nvSpPr>
        <p:spPr bwMode="auto">
          <a:xfrm>
            <a:off x="7467600" y="2133600"/>
            <a:ext cx="1447800" cy="15240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b="0">
                <a:latin typeface="Helvetica" panose="020B0604020202020204" pitchFamily="34" charset="0"/>
              </a:rPr>
              <a:t>App X</a:t>
            </a: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2057400" y="6096000"/>
            <a:ext cx="4290357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200" b="0" dirty="0">
                <a:latin typeface="Gill Sans Light"/>
                <a:cs typeface="Gill Sans Light"/>
              </a:rPr>
              <a:t>Need address translation!</a:t>
            </a:r>
          </a:p>
        </p:txBody>
      </p:sp>
    </p:spTree>
    <p:extLst>
      <p:ext uri="{BB962C8B-B14F-4D97-AF65-F5344CB8AC3E}">
        <p14:creationId xmlns:p14="http://schemas.microsoft.com/office/powerpoint/2010/main" val="25652929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 bwMode="auto">
          <a:xfrm>
            <a:off x="4267200" y="2738437"/>
            <a:ext cx="2362200" cy="2590800"/>
          </a:xfrm>
          <a:prstGeom prst="roundRect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7" name="Rounded Rectangle 16"/>
          <p:cNvSpPr>
            <a:spLocks noChangeArrowheads="1"/>
          </p:cNvSpPr>
          <p:nvPr/>
        </p:nvSpPr>
        <p:spPr bwMode="auto">
          <a:xfrm>
            <a:off x="152400" y="2738437"/>
            <a:ext cx="3657600" cy="25908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  <a:effectLst>
            <a:outerShdw blurRad="50800" dist="38100" dir="2700000" rotWithShape="0">
              <a:srgbClr val="808080">
                <a:alpha val="42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4191000" y="2919412"/>
            <a:ext cx="25146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>
            <a:spAutoFit/>
          </a:bodyPr>
          <a:lstStyle>
            <a:lvl1pPr marL="342900" indent="-3429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1143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lvl="1"/>
            <a:r>
              <a:rPr lang="en-US" altLang="ko-KR" sz="1800">
                <a:latin typeface="Courier New" panose="02070309020205020404" pitchFamily="49" charset="0"/>
                <a:ea typeface="굴림" panose="020B0600000101010101" pitchFamily="34" charset="-127"/>
              </a:rPr>
              <a:t>0x</a:t>
            </a:r>
            <a:r>
              <a:rPr lang="en-US" altLang="ko-KR" sz="1800">
                <a:solidFill>
                  <a:srgbClr val="FF0000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1300</a:t>
            </a:r>
            <a:r>
              <a:rPr lang="en-US" altLang="ko-KR" sz="1800">
                <a:latin typeface="Courier New" panose="02070309020205020404" pitchFamily="49" charset="0"/>
                <a:ea typeface="굴림" panose="020B0600000101010101" pitchFamily="34" charset="-127"/>
              </a:rPr>
              <a:t>	00000020</a:t>
            </a:r>
          </a:p>
          <a:p>
            <a:pPr lvl="1"/>
            <a:r>
              <a:rPr lang="en-US" altLang="ko-KR" sz="1800">
                <a:latin typeface="Courier New" panose="02070309020205020404" pitchFamily="49" charset="0"/>
                <a:ea typeface="굴림" panose="020B0600000101010101" pitchFamily="34" charset="-127"/>
              </a:rPr>
              <a:t>   …	   …</a:t>
            </a:r>
          </a:p>
          <a:p>
            <a:pPr lvl="1"/>
            <a:r>
              <a:rPr lang="en-US" altLang="ko-KR" sz="1800">
                <a:latin typeface="Courier New" panose="02070309020205020404" pitchFamily="49" charset="0"/>
                <a:ea typeface="굴림" panose="020B0600000101010101" pitchFamily="34" charset="-127"/>
              </a:rPr>
              <a:t>0x1900	8C20</a:t>
            </a:r>
            <a:r>
              <a:rPr lang="en-US" altLang="ko-KR" sz="1800">
                <a:solidFill>
                  <a:srgbClr val="FF0000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04C0</a:t>
            </a:r>
            <a:endParaRPr lang="en-US" altLang="ko-KR" sz="180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 lvl="1"/>
            <a:r>
              <a:rPr lang="en-US" altLang="ko-KR" sz="1800">
                <a:latin typeface="Courier New" panose="02070309020205020404" pitchFamily="49" charset="0"/>
                <a:ea typeface="굴림" panose="020B0600000101010101" pitchFamily="34" charset="-127"/>
              </a:rPr>
              <a:t>0x1904	0C00</a:t>
            </a:r>
            <a:r>
              <a:rPr lang="en-US" altLang="ko-KR" sz="1800">
                <a:solidFill>
                  <a:srgbClr val="00FFFF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0680</a:t>
            </a:r>
            <a:endParaRPr lang="en-US" altLang="ko-KR" sz="180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 lvl="1"/>
            <a:r>
              <a:rPr lang="en-US" altLang="ko-KR" sz="1800">
                <a:solidFill>
                  <a:srgbClr val="008200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0x1908</a:t>
            </a:r>
            <a:r>
              <a:rPr lang="en-US" altLang="ko-KR" sz="1800">
                <a:latin typeface="Courier New" panose="02070309020205020404" pitchFamily="49" charset="0"/>
                <a:ea typeface="굴림" panose="020B0600000101010101" pitchFamily="34" charset="-127"/>
              </a:rPr>
              <a:t>	2021FFFF</a:t>
            </a:r>
          </a:p>
          <a:p>
            <a:pPr lvl="1"/>
            <a:r>
              <a:rPr lang="en-US" altLang="ko-KR" sz="1800">
                <a:latin typeface="Courier New" panose="02070309020205020404" pitchFamily="49" charset="0"/>
                <a:ea typeface="굴림" panose="020B0600000101010101" pitchFamily="34" charset="-127"/>
              </a:rPr>
              <a:t>0x190C	1420</a:t>
            </a:r>
            <a:r>
              <a:rPr lang="en-US" altLang="ko-KR" sz="1800">
                <a:solidFill>
                  <a:srgbClr val="008200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0642</a:t>
            </a:r>
          </a:p>
          <a:p>
            <a:pPr lvl="1"/>
            <a:r>
              <a:rPr lang="en-US" altLang="ko-KR" sz="1800">
                <a:latin typeface="Courier New" panose="02070309020205020404" pitchFamily="49" charset="0"/>
                <a:ea typeface="굴림" panose="020B0600000101010101" pitchFamily="34" charset="-127"/>
              </a:rPr>
              <a:t> …</a:t>
            </a:r>
          </a:p>
          <a:p>
            <a:pPr lvl="1"/>
            <a:r>
              <a:rPr lang="en-US" altLang="ko-KR" sz="1800">
                <a:latin typeface="Courier New" panose="02070309020205020404" pitchFamily="49" charset="0"/>
                <a:ea typeface="굴림" panose="020B0600000101010101" pitchFamily="34" charset="-127"/>
              </a:rPr>
              <a:t>0x</a:t>
            </a:r>
            <a:r>
              <a:rPr lang="en-US" altLang="ko-KR" sz="1800">
                <a:solidFill>
                  <a:srgbClr val="00FFFF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1A00</a:t>
            </a:r>
            <a:endParaRPr lang="en-US" altLang="ko-KR" sz="1800">
              <a:latin typeface="Courier New" panose="02070309020205020404" pitchFamily="49" charset="0"/>
              <a:ea typeface="굴림" panose="020B0600000101010101" pitchFamily="34" charset="-127"/>
            </a:endParaRPr>
          </a:p>
        </p:txBody>
      </p:sp>
      <p:sp>
        <p:nvSpPr>
          <p:cNvPr id="20485" name="AutoShape 4"/>
          <p:cNvSpPr>
            <a:spLocks noChangeArrowheads="1"/>
          </p:cNvSpPr>
          <p:nvPr/>
        </p:nvSpPr>
        <p:spPr bwMode="auto">
          <a:xfrm>
            <a:off x="3505200" y="3652837"/>
            <a:ext cx="762000" cy="685800"/>
          </a:xfrm>
          <a:prstGeom prst="rightArrow">
            <a:avLst>
              <a:gd name="adj1" fmla="val 50000"/>
              <a:gd name="adj2" fmla="val 27778"/>
            </a:avLst>
          </a:prstGeom>
          <a:solidFill>
            <a:srgbClr val="FF66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20486" name="Text Box 10"/>
          <p:cNvSpPr txBox="1">
            <a:spLocks noChangeArrowheads="1"/>
          </p:cNvSpPr>
          <p:nvPr/>
        </p:nvSpPr>
        <p:spPr bwMode="auto">
          <a:xfrm>
            <a:off x="0" y="2846387"/>
            <a:ext cx="39624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>
            <a:spAutoFit/>
          </a:bodyPr>
          <a:lstStyle>
            <a:lvl1pPr marL="342900" indent="-3429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1143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lvl="1"/>
            <a:r>
              <a:rPr lang="en-US" altLang="ko-KR" sz="1800">
                <a:latin typeface="Courier New" panose="02070309020205020404" pitchFamily="49" charset="0"/>
                <a:ea typeface="굴림" panose="020B0600000101010101" pitchFamily="34" charset="-127"/>
              </a:rPr>
              <a:t>data1:	dw 	32</a:t>
            </a:r>
          </a:p>
          <a:p>
            <a:pPr lvl="1"/>
            <a:r>
              <a:rPr lang="en-US" altLang="ko-KR" sz="1800">
                <a:latin typeface="Courier New" panose="02070309020205020404" pitchFamily="49" charset="0"/>
                <a:ea typeface="굴림" panose="020B0600000101010101" pitchFamily="34" charset="-127"/>
              </a:rPr>
              <a:t>		…	</a:t>
            </a:r>
          </a:p>
          <a:p>
            <a:pPr lvl="1"/>
            <a:r>
              <a:rPr lang="en-US" altLang="ko-KR" sz="1800">
                <a:latin typeface="Courier New" panose="02070309020205020404" pitchFamily="49" charset="0"/>
                <a:ea typeface="굴림" panose="020B0600000101010101" pitchFamily="34" charset="-127"/>
              </a:rPr>
              <a:t>start:	lw	r1,0(data1)	</a:t>
            </a:r>
          </a:p>
          <a:p>
            <a:pPr lvl="1"/>
            <a:r>
              <a:rPr lang="en-US" altLang="ko-KR" sz="1800">
                <a:latin typeface="Courier New" panose="02070309020205020404" pitchFamily="49" charset="0"/>
                <a:ea typeface="굴림" panose="020B0600000101010101" pitchFamily="34" charset="-127"/>
              </a:rPr>
              <a:t>	jal	checkit</a:t>
            </a:r>
          </a:p>
          <a:p>
            <a:pPr lvl="1"/>
            <a:r>
              <a:rPr lang="en-US" altLang="ko-KR" sz="1800">
                <a:latin typeface="Courier New" panose="02070309020205020404" pitchFamily="49" charset="0"/>
                <a:ea typeface="굴림" panose="020B0600000101010101" pitchFamily="34" charset="-127"/>
              </a:rPr>
              <a:t>loop:	addi r1, r1, -1</a:t>
            </a:r>
          </a:p>
          <a:p>
            <a:pPr lvl="1"/>
            <a:r>
              <a:rPr lang="en-US" altLang="ko-KR" sz="1800">
                <a:latin typeface="Courier New" panose="02070309020205020404" pitchFamily="49" charset="0"/>
                <a:ea typeface="굴림" panose="020B0600000101010101" pitchFamily="34" charset="-127"/>
              </a:rPr>
              <a:t>	bnz 	r1, r0, loop		…</a:t>
            </a:r>
          </a:p>
          <a:p>
            <a:pPr lvl="1"/>
            <a:r>
              <a:rPr lang="en-US" altLang="ko-KR" sz="1800">
                <a:latin typeface="Courier New" panose="02070309020205020404" pitchFamily="49" charset="0"/>
                <a:ea typeface="굴림" panose="020B0600000101010101" pitchFamily="34" charset="-127"/>
              </a:rPr>
              <a:t>checkit: …	</a:t>
            </a:r>
          </a:p>
        </p:txBody>
      </p:sp>
      <p:sp>
        <p:nvSpPr>
          <p:cNvPr id="20487" name="TextBox 18"/>
          <p:cNvSpPr txBox="1">
            <a:spLocks noChangeArrowheads="1"/>
          </p:cNvSpPr>
          <p:nvPr/>
        </p:nvSpPr>
        <p:spPr bwMode="auto">
          <a:xfrm>
            <a:off x="457200" y="2338387"/>
            <a:ext cx="29924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Helvetica" panose="020B0604020202020204" pitchFamily="34" charset="0"/>
              </a:rPr>
              <a:t>Process view of memory</a:t>
            </a:r>
          </a:p>
        </p:txBody>
      </p:sp>
      <p:sp>
        <p:nvSpPr>
          <p:cNvPr id="20488" name="TextBox 18"/>
          <p:cNvSpPr txBox="1">
            <a:spLocks noChangeArrowheads="1"/>
          </p:cNvSpPr>
          <p:nvPr/>
        </p:nvSpPr>
        <p:spPr bwMode="auto">
          <a:xfrm>
            <a:off x="3786188" y="2338387"/>
            <a:ext cx="32242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Helvetica" panose="020B0604020202020204" pitchFamily="34" charset="0"/>
              </a:rPr>
              <a:t>Processor view of memory</a:t>
            </a:r>
          </a:p>
        </p:txBody>
      </p:sp>
      <p:sp>
        <p:nvSpPr>
          <p:cNvPr id="20489" name="Rectangle 7"/>
          <p:cNvSpPr>
            <a:spLocks noChangeArrowheads="1"/>
          </p:cNvSpPr>
          <p:nvPr/>
        </p:nvSpPr>
        <p:spPr bwMode="auto">
          <a:xfrm>
            <a:off x="7467600" y="1443037"/>
            <a:ext cx="1447800" cy="4724400"/>
          </a:xfrm>
          <a:prstGeom prst="rect">
            <a:avLst/>
          </a:prstGeom>
          <a:solidFill>
            <a:srgbClr val="C0D2FE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ko-KR" altLang="en-US" sz="1800">
              <a:latin typeface="Helvetica" panose="020B0604020202020204" pitchFamily="34" charset="0"/>
              <a:ea typeface="굴림" panose="020B0600000101010101" pitchFamily="34" charset="-127"/>
            </a:endParaRPr>
          </a:p>
        </p:txBody>
      </p:sp>
      <p:sp>
        <p:nvSpPr>
          <p:cNvPr id="20490" name="Text Box 85"/>
          <p:cNvSpPr txBox="1">
            <a:spLocks noChangeArrowheads="1"/>
          </p:cNvSpPr>
          <p:nvPr/>
        </p:nvSpPr>
        <p:spPr bwMode="auto">
          <a:xfrm>
            <a:off x="6629400" y="2814637"/>
            <a:ext cx="866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0x0900</a:t>
            </a:r>
          </a:p>
        </p:txBody>
      </p:sp>
      <p:sp>
        <p:nvSpPr>
          <p:cNvPr id="20491" name="Text Box 85"/>
          <p:cNvSpPr txBox="1">
            <a:spLocks noChangeArrowheads="1"/>
          </p:cNvSpPr>
          <p:nvPr/>
        </p:nvSpPr>
        <p:spPr bwMode="auto">
          <a:xfrm>
            <a:off x="6553200" y="5830887"/>
            <a:ext cx="9128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0xFFFF</a:t>
            </a:r>
          </a:p>
        </p:txBody>
      </p:sp>
      <p:sp>
        <p:nvSpPr>
          <p:cNvPr id="20492" name="Text Box 85"/>
          <p:cNvSpPr txBox="1">
            <a:spLocks noChangeArrowheads="1"/>
          </p:cNvSpPr>
          <p:nvPr/>
        </p:nvSpPr>
        <p:spPr bwMode="auto">
          <a:xfrm>
            <a:off x="6629400" y="2052637"/>
            <a:ext cx="866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0x0300</a:t>
            </a:r>
          </a:p>
        </p:txBody>
      </p:sp>
      <p:sp>
        <p:nvSpPr>
          <p:cNvPr id="20493" name="Text Box 85"/>
          <p:cNvSpPr txBox="1">
            <a:spLocks noChangeArrowheads="1"/>
          </p:cNvSpPr>
          <p:nvPr/>
        </p:nvSpPr>
        <p:spPr bwMode="auto">
          <a:xfrm>
            <a:off x="6629400" y="1366837"/>
            <a:ext cx="866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0x0000</a:t>
            </a:r>
          </a:p>
        </p:txBody>
      </p:sp>
      <p:sp>
        <p:nvSpPr>
          <p:cNvPr id="20494" name="TextBox 19"/>
          <p:cNvSpPr txBox="1">
            <a:spLocks noChangeArrowheads="1"/>
          </p:cNvSpPr>
          <p:nvPr/>
        </p:nvSpPr>
        <p:spPr bwMode="auto">
          <a:xfrm>
            <a:off x="7381875" y="762000"/>
            <a:ext cx="114165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 dirty="0" smtClean="0">
                <a:latin typeface="Helvetica" panose="020B0604020202020204" pitchFamily="34" charset="0"/>
              </a:rPr>
              <a:t>Physical</a:t>
            </a:r>
            <a:br>
              <a:rPr lang="en-US" altLang="en-US" sz="2000" b="0" dirty="0" smtClean="0">
                <a:latin typeface="Helvetica" panose="020B0604020202020204" pitchFamily="34" charset="0"/>
              </a:rPr>
            </a:br>
            <a:r>
              <a:rPr lang="en-US" altLang="en-US" sz="2000" b="0" dirty="0" smtClean="0">
                <a:latin typeface="Helvetica" panose="020B0604020202020204" pitchFamily="34" charset="0"/>
              </a:rPr>
              <a:t>Memory</a:t>
            </a:r>
            <a:endParaRPr lang="en-US" altLang="en-US" sz="2000" b="0" dirty="0">
              <a:latin typeface="Helvetica" panose="020B0604020202020204" pitchFamily="34" charset="0"/>
            </a:endParaRPr>
          </a:p>
        </p:txBody>
      </p:sp>
      <p:sp>
        <p:nvSpPr>
          <p:cNvPr id="20495" name="Rectangle 20"/>
          <p:cNvSpPr>
            <a:spLocks noChangeArrowheads="1"/>
          </p:cNvSpPr>
          <p:nvPr/>
        </p:nvSpPr>
        <p:spPr bwMode="auto">
          <a:xfrm>
            <a:off x="7467600" y="2128837"/>
            <a:ext cx="1447800" cy="15240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b="0">
                <a:latin typeface="Helvetica" panose="020B0604020202020204" pitchFamily="34" charset="0"/>
              </a:rPr>
              <a:t>App X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6629400" y="3729037"/>
            <a:ext cx="2286000" cy="2012950"/>
            <a:chOff x="6629400" y="3429000"/>
            <a:chExt cx="2286000" cy="2012950"/>
          </a:xfrm>
        </p:grpSpPr>
        <p:grpSp>
          <p:nvGrpSpPr>
            <p:cNvPr id="20498" name="Group 3"/>
            <p:cNvGrpSpPr>
              <a:grpSpLocks/>
            </p:cNvGrpSpPr>
            <p:nvPr/>
          </p:nvGrpSpPr>
          <p:grpSpPr bwMode="auto">
            <a:xfrm>
              <a:off x="7391400" y="3460750"/>
              <a:ext cx="1524000" cy="1981200"/>
              <a:chOff x="7391400" y="3460750"/>
              <a:chExt cx="1524000" cy="1981200"/>
            </a:xfrm>
          </p:grpSpPr>
          <p:sp>
            <p:nvSpPr>
              <p:cNvPr id="20502" name="Rectangle 20"/>
              <p:cNvSpPr>
                <a:spLocks noChangeArrowheads="1"/>
              </p:cNvSpPr>
              <p:nvPr/>
            </p:nvSpPr>
            <p:spPr bwMode="auto">
              <a:xfrm>
                <a:off x="7467600" y="3536950"/>
                <a:ext cx="1447800" cy="1905000"/>
              </a:xfrm>
              <a:prstGeom prst="rect">
                <a:avLst/>
              </a:prstGeom>
              <a:solidFill>
                <a:srgbClr val="FFFFAA"/>
              </a:solid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 b="0">
                  <a:latin typeface="Helvetica" panose="020B0604020202020204" pitchFamily="34" charset="0"/>
                </a:endParaRPr>
              </a:p>
            </p:txBody>
          </p:sp>
          <p:sp>
            <p:nvSpPr>
              <p:cNvPr id="20503" name="Text Box 11"/>
              <p:cNvSpPr txBox="1">
                <a:spLocks noChangeArrowheads="1"/>
              </p:cNvSpPr>
              <p:nvPr/>
            </p:nvSpPr>
            <p:spPr bwMode="auto">
              <a:xfrm>
                <a:off x="7391400" y="4208462"/>
                <a:ext cx="1447800" cy="1196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78" tIns="44445" rIns="90478" bIns="44445">
                <a:spAutoFit/>
              </a:bodyPr>
              <a:lstStyle>
                <a:lvl1pPr marL="342900" indent="-342900" eaLnBrk="0" hangingPunct="0"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114300" eaLnBrk="0" hangingPunct="0"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lvl="1"/>
                <a:r>
                  <a:rPr lang="en-US" altLang="ko-KR" sz="1800">
                    <a:latin typeface="Courier New" panose="02070309020205020404" pitchFamily="49" charset="0"/>
                    <a:ea typeface="굴림" panose="020B0600000101010101" pitchFamily="34" charset="-127"/>
                  </a:rPr>
                  <a:t>8C2004C0</a:t>
                </a:r>
              </a:p>
              <a:p>
                <a:pPr lvl="1"/>
                <a:r>
                  <a:rPr lang="en-US" altLang="ko-KR" sz="1800">
                    <a:latin typeface="Courier New" panose="02070309020205020404" pitchFamily="49" charset="0"/>
                    <a:ea typeface="굴림" panose="020B0600000101010101" pitchFamily="34" charset="-127"/>
                  </a:rPr>
                  <a:t>0C000680</a:t>
                </a:r>
              </a:p>
              <a:p>
                <a:pPr lvl="1"/>
                <a:r>
                  <a:rPr lang="en-US" altLang="ko-KR" sz="1800">
                    <a:latin typeface="Courier New" panose="02070309020205020404" pitchFamily="49" charset="0"/>
                    <a:ea typeface="굴림" panose="020B0600000101010101" pitchFamily="34" charset="-127"/>
                  </a:rPr>
                  <a:t>2021FFFF</a:t>
                </a:r>
              </a:p>
              <a:p>
                <a:pPr lvl="1"/>
                <a:r>
                  <a:rPr lang="en-US" altLang="ko-KR" sz="1800">
                    <a:latin typeface="Courier New" panose="02070309020205020404" pitchFamily="49" charset="0"/>
                    <a:ea typeface="굴림" panose="020B0600000101010101" pitchFamily="34" charset="-127"/>
                  </a:rPr>
                  <a:t>14200642</a:t>
                </a:r>
              </a:p>
            </p:txBody>
          </p:sp>
          <p:sp>
            <p:nvSpPr>
              <p:cNvPr id="20504" name="Text Box 11"/>
              <p:cNvSpPr txBox="1">
                <a:spLocks noChangeArrowheads="1"/>
              </p:cNvSpPr>
              <p:nvPr/>
            </p:nvSpPr>
            <p:spPr bwMode="auto">
              <a:xfrm>
                <a:off x="7391400" y="3460750"/>
                <a:ext cx="14478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78" tIns="44445" rIns="90478" bIns="44445">
                <a:spAutoFit/>
              </a:bodyPr>
              <a:lstStyle>
                <a:lvl1pPr marL="342900" indent="-342900" eaLnBrk="0" hangingPunct="0"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114300" eaLnBrk="0" hangingPunct="0"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lvl="1"/>
                <a:r>
                  <a:rPr lang="en-US" altLang="ko-KR" sz="1800">
                    <a:latin typeface="Courier New" panose="02070309020205020404" pitchFamily="49" charset="0"/>
                    <a:ea typeface="굴림" panose="020B0600000101010101" pitchFamily="34" charset="-127"/>
                  </a:rPr>
                  <a:t>00000020</a:t>
                </a:r>
              </a:p>
            </p:txBody>
          </p:sp>
        </p:grpSp>
        <p:sp>
          <p:nvSpPr>
            <p:cNvPr id="20499" name="Text Box 85"/>
            <p:cNvSpPr txBox="1">
              <a:spLocks noChangeArrowheads="1"/>
            </p:cNvSpPr>
            <p:nvPr/>
          </p:nvSpPr>
          <p:spPr bwMode="auto">
            <a:xfrm>
              <a:off x="6629400" y="3429000"/>
              <a:ext cx="867406" cy="335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0x1300</a:t>
              </a:r>
            </a:p>
          </p:txBody>
        </p:sp>
        <p:sp>
          <p:nvSpPr>
            <p:cNvPr id="20500" name="Text Box 85"/>
            <p:cNvSpPr txBox="1">
              <a:spLocks noChangeArrowheads="1"/>
            </p:cNvSpPr>
            <p:nvPr/>
          </p:nvSpPr>
          <p:spPr bwMode="auto">
            <a:xfrm>
              <a:off x="6629400" y="4236021"/>
              <a:ext cx="867406" cy="335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0x1900</a:t>
              </a:r>
            </a:p>
          </p:txBody>
        </p:sp>
        <p:sp>
          <p:nvSpPr>
            <p:cNvPr id="20501" name="AutoShape 4"/>
            <p:cNvSpPr>
              <a:spLocks noChangeArrowheads="1"/>
            </p:cNvSpPr>
            <p:nvPr/>
          </p:nvSpPr>
          <p:spPr bwMode="auto">
            <a:xfrm rot="1369641">
              <a:off x="6765925" y="3664386"/>
              <a:ext cx="549275" cy="601662"/>
            </a:xfrm>
            <a:prstGeom prst="rightArrow">
              <a:avLst>
                <a:gd name="adj1" fmla="val 50000"/>
                <a:gd name="adj2" fmla="val 27778"/>
              </a:avLst>
            </a:prstGeom>
            <a:solidFill>
              <a:srgbClr val="FF66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 b="0"/>
            </a:p>
          </p:txBody>
        </p:sp>
      </p:grp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228600" y="5334000"/>
            <a:ext cx="7058343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457200" indent="-457200" eaLnBrk="1" hangingPunct="1">
              <a:buFont typeface="Arial"/>
              <a:buChar char="•"/>
              <a:defRPr/>
            </a:pPr>
            <a:r>
              <a:rPr lang="en-US" sz="2800" dirty="0" smtClean="0">
                <a:latin typeface="Gill Sans Light"/>
                <a:cs typeface="Gill Sans Light"/>
              </a:rPr>
              <a:t>One of many possible translations!</a:t>
            </a:r>
          </a:p>
          <a:p>
            <a:pPr marL="457200" indent="-457200" eaLnBrk="1" hangingPunct="1">
              <a:buFont typeface="Arial"/>
              <a:buChar char="•"/>
              <a:defRPr/>
            </a:pPr>
            <a:r>
              <a:rPr lang="en-US" sz="2800" dirty="0" smtClean="0">
                <a:latin typeface="Gill Sans Light"/>
                <a:cs typeface="Gill Sans Light"/>
              </a:rPr>
              <a:t>Where does translation take place?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tabLst>
                <a:tab pos="682625" algn="l"/>
                <a:tab pos="1770063" algn="l"/>
                <a:tab pos="1828800" algn="l"/>
                <a:tab pos="2568575" algn="l"/>
                <a:tab pos="5486400" algn="l"/>
                <a:tab pos="6400800" algn="l"/>
              </a:tabLst>
              <a:defRPr/>
            </a:pPr>
            <a:r>
              <a:rPr lang="en-US" altLang="ko-KR" dirty="0" smtClean="0">
                <a:latin typeface="Gill Sans Light"/>
                <a:ea typeface="굴림" charset="0"/>
                <a:cs typeface="Gill Sans Light"/>
              </a:rPr>
              <a:t>Compile time, Link/Load time, or Execution time?</a:t>
            </a:r>
          </a:p>
          <a:p>
            <a:pPr marL="457200" lvl="1" indent="0">
              <a:lnSpc>
                <a:spcPct val="80000"/>
              </a:lnSpc>
              <a:spcBef>
                <a:spcPct val="20000"/>
              </a:spcBef>
              <a:tabLst>
                <a:tab pos="682625" algn="l"/>
                <a:tab pos="1770063" algn="l"/>
                <a:tab pos="1828800" algn="l"/>
                <a:tab pos="2568575" algn="l"/>
                <a:tab pos="5486400" algn="l"/>
                <a:tab pos="6400800" algn="l"/>
              </a:tabLst>
              <a:defRPr/>
            </a:pPr>
            <a:endParaRPr lang="en-US" altLang="ko-KR" dirty="0" smtClean="0">
              <a:latin typeface="Gill Sans Light"/>
              <a:ea typeface="굴림" charset="0"/>
              <a:cs typeface="Gill Sans Light"/>
            </a:endParaRPr>
          </a:p>
          <a:p>
            <a:pPr marL="1200150" lvl="1" indent="-457200" eaLnBrk="1" hangingPunct="1">
              <a:buFont typeface="Arial"/>
              <a:buChar char="•"/>
              <a:defRPr/>
            </a:pPr>
            <a:endParaRPr lang="en-US" sz="2800" dirty="0" smtClean="0">
              <a:latin typeface="Gill Sans Light"/>
              <a:cs typeface="Gill Sans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820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Second copy of program from previous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95966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83" t="1004" r="30392" b="658"/>
          <a:stretch>
            <a:fillRect/>
          </a:stretch>
        </p:blipFill>
        <p:spPr bwMode="auto">
          <a:xfrm>
            <a:off x="5886450" y="762000"/>
            <a:ext cx="3257550" cy="58674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533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>
                <a:ea typeface="굴림" charset="-127"/>
                <a:cs typeface="굴림" charset="-127"/>
              </a:rPr>
              <a:t>Multi-step Processing of a Program for Execution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6019800" cy="59436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Preparation of a program for execution involves components at: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Compile time (i.e., “</a:t>
            </a:r>
            <a:r>
              <a:rPr lang="en-US" altLang="ko-KR" dirty="0" err="1" smtClean="0"/>
              <a:t>gcc</a:t>
            </a:r>
            <a:r>
              <a:rPr lang="en-US" altLang="ko-KR" dirty="0" smtClean="0">
                <a:ea typeface="굴림" panose="020B0600000101010101" pitchFamily="34" charset="-127"/>
              </a:rPr>
              <a:t>”)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Link/Load time (UNIX “</a:t>
            </a:r>
            <a:r>
              <a:rPr lang="en-US" altLang="ko-KR" dirty="0" err="1" smtClean="0"/>
              <a:t>ld</a:t>
            </a:r>
            <a:r>
              <a:rPr lang="en-US" altLang="ko-KR" dirty="0" smtClean="0">
                <a:ea typeface="굴림" panose="020B0600000101010101" pitchFamily="34" charset="-127"/>
              </a:rPr>
              <a:t>” does link)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Execution time (e.g., dynamic libs)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Addresses can be bound to final values anywhere in this path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Depends on hardware support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Also depends on operating system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Dynamic Libraries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Linking postponed until execution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Small piece of code, </a:t>
            </a:r>
            <a:r>
              <a:rPr lang="en-US" altLang="ko-KR" i="1" dirty="0" smtClean="0">
                <a:ea typeface="굴림" panose="020B0600000101010101" pitchFamily="34" charset="-127"/>
              </a:rPr>
              <a:t>stub</a:t>
            </a:r>
            <a:r>
              <a:rPr lang="en-US" altLang="ko-KR" dirty="0" smtClean="0">
                <a:ea typeface="굴림" panose="020B0600000101010101" pitchFamily="34" charset="-127"/>
              </a:rPr>
              <a:t>, used to locate appropriate memory-resident library routine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Stub replaces itself with the address of the routine, and executes routine</a:t>
            </a:r>
          </a:p>
        </p:txBody>
      </p:sp>
    </p:spTree>
    <p:extLst>
      <p:ext uri="{BB962C8B-B14F-4D97-AF65-F5344CB8AC3E}">
        <p14:creationId xmlns:p14="http://schemas.microsoft.com/office/powerpoint/2010/main" val="178878569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4196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2117558" y="190500"/>
            <a:ext cx="5334000" cy="533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Recall: </a:t>
            </a:r>
            <a:r>
              <a:rPr lang="en-US" altLang="ko-KR" dirty="0" err="1" smtClean="0">
                <a:ea typeface="굴림" panose="020B0600000101010101" pitchFamily="34" charset="-127"/>
              </a:rPr>
              <a:t>Uniprogramming</a:t>
            </a:r>
            <a:endParaRPr lang="en-US" altLang="ko-KR" dirty="0" smtClean="0">
              <a:ea typeface="굴림" panose="020B0600000101010101" pitchFamily="34" charset="-127"/>
            </a:endParaRPr>
          </a:p>
        </p:txBody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8534400" cy="5638800"/>
          </a:xfrm>
        </p:spPr>
        <p:txBody>
          <a:bodyPr>
            <a:noAutofit/>
          </a:bodyPr>
          <a:lstStyle/>
          <a:p>
            <a:r>
              <a:rPr lang="en-US" altLang="ko-KR" sz="2800" dirty="0" err="1" smtClean="0">
                <a:ea typeface="굴림" panose="020B0600000101010101" pitchFamily="34" charset="-127"/>
              </a:rPr>
              <a:t>Uniprogramming</a:t>
            </a:r>
            <a:r>
              <a:rPr lang="en-US" altLang="ko-KR" sz="2800" dirty="0" smtClean="0">
                <a:ea typeface="굴림" panose="020B0600000101010101" pitchFamily="34" charset="-127"/>
              </a:rPr>
              <a:t> (no Translation or Protection)</a:t>
            </a:r>
          </a:p>
          <a:p>
            <a:pPr lvl="1"/>
            <a:r>
              <a:rPr lang="en-US" altLang="ko-KR" sz="2400" dirty="0" smtClean="0">
                <a:ea typeface="굴림" panose="020B0600000101010101" pitchFamily="34" charset="-127"/>
              </a:rPr>
              <a:t>Application always runs at same place in physical memory since only one application at a time</a:t>
            </a:r>
          </a:p>
          <a:p>
            <a:pPr lvl="1"/>
            <a:r>
              <a:rPr lang="en-US" altLang="ko-KR" sz="2400" dirty="0" smtClean="0">
                <a:ea typeface="굴림" panose="020B0600000101010101" pitchFamily="34" charset="-127"/>
              </a:rPr>
              <a:t>Application can access any physical address</a:t>
            </a:r>
          </a:p>
          <a:p>
            <a:pPr lvl="1"/>
            <a:endParaRPr lang="en-US" altLang="ko-KR" sz="2400" dirty="0" smtClean="0">
              <a:ea typeface="굴림" panose="020B0600000101010101" pitchFamily="34" charset="-127"/>
            </a:endParaRPr>
          </a:p>
          <a:p>
            <a:pPr lvl="1"/>
            <a:endParaRPr lang="en-US" altLang="ko-KR" sz="2400" dirty="0" smtClean="0">
              <a:ea typeface="굴림" panose="020B0600000101010101" pitchFamily="34" charset="-127"/>
            </a:endParaRPr>
          </a:p>
          <a:p>
            <a:pPr lvl="1"/>
            <a:endParaRPr lang="en-US" altLang="ko-KR" sz="2400" dirty="0" smtClean="0">
              <a:ea typeface="굴림" panose="020B0600000101010101" pitchFamily="34" charset="-127"/>
            </a:endParaRPr>
          </a:p>
          <a:p>
            <a:pPr lvl="1"/>
            <a:endParaRPr lang="en-US" altLang="ko-KR" sz="2400" dirty="0" smtClean="0">
              <a:ea typeface="굴림" panose="020B0600000101010101" pitchFamily="34" charset="-127"/>
            </a:endParaRPr>
          </a:p>
          <a:p>
            <a:pPr lvl="1"/>
            <a:endParaRPr lang="en-US" altLang="ko-KR" sz="2400" dirty="0" smtClean="0">
              <a:ea typeface="굴림" panose="020B0600000101010101" pitchFamily="34" charset="-127"/>
            </a:endParaRPr>
          </a:p>
          <a:p>
            <a:pPr marL="457200" lvl="1" indent="0">
              <a:buNone/>
            </a:pPr>
            <a:endParaRPr lang="en-US" altLang="ko-KR" sz="2400" dirty="0" smtClean="0">
              <a:ea typeface="굴림" panose="020B0600000101010101" pitchFamily="34" charset="-127"/>
            </a:endParaRPr>
          </a:p>
          <a:p>
            <a:pPr lvl="1"/>
            <a:endParaRPr lang="en-US" altLang="ko-KR" sz="2400" dirty="0">
              <a:ea typeface="굴림" panose="020B0600000101010101" pitchFamily="34" charset="-127"/>
            </a:endParaRPr>
          </a:p>
          <a:p>
            <a:pPr lvl="1"/>
            <a:r>
              <a:rPr lang="en-US" altLang="ko-KR" sz="2400" dirty="0" smtClean="0">
                <a:ea typeface="굴림" panose="020B0600000101010101" pitchFamily="34" charset="-127"/>
              </a:rPr>
              <a:t>Application given illusion of dedicated machine by giving it reality of a dedicated machine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2438400" y="2514600"/>
            <a:ext cx="3478213" cy="2728913"/>
            <a:chOff x="1728" y="2112"/>
            <a:chExt cx="2191" cy="1719"/>
          </a:xfrm>
        </p:grpSpPr>
        <p:sp>
          <p:nvSpPr>
            <p:cNvPr id="27653" name="Text Box 6"/>
            <p:cNvSpPr txBox="1">
              <a:spLocks noChangeArrowheads="1"/>
            </p:cNvSpPr>
            <p:nvPr/>
          </p:nvSpPr>
          <p:spPr bwMode="auto">
            <a:xfrm>
              <a:off x="2932" y="3600"/>
              <a:ext cx="9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800">
                  <a:latin typeface="Helvetica" panose="020B0604020202020204" pitchFamily="34" charset="0"/>
                </a:rPr>
                <a:t>0x00000000</a:t>
              </a:r>
            </a:p>
          </p:txBody>
        </p:sp>
        <p:sp>
          <p:nvSpPr>
            <p:cNvPr id="27654" name="Text Box 7"/>
            <p:cNvSpPr txBox="1">
              <a:spLocks noChangeArrowheads="1"/>
            </p:cNvSpPr>
            <p:nvPr/>
          </p:nvSpPr>
          <p:spPr bwMode="auto">
            <a:xfrm>
              <a:off x="2932" y="2121"/>
              <a:ext cx="98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800">
                  <a:latin typeface="Helvetica" panose="020B0604020202020204" pitchFamily="34" charset="0"/>
                </a:rPr>
                <a:t>0xFFFFFFFF</a:t>
              </a:r>
            </a:p>
          </p:txBody>
        </p:sp>
        <p:grpSp>
          <p:nvGrpSpPr>
            <p:cNvPr id="27655" name="Group 11"/>
            <p:cNvGrpSpPr>
              <a:grpSpLocks/>
            </p:cNvGrpSpPr>
            <p:nvPr/>
          </p:nvGrpSpPr>
          <p:grpSpPr bwMode="auto">
            <a:xfrm>
              <a:off x="1728" y="2112"/>
              <a:ext cx="1104" cy="1680"/>
              <a:chOff x="2208" y="1968"/>
              <a:chExt cx="1104" cy="1680"/>
            </a:xfrm>
          </p:grpSpPr>
          <p:sp>
            <p:nvSpPr>
              <p:cNvPr id="61449" name="Rectangle 5"/>
              <p:cNvSpPr>
                <a:spLocks noChangeArrowheads="1"/>
              </p:cNvSpPr>
              <p:nvPr/>
            </p:nvSpPr>
            <p:spPr bwMode="auto">
              <a:xfrm>
                <a:off x="2208" y="1968"/>
                <a:ext cx="1104" cy="1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eaLnBrk="0" hangingPunct="0">
                  <a:defRPr/>
                </a:pPr>
                <a:endParaRPr lang="en-US" sz="1800">
                  <a:latin typeface="Helvetica" charset="0"/>
                  <a:ea typeface="ＭＳ Ｐゴシック" charset="0"/>
                  <a:cs typeface="Helvetica" charset="0"/>
                </a:endParaRPr>
              </a:p>
            </p:txBody>
          </p:sp>
          <p:sp>
            <p:nvSpPr>
              <p:cNvPr id="27658" name="Text Box 9"/>
              <p:cNvSpPr txBox="1">
                <a:spLocks noChangeArrowheads="1"/>
              </p:cNvSpPr>
              <p:nvPr/>
            </p:nvSpPr>
            <p:spPr bwMode="auto">
              <a:xfrm>
                <a:off x="2284" y="3312"/>
                <a:ext cx="90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ko-KR" sz="1800">
                    <a:latin typeface="Helvetica" panose="020B0604020202020204" pitchFamily="34" charset="0"/>
                  </a:rPr>
                  <a:t>Application</a:t>
                </a:r>
              </a:p>
            </p:txBody>
          </p:sp>
          <p:sp>
            <p:nvSpPr>
              <p:cNvPr id="27659" name="Text Box 10"/>
              <p:cNvSpPr txBox="1">
                <a:spLocks noChangeArrowheads="1"/>
              </p:cNvSpPr>
              <p:nvPr/>
            </p:nvSpPr>
            <p:spPr bwMode="auto">
              <a:xfrm>
                <a:off x="2324" y="2112"/>
                <a:ext cx="802" cy="4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ko-KR" sz="1800">
                    <a:latin typeface="Helvetica" panose="020B0604020202020204" pitchFamily="34" charset="0"/>
                  </a:rPr>
                  <a:t>Operating</a:t>
                </a:r>
              </a:p>
              <a:p>
                <a:r>
                  <a:rPr lang="en-US" altLang="ko-KR" sz="1800">
                    <a:latin typeface="Helvetica" panose="020B0604020202020204" pitchFamily="34" charset="0"/>
                  </a:rPr>
                  <a:t>System</a:t>
                </a:r>
              </a:p>
            </p:txBody>
          </p:sp>
        </p:grpSp>
        <p:sp>
          <p:nvSpPr>
            <p:cNvPr id="27656" name="Text Box 12"/>
            <p:cNvSpPr txBox="1">
              <a:spLocks noChangeArrowheads="1"/>
            </p:cNvSpPr>
            <p:nvPr/>
          </p:nvSpPr>
          <p:spPr bwMode="auto">
            <a:xfrm rot="-5400000">
              <a:off x="3068" y="2733"/>
              <a:ext cx="891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800">
                  <a:latin typeface="Helvetica" panose="020B0604020202020204" pitchFamily="34" charset="0"/>
                </a:rPr>
                <a:t>Valid 32-bit</a:t>
              </a:r>
            </a:p>
            <a:p>
              <a:r>
                <a:rPr lang="en-US" altLang="ko-KR" sz="1800">
                  <a:latin typeface="Helvetica" panose="020B0604020202020204" pitchFamily="34" charset="0"/>
                </a:rPr>
                <a:t>Addresses</a:t>
              </a:r>
            </a:p>
          </p:txBody>
        </p:sp>
      </p:grpSp>
      <p:pic>
        <p:nvPicPr>
          <p:cNvPr id="27652" name="Picture 2" descr="ibm162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994" y="1828800"/>
            <a:ext cx="235982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0230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4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2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458200" cy="533400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Multiprogramming (primitive stage)</a:t>
            </a:r>
          </a:p>
        </p:txBody>
      </p:sp>
      <p:sp>
        <p:nvSpPr>
          <p:cNvPr id="64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763000" cy="5943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Multiprogramming without Translation or Protection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Must somehow prevent address overlap between threads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Use Loader/Linker: Adjust addresses while program loaded into memory (loads, stores, jumps)</a:t>
            </a:r>
          </a:p>
          <a:p>
            <a:pPr lvl="2"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Everything adjusted to memory location of program</a:t>
            </a:r>
          </a:p>
          <a:p>
            <a:pPr lvl="2"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Translation done by a linker-loader (relocation)</a:t>
            </a:r>
          </a:p>
          <a:p>
            <a:pPr lvl="2"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Common in early days (… till Windows 3.x, 95?)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With this solution, no protection: bugs in any program can cause other programs to crash or even the OS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2514600" y="1524000"/>
            <a:ext cx="3478213" cy="2728913"/>
            <a:chOff x="1680" y="2256"/>
            <a:chExt cx="2191" cy="1719"/>
          </a:xfrm>
        </p:grpSpPr>
        <p:sp>
          <p:nvSpPr>
            <p:cNvPr id="29701" name="Text Box 4"/>
            <p:cNvSpPr txBox="1">
              <a:spLocks noChangeArrowheads="1"/>
            </p:cNvSpPr>
            <p:nvPr/>
          </p:nvSpPr>
          <p:spPr bwMode="auto">
            <a:xfrm>
              <a:off x="2884" y="3744"/>
              <a:ext cx="9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800">
                  <a:latin typeface="Helvetica" panose="020B0604020202020204" pitchFamily="34" charset="0"/>
                </a:rPr>
                <a:t>0x00000000</a:t>
              </a:r>
            </a:p>
          </p:txBody>
        </p:sp>
        <p:sp>
          <p:nvSpPr>
            <p:cNvPr id="29702" name="Text Box 5"/>
            <p:cNvSpPr txBox="1">
              <a:spLocks noChangeArrowheads="1"/>
            </p:cNvSpPr>
            <p:nvPr/>
          </p:nvSpPr>
          <p:spPr bwMode="auto">
            <a:xfrm>
              <a:off x="2884" y="2265"/>
              <a:ext cx="98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800">
                  <a:latin typeface="Helvetica" panose="020B0604020202020204" pitchFamily="34" charset="0"/>
                </a:rPr>
                <a:t>0xFFFFFFFF</a:t>
              </a:r>
            </a:p>
          </p:txBody>
        </p:sp>
        <p:sp>
          <p:nvSpPr>
            <p:cNvPr id="29703" name="Rectangle 7"/>
            <p:cNvSpPr>
              <a:spLocks noChangeArrowheads="1"/>
            </p:cNvSpPr>
            <p:nvPr/>
          </p:nvSpPr>
          <p:spPr bwMode="auto">
            <a:xfrm>
              <a:off x="1680" y="2256"/>
              <a:ext cx="1104" cy="1680"/>
            </a:xfrm>
            <a:prstGeom prst="rect">
              <a:avLst/>
            </a:prstGeom>
            <a:solidFill>
              <a:srgbClr val="C0D2FE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ko-KR" altLang="en-US" sz="1800">
                <a:latin typeface="Helvetica" panose="020B060402020202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29704" name="Text Box 8"/>
            <p:cNvSpPr txBox="1">
              <a:spLocks noChangeArrowheads="1"/>
            </p:cNvSpPr>
            <p:nvPr/>
          </p:nvSpPr>
          <p:spPr bwMode="auto">
            <a:xfrm>
              <a:off x="1707" y="3600"/>
              <a:ext cx="9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800">
                  <a:latin typeface="Helvetica" panose="020B0604020202020204" pitchFamily="34" charset="0"/>
                </a:rPr>
                <a:t>Application1</a:t>
              </a:r>
            </a:p>
          </p:txBody>
        </p:sp>
        <p:sp>
          <p:nvSpPr>
            <p:cNvPr id="29705" name="Text Box 9"/>
            <p:cNvSpPr txBox="1">
              <a:spLocks noChangeArrowheads="1"/>
            </p:cNvSpPr>
            <p:nvPr/>
          </p:nvSpPr>
          <p:spPr bwMode="auto">
            <a:xfrm>
              <a:off x="1796" y="2400"/>
              <a:ext cx="802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800">
                  <a:latin typeface="Helvetica" panose="020B0604020202020204" pitchFamily="34" charset="0"/>
                </a:rPr>
                <a:t>Operating</a:t>
              </a:r>
            </a:p>
            <a:p>
              <a:r>
                <a:rPr lang="en-US" altLang="ko-KR" sz="1800">
                  <a:latin typeface="Helvetica" panose="020B0604020202020204" pitchFamily="34" charset="0"/>
                </a:rPr>
                <a:t>System</a:t>
              </a:r>
            </a:p>
          </p:txBody>
        </p:sp>
        <p:sp>
          <p:nvSpPr>
            <p:cNvPr id="29706" name="Text Box 11"/>
            <p:cNvSpPr txBox="1">
              <a:spLocks noChangeArrowheads="1"/>
            </p:cNvSpPr>
            <p:nvPr/>
          </p:nvSpPr>
          <p:spPr bwMode="auto">
            <a:xfrm>
              <a:off x="1727" y="3120"/>
              <a:ext cx="9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800">
                  <a:latin typeface="Helvetica" panose="020B0604020202020204" pitchFamily="34" charset="0"/>
                </a:rPr>
                <a:t>Application2</a:t>
              </a:r>
            </a:p>
          </p:txBody>
        </p:sp>
        <p:sp>
          <p:nvSpPr>
            <p:cNvPr id="29707" name="Text Box 12"/>
            <p:cNvSpPr txBox="1">
              <a:spLocks noChangeArrowheads="1"/>
            </p:cNvSpPr>
            <p:nvPr/>
          </p:nvSpPr>
          <p:spPr bwMode="auto">
            <a:xfrm>
              <a:off x="2880" y="3102"/>
              <a:ext cx="9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800">
                  <a:latin typeface="Helvetica" panose="020B0604020202020204" pitchFamily="34" charset="0"/>
                </a:rPr>
                <a:t>0x00020000</a:t>
              </a:r>
            </a:p>
          </p:txBody>
        </p:sp>
      </p:grpSp>
      <p:pic>
        <p:nvPicPr>
          <p:cNvPr id="29700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963" y="1828800"/>
            <a:ext cx="24765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795933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4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4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4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461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461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147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839200" cy="533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Multiprogramming (Version with Protection)</a:t>
            </a:r>
          </a:p>
        </p:txBody>
      </p:sp>
      <p:sp>
        <p:nvSpPr>
          <p:cNvPr id="64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762000"/>
            <a:ext cx="8686800" cy="54864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2800" dirty="0" smtClean="0">
                <a:ea typeface="굴림" panose="020B0600000101010101" pitchFamily="34" charset="-127"/>
              </a:rPr>
              <a:t>Can we protect programs from each other without translation?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endParaRPr lang="en-US" altLang="ko-KR" sz="2400" dirty="0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endParaRPr lang="en-US" altLang="ko-KR" sz="2400" dirty="0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endParaRPr lang="en-US" altLang="ko-KR" sz="2400" dirty="0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endParaRPr lang="en-US" altLang="ko-KR" sz="2400" dirty="0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endParaRPr lang="en-US" altLang="ko-KR" sz="2400" dirty="0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endParaRPr lang="en-US" altLang="ko-KR" sz="2400" dirty="0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endParaRPr lang="en-US" altLang="ko-KR" sz="2400" dirty="0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endParaRPr lang="en-US" altLang="ko-KR" sz="1800" dirty="0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Yes: use two special registers </a:t>
            </a:r>
            <a:r>
              <a:rPr lang="en-US" altLang="ko-KR" sz="2400" i="1" dirty="0" err="1" smtClean="0">
                <a:ea typeface="굴림" panose="020B0600000101010101" pitchFamily="34" charset="-127"/>
              </a:rPr>
              <a:t>BaseAddr</a:t>
            </a:r>
            <a:r>
              <a:rPr lang="en-US" altLang="ko-KR" sz="2400" dirty="0" smtClean="0">
                <a:ea typeface="굴림" panose="020B0600000101010101" pitchFamily="34" charset="-127"/>
              </a:rPr>
              <a:t> and </a:t>
            </a:r>
            <a:r>
              <a:rPr lang="en-US" altLang="ko-KR" sz="2400" i="1" dirty="0" err="1" smtClean="0">
                <a:ea typeface="굴림" panose="020B0600000101010101" pitchFamily="34" charset="-127"/>
              </a:rPr>
              <a:t>LimitAddr</a:t>
            </a:r>
            <a:r>
              <a:rPr lang="en-US" altLang="ko-KR" sz="2400" dirty="0" smtClean="0">
                <a:ea typeface="굴림" panose="020B0600000101010101" pitchFamily="34" charset="-127"/>
              </a:rPr>
              <a:t> to prevent user from straying outside designated area</a:t>
            </a:r>
          </a:p>
          <a:p>
            <a:pPr lvl="2">
              <a:lnSpc>
                <a:spcPct val="80000"/>
              </a:lnSpc>
              <a:spcBef>
                <a:spcPct val="25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If user tries to access an illegal address, cause an error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During switch, kernel loads new base/limit from PCB (Process Control Block)</a:t>
            </a:r>
          </a:p>
          <a:p>
            <a:pPr lvl="2">
              <a:lnSpc>
                <a:spcPct val="80000"/>
              </a:lnSpc>
              <a:spcBef>
                <a:spcPct val="25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User not allowed to change base/limit registers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endParaRPr lang="en-US" altLang="ko-KR" sz="2800" dirty="0" smtClean="0">
              <a:ea typeface="굴림" panose="020B0600000101010101" pitchFamily="34" charset="-127"/>
            </a:endParaRP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1219200" y="1614488"/>
            <a:ext cx="7150100" cy="2728912"/>
            <a:chOff x="872" y="894"/>
            <a:chExt cx="4504" cy="1719"/>
          </a:xfrm>
        </p:grpSpPr>
        <p:sp>
          <p:nvSpPr>
            <p:cNvPr id="31748" name="Text Box 7"/>
            <p:cNvSpPr txBox="1">
              <a:spLocks noChangeArrowheads="1"/>
            </p:cNvSpPr>
            <p:nvPr/>
          </p:nvSpPr>
          <p:spPr bwMode="auto">
            <a:xfrm>
              <a:off x="2076" y="2382"/>
              <a:ext cx="9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800">
                  <a:latin typeface="Helvetica" panose="020B0604020202020204" pitchFamily="34" charset="0"/>
                </a:rPr>
                <a:t>0x00000000</a:t>
              </a:r>
            </a:p>
          </p:txBody>
        </p:sp>
        <p:sp>
          <p:nvSpPr>
            <p:cNvPr id="31749" name="Text Box 8"/>
            <p:cNvSpPr txBox="1">
              <a:spLocks noChangeArrowheads="1"/>
            </p:cNvSpPr>
            <p:nvPr/>
          </p:nvSpPr>
          <p:spPr bwMode="auto">
            <a:xfrm>
              <a:off x="2076" y="903"/>
              <a:ext cx="98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800">
                  <a:latin typeface="Helvetica" panose="020B0604020202020204" pitchFamily="34" charset="0"/>
                </a:rPr>
                <a:t>0xFFFFFFFF</a:t>
              </a:r>
            </a:p>
          </p:txBody>
        </p:sp>
        <p:sp>
          <p:nvSpPr>
            <p:cNvPr id="31750" name="Rectangle 9"/>
            <p:cNvSpPr>
              <a:spLocks noChangeArrowheads="1"/>
            </p:cNvSpPr>
            <p:nvPr/>
          </p:nvSpPr>
          <p:spPr bwMode="auto">
            <a:xfrm>
              <a:off x="872" y="894"/>
              <a:ext cx="1104" cy="1680"/>
            </a:xfrm>
            <a:prstGeom prst="rect">
              <a:avLst/>
            </a:prstGeom>
            <a:solidFill>
              <a:srgbClr val="C0D2FE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ko-KR" altLang="en-US" sz="1800">
                <a:latin typeface="Helvetica" panose="020B060402020202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31751" name="Text Box 10"/>
            <p:cNvSpPr txBox="1">
              <a:spLocks noChangeArrowheads="1"/>
            </p:cNvSpPr>
            <p:nvPr/>
          </p:nvSpPr>
          <p:spPr bwMode="auto">
            <a:xfrm>
              <a:off x="899" y="2238"/>
              <a:ext cx="9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800">
                  <a:latin typeface="Helvetica" panose="020B0604020202020204" pitchFamily="34" charset="0"/>
                </a:rPr>
                <a:t>Application1</a:t>
              </a:r>
            </a:p>
          </p:txBody>
        </p:sp>
        <p:sp>
          <p:nvSpPr>
            <p:cNvPr id="31752" name="Text Box 11"/>
            <p:cNvSpPr txBox="1">
              <a:spLocks noChangeArrowheads="1"/>
            </p:cNvSpPr>
            <p:nvPr/>
          </p:nvSpPr>
          <p:spPr bwMode="auto">
            <a:xfrm>
              <a:off x="988" y="1038"/>
              <a:ext cx="802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800">
                  <a:latin typeface="Helvetica" panose="020B0604020202020204" pitchFamily="34" charset="0"/>
                </a:rPr>
                <a:t>Operating</a:t>
              </a:r>
            </a:p>
            <a:p>
              <a:r>
                <a:rPr lang="en-US" altLang="ko-KR" sz="1800">
                  <a:latin typeface="Helvetica" panose="020B0604020202020204" pitchFamily="34" charset="0"/>
                </a:rPr>
                <a:t>System</a:t>
              </a:r>
            </a:p>
          </p:txBody>
        </p:sp>
        <p:sp>
          <p:nvSpPr>
            <p:cNvPr id="31753" name="Text Box 12"/>
            <p:cNvSpPr txBox="1">
              <a:spLocks noChangeArrowheads="1"/>
            </p:cNvSpPr>
            <p:nvPr/>
          </p:nvSpPr>
          <p:spPr bwMode="auto">
            <a:xfrm>
              <a:off x="919" y="1758"/>
              <a:ext cx="9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800">
                  <a:latin typeface="Helvetica" panose="020B0604020202020204" pitchFamily="34" charset="0"/>
                </a:rPr>
                <a:t>Application2</a:t>
              </a:r>
            </a:p>
          </p:txBody>
        </p:sp>
        <p:sp>
          <p:nvSpPr>
            <p:cNvPr id="31754" name="Text Box 13"/>
            <p:cNvSpPr txBox="1">
              <a:spLocks noChangeArrowheads="1"/>
            </p:cNvSpPr>
            <p:nvPr/>
          </p:nvSpPr>
          <p:spPr bwMode="auto">
            <a:xfrm>
              <a:off x="2072" y="1740"/>
              <a:ext cx="9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800">
                  <a:latin typeface="Helvetica" panose="020B0604020202020204" pitchFamily="34" charset="0"/>
                </a:rPr>
                <a:t>0x00020000</a:t>
              </a:r>
            </a:p>
          </p:txBody>
        </p:sp>
        <p:sp>
          <p:nvSpPr>
            <p:cNvPr id="31755" name="Rectangle 14"/>
            <p:cNvSpPr>
              <a:spLocks noChangeArrowheads="1"/>
            </p:cNvSpPr>
            <p:nvPr/>
          </p:nvSpPr>
          <p:spPr bwMode="auto">
            <a:xfrm>
              <a:off x="3752" y="1668"/>
              <a:ext cx="1624" cy="23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800">
                  <a:latin typeface="Helvetica" panose="020B0604020202020204" pitchFamily="34" charset="0"/>
                </a:rPr>
                <a:t>BaseAddr=0x20000</a:t>
              </a:r>
            </a:p>
          </p:txBody>
        </p:sp>
        <p:sp>
          <p:nvSpPr>
            <p:cNvPr id="31756" name="Line 16"/>
            <p:cNvSpPr>
              <a:spLocks noChangeShapeType="1"/>
            </p:cNvSpPr>
            <p:nvPr/>
          </p:nvSpPr>
          <p:spPr bwMode="auto">
            <a:xfrm flipH="1">
              <a:off x="3080" y="1806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31757" name="Rectangle 15"/>
            <p:cNvSpPr>
              <a:spLocks noChangeArrowheads="1"/>
            </p:cNvSpPr>
            <p:nvPr/>
          </p:nvSpPr>
          <p:spPr bwMode="auto">
            <a:xfrm>
              <a:off x="3752" y="1326"/>
              <a:ext cx="1624" cy="23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800">
                  <a:latin typeface="Helvetica" panose="020B0604020202020204" pitchFamily="34" charset="0"/>
                </a:rPr>
                <a:t>LimitAddr=0x10000</a:t>
              </a:r>
            </a:p>
          </p:txBody>
        </p:sp>
        <p:sp>
          <p:nvSpPr>
            <p:cNvPr id="31758" name="Line 17"/>
            <p:cNvSpPr>
              <a:spLocks noChangeShapeType="1"/>
            </p:cNvSpPr>
            <p:nvPr/>
          </p:nvSpPr>
          <p:spPr bwMode="auto">
            <a:xfrm flipH="1">
              <a:off x="3080" y="1470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0785918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7171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Recall: General Address translation</a:t>
            </a:r>
          </a:p>
        </p:txBody>
      </p:sp>
      <p:sp>
        <p:nvSpPr>
          <p:cNvPr id="65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133600"/>
            <a:ext cx="8839200" cy="44958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2800" dirty="0" smtClean="0">
                <a:ea typeface="굴림" panose="020B0600000101010101" pitchFamily="34" charset="-127"/>
              </a:rPr>
              <a:t>Recall: Address Space: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All the addresses and state a process can touch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Each process and kernel has different address space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2800" dirty="0" smtClean="0">
                <a:ea typeface="굴림" panose="020B0600000101010101" pitchFamily="34" charset="-127"/>
              </a:rPr>
              <a:t>Consequently, two views of memory: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View from the CPU (what program sees, virtual memory)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View from memory (physical memory)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Translation box (MMU) converts between the two views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2800" dirty="0" smtClean="0">
                <a:ea typeface="굴림" panose="020B0600000101010101" pitchFamily="34" charset="-127"/>
              </a:rPr>
              <a:t>Translation makes it much easier to implement protection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If task A cannot even gain access to task B’s data, no way for A to adversely affect B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2800" dirty="0" smtClean="0">
                <a:ea typeface="굴림" panose="020B0600000101010101" pitchFamily="34" charset="-127"/>
              </a:rPr>
              <a:t>With translation, every program can be linked/loaded into same region of user address space</a:t>
            </a:r>
          </a:p>
        </p:txBody>
      </p:sp>
      <p:grpSp>
        <p:nvGrpSpPr>
          <p:cNvPr id="25603" name="Group 18"/>
          <p:cNvGrpSpPr>
            <a:grpSpLocks/>
          </p:cNvGrpSpPr>
          <p:nvPr/>
        </p:nvGrpSpPr>
        <p:grpSpPr bwMode="auto">
          <a:xfrm>
            <a:off x="1603375" y="609600"/>
            <a:ext cx="5788025" cy="1586238"/>
            <a:chOff x="698" y="409"/>
            <a:chExt cx="4263" cy="1155"/>
          </a:xfrm>
        </p:grpSpPr>
        <p:pic>
          <p:nvPicPr>
            <p:cNvPr id="25604" name="Picture 6" descr="memor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5555559">
              <a:off x="3921" y="447"/>
              <a:ext cx="1008" cy="1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5605" name="Group 7"/>
            <p:cNvGrpSpPr>
              <a:grpSpLocks/>
            </p:cNvGrpSpPr>
            <p:nvPr/>
          </p:nvGrpSpPr>
          <p:grpSpPr bwMode="auto">
            <a:xfrm>
              <a:off x="698" y="409"/>
              <a:ext cx="3478" cy="779"/>
              <a:chOff x="890" y="2185"/>
              <a:chExt cx="3478" cy="779"/>
            </a:xfrm>
          </p:grpSpPr>
          <p:sp>
            <p:nvSpPr>
              <p:cNvPr id="25608" name="Text Box 8"/>
              <p:cNvSpPr txBox="1">
                <a:spLocks noChangeArrowheads="1"/>
              </p:cNvSpPr>
              <p:nvPr/>
            </p:nvSpPr>
            <p:spPr bwMode="auto">
              <a:xfrm>
                <a:off x="3283" y="2213"/>
                <a:ext cx="1005" cy="4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9" tIns="45714" rIns="91429" bIns="45714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ko-KR" sz="1800">
                    <a:latin typeface="Helvetica" panose="020B0604020202020204" pitchFamily="34" charset="0"/>
                  </a:rPr>
                  <a:t>Physical</a:t>
                </a:r>
              </a:p>
              <a:p>
                <a:r>
                  <a:rPr lang="en-US" altLang="ko-KR" sz="1800">
                    <a:latin typeface="Helvetica" panose="020B0604020202020204" pitchFamily="34" charset="0"/>
                  </a:rPr>
                  <a:t>Addresses</a:t>
                </a:r>
              </a:p>
            </p:txBody>
          </p:sp>
          <p:sp>
            <p:nvSpPr>
              <p:cNvPr id="25609" name="Oval 9"/>
              <p:cNvSpPr>
                <a:spLocks noChangeArrowheads="1"/>
              </p:cNvSpPr>
              <p:nvPr/>
            </p:nvSpPr>
            <p:spPr bwMode="auto">
              <a:xfrm>
                <a:off x="890" y="2334"/>
                <a:ext cx="671" cy="630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1429" tIns="45714" rIns="91429" bIns="45714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ko-KR" dirty="0">
                    <a:latin typeface="Helvetica" panose="020B0604020202020204" pitchFamily="34" charset="0"/>
                  </a:rPr>
                  <a:t>CPU</a:t>
                </a:r>
              </a:p>
            </p:txBody>
          </p:sp>
          <p:sp>
            <p:nvSpPr>
              <p:cNvPr id="25610" name="Line 10"/>
              <p:cNvSpPr>
                <a:spLocks noChangeShapeType="1"/>
              </p:cNvSpPr>
              <p:nvPr/>
            </p:nvSpPr>
            <p:spPr bwMode="auto">
              <a:xfrm flipV="1">
                <a:off x="1561" y="2670"/>
                <a:ext cx="926" cy="1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1" name="Rectangle 11"/>
              <p:cNvSpPr>
                <a:spLocks noChangeArrowheads="1"/>
              </p:cNvSpPr>
              <p:nvPr/>
            </p:nvSpPr>
            <p:spPr bwMode="auto">
              <a:xfrm>
                <a:off x="2487" y="2376"/>
                <a:ext cx="805" cy="588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429" tIns="45714" rIns="91429" bIns="45714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ko-KR" dirty="0">
                    <a:latin typeface="Helvetica" panose="020B0604020202020204" pitchFamily="34" charset="0"/>
                  </a:rPr>
                  <a:t>MMU</a:t>
                </a:r>
              </a:p>
            </p:txBody>
          </p:sp>
          <p:sp>
            <p:nvSpPr>
              <p:cNvPr id="25612" name="Line 12"/>
              <p:cNvSpPr>
                <a:spLocks noChangeShapeType="1"/>
              </p:cNvSpPr>
              <p:nvPr/>
            </p:nvSpPr>
            <p:spPr bwMode="auto">
              <a:xfrm>
                <a:off x="3292" y="2670"/>
                <a:ext cx="1076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3" name="Text Box 13"/>
              <p:cNvSpPr txBox="1">
                <a:spLocks noChangeArrowheads="1"/>
              </p:cNvSpPr>
              <p:nvPr/>
            </p:nvSpPr>
            <p:spPr bwMode="auto">
              <a:xfrm>
                <a:off x="1505" y="2185"/>
                <a:ext cx="1005" cy="4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9" tIns="45714" rIns="91429" bIns="45714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ko-KR" sz="1800">
                    <a:latin typeface="Helvetica" panose="020B0604020202020204" pitchFamily="34" charset="0"/>
                  </a:rPr>
                  <a:t>Virtual</a:t>
                </a:r>
              </a:p>
              <a:p>
                <a:r>
                  <a:rPr lang="en-US" altLang="ko-KR" sz="1800">
                    <a:latin typeface="Helvetica" panose="020B0604020202020204" pitchFamily="34" charset="0"/>
                  </a:rPr>
                  <a:t>Addresses</a:t>
                </a:r>
              </a:p>
            </p:txBody>
          </p:sp>
        </p:grpSp>
        <p:sp>
          <p:nvSpPr>
            <p:cNvPr id="25606" name="Freeform 14"/>
            <p:cNvSpPr>
              <a:spLocks/>
            </p:cNvSpPr>
            <p:nvPr/>
          </p:nvSpPr>
          <p:spPr bwMode="auto">
            <a:xfrm>
              <a:off x="1313" y="1019"/>
              <a:ext cx="2959" cy="325"/>
            </a:xfrm>
            <a:custGeom>
              <a:avLst/>
              <a:gdLst>
                <a:gd name="T0" fmla="*/ 0 w 2736"/>
                <a:gd name="T1" fmla="*/ 2 h 392"/>
                <a:gd name="T2" fmla="*/ 3809 w 2736"/>
                <a:gd name="T3" fmla="*/ 2 h 392"/>
                <a:gd name="T4" fmla="*/ 15248 w 2736"/>
                <a:gd name="T5" fmla="*/ 2 h 392"/>
                <a:gd name="T6" fmla="*/ 21733 w 2736"/>
                <a:gd name="T7" fmla="*/ 0 h 3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36"/>
                <a:gd name="T13" fmla="*/ 0 h 392"/>
                <a:gd name="T14" fmla="*/ 2736 w 2736"/>
                <a:gd name="T15" fmla="*/ 392 h 3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36" h="392">
                  <a:moveTo>
                    <a:pt x="0" y="48"/>
                  </a:moveTo>
                  <a:cubicBezTo>
                    <a:pt x="80" y="168"/>
                    <a:pt x="160" y="288"/>
                    <a:pt x="480" y="336"/>
                  </a:cubicBezTo>
                  <a:cubicBezTo>
                    <a:pt x="800" y="384"/>
                    <a:pt x="1544" y="392"/>
                    <a:pt x="1920" y="336"/>
                  </a:cubicBezTo>
                  <a:cubicBezTo>
                    <a:pt x="2296" y="280"/>
                    <a:pt x="2516" y="140"/>
                    <a:pt x="2736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25607" name="Text Box 15"/>
            <p:cNvSpPr txBox="1">
              <a:spLocks noChangeArrowheads="1"/>
            </p:cNvSpPr>
            <p:nvPr/>
          </p:nvSpPr>
          <p:spPr bwMode="auto">
            <a:xfrm>
              <a:off x="1511" y="1297"/>
              <a:ext cx="2241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800" dirty="0" err="1">
                  <a:latin typeface="Helvetica" panose="020B0604020202020204" pitchFamily="34" charset="0"/>
                </a:rPr>
                <a:t>Untranslated</a:t>
              </a:r>
              <a:r>
                <a:rPr lang="en-US" altLang="ko-KR" sz="1800" dirty="0">
                  <a:latin typeface="Helvetica" panose="020B0604020202020204" pitchFamily="34" charset="0"/>
                </a:rPr>
                <a:t> read or write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556418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58010"/>
            <a:ext cx="8763000" cy="427790"/>
          </a:xfrm>
        </p:spPr>
        <p:txBody>
          <a:bodyPr/>
          <a:lstStyle/>
          <a:p>
            <a:r>
              <a:rPr lang="en-US" dirty="0" smtClean="0"/>
              <a:t>Example: Round-Robin Scheduling Doesn’t Work</a:t>
            </a:r>
          </a:p>
        </p:txBody>
      </p:sp>
      <p:pic>
        <p:nvPicPr>
          <p:cNvPr id="3891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462" y="1676400"/>
            <a:ext cx="7392565" cy="3171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221226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6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762000"/>
            <a:ext cx="2081213" cy="207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763000" cy="533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Simple Example: Base and Bounds (CRAY-1)</a:t>
            </a:r>
          </a:p>
        </p:txBody>
      </p:sp>
      <p:sp>
        <p:nvSpPr>
          <p:cNvPr id="66970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52400" y="3048000"/>
            <a:ext cx="8686800" cy="35814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2800" dirty="0" smtClean="0"/>
              <a:t>Could use base/limit for </a:t>
            </a:r>
            <a:r>
              <a:rPr lang="en-US" altLang="ko-KR" sz="2800" dirty="0" smtClean="0">
                <a:solidFill>
                  <a:schemeClr val="hlink"/>
                </a:solidFill>
              </a:rPr>
              <a:t>dynamic address translation</a:t>
            </a:r>
            <a:r>
              <a:rPr lang="en-US" altLang="ko-KR" sz="2800" dirty="0" smtClean="0"/>
              <a:t> – translation happens at execution: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z="2400" dirty="0" smtClean="0"/>
              <a:t>Alter address of every load/store by adding “base”</a:t>
            </a:r>
          </a:p>
          <a:p>
            <a:pPr lvl="1">
              <a:spcBef>
                <a:spcPct val="25000"/>
              </a:spcBef>
            </a:pPr>
            <a:r>
              <a:rPr lang="en-US" altLang="ko-KR" sz="2400" dirty="0" smtClean="0"/>
              <a:t>Generate error if address bigger than limit</a:t>
            </a:r>
          </a:p>
          <a:p>
            <a:pPr>
              <a:spcBef>
                <a:spcPct val="25000"/>
              </a:spcBef>
            </a:pPr>
            <a:r>
              <a:rPr lang="en-US" altLang="ko-KR" sz="2800" dirty="0" smtClean="0"/>
              <a:t>This gives program the illusion that it is running on its own dedicated machine, with memory starting at 0</a:t>
            </a:r>
          </a:p>
          <a:p>
            <a:pPr lvl="1">
              <a:spcBef>
                <a:spcPct val="25000"/>
              </a:spcBef>
            </a:pPr>
            <a:r>
              <a:rPr lang="en-US" altLang="ko-KR" sz="2400" dirty="0" smtClean="0"/>
              <a:t>Program gets continuous region of memory</a:t>
            </a:r>
          </a:p>
          <a:p>
            <a:pPr lvl="1">
              <a:spcBef>
                <a:spcPct val="25000"/>
              </a:spcBef>
            </a:pPr>
            <a:r>
              <a:rPr lang="en-US" altLang="ko-KR" sz="2400" dirty="0" smtClean="0"/>
              <a:t>Addresses within program do not have to be relocated when program placed in different region of DRAM</a:t>
            </a:r>
          </a:p>
        </p:txBody>
      </p:sp>
      <p:grpSp>
        <p:nvGrpSpPr>
          <p:cNvPr id="33795" name="Group 34"/>
          <p:cNvGrpSpPr>
            <a:grpSpLocks/>
          </p:cNvGrpSpPr>
          <p:nvPr/>
        </p:nvGrpSpPr>
        <p:grpSpPr bwMode="auto">
          <a:xfrm>
            <a:off x="228600" y="608013"/>
            <a:ext cx="6705600" cy="2516188"/>
            <a:chOff x="720" y="409"/>
            <a:chExt cx="4224" cy="1585"/>
          </a:xfrm>
        </p:grpSpPr>
        <p:sp>
          <p:nvSpPr>
            <p:cNvPr id="33797" name="Rectangle 7"/>
            <p:cNvSpPr>
              <a:spLocks noChangeArrowheads="1"/>
            </p:cNvSpPr>
            <p:nvPr/>
          </p:nvSpPr>
          <p:spPr bwMode="auto">
            <a:xfrm>
              <a:off x="4268" y="923"/>
              <a:ext cx="676" cy="338"/>
            </a:xfrm>
            <a:prstGeom prst="rect">
              <a:avLst/>
            </a:prstGeom>
            <a:solidFill>
              <a:srgbClr val="C0D2FE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800">
                  <a:latin typeface="Helvetica" panose="020B0604020202020204" pitchFamily="34" charset="0"/>
                </a:rPr>
                <a:t>DRAM</a:t>
              </a:r>
            </a:p>
          </p:txBody>
        </p:sp>
        <p:sp>
          <p:nvSpPr>
            <p:cNvPr id="33798" name="Line 12"/>
            <p:cNvSpPr>
              <a:spLocks noChangeShapeType="1"/>
            </p:cNvSpPr>
            <p:nvPr/>
          </p:nvSpPr>
          <p:spPr bwMode="auto">
            <a:xfrm>
              <a:off x="1396" y="1104"/>
              <a:ext cx="1605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33799" name="Oval 9"/>
            <p:cNvSpPr>
              <a:spLocks noChangeArrowheads="1"/>
            </p:cNvSpPr>
            <p:nvPr/>
          </p:nvSpPr>
          <p:spPr bwMode="auto">
            <a:xfrm>
              <a:off x="2296" y="1310"/>
              <a:ext cx="385" cy="408"/>
            </a:xfrm>
            <a:prstGeom prst="ellipse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ko-KR" altLang="en-US" sz="1800">
                <a:solidFill>
                  <a:srgbClr val="00FFFF"/>
                </a:solidFill>
                <a:latin typeface="Helvetica" panose="020B060402020202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33800" name="Text Box 10"/>
            <p:cNvSpPr txBox="1">
              <a:spLocks noChangeArrowheads="1"/>
            </p:cNvSpPr>
            <p:nvPr/>
          </p:nvSpPr>
          <p:spPr bwMode="auto">
            <a:xfrm>
              <a:off x="2276" y="1274"/>
              <a:ext cx="442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4000">
                  <a:latin typeface="Helvetica" panose="020B0604020202020204" pitchFamily="34" charset="0"/>
                </a:rPr>
                <a:t>&lt;</a:t>
              </a:r>
              <a:r>
                <a:rPr lang="en-US" altLang="ko-KR" sz="2800">
                  <a:latin typeface="Helvetica" panose="020B0604020202020204" pitchFamily="34" charset="0"/>
                </a:rPr>
                <a:t>?</a:t>
              </a:r>
              <a:endParaRPr lang="en-US" altLang="ko-KR" sz="4800">
                <a:latin typeface="Helvetica" panose="020B0604020202020204" pitchFamily="34" charset="0"/>
              </a:endParaRPr>
            </a:p>
          </p:txBody>
        </p:sp>
        <p:grpSp>
          <p:nvGrpSpPr>
            <p:cNvPr id="33801" name="Group 13"/>
            <p:cNvGrpSpPr>
              <a:grpSpLocks/>
            </p:cNvGrpSpPr>
            <p:nvPr/>
          </p:nvGrpSpPr>
          <p:grpSpPr bwMode="auto">
            <a:xfrm>
              <a:off x="3001" y="842"/>
              <a:ext cx="386" cy="458"/>
              <a:chOff x="2304" y="992"/>
              <a:chExt cx="528" cy="592"/>
            </a:xfrm>
          </p:grpSpPr>
          <p:sp>
            <p:nvSpPr>
              <p:cNvPr id="33813" name="Oval 14"/>
              <p:cNvSpPr>
                <a:spLocks noChangeArrowheads="1"/>
              </p:cNvSpPr>
              <p:nvPr/>
            </p:nvSpPr>
            <p:spPr bwMode="auto">
              <a:xfrm>
                <a:off x="2304" y="1056"/>
                <a:ext cx="528" cy="528"/>
              </a:xfrm>
              <a:prstGeom prst="ellipse">
                <a:avLst/>
              </a:prstGeom>
              <a:solidFill>
                <a:srgbClr val="00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endParaRPr lang="ko-KR" altLang="en-US" sz="1800">
                  <a:solidFill>
                    <a:srgbClr val="00FFFF"/>
                  </a:solidFill>
                  <a:latin typeface="Helvetica" panose="020B0604020202020204" pitchFamily="34" charset="0"/>
                  <a:ea typeface="굴림" panose="020B0600000101010101" pitchFamily="34" charset="-127"/>
                </a:endParaRPr>
              </a:p>
            </p:txBody>
          </p:sp>
          <p:sp>
            <p:nvSpPr>
              <p:cNvPr id="33814" name="Text Box 15"/>
              <p:cNvSpPr txBox="1">
                <a:spLocks noChangeArrowheads="1"/>
              </p:cNvSpPr>
              <p:nvPr/>
            </p:nvSpPr>
            <p:spPr bwMode="auto">
              <a:xfrm>
                <a:off x="2380" y="992"/>
                <a:ext cx="416" cy="5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ko-KR" sz="4000">
                    <a:latin typeface="Helvetica" panose="020B0604020202020204" pitchFamily="34" charset="0"/>
                  </a:rPr>
                  <a:t>+</a:t>
                </a:r>
              </a:p>
            </p:txBody>
          </p:sp>
        </p:grpSp>
        <p:sp>
          <p:nvSpPr>
            <p:cNvPr id="33802" name="Line 19"/>
            <p:cNvSpPr>
              <a:spLocks noChangeShapeType="1"/>
            </p:cNvSpPr>
            <p:nvPr/>
          </p:nvSpPr>
          <p:spPr bwMode="auto">
            <a:xfrm>
              <a:off x="3212" y="669"/>
              <a:ext cx="0" cy="2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33803" name="Text Box 20"/>
            <p:cNvSpPr txBox="1">
              <a:spLocks noChangeArrowheads="1"/>
            </p:cNvSpPr>
            <p:nvPr/>
          </p:nvSpPr>
          <p:spPr bwMode="auto">
            <a:xfrm>
              <a:off x="2938" y="409"/>
              <a:ext cx="579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>
                  <a:latin typeface="Helvetica" panose="020B0604020202020204" pitchFamily="34" charset="0"/>
                </a:rPr>
                <a:t>Base</a:t>
              </a:r>
            </a:p>
          </p:txBody>
        </p:sp>
        <p:sp>
          <p:nvSpPr>
            <p:cNvPr id="33804" name="Text Box 21"/>
            <p:cNvSpPr txBox="1">
              <a:spLocks noChangeArrowheads="1"/>
            </p:cNvSpPr>
            <p:nvPr/>
          </p:nvSpPr>
          <p:spPr bwMode="auto">
            <a:xfrm>
              <a:off x="1392" y="1415"/>
              <a:ext cx="578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>
                  <a:latin typeface="Helvetica" panose="020B0604020202020204" pitchFamily="34" charset="0"/>
                </a:rPr>
                <a:t>Limit</a:t>
              </a:r>
            </a:p>
          </p:txBody>
        </p:sp>
        <p:sp>
          <p:nvSpPr>
            <p:cNvPr id="33805" name="Line 22"/>
            <p:cNvSpPr>
              <a:spLocks noChangeShapeType="1"/>
            </p:cNvSpPr>
            <p:nvPr/>
          </p:nvSpPr>
          <p:spPr bwMode="auto">
            <a:xfrm>
              <a:off x="1945" y="1520"/>
              <a:ext cx="33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33806" name="Line 23"/>
            <p:cNvSpPr>
              <a:spLocks noChangeShapeType="1"/>
            </p:cNvSpPr>
            <p:nvPr/>
          </p:nvSpPr>
          <p:spPr bwMode="auto">
            <a:xfrm>
              <a:off x="2494" y="1099"/>
              <a:ext cx="0" cy="211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33807" name="Line 24"/>
            <p:cNvSpPr>
              <a:spLocks noChangeShapeType="1"/>
            </p:cNvSpPr>
            <p:nvPr/>
          </p:nvSpPr>
          <p:spPr bwMode="auto">
            <a:xfrm>
              <a:off x="3381" y="1099"/>
              <a:ext cx="887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33808" name="Rectangle 25"/>
            <p:cNvSpPr>
              <a:spLocks noChangeArrowheads="1"/>
            </p:cNvSpPr>
            <p:nvPr/>
          </p:nvSpPr>
          <p:spPr bwMode="auto">
            <a:xfrm>
              <a:off x="720" y="923"/>
              <a:ext cx="676" cy="338"/>
            </a:xfrm>
            <a:prstGeom prst="rect">
              <a:avLst/>
            </a:prstGeom>
            <a:solidFill>
              <a:srgbClr val="C0D2FE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800">
                  <a:latin typeface="Helvetica" panose="020B0604020202020204" pitchFamily="34" charset="0"/>
                </a:rPr>
                <a:t>CPU</a:t>
              </a:r>
            </a:p>
          </p:txBody>
        </p:sp>
        <p:sp>
          <p:nvSpPr>
            <p:cNvPr id="33809" name="Text Box 26"/>
            <p:cNvSpPr txBox="1">
              <a:spLocks noChangeArrowheads="1"/>
            </p:cNvSpPr>
            <p:nvPr/>
          </p:nvSpPr>
          <p:spPr bwMode="auto">
            <a:xfrm>
              <a:off x="1387" y="554"/>
              <a:ext cx="891" cy="5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>
                  <a:latin typeface="Helvetica" panose="020B0604020202020204" pitchFamily="34" charset="0"/>
                </a:rPr>
                <a:t>Virtual</a:t>
              </a:r>
            </a:p>
            <a:p>
              <a:r>
                <a:rPr lang="en-US" altLang="ko-KR">
                  <a:latin typeface="Helvetica" panose="020B0604020202020204" pitchFamily="34" charset="0"/>
                </a:rPr>
                <a:t>Address</a:t>
              </a:r>
            </a:p>
          </p:txBody>
        </p:sp>
        <p:sp>
          <p:nvSpPr>
            <p:cNvPr id="33810" name="Text Box 27"/>
            <p:cNvSpPr txBox="1">
              <a:spLocks noChangeArrowheads="1"/>
            </p:cNvSpPr>
            <p:nvPr/>
          </p:nvSpPr>
          <p:spPr bwMode="auto">
            <a:xfrm>
              <a:off x="3414" y="1176"/>
              <a:ext cx="902" cy="5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>
                  <a:latin typeface="Helvetica" panose="020B0604020202020204" pitchFamily="34" charset="0"/>
                </a:rPr>
                <a:t>Physical</a:t>
              </a:r>
            </a:p>
            <a:p>
              <a:r>
                <a:rPr lang="en-US" altLang="ko-KR">
                  <a:latin typeface="Helvetica" panose="020B0604020202020204" pitchFamily="34" charset="0"/>
                </a:rPr>
                <a:t>Address</a:t>
              </a:r>
            </a:p>
          </p:txBody>
        </p:sp>
        <p:sp>
          <p:nvSpPr>
            <p:cNvPr id="33811" name="Text Box 31"/>
            <p:cNvSpPr txBox="1">
              <a:spLocks noChangeArrowheads="1"/>
            </p:cNvSpPr>
            <p:nvPr/>
          </p:nvSpPr>
          <p:spPr bwMode="auto">
            <a:xfrm>
              <a:off x="2904" y="1705"/>
              <a:ext cx="1031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dirty="0">
                  <a:solidFill>
                    <a:schemeClr val="hlink"/>
                  </a:solidFill>
                  <a:latin typeface="Helvetica" panose="020B0604020202020204" pitchFamily="34" charset="0"/>
                </a:rPr>
                <a:t>No: Error!</a:t>
              </a:r>
            </a:p>
          </p:txBody>
        </p:sp>
        <p:sp>
          <p:nvSpPr>
            <p:cNvPr id="33812" name="Freeform 32"/>
            <p:cNvSpPr>
              <a:spLocks/>
            </p:cNvSpPr>
            <p:nvPr/>
          </p:nvSpPr>
          <p:spPr bwMode="auto">
            <a:xfrm>
              <a:off x="2491" y="1730"/>
              <a:ext cx="409" cy="136"/>
            </a:xfrm>
            <a:custGeom>
              <a:avLst/>
              <a:gdLst>
                <a:gd name="T0" fmla="*/ 0 w 432"/>
                <a:gd name="T1" fmla="*/ 0 h 144"/>
                <a:gd name="T2" fmla="*/ 0 w 432"/>
                <a:gd name="T3" fmla="*/ 26 h 144"/>
                <a:gd name="T4" fmla="*/ 83 w 432"/>
                <a:gd name="T5" fmla="*/ 26 h 144"/>
                <a:gd name="T6" fmla="*/ 0 60000 65536"/>
                <a:gd name="T7" fmla="*/ 0 60000 65536"/>
                <a:gd name="T8" fmla="*/ 0 60000 65536"/>
                <a:gd name="T9" fmla="*/ 0 w 432"/>
                <a:gd name="T10" fmla="*/ 0 h 144"/>
                <a:gd name="T11" fmla="*/ 432 w 432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" h="144">
                  <a:moveTo>
                    <a:pt x="0" y="0"/>
                  </a:moveTo>
                  <a:lnTo>
                    <a:pt x="0" y="144"/>
                  </a:lnTo>
                  <a:lnTo>
                    <a:pt x="432" y="144"/>
                  </a:lnTo>
                </a:path>
              </a:pathLst>
            </a:cu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0382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6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6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6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6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9700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r>
              <a:rPr lang="en-US" altLang="ko-KR" sz="2800" dirty="0" smtClean="0">
                <a:ea typeface="굴림" panose="020B0600000101010101" pitchFamily="34" charset="-127"/>
              </a:rPr>
              <a:t>Issues with Simple B&amp;B Method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971800"/>
            <a:ext cx="8839200" cy="3352800"/>
          </a:xfrm>
        </p:spPr>
        <p:txBody>
          <a:bodyPr>
            <a:noAutofit/>
          </a:bodyPr>
          <a:lstStyle/>
          <a:p>
            <a:r>
              <a:rPr lang="en-US" altLang="ko-KR" sz="2800" dirty="0" smtClean="0">
                <a:ea typeface="굴림" panose="020B0600000101010101" pitchFamily="34" charset="-127"/>
              </a:rPr>
              <a:t>Fragmentation problem over time</a:t>
            </a:r>
          </a:p>
          <a:p>
            <a:pPr lvl="1"/>
            <a:r>
              <a:rPr lang="en-US" altLang="ko-KR" sz="2400" dirty="0" smtClean="0">
                <a:ea typeface="굴림" panose="020B0600000101010101" pitchFamily="34" charset="-127"/>
              </a:rPr>
              <a:t>Not every process is same size </a:t>
            </a:r>
            <a:r>
              <a:rPr lang="en-US" altLang="ko-KR" sz="24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altLang="ko-KR" sz="2400" dirty="0">
                <a:ea typeface="굴림" panose="020B0600000101010101" pitchFamily="34" charset="-127"/>
                <a:sym typeface="Wingdings"/>
              </a:rPr>
              <a:t> </a:t>
            </a:r>
            <a:r>
              <a:rPr lang="en-US" altLang="ko-KR" sz="2400" dirty="0" smtClean="0">
                <a:ea typeface="굴림" panose="020B0600000101010101" pitchFamily="34" charset="-127"/>
              </a:rPr>
              <a:t>memory becomes fragmented</a:t>
            </a:r>
          </a:p>
          <a:p>
            <a:r>
              <a:rPr lang="en-US" altLang="ko-KR" sz="2800" dirty="0" smtClean="0">
                <a:ea typeface="굴림" panose="020B0600000101010101" pitchFamily="34" charset="-127"/>
              </a:rPr>
              <a:t>Missing support for sparse address space</a:t>
            </a:r>
          </a:p>
          <a:p>
            <a:pPr lvl="1"/>
            <a:r>
              <a:rPr lang="en-US" altLang="ko-KR" sz="2400" dirty="0" smtClean="0">
                <a:ea typeface="굴림" panose="020B0600000101010101" pitchFamily="34" charset="-127"/>
              </a:rPr>
              <a:t>Would like to have multiple chunks/program (Code, Data, Stack)</a:t>
            </a:r>
          </a:p>
          <a:p>
            <a:r>
              <a:rPr lang="en-US" altLang="ko-KR" sz="2800" dirty="0" smtClean="0">
                <a:ea typeface="굴림" panose="020B0600000101010101" pitchFamily="34" charset="-127"/>
              </a:rPr>
              <a:t>Hard to do inter-process sharing</a:t>
            </a:r>
          </a:p>
          <a:p>
            <a:pPr lvl="1"/>
            <a:r>
              <a:rPr lang="en-US" altLang="ko-KR" sz="2400" dirty="0" smtClean="0">
                <a:ea typeface="굴림" panose="020B0600000101010101" pitchFamily="34" charset="-127"/>
              </a:rPr>
              <a:t>Want to share code segments when possible</a:t>
            </a:r>
          </a:p>
          <a:p>
            <a:pPr lvl="1"/>
            <a:r>
              <a:rPr lang="en-US" altLang="ko-KR" sz="2400" dirty="0" smtClean="0">
                <a:ea typeface="굴림" panose="020B0600000101010101" pitchFamily="34" charset="-127"/>
              </a:rPr>
              <a:t>Want to share memory between processes</a:t>
            </a:r>
          </a:p>
          <a:p>
            <a:pPr lvl="1"/>
            <a:r>
              <a:rPr lang="en-US" altLang="ko-KR" sz="2400" dirty="0" smtClean="0">
                <a:ea typeface="굴림" panose="020B0600000101010101" pitchFamily="34" charset="-127"/>
              </a:rPr>
              <a:t>Helped by providing multiple segments per process</a:t>
            </a:r>
          </a:p>
        </p:txBody>
      </p:sp>
      <p:sp>
        <p:nvSpPr>
          <p:cNvPr id="35843" name="Rectangle 4"/>
          <p:cNvSpPr>
            <a:spLocks noChangeArrowheads="1"/>
          </p:cNvSpPr>
          <p:nvPr/>
        </p:nvSpPr>
        <p:spPr bwMode="auto">
          <a:xfrm>
            <a:off x="1295400" y="762000"/>
            <a:ext cx="1143000" cy="2133600"/>
          </a:xfrm>
          <a:prstGeom prst="rect">
            <a:avLst/>
          </a:prstGeom>
          <a:solidFill>
            <a:srgbClr val="C0D2F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ko-KR" altLang="en-US" sz="1800">
              <a:solidFill>
                <a:srgbClr val="FF66CC"/>
              </a:solidFill>
              <a:ea typeface="굴림" panose="020B0600000101010101" pitchFamily="34" charset="-127"/>
            </a:endParaRPr>
          </a:p>
        </p:txBody>
      </p:sp>
      <p:sp>
        <p:nvSpPr>
          <p:cNvPr id="35844" name="Line 5"/>
          <p:cNvSpPr>
            <a:spLocks noChangeShapeType="1"/>
          </p:cNvSpPr>
          <p:nvPr/>
        </p:nvSpPr>
        <p:spPr bwMode="auto">
          <a:xfrm>
            <a:off x="1295400" y="1125538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5" name="Line 6"/>
          <p:cNvSpPr>
            <a:spLocks noChangeShapeType="1"/>
          </p:cNvSpPr>
          <p:nvPr/>
        </p:nvSpPr>
        <p:spPr bwMode="auto">
          <a:xfrm>
            <a:off x="1295400" y="15367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6" name="Line 7"/>
          <p:cNvSpPr>
            <a:spLocks noChangeShapeType="1"/>
          </p:cNvSpPr>
          <p:nvPr/>
        </p:nvSpPr>
        <p:spPr bwMode="auto">
          <a:xfrm>
            <a:off x="1295400" y="2468563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7" name="Text Box 8"/>
          <p:cNvSpPr txBox="1">
            <a:spLocks noChangeArrowheads="1"/>
          </p:cNvSpPr>
          <p:nvPr/>
        </p:nvSpPr>
        <p:spPr bwMode="auto">
          <a:xfrm>
            <a:off x="1346200" y="762000"/>
            <a:ext cx="952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400" b="0">
                <a:latin typeface="Helvetica" panose="020B0604020202020204" pitchFamily="34" charset="0"/>
                <a:ea typeface="굴림" panose="020B0600000101010101" pitchFamily="34" charset="-127"/>
              </a:rPr>
              <a:t>process 6</a:t>
            </a:r>
          </a:p>
        </p:txBody>
      </p:sp>
      <p:sp>
        <p:nvSpPr>
          <p:cNvPr id="35848" name="Text Box 9"/>
          <p:cNvSpPr txBox="1">
            <a:spLocks noChangeArrowheads="1"/>
          </p:cNvSpPr>
          <p:nvPr/>
        </p:nvSpPr>
        <p:spPr bwMode="auto">
          <a:xfrm>
            <a:off x="1295400" y="1206500"/>
            <a:ext cx="1066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400" b="0">
                <a:latin typeface="Helvetica" panose="020B0604020202020204" pitchFamily="34" charset="0"/>
                <a:ea typeface="굴림" panose="020B0600000101010101" pitchFamily="34" charset="-127"/>
              </a:rPr>
              <a:t>process 5</a:t>
            </a:r>
          </a:p>
        </p:txBody>
      </p:sp>
      <p:sp>
        <p:nvSpPr>
          <p:cNvPr id="35849" name="Text Box 10"/>
          <p:cNvSpPr txBox="1">
            <a:spLocks noChangeArrowheads="1"/>
          </p:cNvSpPr>
          <p:nvPr/>
        </p:nvSpPr>
        <p:spPr bwMode="auto">
          <a:xfrm>
            <a:off x="1295400" y="1889125"/>
            <a:ext cx="1066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400" b="0">
                <a:latin typeface="Helvetica" panose="020B0604020202020204" pitchFamily="34" charset="0"/>
                <a:ea typeface="굴림" panose="020B0600000101010101" pitchFamily="34" charset="-127"/>
              </a:rPr>
              <a:t>process 2</a:t>
            </a:r>
          </a:p>
        </p:txBody>
      </p:sp>
      <p:sp>
        <p:nvSpPr>
          <p:cNvPr id="35850" name="Text Box 11"/>
          <p:cNvSpPr txBox="1">
            <a:spLocks noChangeArrowheads="1"/>
          </p:cNvSpPr>
          <p:nvPr/>
        </p:nvSpPr>
        <p:spPr bwMode="auto">
          <a:xfrm>
            <a:off x="1295400" y="2486025"/>
            <a:ext cx="1066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400" b="0">
                <a:latin typeface="Helvetica" panose="020B0604020202020204" pitchFamily="34" charset="0"/>
                <a:ea typeface="굴림" panose="020B0600000101010101" pitchFamily="34" charset="-127"/>
              </a:rPr>
              <a:t>OS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2514600" y="762000"/>
            <a:ext cx="1752600" cy="2133600"/>
            <a:chOff x="2514600" y="914400"/>
            <a:chExt cx="1752600" cy="2133600"/>
          </a:xfrm>
        </p:grpSpPr>
        <p:sp>
          <p:nvSpPr>
            <p:cNvPr id="35881" name="Rectangle 12"/>
            <p:cNvSpPr>
              <a:spLocks noChangeArrowheads="1"/>
            </p:cNvSpPr>
            <p:nvPr/>
          </p:nvSpPr>
          <p:spPr bwMode="auto">
            <a:xfrm>
              <a:off x="3124200" y="914400"/>
              <a:ext cx="1143000" cy="2133600"/>
            </a:xfrm>
            <a:prstGeom prst="rect">
              <a:avLst/>
            </a:prstGeom>
            <a:solidFill>
              <a:srgbClr val="C0D2F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35882" name="Line 13"/>
            <p:cNvSpPr>
              <a:spLocks noChangeShapeType="1"/>
            </p:cNvSpPr>
            <p:nvPr/>
          </p:nvSpPr>
          <p:spPr bwMode="auto">
            <a:xfrm>
              <a:off x="3124200" y="1277938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3" name="Line 14"/>
            <p:cNvSpPr>
              <a:spLocks noChangeShapeType="1"/>
            </p:cNvSpPr>
            <p:nvPr/>
          </p:nvSpPr>
          <p:spPr bwMode="auto">
            <a:xfrm>
              <a:off x="3124200" y="1689100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4" name="Line 15"/>
            <p:cNvSpPr>
              <a:spLocks noChangeShapeType="1"/>
            </p:cNvSpPr>
            <p:nvPr/>
          </p:nvSpPr>
          <p:spPr bwMode="auto">
            <a:xfrm>
              <a:off x="3124200" y="2620963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5" name="Text Box 16"/>
            <p:cNvSpPr txBox="1">
              <a:spLocks noChangeArrowheads="1"/>
            </p:cNvSpPr>
            <p:nvPr/>
          </p:nvSpPr>
          <p:spPr bwMode="auto">
            <a:xfrm>
              <a:off x="3173413" y="914400"/>
              <a:ext cx="9525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sz="1400" b="0">
                  <a:latin typeface="Helvetica" panose="020B0604020202020204" pitchFamily="34" charset="0"/>
                  <a:ea typeface="굴림" panose="020B0600000101010101" pitchFamily="34" charset="-127"/>
                </a:rPr>
                <a:t>process 6</a:t>
              </a:r>
            </a:p>
          </p:txBody>
        </p:sp>
        <p:sp>
          <p:nvSpPr>
            <p:cNvPr id="35886" name="Text Box 17"/>
            <p:cNvSpPr txBox="1">
              <a:spLocks noChangeArrowheads="1"/>
            </p:cNvSpPr>
            <p:nvPr/>
          </p:nvSpPr>
          <p:spPr bwMode="auto">
            <a:xfrm>
              <a:off x="3124200" y="1358900"/>
              <a:ext cx="1066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sz="1400" b="0">
                  <a:latin typeface="Helvetica" panose="020B0604020202020204" pitchFamily="34" charset="0"/>
                  <a:ea typeface="굴림" panose="020B0600000101010101" pitchFamily="34" charset="-127"/>
                </a:rPr>
                <a:t>process 5</a:t>
              </a:r>
            </a:p>
          </p:txBody>
        </p:sp>
        <p:sp>
          <p:nvSpPr>
            <p:cNvPr id="35887" name="Text Box 18"/>
            <p:cNvSpPr txBox="1">
              <a:spLocks noChangeArrowheads="1"/>
            </p:cNvSpPr>
            <p:nvPr/>
          </p:nvSpPr>
          <p:spPr bwMode="auto">
            <a:xfrm>
              <a:off x="3162300" y="2667000"/>
              <a:ext cx="1066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sz="1400" b="0">
                  <a:latin typeface="Helvetica" panose="020B0604020202020204" pitchFamily="34" charset="0"/>
                  <a:ea typeface="굴림" panose="020B0600000101010101" pitchFamily="34" charset="-127"/>
                </a:rPr>
                <a:t>OS</a:t>
              </a:r>
            </a:p>
          </p:txBody>
        </p:sp>
        <p:sp>
          <p:nvSpPr>
            <p:cNvPr id="35888" name="Rectangle 34"/>
            <p:cNvSpPr>
              <a:spLocks noChangeArrowheads="1"/>
            </p:cNvSpPr>
            <p:nvPr/>
          </p:nvSpPr>
          <p:spPr bwMode="auto">
            <a:xfrm>
              <a:off x="3124200" y="1676400"/>
              <a:ext cx="1143000" cy="9906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35889" name="AutoShape 40"/>
            <p:cNvSpPr>
              <a:spLocks noChangeArrowheads="1"/>
            </p:cNvSpPr>
            <p:nvPr/>
          </p:nvSpPr>
          <p:spPr bwMode="auto">
            <a:xfrm>
              <a:off x="2514600" y="2057400"/>
              <a:ext cx="533400" cy="228600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rgbClr val="FF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4343400" y="762000"/>
            <a:ext cx="1752600" cy="2133600"/>
            <a:chOff x="4343400" y="914400"/>
            <a:chExt cx="1752600" cy="2133600"/>
          </a:xfrm>
        </p:grpSpPr>
        <p:sp>
          <p:nvSpPr>
            <p:cNvPr id="35871" name="Rectangle 19"/>
            <p:cNvSpPr>
              <a:spLocks noChangeArrowheads="1"/>
            </p:cNvSpPr>
            <p:nvPr/>
          </p:nvSpPr>
          <p:spPr bwMode="auto">
            <a:xfrm>
              <a:off x="4953000" y="914400"/>
              <a:ext cx="1143000" cy="2133600"/>
            </a:xfrm>
            <a:prstGeom prst="rect">
              <a:avLst/>
            </a:prstGeom>
            <a:solidFill>
              <a:srgbClr val="C0D2F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35872" name="Line 20"/>
            <p:cNvSpPr>
              <a:spLocks noChangeShapeType="1"/>
            </p:cNvSpPr>
            <p:nvPr/>
          </p:nvSpPr>
          <p:spPr bwMode="auto">
            <a:xfrm>
              <a:off x="4953000" y="1277938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3" name="Line 21"/>
            <p:cNvSpPr>
              <a:spLocks noChangeShapeType="1"/>
            </p:cNvSpPr>
            <p:nvPr/>
          </p:nvSpPr>
          <p:spPr bwMode="auto">
            <a:xfrm>
              <a:off x="4953000" y="1689100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4" name="Line 22"/>
            <p:cNvSpPr>
              <a:spLocks noChangeShapeType="1"/>
            </p:cNvSpPr>
            <p:nvPr/>
          </p:nvSpPr>
          <p:spPr bwMode="auto">
            <a:xfrm>
              <a:off x="4953000" y="2620963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5" name="Text Box 23"/>
            <p:cNvSpPr txBox="1">
              <a:spLocks noChangeArrowheads="1"/>
            </p:cNvSpPr>
            <p:nvPr/>
          </p:nvSpPr>
          <p:spPr bwMode="auto">
            <a:xfrm>
              <a:off x="5003800" y="914400"/>
              <a:ext cx="9525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sz="1400" b="0">
                  <a:latin typeface="Helvetica" panose="020B0604020202020204" pitchFamily="34" charset="0"/>
                  <a:ea typeface="굴림" panose="020B0600000101010101" pitchFamily="34" charset="-127"/>
                </a:rPr>
                <a:t>process 6</a:t>
              </a:r>
            </a:p>
          </p:txBody>
        </p:sp>
        <p:sp>
          <p:nvSpPr>
            <p:cNvPr id="35876" name="Text Box 24"/>
            <p:cNvSpPr txBox="1">
              <a:spLocks noChangeArrowheads="1"/>
            </p:cNvSpPr>
            <p:nvPr/>
          </p:nvSpPr>
          <p:spPr bwMode="auto">
            <a:xfrm>
              <a:off x="4953000" y="1358900"/>
              <a:ext cx="1066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sz="1400" b="0">
                  <a:latin typeface="Helvetica" panose="020B0604020202020204" pitchFamily="34" charset="0"/>
                  <a:ea typeface="굴림" panose="020B0600000101010101" pitchFamily="34" charset="-127"/>
                </a:rPr>
                <a:t>process 5</a:t>
              </a:r>
            </a:p>
          </p:txBody>
        </p:sp>
        <p:sp>
          <p:nvSpPr>
            <p:cNvPr id="35877" name="Text Box 25"/>
            <p:cNvSpPr txBox="1">
              <a:spLocks noChangeArrowheads="1"/>
            </p:cNvSpPr>
            <p:nvPr/>
          </p:nvSpPr>
          <p:spPr bwMode="auto">
            <a:xfrm>
              <a:off x="4953000" y="2638425"/>
              <a:ext cx="1066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sz="1400" b="0">
                  <a:latin typeface="Helvetica" panose="020B0604020202020204" pitchFamily="34" charset="0"/>
                  <a:ea typeface="굴림" panose="020B0600000101010101" pitchFamily="34" charset="-127"/>
                </a:rPr>
                <a:t>OS</a:t>
              </a:r>
            </a:p>
          </p:txBody>
        </p:sp>
        <p:sp>
          <p:nvSpPr>
            <p:cNvPr id="35878" name="Rectangle 35"/>
            <p:cNvSpPr>
              <a:spLocks noChangeArrowheads="1"/>
            </p:cNvSpPr>
            <p:nvPr/>
          </p:nvSpPr>
          <p:spPr bwMode="auto">
            <a:xfrm>
              <a:off x="4953000" y="2057400"/>
              <a:ext cx="1143000" cy="6096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35879" name="Text Box 36"/>
            <p:cNvSpPr txBox="1">
              <a:spLocks noChangeArrowheads="1"/>
            </p:cNvSpPr>
            <p:nvPr/>
          </p:nvSpPr>
          <p:spPr bwMode="auto">
            <a:xfrm>
              <a:off x="4953000" y="1676400"/>
              <a:ext cx="1066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sz="1400" b="0">
                  <a:latin typeface="Helvetica" panose="020B0604020202020204" pitchFamily="34" charset="0"/>
                  <a:ea typeface="굴림" panose="020B0600000101010101" pitchFamily="34" charset="-127"/>
                </a:rPr>
                <a:t>process 9</a:t>
              </a:r>
            </a:p>
          </p:txBody>
        </p:sp>
        <p:sp>
          <p:nvSpPr>
            <p:cNvPr id="35880" name="AutoShape 41"/>
            <p:cNvSpPr>
              <a:spLocks noChangeArrowheads="1"/>
            </p:cNvSpPr>
            <p:nvPr/>
          </p:nvSpPr>
          <p:spPr bwMode="auto">
            <a:xfrm>
              <a:off x="4343400" y="2057400"/>
              <a:ext cx="533400" cy="228600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rgbClr val="FF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</p:grp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6172200" y="762000"/>
            <a:ext cx="1752600" cy="2133600"/>
            <a:chOff x="6172200" y="914400"/>
            <a:chExt cx="1752600" cy="2133600"/>
          </a:xfrm>
        </p:grpSpPr>
        <p:grpSp>
          <p:nvGrpSpPr>
            <p:cNvPr id="35858" name="Group 1"/>
            <p:cNvGrpSpPr>
              <a:grpSpLocks/>
            </p:cNvGrpSpPr>
            <p:nvPr/>
          </p:nvGrpSpPr>
          <p:grpSpPr bwMode="auto">
            <a:xfrm>
              <a:off x="6172200" y="914400"/>
              <a:ext cx="1752600" cy="2133600"/>
              <a:chOff x="6172200" y="914400"/>
              <a:chExt cx="1752600" cy="2133600"/>
            </a:xfrm>
          </p:grpSpPr>
          <p:sp>
            <p:nvSpPr>
              <p:cNvPr id="35860" name="Rectangle 26"/>
              <p:cNvSpPr>
                <a:spLocks noChangeArrowheads="1"/>
              </p:cNvSpPr>
              <p:nvPr/>
            </p:nvSpPr>
            <p:spPr bwMode="auto">
              <a:xfrm>
                <a:off x="6781800" y="914400"/>
                <a:ext cx="1143000" cy="2133600"/>
              </a:xfrm>
              <a:prstGeom prst="rect">
                <a:avLst/>
              </a:prstGeom>
              <a:solidFill>
                <a:srgbClr val="C0D2FE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35861" name="Line 27"/>
              <p:cNvSpPr>
                <a:spLocks noChangeShapeType="1"/>
              </p:cNvSpPr>
              <p:nvPr/>
            </p:nvSpPr>
            <p:spPr bwMode="auto">
              <a:xfrm>
                <a:off x="6781800" y="1277938"/>
                <a:ext cx="1143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62" name="Line 28"/>
              <p:cNvSpPr>
                <a:spLocks noChangeShapeType="1"/>
              </p:cNvSpPr>
              <p:nvPr/>
            </p:nvSpPr>
            <p:spPr bwMode="auto">
              <a:xfrm>
                <a:off x="6781800" y="1689100"/>
                <a:ext cx="1143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63" name="Line 29"/>
              <p:cNvSpPr>
                <a:spLocks noChangeShapeType="1"/>
              </p:cNvSpPr>
              <p:nvPr/>
            </p:nvSpPr>
            <p:spPr bwMode="auto">
              <a:xfrm>
                <a:off x="6781800" y="2620963"/>
                <a:ext cx="1143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64" name="Text Box 30"/>
              <p:cNvSpPr txBox="1">
                <a:spLocks noChangeArrowheads="1"/>
              </p:cNvSpPr>
              <p:nvPr/>
            </p:nvSpPr>
            <p:spPr bwMode="auto">
              <a:xfrm>
                <a:off x="6832600" y="914400"/>
                <a:ext cx="95250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ko-KR" sz="1400" b="0">
                    <a:latin typeface="Helvetica" panose="020B0604020202020204" pitchFamily="34" charset="0"/>
                    <a:ea typeface="굴림" panose="020B0600000101010101" pitchFamily="34" charset="-127"/>
                  </a:rPr>
                  <a:t>process 6</a:t>
                </a:r>
              </a:p>
            </p:txBody>
          </p:sp>
          <p:sp>
            <p:nvSpPr>
              <p:cNvPr id="35865" name="Text Box 32"/>
              <p:cNvSpPr txBox="1">
                <a:spLocks noChangeArrowheads="1"/>
              </p:cNvSpPr>
              <p:nvPr/>
            </p:nvSpPr>
            <p:spPr bwMode="auto">
              <a:xfrm>
                <a:off x="6781800" y="1676400"/>
                <a:ext cx="106680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ko-KR" sz="1400" b="0">
                    <a:latin typeface="Helvetica" panose="020B0604020202020204" pitchFamily="34" charset="0"/>
                    <a:ea typeface="굴림" panose="020B0600000101010101" pitchFamily="34" charset="-127"/>
                  </a:rPr>
                  <a:t>process 9</a:t>
                </a:r>
              </a:p>
            </p:txBody>
          </p:sp>
          <p:sp>
            <p:nvSpPr>
              <p:cNvPr id="35866" name="Text Box 33"/>
              <p:cNvSpPr txBox="1">
                <a:spLocks noChangeArrowheads="1"/>
              </p:cNvSpPr>
              <p:nvPr/>
            </p:nvSpPr>
            <p:spPr bwMode="auto">
              <a:xfrm>
                <a:off x="6781800" y="2638425"/>
                <a:ext cx="106680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ko-KR" sz="1400" b="0">
                    <a:latin typeface="Helvetica" panose="020B0604020202020204" pitchFamily="34" charset="0"/>
                    <a:ea typeface="굴림" panose="020B0600000101010101" pitchFamily="34" charset="-127"/>
                  </a:rPr>
                  <a:t>OS</a:t>
                </a:r>
              </a:p>
            </p:txBody>
          </p:sp>
          <p:sp>
            <p:nvSpPr>
              <p:cNvPr id="35867" name="Rectangle 37"/>
              <p:cNvSpPr>
                <a:spLocks noChangeArrowheads="1"/>
              </p:cNvSpPr>
              <p:nvPr/>
            </p:nvSpPr>
            <p:spPr bwMode="auto">
              <a:xfrm>
                <a:off x="6781800" y="2362200"/>
                <a:ext cx="1143000" cy="304800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35868" name="Line 38"/>
              <p:cNvSpPr>
                <a:spLocks noChangeShapeType="1"/>
              </p:cNvSpPr>
              <p:nvPr/>
            </p:nvSpPr>
            <p:spPr bwMode="auto">
              <a:xfrm>
                <a:off x="6781800" y="2012950"/>
                <a:ext cx="1143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69" name="Text Box 39"/>
              <p:cNvSpPr txBox="1">
                <a:spLocks noChangeArrowheads="1"/>
              </p:cNvSpPr>
              <p:nvPr/>
            </p:nvSpPr>
            <p:spPr bwMode="auto">
              <a:xfrm>
                <a:off x="6781800" y="2057400"/>
                <a:ext cx="106680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ko-KR" sz="1400" b="0">
                    <a:latin typeface="Helvetica" panose="020B0604020202020204" pitchFamily="34" charset="0"/>
                    <a:ea typeface="굴림" panose="020B0600000101010101" pitchFamily="34" charset="-127"/>
                  </a:rPr>
                  <a:t>process 10</a:t>
                </a:r>
              </a:p>
            </p:txBody>
          </p:sp>
          <p:sp>
            <p:nvSpPr>
              <p:cNvPr id="35870" name="AutoShape 42"/>
              <p:cNvSpPr>
                <a:spLocks noChangeArrowheads="1"/>
              </p:cNvSpPr>
              <p:nvPr/>
            </p:nvSpPr>
            <p:spPr bwMode="auto">
              <a:xfrm>
                <a:off x="6172200" y="2057400"/>
                <a:ext cx="533400" cy="228600"/>
              </a:xfrm>
              <a:prstGeom prst="rightArrow">
                <a:avLst>
                  <a:gd name="adj1" fmla="val 50000"/>
                  <a:gd name="adj2" fmla="val 58333"/>
                </a:avLst>
              </a:prstGeom>
              <a:solidFill>
                <a:srgbClr val="FF66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</p:grpSp>
        <p:sp>
          <p:nvSpPr>
            <p:cNvPr id="35859" name="Rectangle 37"/>
            <p:cNvSpPr>
              <a:spLocks noChangeArrowheads="1"/>
            </p:cNvSpPr>
            <p:nvPr/>
          </p:nvSpPr>
          <p:spPr bwMode="auto">
            <a:xfrm>
              <a:off x="6781800" y="1295400"/>
              <a:ext cx="1143000" cy="3810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8001000" y="1066800"/>
            <a:ext cx="1066800" cy="1447800"/>
            <a:chOff x="8001000" y="1219200"/>
            <a:chExt cx="1066800" cy="1447800"/>
          </a:xfrm>
        </p:grpSpPr>
        <p:sp>
          <p:nvSpPr>
            <p:cNvPr id="35855" name="Text Box 31"/>
            <p:cNvSpPr txBox="1">
              <a:spLocks noChangeArrowheads="1"/>
            </p:cNvSpPr>
            <p:nvPr/>
          </p:nvSpPr>
          <p:spPr bwMode="auto">
            <a:xfrm>
              <a:off x="8001000" y="1676400"/>
              <a:ext cx="1066800" cy="538096"/>
            </a:xfrm>
            <a:prstGeom prst="rect">
              <a:avLst/>
            </a:prstGeom>
            <a:solidFill>
              <a:srgbClr val="C0D2F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50000"/>
                </a:lnSpc>
                <a:spcBef>
                  <a:spcPct val="50000"/>
                </a:spcBef>
              </a:pPr>
              <a:endParaRPr lang="en-US" altLang="ko-KR" sz="700" b="0">
                <a:latin typeface="Helvetica" panose="020B0604020202020204" pitchFamily="34" charset="0"/>
                <a:ea typeface="굴림" panose="020B0600000101010101" pitchFamily="34" charset="-127"/>
              </a:endParaRP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ko-KR" sz="1400" b="0">
                  <a:latin typeface="Helvetica" panose="020B0604020202020204" pitchFamily="34" charset="0"/>
                  <a:ea typeface="굴림" panose="020B0600000101010101" pitchFamily="34" charset="-127"/>
                </a:rPr>
                <a:t>process 11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endParaRPr lang="en-US" altLang="ko-KR" sz="800" b="0">
                <a:latin typeface="Helvetica" panose="020B060402020202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6" name="Bent Arrow 5"/>
            <p:cNvSpPr/>
            <p:nvPr/>
          </p:nvSpPr>
          <p:spPr bwMode="auto">
            <a:xfrm flipH="1">
              <a:off x="8001000" y="1219200"/>
              <a:ext cx="685800" cy="381000"/>
            </a:xfrm>
            <a:prstGeom prst="bentArrow">
              <a:avLst/>
            </a:prstGeom>
            <a:solidFill>
              <a:srgbClr val="FF44EC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ea typeface="ＭＳ Ｐゴシック" charset="0"/>
                <a:cs typeface="Helvetica"/>
              </a:endParaRPr>
            </a:p>
          </p:txBody>
        </p:sp>
        <p:sp>
          <p:nvSpPr>
            <p:cNvPr id="52" name="Bent Arrow 51"/>
            <p:cNvSpPr/>
            <p:nvPr/>
          </p:nvSpPr>
          <p:spPr bwMode="auto">
            <a:xfrm flipH="1" flipV="1">
              <a:off x="8001000" y="2286000"/>
              <a:ext cx="685800" cy="381000"/>
            </a:xfrm>
            <a:prstGeom prst="bentArrow">
              <a:avLst/>
            </a:prstGeom>
            <a:solidFill>
              <a:srgbClr val="FF44EC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ea typeface="ＭＳ Ｐゴシック" charset="0"/>
                <a:cs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22836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More Flexible Segmentation</a:t>
            </a:r>
          </a:p>
        </p:txBody>
      </p:sp>
      <p:sp>
        <p:nvSpPr>
          <p:cNvPr id="69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4572000"/>
            <a:ext cx="8686800" cy="2133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Logical View: multiple separate segments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Typical: Code, Data, Stack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Others: memory sharing, </a:t>
            </a:r>
            <a:r>
              <a:rPr lang="en-US" altLang="ko-KR" dirty="0" err="1" smtClean="0">
                <a:ea typeface="굴림" panose="020B0600000101010101" pitchFamily="34" charset="-127"/>
              </a:rPr>
              <a:t>etc</a:t>
            </a: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Each segment is given region of contiguous memory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Has a base and limit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Can reside anywhere in physical memory</a:t>
            </a:r>
          </a:p>
        </p:txBody>
      </p:sp>
      <p:pic>
        <p:nvPicPr>
          <p:cNvPr id="69120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12" t="632" r="21811" b="964"/>
          <a:stretch>
            <a:fillRect/>
          </a:stretch>
        </p:blipFill>
        <p:spPr bwMode="auto">
          <a:xfrm>
            <a:off x="762000" y="685800"/>
            <a:ext cx="2852738" cy="37592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4114800" y="685800"/>
            <a:ext cx="4510088" cy="3838575"/>
            <a:chOff x="2592" y="480"/>
            <a:chExt cx="2841" cy="2418"/>
          </a:xfrm>
        </p:grpSpPr>
        <p:sp>
          <p:nvSpPr>
            <p:cNvPr id="37893" name="Oval 5"/>
            <p:cNvSpPr>
              <a:spLocks noChangeArrowheads="1"/>
            </p:cNvSpPr>
            <p:nvPr/>
          </p:nvSpPr>
          <p:spPr bwMode="auto">
            <a:xfrm>
              <a:off x="2688" y="558"/>
              <a:ext cx="1381" cy="1890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7894" name="Rectangle 6"/>
            <p:cNvSpPr>
              <a:spLocks noChangeArrowheads="1"/>
            </p:cNvSpPr>
            <p:nvPr/>
          </p:nvSpPr>
          <p:spPr bwMode="auto">
            <a:xfrm>
              <a:off x="2992" y="864"/>
              <a:ext cx="472" cy="254"/>
            </a:xfrm>
            <a:prstGeom prst="rect">
              <a:avLst/>
            </a:prstGeom>
            <a:solidFill>
              <a:srgbClr val="FF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Helvetica" panose="020B0604020202020204" pitchFamily="34" charset="0"/>
                </a:rPr>
                <a:t>1</a:t>
              </a:r>
            </a:p>
          </p:txBody>
        </p:sp>
        <p:sp>
          <p:nvSpPr>
            <p:cNvPr id="37895" name="Rectangle 7"/>
            <p:cNvSpPr>
              <a:spLocks noChangeArrowheads="1"/>
            </p:cNvSpPr>
            <p:nvPr/>
          </p:nvSpPr>
          <p:spPr bwMode="auto">
            <a:xfrm>
              <a:off x="2800" y="1440"/>
              <a:ext cx="436" cy="43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Helvetica" panose="020B0604020202020204" pitchFamily="34" charset="0"/>
                </a:rPr>
                <a:t>3</a:t>
              </a:r>
            </a:p>
          </p:txBody>
        </p:sp>
        <p:sp>
          <p:nvSpPr>
            <p:cNvPr id="37896" name="Rectangle 8"/>
            <p:cNvSpPr>
              <a:spLocks noChangeArrowheads="1"/>
            </p:cNvSpPr>
            <p:nvPr/>
          </p:nvSpPr>
          <p:spPr bwMode="auto">
            <a:xfrm>
              <a:off x="3520" y="1248"/>
              <a:ext cx="437" cy="182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Helvetica" panose="020B0604020202020204" pitchFamily="34" charset="0"/>
                </a:rPr>
                <a:t>2</a:t>
              </a:r>
            </a:p>
          </p:txBody>
        </p:sp>
        <p:sp>
          <p:nvSpPr>
            <p:cNvPr id="37897" name="Rectangle 9"/>
            <p:cNvSpPr>
              <a:spLocks noChangeArrowheads="1"/>
            </p:cNvSpPr>
            <p:nvPr/>
          </p:nvSpPr>
          <p:spPr bwMode="auto">
            <a:xfrm>
              <a:off x="3376" y="1728"/>
              <a:ext cx="435" cy="254"/>
            </a:xfrm>
            <a:prstGeom prst="rect">
              <a:avLst/>
            </a:prstGeom>
            <a:solidFill>
              <a:srgbClr val="53FB2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Helvetica" panose="020B0604020202020204" pitchFamily="34" charset="0"/>
                </a:rPr>
                <a:t>4</a:t>
              </a:r>
            </a:p>
          </p:txBody>
        </p:sp>
        <p:sp>
          <p:nvSpPr>
            <p:cNvPr id="37898" name="Text Box 24"/>
            <p:cNvSpPr txBox="1">
              <a:spLocks noChangeArrowheads="1"/>
            </p:cNvSpPr>
            <p:nvPr/>
          </p:nvSpPr>
          <p:spPr bwMode="auto">
            <a:xfrm>
              <a:off x="2832" y="2481"/>
              <a:ext cx="1070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Helvetica" panose="020B0604020202020204" pitchFamily="34" charset="0"/>
                </a:rPr>
                <a:t>user view of</a:t>
              </a:r>
            </a:p>
            <a:p>
              <a:pPr eaLnBrk="1" hangingPunct="1"/>
              <a:r>
                <a:rPr lang="en-US" altLang="en-US" sz="1800" b="0">
                  <a:latin typeface="Helvetica" panose="020B0604020202020204" pitchFamily="34" charset="0"/>
                </a:rPr>
                <a:t>memory space </a:t>
              </a:r>
            </a:p>
          </p:txBody>
        </p:sp>
        <p:sp>
          <p:nvSpPr>
            <p:cNvPr id="37899" name="Rectangle 12"/>
            <p:cNvSpPr>
              <a:spLocks noChangeArrowheads="1"/>
            </p:cNvSpPr>
            <p:nvPr/>
          </p:nvSpPr>
          <p:spPr bwMode="auto">
            <a:xfrm>
              <a:off x="4518" y="576"/>
              <a:ext cx="545" cy="509"/>
            </a:xfrm>
            <a:prstGeom prst="rect">
              <a:avLst/>
            </a:prstGeom>
            <a:solidFill>
              <a:srgbClr val="53FB2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7900" name="Line 13"/>
            <p:cNvSpPr>
              <a:spLocks noChangeShapeType="1"/>
            </p:cNvSpPr>
            <p:nvPr/>
          </p:nvSpPr>
          <p:spPr bwMode="auto">
            <a:xfrm>
              <a:off x="4518" y="831"/>
              <a:ext cx="5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1" name="Rectangle 15"/>
            <p:cNvSpPr>
              <a:spLocks noChangeArrowheads="1"/>
            </p:cNvSpPr>
            <p:nvPr/>
          </p:nvSpPr>
          <p:spPr bwMode="auto">
            <a:xfrm>
              <a:off x="4518" y="1085"/>
              <a:ext cx="545" cy="509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7902" name="Line 16"/>
            <p:cNvSpPr>
              <a:spLocks noChangeShapeType="1"/>
            </p:cNvSpPr>
            <p:nvPr/>
          </p:nvSpPr>
          <p:spPr bwMode="auto">
            <a:xfrm>
              <a:off x="4518" y="1340"/>
              <a:ext cx="5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3" name="Text Box 17"/>
            <p:cNvSpPr txBox="1">
              <a:spLocks noChangeArrowheads="1"/>
            </p:cNvSpPr>
            <p:nvPr/>
          </p:nvSpPr>
          <p:spPr bwMode="auto">
            <a:xfrm>
              <a:off x="4675" y="60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b="0">
                  <a:latin typeface="Helvetica" panose="020B0604020202020204" pitchFamily="34" charset="0"/>
                </a:rPr>
                <a:t>1</a:t>
              </a:r>
            </a:p>
          </p:txBody>
        </p:sp>
        <p:sp>
          <p:nvSpPr>
            <p:cNvPr id="37904" name="Text Box 18"/>
            <p:cNvSpPr txBox="1">
              <a:spLocks noChangeArrowheads="1"/>
            </p:cNvSpPr>
            <p:nvPr/>
          </p:nvSpPr>
          <p:spPr bwMode="auto">
            <a:xfrm>
              <a:off x="4691" y="83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b="0">
                  <a:latin typeface="Helvetica" panose="020B0604020202020204" pitchFamily="34" charset="0"/>
                </a:rPr>
                <a:t>4</a:t>
              </a:r>
            </a:p>
          </p:txBody>
        </p:sp>
        <p:sp>
          <p:nvSpPr>
            <p:cNvPr id="37905" name="Rectangle 19"/>
            <p:cNvSpPr>
              <a:spLocks noChangeArrowheads="1"/>
            </p:cNvSpPr>
            <p:nvPr/>
          </p:nvSpPr>
          <p:spPr bwMode="auto">
            <a:xfrm>
              <a:off x="4518" y="1594"/>
              <a:ext cx="545" cy="69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7906" name="Rectangle 20"/>
            <p:cNvSpPr>
              <a:spLocks noChangeArrowheads="1"/>
            </p:cNvSpPr>
            <p:nvPr/>
          </p:nvSpPr>
          <p:spPr bwMode="auto">
            <a:xfrm>
              <a:off x="4518" y="2284"/>
              <a:ext cx="545" cy="182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7907" name="Line 21"/>
            <p:cNvSpPr>
              <a:spLocks noChangeShapeType="1"/>
            </p:cNvSpPr>
            <p:nvPr/>
          </p:nvSpPr>
          <p:spPr bwMode="auto">
            <a:xfrm>
              <a:off x="4518" y="1775"/>
              <a:ext cx="5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8" name="Text Box 22"/>
            <p:cNvSpPr txBox="1">
              <a:spLocks noChangeArrowheads="1"/>
            </p:cNvSpPr>
            <p:nvPr/>
          </p:nvSpPr>
          <p:spPr bwMode="auto">
            <a:xfrm>
              <a:off x="4676" y="158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b="0">
                  <a:latin typeface="Helvetica" panose="020B0604020202020204" pitchFamily="34" charset="0"/>
                </a:rPr>
                <a:t>2</a:t>
              </a:r>
            </a:p>
          </p:txBody>
        </p:sp>
        <p:sp>
          <p:nvSpPr>
            <p:cNvPr id="37909" name="Text Box 23"/>
            <p:cNvSpPr txBox="1">
              <a:spLocks noChangeArrowheads="1"/>
            </p:cNvSpPr>
            <p:nvPr/>
          </p:nvSpPr>
          <p:spPr bwMode="auto">
            <a:xfrm>
              <a:off x="4691" y="193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b="0">
                  <a:latin typeface="Helvetica" panose="020B0604020202020204" pitchFamily="34" charset="0"/>
                </a:rPr>
                <a:t>3</a:t>
              </a:r>
            </a:p>
          </p:txBody>
        </p:sp>
        <p:sp>
          <p:nvSpPr>
            <p:cNvPr id="37910" name="Text Box 25"/>
            <p:cNvSpPr txBox="1">
              <a:spLocks noChangeArrowheads="1"/>
            </p:cNvSpPr>
            <p:nvPr/>
          </p:nvSpPr>
          <p:spPr bwMode="auto">
            <a:xfrm>
              <a:off x="4272" y="2482"/>
              <a:ext cx="1161" cy="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"/>
                </a:spcBef>
              </a:pPr>
              <a:r>
                <a:rPr lang="en-US" altLang="en-US" sz="1800" b="0">
                  <a:latin typeface="Helvetica" panose="020B0604020202020204" pitchFamily="34" charset="0"/>
                </a:rPr>
                <a:t>physical </a:t>
              </a:r>
            </a:p>
            <a:p>
              <a:pPr eaLnBrk="1" hangingPunct="1">
                <a:spcBef>
                  <a:spcPct val="5000"/>
                </a:spcBef>
              </a:pPr>
              <a:r>
                <a:rPr lang="en-US" altLang="en-US" sz="1800" b="0">
                  <a:latin typeface="Helvetica" panose="020B0604020202020204" pitchFamily="34" charset="0"/>
                </a:rPr>
                <a:t>memory space</a:t>
              </a:r>
            </a:p>
          </p:txBody>
        </p:sp>
        <p:sp>
          <p:nvSpPr>
            <p:cNvPr id="37911" name="Rectangle 26"/>
            <p:cNvSpPr>
              <a:spLocks noChangeArrowheads="1"/>
            </p:cNvSpPr>
            <p:nvPr/>
          </p:nvSpPr>
          <p:spPr bwMode="auto">
            <a:xfrm>
              <a:off x="4520" y="576"/>
              <a:ext cx="539" cy="254"/>
            </a:xfrm>
            <a:prstGeom prst="rect">
              <a:avLst/>
            </a:prstGeom>
            <a:solidFill>
              <a:srgbClr val="FF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Helvetica" panose="020B0604020202020204" pitchFamily="34" charset="0"/>
                </a:rPr>
                <a:t>1</a:t>
              </a:r>
            </a:p>
          </p:txBody>
        </p:sp>
        <p:sp>
          <p:nvSpPr>
            <p:cNvPr id="37912" name="Rectangle 27"/>
            <p:cNvSpPr>
              <a:spLocks noChangeArrowheads="1"/>
            </p:cNvSpPr>
            <p:nvPr/>
          </p:nvSpPr>
          <p:spPr bwMode="auto">
            <a:xfrm>
              <a:off x="4521" y="1584"/>
              <a:ext cx="543" cy="20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Helvetica" panose="020B0604020202020204" pitchFamily="34" charset="0"/>
                </a:rPr>
                <a:t>2</a:t>
              </a:r>
            </a:p>
          </p:txBody>
        </p:sp>
        <p:sp>
          <p:nvSpPr>
            <p:cNvPr id="37913" name="Rectangle 50"/>
            <p:cNvSpPr>
              <a:spLocks noChangeArrowheads="1"/>
            </p:cNvSpPr>
            <p:nvPr/>
          </p:nvSpPr>
          <p:spPr bwMode="auto">
            <a:xfrm>
              <a:off x="2592" y="480"/>
              <a:ext cx="2736" cy="2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561950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9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9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9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9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9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120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153400" cy="533400"/>
          </a:xfrm>
        </p:spPr>
        <p:txBody>
          <a:bodyPr/>
          <a:lstStyle/>
          <a:p>
            <a:r>
              <a:rPr lang="en-US" altLang="ko-KR" dirty="0" smtClean="0"/>
              <a:t>Implementation of Multi-Segment Model</a:t>
            </a:r>
          </a:p>
        </p:txBody>
      </p:sp>
      <p:sp>
        <p:nvSpPr>
          <p:cNvPr id="69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352800"/>
            <a:ext cx="8458200" cy="3200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/>
              <a:t>Segment map resides in processor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/>
              <a:t>Segment number mapped into base/limit pair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/>
              <a:t>Base added to offset to generate physical address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/>
              <a:t>Error check catches offset out of range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/>
              <a:t>As many chunks of physical memory as entries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/>
              <a:t>Segment addressed by portion of virtual address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/>
              <a:t>However, could be included in instruction instead: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/>
              <a:t>x86 Example: </a:t>
            </a:r>
            <a:r>
              <a:rPr lang="en-US" altLang="ko-KR" dirty="0" err="1" smtClean="0"/>
              <a:t>mov</a:t>
            </a:r>
            <a:r>
              <a:rPr lang="en-US" altLang="ko-KR" dirty="0" smtClean="0"/>
              <a:t> [</a:t>
            </a:r>
            <a:r>
              <a:rPr lang="en-US" altLang="ko-KR" dirty="0" err="1" smtClean="0">
                <a:solidFill>
                  <a:schemeClr val="hlink"/>
                </a:solidFill>
              </a:rPr>
              <a:t>es</a:t>
            </a:r>
            <a:r>
              <a:rPr lang="en-US" altLang="ko-KR" dirty="0" err="1" smtClean="0"/>
              <a:t>:bx</a:t>
            </a:r>
            <a:r>
              <a:rPr lang="en-US" altLang="ko-KR" dirty="0" smtClean="0"/>
              <a:t>],ax. 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/>
              <a:t>What is “V/N” (valid / not valid)?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/>
              <a:t>Can mark segments as invalid; requires check as well</a:t>
            </a:r>
          </a:p>
        </p:txBody>
      </p:sp>
      <p:grpSp>
        <p:nvGrpSpPr>
          <p:cNvPr id="39939" name="Group 78"/>
          <p:cNvGrpSpPr>
            <a:grpSpLocks/>
          </p:cNvGrpSpPr>
          <p:nvPr/>
        </p:nvGrpSpPr>
        <p:grpSpPr bwMode="auto">
          <a:xfrm>
            <a:off x="3733800" y="1203325"/>
            <a:ext cx="1895475" cy="2073275"/>
            <a:chOff x="2352" y="758"/>
            <a:chExt cx="1194" cy="1306"/>
          </a:xfrm>
        </p:grpSpPr>
        <p:grpSp>
          <p:nvGrpSpPr>
            <p:cNvPr id="39968" name="Group 13"/>
            <p:cNvGrpSpPr>
              <a:grpSpLocks/>
            </p:cNvGrpSpPr>
            <p:nvPr/>
          </p:nvGrpSpPr>
          <p:grpSpPr bwMode="auto">
            <a:xfrm>
              <a:off x="2352" y="758"/>
              <a:ext cx="1194" cy="163"/>
              <a:chOff x="2352" y="960"/>
              <a:chExt cx="1632" cy="288"/>
            </a:xfrm>
          </p:grpSpPr>
          <p:grpSp>
            <p:nvGrpSpPr>
              <p:cNvPr id="40004" name="Group 11"/>
              <p:cNvGrpSpPr>
                <a:grpSpLocks/>
              </p:cNvGrpSpPr>
              <p:nvPr/>
            </p:nvGrpSpPr>
            <p:grpSpPr bwMode="auto">
              <a:xfrm>
                <a:off x="2352" y="960"/>
                <a:ext cx="1392" cy="288"/>
                <a:chOff x="2352" y="960"/>
                <a:chExt cx="1392" cy="288"/>
              </a:xfrm>
            </p:grpSpPr>
            <p:sp>
              <p:nvSpPr>
                <p:cNvPr id="40006" name="Rectangle 8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>
                      <a:latin typeface="Helvetica" panose="020B0604020202020204" pitchFamily="34" charset="0"/>
                    </a:rPr>
                    <a:t>Base0</a:t>
                  </a:r>
                </a:p>
              </p:txBody>
            </p:sp>
            <p:sp>
              <p:nvSpPr>
                <p:cNvPr id="40007" name="Rectangle 10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>
                      <a:latin typeface="Helvetica" panose="020B0604020202020204" pitchFamily="34" charset="0"/>
                    </a:rPr>
                    <a:t>Limit0</a:t>
                  </a:r>
                </a:p>
              </p:txBody>
            </p:sp>
          </p:grpSp>
          <p:sp>
            <p:nvSpPr>
              <p:cNvPr id="40005" name="Rectangle 12"/>
              <p:cNvSpPr>
                <a:spLocks noChangeArrowheads="1"/>
              </p:cNvSpPr>
              <p:nvPr/>
            </p:nvSpPr>
            <p:spPr bwMode="auto">
              <a:xfrm>
                <a:off x="3744" y="960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>
                    <a:latin typeface="Helvetica" panose="020B0604020202020204" pitchFamily="34" charset="0"/>
                  </a:rPr>
                  <a:t>V</a:t>
                </a:r>
              </a:p>
            </p:txBody>
          </p:sp>
        </p:grpSp>
        <p:grpSp>
          <p:nvGrpSpPr>
            <p:cNvPr id="39969" name="Group 14"/>
            <p:cNvGrpSpPr>
              <a:grpSpLocks/>
            </p:cNvGrpSpPr>
            <p:nvPr/>
          </p:nvGrpSpPr>
          <p:grpSpPr bwMode="auto">
            <a:xfrm>
              <a:off x="2352" y="921"/>
              <a:ext cx="1194" cy="164"/>
              <a:chOff x="2352" y="960"/>
              <a:chExt cx="1632" cy="288"/>
            </a:xfrm>
          </p:grpSpPr>
          <p:grpSp>
            <p:nvGrpSpPr>
              <p:cNvPr id="40000" name="Group 15"/>
              <p:cNvGrpSpPr>
                <a:grpSpLocks/>
              </p:cNvGrpSpPr>
              <p:nvPr/>
            </p:nvGrpSpPr>
            <p:grpSpPr bwMode="auto">
              <a:xfrm>
                <a:off x="2352" y="960"/>
                <a:ext cx="1392" cy="288"/>
                <a:chOff x="2352" y="960"/>
                <a:chExt cx="1392" cy="288"/>
              </a:xfrm>
            </p:grpSpPr>
            <p:sp>
              <p:nvSpPr>
                <p:cNvPr id="40002" name="Rectangle 16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>
                      <a:latin typeface="Helvetica" panose="020B0604020202020204" pitchFamily="34" charset="0"/>
                    </a:rPr>
                    <a:t>Base1</a:t>
                  </a:r>
                </a:p>
              </p:txBody>
            </p:sp>
            <p:sp>
              <p:nvSpPr>
                <p:cNvPr id="40003" name="Rectangle 17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>
                      <a:latin typeface="Helvetica" panose="020B0604020202020204" pitchFamily="34" charset="0"/>
                    </a:rPr>
                    <a:t>Limit1</a:t>
                  </a:r>
                </a:p>
              </p:txBody>
            </p:sp>
          </p:grpSp>
          <p:sp>
            <p:nvSpPr>
              <p:cNvPr id="40001" name="Rectangle 18"/>
              <p:cNvSpPr>
                <a:spLocks noChangeArrowheads="1"/>
              </p:cNvSpPr>
              <p:nvPr/>
            </p:nvSpPr>
            <p:spPr bwMode="auto">
              <a:xfrm>
                <a:off x="3744" y="960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>
                    <a:latin typeface="Helvetica" panose="020B0604020202020204" pitchFamily="34" charset="0"/>
                  </a:rPr>
                  <a:t>V</a:t>
                </a:r>
              </a:p>
            </p:txBody>
          </p:sp>
        </p:grpSp>
        <p:grpSp>
          <p:nvGrpSpPr>
            <p:cNvPr id="39970" name="Group 19"/>
            <p:cNvGrpSpPr>
              <a:grpSpLocks/>
            </p:cNvGrpSpPr>
            <p:nvPr/>
          </p:nvGrpSpPr>
          <p:grpSpPr bwMode="auto">
            <a:xfrm>
              <a:off x="2352" y="1085"/>
              <a:ext cx="1194" cy="163"/>
              <a:chOff x="2352" y="960"/>
              <a:chExt cx="1632" cy="288"/>
            </a:xfrm>
          </p:grpSpPr>
          <p:grpSp>
            <p:nvGrpSpPr>
              <p:cNvPr id="39996" name="Group 20"/>
              <p:cNvGrpSpPr>
                <a:grpSpLocks/>
              </p:cNvGrpSpPr>
              <p:nvPr/>
            </p:nvGrpSpPr>
            <p:grpSpPr bwMode="auto">
              <a:xfrm>
                <a:off x="2352" y="960"/>
                <a:ext cx="1392" cy="288"/>
                <a:chOff x="2352" y="960"/>
                <a:chExt cx="1392" cy="288"/>
              </a:xfrm>
            </p:grpSpPr>
            <p:sp>
              <p:nvSpPr>
                <p:cNvPr id="39998" name="Rectangle 21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>
                      <a:latin typeface="Helvetica" panose="020B0604020202020204" pitchFamily="34" charset="0"/>
                    </a:rPr>
                    <a:t>Base2</a:t>
                  </a:r>
                </a:p>
              </p:txBody>
            </p:sp>
            <p:sp>
              <p:nvSpPr>
                <p:cNvPr id="39999" name="Rectangle 22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>
                      <a:latin typeface="Helvetica" panose="020B0604020202020204" pitchFamily="34" charset="0"/>
                    </a:rPr>
                    <a:t>Limit2</a:t>
                  </a:r>
                </a:p>
              </p:txBody>
            </p:sp>
          </p:grpSp>
          <p:sp>
            <p:nvSpPr>
              <p:cNvPr id="39997" name="Rectangle 23"/>
              <p:cNvSpPr>
                <a:spLocks noChangeArrowheads="1"/>
              </p:cNvSpPr>
              <p:nvPr/>
            </p:nvSpPr>
            <p:spPr bwMode="auto">
              <a:xfrm>
                <a:off x="3744" y="960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>
                    <a:latin typeface="Helvetica" panose="020B0604020202020204" pitchFamily="34" charset="0"/>
                  </a:rPr>
                  <a:t>V</a:t>
                </a:r>
              </a:p>
            </p:txBody>
          </p:sp>
        </p:grpSp>
        <p:grpSp>
          <p:nvGrpSpPr>
            <p:cNvPr id="39971" name="Group 24"/>
            <p:cNvGrpSpPr>
              <a:grpSpLocks/>
            </p:cNvGrpSpPr>
            <p:nvPr/>
          </p:nvGrpSpPr>
          <p:grpSpPr bwMode="auto">
            <a:xfrm>
              <a:off x="2352" y="1248"/>
              <a:ext cx="1194" cy="163"/>
              <a:chOff x="2352" y="960"/>
              <a:chExt cx="1632" cy="288"/>
            </a:xfrm>
          </p:grpSpPr>
          <p:grpSp>
            <p:nvGrpSpPr>
              <p:cNvPr id="39992" name="Group 25"/>
              <p:cNvGrpSpPr>
                <a:grpSpLocks/>
              </p:cNvGrpSpPr>
              <p:nvPr/>
            </p:nvGrpSpPr>
            <p:grpSpPr bwMode="auto">
              <a:xfrm>
                <a:off x="2352" y="960"/>
                <a:ext cx="1392" cy="288"/>
                <a:chOff x="2352" y="960"/>
                <a:chExt cx="1392" cy="288"/>
              </a:xfrm>
            </p:grpSpPr>
            <p:sp>
              <p:nvSpPr>
                <p:cNvPr id="39994" name="Rectangle 26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>
                      <a:latin typeface="Helvetica" panose="020B0604020202020204" pitchFamily="34" charset="0"/>
                    </a:rPr>
                    <a:t>Base3</a:t>
                  </a:r>
                </a:p>
              </p:txBody>
            </p:sp>
            <p:sp>
              <p:nvSpPr>
                <p:cNvPr id="39995" name="Rectangle 27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>
                      <a:latin typeface="Helvetica" panose="020B0604020202020204" pitchFamily="34" charset="0"/>
                    </a:rPr>
                    <a:t>Limit3</a:t>
                  </a:r>
                </a:p>
              </p:txBody>
            </p:sp>
          </p:grpSp>
          <p:sp>
            <p:nvSpPr>
              <p:cNvPr id="39993" name="Rectangle 28"/>
              <p:cNvSpPr>
                <a:spLocks noChangeArrowheads="1"/>
              </p:cNvSpPr>
              <p:nvPr/>
            </p:nvSpPr>
            <p:spPr bwMode="auto">
              <a:xfrm>
                <a:off x="3744" y="960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>
                    <a:latin typeface="Helvetica" panose="020B0604020202020204" pitchFamily="34" charset="0"/>
                  </a:rPr>
                  <a:t>N</a:t>
                </a:r>
              </a:p>
            </p:txBody>
          </p:sp>
        </p:grpSp>
        <p:grpSp>
          <p:nvGrpSpPr>
            <p:cNvPr id="39972" name="Group 29"/>
            <p:cNvGrpSpPr>
              <a:grpSpLocks/>
            </p:cNvGrpSpPr>
            <p:nvPr/>
          </p:nvGrpSpPr>
          <p:grpSpPr bwMode="auto">
            <a:xfrm>
              <a:off x="2352" y="1411"/>
              <a:ext cx="1194" cy="163"/>
              <a:chOff x="2352" y="960"/>
              <a:chExt cx="1632" cy="288"/>
            </a:xfrm>
          </p:grpSpPr>
          <p:grpSp>
            <p:nvGrpSpPr>
              <p:cNvPr id="39988" name="Group 30"/>
              <p:cNvGrpSpPr>
                <a:grpSpLocks/>
              </p:cNvGrpSpPr>
              <p:nvPr/>
            </p:nvGrpSpPr>
            <p:grpSpPr bwMode="auto">
              <a:xfrm>
                <a:off x="2352" y="960"/>
                <a:ext cx="1392" cy="288"/>
                <a:chOff x="2352" y="960"/>
                <a:chExt cx="1392" cy="288"/>
              </a:xfrm>
            </p:grpSpPr>
            <p:sp>
              <p:nvSpPr>
                <p:cNvPr id="39990" name="Rectangle 31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>
                      <a:latin typeface="Helvetica" panose="020B0604020202020204" pitchFamily="34" charset="0"/>
                    </a:rPr>
                    <a:t>Base4</a:t>
                  </a:r>
                </a:p>
              </p:txBody>
            </p:sp>
            <p:sp>
              <p:nvSpPr>
                <p:cNvPr id="39991" name="Rectangle 32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>
                      <a:latin typeface="Helvetica" panose="020B0604020202020204" pitchFamily="34" charset="0"/>
                    </a:rPr>
                    <a:t>Limit4</a:t>
                  </a:r>
                </a:p>
              </p:txBody>
            </p:sp>
          </p:grpSp>
          <p:sp>
            <p:nvSpPr>
              <p:cNvPr id="39989" name="Rectangle 33"/>
              <p:cNvSpPr>
                <a:spLocks noChangeArrowheads="1"/>
              </p:cNvSpPr>
              <p:nvPr/>
            </p:nvSpPr>
            <p:spPr bwMode="auto">
              <a:xfrm>
                <a:off x="3744" y="960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>
                    <a:latin typeface="Helvetica" panose="020B0604020202020204" pitchFamily="34" charset="0"/>
                  </a:rPr>
                  <a:t>V</a:t>
                </a:r>
              </a:p>
            </p:txBody>
          </p:sp>
        </p:grpSp>
        <p:grpSp>
          <p:nvGrpSpPr>
            <p:cNvPr id="39973" name="Group 34"/>
            <p:cNvGrpSpPr>
              <a:grpSpLocks/>
            </p:cNvGrpSpPr>
            <p:nvPr/>
          </p:nvGrpSpPr>
          <p:grpSpPr bwMode="auto">
            <a:xfrm>
              <a:off x="2352" y="1574"/>
              <a:ext cx="1194" cy="164"/>
              <a:chOff x="2352" y="960"/>
              <a:chExt cx="1632" cy="288"/>
            </a:xfrm>
          </p:grpSpPr>
          <p:grpSp>
            <p:nvGrpSpPr>
              <p:cNvPr id="39984" name="Group 35"/>
              <p:cNvGrpSpPr>
                <a:grpSpLocks/>
              </p:cNvGrpSpPr>
              <p:nvPr/>
            </p:nvGrpSpPr>
            <p:grpSpPr bwMode="auto">
              <a:xfrm>
                <a:off x="2352" y="960"/>
                <a:ext cx="1392" cy="288"/>
                <a:chOff x="2352" y="960"/>
                <a:chExt cx="1392" cy="288"/>
              </a:xfrm>
            </p:grpSpPr>
            <p:sp>
              <p:nvSpPr>
                <p:cNvPr id="39986" name="Rectangle 36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>
                      <a:latin typeface="Helvetica" panose="020B0604020202020204" pitchFamily="34" charset="0"/>
                    </a:rPr>
                    <a:t>Base5</a:t>
                  </a:r>
                </a:p>
              </p:txBody>
            </p:sp>
            <p:sp>
              <p:nvSpPr>
                <p:cNvPr id="39987" name="Rectangle 37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>
                      <a:latin typeface="Helvetica" panose="020B0604020202020204" pitchFamily="34" charset="0"/>
                    </a:rPr>
                    <a:t>Limit5</a:t>
                  </a:r>
                </a:p>
              </p:txBody>
            </p:sp>
          </p:grpSp>
          <p:sp>
            <p:nvSpPr>
              <p:cNvPr id="39985" name="Rectangle 38"/>
              <p:cNvSpPr>
                <a:spLocks noChangeArrowheads="1"/>
              </p:cNvSpPr>
              <p:nvPr/>
            </p:nvSpPr>
            <p:spPr bwMode="auto">
              <a:xfrm>
                <a:off x="3744" y="960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>
                    <a:latin typeface="Helvetica" panose="020B0604020202020204" pitchFamily="34" charset="0"/>
                  </a:rPr>
                  <a:t>N</a:t>
                </a:r>
              </a:p>
            </p:txBody>
          </p:sp>
        </p:grpSp>
        <p:grpSp>
          <p:nvGrpSpPr>
            <p:cNvPr id="39974" name="Group 39"/>
            <p:cNvGrpSpPr>
              <a:grpSpLocks/>
            </p:cNvGrpSpPr>
            <p:nvPr/>
          </p:nvGrpSpPr>
          <p:grpSpPr bwMode="auto">
            <a:xfrm>
              <a:off x="2352" y="1738"/>
              <a:ext cx="1194" cy="163"/>
              <a:chOff x="2352" y="960"/>
              <a:chExt cx="1632" cy="288"/>
            </a:xfrm>
          </p:grpSpPr>
          <p:grpSp>
            <p:nvGrpSpPr>
              <p:cNvPr id="39980" name="Group 40"/>
              <p:cNvGrpSpPr>
                <a:grpSpLocks/>
              </p:cNvGrpSpPr>
              <p:nvPr/>
            </p:nvGrpSpPr>
            <p:grpSpPr bwMode="auto">
              <a:xfrm>
                <a:off x="2352" y="960"/>
                <a:ext cx="1392" cy="288"/>
                <a:chOff x="2352" y="960"/>
                <a:chExt cx="1392" cy="288"/>
              </a:xfrm>
            </p:grpSpPr>
            <p:sp>
              <p:nvSpPr>
                <p:cNvPr id="39982" name="Rectangle 41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>
                      <a:latin typeface="Helvetica" panose="020B0604020202020204" pitchFamily="34" charset="0"/>
                    </a:rPr>
                    <a:t>Base6</a:t>
                  </a:r>
                </a:p>
              </p:txBody>
            </p:sp>
            <p:sp>
              <p:nvSpPr>
                <p:cNvPr id="39983" name="Rectangle 42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>
                      <a:latin typeface="Helvetica" panose="020B0604020202020204" pitchFamily="34" charset="0"/>
                    </a:rPr>
                    <a:t>Limit6</a:t>
                  </a:r>
                </a:p>
              </p:txBody>
            </p:sp>
          </p:grpSp>
          <p:sp>
            <p:nvSpPr>
              <p:cNvPr id="39981" name="Rectangle 43"/>
              <p:cNvSpPr>
                <a:spLocks noChangeArrowheads="1"/>
              </p:cNvSpPr>
              <p:nvPr/>
            </p:nvSpPr>
            <p:spPr bwMode="auto">
              <a:xfrm>
                <a:off x="3744" y="960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>
                    <a:latin typeface="Helvetica" panose="020B0604020202020204" pitchFamily="34" charset="0"/>
                  </a:rPr>
                  <a:t>N</a:t>
                </a:r>
              </a:p>
            </p:txBody>
          </p:sp>
        </p:grpSp>
        <p:grpSp>
          <p:nvGrpSpPr>
            <p:cNvPr id="39975" name="Group 44"/>
            <p:cNvGrpSpPr>
              <a:grpSpLocks/>
            </p:cNvGrpSpPr>
            <p:nvPr/>
          </p:nvGrpSpPr>
          <p:grpSpPr bwMode="auto">
            <a:xfrm>
              <a:off x="2352" y="1901"/>
              <a:ext cx="1194" cy="163"/>
              <a:chOff x="2352" y="960"/>
              <a:chExt cx="1632" cy="288"/>
            </a:xfrm>
          </p:grpSpPr>
          <p:grpSp>
            <p:nvGrpSpPr>
              <p:cNvPr id="39976" name="Group 45"/>
              <p:cNvGrpSpPr>
                <a:grpSpLocks/>
              </p:cNvGrpSpPr>
              <p:nvPr/>
            </p:nvGrpSpPr>
            <p:grpSpPr bwMode="auto">
              <a:xfrm>
                <a:off x="2352" y="960"/>
                <a:ext cx="1392" cy="288"/>
                <a:chOff x="2352" y="960"/>
                <a:chExt cx="1392" cy="288"/>
              </a:xfrm>
            </p:grpSpPr>
            <p:sp>
              <p:nvSpPr>
                <p:cNvPr id="39978" name="Rectangle 46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>
                      <a:latin typeface="Helvetica" panose="020B0604020202020204" pitchFamily="34" charset="0"/>
                    </a:rPr>
                    <a:t>Base7</a:t>
                  </a:r>
                </a:p>
              </p:txBody>
            </p:sp>
            <p:sp>
              <p:nvSpPr>
                <p:cNvPr id="39979" name="Rectangle 47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>
                      <a:latin typeface="Helvetica" panose="020B0604020202020204" pitchFamily="34" charset="0"/>
                    </a:rPr>
                    <a:t>Limit7</a:t>
                  </a:r>
                </a:p>
              </p:txBody>
            </p:sp>
          </p:grpSp>
          <p:sp>
            <p:nvSpPr>
              <p:cNvPr id="39977" name="Rectangle 48"/>
              <p:cNvSpPr>
                <a:spLocks noChangeArrowheads="1"/>
              </p:cNvSpPr>
              <p:nvPr/>
            </p:nvSpPr>
            <p:spPr bwMode="auto">
              <a:xfrm>
                <a:off x="3744" y="960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>
                    <a:latin typeface="Helvetica" panose="020B0604020202020204" pitchFamily="34" charset="0"/>
                  </a:rPr>
                  <a:t>V</a:t>
                </a:r>
              </a:p>
            </p:txBody>
          </p:sp>
        </p:grpSp>
      </p:grpSp>
      <p:grpSp>
        <p:nvGrpSpPr>
          <p:cNvPr id="19" name="Group 69"/>
          <p:cNvGrpSpPr>
            <a:grpSpLocks/>
          </p:cNvGrpSpPr>
          <p:nvPr/>
        </p:nvGrpSpPr>
        <p:grpSpPr bwMode="auto">
          <a:xfrm>
            <a:off x="533400" y="746125"/>
            <a:ext cx="3106738" cy="704850"/>
            <a:chOff x="336" y="432"/>
            <a:chExt cx="1957" cy="444"/>
          </a:xfrm>
        </p:grpSpPr>
        <p:sp>
          <p:nvSpPr>
            <p:cNvPr id="39965" name="Rectangle 4"/>
            <p:cNvSpPr>
              <a:spLocks noChangeArrowheads="1"/>
            </p:cNvSpPr>
            <p:nvPr/>
          </p:nvSpPr>
          <p:spPr bwMode="auto">
            <a:xfrm>
              <a:off x="1577" y="511"/>
              <a:ext cx="716" cy="199"/>
            </a:xfrm>
            <a:prstGeom prst="rect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latin typeface="Helvetica" panose="020B0604020202020204" pitchFamily="34" charset="0"/>
                </a:rPr>
                <a:t>Offset</a:t>
              </a:r>
            </a:p>
          </p:txBody>
        </p:sp>
        <p:sp>
          <p:nvSpPr>
            <p:cNvPr id="39966" name="Rectangle 5"/>
            <p:cNvSpPr>
              <a:spLocks noChangeArrowheads="1"/>
            </p:cNvSpPr>
            <p:nvPr/>
          </p:nvSpPr>
          <p:spPr bwMode="auto">
            <a:xfrm>
              <a:off x="1077" y="511"/>
              <a:ext cx="500" cy="199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latin typeface="Helvetica" panose="020B0604020202020204" pitchFamily="34" charset="0"/>
                </a:rPr>
                <a:t>Seg #</a:t>
              </a:r>
            </a:p>
          </p:txBody>
        </p:sp>
        <p:sp>
          <p:nvSpPr>
            <p:cNvPr id="39967" name="Text Box 59"/>
            <p:cNvSpPr txBox="1">
              <a:spLocks noChangeArrowheads="1"/>
            </p:cNvSpPr>
            <p:nvPr/>
          </p:nvSpPr>
          <p:spPr bwMode="auto">
            <a:xfrm>
              <a:off x="336" y="432"/>
              <a:ext cx="762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>
                  <a:latin typeface="Helvetica" panose="020B0604020202020204" pitchFamily="34" charset="0"/>
                </a:rPr>
                <a:t>Virtual</a:t>
              </a:r>
            </a:p>
            <a:p>
              <a:pPr eaLnBrk="1" hangingPunct="1"/>
              <a:r>
                <a:rPr lang="en-US" altLang="en-US" sz="2000">
                  <a:latin typeface="Helvetica" panose="020B0604020202020204" pitchFamily="34" charset="0"/>
                </a:rPr>
                <a:t>Address</a:t>
              </a:r>
            </a:p>
          </p:txBody>
        </p:sp>
      </p:grpSp>
      <p:grpSp>
        <p:nvGrpSpPr>
          <p:cNvPr id="20" name="Group 73"/>
          <p:cNvGrpSpPr>
            <a:grpSpLocks/>
          </p:cNvGrpSpPr>
          <p:nvPr/>
        </p:nvGrpSpPr>
        <p:grpSpPr bwMode="auto">
          <a:xfrm>
            <a:off x="3733800" y="1724025"/>
            <a:ext cx="1895475" cy="258763"/>
            <a:chOff x="2352" y="960"/>
            <a:chExt cx="1632" cy="288"/>
          </a:xfrm>
        </p:grpSpPr>
        <p:grpSp>
          <p:nvGrpSpPr>
            <p:cNvPr id="39961" name="Group 74"/>
            <p:cNvGrpSpPr>
              <a:grpSpLocks/>
            </p:cNvGrpSpPr>
            <p:nvPr/>
          </p:nvGrpSpPr>
          <p:grpSpPr bwMode="auto">
            <a:xfrm>
              <a:off x="2352" y="960"/>
              <a:ext cx="1392" cy="288"/>
              <a:chOff x="2352" y="960"/>
              <a:chExt cx="1392" cy="288"/>
            </a:xfrm>
          </p:grpSpPr>
          <p:sp>
            <p:nvSpPr>
              <p:cNvPr id="39963" name="Rectangle 75"/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67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>
                    <a:latin typeface="Helvetica" panose="020B0604020202020204" pitchFamily="34" charset="0"/>
                  </a:rPr>
                  <a:t>Base2</a:t>
                </a:r>
              </a:p>
            </p:txBody>
          </p:sp>
          <p:sp>
            <p:nvSpPr>
              <p:cNvPr id="39964" name="Rectangle 76"/>
              <p:cNvSpPr>
                <a:spLocks noChangeArrowheads="1"/>
              </p:cNvSpPr>
              <p:nvPr/>
            </p:nvSpPr>
            <p:spPr bwMode="auto">
              <a:xfrm>
                <a:off x="3024" y="960"/>
                <a:ext cx="720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>
                    <a:latin typeface="Helvetica" panose="020B0604020202020204" pitchFamily="34" charset="0"/>
                  </a:rPr>
                  <a:t>Limit2</a:t>
                </a:r>
              </a:p>
            </p:txBody>
          </p:sp>
        </p:grpSp>
        <p:sp>
          <p:nvSpPr>
            <p:cNvPr id="39962" name="Rectangle 77"/>
            <p:cNvSpPr>
              <a:spLocks noChangeArrowheads="1"/>
            </p:cNvSpPr>
            <p:nvPr/>
          </p:nvSpPr>
          <p:spPr bwMode="auto">
            <a:xfrm>
              <a:off x="3744" y="960"/>
              <a:ext cx="24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latin typeface="Helvetica" panose="020B0604020202020204" pitchFamily="34" charset="0"/>
                </a:rPr>
                <a:t>V</a:t>
              </a:r>
            </a:p>
          </p:txBody>
        </p:sp>
      </p:grpSp>
      <p:grpSp>
        <p:nvGrpSpPr>
          <p:cNvPr id="22" name="Group 71"/>
          <p:cNvGrpSpPr>
            <a:grpSpLocks/>
          </p:cNvGrpSpPr>
          <p:nvPr/>
        </p:nvGrpSpPr>
        <p:grpSpPr bwMode="auto">
          <a:xfrm>
            <a:off x="3614738" y="1035050"/>
            <a:ext cx="4800600" cy="1576388"/>
            <a:chOff x="2277" y="566"/>
            <a:chExt cx="3024" cy="993"/>
          </a:xfrm>
        </p:grpSpPr>
        <p:sp>
          <p:nvSpPr>
            <p:cNvPr id="39956" name="Freeform 67"/>
            <p:cNvSpPr>
              <a:spLocks/>
            </p:cNvSpPr>
            <p:nvPr/>
          </p:nvSpPr>
          <p:spPr bwMode="auto">
            <a:xfrm>
              <a:off x="2277" y="566"/>
              <a:ext cx="1728" cy="576"/>
            </a:xfrm>
            <a:custGeom>
              <a:avLst/>
              <a:gdLst>
                <a:gd name="T0" fmla="*/ 0 w 1728"/>
                <a:gd name="T1" fmla="*/ 0 h 528"/>
                <a:gd name="T2" fmla="*/ 1344 w 1728"/>
                <a:gd name="T3" fmla="*/ 0 h 528"/>
                <a:gd name="T4" fmla="*/ 1728 w 1728"/>
                <a:gd name="T5" fmla="*/ 3901 h 528"/>
                <a:gd name="T6" fmla="*/ 0 60000 65536"/>
                <a:gd name="T7" fmla="*/ 0 60000 65536"/>
                <a:gd name="T8" fmla="*/ 0 60000 65536"/>
                <a:gd name="T9" fmla="*/ 0 w 1728"/>
                <a:gd name="T10" fmla="*/ 0 h 528"/>
                <a:gd name="T11" fmla="*/ 1728 w 1728"/>
                <a:gd name="T12" fmla="*/ 528 h 5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8" h="528">
                  <a:moveTo>
                    <a:pt x="0" y="0"/>
                  </a:moveTo>
                  <a:lnTo>
                    <a:pt x="1344" y="0"/>
                  </a:lnTo>
                  <a:lnTo>
                    <a:pt x="1728" y="528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39957" name="Oval 52"/>
            <p:cNvSpPr>
              <a:spLocks noChangeArrowheads="1"/>
            </p:cNvSpPr>
            <p:nvPr/>
          </p:nvSpPr>
          <p:spPr bwMode="auto">
            <a:xfrm>
              <a:off x="3934" y="1115"/>
              <a:ext cx="358" cy="327"/>
            </a:xfrm>
            <a:prstGeom prst="ellipse">
              <a:avLst/>
            </a:prstGeom>
            <a:solidFill>
              <a:srgbClr val="FF66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4000" dirty="0">
                  <a:latin typeface="Helvetica" panose="020B0604020202020204" pitchFamily="34" charset="0"/>
                </a:rPr>
                <a:t>+</a:t>
              </a:r>
            </a:p>
          </p:txBody>
        </p:sp>
        <p:sp>
          <p:nvSpPr>
            <p:cNvPr id="39958" name="Line 54"/>
            <p:cNvSpPr>
              <a:spLocks noChangeShapeType="1"/>
            </p:cNvSpPr>
            <p:nvPr/>
          </p:nvSpPr>
          <p:spPr bwMode="auto">
            <a:xfrm>
              <a:off x="2784" y="1104"/>
              <a:ext cx="1140" cy="134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39959" name="Line 58"/>
            <p:cNvSpPr>
              <a:spLocks noChangeShapeType="1"/>
            </p:cNvSpPr>
            <p:nvPr/>
          </p:nvSpPr>
          <p:spPr bwMode="auto">
            <a:xfrm>
              <a:off x="4282" y="1279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39960" name="Text Box 60"/>
            <p:cNvSpPr txBox="1">
              <a:spLocks noChangeArrowheads="1"/>
            </p:cNvSpPr>
            <p:nvPr/>
          </p:nvSpPr>
          <p:spPr bwMode="auto">
            <a:xfrm>
              <a:off x="4529" y="1115"/>
              <a:ext cx="772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>
                  <a:latin typeface="Helvetica" panose="020B0604020202020204" pitchFamily="34" charset="0"/>
                </a:rPr>
                <a:t>Physical</a:t>
              </a:r>
            </a:p>
            <a:p>
              <a:pPr eaLnBrk="1" hangingPunct="1"/>
              <a:r>
                <a:rPr lang="en-US" altLang="en-US" sz="2000">
                  <a:latin typeface="Helvetica" panose="020B0604020202020204" pitchFamily="34" charset="0"/>
                </a:rPr>
                <a:t>Address</a:t>
              </a:r>
            </a:p>
          </p:txBody>
        </p:sp>
      </p:grpSp>
      <p:grpSp>
        <p:nvGrpSpPr>
          <p:cNvPr id="23" name="Group 72"/>
          <p:cNvGrpSpPr>
            <a:grpSpLocks/>
          </p:cNvGrpSpPr>
          <p:nvPr/>
        </p:nvGrpSpPr>
        <p:grpSpPr bwMode="auto">
          <a:xfrm>
            <a:off x="5218113" y="746125"/>
            <a:ext cx="2822575" cy="1041400"/>
            <a:chOff x="3287" y="384"/>
            <a:chExt cx="1778" cy="656"/>
          </a:xfrm>
        </p:grpSpPr>
        <p:sp>
          <p:nvSpPr>
            <p:cNvPr id="39951" name="Oval 51"/>
            <p:cNvSpPr>
              <a:spLocks noChangeArrowheads="1"/>
            </p:cNvSpPr>
            <p:nvPr/>
          </p:nvSpPr>
          <p:spPr bwMode="auto">
            <a:xfrm>
              <a:off x="3934" y="384"/>
              <a:ext cx="358" cy="326"/>
            </a:xfrm>
            <a:prstGeom prst="ellipse">
              <a:avLst/>
            </a:prstGeom>
            <a:solidFill>
              <a:srgbClr val="FF66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4000" dirty="0" smtClean="0">
                  <a:latin typeface="Helvetica" panose="020B0604020202020204" pitchFamily="34" charset="0"/>
                </a:rPr>
                <a:t>&gt;</a:t>
              </a:r>
              <a:endParaRPr lang="en-US" altLang="en-US" sz="4000" dirty="0">
                <a:latin typeface="Helvetica" panose="020B0604020202020204" pitchFamily="34" charset="0"/>
              </a:endParaRPr>
            </a:p>
          </p:txBody>
        </p:sp>
        <p:sp>
          <p:nvSpPr>
            <p:cNvPr id="39952" name="Line 55"/>
            <p:cNvSpPr>
              <a:spLocks noChangeShapeType="1"/>
            </p:cNvSpPr>
            <p:nvPr/>
          </p:nvSpPr>
          <p:spPr bwMode="auto">
            <a:xfrm flipV="1">
              <a:off x="3287" y="626"/>
              <a:ext cx="677" cy="414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39953" name="Line 57"/>
            <p:cNvSpPr>
              <a:spLocks noChangeShapeType="1"/>
            </p:cNvSpPr>
            <p:nvPr/>
          </p:nvSpPr>
          <p:spPr bwMode="auto">
            <a:xfrm>
              <a:off x="4282" y="544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39954" name="Text Box 62"/>
            <p:cNvSpPr txBox="1">
              <a:spLocks noChangeArrowheads="1"/>
            </p:cNvSpPr>
            <p:nvPr/>
          </p:nvSpPr>
          <p:spPr bwMode="auto">
            <a:xfrm>
              <a:off x="4555" y="462"/>
              <a:ext cx="51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>
                  <a:latin typeface="Helvetica" panose="020B0604020202020204" pitchFamily="34" charset="0"/>
                </a:rPr>
                <a:t>Error</a:t>
              </a:r>
            </a:p>
          </p:txBody>
        </p:sp>
        <p:sp>
          <p:nvSpPr>
            <p:cNvPr id="39955" name="Line 68"/>
            <p:cNvSpPr>
              <a:spLocks noChangeShapeType="1"/>
            </p:cNvSpPr>
            <p:nvPr/>
          </p:nvSpPr>
          <p:spPr bwMode="auto">
            <a:xfrm>
              <a:off x="3621" y="566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</p:grpSp>
      <p:sp>
        <p:nvSpPr>
          <p:cNvPr id="692274" name="Freeform 50"/>
          <p:cNvSpPr>
            <a:spLocks/>
          </p:cNvSpPr>
          <p:nvPr/>
        </p:nvSpPr>
        <p:spPr bwMode="auto">
          <a:xfrm>
            <a:off x="2243138" y="1187450"/>
            <a:ext cx="1530350" cy="635000"/>
          </a:xfrm>
          <a:custGeom>
            <a:avLst/>
            <a:gdLst>
              <a:gd name="T0" fmla="*/ 0 w 1152"/>
              <a:gd name="T1" fmla="*/ 0 h 912"/>
              <a:gd name="T2" fmla="*/ 2147483647 w 1152"/>
              <a:gd name="T3" fmla="*/ 2147483647 h 912"/>
              <a:gd name="T4" fmla="*/ 2147483647 w 1152"/>
              <a:gd name="T5" fmla="*/ 2147483647 h 912"/>
              <a:gd name="T6" fmla="*/ 0 60000 65536"/>
              <a:gd name="T7" fmla="*/ 0 60000 65536"/>
              <a:gd name="T8" fmla="*/ 0 60000 65536"/>
              <a:gd name="T9" fmla="*/ 0 w 1152"/>
              <a:gd name="T10" fmla="*/ 0 h 912"/>
              <a:gd name="T11" fmla="*/ 1152 w 1152"/>
              <a:gd name="T12" fmla="*/ 912 h 9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52" h="912">
                <a:moveTo>
                  <a:pt x="0" y="0"/>
                </a:moveTo>
                <a:lnTo>
                  <a:pt x="288" y="912"/>
                </a:lnTo>
                <a:lnTo>
                  <a:pt x="1152" y="912"/>
                </a:ln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/>
          </a:p>
        </p:txBody>
      </p:sp>
      <p:sp>
        <p:nvSpPr>
          <p:cNvPr id="39945" name="TextBox 1"/>
          <p:cNvSpPr txBox="1">
            <a:spLocks noChangeArrowheads="1"/>
          </p:cNvSpPr>
          <p:nvPr/>
        </p:nvSpPr>
        <p:spPr bwMode="auto">
          <a:xfrm>
            <a:off x="4648200" y="685800"/>
            <a:ext cx="890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>
                <a:latin typeface="Helvetica" panose="020B0604020202020204" pitchFamily="34" charset="0"/>
              </a:rPr>
              <a:t>offset</a:t>
            </a:r>
          </a:p>
        </p:txBody>
      </p:sp>
      <p:grpSp>
        <p:nvGrpSpPr>
          <p:cNvPr id="69" name="Group 135"/>
          <p:cNvGrpSpPr>
            <a:grpSpLocks/>
          </p:cNvGrpSpPr>
          <p:nvPr/>
        </p:nvGrpSpPr>
        <p:grpSpPr bwMode="auto">
          <a:xfrm>
            <a:off x="5638800" y="1905000"/>
            <a:ext cx="3276600" cy="2338388"/>
            <a:chOff x="3024" y="672"/>
            <a:chExt cx="2064" cy="1473"/>
          </a:xfrm>
        </p:grpSpPr>
        <p:sp>
          <p:nvSpPr>
            <p:cNvPr id="39947" name="AutoShape 112"/>
            <p:cNvSpPr>
              <a:spLocks noChangeArrowheads="1"/>
            </p:cNvSpPr>
            <p:nvPr/>
          </p:nvSpPr>
          <p:spPr bwMode="auto">
            <a:xfrm>
              <a:off x="4130" y="1351"/>
              <a:ext cx="958" cy="186"/>
            </a:xfrm>
            <a:prstGeom prst="roundRect">
              <a:avLst>
                <a:gd name="adj" fmla="val 16667"/>
              </a:avLst>
            </a:prstGeom>
            <a:solidFill>
              <a:srgbClr val="FF66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latin typeface="Helvetica" panose="020B0604020202020204" pitchFamily="34" charset="0"/>
                </a:rPr>
                <a:t>Check Valid</a:t>
              </a:r>
            </a:p>
          </p:txBody>
        </p:sp>
        <p:sp>
          <p:nvSpPr>
            <p:cNvPr id="39948" name="Line 113"/>
            <p:cNvSpPr>
              <a:spLocks noChangeShapeType="1"/>
            </p:cNvSpPr>
            <p:nvPr/>
          </p:nvSpPr>
          <p:spPr bwMode="auto">
            <a:xfrm>
              <a:off x="3024" y="672"/>
              <a:ext cx="1106" cy="767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39949" name="Text Box 114"/>
            <p:cNvSpPr txBox="1">
              <a:spLocks noChangeArrowheads="1"/>
            </p:cNvSpPr>
            <p:nvPr/>
          </p:nvSpPr>
          <p:spPr bwMode="auto">
            <a:xfrm>
              <a:off x="4201" y="1701"/>
              <a:ext cx="681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>
                  <a:latin typeface="Helvetica" panose="020B0604020202020204" pitchFamily="34" charset="0"/>
                </a:rPr>
                <a:t>Access</a:t>
              </a:r>
            </a:p>
            <a:p>
              <a:pPr eaLnBrk="1" hangingPunct="1"/>
              <a:r>
                <a:rPr lang="en-US" altLang="en-US" sz="2000">
                  <a:latin typeface="Helvetica" panose="020B0604020202020204" pitchFamily="34" charset="0"/>
                </a:rPr>
                <a:t>Error</a:t>
              </a:r>
            </a:p>
          </p:txBody>
        </p:sp>
        <p:sp>
          <p:nvSpPr>
            <p:cNvPr id="39950" name="Line 115"/>
            <p:cNvSpPr>
              <a:spLocks noChangeShapeType="1"/>
            </p:cNvSpPr>
            <p:nvPr/>
          </p:nvSpPr>
          <p:spPr bwMode="auto">
            <a:xfrm>
              <a:off x="4535" y="1526"/>
              <a:ext cx="0" cy="1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06720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9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92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9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9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9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9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9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9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92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2227" grpId="0" build="p"/>
      <p:bldP spid="69227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Intel x86 Special Registers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6" r="1314" b="8861"/>
          <a:stretch>
            <a:fillRect/>
          </a:stretch>
        </p:blipFill>
        <p:spPr bwMode="auto">
          <a:xfrm>
            <a:off x="4267200" y="1066800"/>
            <a:ext cx="46482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667000"/>
            <a:ext cx="3352800" cy="227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533400" y="4953000"/>
            <a:ext cx="3183545" cy="1197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400" dirty="0">
                <a:solidFill>
                  <a:schemeClr val="hlink"/>
                </a:solidFill>
                <a:latin typeface="Gill Sans Light"/>
                <a:cs typeface="Gill Sans Light"/>
              </a:rPr>
              <a:t>Typical Segment Register</a:t>
            </a:r>
          </a:p>
          <a:p>
            <a:r>
              <a:rPr lang="en-US" altLang="en-US" sz="2400" dirty="0">
                <a:solidFill>
                  <a:schemeClr val="hlink"/>
                </a:solidFill>
                <a:latin typeface="Gill Sans Light"/>
                <a:cs typeface="Gill Sans Light"/>
              </a:rPr>
              <a:t>Current Priority is RPL</a:t>
            </a:r>
          </a:p>
          <a:p>
            <a:r>
              <a:rPr lang="en-US" altLang="en-US" sz="2400" dirty="0">
                <a:solidFill>
                  <a:schemeClr val="hlink"/>
                </a:solidFill>
                <a:latin typeface="Gill Sans Light"/>
                <a:cs typeface="Gill Sans Light"/>
              </a:rPr>
              <a:t>Of Code Segment (CS)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4860925" y="685800"/>
            <a:ext cx="3042480" cy="459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400" dirty="0">
                <a:solidFill>
                  <a:schemeClr val="hlink"/>
                </a:solidFill>
                <a:latin typeface="Gill Sans Light"/>
                <a:cs typeface="Gill Sans Light"/>
              </a:rPr>
              <a:t>80386 Special Registers</a:t>
            </a:r>
          </a:p>
        </p:txBody>
      </p:sp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7" t="15636" r="51389" b="8795"/>
          <a:stretch>
            <a:fillRect/>
          </a:stretch>
        </p:blipFill>
        <p:spPr bwMode="auto">
          <a:xfrm>
            <a:off x="990600" y="685800"/>
            <a:ext cx="24384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566069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Example: Four Segments (16 bit addresses)</a:t>
            </a:r>
          </a:p>
        </p:txBody>
      </p:sp>
      <p:graphicFrame>
        <p:nvGraphicFramePr>
          <p:cNvPr id="693356" name="Group 108"/>
          <p:cNvGraphicFramePr>
            <a:graphicFrameLocks noGrp="1"/>
          </p:cNvGraphicFramePr>
          <p:nvPr>
            <p:ph idx="1"/>
          </p:nvPr>
        </p:nvGraphicFramePr>
        <p:xfrm>
          <a:off x="4495800" y="762000"/>
          <a:ext cx="3505200" cy="1679575"/>
        </p:xfrm>
        <a:graphic>
          <a:graphicData uri="http://schemas.openxmlformats.org/drawingml/2006/table">
            <a:tbl>
              <a:tblPr/>
              <a:tblGrid>
                <a:gridCol w="1371600"/>
                <a:gridCol w="1066800"/>
                <a:gridCol w="1066800"/>
              </a:tblGrid>
              <a:tr h="3359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/>
                          <a:cs typeface="Helvetica"/>
                        </a:rPr>
                        <a:t>Seg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/>
                          <a:cs typeface="Helvetica"/>
                        </a:rPr>
                        <a:t> ID #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/>
                          <a:cs typeface="Helvetica"/>
                        </a:rPr>
                        <a:t>Base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/>
                          <a:cs typeface="Helvetica"/>
                        </a:rPr>
                        <a:t>Limit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/>
                          <a:cs typeface="Helvetica"/>
                        </a:rPr>
                        <a:t>0 (code)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/>
                          <a:cs typeface="Helvetica"/>
                        </a:rPr>
                        <a:t>0x4000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/>
                          <a:cs typeface="Helvetica"/>
                        </a:rPr>
                        <a:t>0x0800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/>
                          <a:cs typeface="Helvetica"/>
                        </a:rPr>
                        <a:t>1 (data)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/>
                          <a:cs typeface="Helvetica"/>
                        </a:rPr>
                        <a:t>0x4800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/>
                          <a:cs typeface="Helvetica"/>
                        </a:rPr>
                        <a:t>0x1400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/>
                          <a:cs typeface="Helvetica"/>
                        </a:rPr>
                        <a:t>2 (shared)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/>
                          <a:cs typeface="Helvetica"/>
                        </a:rPr>
                        <a:t>0xF000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/>
                          <a:cs typeface="Helvetica"/>
                        </a:rPr>
                        <a:t>0x1000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/>
                          <a:cs typeface="Helvetica"/>
                        </a:rPr>
                        <a:t>3 (stack)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/>
                          <a:cs typeface="Helvetica"/>
                        </a:rPr>
                        <a:t>0x0000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/>
                          <a:cs typeface="Helvetica"/>
                        </a:rPr>
                        <a:t>0x3000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</a:tr>
            </a:tbl>
          </a:graphicData>
        </a:graphic>
      </p:graphicFrame>
      <p:grpSp>
        <p:nvGrpSpPr>
          <p:cNvPr id="42012" name="Group 105"/>
          <p:cNvGrpSpPr>
            <a:grpSpLocks/>
          </p:cNvGrpSpPr>
          <p:nvPr/>
        </p:nvGrpSpPr>
        <p:grpSpPr bwMode="auto">
          <a:xfrm>
            <a:off x="533400" y="1143000"/>
            <a:ext cx="3573463" cy="641350"/>
            <a:chOff x="-48" y="480"/>
            <a:chExt cx="2251" cy="504"/>
          </a:xfrm>
        </p:grpSpPr>
        <p:sp>
          <p:nvSpPr>
            <p:cNvPr id="42051" name="Rectangle 57"/>
            <p:cNvSpPr>
              <a:spLocks noChangeArrowheads="1"/>
            </p:cNvSpPr>
            <p:nvPr/>
          </p:nvSpPr>
          <p:spPr bwMode="auto">
            <a:xfrm>
              <a:off x="432" y="480"/>
              <a:ext cx="1680" cy="240"/>
            </a:xfrm>
            <a:prstGeom prst="rect">
              <a:avLst/>
            </a:prstGeom>
            <a:solidFill>
              <a:srgbClr val="00CC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>
                  <a:latin typeface="Helvetica" panose="020B0604020202020204" pitchFamily="34" charset="0"/>
                </a:rPr>
                <a:t>Offset</a:t>
              </a:r>
            </a:p>
          </p:txBody>
        </p:sp>
        <p:sp>
          <p:nvSpPr>
            <p:cNvPr id="42052" name="Rectangle 58"/>
            <p:cNvSpPr>
              <a:spLocks noChangeArrowheads="1"/>
            </p:cNvSpPr>
            <p:nvPr/>
          </p:nvSpPr>
          <p:spPr bwMode="auto">
            <a:xfrm>
              <a:off x="48" y="480"/>
              <a:ext cx="384" cy="240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>
                  <a:latin typeface="Helvetica" panose="020B0604020202020204" pitchFamily="34" charset="0"/>
                </a:rPr>
                <a:t>Seg</a:t>
              </a:r>
            </a:p>
          </p:txBody>
        </p:sp>
        <p:sp>
          <p:nvSpPr>
            <p:cNvPr id="42053" name="Text Box 59"/>
            <p:cNvSpPr txBox="1">
              <a:spLocks noChangeArrowheads="1"/>
            </p:cNvSpPr>
            <p:nvPr/>
          </p:nvSpPr>
          <p:spPr bwMode="auto">
            <a:xfrm>
              <a:off x="2016" y="720"/>
              <a:ext cx="187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0</a:t>
              </a:r>
            </a:p>
          </p:txBody>
        </p:sp>
        <p:sp>
          <p:nvSpPr>
            <p:cNvPr id="42054" name="Text Box 60"/>
            <p:cNvSpPr txBox="1">
              <a:spLocks noChangeArrowheads="1"/>
            </p:cNvSpPr>
            <p:nvPr/>
          </p:nvSpPr>
          <p:spPr bwMode="auto">
            <a:xfrm>
              <a:off x="192" y="720"/>
              <a:ext cx="259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14</a:t>
              </a:r>
            </a:p>
          </p:txBody>
        </p:sp>
        <p:sp>
          <p:nvSpPr>
            <p:cNvPr id="42055" name="Text Box 61"/>
            <p:cNvSpPr txBox="1">
              <a:spLocks noChangeArrowheads="1"/>
            </p:cNvSpPr>
            <p:nvPr/>
          </p:nvSpPr>
          <p:spPr bwMode="auto">
            <a:xfrm>
              <a:off x="384" y="720"/>
              <a:ext cx="259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13</a:t>
              </a:r>
            </a:p>
          </p:txBody>
        </p:sp>
        <p:sp>
          <p:nvSpPr>
            <p:cNvPr id="42056" name="Text Box 62"/>
            <p:cNvSpPr txBox="1">
              <a:spLocks noChangeArrowheads="1"/>
            </p:cNvSpPr>
            <p:nvPr/>
          </p:nvSpPr>
          <p:spPr bwMode="auto">
            <a:xfrm>
              <a:off x="-48" y="719"/>
              <a:ext cx="259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15</a:t>
              </a:r>
            </a:p>
          </p:txBody>
        </p:sp>
      </p:grpSp>
      <p:grpSp>
        <p:nvGrpSpPr>
          <p:cNvPr id="42013" name="Group 103"/>
          <p:cNvGrpSpPr>
            <a:grpSpLocks/>
          </p:cNvGrpSpPr>
          <p:nvPr/>
        </p:nvGrpSpPr>
        <p:grpSpPr bwMode="auto">
          <a:xfrm>
            <a:off x="152400" y="2590800"/>
            <a:ext cx="2549525" cy="3875088"/>
            <a:chOff x="2640" y="672"/>
            <a:chExt cx="1606" cy="2441"/>
          </a:xfrm>
        </p:grpSpPr>
        <p:grpSp>
          <p:nvGrpSpPr>
            <p:cNvPr id="42038" name="Group 90"/>
            <p:cNvGrpSpPr>
              <a:grpSpLocks/>
            </p:cNvGrpSpPr>
            <p:nvPr/>
          </p:nvGrpSpPr>
          <p:grpSpPr bwMode="auto">
            <a:xfrm>
              <a:off x="2640" y="672"/>
              <a:ext cx="1349" cy="1968"/>
              <a:chOff x="2299" y="816"/>
              <a:chExt cx="1349" cy="1968"/>
            </a:xfrm>
          </p:grpSpPr>
          <p:sp>
            <p:nvSpPr>
              <p:cNvPr id="42040" name="Rectangle 45"/>
              <p:cNvSpPr>
                <a:spLocks noChangeArrowheads="1"/>
              </p:cNvSpPr>
              <p:nvPr/>
            </p:nvSpPr>
            <p:spPr bwMode="auto">
              <a:xfrm>
                <a:off x="2880" y="864"/>
                <a:ext cx="768" cy="19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41" name="Rectangle 46"/>
              <p:cNvSpPr>
                <a:spLocks noChangeArrowheads="1"/>
              </p:cNvSpPr>
              <p:nvPr/>
            </p:nvSpPr>
            <p:spPr bwMode="auto">
              <a:xfrm>
                <a:off x="2880" y="864"/>
                <a:ext cx="768" cy="96"/>
              </a:xfrm>
              <a:prstGeom prst="rect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42" name="Rectangle 47"/>
              <p:cNvSpPr>
                <a:spLocks noChangeArrowheads="1"/>
              </p:cNvSpPr>
              <p:nvPr/>
            </p:nvSpPr>
            <p:spPr bwMode="auto">
              <a:xfrm>
                <a:off x="2880" y="1344"/>
                <a:ext cx="768" cy="192"/>
              </a:xfrm>
              <a:prstGeom prst="rect">
                <a:avLst/>
              </a:prstGeom>
              <a:solidFill>
                <a:srgbClr val="00FF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43" name="Rectangle 48"/>
              <p:cNvSpPr>
                <a:spLocks noChangeArrowheads="1"/>
              </p:cNvSpPr>
              <p:nvPr/>
            </p:nvSpPr>
            <p:spPr bwMode="auto">
              <a:xfrm>
                <a:off x="2880" y="2304"/>
                <a:ext cx="768" cy="336"/>
              </a:xfrm>
              <a:prstGeom prst="rect">
                <a:avLst/>
              </a:prstGeom>
              <a:solidFill>
                <a:srgbClr val="53FB25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44" name="Rectangle 80"/>
              <p:cNvSpPr>
                <a:spLocks noChangeArrowheads="1"/>
              </p:cNvSpPr>
              <p:nvPr/>
            </p:nvSpPr>
            <p:spPr bwMode="auto">
              <a:xfrm>
                <a:off x="2880" y="2304"/>
                <a:ext cx="768" cy="4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45" name="Rectangle 82"/>
              <p:cNvSpPr>
                <a:spLocks noChangeArrowheads="1"/>
              </p:cNvSpPr>
              <p:nvPr/>
            </p:nvSpPr>
            <p:spPr bwMode="auto">
              <a:xfrm>
                <a:off x="2880" y="1824"/>
                <a:ext cx="768" cy="144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grpSp>
            <p:nvGrpSpPr>
              <p:cNvPr id="42046" name="Group 87"/>
              <p:cNvGrpSpPr>
                <a:grpSpLocks/>
              </p:cNvGrpSpPr>
              <p:nvPr/>
            </p:nvGrpSpPr>
            <p:grpSpPr bwMode="auto">
              <a:xfrm>
                <a:off x="2299" y="816"/>
                <a:ext cx="568" cy="1604"/>
                <a:chOff x="2299" y="816"/>
                <a:chExt cx="568" cy="1604"/>
              </a:xfrm>
            </p:grpSpPr>
            <p:sp>
              <p:nvSpPr>
                <p:cNvPr id="42047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2299" y="1296"/>
                  <a:ext cx="54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0x4000</a:t>
                  </a:r>
                </a:p>
              </p:txBody>
            </p:sp>
            <p:sp>
              <p:nvSpPr>
                <p:cNvPr id="42048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2299" y="816"/>
                  <a:ext cx="54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0x0000</a:t>
                  </a:r>
                </a:p>
              </p:txBody>
            </p:sp>
            <p:sp>
              <p:nvSpPr>
                <p:cNvPr id="42049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2299" y="1728"/>
                  <a:ext cx="54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0x8000</a:t>
                  </a:r>
                </a:p>
              </p:txBody>
            </p:sp>
            <p:sp>
              <p:nvSpPr>
                <p:cNvPr id="42050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2299" y="2208"/>
                  <a:ext cx="568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0xC000</a:t>
                  </a:r>
                </a:p>
              </p:txBody>
            </p:sp>
          </p:grpSp>
        </p:grpSp>
        <p:sp>
          <p:nvSpPr>
            <p:cNvPr id="42039" name="Text Box 101"/>
            <p:cNvSpPr txBox="1">
              <a:spLocks noChangeArrowheads="1"/>
            </p:cNvSpPr>
            <p:nvPr/>
          </p:nvSpPr>
          <p:spPr bwMode="auto">
            <a:xfrm>
              <a:off x="3016" y="2688"/>
              <a:ext cx="1230" cy="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900">
                  <a:latin typeface="Helvetica" panose="020B0604020202020204" pitchFamily="34" charset="0"/>
                </a:rPr>
                <a:t>Virtual</a:t>
              </a:r>
            </a:p>
            <a:p>
              <a:pPr eaLnBrk="1" hangingPunct="1"/>
              <a:r>
                <a:rPr lang="en-US" altLang="en-US" sz="1900">
                  <a:latin typeface="Helvetica" panose="020B0604020202020204" pitchFamily="34" charset="0"/>
                </a:rPr>
                <a:t>Address Space</a:t>
              </a:r>
            </a:p>
          </p:txBody>
        </p:sp>
      </p:grpSp>
      <p:sp>
        <p:nvSpPr>
          <p:cNvPr id="42014" name="Text Box 107"/>
          <p:cNvSpPr txBox="1">
            <a:spLocks noChangeArrowheads="1"/>
          </p:cNvSpPr>
          <p:nvPr/>
        </p:nvSpPr>
        <p:spPr bwMode="auto">
          <a:xfrm>
            <a:off x="762000" y="1752600"/>
            <a:ext cx="2876550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900">
                <a:latin typeface="Helvetica" panose="020B0604020202020204" pitchFamily="34" charset="0"/>
              </a:rPr>
              <a:t>Virtual Address Format</a:t>
            </a:r>
          </a:p>
        </p:txBody>
      </p:sp>
      <p:grpSp>
        <p:nvGrpSpPr>
          <p:cNvPr id="42015" name="Group 104"/>
          <p:cNvGrpSpPr>
            <a:grpSpLocks/>
          </p:cNvGrpSpPr>
          <p:nvPr/>
        </p:nvGrpSpPr>
        <p:grpSpPr bwMode="auto">
          <a:xfrm>
            <a:off x="4506913" y="2514600"/>
            <a:ext cx="2473325" cy="3951288"/>
            <a:chOff x="4176" y="624"/>
            <a:chExt cx="1558" cy="2489"/>
          </a:xfrm>
        </p:grpSpPr>
        <p:grpSp>
          <p:nvGrpSpPr>
            <p:cNvPr id="42026" name="Group 89"/>
            <p:cNvGrpSpPr>
              <a:grpSpLocks/>
            </p:cNvGrpSpPr>
            <p:nvPr/>
          </p:nvGrpSpPr>
          <p:grpSpPr bwMode="auto">
            <a:xfrm>
              <a:off x="4176" y="624"/>
              <a:ext cx="1349" cy="2016"/>
              <a:chOff x="3883" y="768"/>
              <a:chExt cx="1349" cy="2016"/>
            </a:xfrm>
          </p:grpSpPr>
          <p:sp>
            <p:nvSpPr>
              <p:cNvPr id="42028" name="Rectangle 64"/>
              <p:cNvSpPr>
                <a:spLocks noChangeArrowheads="1"/>
              </p:cNvSpPr>
              <p:nvPr/>
            </p:nvSpPr>
            <p:spPr bwMode="auto">
              <a:xfrm>
                <a:off x="4464" y="864"/>
                <a:ext cx="768" cy="19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29" name="Rectangle 66"/>
              <p:cNvSpPr>
                <a:spLocks noChangeArrowheads="1"/>
              </p:cNvSpPr>
              <p:nvPr/>
            </p:nvSpPr>
            <p:spPr bwMode="auto">
              <a:xfrm>
                <a:off x="4464" y="1344"/>
                <a:ext cx="768" cy="96"/>
              </a:xfrm>
              <a:prstGeom prst="rect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30" name="Rectangle 67"/>
              <p:cNvSpPr>
                <a:spLocks noChangeArrowheads="1"/>
              </p:cNvSpPr>
              <p:nvPr/>
            </p:nvSpPr>
            <p:spPr bwMode="auto">
              <a:xfrm>
                <a:off x="4464" y="1440"/>
                <a:ext cx="768" cy="192"/>
              </a:xfrm>
              <a:prstGeom prst="rect">
                <a:avLst/>
              </a:prstGeom>
              <a:solidFill>
                <a:srgbClr val="00FF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31" name="Rectangle 68"/>
              <p:cNvSpPr>
                <a:spLocks noChangeArrowheads="1"/>
              </p:cNvSpPr>
              <p:nvPr/>
            </p:nvSpPr>
            <p:spPr bwMode="auto">
              <a:xfrm>
                <a:off x="4464" y="864"/>
                <a:ext cx="768" cy="336"/>
              </a:xfrm>
              <a:prstGeom prst="rect">
                <a:avLst/>
              </a:prstGeom>
              <a:solidFill>
                <a:srgbClr val="53FB25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32" name="Text Box 71"/>
              <p:cNvSpPr txBox="1">
                <a:spLocks noChangeArrowheads="1"/>
              </p:cNvSpPr>
              <p:nvPr/>
            </p:nvSpPr>
            <p:spPr bwMode="auto">
              <a:xfrm>
                <a:off x="3883" y="768"/>
                <a:ext cx="54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0x0000</a:t>
                </a:r>
              </a:p>
            </p:txBody>
          </p:sp>
          <p:sp>
            <p:nvSpPr>
              <p:cNvPr id="42033" name="Text Box 73"/>
              <p:cNvSpPr txBox="1">
                <a:spLocks noChangeArrowheads="1"/>
              </p:cNvSpPr>
              <p:nvPr/>
            </p:nvSpPr>
            <p:spPr bwMode="auto">
              <a:xfrm>
                <a:off x="3883" y="1344"/>
                <a:ext cx="54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0x4800</a:t>
                </a:r>
              </a:p>
            </p:txBody>
          </p:sp>
          <p:sp>
            <p:nvSpPr>
              <p:cNvPr id="42034" name="Text Box 74"/>
              <p:cNvSpPr txBox="1">
                <a:spLocks noChangeArrowheads="1"/>
              </p:cNvSpPr>
              <p:nvPr/>
            </p:nvSpPr>
            <p:spPr bwMode="auto">
              <a:xfrm>
                <a:off x="3883" y="1536"/>
                <a:ext cx="56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0x5C00</a:t>
                </a:r>
              </a:p>
            </p:txBody>
          </p:sp>
          <p:sp>
            <p:nvSpPr>
              <p:cNvPr id="42035" name="Rectangle 78"/>
              <p:cNvSpPr>
                <a:spLocks noChangeArrowheads="1"/>
              </p:cNvSpPr>
              <p:nvPr/>
            </p:nvSpPr>
            <p:spPr bwMode="auto">
              <a:xfrm>
                <a:off x="4464" y="2640"/>
                <a:ext cx="768" cy="144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36" name="Text Box 79"/>
              <p:cNvSpPr txBox="1">
                <a:spLocks noChangeArrowheads="1"/>
              </p:cNvSpPr>
              <p:nvPr/>
            </p:nvSpPr>
            <p:spPr bwMode="auto">
              <a:xfrm>
                <a:off x="3883" y="1200"/>
                <a:ext cx="54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0x4000</a:t>
                </a:r>
              </a:p>
            </p:txBody>
          </p:sp>
          <p:sp>
            <p:nvSpPr>
              <p:cNvPr id="42037" name="Text Box 85"/>
              <p:cNvSpPr txBox="1">
                <a:spLocks noChangeArrowheads="1"/>
              </p:cNvSpPr>
              <p:nvPr/>
            </p:nvSpPr>
            <p:spPr bwMode="auto">
              <a:xfrm>
                <a:off x="3888" y="2496"/>
                <a:ext cx="55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0xF000</a:t>
                </a:r>
              </a:p>
            </p:txBody>
          </p:sp>
        </p:grpSp>
        <p:sp>
          <p:nvSpPr>
            <p:cNvPr id="42027" name="Text Box 102"/>
            <p:cNvSpPr txBox="1">
              <a:spLocks noChangeArrowheads="1"/>
            </p:cNvSpPr>
            <p:nvPr/>
          </p:nvSpPr>
          <p:spPr bwMode="auto">
            <a:xfrm>
              <a:off x="4504" y="2688"/>
              <a:ext cx="1230" cy="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900">
                  <a:latin typeface="Helvetica" panose="020B0604020202020204" pitchFamily="34" charset="0"/>
                </a:rPr>
                <a:t>Physical</a:t>
              </a:r>
            </a:p>
            <a:p>
              <a:pPr eaLnBrk="1" hangingPunct="1"/>
              <a:r>
                <a:rPr lang="en-US" altLang="en-US" sz="1900">
                  <a:latin typeface="Helvetica" panose="020B0604020202020204" pitchFamily="34" charset="0"/>
                </a:rPr>
                <a:t>Address Space</a:t>
              </a:r>
            </a:p>
          </p:txBody>
        </p:sp>
      </p:grpSp>
      <p:sp>
        <p:nvSpPr>
          <p:cNvPr id="42016" name="AutoShape 109"/>
          <p:cNvSpPr>
            <a:spLocks/>
          </p:cNvSpPr>
          <p:nvPr/>
        </p:nvSpPr>
        <p:spPr bwMode="auto">
          <a:xfrm>
            <a:off x="6716713" y="3962400"/>
            <a:ext cx="533400" cy="1524000"/>
          </a:xfrm>
          <a:prstGeom prst="rightBrace">
            <a:avLst>
              <a:gd name="adj1" fmla="val 2381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42017" name="Text Box 110"/>
          <p:cNvSpPr txBox="1">
            <a:spLocks noChangeArrowheads="1"/>
          </p:cNvSpPr>
          <p:nvPr/>
        </p:nvSpPr>
        <p:spPr bwMode="auto">
          <a:xfrm>
            <a:off x="7245350" y="4438650"/>
            <a:ext cx="1430338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Helvetica" panose="020B0604020202020204" pitchFamily="34" charset="0"/>
              </a:rPr>
              <a:t>Space for</a:t>
            </a:r>
          </a:p>
          <a:p>
            <a:pPr eaLnBrk="1" hangingPunct="1"/>
            <a:r>
              <a:rPr lang="en-US" altLang="en-US" sz="1800">
                <a:latin typeface="Helvetica" panose="020B0604020202020204" pitchFamily="34" charset="0"/>
              </a:rPr>
              <a:t>Other Apps</a:t>
            </a:r>
          </a:p>
        </p:txBody>
      </p:sp>
      <p:sp>
        <p:nvSpPr>
          <p:cNvPr id="42018" name="AutoShape 111"/>
          <p:cNvSpPr>
            <a:spLocks/>
          </p:cNvSpPr>
          <p:nvPr/>
        </p:nvSpPr>
        <p:spPr bwMode="auto">
          <a:xfrm>
            <a:off x="6716713" y="3429000"/>
            <a:ext cx="533400" cy="152400"/>
          </a:xfrm>
          <a:prstGeom prst="rightBrace">
            <a:avLst>
              <a:gd name="adj1" fmla="val 8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42019" name="AutoShape 113"/>
          <p:cNvSpPr>
            <a:spLocks/>
          </p:cNvSpPr>
          <p:nvPr/>
        </p:nvSpPr>
        <p:spPr bwMode="auto">
          <a:xfrm>
            <a:off x="6716713" y="5486400"/>
            <a:ext cx="533400" cy="228600"/>
          </a:xfrm>
          <a:prstGeom prst="rightBrace">
            <a:avLst>
              <a:gd name="adj1" fmla="val 8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42020" name="Text Box 114"/>
          <p:cNvSpPr txBox="1">
            <a:spLocks noChangeArrowheads="1"/>
          </p:cNvSpPr>
          <p:nvPr/>
        </p:nvSpPr>
        <p:spPr bwMode="auto">
          <a:xfrm>
            <a:off x="7272338" y="5334000"/>
            <a:ext cx="1490662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Helvetica" panose="020B0604020202020204" pitchFamily="34" charset="0"/>
              </a:rPr>
              <a:t>Shared with</a:t>
            </a:r>
          </a:p>
          <a:p>
            <a:pPr eaLnBrk="1" hangingPunct="1"/>
            <a:r>
              <a:rPr lang="en-US" altLang="en-US" sz="1800">
                <a:latin typeface="Helvetica" panose="020B0604020202020204" pitchFamily="34" charset="0"/>
              </a:rPr>
              <a:t>Other Apps</a:t>
            </a:r>
          </a:p>
        </p:txBody>
      </p:sp>
      <p:sp>
        <p:nvSpPr>
          <p:cNvPr id="42021" name="Text Box 117"/>
          <p:cNvSpPr txBox="1">
            <a:spLocks noChangeArrowheads="1"/>
          </p:cNvSpPr>
          <p:nvPr/>
        </p:nvSpPr>
        <p:spPr bwMode="auto">
          <a:xfrm>
            <a:off x="7335838" y="3227388"/>
            <a:ext cx="1273175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Helvetica" panose="020B0604020202020204" pitchFamily="34" charset="0"/>
              </a:rPr>
              <a:t>Might </a:t>
            </a:r>
          </a:p>
          <a:p>
            <a:pPr eaLnBrk="1" hangingPunct="1"/>
            <a:r>
              <a:rPr lang="en-US" altLang="en-US" sz="1800">
                <a:latin typeface="Helvetica" panose="020B0604020202020204" pitchFamily="34" charset="0"/>
              </a:rPr>
              <a:t>be shared</a:t>
            </a:r>
          </a:p>
        </p:txBody>
      </p:sp>
      <p:cxnSp>
        <p:nvCxnSpPr>
          <p:cNvPr id="42022" name="Elbow Connector 4"/>
          <p:cNvCxnSpPr>
            <a:cxnSpLocks noChangeShapeType="1"/>
            <a:stCxn id="42041" idx="3"/>
          </p:cNvCxnSpPr>
          <p:nvPr/>
        </p:nvCxnSpPr>
        <p:spPr bwMode="auto">
          <a:xfrm>
            <a:off x="2293938" y="2743200"/>
            <a:ext cx="2201862" cy="7620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023" name="TextBox 11"/>
          <p:cNvSpPr txBox="1">
            <a:spLocks noChangeArrowheads="1"/>
          </p:cNvSpPr>
          <p:nvPr/>
        </p:nvSpPr>
        <p:spPr bwMode="auto">
          <a:xfrm>
            <a:off x="2286000" y="2405063"/>
            <a:ext cx="11144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SegID = 0</a:t>
            </a:r>
          </a:p>
        </p:txBody>
      </p:sp>
      <p:cxnSp>
        <p:nvCxnSpPr>
          <p:cNvPr id="42024" name="Elbow Connector 60"/>
          <p:cNvCxnSpPr>
            <a:cxnSpLocks noChangeShapeType="1"/>
          </p:cNvCxnSpPr>
          <p:nvPr/>
        </p:nvCxnSpPr>
        <p:spPr bwMode="auto">
          <a:xfrm>
            <a:off x="2286000" y="3565525"/>
            <a:ext cx="2209800" cy="244475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025" name="TextBox 64"/>
          <p:cNvSpPr txBox="1">
            <a:spLocks noChangeArrowheads="1"/>
          </p:cNvSpPr>
          <p:nvPr/>
        </p:nvSpPr>
        <p:spPr bwMode="auto">
          <a:xfrm>
            <a:off x="2314575" y="3243263"/>
            <a:ext cx="11144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SegID = 1</a:t>
            </a:r>
          </a:p>
        </p:txBody>
      </p:sp>
    </p:spTree>
    <p:extLst>
      <p:ext uri="{BB962C8B-B14F-4D97-AF65-F5344CB8AC3E}">
        <p14:creationId xmlns:p14="http://schemas.microsoft.com/office/powerpoint/2010/main" val="71550020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001000" cy="533400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Problems with Segmentation</a:t>
            </a:r>
          </a:p>
        </p:txBody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610600" cy="43434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2800" dirty="0" smtClean="0">
                <a:ea typeface="굴림" panose="020B0600000101010101" pitchFamily="34" charset="-127"/>
              </a:rPr>
              <a:t>Must fit variable-sized chunks into physical memory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sz="2800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2800" dirty="0" smtClean="0">
                <a:ea typeface="굴림" panose="020B0600000101010101" pitchFamily="34" charset="-127"/>
              </a:rPr>
              <a:t>May move processes multiple times to fit everything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sz="2800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2800" dirty="0" smtClean="0">
                <a:ea typeface="굴림" panose="020B0600000101010101" pitchFamily="34" charset="-127"/>
              </a:rPr>
              <a:t>Limited options for swapping to disk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sz="2800" dirty="0" smtClean="0">
              <a:solidFill>
                <a:schemeClr val="hlink"/>
              </a:solidFill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2800" dirty="0" smtClean="0">
                <a:solidFill>
                  <a:schemeClr val="hlink"/>
                </a:solidFill>
                <a:ea typeface="굴림" panose="020B0600000101010101" pitchFamily="34" charset="-127"/>
              </a:rPr>
              <a:t>Fragmentation</a:t>
            </a:r>
            <a:r>
              <a:rPr lang="en-US" altLang="ko-KR" sz="2800" dirty="0" smtClean="0">
                <a:ea typeface="굴림" panose="020B0600000101010101" pitchFamily="34" charset="-127"/>
              </a:rPr>
              <a:t>: wasted space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 smtClean="0">
                <a:solidFill>
                  <a:schemeClr val="hlink"/>
                </a:solidFill>
                <a:ea typeface="굴림" panose="020B0600000101010101" pitchFamily="34" charset="-127"/>
              </a:rPr>
              <a:t>External</a:t>
            </a:r>
            <a:r>
              <a:rPr lang="en-US" altLang="ko-KR" sz="2400" dirty="0" smtClean="0">
                <a:ea typeface="굴림" panose="020B0600000101010101" pitchFamily="34" charset="-127"/>
              </a:rPr>
              <a:t>: free gaps between allocated chunks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 smtClean="0">
                <a:solidFill>
                  <a:schemeClr val="hlink"/>
                </a:solidFill>
                <a:ea typeface="굴림" panose="020B0600000101010101" pitchFamily="34" charset="-127"/>
              </a:rPr>
              <a:t>Internal</a:t>
            </a:r>
            <a:r>
              <a:rPr lang="en-US" altLang="ko-KR" sz="2400" dirty="0" smtClean="0">
                <a:ea typeface="굴림" panose="020B0600000101010101" pitchFamily="34" charset="-127"/>
              </a:rPr>
              <a:t>: don’t need all memory within allocated chunks</a:t>
            </a:r>
          </a:p>
        </p:txBody>
      </p:sp>
    </p:spTree>
    <p:extLst>
      <p:ext uri="{BB962C8B-B14F-4D97-AF65-F5344CB8AC3E}">
        <p14:creationId xmlns:p14="http://schemas.microsoft.com/office/powerpoint/2010/main" val="112720596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Summary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686800" cy="57912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Starvation vs. Deadlock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Starvation: thread waits indefinitely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Deadlock: circular waiting for resources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Four conditions for deadlocks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Mutual exclusion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Only one thread at a time can use a resource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Hold and wait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Thread holding at least one resource is waiting to acquire additional resources held by other threads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No preemption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Resources are released only voluntarily by the threads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Circular wait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</a:t>
            </a:r>
            <a:r>
              <a:rPr lang="en-US" altLang="ko-KR" dirty="0" smtClean="0">
                <a:ea typeface="굴림" panose="020B0600000101010101" pitchFamily="34" charset="-127"/>
              </a:rPr>
              <a:t> set {</a:t>
            </a:r>
            <a:r>
              <a:rPr lang="en-US" altLang="ko-KR" i="1" dirty="0" smtClean="0">
                <a:ea typeface="굴림" panose="020B0600000101010101" pitchFamily="34" charset="-127"/>
              </a:rPr>
              <a:t>T</a:t>
            </a:r>
            <a:r>
              <a:rPr lang="en-US" altLang="ko-KR" baseline="-25000" dirty="0" smtClean="0">
                <a:ea typeface="굴림" panose="020B0600000101010101" pitchFamily="34" charset="-127"/>
              </a:rPr>
              <a:t>1</a:t>
            </a:r>
            <a:r>
              <a:rPr lang="en-US" altLang="ko-KR" dirty="0" smtClean="0">
                <a:ea typeface="굴림" panose="020B0600000101010101" pitchFamily="34" charset="-127"/>
              </a:rPr>
              <a:t>, …, </a:t>
            </a:r>
            <a:r>
              <a:rPr lang="en-US" altLang="ko-KR" i="1" dirty="0" err="1" smtClean="0">
                <a:ea typeface="굴림" panose="020B0600000101010101" pitchFamily="34" charset="-127"/>
              </a:rPr>
              <a:t>T</a:t>
            </a:r>
            <a:r>
              <a:rPr lang="en-US" altLang="ko-KR" baseline="-25000" dirty="0" err="1" smtClean="0">
                <a:ea typeface="굴림" panose="020B0600000101010101" pitchFamily="34" charset="-127"/>
              </a:rPr>
              <a:t>n</a:t>
            </a:r>
            <a:r>
              <a:rPr lang="en-US" altLang="ko-KR" dirty="0" smtClean="0">
                <a:ea typeface="굴림" panose="020B0600000101010101" pitchFamily="34" charset="-127"/>
              </a:rPr>
              <a:t>} of threads with a cyclic waiting pattern</a:t>
            </a:r>
          </a:p>
          <a:p>
            <a:pPr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Techniques for addressing Deadlock</a:t>
            </a:r>
          </a:p>
          <a:p>
            <a:pPr lvl="1"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Allow system to enter deadlock and then recover</a:t>
            </a:r>
          </a:p>
          <a:p>
            <a:pPr lvl="1"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Ensure that system will </a:t>
            </a:r>
            <a:r>
              <a:rPr lang="en-US" altLang="ko-KR" i="1" dirty="0">
                <a:solidFill>
                  <a:srgbClr val="FF0066"/>
                </a:solidFill>
                <a:ea typeface="굴림" panose="020B0600000101010101" pitchFamily="34" charset="-127"/>
              </a:rPr>
              <a:t>never</a:t>
            </a:r>
            <a:r>
              <a:rPr lang="en-US" altLang="ko-KR" dirty="0">
                <a:ea typeface="굴림" panose="020B0600000101010101" pitchFamily="34" charset="-127"/>
              </a:rPr>
              <a:t> enter a deadlock</a:t>
            </a:r>
          </a:p>
          <a:p>
            <a:pPr lvl="1"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Ignore the problem and pretend that deadlocks never occur in the system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52467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Summary (2)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991600" cy="5334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Memory is a resource that must be multiplexed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Controlled Overlap: only shared when appropriate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Translation: Change virtual addresses into physical addresses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Protection: Prevent unauthorized sharing of resources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Simple Protection through segmentation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Base + Limit registers restrict memory accessible to user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Can be used to translate as well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906999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09" name="Rectangle 109"/>
          <p:cNvSpPr>
            <a:spLocks noChangeArrowheads="1"/>
          </p:cNvSpPr>
          <p:nvPr/>
        </p:nvSpPr>
        <p:spPr bwMode="auto">
          <a:xfrm>
            <a:off x="7162800" y="4814887"/>
            <a:ext cx="762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08" name="Rectangle 108"/>
          <p:cNvSpPr>
            <a:spLocks noChangeArrowheads="1"/>
          </p:cNvSpPr>
          <p:nvPr/>
        </p:nvSpPr>
        <p:spPr bwMode="auto">
          <a:xfrm>
            <a:off x="4495800" y="4052887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07" name="Rectangle 107"/>
          <p:cNvSpPr>
            <a:spLocks noChangeArrowheads="1"/>
          </p:cNvSpPr>
          <p:nvPr/>
        </p:nvSpPr>
        <p:spPr bwMode="auto">
          <a:xfrm>
            <a:off x="6781800" y="5562601"/>
            <a:ext cx="762000" cy="31908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91" name="Line 91"/>
          <p:cNvSpPr>
            <a:spLocks noChangeShapeType="1"/>
          </p:cNvSpPr>
          <p:nvPr/>
        </p:nvSpPr>
        <p:spPr bwMode="auto">
          <a:xfrm flipV="1">
            <a:off x="4495800" y="398145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Earliest Deadline First (EDF)</a:t>
            </a:r>
          </a:p>
        </p:txBody>
      </p:sp>
      <p:sp>
        <p:nvSpPr>
          <p:cNvPr id="18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9725" y="762000"/>
            <a:ext cx="8194675" cy="5257800"/>
          </a:xfrm>
        </p:spPr>
        <p:txBody>
          <a:bodyPr/>
          <a:lstStyle/>
          <a:p>
            <a:r>
              <a:rPr lang="en-US" dirty="0" smtClean="0"/>
              <a:t>Tasks periodic with period P and computation C in each period:  (P, C)</a:t>
            </a:r>
          </a:p>
          <a:p>
            <a:r>
              <a:rPr lang="en-US" dirty="0" smtClean="0"/>
              <a:t>Preemptive priority-based dynamic scheduling</a:t>
            </a:r>
          </a:p>
          <a:p>
            <a:r>
              <a:rPr lang="en-US" dirty="0" smtClean="0"/>
              <a:t>Each task is assigned a (current) priority based on how close the absolute deadline </a:t>
            </a:r>
            <a:r>
              <a:rPr lang="en-US" dirty="0" smtClean="0"/>
              <a:t>is</a:t>
            </a:r>
            <a:endParaRPr lang="en-US" dirty="0" smtClean="0"/>
          </a:p>
          <a:p>
            <a:r>
              <a:rPr lang="en-US" dirty="0" smtClean="0"/>
              <a:t>The scheduler always schedules the active task with the closest absolute </a:t>
            </a:r>
            <a:r>
              <a:rPr lang="en-US" dirty="0" smtClean="0"/>
              <a:t>deadline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102406" name="Rectangle 6"/>
          <p:cNvSpPr>
            <a:spLocks noChangeArrowheads="1"/>
          </p:cNvSpPr>
          <p:nvPr/>
        </p:nvSpPr>
        <p:spPr bwMode="auto">
          <a:xfrm>
            <a:off x="1828800" y="4819650"/>
            <a:ext cx="762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07" name="Rectangle 7"/>
          <p:cNvSpPr>
            <a:spLocks noChangeArrowheads="1"/>
          </p:cNvSpPr>
          <p:nvPr/>
        </p:nvSpPr>
        <p:spPr bwMode="auto">
          <a:xfrm>
            <a:off x="3352800" y="4057650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08" name="Rectangle 8"/>
          <p:cNvSpPr>
            <a:spLocks noChangeArrowheads="1"/>
          </p:cNvSpPr>
          <p:nvPr/>
        </p:nvSpPr>
        <p:spPr bwMode="auto">
          <a:xfrm>
            <a:off x="1447800" y="4057650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8" name="Line 9"/>
          <p:cNvSpPr>
            <a:spLocks noChangeShapeType="1"/>
          </p:cNvSpPr>
          <p:nvPr/>
        </p:nvSpPr>
        <p:spPr bwMode="auto">
          <a:xfrm>
            <a:off x="1447800" y="4362450"/>
            <a:ext cx="6934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9" name="Line 10"/>
          <p:cNvSpPr>
            <a:spLocks noChangeShapeType="1"/>
          </p:cNvSpPr>
          <p:nvPr/>
        </p:nvSpPr>
        <p:spPr bwMode="auto">
          <a:xfrm flipV="1">
            <a:off x="1447800" y="405765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0" name="Line 11"/>
          <p:cNvSpPr>
            <a:spLocks noChangeShapeType="1"/>
          </p:cNvSpPr>
          <p:nvPr/>
        </p:nvSpPr>
        <p:spPr bwMode="auto">
          <a:xfrm>
            <a:off x="1828800" y="4286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1" name="Line 12"/>
          <p:cNvSpPr>
            <a:spLocks noChangeShapeType="1"/>
          </p:cNvSpPr>
          <p:nvPr/>
        </p:nvSpPr>
        <p:spPr bwMode="auto">
          <a:xfrm>
            <a:off x="2209800" y="4286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2" name="Line 13"/>
          <p:cNvSpPr>
            <a:spLocks noChangeShapeType="1"/>
          </p:cNvSpPr>
          <p:nvPr/>
        </p:nvSpPr>
        <p:spPr bwMode="auto">
          <a:xfrm>
            <a:off x="2590800" y="4286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3" name="Line 14"/>
          <p:cNvSpPr>
            <a:spLocks noChangeShapeType="1"/>
          </p:cNvSpPr>
          <p:nvPr/>
        </p:nvSpPr>
        <p:spPr bwMode="auto">
          <a:xfrm>
            <a:off x="2971800" y="4286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4" name="Line 15"/>
          <p:cNvSpPr>
            <a:spLocks noChangeShapeType="1"/>
          </p:cNvSpPr>
          <p:nvPr/>
        </p:nvSpPr>
        <p:spPr bwMode="auto">
          <a:xfrm>
            <a:off x="3352800" y="4286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5" name="Line 16"/>
          <p:cNvSpPr>
            <a:spLocks noChangeShapeType="1"/>
          </p:cNvSpPr>
          <p:nvPr/>
        </p:nvSpPr>
        <p:spPr bwMode="auto">
          <a:xfrm>
            <a:off x="3733800" y="4286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6" name="Line 17"/>
          <p:cNvSpPr>
            <a:spLocks noChangeShapeType="1"/>
          </p:cNvSpPr>
          <p:nvPr/>
        </p:nvSpPr>
        <p:spPr bwMode="auto">
          <a:xfrm>
            <a:off x="4114800" y="4286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7" name="Line 18"/>
          <p:cNvSpPr>
            <a:spLocks noChangeShapeType="1"/>
          </p:cNvSpPr>
          <p:nvPr/>
        </p:nvSpPr>
        <p:spPr bwMode="auto">
          <a:xfrm>
            <a:off x="4495800" y="4286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8" name="Line 19"/>
          <p:cNvSpPr>
            <a:spLocks noChangeShapeType="1"/>
          </p:cNvSpPr>
          <p:nvPr/>
        </p:nvSpPr>
        <p:spPr bwMode="auto">
          <a:xfrm>
            <a:off x="4876800" y="4286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9" name="Line 20"/>
          <p:cNvSpPr>
            <a:spLocks noChangeShapeType="1"/>
          </p:cNvSpPr>
          <p:nvPr/>
        </p:nvSpPr>
        <p:spPr bwMode="auto">
          <a:xfrm>
            <a:off x="5257800" y="4286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0" name="Line 21"/>
          <p:cNvSpPr>
            <a:spLocks noChangeShapeType="1"/>
          </p:cNvSpPr>
          <p:nvPr/>
        </p:nvSpPr>
        <p:spPr bwMode="auto">
          <a:xfrm>
            <a:off x="5638800" y="4286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1" name="Line 22"/>
          <p:cNvSpPr>
            <a:spLocks noChangeShapeType="1"/>
          </p:cNvSpPr>
          <p:nvPr/>
        </p:nvSpPr>
        <p:spPr bwMode="auto">
          <a:xfrm>
            <a:off x="6019800" y="4286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2" name="Line 23"/>
          <p:cNvSpPr>
            <a:spLocks noChangeShapeType="1"/>
          </p:cNvSpPr>
          <p:nvPr/>
        </p:nvSpPr>
        <p:spPr bwMode="auto">
          <a:xfrm>
            <a:off x="6400800" y="4286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3" name="Line 24"/>
          <p:cNvSpPr>
            <a:spLocks noChangeShapeType="1"/>
          </p:cNvSpPr>
          <p:nvPr/>
        </p:nvSpPr>
        <p:spPr bwMode="auto">
          <a:xfrm>
            <a:off x="6781800" y="4286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4" name="Line 25"/>
          <p:cNvSpPr>
            <a:spLocks noChangeShapeType="1"/>
          </p:cNvSpPr>
          <p:nvPr/>
        </p:nvSpPr>
        <p:spPr bwMode="auto">
          <a:xfrm>
            <a:off x="7162800" y="4286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5" name="Line 26"/>
          <p:cNvSpPr>
            <a:spLocks noChangeShapeType="1"/>
          </p:cNvSpPr>
          <p:nvPr/>
        </p:nvSpPr>
        <p:spPr bwMode="auto">
          <a:xfrm>
            <a:off x="7543800" y="4286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6" name="Line 27"/>
          <p:cNvSpPr>
            <a:spLocks noChangeShapeType="1"/>
          </p:cNvSpPr>
          <p:nvPr/>
        </p:nvSpPr>
        <p:spPr bwMode="auto">
          <a:xfrm>
            <a:off x="6781800" y="4286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7" name="Line 28"/>
          <p:cNvSpPr>
            <a:spLocks noChangeShapeType="1"/>
          </p:cNvSpPr>
          <p:nvPr/>
        </p:nvSpPr>
        <p:spPr bwMode="auto">
          <a:xfrm>
            <a:off x="7162800" y="4286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8" name="Line 29"/>
          <p:cNvSpPr>
            <a:spLocks noChangeShapeType="1"/>
          </p:cNvSpPr>
          <p:nvPr/>
        </p:nvSpPr>
        <p:spPr bwMode="auto">
          <a:xfrm>
            <a:off x="7543800" y="4286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9" name="Line 30"/>
          <p:cNvSpPr>
            <a:spLocks noChangeShapeType="1"/>
          </p:cNvSpPr>
          <p:nvPr/>
        </p:nvSpPr>
        <p:spPr bwMode="auto">
          <a:xfrm>
            <a:off x="7924800" y="4286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70" name="Line 31"/>
          <p:cNvSpPr>
            <a:spLocks noChangeShapeType="1"/>
          </p:cNvSpPr>
          <p:nvPr/>
        </p:nvSpPr>
        <p:spPr bwMode="auto">
          <a:xfrm>
            <a:off x="1447800" y="5124450"/>
            <a:ext cx="6934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71" name="Line 32"/>
          <p:cNvSpPr>
            <a:spLocks noChangeShapeType="1"/>
          </p:cNvSpPr>
          <p:nvPr/>
        </p:nvSpPr>
        <p:spPr bwMode="auto">
          <a:xfrm flipV="1">
            <a:off x="1447800" y="481965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72" name="Line 33"/>
          <p:cNvSpPr>
            <a:spLocks noChangeShapeType="1"/>
          </p:cNvSpPr>
          <p:nvPr/>
        </p:nvSpPr>
        <p:spPr bwMode="auto">
          <a:xfrm>
            <a:off x="1828800" y="5048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73" name="Line 34"/>
          <p:cNvSpPr>
            <a:spLocks noChangeShapeType="1"/>
          </p:cNvSpPr>
          <p:nvPr/>
        </p:nvSpPr>
        <p:spPr bwMode="auto">
          <a:xfrm>
            <a:off x="2209800" y="5048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74" name="Line 35"/>
          <p:cNvSpPr>
            <a:spLocks noChangeShapeType="1"/>
          </p:cNvSpPr>
          <p:nvPr/>
        </p:nvSpPr>
        <p:spPr bwMode="auto">
          <a:xfrm>
            <a:off x="2590800" y="5048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75" name="Line 36"/>
          <p:cNvSpPr>
            <a:spLocks noChangeShapeType="1"/>
          </p:cNvSpPr>
          <p:nvPr/>
        </p:nvSpPr>
        <p:spPr bwMode="auto">
          <a:xfrm>
            <a:off x="2971800" y="5048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76" name="Line 37"/>
          <p:cNvSpPr>
            <a:spLocks noChangeShapeType="1"/>
          </p:cNvSpPr>
          <p:nvPr/>
        </p:nvSpPr>
        <p:spPr bwMode="auto">
          <a:xfrm>
            <a:off x="3352800" y="5048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77" name="Line 38"/>
          <p:cNvSpPr>
            <a:spLocks noChangeShapeType="1"/>
          </p:cNvSpPr>
          <p:nvPr/>
        </p:nvSpPr>
        <p:spPr bwMode="auto">
          <a:xfrm>
            <a:off x="3733800" y="5048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78" name="Line 39"/>
          <p:cNvSpPr>
            <a:spLocks noChangeShapeType="1"/>
          </p:cNvSpPr>
          <p:nvPr/>
        </p:nvSpPr>
        <p:spPr bwMode="auto">
          <a:xfrm>
            <a:off x="4114800" y="5048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79" name="Line 40"/>
          <p:cNvSpPr>
            <a:spLocks noChangeShapeType="1"/>
          </p:cNvSpPr>
          <p:nvPr/>
        </p:nvSpPr>
        <p:spPr bwMode="auto">
          <a:xfrm>
            <a:off x="4495800" y="5048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80" name="Line 41"/>
          <p:cNvSpPr>
            <a:spLocks noChangeShapeType="1"/>
          </p:cNvSpPr>
          <p:nvPr/>
        </p:nvSpPr>
        <p:spPr bwMode="auto">
          <a:xfrm>
            <a:off x="4876800" y="5048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81" name="Line 42"/>
          <p:cNvSpPr>
            <a:spLocks noChangeShapeType="1"/>
          </p:cNvSpPr>
          <p:nvPr/>
        </p:nvSpPr>
        <p:spPr bwMode="auto">
          <a:xfrm>
            <a:off x="5257800" y="5048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82" name="Line 43"/>
          <p:cNvSpPr>
            <a:spLocks noChangeShapeType="1"/>
          </p:cNvSpPr>
          <p:nvPr/>
        </p:nvSpPr>
        <p:spPr bwMode="auto">
          <a:xfrm>
            <a:off x="5638800" y="5048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83" name="Line 44"/>
          <p:cNvSpPr>
            <a:spLocks noChangeShapeType="1"/>
          </p:cNvSpPr>
          <p:nvPr/>
        </p:nvSpPr>
        <p:spPr bwMode="auto">
          <a:xfrm>
            <a:off x="6019800" y="5048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84" name="Line 45"/>
          <p:cNvSpPr>
            <a:spLocks noChangeShapeType="1"/>
          </p:cNvSpPr>
          <p:nvPr/>
        </p:nvSpPr>
        <p:spPr bwMode="auto">
          <a:xfrm>
            <a:off x="6400800" y="5048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85" name="Line 46"/>
          <p:cNvSpPr>
            <a:spLocks noChangeShapeType="1"/>
          </p:cNvSpPr>
          <p:nvPr/>
        </p:nvSpPr>
        <p:spPr bwMode="auto">
          <a:xfrm>
            <a:off x="6781800" y="5048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86" name="Line 47"/>
          <p:cNvSpPr>
            <a:spLocks noChangeShapeType="1"/>
          </p:cNvSpPr>
          <p:nvPr/>
        </p:nvSpPr>
        <p:spPr bwMode="auto">
          <a:xfrm>
            <a:off x="7162800" y="5048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87" name="Line 48"/>
          <p:cNvSpPr>
            <a:spLocks noChangeShapeType="1"/>
          </p:cNvSpPr>
          <p:nvPr/>
        </p:nvSpPr>
        <p:spPr bwMode="auto">
          <a:xfrm>
            <a:off x="7543800" y="5048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88" name="Line 49"/>
          <p:cNvSpPr>
            <a:spLocks noChangeShapeType="1"/>
          </p:cNvSpPr>
          <p:nvPr/>
        </p:nvSpPr>
        <p:spPr bwMode="auto">
          <a:xfrm>
            <a:off x="6781800" y="5048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89" name="Line 50"/>
          <p:cNvSpPr>
            <a:spLocks noChangeShapeType="1"/>
          </p:cNvSpPr>
          <p:nvPr/>
        </p:nvSpPr>
        <p:spPr bwMode="auto">
          <a:xfrm>
            <a:off x="7162800" y="5048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90" name="Line 51"/>
          <p:cNvSpPr>
            <a:spLocks noChangeShapeType="1"/>
          </p:cNvSpPr>
          <p:nvPr/>
        </p:nvSpPr>
        <p:spPr bwMode="auto">
          <a:xfrm>
            <a:off x="7543800" y="5048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91" name="Line 52"/>
          <p:cNvSpPr>
            <a:spLocks noChangeShapeType="1"/>
          </p:cNvSpPr>
          <p:nvPr/>
        </p:nvSpPr>
        <p:spPr bwMode="auto">
          <a:xfrm>
            <a:off x="7924800" y="5048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92" name="Line 53"/>
          <p:cNvSpPr>
            <a:spLocks noChangeShapeType="1"/>
          </p:cNvSpPr>
          <p:nvPr/>
        </p:nvSpPr>
        <p:spPr bwMode="auto">
          <a:xfrm>
            <a:off x="1447800" y="5886450"/>
            <a:ext cx="6934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93" name="Line 54"/>
          <p:cNvSpPr>
            <a:spLocks noChangeShapeType="1"/>
          </p:cNvSpPr>
          <p:nvPr/>
        </p:nvSpPr>
        <p:spPr bwMode="auto">
          <a:xfrm flipV="1">
            <a:off x="1447800" y="558165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94" name="Line 55"/>
          <p:cNvSpPr>
            <a:spLocks noChangeShapeType="1"/>
          </p:cNvSpPr>
          <p:nvPr/>
        </p:nvSpPr>
        <p:spPr bwMode="auto">
          <a:xfrm>
            <a:off x="1828800" y="5810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95" name="Line 56"/>
          <p:cNvSpPr>
            <a:spLocks noChangeShapeType="1"/>
          </p:cNvSpPr>
          <p:nvPr/>
        </p:nvSpPr>
        <p:spPr bwMode="auto">
          <a:xfrm>
            <a:off x="2209800" y="5810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96" name="Line 57"/>
          <p:cNvSpPr>
            <a:spLocks noChangeShapeType="1"/>
          </p:cNvSpPr>
          <p:nvPr/>
        </p:nvSpPr>
        <p:spPr bwMode="auto">
          <a:xfrm>
            <a:off x="2590800" y="5810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97" name="Line 58"/>
          <p:cNvSpPr>
            <a:spLocks noChangeShapeType="1"/>
          </p:cNvSpPr>
          <p:nvPr/>
        </p:nvSpPr>
        <p:spPr bwMode="auto">
          <a:xfrm>
            <a:off x="2971800" y="5810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98" name="Line 59"/>
          <p:cNvSpPr>
            <a:spLocks noChangeShapeType="1"/>
          </p:cNvSpPr>
          <p:nvPr/>
        </p:nvSpPr>
        <p:spPr bwMode="auto">
          <a:xfrm>
            <a:off x="3352800" y="5810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99" name="Line 60"/>
          <p:cNvSpPr>
            <a:spLocks noChangeShapeType="1"/>
          </p:cNvSpPr>
          <p:nvPr/>
        </p:nvSpPr>
        <p:spPr bwMode="auto">
          <a:xfrm>
            <a:off x="3733800" y="5810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00" name="Line 61"/>
          <p:cNvSpPr>
            <a:spLocks noChangeShapeType="1"/>
          </p:cNvSpPr>
          <p:nvPr/>
        </p:nvSpPr>
        <p:spPr bwMode="auto">
          <a:xfrm>
            <a:off x="4114800" y="5810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01" name="Line 62"/>
          <p:cNvSpPr>
            <a:spLocks noChangeShapeType="1"/>
          </p:cNvSpPr>
          <p:nvPr/>
        </p:nvSpPr>
        <p:spPr bwMode="auto">
          <a:xfrm>
            <a:off x="4495800" y="5810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02" name="Line 63"/>
          <p:cNvSpPr>
            <a:spLocks noChangeShapeType="1"/>
          </p:cNvSpPr>
          <p:nvPr/>
        </p:nvSpPr>
        <p:spPr bwMode="auto">
          <a:xfrm>
            <a:off x="4876800" y="5810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03" name="Line 64"/>
          <p:cNvSpPr>
            <a:spLocks noChangeShapeType="1"/>
          </p:cNvSpPr>
          <p:nvPr/>
        </p:nvSpPr>
        <p:spPr bwMode="auto">
          <a:xfrm>
            <a:off x="5257800" y="5810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04" name="Line 65"/>
          <p:cNvSpPr>
            <a:spLocks noChangeShapeType="1"/>
          </p:cNvSpPr>
          <p:nvPr/>
        </p:nvSpPr>
        <p:spPr bwMode="auto">
          <a:xfrm>
            <a:off x="5638800" y="5810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05" name="Line 66"/>
          <p:cNvSpPr>
            <a:spLocks noChangeShapeType="1"/>
          </p:cNvSpPr>
          <p:nvPr/>
        </p:nvSpPr>
        <p:spPr bwMode="auto">
          <a:xfrm>
            <a:off x="6019800" y="5810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06" name="Line 67"/>
          <p:cNvSpPr>
            <a:spLocks noChangeShapeType="1"/>
          </p:cNvSpPr>
          <p:nvPr/>
        </p:nvSpPr>
        <p:spPr bwMode="auto">
          <a:xfrm>
            <a:off x="6400800" y="5810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07" name="Line 68"/>
          <p:cNvSpPr>
            <a:spLocks noChangeShapeType="1"/>
          </p:cNvSpPr>
          <p:nvPr/>
        </p:nvSpPr>
        <p:spPr bwMode="auto">
          <a:xfrm>
            <a:off x="6781800" y="5810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08" name="Line 69"/>
          <p:cNvSpPr>
            <a:spLocks noChangeShapeType="1"/>
          </p:cNvSpPr>
          <p:nvPr/>
        </p:nvSpPr>
        <p:spPr bwMode="auto">
          <a:xfrm>
            <a:off x="7162800" y="5810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09" name="Line 70"/>
          <p:cNvSpPr>
            <a:spLocks noChangeShapeType="1"/>
          </p:cNvSpPr>
          <p:nvPr/>
        </p:nvSpPr>
        <p:spPr bwMode="auto">
          <a:xfrm>
            <a:off x="7543800" y="5810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10" name="Line 71"/>
          <p:cNvSpPr>
            <a:spLocks noChangeShapeType="1"/>
          </p:cNvSpPr>
          <p:nvPr/>
        </p:nvSpPr>
        <p:spPr bwMode="auto">
          <a:xfrm>
            <a:off x="6781800" y="5810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11" name="Line 72"/>
          <p:cNvSpPr>
            <a:spLocks noChangeShapeType="1"/>
          </p:cNvSpPr>
          <p:nvPr/>
        </p:nvSpPr>
        <p:spPr bwMode="auto">
          <a:xfrm>
            <a:off x="7162800" y="5810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12" name="Line 73"/>
          <p:cNvSpPr>
            <a:spLocks noChangeShapeType="1"/>
          </p:cNvSpPr>
          <p:nvPr/>
        </p:nvSpPr>
        <p:spPr bwMode="auto">
          <a:xfrm>
            <a:off x="7543800" y="5810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13" name="Line 74"/>
          <p:cNvSpPr>
            <a:spLocks noChangeShapeType="1"/>
          </p:cNvSpPr>
          <p:nvPr/>
        </p:nvSpPr>
        <p:spPr bwMode="auto">
          <a:xfrm>
            <a:off x="7924800" y="5810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14" name="Text Box 75"/>
          <p:cNvSpPr txBox="1">
            <a:spLocks noChangeArrowheads="1"/>
          </p:cNvSpPr>
          <p:nvPr/>
        </p:nvSpPr>
        <p:spPr bwMode="auto">
          <a:xfrm>
            <a:off x="1295400" y="5938837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u="none"/>
              <a:t>0</a:t>
            </a:r>
          </a:p>
        </p:txBody>
      </p:sp>
      <p:sp>
        <p:nvSpPr>
          <p:cNvPr id="18515" name="Text Box 76"/>
          <p:cNvSpPr txBox="1">
            <a:spLocks noChangeArrowheads="1"/>
          </p:cNvSpPr>
          <p:nvPr/>
        </p:nvSpPr>
        <p:spPr bwMode="auto">
          <a:xfrm>
            <a:off x="3200400" y="5943600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u="none"/>
              <a:t>5</a:t>
            </a:r>
          </a:p>
        </p:txBody>
      </p:sp>
      <p:sp>
        <p:nvSpPr>
          <p:cNvPr id="18516" name="Text Box 77"/>
          <p:cNvSpPr txBox="1">
            <a:spLocks noChangeArrowheads="1"/>
          </p:cNvSpPr>
          <p:nvPr/>
        </p:nvSpPr>
        <p:spPr bwMode="auto">
          <a:xfrm>
            <a:off x="5029200" y="5943600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u="none"/>
              <a:t>10</a:t>
            </a:r>
          </a:p>
        </p:txBody>
      </p:sp>
      <p:sp>
        <p:nvSpPr>
          <p:cNvPr id="18517" name="Text Box 78"/>
          <p:cNvSpPr txBox="1">
            <a:spLocks noChangeArrowheads="1"/>
          </p:cNvSpPr>
          <p:nvPr/>
        </p:nvSpPr>
        <p:spPr bwMode="auto">
          <a:xfrm>
            <a:off x="6934200" y="5957887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u="none"/>
              <a:t>15</a:t>
            </a:r>
          </a:p>
        </p:txBody>
      </p:sp>
      <p:graphicFrame>
        <p:nvGraphicFramePr>
          <p:cNvPr id="18434" name="Object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7656016"/>
              </p:ext>
            </p:extLst>
          </p:nvPr>
        </p:nvGraphicFramePr>
        <p:xfrm>
          <a:off x="339725" y="4040187"/>
          <a:ext cx="966788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Equation" r:id="rId3" imgW="583920" imgH="215640" progId="Equation.3">
                  <p:embed/>
                </p:oleObj>
              </mc:Choice>
              <mc:Fallback>
                <p:oleObj name="Equation" r:id="rId3" imgW="5839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725" y="4040187"/>
                        <a:ext cx="966788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7570020"/>
              </p:ext>
            </p:extLst>
          </p:nvPr>
        </p:nvGraphicFramePr>
        <p:xfrm>
          <a:off x="323850" y="4830762"/>
          <a:ext cx="1030288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Equation" r:id="rId5" imgW="622080" imgH="215640" progId="Equation.3">
                  <p:embed/>
                </p:oleObj>
              </mc:Choice>
              <mc:Fallback>
                <p:oleObj name="Equation" r:id="rId5" imgW="6220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830762"/>
                        <a:ext cx="1030288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8893192"/>
              </p:ext>
            </p:extLst>
          </p:nvPr>
        </p:nvGraphicFramePr>
        <p:xfrm>
          <a:off x="352425" y="5534025"/>
          <a:ext cx="1030288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Equation" r:id="rId7" imgW="622080" imgH="228600" progId="Equation.3">
                  <p:embed/>
                </p:oleObj>
              </mc:Choice>
              <mc:Fallback>
                <p:oleObj name="Equation" r:id="rId7" imgW="6220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425" y="5534025"/>
                        <a:ext cx="1030288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18" name="Line 82"/>
          <p:cNvSpPr>
            <a:spLocks noChangeShapeType="1"/>
          </p:cNvSpPr>
          <p:nvPr/>
        </p:nvSpPr>
        <p:spPr bwMode="auto">
          <a:xfrm flipV="1">
            <a:off x="1447800" y="398145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19" name="Line 83"/>
          <p:cNvSpPr>
            <a:spLocks noChangeShapeType="1"/>
          </p:cNvSpPr>
          <p:nvPr/>
        </p:nvSpPr>
        <p:spPr bwMode="auto">
          <a:xfrm flipV="1">
            <a:off x="1447800" y="474345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20" name="Line 84"/>
          <p:cNvSpPr>
            <a:spLocks noChangeShapeType="1"/>
          </p:cNvSpPr>
          <p:nvPr/>
        </p:nvSpPr>
        <p:spPr bwMode="auto">
          <a:xfrm flipV="1">
            <a:off x="1447800" y="550545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85" name="Line 85"/>
          <p:cNvSpPr>
            <a:spLocks noChangeShapeType="1"/>
          </p:cNvSpPr>
          <p:nvPr/>
        </p:nvSpPr>
        <p:spPr bwMode="auto">
          <a:xfrm flipV="1">
            <a:off x="2971800" y="398145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86" name="Line 86"/>
          <p:cNvSpPr>
            <a:spLocks noChangeShapeType="1"/>
          </p:cNvSpPr>
          <p:nvPr/>
        </p:nvSpPr>
        <p:spPr bwMode="auto">
          <a:xfrm flipV="1">
            <a:off x="3352800" y="474345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87" name="Line 87"/>
          <p:cNvSpPr>
            <a:spLocks noChangeShapeType="1"/>
          </p:cNvSpPr>
          <p:nvPr/>
        </p:nvSpPr>
        <p:spPr bwMode="auto">
          <a:xfrm flipV="1">
            <a:off x="4114800" y="550545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88" name="Rectangle 88"/>
          <p:cNvSpPr>
            <a:spLocks noChangeArrowheads="1"/>
          </p:cNvSpPr>
          <p:nvPr/>
        </p:nvSpPr>
        <p:spPr bwMode="auto">
          <a:xfrm>
            <a:off x="2590800" y="5581650"/>
            <a:ext cx="762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92" name="Line 92"/>
          <p:cNvSpPr>
            <a:spLocks noChangeShapeType="1"/>
          </p:cNvSpPr>
          <p:nvPr/>
        </p:nvSpPr>
        <p:spPr bwMode="auto">
          <a:xfrm flipV="1">
            <a:off x="5257800" y="474345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93" name="Line 93"/>
          <p:cNvSpPr>
            <a:spLocks noChangeShapeType="1"/>
          </p:cNvSpPr>
          <p:nvPr/>
        </p:nvSpPr>
        <p:spPr bwMode="auto">
          <a:xfrm flipV="1">
            <a:off x="6781800" y="550545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97" name="Line 97"/>
          <p:cNvSpPr>
            <a:spLocks noChangeShapeType="1"/>
          </p:cNvSpPr>
          <p:nvPr/>
        </p:nvSpPr>
        <p:spPr bwMode="auto">
          <a:xfrm flipV="1">
            <a:off x="6019800" y="3976687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98" name="Line 98"/>
          <p:cNvSpPr>
            <a:spLocks noChangeShapeType="1"/>
          </p:cNvSpPr>
          <p:nvPr/>
        </p:nvSpPr>
        <p:spPr bwMode="auto">
          <a:xfrm flipV="1">
            <a:off x="7162800" y="4738687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99" name="Line 99"/>
          <p:cNvSpPr>
            <a:spLocks noChangeShapeType="1"/>
          </p:cNvSpPr>
          <p:nvPr/>
        </p:nvSpPr>
        <p:spPr bwMode="auto">
          <a:xfrm flipV="1">
            <a:off x="7543800" y="3976687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00" name="Rectangle 100"/>
          <p:cNvSpPr>
            <a:spLocks noChangeArrowheads="1"/>
          </p:cNvSpPr>
          <p:nvPr/>
        </p:nvSpPr>
        <p:spPr bwMode="auto">
          <a:xfrm>
            <a:off x="3733800" y="4814887"/>
            <a:ext cx="762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02" name="Rectangle 102"/>
          <p:cNvSpPr>
            <a:spLocks noChangeArrowheads="1"/>
          </p:cNvSpPr>
          <p:nvPr/>
        </p:nvSpPr>
        <p:spPr bwMode="auto">
          <a:xfrm>
            <a:off x="4876800" y="5576887"/>
            <a:ext cx="762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03" name="Rectangle 103"/>
          <p:cNvSpPr>
            <a:spLocks noChangeArrowheads="1"/>
          </p:cNvSpPr>
          <p:nvPr/>
        </p:nvSpPr>
        <p:spPr bwMode="auto">
          <a:xfrm>
            <a:off x="5638800" y="4814887"/>
            <a:ext cx="762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04" name="Rectangle 104"/>
          <p:cNvSpPr>
            <a:spLocks noChangeArrowheads="1"/>
          </p:cNvSpPr>
          <p:nvPr/>
        </p:nvSpPr>
        <p:spPr bwMode="auto">
          <a:xfrm>
            <a:off x="6400800" y="4052887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10" name="Rectangle 110"/>
          <p:cNvSpPr>
            <a:spLocks noChangeArrowheads="1"/>
          </p:cNvSpPr>
          <p:nvPr/>
        </p:nvSpPr>
        <p:spPr bwMode="auto">
          <a:xfrm>
            <a:off x="7924800" y="4052887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3918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09" grpId="0" animBg="1"/>
      <p:bldP spid="102508" grpId="0" animBg="1"/>
      <p:bldP spid="102507" grpId="0" animBg="1"/>
      <p:bldP spid="102491" grpId="0" animBg="1"/>
      <p:bldP spid="18444" grpId="0" build="p"/>
      <p:bldP spid="102406" grpId="0" animBg="1"/>
      <p:bldP spid="102407" grpId="0" animBg="1"/>
      <p:bldP spid="102408" grpId="0" animBg="1"/>
      <p:bldP spid="102485" grpId="0" animBg="1"/>
      <p:bldP spid="102486" grpId="0" animBg="1"/>
      <p:bldP spid="102487" grpId="0" animBg="1"/>
      <p:bldP spid="102488" grpId="0" animBg="1"/>
      <p:bldP spid="102492" grpId="0" animBg="1"/>
      <p:bldP spid="102493" grpId="0" animBg="1"/>
      <p:bldP spid="102497" grpId="0" animBg="1"/>
      <p:bldP spid="102498" grpId="0" animBg="1"/>
      <p:bldP spid="102499" grpId="0" animBg="1"/>
      <p:bldP spid="102500" grpId="0" animBg="1"/>
      <p:bldP spid="102502" grpId="0" animBg="1"/>
      <p:bldP spid="102503" grpId="0" animBg="1"/>
      <p:bldP spid="102504" grpId="0" animBg="1"/>
      <p:bldP spid="1025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A Final Word On Scheduling</a:t>
            </a:r>
          </a:p>
        </p:txBody>
      </p:sp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991600" cy="5867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When do the details of the scheduling policy and fairness really matter?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When there aren’t enough resources to go around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When should you simply buy a faster computer?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(Or network link, or expanded highway, or …)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One approach: Buy it when it will pay 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for itself in improved response time</a:t>
            </a:r>
          </a:p>
          <a:p>
            <a:pPr lvl="2"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Assuming you’re paying for worse response time 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in reduced productivity,  customer angst, etc…</a:t>
            </a:r>
          </a:p>
          <a:p>
            <a:pPr lvl="2"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Might think that you should buy a faster X when 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X is utilized 100%, but usually, response time 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goes to infinity as utilization</a:t>
            </a: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</a:t>
            </a:r>
            <a:r>
              <a:rPr lang="en-US" altLang="ko-KR" dirty="0" smtClean="0">
                <a:ea typeface="굴림" panose="020B0600000101010101" pitchFamily="34" charset="-127"/>
              </a:rPr>
              <a:t>100%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An interesting implication of this curve: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Most scheduling algorithms work fine in the “linear” portion of the load curve, fail otherwise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Argues for buying a faster X when hit “knee” of curve</a:t>
            </a:r>
          </a:p>
        </p:txBody>
      </p:sp>
      <p:grpSp>
        <p:nvGrpSpPr>
          <p:cNvPr id="634884" name="Group 4"/>
          <p:cNvGrpSpPr>
            <a:grpSpLocks/>
          </p:cNvGrpSpPr>
          <p:nvPr/>
        </p:nvGrpSpPr>
        <p:grpSpPr bwMode="auto">
          <a:xfrm>
            <a:off x="6438900" y="2662237"/>
            <a:ext cx="2476500" cy="2438399"/>
            <a:chOff x="4056" y="1677"/>
            <a:chExt cx="1560" cy="1536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0485" name="Rectangle 5"/>
            <p:cNvSpPr>
              <a:spLocks noChangeArrowheads="1"/>
            </p:cNvSpPr>
            <p:nvPr/>
          </p:nvSpPr>
          <p:spPr bwMode="auto">
            <a:xfrm>
              <a:off x="4098" y="1677"/>
              <a:ext cx="1518" cy="1536"/>
            </a:xfrm>
            <a:prstGeom prst="rect">
              <a:avLst/>
            </a:prstGeom>
            <a:grpFill/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>
                <a:latin typeface="Gill Sans Light"/>
                <a:cs typeface="Gill Sans Light"/>
              </a:endParaRPr>
            </a:p>
          </p:txBody>
        </p:sp>
        <p:sp>
          <p:nvSpPr>
            <p:cNvPr id="20486" name="Line 6"/>
            <p:cNvSpPr>
              <a:spLocks noChangeShapeType="1"/>
            </p:cNvSpPr>
            <p:nvPr/>
          </p:nvSpPr>
          <p:spPr bwMode="auto">
            <a:xfrm>
              <a:off x="4409" y="1776"/>
              <a:ext cx="0" cy="1138"/>
            </a:xfrm>
            <a:prstGeom prst="line">
              <a:avLst/>
            </a:prstGeom>
            <a:grp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0487" name="Line 7"/>
            <p:cNvSpPr>
              <a:spLocks noChangeShapeType="1"/>
            </p:cNvSpPr>
            <p:nvPr/>
          </p:nvSpPr>
          <p:spPr bwMode="auto">
            <a:xfrm>
              <a:off x="4401" y="2893"/>
              <a:ext cx="1167" cy="1"/>
            </a:xfrm>
            <a:prstGeom prst="line">
              <a:avLst/>
            </a:prstGeom>
            <a:grp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0488" name="Text Box 8"/>
            <p:cNvSpPr txBox="1">
              <a:spLocks noChangeArrowheads="1"/>
            </p:cNvSpPr>
            <p:nvPr/>
          </p:nvSpPr>
          <p:spPr bwMode="auto">
            <a:xfrm>
              <a:off x="4612" y="2928"/>
              <a:ext cx="748" cy="25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dirty="0">
                  <a:latin typeface="Gill Sans Light"/>
                  <a:ea typeface="굴림" panose="020B0600000101010101" pitchFamily="34" charset="-127"/>
                  <a:cs typeface="Gill Sans Light"/>
                </a:rPr>
                <a:t>Utilization</a:t>
              </a:r>
            </a:p>
          </p:txBody>
        </p:sp>
        <p:sp>
          <p:nvSpPr>
            <p:cNvPr id="20489" name="Text Box 9"/>
            <p:cNvSpPr txBox="1">
              <a:spLocks noChangeArrowheads="1"/>
            </p:cNvSpPr>
            <p:nvPr/>
          </p:nvSpPr>
          <p:spPr bwMode="auto">
            <a:xfrm rot="5400000">
              <a:off x="3879" y="2097"/>
              <a:ext cx="730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SzTx/>
              </a:pPr>
              <a:r>
                <a:rPr lang="en-US" altLang="ko-KR" dirty="0">
                  <a:latin typeface="Gill Sans Light"/>
                  <a:ea typeface="굴림" panose="020B0600000101010101" pitchFamily="34" charset="-127"/>
                  <a:cs typeface="Gill Sans Light"/>
                </a:rPr>
                <a:t>Response</a:t>
              </a:r>
            </a:p>
            <a:p>
              <a:pPr>
                <a:spcBef>
                  <a:spcPct val="0"/>
                </a:spcBef>
                <a:buSzTx/>
              </a:pPr>
              <a:r>
                <a:rPr lang="en-US" altLang="ko-KR" dirty="0">
                  <a:latin typeface="Gill Sans Light"/>
                  <a:ea typeface="굴림" panose="020B0600000101010101" pitchFamily="34" charset="-127"/>
                  <a:cs typeface="Gill Sans Light"/>
                </a:rPr>
                <a:t>time</a:t>
              </a:r>
            </a:p>
          </p:txBody>
        </p:sp>
        <p:sp>
          <p:nvSpPr>
            <p:cNvPr id="20490" name="Line 10"/>
            <p:cNvSpPr>
              <a:spLocks noChangeShapeType="1"/>
            </p:cNvSpPr>
            <p:nvPr/>
          </p:nvSpPr>
          <p:spPr bwMode="auto">
            <a:xfrm>
              <a:off x="5403" y="2768"/>
              <a:ext cx="0" cy="213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0491" name="Text Box 11"/>
            <p:cNvSpPr txBox="1">
              <a:spLocks noChangeArrowheads="1"/>
            </p:cNvSpPr>
            <p:nvPr/>
          </p:nvSpPr>
          <p:spPr bwMode="auto">
            <a:xfrm rot="5400000">
              <a:off x="5169" y="2465"/>
              <a:ext cx="438" cy="20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1800" dirty="0">
                  <a:latin typeface="Gill Sans Light"/>
                  <a:ea typeface="굴림" panose="020B0600000101010101" pitchFamily="34" charset="-127"/>
                  <a:cs typeface="Gill Sans Light"/>
                </a:rPr>
                <a:t>100%</a:t>
              </a:r>
            </a:p>
          </p:txBody>
        </p:sp>
        <p:sp>
          <p:nvSpPr>
            <p:cNvPr id="20492" name="Freeform 12"/>
            <p:cNvSpPr>
              <a:spLocks/>
            </p:cNvSpPr>
            <p:nvPr/>
          </p:nvSpPr>
          <p:spPr bwMode="auto">
            <a:xfrm>
              <a:off x="4416" y="1792"/>
              <a:ext cx="987" cy="1088"/>
            </a:xfrm>
            <a:custGeom>
              <a:avLst/>
              <a:gdLst>
                <a:gd name="T0" fmla="*/ 0 w 987"/>
                <a:gd name="T1" fmla="*/ 1088 h 1088"/>
                <a:gd name="T2" fmla="*/ 288 w 987"/>
                <a:gd name="T3" fmla="*/ 992 h 1088"/>
                <a:gd name="T4" fmla="*/ 576 w 987"/>
                <a:gd name="T5" fmla="*/ 896 h 1088"/>
                <a:gd name="T6" fmla="*/ 864 w 987"/>
                <a:gd name="T7" fmla="*/ 608 h 1088"/>
                <a:gd name="T8" fmla="*/ 987 w 987"/>
                <a:gd name="T9" fmla="*/ 0 h 10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87" h="1088">
                  <a:moveTo>
                    <a:pt x="0" y="1088"/>
                  </a:moveTo>
                  <a:lnTo>
                    <a:pt x="288" y="992"/>
                  </a:lnTo>
                  <a:lnTo>
                    <a:pt x="576" y="896"/>
                  </a:lnTo>
                  <a:cubicBezTo>
                    <a:pt x="672" y="832"/>
                    <a:pt x="796" y="757"/>
                    <a:pt x="864" y="608"/>
                  </a:cubicBezTo>
                  <a:cubicBezTo>
                    <a:pt x="932" y="459"/>
                    <a:pt x="962" y="127"/>
                    <a:pt x="987" y="0"/>
                  </a:cubicBezTo>
                </a:path>
              </a:pathLst>
            </a:custGeom>
            <a:grp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776045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34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34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88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Starvation vs Deadlock</a:t>
            </a:r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750888"/>
            <a:ext cx="8259763" cy="5943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Starvation vs. Deadlock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Starvation: thread waits indefinitely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Example, low-priority thread waiting for resources constantly in use by high-priority threads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Deadlock: circular waiting for resources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Thread A owns Res 1 and is waiting for Res 2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Thread B owns Res 2 and is waiting for Res 1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Deadlock </a:t>
            </a: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 Starvation but not vice versa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Starvation can end (but doesn’t have to)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Deadlock can’t end without external intervention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ko-KR" altLang="en-US" dirty="0" smtClean="0">
              <a:ea typeface="굴림" panose="020B0600000101010101" pitchFamily="34" charset="-127"/>
            </a:endParaRPr>
          </a:p>
        </p:txBody>
      </p:sp>
      <p:grpSp>
        <p:nvGrpSpPr>
          <p:cNvPr id="518170" name="Group 26"/>
          <p:cNvGrpSpPr>
            <a:grpSpLocks/>
          </p:cNvGrpSpPr>
          <p:nvPr/>
        </p:nvGrpSpPr>
        <p:grpSpPr bwMode="auto">
          <a:xfrm>
            <a:off x="2154325" y="2819400"/>
            <a:ext cx="4378150" cy="2749550"/>
            <a:chOff x="1441" y="1743"/>
            <a:chExt cx="2535" cy="1657"/>
          </a:xfrm>
        </p:grpSpPr>
        <p:sp>
          <p:nvSpPr>
            <p:cNvPr id="25610" name="Rectangle 4"/>
            <p:cNvSpPr>
              <a:spLocks noChangeArrowheads="1"/>
            </p:cNvSpPr>
            <p:nvPr/>
          </p:nvSpPr>
          <p:spPr bwMode="auto">
            <a:xfrm>
              <a:off x="3116" y="2383"/>
              <a:ext cx="512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000">
                  <a:latin typeface="Gill Sans Light"/>
                  <a:cs typeface="Gill Sans Light"/>
                </a:rPr>
                <a:t>Res 2</a:t>
              </a:r>
            </a:p>
          </p:txBody>
        </p:sp>
        <p:sp>
          <p:nvSpPr>
            <p:cNvPr id="25611" name="Rectangle 5"/>
            <p:cNvSpPr>
              <a:spLocks noChangeArrowheads="1"/>
            </p:cNvSpPr>
            <p:nvPr/>
          </p:nvSpPr>
          <p:spPr bwMode="auto">
            <a:xfrm>
              <a:off x="1787" y="2397"/>
              <a:ext cx="511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000">
                  <a:latin typeface="Gill Sans Light"/>
                  <a:cs typeface="Gill Sans Light"/>
                </a:rPr>
                <a:t>Res 1</a:t>
              </a:r>
            </a:p>
          </p:txBody>
        </p:sp>
        <p:sp>
          <p:nvSpPr>
            <p:cNvPr id="25612" name="Oval 7"/>
            <p:cNvSpPr>
              <a:spLocks noChangeArrowheads="1"/>
            </p:cNvSpPr>
            <p:nvPr/>
          </p:nvSpPr>
          <p:spPr bwMode="auto">
            <a:xfrm>
              <a:off x="2405" y="2853"/>
              <a:ext cx="597" cy="547"/>
            </a:xfrm>
            <a:prstGeom prst="ellipse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000">
                  <a:latin typeface="Gill Sans Light"/>
                  <a:cs typeface="Gill Sans Light"/>
                </a:rPr>
                <a:t>Thread</a:t>
              </a:r>
            </a:p>
            <a:p>
              <a:pPr algn="ctr"/>
              <a:r>
                <a:rPr lang="en-US" altLang="en-US" sz="2000">
                  <a:latin typeface="Gill Sans Light"/>
                  <a:cs typeface="Gill Sans Light"/>
                </a:rPr>
                <a:t>B</a:t>
              </a:r>
            </a:p>
          </p:txBody>
        </p:sp>
        <p:sp>
          <p:nvSpPr>
            <p:cNvPr id="25613" name="Oval 8"/>
            <p:cNvSpPr>
              <a:spLocks noChangeArrowheads="1"/>
            </p:cNvSpPr>
            <p:nvPr/>
          </p:nvSpPr>
          <p:spPr bwMode="auto">
            <a:xfrm>
              <a:off x="2405" y="1743"/>
              <a:ext cx="597" cy="547"/>
            </a:xfrm>
            <a:prstGeom prst="ellipse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000" dirty="0">
                  <a:latin typeface="Gill Sans Light"/>
                  <a:cs typeface="Gill Sans Light"/>
                </a:rPr>
                <a:t>Thread</a:t>
              </a:r>
            </a:p>
            <a:p>
              <a:pPr algn="ctr"/>
              <a:r>
                <a:rPr lang="en-US" altLang="en-US" sz="2000" dirty="0">
                  <a:latin typeface="Gill Sans Light"/>
                  <a:cs typeface="Gill Sans Light"/>
                </a:rPr>
                <a:t>A</a:t>
              </a:r>
            </a:p>
          </p:txBody>
        </p:sp>
        <p:sp>
          <p:nvSpPr>
            <p:cNvPr id="25614" name="AutoShape 10"/>
            <p:cNvSpPr>
              <a:spLocks noChangeArrowheads="1"/>
            </p:cNvSpPr>
            <p:nvPr/>
          </p:nvSpPr>
          <p:spPr bwMode="auto">
            <a:xfrm>
              <a:off x="1978" y="1878"/>
              <a:ext cx="470" cy="512"/>
            </a:xfrm>
            <a:custGeom>
              <a:avLst/>
              <a:gdLst>
                <a:gd name="T0" fmla="*/ 7 w 21600"/>
                <a:gd name="T1" fmla="*/ 0 h 21600"/>
                <a:gd name="T2" fmla="*/ 7 w 21600"/>
                <a:gd name="T3" fmla="*/ 7 h 21600"/>
                <a:gd name="T4" fmla="*/ 2 w 21600"/>
                <a:gd name="T5" fmla="*/ 12 h 21600"/>
                <a:gd name="T6" fmla="*/ 10 w 21600"/>
                <a:gd name="T7" fmla="*/ 3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09 w 21600"/>
                <a:gd name="T13" fmla="*/ 2911 h 21600"/>
                <a:gd name="T14" fmla="*/ 18245 w 21600"/>
                <a:gd name="T15" fmla="*/ 923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25615" name="AutoShape 11"/>
            <p:cNvSpPr>
              <a:spLocks noChangeArrowheads="1"/>
            </p:cNvSpPr>
            <p:nvPr/>
          </p:nvSpPr>
          <p:spPr bwMode="auto">
            <a:xfrm rot="5400000">
              <a:off x="3023" y="1935"/>
              <a:ext cx="469" cy="512"/>
            </a:xfrm>
            <a:custGeom>
              <a:avLst/>
              <a:gdLst>
                <a:gd name="T0" fmla="*/ 7 w 21600"/>
                <a:gd name="T1" fmla="*/ 0 h 21600"/>
                <a:gd name="T2" fmla="*/ 7 w 21600"/>
                <a:gd name="T3" fmla="*/ 7 h 21600"/>
                <a:gd name="T4" fmla="*/ 2 w 21600"/>
                <a:gd name="T5" fmla="*/ 12 h 21600"/>
                <a:gd name="T6" fmla="*/ 10 w 21600"/>
                <a:gd name="T7" fmla="*/ 3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35 w 21600"/>
                <a:gd name="T13" fmla="*/ 2911 h 21600"/>
                <a:gd name="T14" fmla="*/ 18238 w 21600"/>
                <a:gd name="T15" fmla="*/ 923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25616" name="AutoShape 12"/>
            <p:cNvSpPr>
              <a:spLocks noChangeArrowheads="1"/>
            </p:cNvSpPr>
            <p:nvPr/>
          </p:nvSpPr>
          <p:spPr bwMode="auto">
            <a:xfrm rot="10800000">
              <a:off x="2959" y="2767"/>
              <a:ext cx="470" cy="511"/>
            </a:xfrm>
            <a:custGeom>
              <a:avLst/>
              <a:gdLst>
                <a:gd name="T0" fmla="*/ 7 w 21600"/>
                <a:gd name="T1" fmla="*/ 0 h 21600"/>
                <a:gd name="T2" fmla="*/ 7 w 21600"/>
                <a:gd name="T3" fmla="*/ 7 h 21600"/>
                <a:gd name="T4" fmla="*/ 2 w 21600"/>
                <a:gd name="T5" fmla="*/ 12 h 21600"/>
                <a:gd name="T6" fmla="*/ 10 w 21600"/>
                <a:gd name="T7" fmla="*/ 3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09 w 21600"/>
                <a:gd name="T13" fmla="*/ 2917 h 21600"/>
                <a:gd name="T14" fmla="*/ 18245 w 21600"/>
                <a:gd name="T15" fmla="*/ 925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25617" name="AutoShape 13"/>
            <p:cNvSpPr>
              <a:spLocks noChangeArrowheads="1"/>
            </p:cNvSpPr>
            <p:nvPr/>
          </p:nvSpPr>
          <p:spPr bwMode="auto">
            <a:xfrm rot="-5400000">
              <a:off x="1921" y="2704"/>
              <a:ext cx="469" cy="512"/>
            </a:xfrm>
            <a:custGeom>
              <a:avLst/>
              <a:gdLst>
                <a:gd name="T0" fmla="*/ 7 w 21600"/>
                <a:gd name="T1" fmla="*/ 0 h 21600"/>
                <a:gd name="T2" fmla="*/ 7 w 21600"/>
                <a:gd name="T3" fmla="*/ 7 h 21600"/>
                <a:gd name="T4" fmla="*/ 2 w 21600"/>
                <a:gd name="T5" fmla="*/ 12 h 21600"/>
                <a:gd name="T6" fmla="*/ 10 w 21600"/>
                <a:gd name="T7" fmla="*/ 3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35 w 21600"/>
                <a:gd name="T13" fmla="*/ 2911 h 21600"/>
                <a:gd name="T14" fmla="*/ 18238 w 21600"/>
                <a:gd name="T15" fmla="*/ 923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25618" name="Text Box 14"/>
            <p:cNvSpPr txBox="1">
              <a:spLocks noChangeArrowheads="1"/>
            </p:cNvSpPr>
            <p:nvPr/>
          </p:nvSpPr>
          <p:spPr bwMode="auto">
            <a:xfrm>
              <a:off x="3412" y="1895"/>
              <a:ext cx="397" cy="4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000" dirty="0">
                  <a:latin typeface="Gill Sans Light"/>
                  <a:cs typeface="Gill Sans Light"/>
                </a:rPr>
                <a:t>Wait</a:t>
              </a:r>
            </a:p>
            <a:p>
              <a:pPr algn="ctr"/>
              <a:r>
                <a:rPr lang="en-US" altLang="en-US" sz="2000" dirty="0">
                  <a:latin typeface="Gill Sans Light"/>
                  <a:cs typeface="Gill Sans Light"/>
                </a:rPr>
                <a:t>For</a:t>
              </a:r>
            </a:p>
          </p:txBody>
        </p:sp>
        <p:sp>
          <p:nvSpPr>
            <p:cNvPr id="25619" name="Text Box 17"/>
            <p:cNvSpPr txBox="1">
              <a:spLocks noChangeArrowheads="1"/>
            </p:cNvSpPr>
            <p:nvPr/>
          </p:nvSpPr>
          <p:spPr bwMode="auto">
            <a:xfrm>
              <a:off x="1598" y="2851"/>
              <a:ext cx="397" cy="4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000">
                  <a:latin typeface="Gill Sans Light"/>
                  <a:cs typeface="Gill Sans Light"/>
                </a:rPr>
                <a:t>Wait</a:t>
              </a:r>
            </a:p>
            <a:p>
              <a:pPr algn="ctr"/>
              <a:r>
                <a:rPr lang="en-US" altLang="en-US" sz="2000">
                  <a:latin typeface="Gill Sans Light"/>
                  <a:cs typeface="Gill Sans Light"/>
                </a:rPr>
                <a:t>For</a:t>
              </a:r>
            </a:p>
          </p:txBody>
        </p:sp>
        <p:sp>
          <p:nvSpPr>
            <p:cNvPr id="25620" name="Text Box 18"/>
            <p:cNvSpPr txBox="1">
              <a:spLocks noChangeArrowheads="1"/>
            </p:cNvSpPr>
            <p:nvPr/>
          </p:nvSpPr>
          <p:spPr bwMode="auto">
            <a:xfrm>
              <a:off x="3422" y="2759"/>
              <a:ext cx="554" cy="4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000">
                  <a:latin typeface="Gill Sans Light"/>
                  <a:cs typeface="Gill Sans Light"/>
                </a:rPr>
                <a:t>Owned</a:t>
              </a:r>
            </a:p>
            <a:p>
              <a:pPr algn="ctr"/>
              <a:r>
                <a:rPr lang="en-US" altLang="en-US" sz="2000">
                  <a:latin typeface="Gill Sans Light"/>
                  <a:cs typeface="Gill Sans Light"/>
                </a:rPr>
                <a:t>By</a:t>
              </a:r>
            </a:p>
          </p:txBody>
        </p:sp>
        <p:sp>
          <p:nvSpPr>
            <p:cNvPr id="25621" name="Text Box 19"/>
            <p:cNvSpPr txBox="1">
              <a:spLocks noChangeArrowheads="1"/>
            </p:cNvSpPr>
            <p:nvPr/>
          </p:nvSpPr>
          <p:spPr bwMode="auto">
            <a:xfrm>
              <a:off x="1441" y="1998"/>
              <a:ext cx="554" cy="4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000">
                  <a:latin typeface="Gill Sans Light"/>
                  <a:cs typeface="Gill Sans Light"/>
                </a:rPr>
                <a:t>Owned</a:t>
              </a:r>
            </a:p>
            <a:p>
              <a:pPr algn="ctr"/>
              <a:r>
                <a:rPr lang="en-US" altLang="en-US" sz="2000">
                  <a:latin typeface="Gill Sans Light"/>
                  <a:cs typeface="Gill Sans Light"/>
                </a:rPr>
                <a:t>By</a:t>
              </a:r>
            </a:p>
          </p:txBody>
        </p:sp>
      </p:grpSp>
      <p:grpSp>
        <p:nvGrpSpPr>
          <p:cNvPr id="25605" name="Group 25"/>
          <p:cNvGrpSpPr>
            <a:grpSpLocks/>
          </p:cNvGrpSpPr>
          <p:nvPr/>
        </p:nvGrpSpPr>
        <p:grpSpPr bwMode="auto">
          <a:xfrm>
            <a:off x="8251825" y="77788"/>
            <a:ext cx="828675" cy="831850"/>
            <a:chOff x="454" y="3314"/>
            <a:chExt cx="522" cy="524"/>
          </a:xfrm>
        </p:grpSpPr>
        <p:sp>
          <p:nvSpPr>
            <p:cNvPr id="25606" name="AutoShape 21"/>
            <p:cNvSpPr>
              <a:spLocks noChangeArrowheads="1"/>
            </p:cNvSpPr>
            <p:nvPr/>
          </p:nvSpPr>
          <p:spPr bwMode="auto">
            <a:xfrm>
              <a:off x="484" y="3314"/>
              <a:ext cx="240" cy="240"/>
            </a:xfrm>
            <a:custGeom>
              <a:avLst/>
              <a:gdLst>
                <a:gd name="T0" fmla="*/ 2 w 21600"/>
                <a:gd name="T1" fmla="*/ 0 h 21600"/>
                <a:gd name="T2" fmla="*/ 2 w 21600"/>
                <a:gd name="T3" fmla="*/ 2 h 21600"/>
                <a:gd name="T4" fmla="*/ 0 w 21600"/>
                <a:gd name="T5" fmla="*/ 3 h 21600"/>
                <a:gd name="T6" fmla="*/ 3 w 21600"/>
                <a:gd name="T7" fmla="*/ 1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5607" name="AutoShape 22"/>
            <p:cNvSpPr>
              <a:spLocks noChangeArrowheads="1"/>
            </p:cNvSpPr>
            <p:nvPr/>
          </p:nvSpPr>
          <p:spPr bwMode="auto">
            <a:xfrm rot="5400000">
              <a:off x="736" y="3344"/>
              <a:ext cx="240" cy="240"/>
            </a:xfrm>
            <a:custGeom>
              <a:avLst/>
              <a:gdLst>
                <a:gd name="T0" fmla="*/ 2 w 21600"/>
                <a:gd name="T1" fmla="*/ 0 h 21600"/>
                <a:gd name="T2" fmla="*/ 2 w 21600"/>
                <a:gd name="T3" fmla="*/ 2 h 21600"/>
                <a:gd name="T4" fmla="*/ 0 w 21600"/>
                <a:gd name="T5" fmla="*/ 3 h 21600"/>
                <a:gd name="T6" fmla="*/ 3 w 21600"/>
                <a:gd name="T7" fmla="*/ 1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5608" name="AutoShape 23"/>
            <p:cNvSpPr>
              <a:spLocks noChangeArrowheads="1"/>
            </p:cNvSpPr>
            <p:nvPr/>
          </p:nvSpPr>
          <p:spPr bwMode="auto">
            <a:xfrm rot="-5400000">
              <a:off x="454" y="3568"/>
              <a:ext cx="240" cy="240"/>
            </a:xfrm>
            <a:custGeom>
              <a:avLst/>
              <a:gdLst>
                <a:gd name="T0" fmla="*/ 2 w 21600"/>
                <a:gd name="T1" fmla="*/ 0 h 21600"/>
                <a:gd name="T2" fmla="*/ 2 w 21600"/>
                <a:gd name="T3" fmla="*/ 2 h 21600"/>
                <a:gd name="T4" fmla="*/ 0 w 21600"/>
                <a:gd name="T5" fmla="*/ 3 h 21600"/>
                <a:gd name="T6" fmla="*/ 3 w 21600"/>
                <a:gd name="T7" fmla="*/ 1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5609" name="AutoShape 24"/>
            <p:cNvSpPr>
              <a:spLocks noChangeArrowheads="1"/>
            </p:cNvSpPr>
            <p:nvPr/>
          </p:nvSpPr>
          <p:spPr bwMode="auto">
            <a:xfrm rot="10800000">
              <a:off x="706" y="3598"/>
              <a:ext cx="240" cy="240"/>
            </a:xfrm>
            <a:custGeom>
              <a:avLst/>
              <a:gdLst>
                <a:gd name="T0" fmla="*/ 2 w 21600"/>
                <a:gd name="T1" fmla="*/ 0 h 21600"/>
                <a:gd name="T2" fmla="*/ 2 w 21600"/>
                <a:gd name="T3" fmla="*/ 2 h 21600"/>
                <a:gd name="T4" fmla="*/ 0 w 21600"/>
                <a:gd name="T5" fmla="*/ 3 h 21600"/>
                <a:gd name="T6" fmla="*/ 3 w 21600"/>
                <a:gd name="T7" fmla="*/ 1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128146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18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18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814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Conditions for Deadlock</a:t>
            </a:r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762000"/>
            <a:ext cx="8991600" cy="6096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tabLst>
                <a:tab pos="2405063" algn="ctr"/>
                <a:tab pos="5486400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Deadlock not always deterministic – Example 2 </a:t>
            </a:r>
            <a:r>
              <a:rPr lang="en-US" altLang="ko-KR" dirty="0" err="1" smtClean="0">
                <a:ea typeface="굴림" panose="020B0600000101010101" pitchFamily="34" charset="-127"/>
              </a:rPr>
              <a:t>mutexes</a:t>
            </a:r>
            <a:r>
              <a:rPr lang="en-US" altLang="ko-KR" dirty="0" smtClean="0">
                <a:ea typeface="굴림" panose="020B0600000101010101" pitchFamily="34" charset="-127"/>
              </a:rPr>
              <a:t>:</a:t>
            </a:r>
          </a:p>
          <a:p>
            <a:pPr>
              <a:lnSpc>
                <a:spcPct val="60000"/>
              </a:lnSpc>
              <a:spcBef>
                <a:spcPct val="20000"/>
              </a:spcBef>
              <a:buFontTx/>
              <a:buNone/>
              <a:tabLst>
                <a:tab pos="2405063" algn="ctr"/>
                <a:tab pos="5486400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		</a:t>
            </a:r>
            <a:r>
              <a:rPr lang="en-US" altLang="ko-KR" sz="2000" u="sng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Thread A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u="sng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Thread B</a:t>
            </a:r>
          </a:p>
          <a:p>
            <a:pPr>
              <a:spcBef>
                <a:spcPct val="20000"/>
              </a:spcBef>
              <a:buFontTx/>
              <a:buNone/>
              <a:tabLst>
                <a:tab pos="2405063" algn="ctr"/>
                <a:tab pos="5486400" algn="ctr"/>
              </a:tabLst>
            </a:pP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 err="1" smtClean="0">
                <a:solidFill>
                  <a:srgbClr val="2A40E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x.P</a:t>
            </a:r>
            <a:r>
              <a:rPr lang="en-US" altLang="ko-KR" sz="2000" dirty="0" smtClean="0">
                <a:solidFill>
                  <a:srgbClr val="2A40E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();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 err="1" smtClean="0">
                <a:solidFill>
                  <a:srgbClr val="009D00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y.P</a:t>
            </a:r>
            <a:r>
              <a:rPr lang="en-US" altLang="ko-KR" sz="2000" dirty="0" smtClean="0">
                <a:solidFill>
                  <a:srgbClr val="009D00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();</a:t>
            </a:r>
          </a:p>
          <a:p>
            <a:pPr>
              <a:spcBef>
                <a:spcPct val="20000"/>
              </a:spcBef>
              <a:buFontTx/>
              <a:buNone/>
              <a:tabLst>
                <a:tab pos="2405063" algn="ctr"/>
                <a:tab pos="5486400" algn="ctr"/>
              </a:tabLst>
            </a:pP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 err="1" smtClean="0">
                <a:solidFill>
                  <a:schemeClr val="accent6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y.P</a:t>
            </a:r>
            <a:r>
              <a:rPr lang="en-US" altLang="ko-KR" sz="2000" dirty="0" smtClean="0">
                <a:solidFill>
                  <a:schemeClr val="accent6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();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 err="1" smtClean="0">
                <a:solidFill>
                  <a:srgbClr val="2A40E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x.P</a:t>
            </a:r>
            <a:r>
              <a:rPr lang="en-US" altLang="ko-KR" sz="2000" dirty="0" smtClean="0">
                <a:solidFill>
                  <a:srgbClr val="2A40E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();</a:t>
            </a:r>
          </a:p>
          <a:p>
            <a:pPr>
              <a:spcBef>
                <a:spcPct val="20000"/>
              </a:spcBef>
              <a:buFontTx/>
              <a:buNone/>
              <a:tabLst>
                <a:tab pos="2405063" algn="ctr"/>
                <a:tab pos="5486400" algn="ctr"/>
              </a:tabLst>
            </a:pP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y.V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();	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x.V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();</a:t>
            </a:r>
          </a:p>
          <a:p>
            <a:pPr>
              <a:spcBef>
                <a:spcPct val="20000"/>
              </a:spcBef>
              <a:buFontTx/>
              <a:buNone/>
              <a:tabLst>
                <a:tab pos="2405063" algn="ctr"/>
                <a:tab pos="5486400" algn="ctr"/>
              </a:tabLst>
            </a:pP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x.V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();	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y.V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();</a:t>
            </a:r>
          </a:p>
          <a:p>
            <a:pPr lvl="1">
              <a:spcBef>
                <a:spcPct val="20000"/>
              </a:spcBef>
              <a:tabLst>
                <a:tab pos="2405063" algn="ctr"/>
                <a:tab pos="5486400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Deadlock won’t always happen with this code</a:t>
            </a:r>
          </a:p>
          <a:p>
            <a:pPr lvl="2">
              <a:spcBef>
                <a:spcPct val="20000"/>
              </a:spcBef>
              <a:tabLst>
                <a:tab pos="2405063" algn="ctr"/>
                <a:tab pos="5486400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Have to have exactly the right timing (“wrong” timing?)</a:t>
            </a:r>
          </a:p>
          <a:p>
            <a:pPr lvl="2">
              <a:spcBef>
                <a:spcPct val="20000"/>
              </a:spcBef>
              <a:tabLst>
                <a:tab pos="2405063" algn="ctr"/>
                <a:tab pos="5486400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So you release a piece of software, and you tested it, and there it is, controlling a nuclear power plant…</a:t>
            </a:r>
          </a:p>
          <a:p>
            <a:pPr>
              <a:spcBef>
                <a:spcPct val="20000"/>
              </a:spcBef>
              <a:tabLst>
                <a:tab pos="2405063" algn="ctr"/>
                <a:tab pos="5486400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Deadlocks occur with multiple resources</a:t>
            </a:r>
          </a:p>
          <a:p>
            <a:pPr lvl="1">
              <a:spcBef>
                <a:spcPct val="20000"/>
              </a:spcBef>
              <a:tabLst>
                <a:tab pos="2405063" algn="ctr"/>
                <a:tab pos="5486400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Means you can’t decompose the problem</a:t>
            </a:r>
          </a:p>
          <a:p>
            <a:pPr lvl="1">
              <a:spcBef>
                <a:spcPct val="20000"/>
              </a:spcBef>
              <a:tabLst>
                <a:tab pos="2405063" algn="ctr"/>
                <a:tab pos="5486400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Can’t solve deadlock for each resource independently</a:t>
            </a:r>
          </a:p>
          <a:p>
            <a:pPr>
              <a:spcBef>
                <a:spcPct val="20000"/>
              </a:spcBef>
              <a:tabLst>
                <a:tab pos="2405063" algn="ctr"/>
                <a:tab pos="5486400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Example: System with 2 disk drives and two threads</a:t>
            </a:r>
          </a:p>
          <a:p>
            <a:pPr lvl="1">
              <a:spcBef>
                <a:spcPct val="20000"/>
              </a:spcBef>
              <a:tabLst>
                <a:tab pos="2405063" algn="ctr"/>
                <a:tab pos="5486400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Each thread needs 2 disk drives to function</a:t>
            </a:r>
          </a:p>
          <a:p>
            <a:pPr lvl="1">
              <a:spcBef>
                <a:spcPct val="20000"/>
              </a:spcBef>
              <a:tabLst>
                <a:tab pos="2405063" algn="ctr"/>
                <a:tab pos="5486400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Each thread gets one disk and waits for another </a:t>
            </a:r>
            <a:r>
              <a:rPr lang="en-US" altLang="ko-KR" dirty="0" smtClean="0">
                <a:ea typeface="굴림" panose="020B0600000101010101" pitchFamily="34" charset="-127"/>
              </a:rPr>
              <a:t>one</a:t>
            </a:r>
            <a:endParaRPr lang="en-US" altLang="ko-KR" dirty="0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416992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17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Bridge Crossing Example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133600"/>
            <a:ext cx="8763000" cy="43434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Each segment of road can be viewed as a resource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Car must own the segment under them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Must acquire segment that they are moving into</a:t>
            </a:r>
          </a:p>
          <a:p>
            <a:pPr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For bridge: must acquire both halves 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Traffic only in one direction at a time 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Problem occurs when two cars in opposite directions on bridge: each acquires one segment and needs next</a:t>
            </a:r>
          </a:p>
          <a:p>
            <a:pPr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If a deadlock occurs, it can be resolved if one car backs up (preempt resources and rollback)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Several cars may have to be backed up </a:t>
            </a:r>
          </a:p>
          <a:p>
            <a:pPr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Starvation is possible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East-going traffic really fast </a:t>
            </a: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 no one goes west</a:t>
            </a:r>
          </a:p>
        </p:txBody>
      </p:sp>
      <p:grpSp>
        <p:nvGrpSpPr>
          <p:cNvPr id="27652" name="Group 461"/>
          <p:cNvGrpSpPr>
            <a:grpSpLocks/>
          </p:cNvGrpSpPr>
          <p:nvPr/>
        </p:nvGrpSpPr>
        <p:grpSpPr bwMode="auto">
          <a:xfrm>
            <a:off x="1419225" y="635000"/>
            <a:ext cx="6276975" cy="1484313"/>
            <a:chOff x="808" y="400"/>
            <a:chExt cx="3954" cy="935"/>
          </a:xfrm>
        </p:grpSpPr>
        <p:grpSp>
          <p:nvGrpSpPr>
            <p:cNvPr id="27653" name="Group 454"/>
            <p:cNvGrpSpPr>
              <a:grpSpLocks/>
            </p:cNvGrpSpPr>
            <p:nvPr/>
          </p:nvGrpSpPr>
          <p:grpSpPr bwMode="auto">
            <a:xfrm>
              <a:off x="808" y="471"/>
              <a:ext cx="3954" cy="864"/>
              <a:chOff x="816" y="432"/>
              <a:chExt cx="3954" cy="864"/>
            </a:xfrm>
          </p:grpSpPr>
          <p:grpSp>
            <p:nvGrpSpPr>
              <p:cNvPr id="27659" name="Group 5"/>
              <p:cNvGrpSpPr>
                <a:grpSpLocks/>
              </p:cNvGrpSpPr>
              <p:nvPr/>
            </p:nvGrpSpPr>
            <p:grpSpPr bwMode="auto">
              <a:xfrm>
                <a:off x="834" y="432"/>
                <a:ext cx="3936" cy="240"/>
                <a:chOff x="672" y="1008"/>
                <a:chExt cx="3936" cy="240"/>
              </a:xfrm>
            </p:grpSpPr>
            <p:sp>
              <p:nvSpPr>
                <p:cNvPr id="27912" name="Line 6"/>
                <p:cNvSpPr>
                  <a:spLocks noChangeShapeType="1"/>
                </p:cNvSpPr>
                <p:nvPr/>
              </p:nvSpPr>
              <p:spPr bwMode="auto">
                <a:xfrm>
                  <a:off x="672" y="1008"/>
                  <a:ext cx="115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913" name="Line 7"/>
                <p:cNvSpPr>
                  <a:spLocks noChangeShapeType="1"/>
                </p:cNvSpPr>
                <p:nvPr/>
              </p:nvSpPr>
              <p:spPr bwMode="auto">
                <a:xfrm>
                  <a:off x="1824" y="1008"/>
                  <a:ext cx="38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914" name="Line 8"/>
                <p:cNvSpPr>
                  <a:spLocks noChangeShapeType="1"/>
                </p:cNvSpPr>
                <p:nvPr/>
              </p:nvSpPr>
              <p:spPr bwMode="auto">
                <a:xfrm>
                  <a:off x="2208" y="1248"/>
                  <a:ext cx="86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915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3072" y="1026"/>
                  <a:ext cx="384" cy="2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916" name="Line 10"/>
                <p:cNvSpPr>
                  <a:spLocks noChangeShapeType="1"/>
                </p:cNvSpPr>
                <p:nvPr/>
              </p:nvSpPr>
              <p:spPr bwMode="auto">
                <a:xfrm>
                  <a:off x="3456" y="1020"/>
                  <a:ext cx="115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7660" name="Group 11"/>
              <p:cNvGrpSpPr>
                <a:grpSpLocks/>
              </p:cNvGrpSpPr>
              <p:nvPr/>
            </p:nvGrpSpPr>
            <p:grpSpPr bwMode="auto">
              <a:xfrm flipV="1">
                <a:off x="834" y="1056"/>
                <a:ext cx="3936" cy="240"/>
                <a:chOff x="672" y="1008"/>
                <a:chExt cx="3936" cy="240"/>
              </a:xfrm>
            </p:grpSpPr>
            <p:sp>
              <p:nvSpPr>
                <p:cNvPr id="27907" name="Line 12"/>
                <p:cNvSpPr>
                  <a:spLocks noChangeShapeType="1"/>
                </p:cNvSpPr>
                <p:nvPr/>
              </p:nvSpPr>
              <p:spPr bwMode="auto">
                <a:xfrm>
                  <a:off x="672" y="1008"/>
                  <a:ext cx="115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908" name="Line 13"/>
                <p:cNvSpPr>
                  <a:spLocks noChangeShapeType="1"/>
                </p:cNvSpPr>
                <p:nvPr/>
              </p:nvSpPr>
              <p:spPr bwMode="auto">
                <a:xfrm>
                  <a:off x="1824" y="1008"/>
                  <a:ext cx="38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909" name="Line 14"/>
                <p:cNvSpPr>
                  <a:spLocks noChangeShapeType="1"/>
                </p:cNvSpPr>
                <p:nvPr/>
              </p:nvSpPr>
              <p:spPr bwMode="auto">
                <a:xfrm>
                  <a:off x="2208" y="1248"/>
                  <a:ext cx="86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910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3072" y="1026"/>
                  <a:ext cx="384" cy="2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911" name="Line 16"/>
                <p:cNvSpPr>
                  <a:spLocks noChangeShapeType="1"/>
                </p:cNvSpPr>
                <p:nvPr/>
              </p:nvSpPr>
              <p:spPr bwMode="auto">
                <a:xfrm>
                  <a:off x="3456" y="1020"/>
                  <a:ext cx="115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7661" name="Line 20"/>
              <p:cNvSpPr>
                <a:spLocks noChangeShapeType="1"/>
              </p:cNvSpPr>
              <p:nvPr/>
            </p:nvSpPr>
            <p:spPr bwMode="auto">
              <a:xfrm>
                <a:off x="816" y="852"/>
                <a:ext cx="1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62" name="Line 21"/>
              <p:cNvSpPr>
                <a:spLocks noChangeShapeType="1"/>
              </p:cNvSpPr>
              <p:nvPr/>
            </p:nvSpPr>
            <p:spPr bwMode="auto">
              <a:xfrm>
                <a:off x="3462" y="846"/>
                <a:ext cx="1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27663" name="Picture 64" descr="j0212957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84" y="720"/>
                <a:ext cx="480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664" name="Picture 65" descr="MCj03914140000[1]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56" y="576"/>
                <a:ext cx="480" cy="4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27665" name="Group 224"/>
              <p:cNvGrpSpPr>
                <a:grpSpLocks/>
              </p:cNvGrpSpPr>
              <p:nvPr/>
            </p:nvGrpSpPr>
            <p:grpSpPr bwMode="auto">
              <a:xfrm>
                <a:off x="3456" y="528"/>
                <a:ext cx="520" cy="303"/>
                <a:chOff x="4464" y="1825"/>
                <a:chExt cx="520" cy="303"/>
              </a:xfrm>
            </p:grpSpPr>
            <p:sp>
              <p:nvSpPr>
                <p:cNvPr id="27873" name="Freeform 188"/>
                <p:cNvSpPr>
                  <a:spLocks/>
                </p:cNvSpPr>
                <p:nvPr/>
              </p:nvSpPr>
              <p:spPr bwMode="auto">
                <a:xfrm>
                  <a:off x="4464" y="1825"/>
                  <a:ext cx="520" cy="303"/>
                </a:xfrm>
                <a:custGeom>
                  <a:avLst/>
                  <a:gdLst>
                    <a:gd name="T0" fmla="*/ 236 w 1141"/>
                    <a:gd name="T1" fmla="*/ 86 h 663"/>
                    <a:gd name="T2" fmla="*/ 234 w 1141"/>
                    <a:gd name="T3" fmla="*/ 82 h 663"/>
                    <a:gd name="T4" fmla="*/ 230 w 1141"/>
                    <a:gd name="T5" fmla="*/ 78 h 663"/>
                    <a:gd name="T6" fmla="*/ 230 w 1141"/>
                    <a:gd name="T7" fmla="*/ 51 h 663"/>
                    <a:gd name="T8" fmla="*/ 220 w 1141"/>
                    <a:gd name="T9" fmla="*/ 14 h 663"/>
                    <a:gd name="T10" fmla="*/ 216 w 1141"/>
                    <a:gd name="T11" fmla="*/ 6 h 663"/>
                    <a:gd name="T12" fmla="*/ 209 w 1141"/>
                    <a:gd name="T13" fmla="*/ 1 h 663"/>
                    <a:gd name="T14" fmla="*/ 201 w 1141"/>
                    <a:gd name="T15" fmla="*/ 0 h 663"/>
                    <a:gd name="T16" fmla="*/ 186 w 1141"/>
                    <a:gd name="T17" fmla="*/ 0 h 663"/>
                    <a:gd name="T18" fmla="*/ 160 w 1141"/>
                    <a:gd name="T19" fmla="*/ 0 h 663"/>
                    <a:gd name="T20" fmla="*/ 131 w 1141"/>
                    <a:gd name="T21" fmla="*/ 0 h 663"/>
                    <a:gd name="T22" fmla="*/ 108 w 1141"/>
                    <a:gd name="T23" fmla="*/ 0 h 663"/>
                    <a:gd name="T24" fmla="*/ 98 w 1141"/>
                    <a:gd name="T25" fmla="*/ 0 h 663"/>
                    <a:gd name="T26" fmla="*/ 85 w 1141"/>
                    <a:gd name="T27" fmla="*/ 3 h 663"/>
                    <a:gd name="T28" fmla="*/ 77 w 1141"/>
                    <a:gd name="T29" fmla="*/ 7 h 663"/>
                    <a:gd name="T30" fmla="*/ 76 w 1141"/>
                    <a:gd name="T31" fmla="*/ 10 h 663"/>
                    <a:gd name="T32" fmla="*/ 76 w 1141"/>
                    <a:gd name="T33" fmla="*/ 10 h 663"/>
                    <a:gd name="T34" fmla="*/ 75 w 1141"/>
                    <a:gd name="T35" fmla="*/ 10 h 663"/>
                    <a:gd name="T36" fmla="*/ 71 w 1141"/>
                    <a:gd name="T37" fmla="*/ 15 h 663"/>
                    <a:gd name="T38" fmla="*/ 58 w 1141"/>
                    <a:gd name="T39" fmla="*/ 27 h 663"/>
                    <a:gd name="T40" fmla="*/ 50 w 1141"/>
                    <a:gd name="T41" fmla="*/ 37 h 663"/>
                    <a:gd name="T42" fmla="*/ 40 w 1141"/>
                    <a:gd name="T43" fmla="*/ 40 h 663"/>
                    <a:gd name="T44" fmla="*/ 27 w 1141"/>
                    <a:gd name="T45" fmla="*/ 44 h 663"/>
                    <a:gd name="T46" fmla="*/ 23 w 1141"/>
                    <a:gd name="T47" fmla="*/ 46 h 663"/>
                    <a:gd name="T48" fmla="*/ 13 w 1141"/>
                    <a:gd name="T49" fmla="*/ 53 h 663"/>
                    <a:gd name="T50" fmla="*/ 8 w 1141"/>
                    <a:gd name="T51" fmla="*/ 64 h 663"/>
                    <a:gd name="T52" fmla="*/ 8 w 1141"/>
                    <a:gd name="T53" fmla="*/ 70 h 663"/>
                    <a:gd name="T54" fmla="*/ 8 w 1141"/>
                    <a:gd name="T55" fmla="*/ 71 h 663"/>
                    <a:gd name="T56" fmla="*/ 8 w 1141"/>
                    <a:gd name="T57" fmla="*/ 74 h 663"/>
                    <a:gd name="T58" fmla="*/ 5 w 1141"/>
                    <a:gd name="T59" fmla="*/ 79 h 663"/>
                    <a:gd name="T60" fmla="*/ 2 w 1141"/>
                    <a:gd name="T61" fmla="*/ 83 h 663"/>
                    <a:gd name="T62" fmla="*/ 0 w 1141"/>
                    <a:gd name="T63" fmla="*/ 87 h 663"/>
                    <a:gd name="T64" fmla="*/ 0 w 1141"/>
                    <a:gd name="T65" fmla="*/ 88 h 663"/>
                    <a:gd name="T66" fmla="*/ 0 w 1141"/>
                    <a:gd name="T67" fmla="*/ 101 h 663"/>
                    <a:gd name="T68" fmla="*/ 3 w 1141"/>
                    <a:gd name="T69" fmla="*/ 111 h 663"/>
                    <a:gd name="T70" fmla="*/ 10 w 1141"/>
                    <a:gd name="T71" fmla="*/ 117 h 663"/>
                    <a:gd name="T72" fmla="*/ 15 w 1141"/>
                    <a:gd name="T73" fmla="*/ 119 h 663"/>
                    <a:gd name="T74" fmla="*/ 16 w 1141"/>
                    <a:gd name="T75" fmla="*/ 119 h 663"/>
                    <a:gd name="T76" fmla="*/ 21 w 1141"/>
                    <a:gd name="T77" fmla="*/ 121 h 663"/>
                    <a:gd name="T78" fmla="*/ 26 w 1141"/>
                    <a:gd name="T79" fmla="*/ 122 h 663"/>
                    <a:gd name="T80" fmla="*/ 35 w 1141"/>
                    <a:gd name="T81" fmla="*/ 131 h 663"/>
                    <a:gd name="T82" fmla="*/ 46 w 1141"/>
                    <a:gd name="T83" fmla="*/ 137 h 663"/>
                    <a:gd name="T84" fmla="*/ 59 w 1141"/>
                    <a:gd name="T85" fmla="*/ 138 h 663"/>
                    <a:gd name="T86" fmla="*/ 71 w 1141"/>
                    <a:gd name="T87" fmla="*/ 134 h 663"/>
                    <a:gd name="T88" fmla="*/ 80 w 1141"/>
                    <a:gd name="T89" fmla="*/ 127 h 663"/>
                    <a:gd name="T90" fmla="*/ 87 w 1141"/>
                    <a:gd name="T91" fmla="*/ 123 h 663"/>
                    <a:gd name="T92" fmla="*/ 99 w 1141"/>
                    <a:gd name="T93" fmla="*/ 123 h 663"/>
                    <a:gd name="T94" fmla="*/ 117 w 1141"/>
                    <a:gd name="T95" fmla="*/ 123 h 663"/>
                    <a:gd name="T96" fmla="*/ 134 w 1141"/>
                    <a:gd name="T97" fmla="*/ 123 h 663"/>
                    <a:gd name="T98" fmla="*/ 146 w 1141"/>
                    <a:gd name="T99" fmla="*/ 123 h 663"/>
                    <a:gd name="T100" fmla="*/ 153 w 1141"/>
                    <a:gd name="T101" fmla="*/ 127 h 663"/>
                    <a:gd name="T102" fmla="*/ 162 w 1141"/>
                    <a:gd name="T103" fmla="*/ 134 h 663"/>
                    <a:gd name="T104" fmla="*/ 174 w 1141"/>
                    <a:gd name="T105" fmla="*/ 138 h 663"/>
                    <a:gd name="T106" fmla="*/ 187 w 1141"/>
                    <a:gd name="T107" fmla="*/ 137 h 663"/>
                    <a:gd name="T108" fmla="*/ 198 w 1141"/>
                    <a:gd name="T109" fmla="*/ 131 h 663"/>
                    <a:gd name="T110" fmla="*/ 206 w 1141"/>
                    <a:gd name="T111" fmla="*/ 121 h 663"/>
                    <a:gd name="T112" fmla="*/ 214 w 1141"/>
                    <a:gd name="T113" fmla="*/ 120 h 663"/>
                    <a:gd name="T114" fmla="*/ 222 w 1141"/>
                    <a:gd name="T115" fmla="*/ 119 h 663"/>
                    <a:gd name="T116" fmla="*/ 226 w 1141"/>
                    <a:gd name="T117" fmla="*/ 118 h 663"/>
                    <a:gd name="T118" fmla="*/ 232 w 1141"/>
                    <a:gd name="T119" fmla="*/ 114 h 663"/>
                    <a:gd name="T120" fmla="*/ 237 w 1141"/>
                    <a:gd name="T121" fmla="*/ 106 h 663"/>
                    <a:gd name="T122" fmla="*/ 237 w 1141"/>
                    <a:gd name="T123" fmla="*/ 89 h 663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1141" h="663">
                      <a:moveTo>
                        <a:pt x="1140" y="427"/>
                      </a:moveTo>
                      <a:lnTo>
                        <a:pt x="1138" y="420"/>
                      </a:lnTo>
                      <a:lnTo>
                        <a:pt x="1136" y="413"/>
                      </a:lnTo>
                      <a:lnTo>
                        <a:pt x="1133" y="406"/>
                      </a:lnTo>
                      <a:lnTo>
                        <a:pt x="1129" y="400"/>
                      </a:lnTo>
                      <a:lnTo>
                        <a:pt x="1125" y="393"/>
                      </a:lnTo>
                      <a:lnTo>
                        <a:pt x="1119" y="386"/>
                      </a:lnTo>
                      <a:lnTo>
                        <a:pt x="1112" y="379"/>
                      </a:lnTo>
                      <a:lnTo>
                        <a:pt x="1105" y="373"/>
                      </a:lnTo>
                      <a:lnTo>
                        <a:pt x="1105" y="338"/>
                      </a:lnTo>
                      <a:lnTo>
                        <a:pt x="1105" y="289"/>
                      </a:lnTo>
                      <a:lnTo>
                        <a:pt x="1105" y="245"/>
                      </a:lnTo>
                      <a:lnTo>
                        <a:pt x="1105" y="227"/>
                      </a:lnTo>
                      <a:lnTo>
                        <a:pt x="1059" y="67"/>
                      </a:lnTo>
                      <a:lnTo>
                        <a:pt x="1054" y="54"/>
                      </a:lnTo>
                      <a:lnTo>
                        <a:pt x="1047" y="41"/>
                      </a:lnTo>
                      <a:lnTo>
                        <a:pt x="1039" y="30"/>
                      </a:lnTo>
                      <a:lnTo>
                        <a:pt x="1029" y="19"/>
                      </a:lnTo>
                      <a:lnTo>
                        <a:pt x="1016" y="11"/>
                      </a:lnTo>
                      <a:lnTo>
                        <a:pt x="1004" y="5"/>
                      </a:lnTo>
                      <a:lnTo>
                        <a:pt x="989" y="1"/>
                      </a:lnTo>
                      <a:lnTo>
                        <a:pt x="972" y="0"/>
                      </a:lnTo>
                      <a:lnTo>
                        <a:pt x="967" y="0"/>
                      </a:lnTo>
                      <a:lnTo>
                        <a:pt x="951" y="0"/>
                      </a:lnTo>
                      <a:lnTo>
                        <a:pt x="926" y="0"/>
                      </a:lnTo>
                      <a:lnTo>
                        <a:pt x="895" y="0"/>
                      </a:lnTo>
                      <a:lnTo>
                        <a:pt x="857" y="0"/>
                      </a:lnTo>
                      <a:lnTo>
                        <a:pt x="815" y="0"/>
                      </a:lnTo>
                      <a:lnTo>
                        <a:pt x="770" y="0"/>
                      </a:lnTo>
                      <a:lnTo>
                        <a:pt x="724" y="0"/>
                      </a:lnTo>
                      <a:lnTo>
                        <a:pt x="678" y="0"/>
                      </a:lnTo>
                      <a:lnTo>
                        <a:pt x="633" y="0"/>
                      </a:lnTo>
                      <a:lnTo>
                        <a:pt x="590" y="0"/>
                      </a:lnTo>
                      <a:lnTo>
                        <a:pt x="553" y="0"/>
                      </a:lnTo>
                      <a:lnTo>
                        <a:pt x="521" y="0"/>
                      </a:lnTo>
                      <a:lnTo>
                        <a:pt x="497" y="0"/>
                      </a:lnTo>
                      <a:lnTo>
                        <a:pt x="480" y="0"/>
                      </a:lnTo>
                      <a:lnTo>
                        <a:pt x="475" y="0"/>
                      </a:lnTo>
                      <a:lnTo>
                        <a:pt x="451" y="1"/>
                      </a:lnTo>
                      <a:lnTo>
                        <a:pt x="430" y="6"/>
                      </a:lnTo>
                      <a:lnTo>
                        <a:pt x="411" y="13"/>
                      </a:lnTo>
                      <a:lnTo>
                        <a:pt x="396" y="21"/>
                      </a:lnTo>
                      <a:lnTo>
                        <a:pt x="384" y="29"/>
                      </a:lnTo>
                      <a:lnTo>
                        <a:pt x="374" y="36"/>
                      </a:lnTo>
                      <a:lnTo>
                        <a:pt x="368" y="41"/>
                      </a:lnTo>
                      <a:lnTo>
                        <a:pt x="364" y="45"/>
                      </a:lnTo>
                      <a:lnTo>
                        <a:pt x="365" y="45"/>
                      </a:lnTo>
                      <a:lnTo>
                        <a:pt x="364" y="46"/>
                      </a:lnTo>
                      <a:lnTo>
                        <a:pt x="362" y="47"/>
                      </a:lnTo>
                      <a:lnTo>
                        <a:pt x="361" y="49"/>
                      </a:lnTo>
                      <a:lnTo>
                        <a:pt x="358" y="51"/>
                      </a:lnTo>
                      <a:lnTo>
                        <a:pt x="354" y="55"/>
                      </a:lnTo>
                      <a:lnTo>
                        <a:pt x="341" y="69"/>
                      </a:lnTo>
                      <a:lnTo>
                        <a:pt x="323" y="87"/>
                      </a:lnTo>
                      <a:lnTo>
                        <a:pt x="302" y="110"/>
                      </a:lnTo>
                      <a:lnTo>
                        <a:pt x="280" y="132"/>
                      </a:lnTo>
                      <a:lnTo>
                        <a:pt x="262" y="153"/>
                      </a:lnTo>
                      <a:lnTo>
                        <a:pt x="247" y="169"/>
                      </a:lnTo>
                      <a:lnTo>
                        <a:pt x="239" y="177"/>
                      </a:lnTo>
                      <a:lnTo>
                        <a:pt x="229" y="181"/>
                      </a:lnTo>
                      <a:lnTo>
                        <a:pt x="213" y="185"/>
                      </a:lnTo>
                      <a:lnTo>
                        <a:pt x="194" y="192"/>
                      </a:lnTo>
                      <a:lnTo>
                        <a:pt x="172" y="199"/>
                      </a:lnTo>
                      <a:lnTo>
                        <a:pt x="150" y="206"/>
                      </a:lnTo>
                      <a:lnTo>
                        <a:pt x="131" y="212"/>
                      </a:lnTo>
                      <a:lnTo>
                        <a:pt x="119" y="216"/>
                      </a:lnTo>
                      <a:lnTo>
                        <a:pt x="114" y="218"/>
                      </a:lnTo>
                      <a:lnTo>
                        <a:pt x="112" y="219"/>
                      </a:lnTo>
                      <a:lnTo>
                        <a:pt x="92" y="229"/>
                      </a:lnTo>
                      <a:lnTo>
                        <a:pt x="77" y="242"/>
                      </a:lnTo>
                      <a:lnTo>
                        <a:pt x="63" y="257"/>
                      </a:lnTo>
                      <a:lnTo>
                        <a:pt x="54" y="272"/>
                      </a:lnTo>
                      <a:lnTo>
                        <a:pt x="46" y="288"/>
                      </a:lnTo>
                      <a:lnTo>
                        <a:pt x="40" y="305"/>
                      </a:lnTo>
                      <a:lnTo>
                        <a:pt x="38" y="321"/>
                      </a:lnTo>
                      <a:lnTo>
                        <a:pt x="37" y="337"/>
                      </a:lnTo>
                      <a:lnTo>
                        <a:pt x="37" y="338"/>
                      </a:lnTo>
                      <a:lnTo>
                        <a:pt x="37" y="340"/>
                      </a:lnTo>
                      <a:lnTo>
                        <a:pt x="37" y="342"/>
                      </a:lnTo>
                      <a:lnTo>
                        <a:pt x="37" y="348"/>
                      </a:lnTo>
                      <a:lnTo>
                        <a:pt x="37" y="356"/>
                      </a:lnTo>
                      <a:lnTo>
                        <a:pt x="37" y="366"/>
                      </a:lnTo>
                      <a:lnTo>
                        <a:pt x="29" y="371"/>
                      </a:lnTo>
                      <a:lnTo>
                        <a:pt x="22" y="376"/>
                      </a:lnTo>
                      <a:lnTo>
                        <a:pt x="16" y="383"/>
                      </a:lnTo>
                      <a:lnTo>
                        <a:pt x="12" y="390"/>
                      </a:lnTo>
                      <a:lnTo>
                        <a:pt x="8" y="397"/>
                      </a:lnTo>
                      <a:lnTo>
                        <a:pt x="5" y="404"/>
                      </a:lnTo>
                      <a:lnTo>
                        <a:pt x="2" y="411"/>
                      </a:lnTo>
                      <a:lnTo>
                        <a:pt x="1" y="418"/>
                      </a:lnTo>
                      <a:lnTo>
                        <a:pt x="1" y="419"/>
                      </a:lnTo>
                      <a:lnTo>
                        <a:pt x="0" y="421"/>
                      </a:lnTo>
                      <a:lnTo>
                        <a:pt x="0" y="485"/>
                      </a:lnTo>
                      <a:lnTo>
                        <a:pt x="0" y="486"/>
                      </a:lnTo>
                      <a:lnTo>
                        <a:pt x="2" y="502"/>
                      </a:lnTo>
                      <a:lnTo>
                        <a:pt x="7" y="517"/>
                      </a:lnTo>
                      <a:lnTo>
                        <a:pt x="14" y="530"/>
                      </a:lnTo>
                      <a:lnTo>
                        <a:pt x="23" y="541"/>
                      </a:lnTo>
                      <a:lnTo>
                        <a:pt x="33" y="552"/>
                      </a:lnTo>
                      <a:lnTo>
                        <a:pt x="45" y="560"/>
                      </a:lnTo>
                      <a:lnTo>
                        <a:pt x="56" y="565"/>
                      </a:lnTo>
                      <a:lnTo>
                        <a:pt x="69" y="570"/>
                      </a:lnTo>
                      <a:lnTo>
                        <a:pt x="70" y="570"/>
                      </a:lnTo>
                      <a:lnTo>
                        <a:pt x="71" y="571"/>
                      </a:lnTo>
                      <a:lnTo>
                        <a:pt x="73" y="571"/>
                      </a:lnTo>
                      <a:lnTo>
                        <a:pt x="77" y="572"/>
                      </a:lnTo>
                      <a:lnTo>
                        <a:pt x="84" y="573"/>
                      </a:lnTo>
                      <a:lnTo>
                        <a:pt x="92" y="575"/>
                      </a:lnTo>
                      <a:lnTo>
                        <a:pt x="101" y="577"/>
                      </a:lnTo>
                      <a:lnTo>
                        <a:pt x="111" y="578"/>
                      </a:lnTo>
                      <a:lnTo>
                        <a:pt x="120" y="580"/>
                      </a:lnTo>
                      <a:lnTo>
                        <a:pt x="128" y="581"/>
                      </a:lnTo>
                      <a:lnTo>
                        <a:pt x="139" y="599"/>
                      </a:lnTo>
                      <a:lnTo>
                        <a:pt x="153" y="615"/>
                      </a:lnTo>
                      <a:lnTo>
                        <a:pt x="168" y="629"/>
                      </a:lnTo>
                      <a:lnTo>
                        <a:pt x="184" y="641"/>
                      </a:lnTo>
                      <a:lnTo>
                        <a:pt x="203" y="651"/>
                      </a:lnTo>
                      <a:lnTo>
                        <a:pt x="222" y="657"/>
                      </a:lnTo>
                      <a:lnTo>
                        <a:pt x="243" y="662"/>
                      </a:lnTo>
                      <a:lnTo>
                        <a:pt x="265" y="663"/>
                      </a:lnTo>
                      <a:lnTo>
                        <a:pt x="285" y="662"/>
                      </a:lnTo>
                      <a:lnTo>
                        <a:pt x="304" y="659"/>
                      </a:lnTo>
                      <a:lnTo>
                        <a:pt x="323" y="652"/>
                      </a:lnTo>
                      <a:lnTo>
                        <a:pt x="340" y="644"/>
                      </a:lnTo>
                      <a:lnTo>
                        <a:pt x="356" y="633"/>
                      </a:lnTo>
                      <a:lnTo>
                        <a:pt x="371" y="621"/>
                      </a:lnTo>
                      <a:lnTo>
                        <a:pt x="384" y="607"/>
                      </a:lnTo>
                      <a:lnTo>
                        <a:pt x="395" y="591"/>
                      </a:lnTo>
                      <a:lnTo>
                        <a:pt x="404" y="591"/>
                      </a:lnTo>
                      <a:lnTo>
                        <a:pt x="417" y="591"/>
                      </a:lnTo>
                      <a:lnTo>
                        <a:pt x="434" y="591"/>
                      </a:lnTo>
                      <a:lnTo>
                        <a:pt x="456" y="591"/>
                      </a:lnTo>
                      <a:lnTo>
                        <a:pt x="479" y="591"/>
                      </a:lnTo>
                      <a:lnTo>
                        <a:pt x="506" y="591"/>
                      </a:lnTo>
                      <a:lnTo>
                        <a:pt x="532" y="591"/>
                      </a:lnTo>
                      <a:lnTo>
                        <a:pt x="561" y="591"/>
                      </a:lnTo>
                      <a:lnTo>
                        <a:pt x="589" y="591"/>
                      </a:lnTo>
                      <a:lnTo>
                        <a:pt x="615" y="591"/>
                      </a:lnTo>
                      <a:lnTo>
                        <a:pt x="642" y="591"/>
                      </a:lnTo>
                      <a:lnTo>
                        <a:pt x="665" y="591"/>
                      </a:lnTo>
                      <a:lnTo>
                        <a:pt x="687" y="591"/>
                      </a:lnTo>
                      <a:lnTo>
                        <a:pt x="704" y="591"/>
                      </a:lnTo>
                      <a:lnTo>
                        <a:pt x="717" y="591"/>
                      </a:lnTo>
                      <a:lnTo>
                        <a:pt x="726" y="591"/>
                      </a:lnTo>
                      <a:lnTo>
                        <a:pt x="737" y="607"/>
                      </a:lnTo>
                      <a:lnTo>
                        <a:pt x="750" y="621"/>
                      </a:lnTo>
                      <a:lnTo>
                        <a:pt x="765" y="633"/>
                      </a:lnTo>
                      <a:lnTo>
                        <a:pt x="781" y="644"/>
                      </a:lnTo>
                      <a:lnTo>
                        <a:pt x="800" y="652"/>
                      </a:lnTo>
                      <a:lnTo>
                        <a:pt x="818" y="659"/>
                      </a:lnTo>
                      <a:lnTo>
                        <a:pt x="838" y="662"/>
                      </a:lnTo>
                      <a:lnTo>
                        <a:pt x="857" y="663"/>
                      </a:lnTo>
                      <a:lnTo>
                        <a:pt x="878" y="662"/>
                      </a:lnTo>
                      <a:lnTo>
                        <a:pt x="899" y="657"/>
                      </a:lnTo>
                      <a:lnTo>
                        <a:pt x="918" y="651"/>
                      </a:lnTo>
                      <a:lnTo>
                        <a:pt x="937" y="640"/>
                      </a:lnTo>
                      <a:lnTo>
                        <a:pt x="954" y="629"/>
                      </a:lnTo>
                      <a:lnTo>
                        <a:pt x="969" y="614"/>
                      </a:lnTo>
                      <a:lnTo>
                        <a:pt x="983" y="598"/>
                      </a:lnTo>
                      <a:lnTo>
                        <a:pt x="994" y="580"/>
                      </a:lnTo>
                      <a:lnTo>
                        <a:pt x="1005" y="579"/>
                      </a:lnTo>
                      <a:lnTo>
                        <a:pt x="1017" y="577"/>
                      </a:lnTo>
                      <a:lnTo>
                        <a:pt x="1031" y="575"/>
                      </a:lnTo>
                      <a:lnTo>
                        <a:pt x="1045" y="572"/>
                      </a:lnTo>
                      <a:lnTo>
                        <a:pt x="1057" y="571"/>
                      </a:lnTo>
                      <a:lnTo>
                        <a:pt x="1068" y="569"/>
                      </a:lnTo>
                      <a:lnTo>
                        <a:pt x="1075" y="568"/>
                      </a:lnTo>
                      <a:lnTo>
                        <a:pt x="1077" y="568"/>
                      </a:lnTo>
                      <a:lnTo>
                        <a:pt x="1089" y="565"/>
                      </a:lnTo>
                      <a:lnTo>
                        <a:pt x="1100" y="560"/>
                      </a:lnTo>
                      <a:lnTo>
                        <a:pt x="1111" y="554"/>
                      </a:lnTo>
                      <a:lnTo>
                        <a:pt x="1120" y="545"/>
                      </a:lnTo>
                      <a:lnTo>
                        <a:pt x="1128" y="534"/>
                      </a:lnTo>
                      <a:lnTo>
                        <a:pt x="1135" y="522"/>
                      </a:lnTo>
                      <a:lnTo>
                        <a:pt x="1138" y="508"/>
                      </a:lnTo>
                      <a:lnTo>
                        <a:pt x="1141" y="492"/>
                      </a:lnTo>
                      <a:lnTo>
                        <a:pt x="1141" y="432"/>
                      </a:lnTo>
                      <a:lnTo>
                        <a:pt x="1140" y="42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74" name="Freeform 190"/>
                <p:cNvSpPr>
                  <a:spLocks noEditPoints="1"/>
                </p:cNvSpPr>
                <p:nvPr/>
              </p:nvSpPr>
              <p:spPr bwMode="auto">
                <a:xfrm>
                  <a:off x="4479" y="1839"/>
                  <a:ext cx="490" cy="274"/>
                </a:xfrm>
                <a:custGeom>
                  <a:avLst/>
                  <a:gdLst>
                    <a:gd name="T0" fmla="*/ 220 w 1076"/>
                    <a:gd name="T1" fmla="*/ 78 h 599"/>
                    <a:gd name="T2" fmla="*/ 216 w 1076"/>
                    <a:gd name="T3" fmla="*/ 46 h 599"/>
                    <a:gd name="T4" fmla="*/ 203 w 1076"/>
                    <a:gd name="T5" fmla="*/ 3 h 599"/>
                    <a:gd name="T6" fmla="*/ 88 w 1076"/>
                    <a:gd name="T7" fmla="*/ 0 h 599"/>
                    <a:gd name="T8" fmla="*/ 74 w 1076"/>
                    <a:gd name="T9" fmla="*/ 7 h 599"/>
                    <a:gd name="T10" fmla="*/ 56 w 1076"/>
                    <a:gd name="T11" fmla="*/ 25 h 599"/>
                    <a:gd name="T12" fmla="*/ 37 w 1076"/>
                    <a:gd name="T13" fmla="*/ 39 h 599"/>
                    <a:gd name="T14" fmla="*/ 20 w 1076"/>
                    <a:gd name="T15" fmla="*/ 45 h 599"/>
                    <a:gd name="T16" fmla="*/ 8 w 1076"/>
                    <a:gd name="T17" fmla="*/ 60 h 599"/>
                    <a:gd name="T18" fmla="*/ 7 w 1076"/>
                    <a:gd name="T19" fmla="*/ 64 h 599"/>
                    <a:gd name="T20" fmla="*/ 5 w 1076"/>
                    <a:gd name="T21" fmla="*/ 76 h 599"/>
                    <a:gd name="T22" fmla="*/ 0 w 1076"/>
                    <a:gd name="T23" fmla="*/ 82 h 599"/>
                    <a:gd name="T24" fmla="*/ 4 w 1076"/>
                    <a:gd name="T25" fmla="*/ 103 h 599"/>
                    <a:gd name="T26" fmla="*/ 25 w 1076"/>
                    <a:gd name="T27" fmla="*/ 109 h 599"/>
                    <a:gd name="T28" fmla="*/ 41 w 1076"/>
                    <a:gd name="T29" fmla="*/ 124 h 599"/>
                    <a:gd name="T30" fmla="*/ 62 w 1076"/>
                    <a:gd name="T31" fmla="*/ 121 h 599"/>
                    <a:gd name="T32" fmla="*/ 149 w 1076"/>
                    <a:gd name="T33" fmla="*/ 113 h 599"/>
                    <a:gd name="T34" fmla="*/ 168 w 1076"/>
                    <a:gd name="T35" fmla="*/ 125 h 599"/>
                    <a:gd name="T36" fmla="*/ 189 w 1076"/>
                    <a:gd name="T37" fmla="*/ 118 h 599"/>
                    <a:gd name="T38" fmla="*/ 218 w 1076"/>
                    <a:gd name="T39" fmla="*/ 105 h 599"/>
                    <a:gd name="T40" fmla="*/ 223 w 1076"/>
                    <a:gd name="T41" fmla="*/ 96 h 599"/>
                    <a:gd name="T42" fmla="*/ 14 w 1076"/>
                    <a:gd name="T43" fmla="*/ 64 h 599"/>
                    <a:gd name="T44" fmla="*/ 16 w 1076"/>
                    <a:gd name="T45" fmla="*/ 56 h 599"/>
                    <a:gd name="T46" fmla="*/ 31 w 1076"/>
                    <a:gd name="T47" fmla="*/ 48 h 599"/>
                    <a:gd name="T48" fmla="*/ 79 w 1076"/>
                    <a:gd name="T49" fmla="*/ 12 h 599"/>
                    <a:gd name="T50" fmla="*/ 86 w 1076"/>
                    <a:gd name="T51" fmla="*/ 7 h 599"/>
                    <a:gd name="T52" fmla="*/ 200 w 1076"/>
                    <a:gd name="T53" fmla="*/ 11 h 599"/>
                    <a:gd name="T54" fmla="*/ 206 w 1076"/>
                    <a:gd name="T55" fmla="*/ 31 h 599"/>
                    <a:gd name="T56" fmla="*/ 209 w 1076"/>
                    <a:gd name="T57" fmla="*/ 68 h 599"/>
                    <a:gd name="T58" fmla="*/ 178 w 1076"/>
                    <a:gd name="T59" fmla="*/ 75 h 599"/>
                    <a:gd name="T60" fmla="*/ 168 w 1076"/>
                    <a:gd name="T61" fmla="*/ 74 h 599"/>
                    <a:gd name="T62" fmla="*/ 158 w 1076"/>
                    <a:gd name="T63" fmla="*/ 77 h 599"/>
                    <a:gd name="T64" fmla="*/ 53 w 1076"/>
                    <a:gd name="T65" fmla="*/ 74 h 599"/>
                    <a:gd name="T66" fmla="*/ 43 w 1076"/>
                    <a:gd name="T67" fmla="*/ 74 h 599"/>
                    <a:gd name="T68" fmla="*/ 14 w 1076"/>
                    <a:gd name="T69" fmla="*/ 77 h 599"/>
                    <a:gd name="T70" fmla="*/ 17 w 1076"/>
                    <a:gd name="T71" fmla="*/ 101 h 599"/>
                    <a:gd name="T72" fmla="*/ 10 w 1076"/>
                    <a:gd name="T73" fmla="*/ 99 h 599"/>
                    <a:gd name="T74" fmla="*/ 7 w 1076"/>
                    <a:gd name="T75" fmla="*/ 85 h 599"/>
                    <a:gd name="T76" fmla="*/ 12 w 1076"/>
                    <a:gd name="T77" fmla="*/ 81 h 599"/>
                    <a:gd name="T78" fmla="*/ 25 w 1076"/>
                    <a:gd name="T79" fmla="*/ 89 h 599"/>
                    <a:gd name="T80" fmla="*/ 23 w 1076"/>
                    <a:gd name="T81" fmla="*/ 101 h 599"/>
                    <a:gd name="T82" fmla="*/ 37 w 1076"/>
                    <a:gd name="T83" fmla="*/ 115 h 599"/>
                    <a:gd name="T84" fmla="*/ 30 w 1076"/>
                    <a:gd name="T85" fmla="*/ 96 h 599"/>
                    <a:gd name="T86" fmla="*/ 42 w 1076"/>
                    <a:gd name="T87" fmla="*/ 81 h 599"/>
                    <a:gd name="T88" fmla="*/ 62 w 1076"/>
                    <a:gd name="T89" fmla="*/ 86 h 599"/>
                    <a:gd name="T90" fmla="*/ 66 w 1076"/>
                    <a:gd name="T91" fmla="*/ 107 h 599"/>
                    <a:gd name="T92" fmla="*/ 48 w 1076"/>
                    <a:gd name="T93" fmla="*/ 118 h 599"/>
                    <a:gd name="T94" fmla="*/ 74 w 1076"/>
                    <a:gd name="T95" fmla="*/ 99 h 599"/>
                    <a:gd name="T96" fmla="*/ 69 w 1076"/>
                    <a:gd name="T97" fmla="*/ 84 h 599"/>
                    <a:gd name="T98" fmla="*/ 149 w 1076"/>
                    <a:gd name="T99" fmla="*/ 86 h 599"/>
                    <a:gd name="T100" fmla="*/ 145 w 1076"/>
                    <a:gd name="T101" fmla="*/ 100 h 599"/>
                    <a:gd name="T102" fmla="*/ 164 w 1076"/>
                    <a:gd name="T103" fmla="*/ 117 h 599"/>
                    <a:gd name="T104" fmla="*/ 152 w 1076"/>
                    <a:gd name="T105" fmla="*/ 99 h 599"/>
                    <a:gd name="T106" fmla="*/ 162 w 1076"/>
                    <a:gd name="T107" fmla="*/ 82 h 599"/>
                    <a:gd name="T108" fmla="*/ 183 w 1076"/>
                    <a:gd name="T109" fmla="*/ 84 h 599"/>
                    <a:gd name="T110" fmla="*/ 189 w 1076"/>
                    <a:gd name="T111" fmla="*/ 103 h 599"/>
                    <a:gd name="T112" fmla="*/ 175 w 1076"/>
                    <a:gd name="T113" fmla="*/ 118 h 599"/>
                    <a:gd name="T114" fmla="*/ 215 w 1076"/>
                    <a:gd name="T115" fmla="*/ 99 h 599"/>
                    <a:gd name="T116" fmla="*/ 202 w 1076"/>
                    <a:gd name="T117" fmla="*/ 101 h 599"/>
                    <a:gd name="T118" fmla="*/ 197 w 1076"/>
                    <a:gd name="T119" fmla="*/ 99 h 599"/>
                    <a:gd name="T120" fmla="*/ 192 w 1076"/>
                    <a:gd name="T121" fmla="*/ 84 h 599"/>
                    <a:gd name="T122" fmla="*/ 216 w 1076"/>
                    <a:gd name="T123" fmla="*/ 83 h 599"/>
                    <a:gd name="T124" fmla="*/ 216 w 1076"/>
                    <a:gd name="T125" fmla="*/ 96 h 599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0" t="0" r="r" b="b"/>
                  <a:pathLst>
                    <a:path w="1076" h="599">
                      <a:moveTo>
                        <a:pt x="1076" y="401"/>
                      </a:moveTo>
                      <a:lnTo>
                        <a:pt x="1075" y="396"/>
                      </a:lnTo>
                      <a:lnTo>
                        <a:pt x="1073" y="391"/>
                      </a:lnTo>
                      <a:lnTo>
                        <a:pt x="1071" y="386"/>
                      </a:lnTo>
                      <a:lnTo>
                        <a:pt x="1066" y="380"/>
                      </a:lnTo>
                      <a:lnTo>
                        <a:pt x="1061" y="374"/>
                      </a:lnTo>
                      <a:lnTo>
                        <a:pt x="1056" y="369"/>
                      </a:lnTo>
                      <a:lnTo>
                        <a:pt x="1049" y="364"/>
                      </a:lnTo>
                      <a:lnTo>
                        <a:pt x="1041" y="359"/>
                      </a:lnTo>
                      <a:lnTo>
                        <a:pt x="1041" y="326"/>
                      </a:lnTo>
                      <a:lnTo>
                        <a:pt x="1041" y="272"/>
                      </a:lnTo>
                      <a:lnTo>
                        <a:pt x="1041" y="221"/>
                      </a:lnTo>
                      <a:lnTo>
                        <a:pt x="1041" y="199"/>
                      </a:lnTo>
                      <a:lnTo>
                        <a:pt x="997" y="44"/>
                      </a:lnTo>
                      <a:lnTo>
                        <a:pt x="995" y="37"/>
                      </a:lnTo>
                      <a:lnTo>
                        <a:pt x="990" y="30"/>
                      </a:lnTo>
                      <a:lnTo>
                        <a:pt x="985" y="22"/>
                      </a:lnTo>
                      <a:lnTo>
                        <a:pt x="980" y="15"/>
                      </a:lnTo>
                      <a:lnTo>
                        <a:pt x="972" y="9"/>
                      </a:lnTo>
                      <a:lnTo>
                        <a:pt x="962" y="4"/>
                      </a:lnTo>
                      <a:lnTo>
                        <a:pt x="952" y="1"/>
                      </a:lnTo>
                      <a:lnTo>
                        <a:pt x="940" y="0"/>
                      </a:lnTo>
                      <a:lnTo>
                        <a:pt x="443" y="0"/>
                      </a:lnTo>
                      <a:lnTo>
                        <a:pt x="423" y="1"/>
                      </a:lnTo>
                      <a:lnTo>
                        <a:pt x="407" y="5"/>
                      </a:lnTo>
                      <a:lnTo>
                        <a:pt x="392" y="11"/>
                      </a:lnTo>
                      <a:lnTo>
                        <a:pt x="379" y="16"/>
                      </a:lnTo>
                      <a:lnTo>
                        <a:pt x="370" y="22"/>
                      </a:lnTo>
                      <a:lnTo>
                        <a:pt x="362" y="28"/>
                      </a:lnTo>
                      <a:lnTo>
                        <a:pt x="357" y="32"/>
                      </a:lnTo>
                      <a:lnTo>
                        <a:pt x="355" y="35"/>
                      </a:lnTo>
                      <a:lnTo>
                        <a:pt x="351" y="39"/>
                      </a:lnTo>
                      <a:lnTo>
                        <a:pt x="338" y="53"/>
                      </a:lnTo>
                      <a:lnTo>
                        <a:pt x="319" y="73"/>
                      </a:lnTo>
                      <a:lnTo>
                        <a:pt x="296" y="96"/>
                      </a:lnTo>
                      <a:lnTo>
                        <a:pt x="273" y="120"/>
                      </a:lnTo>
                      <a:lnTo>
                        <a:pt x="253" y="143"/>
                      </a:lnTo>
                      <a:lnTo>
                        <a:pt x="235" y="161"/>
                      </a:lnTo>
                      <a:lnTo>
                        <a:pt x="224" y="173"/>
                      </a:lnTo>
                      <a:lnTo>
                        <a:pt x="216" y="175"/>
                      </a:lnTo>
                      <a:lnTo>
                        <a:pt x="201" y="181"/>
                      </a:lnTo>
                      <a:lnTo>
                        <a:pt x="180" y="188"/>
                      </a:lnTo>
                      <a:lnTo>
                        <a:pt x="156" y="195"/>
                      </a:lnTo>
                      <a:lnTo>
                        <a:pt x="133" y="203"/>
                      </a:lnTo>
                      <a:lnTo>
                        <a:pt x="113" y="209"/>
                      </a:lnTo>
                      <a:lnTo>
                        <a:pt x="99" y="213"/>
                      </a:lnTo>
                      <a:lnTo>
                        <a:pt x="94" y="216"/>
                      </a:lnTo>
                      <a:lnTo>
                        <a:pt x="76" y="226"/>
                      </a:lnTo>
                      <a:lnTo>
                        <a:pt x="62" y="237"/>
                      </a:lnTo>
                      <a:lnTo>
                        <a:pt x="52" y="251"/>
                      </a:lnTo>
                      <a:lnTo>
                        <a:pt x="45" y="264"/>
                      </a:lnTo>
                      <a:lnTo>
                        <a:pt x="41" y="278"/>
                      </a:lnTo>
                      <a:lnTo>
                        <a:pt x="37" y="289"/>
                      </a:lnTo>
                      <a:lnTo>
                        <a:pt x="36" y="298"/>
                      </a:lnTo>
                      <a:lnTo>
                        <a:pt x="36" y="305"/>
                      </a:lnTo>
                      <a:lnTo>
                        <a:pt x="36" y="306"/>
                      </a:lnTo>
                      <a:lnTo>
                        <a:pt x="36" y="308"/>
                      </a:lnTo>
                      <a:lnTo>
                        <a:pt x="36" y="315"/>
                      </a:lnTo>
                      <a:lnTo>
                        <a:pt x="36" y="326"/>
                      </a:lnTo>
                      <a:lnTo>
                        <a:pt x="36" y="341"/>
                      </a:lnTo>
                      <a:lnTo>
                        <a:pt x="36" y="355"/>
                      </a:lnTo>
                      <a:lnTo>
                        <a:pt x="28" y="357"/>
                      </a:lnTo>
                      <a:lnTo>
                        <a:pt x="21" y="362"/>
                      </a:lnTo>
                      <a:lnTo>
                        <a:pt x="14" y="366"/>
                      </a:lnTo>
                      <a:lnTo>
                        <a:pt x="9" y="371"/>
                      </a:lnTo>
                      <a:lnTo>
                        <a:pt x="6" y="377"/>
                      </a:lnTo>
                      <a:lnTo>
                        <a:pt x="4" y="381"/>
                      </a:lnTo>
                      <a:lnTo>
                        <a:pt x="1" y="386"/>
                      </a:lnTo>
                      <a:lnTo>
                        <a:pt x="0" y="391"/>
                      </a:lnTo>
                      <a:lnTo>
                        <a:pt x="0" y="392"/>
                      </a:lnTo>
                      <a:lnTo>
                        <a:pt x="0" y="453"/>
                      </a:lnTo>
                      <a:lnTo>
                        <a:pt x="1" y="464"/>
                      </a:lnTo>
                      <a:lnTo>
                        <a:pt x="6" y="475"/>
                      </a:lnTo>
                      <a:lnTo>
                        <a:pt x="11" y="484"/>
                      </a:lnTo>
                      <a:lnTo>
                        <a:pt x="18" y="491"/>
                      </a:lnTo>
                      <a:lnTo>
                        <a:pt x="24" y="497"/>
                      </a:lnTo>
                      <a:lnTo>
                        <a:pt x="31" y="501"/>
                      </a:lnTo>
                      <a:lnTo>
                        <a:pt x="38" y="505"/>
                      </a:lnTo>
                      <a:lnTo>
                        <a:pt x="45" y="507"/>
                      </a:lnTo>
                      <a:lnTo>
                        <a:pt x="46" y="508"/>
                      </a:lnTo>
                      <a:lnTo>
                        <a:pt x="118" y="521"/>
                      </a:lnTo>
                      <a:lnTo>
                        <a:pt x="126" y="537"/>
                      </a:lnTo>
                      <a:lnTo>
                        <a:pt x="136" y="552"/>
                      </a:lnTo>
                      <a:lnTo>
                        <a:pt x="149" y="566"/>
                      </a:lnTo>
                      <a:lnTo>
                        <a:pt x="163" y="577"/>
                      </a:lnTo>
                      <a:lnTo>
                        <a:pt x="178" y="586"/>
                      </a:lnTo>
                      <a:lnTo>
                        <a:pt x="195" y="593"/>
                      </a:lnTo>
                      <a:lnTo>
                        <a:pt x="213" y="598"/>
                      </a:lnTo>
                      <a:lnTo>
                        <a:pt x="233" y="599"/>
                      </a:lnTo>
                      <a:lnTo>
                        <a:pt x="251" y="598"/>
                      </a:lnTo>
                      <a:lnTo>
                        <a:pt x="269" y="593"/>
                      </a:lnTo>
                      <a:lnTo>
                        <a:pt x="285" y="587"/>
                      </a:lnTo>
                      <a:lnTo>
                        <a:pt x="300" y="578"/>
                      </a:lnTo>
                      <a:lnTo>
                        <a:pt x="314" y="568"/>
                      </a:lnTo>
                      <a:lnTo>
                        <a:pt x="326" y="555"/>
                      </a:lnTo>
                      <a:lnTo>
                        <a:pt x="337" y="541"/>
                      </a:lnTo>
                      <a:lnTo>
                        <a:pt x="345" y="526"/>
                      </a:lnTo>
                      <a:lnTo>
                        <a:pt x="712" y="526"/>
                      </a:lnTo>
                      <a:lnTo>
                        <a:pt x="720" y="541"/>
                      </a:lnTo>
                      <a:lnTo>
                        <a:pt x="731" y="555"/>
                      </a:lnTo>
                      <a:lnTo>
                        <a:pt x="743" y="568"/>
                      </a:lnTo>
                      <a:lnTo>
                        <a:pt x="757" y="578"/>
                      </a:lnTo>
                      <a:lnTo>
                        <a:pt x="772" y="587"/>
                      </a:lnTo>
                      <a:lnTo>
                        <a:pt x="790" y="593"/>
                      </a:lnTo>
                      <a:lnTo>
                        <a:pt x="807" y="598"/>
                      </a:lnTo>
                      <a:lnTo>
                        <a:pt x="825" y="599"/>
                      </a:lnTo>
                      <a:lnTo>
                        <a:pt x="845" y="598"/>
                      </a:lnTo>
                      <a:lnTo>
                        <a:pt x="863" y="593"/>
                      </a:lnTo>
                      <a:lnTo>
                        <a:pt x="879" y="586"/>
                      </a:lnTo>
                      <a:lnTo>
                        <a:pt x="896" y="576"/>
                      </a:lnTo>
                      <a:lnTo>
                        <a:pt x="911" y="564"/>
                      </a:lnTo>
                      <a:lnTo>
                        <a:pt x="922" y="551"/>
                      </a:lnTo>
                      <a:lnTo>
                        <a:pt x="932" y="536"/>
                      </a:lnTo>
                      <a:lnTo>
                        <a:pt x="940" y="518"/>
                      </a:lnTo>
                      <a:lnTo>
                        <a:pt x="1041" y="505"/>
                      </a:lnTo>
                      <a:lnTo>
                        <a:pt x="1045" y="503"/>
                      </a:lnTo>
                      <a:lnTo>
                        <a:pt x="1051" y="501"/>
                      </a:lnTo>
                      <a:lnTo>
                        <a:pt x="1058" y="498"/>
                      </a:lnTo>
                      <a:lnTo>
                        <a:pt x="1064" y="493"/>
                      </a:lnTo>
                      <a:lnTo>
                        <a:pt x="1068" y="487"/>
                      </a:lnTo>
                      <a:lnTo>
                        <a:pt x="1073" y="479"/>
                      </a:lnTo>
                      <a:lnTo>
                        <a:pt x="1075" y="470"/>
                      </a:lnTo>
                      <a:lnTo>
                        <a:pt x="1076" y="460"/>
                      </a:lnTo>
                      <a:lnTo>
                        <a:pt x="1076" y="402"/>
                      </a:lnTo>
                      <a:lnTo>
                        <a:pt x="1076" y="401"/>
                      </a:lnTo>
                      <a:close/>
                      <a:moveTo>
                        <a:pt x="68" y="306"/>
                      </a:moveTo>
                      <a:lnTo>
                        <a:pt x="68" y="306"/>
                      </a:lnTo>
                      <a:lnTo>
                        <a:pt x="68" y="305"/>
                      </a:lnTo>
                      <a:lnTo>
                        <a:pt x="68" y="304"/>
                      </a:lnTo>
                      <a:lnTo>
                        <a:pt x="68" y="300"/>
                      </a:lnTo>
                      <a:lnTo>
                        <a:pt x="69" y="294"/>
                      </a:lnTo>
                      <a:lnTo>
                        <a:pt x="71" y="286"/>
                      </a:lnTo>
                      <a:lnTo>
                        <a:pt x="74" y="278"/>
                      </a:lnTo>
                      <a:lnTo>
                        <a:pt x="79" y="268"/>
                      </a:lnTo>
                      <a:lnTo>
                        <a:pt x="86" y="259"/>
                      </a:lnTo>
                      <a:lnTo>
                        <a:pt x="95" y="251"/>
                      </a:lnTo>
                      <a:lnTo>
                        <a:pt x="106" y="244"/>
                      </a:lnTo>
                      <a:lnTo>
                        <a:pt x="113" y="242"/>
                      </a:lnTo>
                      <a:lnTo>
                        <a:pt x="128" y="237"/>
                      </a:lnTo>
                      <a:lnTo>
                        <a:pt x="150" y="230"/>
                      </a:lnTo>
                      <a:lnTo>
                        <a:pt x="174" y="222"/>
                      </a:lnTo>
                      <a:lnTo>
                        <a:pt x="200" y="214"/>
                      </a:lnTo>
                      <a:lnTo>
                        <a:pt x="220" y="207"/>
                      </a:lnTo>
                      <a:lnTo>
                        <a:pt x="235" y="203"/>
                      </a:lnTo>
                      <a:lnTo>
                        <a:pt x="241" y="201"/>
                      </a:lnTo>
                      <a:lnTo>
                        <a:pt x="379" y="57"/>
                      </a:lnTo>
                      <a:lnTo>
                        <a:pt x="381" y="55"/>
                      </a:lnTo>
                      <a:lnTo>
                        <a:pt x="384" y="52"/>
                      </a:lnTo>
                      <a:lnTo>
                        <a:pt x="390" y="49"/>
                      </a:lnTo>
                      <a:lnTo>
                        <a:pt x="397" y="44"/>
                      </a:lnTo>
                      <a:lnTo>
                        <a:pt x="406" y="39"/>
                      </a:lnTo>
                      <a:lnTo>
                        <a:pt x="416" y="36"/>
                      </a:lnTo>
                      <a:lnTo>
                        <a:pt x="429" y="34"/>
                      </a:lnTo>
                      <a:lnTo>
                        <a:pt x="443" y="32"/>
                      </a:lnTo>
                      <a:lnTo>
                        <a:pt x="942" y="32"/>
                      </a:lnTo>
                      <a:lnTo>
                        <a:pt x="953" y="35"/>
                      </a:lnTo>
                      <a:lnTo>
                        <a:pt x="960" y="43"/>
                      </a:lnTo>
                      <a:lnTo>
                        <a:pt x="965" y="50"/>
                      </a:lnTo>
                      <a:lnTo>
                        <a:pt x="966" y="53"/>
                      </a:lnTo>
                      <a:lnTo>
                        <a:pt x="967" y="59"/>
                      </a:lnTo>
                      <a:lnTo>
                        <a:pt x="972" y="74"/>
                      </a:lnTo>
                      <a:lnTo>
                        <a:pt x="979" y="96"/>
                      </a:lnTo>
                      <a:lnTo>
                        <a:pt x="985" y="121"/>
                      </a:lnTo>
                      <a:lnTo>
                        <a:pt x="993" y="149"/>
                      </a:lnTo>
                      <a:lnTo>
                        <a:pt x="1000" y="173"/>
                      </a:lnTo>
                      <a:lnTo>
                        <a:pt x="1005" y="192"/>
                      </a:lnTo>
                      <a:lnTo>
                        <a:pt x="1008" y="204"/>
                      </a:lnTo>
                      <a:lnTo>
                        <a:pt x="1008" y="225"/>
                      </a:lnTo>
                      <a:lnTo>
                        <a:pt x="1008" y="272"/>
                      </a:lnTo>
                      <a:lnTo>
                        <a:pt x="1008" y="325"/>
                      </a:lnTo>
                      <a:lnTo>
                        <a:pt x="1008" y="368"/>
                      </a:lnTo>
                      <a:lnTo>
                        <a:pt x="886" y="368"/>
                      </a:lnTo>
                      <a:lnTo>
                        <a:pt x="879" y="364"/>
                      </a:lnTo>
                      <a:lnTo>
                        <a:pt x="873" y="361"/>
                      </a:lnTo>
                      <a:lnTo>
                        <a:pt x="866" y="358"/>
                      </a:lnTo>
                      <a:lnTo>
                        <a:pt x="858" y="356"/>
                      </a:lnTo>
                      <a:lnTo>
                        <a:pt x="849" y="354"/>
                      </a:lnTo>
                      <a:lnTo>
                        <a:pt x="841" y="353"/>
                      </a:lnTo>
                      <a:lnTo>
                        <a:pt x="833" y="351"/>
                      </a:lnTo>
                      <a:lnTo>
                        <a:pt x="825" y="351"/>
                      </a:lnTo>
                      <a:lnTo>
                        <a:pt x="817" y="351"/>
                      </a:lnTo>
                      <a:lnTo>
                        <a:pt x="808" y="353"/>
                      </a:lnTo>
                      <a:lnTo>
                        <a:pt x="800" y="354"/>
                      </a:lnTo>
                      <a:lnTo>
                        <a:pt x="792" y="356"/>
                      </a:lnTo>
                      <a:lnTo>
                        <a:pt x="784" y="358"/>
                      </a:lnTo>
                      <a:lnTo>
                        <a:pt x="777" y="361"/>
                      </a:lnTo>
                      <a:lnTo>
                        <a:pt x="770" y="364"/>
                      </a:lnTo>
                      <a:lnTo>
                        <a:pt x="763" y="368"/>
                      </a:lnTo>
                      <a:lnTo>
                        <a:pt x="294" y="368"/>
                      </a:lnTo>
                      <a:lnTo>
                        <a:pt x="287" y="364"/>
                      </a:lnTo>
                      <a:lnTo>
                        <a:pt x="280" y="361"/>
                      </a:lnTo>
                      <a:lnTo>
                        <a:pt x="273" y="358"/>
                      </a:lnTo>
                      <a:lnTo>
                        <a:pt x="265" y="356"/>
                      </a:lnTo>
                      <a:lnTo>
                        <a:pt x="257" y="354"/>
                      </a:lnTo>
                      <a:lnTo>
                        <a:pt x="249" y="353"/>
                      </a:lnTo>
                      <a:lnTo>
                        <a:pt x="241" y="351"/>
                      </a:lnTo>
                      <a:lnTo>
                        <a:pt x="233" y="351"/>
                      </a:lnTo>
                      <a:lnTo>
                        <a:pt x="225" y="351"/>
                      </a:lnTo>
                      <a:lnTo>
                        <a:pt x="216" y="353"/>
                      </a:lnTo>
                      <a:lnTo>
                        <a:pt x="208" y="354"/>
                      </a:lnTo>
                      <a:lnTo>
                        <a:pt x="200" y="356"/>
                      </a:lnTo>
                      <a:lnTo>
                        <a:pt x="192" y="358"/>
                      </a:lnTo>
                      <a:lnTo>
                        <a:pt x="185" y="361"/>
                      </a:lnTo>
                      <a:lnTo>
                        <a:pt x="178" y="364"/>
                      </a:lnTo>
                      <a:lnTo>
                        <a:pt x="171" y="368"/>
                      </a:lnTo>
                      <a:lnTo>
                        <a:pt x="68" y="368"/>
                      </a:lnTo>
                      <a:lnTo>
                        <a:pt x="68" y="306"/>
                      </a:lnTo>
                      <a:close/>
                      <a:moveTo>
                        <a:pt x="109" y="487"/>
                      </a:moveTo>
                      <a:lnTo>
                        <a:pt x="101" y="485"/>
                      </a:lnTo>
                      <a:lnTo>
                        <a:pt x="91" y="484"/>
                      </a:lnTo>
                      <a:lnTo>
                        <a:pt x="82" y="482"/>
                      </a:lnTo>
                      <a:lnTo>
                        <a:pt x="74" y="480"/>
                      </a:lnTo>
                      <a:lnTo>
                        <a:pt x="66" y="479"/>
                      </a:lnTo>
                      <a:lnTo>
                        <a:pt x="59" y="477"/>
                      </a:lnTo>
                      <a:lnTo>
                        <a:pt x="56" y="477"/>
                      </a:lnTo>
                      <a:lnTo>
                        <a:pt x="53" y="476"/>
                      </a:lnTo>
                      <a:lnTo>
                        <a:pt x="49" y="475"/>
                      </a:lnTo>
                      <a:lnTo>
                        <a:pt x="42" y="470"/>
                      </a:lnTo>
                      <a:lnTo>
                        <a:pt x="36" y="463"/>
                      </a:lnTo>
                      <a:lnTo>
                        <a:pt x="33" y="452"/>
                      </a:lnTo>
                      <a:lnTo>
                        <a:pt x="33" y="444"/>
                      </a:lnTo>
                      <a:lnTo>
                        <a:pt x="33" y="425"/>
                      </a:lnTo>
                      <a:lnTo>
                        <a:pt x="33" y="406"/>
                      </a:lnTo>
                      <a:lnTo>
                        <a:pt x="33" y="395"/>
                      </a:lnTo>
                      <a:lnTo>
                        <a:pt x="34" y="392"/>
                      </a:lnTo>
                      <a:lnTo>
                        <a:pt x="37" y="388"/>
                      </a:lnTo>
                      <a:lnTo>
                        <a:pt x="43" y="386"/>
                      </a:lnTo>
                      <a:lnTo>
                        <a:pt x="53" y="384"/>
                      </a:lnTo>
                      <a:lnTo>
                        <a:pt x="58" y="384"/>
                      </a:lnTo>
                      <a:lnTo>
                        <a:pt x="149" y="384"/>
                      </a:lnTo>
                      <a:lnTo>
                        <a:pt x="140" y="393"/>
                      </a:lnTo>
                      <a:lnTo>
                        <a:pt x="132" y="402"/>
                      </a:lnTo>
                      <a:lnTo>
                        <a:pt x="125" y="414"/>
                      </a:lnTo>
                      <a:lnTo>
                        <a:pt x="119" y="424"/>
                      </a:lnTo>
                      <a:lnTo>
                        <a:pt x="114" y="437"/>
                      </a:lnTo>
                      <a:lnTo>
                        <a:pt x="111" y="448"/>
                      </a:lnTo>
                      <a:lnTo>
                        <a:pt x="110" y="462"/>
                      </a:lnTo>
                      <a:lnTo>
                        <a:pt x="109" y="475"/>
                      </a:lnTo>
                      <a:lnTo>
                        <a:pt x="109" y="478"/>
                      </a:lnTo>
                      <a:lnTo>
                        <a:pt x="109" y="480"/>
                      </a:lnTo>
                      <a:lnTo>
                        <a:pt x="109" y="484"/>
                      </a:lnTo>
                      <a:lnTo>
                        <a:pt x="109" y="487"/>
                      </a:lnTo>
                      <a:close/>
                      <a:moveTo>
                        <a:pt x="233" y="567"/>
                      </a:moveTo>
                      <a:lnTo>
                        <a:pt x="215" y="564"/>
                      </a:lnTo>
                      <a:lnTo>
                        <a:pt x="197" y="560"/>
                      </a:lnTo>
                      <a:lnTo>
                        <a:pt x="181" y="551"/>
                      </a:lnTo>
                      <a:lnTo>
                        <a:pt x="167" y="539"/>
                      </a:lnTo>
                      <a:lnTo>
                        <a:pt x="156" y="526"/>
                      </a:lnTo>
                      <a:lnTo>
                        <a:pt x="148" y="510"/>
                      </a:lnTo>
                      <a:lnTo>
                        <a:pt x="143" y="493"/>
                      </a:lnTo>
                      <a:lnTo>
                        <a:pt x="141" y="475"/>
                      </a:lnTo>
                      <a:lnTo>
                        <a:pt x="142" y="457"/>
                      </a:lnTo>
                      <a:lnTo>
                        <a:pt x="147" y="441"/>
                      </a:lnTo>
                      <a:lnTo>
                        <a:pt x="155" y="427"/>
                      </a:lnTo>
                      <a:lnTo>
                        <a:pt x="164" y="414"/>
                      </a:lnTo>
                      <a:lnTo>
                        <a:pt x="175" y="403"/>
                      </a:lnTo>
                      <a:lnTo>
                        <a:pt x="189" y="394"/>
                      </a:lnTo>
                      <a:lnTo>
                        <a:pt x="204" y="387"/>
                      </a:lnTo>
                      <a:lnTo>
                        <a:pt x="220" y="384"/>
                      </a:lnTo>
                      <a:lnTo>
                        <a:pt x="245" y="384"/>
                      </a:lnTo>
                      <a:lnTo>
                        <a:pt x="261" y="387"/>
                      </a:lnTo>
                      <a:lnTo>
                        <a:pt x="276" y="394"/>
                      </a:lnTo>
                      <a:lnTo>
                        <a:pt x="289" y="403"/>
                      </a:lnTo>
                      <a:lnTo>
                        <a:pt x="301" y="414"/>
                      </a:lnTo>
                      <a:lnTo>
                        <a:pt x="310" y="427"/>
                      </a:lnTo>
                      <a:lnTo>
                        <a:pt x="318" y="441"/>
                      </a:lnTo>
                      <a:lnTo>
                        <a:pt x="323" y="457"/>
                      </a:lnTo>
                      <a:lnTo>
                        <a:pt x="324" y="475"/>
                      </a:lnTo>
                      <a:lnTo>
                        <a:pt x="322" y="493"/>
                      </a:lnTo>
                      <a:lnTo>
                        <a:pt x="317" y="510"/>
                      </a:lnTo>
                      <a:lnTo>
                        <a:pt x="309" y="526"/>
                      </a:lnTo>
                      <a:lnTo>
                        <a:pt x="298" y="539"/>
                      </a:lnTo>
                      <a:lnTo>
                        <a:pt x="284" y="551"/>
                      </a:lnTo>
                      <a:lnTo>
                        <a:pt x="269" y="560"/>
                      </a:lnTo>
                      <a:lnTo>
                        <a:pt x="251" y="564"/>
                      </a:lnTo>
                      <a:lnTo>
                        <a:pt x="233" y="567"/>
                      </a:lnTo>
                      <a:close/>
                      <a:moveTo>
                        <a:pt x="702" y="495"/>
                      </a:moveTo>
                      <a:lnTo>
                        <a:pt x="355" y="495"/>
                      </a:lnTo>
                      <a:lnTo>
                        <a:pt x="356" y="490"/>
                      </a:lnTo>
                      <a:lnTo>
                        <a:pt x="356" y="485"/>
                      </a:lnTo>
                      <a:lnTo>
                        <a:pt x="356" y="479"/>
                      </a:lnTo>
                      <a:lnTo>
                        <a:pt x="356" y="475"/>
                      </a:lnTo>
                      <a:lnTo>
                        <a:pt x="355" y="462"/>
                      </a:lnTo>
                      <a:lnTo>
                        <a:pt x="354" y="448"/>
                      </a:lnTo>
                      <a:lnTo>
                        <a:pt x="351" y="437"/>
                      </a:lnTo>
                      <a:lnTo>
                        <a:pt x="346" y="424"/>
                      </a:lnTo>
                      <a:lnTo>
                        <a:pt x="340" y="414"/>
                      </a:lnTo>
                      <a:lnTo>
                        <a:pt x="333" y="402"/>
                      </a:lnTo>
                      <a:lnTo>
                        <a:pt x="325" y="393"/>
                      </a:lnTo>
                      <a:lnTo>
                        <a:pt x="316" y="384"/>
                      </a:lnTo>
                      <a:lnTo>
                        <a:pt x="741" y="384"/>
                      </a:lnTo>
                      <a:lnTo>
                        <a:pt x="732" y="393"/>
                      </a:lnTo>
                      <a:lnTo>
                        <a:pt x="724" y="402"/>
                      </a:lnTo>
                      <a:lnTo>
                        <a:pt x="717" y="414"/>
                      </a:lnTo>
                      <a:lnTo>
                        <a:pt x="711" y="424"/>
                      </a:lnTo>
                      <a:lnTo>
                        <a:pt x="707" y="437"/>
                      </a:lnTo>
                      <a:lnTo>
                        <a:pt x="703" y="448"/>
                      </a:lnTo>
                      <a:lnTo>
                        <a:pt x="702" y="462"/>
                      </a:lnTo>
                      <a:lnTo>
                        <a:pt x="701" y="475"/>
                      </a:lnTo>
                      <a:lnTo>
                        <a:pt x="701" y="479"/>
                      </a:lnTo>
                      <a:lnTo>
                        <a:pt x="701" y="485"/>
                      </a:lnTo>
                      <a:lnTo>
                        <a:pt x="701" y="490"/>
                      </a:lnTo>
                      <a:lnTo>
                        <a:pt x="702" y="495"/>
                      </a:lnTo>
                      <a:close/>
                      <a:moveTo>
                        <a:pt x="825" y="567"/>
                      </a:moveTo>
                      <a:lnTo>
                        <a:pt x="807" y="564"/>
                      </a:lnTo>
                      <a:lnTo>
                        <a:pt x="790" y="560"/>
                      </a:lnTo>
                      <a:lnTo>
                        <a:pt x="773" y="551"/>
                      </a:lnTo>
                      <a:lnTo>
                        <a:pt x="760" y="539"/>
                      </a:lnTo>
                      <a:lnTo>
                        <a:pt x="748" y="526"/>
                      </a:lnTo>
                      <a:lnTo>
                        <a:pt x="740" y="510"/>
                      </a:lnTo>
                      <a:lnTo>
                        <a:pt x="735" y="493"/>
                      </a:lnTo>
                      <a:lnTo>
                        <a:pt x="733" y="475"/>
                      </a:lnTo>
                      <a:lnTo>
                        <a:pt x="734" y="457"/>
                      </a:lnTo>
                      <a:lnTo>
                        <a:pt x="739" y="441"/>
                      </a:lnTo>
                      <a:lnTo>
                        <a:pt x="747" y="427"/>
                      </a:lnTo>
                      <a:lnTo>
                        <a:pt x="756" y="414"/>
                      </a:lnTo>
                      <a:lnTo>
                        <a:pt x="768" y="403"/>
                      </a:lnTo>
                      <a:lnTo>
                        <a:pt x="781" y="394"/>
                      </a:lnTo>
                      <a:lnTo>
                        <a:pt x="796" y="387"/>
                      </a:lnTo>
                      <a:lnTo>
                        <a:pt x="813" y="384"/>
                      </a:lnTo>
                      <a:lnTo>
                        <a:pt x="837" y="384"/>
                      </a:lnTo>
                      <a:lnTo>
                        <a:pt x="853" y="387"/>
                      </a:lnTo>
                      <a:lnTo>
                        <a:pt x="868" y="394"/>
                      </a:lnTo>
                      <a:lnTo>
                        <a:pt x="882" y="403"/>
                      </a:lnTo>
                      <a:lnTo>
                        <a:pt x="893" y="414"/>
                      </a:lnTo>
                      <a:lnTo>
                        <a:pt x="902" y="427"/>
                      </a:lnTo>
                      <a:lnTo>
                        <a:pt x="911" y="441"/>
                      </a:lnTo>
                      <a:lnTo>
                        <a:pt x="915" y="457"/>
                      </a:lnTo>
                      <a:lnTo>
                        <a:pt x="916" y="475"/>
                      </a:lnTo>
                      <a:lnTo>
                        <a:pt x="914" y="493"/>
                      </a:lnTo>
                      <a:lnTo>
                        <a:pt x="909" y="510"/>
                      </a:lnTo>
                      <a:lnTo>
                        <a:pt x="901" y="526"/>
                      </a:lnTo>
                      <a:lnTo>
                        <a:pt x="890" y="539"/>
                      </a:lnTo>
                      <a:lnTo>
                        <a:pt x="876" y="551"/>
                      </a:lnTo>
                      <a:lnTo>
                        <a:pt x="861" y="560"/>
                      </a:lnTo>
                      <a:lnTo>
                        <a:pt x="844" y="564"/>
                      </a:lnTo>
                      <a:lnTo>
                        <a:pt x="825" y="567"/>
                      </a:lnTo>
                      <a:close/>
                      <a:moveTo>
                        <a:pt x="1044" y="460"/>
                      </a:moveTo>
                      <a:lnTo>
                        <a:pt x="1043" y="465"/>
                      </a:lnTo>
                      <a:lnTo>
                        <a:pt x="1042" y="469"/>
                      </a:lnTo>
                      <a:lnTo>
                        <a:pt x="1038" y="471"/>
                      </a:lnTo>
                      <a:lnTo>
                        <a:pt x="1036" y="472"/>
                      </a:lnTo>
                      <a:lnTo>
                        <a:pt x="1034" y="472"/>
                      </a:lnTo>
                      <a:lnTo>
                        <a:pt x="1027" y="473"/>
                      </a:lnTo>
                      <a:lnTo>
                        <a:pt x="1017" y="475"/>
                      </a:lnTo>
                      <a:lnTo>
                        <a:pt x="1004" y="477"/>
                      </a:lnTo>
                      <a:lnTo>
                        <a:pt x="990" y="479"/>
                      </a:lnTo>
                      <a:lnTo>
                        <a:pt x="975" y="482"/>
                      </a:lnTo>
                      <a:lnTo>
                        <a:pt x="961" y="483"/>
                      </a:lnTo>
                      <a:lnTo>
                        <a:pt x="949" y="485"/>
                      </a:lnTo>
                      <a:lnTo>
                        <a:pt x="949" y="483"/>
                      </a:lnTo>
                      <a:lnTo>
                        <a:pt x="949" y="479"/>
                      </a:lnTo>
                      <a:lnTo>
                        <a:pt x="949" y="477"/>
                      </a:lnTo>
                      <a:lnTo>
                        <a:pt x="949" y="475"/>
                      </a:lnTo>
                      <a:lnTo>
                        <a:pt x="947" y="462"/>
                      </a:lnTo>
                      <a:lnTo>
                        <a:pt x="946" y="448"/>
                      </a:lnTo>
                      <a:lnTo>
                        <a:pt x="943" y="437"/>
                      </a:lnTo>
                      <a:lnTo>
                        <a:pt x="938" y="424"/>
                      </a:lnTo>
                      <a:lnTo>
                        <a:pt x="932" y="414"/>
                      </a:lnTo>
                      <a:lnTo>
                        <a:pt x="926" y="402"/>
                      </a:lnTo>
                      <a:lnTo>
                        <a:pt x="917" y="393"/>
                      </a:lnTo>
                      <a:lnTo>
                        <a:pt x="908" y="384"/>
                      </a:lnTo>
                      <a:lnTo>
                        <a:pt x="1013" y="384"/>
                      </a:lnTo>
                      <a:lnTo>
                        <a:pt x="1021" y="386"/>
                      </a:lnTo>
                      <a:lnTo>
                        <a:pt x="1033" y="391"/>
                      </a:lnTo>
                      <a:lnTo>
                        <a:pt x="1040" y="396"/>
                      </a:lnTo>
                      <a:lnTo>
                        <a:pt x="1043" y="402"/>
                      </a:lnTo>
                      <a:lnTo>
                        <a:pt x="1044" y="407"/>
                      </a:lnTo>
                      <a:lnTo>
                        <a:pt x="1044" y="416"/>
                      </a:lnTo>
                      <a:lnTo>
                        <a:pt x="1044" y="434"/>
                      </a:lnTo>
                      <a:lnTo>
                        <a:pt x="1044" y="452"/>
                      </a:lnTo>
                      <a:lnTo>
                        <a:pt x="1044" y="46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75" name="Freeform 191"/>
                <p:cNvSpPr>
                  <a:spLocks/>
                </p:cNvSpPr>
                <p:nvPr/>
              </p:nvSpPr>
              <p:spPr bwMode="auto">
                <a:xfrm>
                  <a:off x="4542" y="2014"/>
                  <a:ext cx="84" cy="83"/>
                </a:xfrm>
                <a:custGeom>
                  <a:avLst/>
                  <a:gdLst>
                    <a:gd name="T0" fmla="*/ 22 w 183"/>
                    <a:gd name="T1" fmla="*/ 0 h 183"/>
                    <a:gd name="T2" fmla="*/ 17 w 183"/>
                    <a:gd name="T3" fmla="*/ 0 h 183"/>
                    <a:gd name="T4" fmla="*/ 13 w 183"/>
                    <a:gd name="T5" fmla="*/ 0 h 183"/>
                    <a:gd name="T6" fmla="*/ 10 w 183"/>
                    <a:gd name="T7" fmla="*/ 2 h 183"/>
                    <a:gd name="T8" fmla="*/ 7 w 183"/>
                    <a:gd name="T9" fmla="*/ 4 h 183"/>
                    <a:gd name="T10" fmla="*/ 5 w 183"/>
                    <a:gd name="T11" fmla="*/ 6 h 183"/>
                    <a:gd name="T12" fmla="*/ 3 w 183"/>
                    <a:gd name="T13" fmla="*/ 9 h 183"/>
                    <a:gd name="T14" fmla="*/ 1 w 183"/>
                    <a:gd name="T15" fmla="*/ 12 h 183"/>
                    <a:gd name="T16" fmla="*/ 0 w 183"/>
                    <a:gd name="T17" fmla="*/ 15 h 183"/>
                    <a:gd name="T18" fmla="*/ 0 w 183"/>
                    <a:gd name="T19" fmla="*/ 19 h 183"/>
                    <a:gd name="T20" fmla="*/ 0 w 183"/>
                    <a:gd name="T21" fmla="*/ 22 h 183"/>
                    <a:gd name="T22" fmla="*/ 1 w 183"/>
                    <a:gd name="T23" fmla="*/ 26 h 183"/>
                    <a:gd name="T24" fmla="*/ 3 w 183"/>
                    <a:gd name="T25" fmla="*/ 29 h 183"/>
                    <a:gd name="T26" fmla="*/ 6 w 183"/>
                    <a:gd name="T27" fmla="*/ 32 h 183"/>
                    <a:gd name="T28" fmla="*/ 8 w 183"/>
                    <a:gd name="T29" fmla="*/ 34 h 183"/>
                    <a:gd name="T30" fmla="*/ 12 w 183"/>
                    <a:gd name="T31" fmla="*/ 36 h 183"/>
                    <a:gd name="T32" fmla="*/ 16 w 183"/>
                    <a:gd name="T33" fmla="*/ 37 h 183"/>
                    <a:gd name="T34" fmla="*/ 19 w 183"/>
                    <a:gd name="T35" fmla="*/ 38 h 183"/>
                    <a:gd name="T36" fmla="*/ 23 w 183"/>
                    <a:gd name="T37" fmla="*/ 37 h 183"/>
                    <a:gd name="T38" fmla="*/ 27 w 183"/>
                    <a:gd name="T39" fmla="*/ 36 h 183"/>
                    <a:gd name="T40" fmla="*/ 30 w 183"/>
                    <a:gd name="T41" fmla="*/ 34 h 183"/>
                    <a:gd name="T42" fmla="*/ 33 w 183"/>
                    <a:gd name="T43" fmla="*/ 32 h 183"/>
                    <a:gd name="T44" fmla="*/ 35 w 183"/>
                    <a:gd name="T45" fmla="*/ 29 h 183"/>
                    <a:gd name="T46" fmla="*/ 37 w 183"/>
                    <a:gd name="T47" fmla="*/ 26 h 183"/>
                    <a:gd name="T48" fmla="*/ 38 w 183"/>
                    <a:gd name="T49" fmla="*/ 22 h 183"/>
                    <a:gd name="T50" fmla="*/ 39 w 183"/>
                    <a:gd name="T51" fmla="*/ 19 h 183"/>
                    <a:gd name="T52" fmla="*/ 39 w 183"/>
                    <a:gd name="T53" fmla="*/ 15 h 183"/>
                    <a:gd name="T54" fmla="*/ 37 w 183"/>
                    <a:gd name="T55" fmla="*/ 12 h 183"/>
                    <a:gd name="T56" fmla="*/ 36 w 183"/>
                    <a:gd name="T57" fmla="*/ 9 h 183"/>
                    <a:gd name="T58" fmla="*/ 34 w 183"/>
                    <a:gd name="T59" fmla="*/ 6 h 183"/>
                    <a:gd name="T60" fmla="*/ 31 w 183"/>
                    <a:gd name="T61" fmla="*/ 4 h 183"/>
                    <a:gd name="T62" fmla="*/ 28 w 183"/>
                    <a:gd name="T63" fmla="*/ 2 h 183"/>
                    <a:gd name="T64" fmla="*/ 25 w 183"/>
                    <a:gd name="T65" fmla="*/ 0 h 183"/>
                    <a:gd name="T66" fmla="*/ 22 w 183"/>
                    <a:gd name="T67" fmla="*/ 0 h 18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83" h="183">
                      <a:moveTo>
                        <a:pt x="104" y="0"/>
                      </a:moveTo>
                      <a:lnTo>
                        <a:pt x="79" y="0"/>
                      </a:lnTo>
                      <a:lnTo>
                        <a:pt x="63" y="3"/>
                      </a:lnTo>
                      <a:lnTo>
                        <a:pt x="48" y="10"/>
                      </a:lnTo>
                      <a:lnTo>
                        <a:pt x="34" y="19"/>
                      </a:lnTo>
                      <a:lnTo>
                        <a:pt x="23" y="30"/>
                      </a:lnTo>
                      <a:lnTo>
                        <a:pt x="14" y="43"/>
                      </a:lnTo>
                      <a:lnTo>
                        <a:pt x="6" y="57"/>
                      </a:lnTo>
                      <a:lnTo>
                        <a:pt x="1" y="73"/>
                      </a:lnTo>
                      <a:lnTo>
                        <a:pt x="0" y="91"/>
                      </a:lnTo>
                      <a:lnTo>
                        <a:pt x="2" y="109"/>
                      </a:lnTo>
                      <a:lnTo>
                        <a:pt x="7" y="126"/>
                      </a:lnTo>
                      <a:lnTo>
                        <a:pt x="15" y="142"/>
                      </a:lnTo>
                      <a:lnTo>
                        <a:pt x="26" y="155"/>
                      </a:lnTo>
                      <a:lnTo>
                        <a:pt x="40" y="167"/>
                      </a:lnTo>
                      <a:lnTo>
                        <a:pt x="56" y="176"/>
                      </a:lnTo>
                      <a:lnTo>
                        <a:pt x="74" y="180"/>
                      </a:lnTo>
                      <a:lnTo>
                        <a:pt x="92" y="183"/>
                      </a:lnTo>
                      <a:lnTo>
                        <a:pt x="110" y="180"/>
                      </a:lnTo>
                      <a:lnTo>
                        <a:pt x="128" y="176"/>
                      </a:lnTo>
                      <a:lnTo>
                        <a:pt x="143" y="167"/>
                      </a:lnTo>
                      <a:lnTo>
                        <a:pt x="157" y="155"/>
                      </a:lnTo>
                      <a:lnTo>
                        <a:pt x="168" y="142"/>
                      </a:lnTo>
                      <a:lnTo>
                        <a:pt x="176" y="126"/>
                      </a:lnTo>
                      <a:lnTo>
                        <a:pt x="181" y="109"/>
                      </a:lnTo>
                      <a:lnTo>
                        <a:pt x="183" y="91"/>
                      </a:lnTo>
                      <a:lnTo>
                        <a:pt x="182" y="73"/>
                      </a:lnTo>
                      <a:lnTo>
                        <a:pt x="177" y="57"/>
                      </a:lnTo>
                      <a:lnTo>
                        <a:pt x="169" y="43"/>
                      </a:lnTo>
                      <a:lnTo>
                        <a:pt x="160" y="30"/>
                      </a:lnTo>
                      <a:lnTo>
                        <a:pt x="148" y="19"/>
                      </a:lnTo>
                      <a:lnTo>
                        <a:pt x="135" y="10"/>
                      </a:lnTo>
                      <a:lnTo>
                        <a:pt x="120" y="3"/>
                      </a:lnTo>
                      <a:lnTo>
                        <a:pt x="104" y="0"/>
                      </a:lnTo>
                      <a:close/>
                    </a:path>
                  </a:pathLst>
                </a:custGeom>
                <a:solidFill>
                  <a:srgbClr val="3F9E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76" name="Freeform 192"/>
                <p:cNvSpPr>
                  <a:spLocks/>
                </p:cNvSpPr>
                <p:nvPr/>
              </p:nvSpPr>
              <p:spPr bwMode="auto">
                <a:xfrm>
                  <a:off x="4493" y="2014"/>
                  <a:ext cx="53" cy="48"/>
                </a:xfrm>
                <a:custGeom>
                  <a:avLst/>
                  <a:gdLst>
                    <a:gd name="T0" fmla="*/ 5 w 116"/>
                    <a:gd name="T1" fmla="*/ 0 h 103"/>
                    <a:gd name="T2" fmla="*/ 5 w 116"/>
                    <a:gd name="T3" fmla="*/ 0 h 103"/>
                    <a:gd name="T4" fmla="*/ 4 w 116"/>
                    <a:gd name="T5" fmla="*/ 0 h 103"/>
                    <a:gd name="T6" fmla="*/ 2 w 116"/>
                    <a:gd name="T7" fmla="*/ 0 h 103"/>
                    <a:gd name="T8" fmla="*/ 1 w 116"/>
                    <a:gd name="T9" fmla="*/ 1 h 103"/>
                    <a:gd name="T10" fmla="*/ 0 w 116"/>
                    <a:gd name="T11" fmla="*/ 2 h 103"/>
                    <a:gd name="T12" fmla="*/ 0 w 116"/>
                    <a:gd name="T13" fmla="*/ 2 h 103"/>
                    <a:gd name="T14" fmla="*/ 0 w 116"/>
                    <a:gd name="T15" fmla="*/ 5 h 103"/>
                    <a:gd name="T16" fmla="*/ 0 w 116"/>
                    <a:gd name="T17" fmla="*/ 9 h 103"/>
                    <a:gd name="T18" fmla="*/ 0 w 116"/>
                    <a:gd name="T19" fmla="*/ 13 h 103"/>
                    <a:gd name="T20" fmla="*/ 0 w 116"/>
                    <a:gd name="T21" fmla="*/ 15 h 103"/>
                    <a:gd name="T22" fmla="*/ 0 w 116"/>
                    <a:gd name="T23" fmla="*/ 17 h 103"/>
                    <a:gd name="T24" fmla="*/ 2 w 116"/>
                    <a:gd name="T25" fmla="*/ 19 h 103"/>
                    <a:gd name="T26" fmla="*/ 3 w 116"/>
                    <a:gd name="T27" fmla="*/ 20 h 103"/>
                    <a:gd name="T28" fmla="*/ 4 w 116"/>
                    <a:gd name="T29" fmla="*/ 20 h 103"/>
                    <a:gd name="T30" fmla="*/ 5 w 116"/>
                    <a:gd name="T31" fmla="*/ 20 h 103"/>
                    <a:gd name="T32" fmla="*/ 5 w 116"/>
                    <a:gd name="T33" fmla="*/ 20 h 103"/>
                    <a:gd name="T34" fmla="*/ 7 w 116"/>
                    <a:gd name="T35" fmla="*/ 21 h 103"/>
                    <a:gd name="T36" fmla="*/ 9 w 116"/>
                    <a:gd name="T37" fmla="*/ 21 h 103"/>
                    <a:gd name="T38" fmla="*/ 10 w 116"/>
                    <a:gd name="T39" fmla="*/ 21 h 103"/>
                    <a:gd name="T40" fmla="*/ 12 w 116"/>
                    <a:gd name="T41" fmla="*/ 22 h 103"/>
                    <a:gd name="T42" fmla="*/ 14 w 116"/>
                    <a:gd name="T43" fmla="*/ 22 h 103"/>
                    <a:gd name="T44" fmla="*/ 16 w 116"/>
                    <a:gd name="T45" fmla="*/ 22 h 103"/>
                    <a:gd name="T46" fmla="*/ 16 w 116"/>
                    <a:gd name="T47" fmla="*/ 22 h 103"/>
                    <a:gd name="T48" fmla="*/ 16 w 116"/>
                    <a:gd name="T49" fmla="*/ 21 h 103"/>
                    <a:gd name="T50" fmla="*/ 16 w 116"/>
                    <a:gd name="T51" fmla="*/ 21 h 103"/>
                    <a:gd name="T52" fmla="*/ 16 w 116"/>
                    <a:gd name="T53" fmla="*/ 20 h 103"/>
                    <a:gd name="T54" fmla="*/ 16 w 116"/>
                    <a:gd name="T55" fmla="*/ 17 h 103"/>
                    <a:gd name="T56" fmla="*/ 16 w 116"/>
                    <a:gd name="T57" fmla="*/ 14 h 103"/>
                    <a:gd name="T58" fmla="*/ 17 w 116"/>
                    <a:gd name="T59" fmla="*/ 12 h 103"/>
                    <a:gd name="T60" fmla="*/ 18 w 116"/>
                    <a:gd name="T61" fmla="*/ 9 h 103"/>
                    <a:gd name="T62" fmla="*/ 19 w 116"/>
                    <a:gd name="T63" fmla="*/ 7 h 103"/>
                    <a:gd name="T64" fmla="*/ 21 w 116"/>
                    <a:gd name="T65" fmla="*/ 4 h 103"/>
                    <a:gd name="T66" fmla="*/ 22 w 116"/>
                    <a:gd name="T67" fmla="*/ 2 h 103"/>
                    <a:gd name="T68" fmla="*/ 24 w 116"/>
                    <a:gd name="T69" fmla="*/ 0 h 103"/>
                    <a:gd name="T70" fmla="*/ 5 w 116"/>
                    <a:gd name="T71" fmla="*/ 0 h 10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116" h="103">
                      <a:moveTo>
                        <a:pt x="25" y="0"/>
                      </a:moveTo>
                      <a:lnTo>
                        <a:pt x="25" y="0"/>
                      </a:lnTo>
                      <a:lnTo>
                        <a:pt x="20" y="0"/>
                      </a:lnTo>
                      <a:lnTo>
                        <a:pt x="10" y="2"/>
                      </a:lnTo>
                      <a:lnTo>
                        <a:pt x="4" y="4"/>
                      </a:lnTo>
                      <a:lnTo>
                        <a:pt x="1" y="8"/>
                      </a:lnTo>
                      <a:lnTo>
                        <a:pt x="0" y="11"/>
                      </a:lnTo>
                      <a:lnTo>
                        <a:pt x="0" y="22"/>
                      </a:lnTo>
                      <a:lnTo>
                        <a:pt x="0" y="41"/>
                      </a:lnTo>
                      <a:lnTo>
                        <a:pt x="0" y="60"/>
                      </a:lnTo>
                      <a:lnTo>
                        <a:pt x="0" y="68"/>
                      </a:lnTo>
                      <a:lnTo>
                        <a:pt x="3" y="79"/>
                      </a:lnTo>
                      <a:lnTo>
                        <a:pt x="9" y="86"/>
                      </a:lnTo>
                      <a:lnTo>
                        <a:pt x="16" y="91"/>
                      </a:lnTo>
                      <a:lnTo>
                        <a:pt x="20" y="92"/>
                      </a:lnTo>
                      <a:lnTo>
                        <a:pt x="23" y="93"/>
                      </a:lnTo>
                      <a:lnTo>
                        <a:pt x="26" y="93"/>
                      </a:lnTo>
                      <a:lnTo>
                        <a:pt x="33" y="95"/>
                      </a:lnTo>
                      <a:lnTo>
                        <a:pt x="41" y="96"/>
                      </a:lnTo>
                      <a:lnTo>
                        <a:pt x="49" y="98"/>
                      </a:lnTo>
                      <a:lnTo>
                        <a:pt x="58" y="100"/>
                      </a:lnTo>
                      <a:lnTo>
                        <a:pt x="68" y="101"/>
                      </a:lnTo>
                      <a:lnTo>
                        <a:pt x="76" y="103"/>
                      </a:lnTo>
                      <a:lnTo>
                        <a:pt x="76" y="100"/>
                      </a:lnTo>
                      <a:lnTo>
                        <a:pt x="76" y="96"/>
                      </a:lnTo>
                      <a:lnTo>
                        <a:pt x="76" y="94"/>
                      </a:lnTo>
                      <a:lnTo>
                        <a:pt x="76" y="91"/>
                      </a:lnTo>
                      <a:lnTo>
                        <a:pt x="77" y="78"/>
                      </a:lnTo>
                      <a:lnTo>
                        <a:pt x="78" y="64"/>
                      </a:lnTo>
                      <a:lnTo>
                        <a:pt x="81" y="53"/>
                      </a:lnTo>
                      <a:lnTo>
                        <a:pt x="86" y="40"/>
                      </a:lnTo>
                      <a:lnTo>
                        <a:pt x="92" y="30"/>
                      </a:lnTo>
                      <a:lnTo>
                        <a:pt x="99" y="18"/>
                      </a:lnTo>
                      <a:lnTo>
                        <a:pt x="107" y="9"/>
                      </a:lnTo>
                      <a:lnTo>
                        <a:pt x="116" y="0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BFD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77" name="Freeform 193"/>
                <p:cNvSpPr>
                  <a:spLocks/>
                </p:cNvSpPr>
                <p:nvPr/>
              </p:nvSpPr>
              <p:spPr bwMode="auto">
                <a:xfrm>
                  <a:off x="4510" y="1854"/>
                  <a:ext cx="428" cy="153"/>
                </a:xfrm>
                <a:custGeom>
                  <a:avLst/>
                  <a:gdLst>
                    <a:gd name="T0" fmla="*/ 23 w 940"/>
                    <a:gd name="T1" fmla="*/ 69 h 336"/>
                    <a:gd name="T2" fmla="*/ 25 w 940"/>
                    <a:gd name="T3" fmla="*/ 67 h 336"/>
                    <a:gd name="T4" fmla="*/ 29 w 940"/>
                    <a:gd name="T5" fmla="*/ 67 h 336"/>
                    <a:gd name="T6" fmla="*/ 32 w 940"/>
                    <a:gd name="T7" fmla="*/ 66 h 336"/>
                    <a:gd name="T8" fmla="*/ 36 w 940"/>
                    <a:gd name="T9" fmla="*/ 66 h 336"/>
                    <a:gd name="T10" fmla="*/ 39 w 940"/>
                    <a:gd name="T11" fmla="*/ 67 h 336"/>
                    <a:gd name="T12" fmla="*/ 42 w 940"/>
                    <a:gd name="T13" fmla="*/ 67 h 336"/>
                    <a:gd name="T14" fmla="*/ 46 w 940"/>
                    <a:gd name="T15" fmla="*/ 69 h 336"/>
                    <a:gd name="T16" fmla="*/ 144 w 940"/>
                    <a:gd name="T17" fmla="*/ 70 h 336"/>
                    <a:gd name="T18" fmla="*/ 147 w 940"/>
                    <a:gd name="T19" fmla="*/ 68 h 336"/>
                    <a:gd name="T20" fmla="*/ 150 w 940"/>
                    <a:gd name="T21" fmla="*/ 67 h 336"/>
                    <a:gd name="T22" fmla="*/ 153 w 940"/>
                    <a:gd name="T23" fmla="*/ 66 h 336"/>
                    <a:gd name="T24" fmla="*/ 157 w 940"/>
                    <a:gd name="T25" fmla="*/ 66 h 336"/>
                    <a:gd name="T26" fmla="*/ 160 w 940"/>
                    <a:gd name="T27" fmla="*/ 66 h 336"/>
                    <a:gd name="T28" fmla="*/ 164 w 940"/>
                    <a:gd name="T29" fmla="*/ 67 h 336"/>
                    <a:gd name="T30" fmla="*/ 167 w 940"/>
                    <a:gd name="T31" fmla="*/ 68 h 336"/>
                    <a:gd name="T32" fmla="*/ 169 w 940"/>
                    <a:gd name="T33" fmla="*/ 70 h 336"/>
                    <a:gd name="T34" fmla="*/ 195 w 940"/>
                    <a:gd name="T35" fmla="*/ 61 h 336"/>
                    <a:gd name="T36" fmla="*/ 195 w 940"/>
                    <a:gd name="T37" fmla="*/ 40 h 336"/>
                    <a:gd name="T38" fmla="*/ 194 w 940"/>
                    <a:gd name="T39" fmla="*/ 33 h 336"/>
                    <a:gd name="T40" fmla="*/ 192 w 940"/>
                    <a:gd name="T41" fmla="*/ 24 h 336"/>
                    <a:gd name="T42" fmla="*/ 189 w 940"/>
                    <a:gd name="T43" fmla="*/ 13 h 336"/>
                    <a:gd name="T44" fmla="*/ 186 w 940"/>
                    <a:gd name="T45" fmla="*/ 5 h 336"/>
                    <a:gd name="T46" fmla="*/ 186 w 940"/>
                    <a:gd name="T47" fmla="*/ 4 h 336"/>
                    <a:gd name="T48" fmla="*/ 183 w 940"/>
                    <a:gd name="T49" fmla="*/ 0 h 336"/>
                    <a:gd name="T50" fmla="*/ 78 w 940"/>
                    <a:gd name="T51" fmla="*/ 0 h 336"/>
                    <a:gd name="T52" fmla="*/ 72 w 940"/>
                    <a:gd name="T53" fmla="*/ 1 h 336"/>
                    <a:gd name="T54" fmla="*/ 68 w 940"/>
                    <a:gd name="T55" fmla="*/ 2 h 336"/>
                    <a:gd name="T56" fmla="*/ 66 w 940"/>
                    <a:gd name="T57" fmla="*/ 4 h 336"/>
                    <a:gd name="T58" fmla="*/ 65 w 940"/>
                    <a:gd name="T59" fmla="*/ 5 h 336"/>
                    <a:gd name="T60" fmla="*/ 35 w 940"/>
                    <a:gd name="T61" fmla="*/ 36 h 336"/>
                    <a:gd name="T62" fmla="*/ 27 w 940"/>
                    <a:gd name="T63" fmla="*/ 38 h 336"/>
                    <a:gd name="T64" fmla="*/ 17 w 940"/>
                    <a:gd name="T65" fmla="*/ 41 h 336"/>
                    <a:gd name="T66" fmla="*/ 9 w 940"/>
                    <a:gd name="T67" fmla="*/ 44 h 336"/>
                    <a:gd name="T68" fmla="*/ 5 w 940"/>
                    <a:gd name="T69" fmla="*/ 46 h 336"/>
                    <a:gd name="T70" fmla="*/ 2 w 940"/>
                    <a:gd name="T71" fmla="*/ 49 h 336"/>
                    <a:gd name="T72" fmla="*/ 0 w 940"/>
                    <a:gd name="T73" fmla="*/ 53 h 336"/>
                    <a:gd name="T74" fmla="*/ 0 w 940"/>
                    <a:gd name="T75" fmla="*/ 56 h 336"/>
                    <a:gd name="T76" fmla="*/ 0 w 940"/>
                    <a:gd name="T77" fmla="*/ 56 h 336"/>
                    <a:gd name="T78" fmla="*/ 0 w 940"/>
                    <a:gd name="T79" fmla="*/ 57 h 336"/>
                    <a:gd name="T80" fmla="*/ 0 w 940"/>
                    <a:gd name="T81" fmla="*/ 57 h 336"/>
                    <a:gd name="T82" fmla="*/ 21 w 940"/>
                    <a:gd name="T83" fmla="*/ 70 h 3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940" h="336">
                      <a:moveTo>
                        <a:pt x="103" y="336"/>
                      </a:moveTo>
                      <a:lnTo>
                        <a:pt x="110" y="332"/>
                      </a:lnTo>
                      <a:lnTo>
                        <a:pt x="117" y="329"/>
                      </a:lnTo>
                      <a:lnTo>
                        <a:pt x="124" y="326"/>
                      </a:lnTo>
                      <a:lnTo>
                        <a:pt x="132" y="324"/>
                      </a:lnTo>
                      <a:lnTo>
                        <a:pt x="140" y="322"/>
                      </a:lnTo>
                      <a:lnTo>
                        <a:pt x="148" y="321"/>
                      </a:lnTo>
                      <a:lnTo>
                        <a:pt x="157" y="319"/>
                      </a:lnTo>
                      <a:lnTo>
                        <a:pt x="165" y="319"/>
                      </a:lnTo>
                      <a:lnTo>
                        <a:pt x="173" y="319"/>
                      </a:lnTo>
                      <a:lnTo>
                        <a:pt x="181" y="321"/>
                      </a:lnTo>
                      <a:lnTo>
                        <a:pt x="189" y="322"/>
                      </a:lnTo>
                      <a:lnTo>
                        <a:pt x="197" y="324"/>
                      </a:lnTo>
                      <a:lnTo>
                        <a:pt x="205" y="326"/>
                      </a:lnTo>
                      <a:lnTo>
                        <a:pt x="212" y="329"/>
                      </a:lnTo>
                      <a:lnTo>
                        <a:pt x="219" y="332"/>
                      </a:lnTo>
                      <a:lnTo>
                        <a:pt x="226" y="336"/>
                      </a:lnTo>
                      <a:lnTo>
                        <a:pt x="695" y="336"/>
                      </a:lnTo>
                      <a:lnTo>
                        <a:pt x="702" y="332"/>
                      </a:lnTo>
                      <a:lnTo>
                        <a:pt x="709" y="329"/>
                      </a:lnTo>
                      <a:lnTo>
                        <a:pt x="716" y="326"/>
                      </a:lnTo>
                      <a:lnTo>
                        <a:pt x="724" y="324"/>
                      </a:lnTo>
                      <a:lnTo>
                        <a:pt x="732" y="322"/>
                      </a:lnTo>
                      <a:lnTo>
                        <a:pt x="740" y="321"/>
                      </a:lnTo>
                      <a:lnTo>
                        <a:pt x="749" y="319"/>
                      </a:lnTo>
                      <a:lnTo>
                        <a:pt x="757" y="319"/>
                      </a:lnTo>
                      <a:lnTo>
                        <a:pt x="765" y="319"/>
                      </a:lnTo>
                      <a:lnTo>
                        <a:pt x="773" y="321"/>
                      </a:lnTo>
                      <a:lnTo>
                        <a:pt x="781" y="322"/>
                      </a:lnTo>
                      <a:lnTo>
                        <a:pt x="790" y="324"/>
                      </a:lnTo>
                      <a:lnTo>
                        <a:pt x="798" y="326"/>
                      </a:lnTo>
                      <a:lnTo>
                        <a:pt x="805" y="329"/>
                      </a:lnTo>
                      <a:lnTo>
                        <a:pt x="811" y="332"/>
                      </a:lnTo>
                      <a:lnTo>
                        <a:pt x="818" y="336"/>
                      </a:lnTo>
                      <a:lnTo>
                        <a:pt x="940" y="336"/>
                      </a:lnTo>
                      <a:lnTo>
                        <a:pt x="940" y="293"/>
                      </a:lnTo>
                      <a:lnTo>
                        <a:pt x="940" y="240"/>
                      </a:lnTo>
                      <a:lnTo>
                        <a:pt x="940" y="193"/>
                      </a:lnTo>
                      <a:lnTo>
                        <a:pt x="940" y="172"/>
                      </a:lnTo>
                      <a:lnTo>
                        <a:pt x="937" y="160"/>
                      </a:lnTo>
                      <a:lnTo>
                        <a:pt x="932" y="141"/>
                      </a:lnTo>
                      <a:lnTo>
                        <a:pt x="925" y="117"/>
                      </a:lnTo>
                      <a:lnTo>
                        <a:pt x="917" y="89"/>
                      </a:lnTo>
                      <a:lnTo>
                        <a:pt x="911" y="64"/>
                      </a:lnTo>
                      <a:lnTo>
                        <a:pt x="904" y="42"/>
                      </a:lnTo>
                      <a:lnTo>
                        <a:pt x="899" y="27"/>
                      </a:lnTo>
                      <a:lnTo>
                        <a:pt x="898" y="21"/>
                      </a:lnTo>
                      <a:lnTo>
                        <a:pt x="897" y="18"/>
                      </a:lnTo>
                      <a:lnTo>
                        <a:pt x="892" y="11"/>
                      </a:lnTo>
                      <a:lnTo>
                        <a:pt x="885" y="3"/>
                      </a:lnTo>
                      <a:lnTo>
                        <a:pt x="874" y="0"/>
                      </a:lnTo>
                      <a:lnTo>
                        <a:pt x="375" y="0"/>
                      </a:lnTo>
                      <a:lnTo>
                        <a:pt x="361" y="2"/>
                      </a:lnTo>
                      <a:lnTo>
                        <a:pt x="348" y="4"/>
                      </a:lnTo>
                      <a:lnTo>
                        <a:pt x="338" y="7"/>
                      </a:lnTo>
                      <a:lnTo>
                        <a:pt x="329" y="12"/>
                      </a:lnTo>
                      <a:lnTo>
                        <a:pt x="322" y="17"/>
                      </a:lnTo>
                      <a:lnTo>
                        <a:pt x="316" y="20"/>
                      </a:lnTo>
                      <a:lnTo>
                        <a:pt x="313" y="23"/>
                      </a:lnTo>
                      <a:lnTo>
                        <a:pt x="311" y="25"/>
                      </a:lnTo>
                      <a:lnTo>
                        <a:pt x="173" y="169"/>
                      </a:lnTo>
                      <a:lnTo>
                        <a:pt x="167" y="171"/>
                      </a:lnTo>
                      <a:lnTo>
                        <a:pt x="152" y="175"/>
                      </a:lnTo>
                      <a:lnTo>
                        <a:pt x="132" y="182"/>
                      </a:lnTo>
                      <a:lnTo>
                        <a:pt x="106" y="190"/>
                      </a:lnTo>
                      <a:lnTo>
                        <a:pt x="82" y="198"/>
                      </a:lnTo>
                      <a:lnTo>
                        <a:pt x="60" y="205"/>
                      </a:lnTo>
                      <a:lnTo>
                        <a:pt x="45" y="210"/>
                      </a:lnTo>
                      <a:lnTo>
                        <a:pt x="38" y="212"/>
                      </a:lnTo>
                      <a:lnTo>
                        <a:pt x="27" y="219"/>
                      </a:lnTo>
                      <a:lnTo>
                        <a:pt x="18" y="227"/>
                      </a:lnTo>
                      <a:lnTo>
                        <a:pt x="11" y="236"/>
                      </a:lnTo>
                      <a:lnTo>
                        <a:pt x="6" y="246"/>
                      </a:lnTo>
                      <a:lnTo>
                        <a:pt x="3" y="254"/>
                      </a:lnTo>
                      <a:lnTo>
                        <a:pt x="1" y="262"/>
                      </a:lnTo>
                      <a:lnTo>
                        <a:pt x="0" y="268"/>
                      </a:lnTo>
                      <a:lnTo>
                        <a:pt x="0" y="272"/>
                      </a:lnTo>
                      <a:lnTo>
                        <a:pt x="0" y="273"/>
                      </a:lnTo>
                      <a:lnTo>
                        <a:pt x="0" y="274"/>
                      </a:lnTo>
                      <a:lnTo>
                        <a:pt x="0" y="336"/>
                      </a:lnTo>
                      <a:lnTo>
                        <a:pt x="103" y="336"/>
                      </a:lnTo>
                      <a:close/>
                    </a:path>
                  </a:pathLst>
                </a:custGeom>
                <a:solidFill>
                  <a:srgbClr val="3F9E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78" name="Freeform 194"/>
                <p:cNvSpPr>
                  <a:spLocks/>
                </p:cNvSpPr>
                <p:nvPr/>
              </p:nvSpPr>
              <p:spPr bwMode="auto">
                <a:xfrm>
                  <a:off x="4623" y="2014"/>
                  <a:ext cx="194" cy="52"/>
                </a:xfrm>
                <a:custGeom>
                  <a:avLst/>
                  <a:gdLst>
                    <a:gd name="T0" fmla="*/ 0 w 425"/>
                    <a:gd name="T1" fmla="*/ 0 h 111"/>
                    <a:gd name="T2" fmla="*/ 2 w 425"/>
                    <a:gd name="T3" fmla="*/ 2 h 111"/>
                    <a:gd name="T4" fmla="*/ 4 w 425"/>
                    <a:gd name="T5" fmla="*/ 4 h 111"/>
                    <a:gd name="T6" fmla="*/ 5 w 425"/>
                    <a:gd name="T7" fmla="*/ 7 h 111"/>
                    <a:gd name="T8" fmla="*/ 6 w 425"/>
                    <a:gd name="T9" fmla="*/ 9 h 111"/>
                    <a:gd name="T10" fmla="*/ 7 w 425"/>
                    <a:gd name="T11" fmla="*/ 12 h 111"/>
                    <a:gd name="T12" fmla="*/ 8 w 425"/>
                    <a:gd name="T13" fmla="*/ 14 h 111"/>
                    <a:gd name="T14" fmla="*/ 8 w 425"/>
                    <a:gd name="T15" fmla="*/ 17 h 111"/>
                    <a:gd name="T16" fmla="*/ 8 w 425"/>
                    <a:gd name="T17" fmla="*/ 20 h 111"/>
                    <a:gd name="T18" fmla="*/ 8 w 425"/>
                    <a:gd name="T19" fmla="*/ 21 h 111"/>
                    <a:gd name="T20" fmla="*/ 8 w 425"/>
                    <a:gd name="T21" fmla="*/ 22 h 111"/>
                    <a:gd name="T22" fmla="*/ 8 w 425"/>
                    <a:gd name="T23" fmla="*/ 23 h 111"/>
                    <a:gd name="T24" fmla="*/ 8 w 425"/>
                    <a:gd name="T25" fmla="*/ 24 h 111"/>
                    <a:gd name="T26" fmla="*/ 80 w 425"/>
                    <a:gd name="T27" fmla="*/ 24 h 111"/>
                    <a:gd name="T28" fmla="*/ 80 w 425"/>
                    <a:gd name="T29" fmla="*/ 23 h 111"/>
                    <a:gd name="T30" fmla="*/ 80 w 425"/>
                    <a:gd name="T31" fmla="*/ 22 h 111"/>
                    <a:gd name="T32" fmla="*/ 80 w 425"/>
                    <a:gd name="T33" fmla="*/ 21 h 111"/>
                    <a:gd name="T34" fmla="*/ 80 w 425"/>
                    <a:gd name="T35" fmla="*/ 20 h 111"/>
                    <a:gd name="T36" fmla="*/ 80 w 425"/>
                    <a:gd name="T37" fmla="*/ 17 h 111"/>
                    <a:gd name="T38" fmla="*/ 81 w 425"/>
                    <a:gd name="T39" fmla="*/ 14 h 111"/>
                    <a:gd name="T40" fmla="*/ 81 w 425"/>
                    <a:gd name="T41" fmla="*/ 12 h 111"/>
                    <a:gd name="T42" fmla="*/ 82 w 425"/>
                    <a:gd name="T43" fmla="*/ 9 h 111"/>
                    <a:gd name="T44" fmla="*/ 84 w 425"/>
                    <a:gd name="T45" fmla="*/ 7 h 111"/>
                    <a:gd name="T46" fmla="*/ 85 w 425"/>
                    <a:gd name="T47" fmla="*/ 4 h 111"/>
                    <a:gd name="T48" fmla="*/ 87 w 425"/>
                    <a:gd name="T49" fmla="*/ 2 h 111"/>
                    <a:gd name="T50" fmla="*/ 89 w 425"/>
                    <a:gd name="T51" fmla="*/ 0 h 111"/>
                    <a:gd name="T52" fmla="*/ 0 w 425"/>
                    <a:gd name="T53" fmla="*/ 0 h 111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0" t="0" r="r" b="b"/>
                  <a:pathLst>
                    <a:path w="425" h="111">
                      <a:moveTo>
                        <a:pt x="0" y="0"/>
                      </a:moveTo>
                      <a:lnTo>
                        <a:pt x="9" y="9"/>
                      </a:lnTo>
                      <a:lnTo>
                        <a:pt x="17" y="18"/>
                      </a:lnTo>
                      <a:lnTo>
                        <a:pt x="24" y="30"/>
                      </a:lnTo>
                      <a:lnTo>
                        <a:pt x="30" y="40"/>
                      </a:lnTo>
                      <a:lnTo>
                        <a:pt x="35" y="53"/>
                      </a:lnTo>
                      <a:lnTo>
                        <a:pt x="38" y="64"/>
                      </a:lnTo>
                      <a:lnTo>
                        <a:pt x="39" y="78"/>
                      </a:lnTo>
                      <a:lnTo>
                        <a:pt x="40" y="91"/>
                      </a:lnTo>
                      <a:lnTo>
                        <a:pt x="40" y="95"/>
                      </a:lnTo>
                      <a:lnTo>
                        <a:pt x="40" y="101"/>
                      </a:lnTo>
                      <a:lnTo>
                        <a:pt x="40" y="106"/>
                      </a:lnTo>
                      <a:lnTo>
                        <a:pt x="39" y="111"/>
                      </a:lnTo>
                      <a:lnTo>
                        <a:pt x="386" y="111"/>
                      </a:lnTo>
                      <a:lnTo>
                        <a:pt x="385" y="106"/>
                      </a:lnTo>
                      <a:lnTo>
                        <a:pt x="385" y="101"/>
                      </a:lnTo>
                      <a:lnTo>
                        <a:pt x="385" y="95"/>
                      </a:lnTo>
                      <a:lnTo>
                        <a:pt x="385" y="91"/>
                      </a:lnTo>
                      <a:lnTo>
                        <a:pt x="386" y="78"/>
                      </a:lnTo>
                      <a:lnTo>
                        <a:pt x="387" y="64"/>
                      </a:lnTo>
                      <a:lnTo>
                        <a:pt x="391" y="53"/>
                      </a:lnTo>
                      <a:lnTo>
                        <a:pt x="395" y="40"/>
                      </a:lnTo>
                      <a:lnTo>
                        <a:pt x="401" y="30"/>
                      </a:lnTo>
                      <a:lnTo>
                        <a:pt x="408" y="18"/>
                      </a:lnTo>
                      <a:lnTo>
                        <a:pt x="416" y="9"/>
                      </a:lnTo>
                      <a:lnTo>
                        <a:pt x="42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FD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79" name="Freeform 195"/>
                <p:cNvSpPr>
                  <a:spLocks/>
                </p:cNvSpPr>
                <p:nvPr/>
              </p:nvSpPr>
              <p:spPr bwMode="auto">
                <a:xfrm>
                  <a:off x="4893" y="2014"/>
                  <a:ext cx="62" cy="46"/>
                </a:xfrm>
                <a:custGeom>
                  <a:avLst/>
                  <a:gdLst>
                    <a:gd name="T0" fmla="*/ 24 w 136"/>
                    <a:gd name="T1" fmla="*/ 0 h 101"/>
                    <a:gd name="T2" fmla="*/ 22 w 136"/>
                    <a:gd name="T3" fmla="*/ 0 h 101"/>
                    <a:gd name="T4" fmla="*/ 0 w 136"/>
                    <a:gd name="T5" fmla="*/ 0 h 101"/>
                    <a:gd name="T6" fmla="*/ 2 w 136"/>
                    <a:gd name="T7" fmla="*/ 2 h 101"/>
                    <a:gd name="T8" fmla="*/ 4 w 136"/>
                    <a:gd name="T9" fmla="*/ 4 h 101"/>
                    <a:gd name="T10" fmla="*/ 5 w 136"/>
                    <a:gd name="T11" fmla="*/ 6 h 101"/>
                    <a:gd name="T12" fmla="*/ 6 w 136"/>
                    <a:gd name="T13" fmla="*/ 8 h 101"/>
                    <a:gd name="T14" fmla="*/ 7 w 136"/>
                    <a:gd name="T15" fmla="*/ 11 h 101"/>
                    <a:gd name="T16" fmla="*/ 8 w 136"/>
                    <a:gd name="T17" fmla="*/ 13 h 101"/>
                    <a:gd name="T18" fmla="*/ 8 w 136"/>
                    <a:gd name="T19" fmla="*/ 16 h 101"/>
                    <a:gd name="T20" fmla="*/ 9 w 136"/>
                    <a:gd name="T21" fmla="*/ 19 h 101"/>
                    <a:gd name="T22" fmla="*/ 9 w 136"/>
                    <a:gd name="T23" fmla="*/ 19 h 101"/>
                    <a:gd name="T24" fmla="*/ 9 w 136"/>
                    <a:gd name="T25" fmla="*/ 20 h 101"/>
                    <a:gd name="T26" fmla="*/ 9 w 136"/>
                    <a:gd name="T27" fmla="*/ 20 h 101"/>
                    <a:gd name="T28" fmla="*/ 9 w 136"/>
                    <a:gd name="T29" fmla="*/ 21 h 101"/>
                    <a:gd name="T30" fmla="*/ 11 w 136"/>
                    <a:gd name="T31" fmla="*/ 20 h 101"/>
                    <a:gd name="T32" fmla="*/ 14 w 136"/>
                    <a:gd name="T33" fmla="*/ 20 h 101"/>
                    <a:gd name="T34" fmla="*/ 17 w 136"/>
                    <a:gd name="T35" fmla="*/ 20 h 101"/>
                    <a:gd name="T36" fmla="*/ 20 w 136"/>
                    <a:gd name="T37" fmla="*/ 19 h 101"/>
                    <a:gd name="T38" fmla="*/ 23 w 136"/>
                    <a:gd name="T39" fmla="*/ 19 h 101"/>
                    <a:gd name="T40" fmla="*/ 25 w 136"/>
                    <a:gd name="T41" fmla="*/ 19 h 101"/>
                    <a:gd name="T42" fmla="*/ 26 w 136"/>
                    <a:gd name="T43" fmla="*/ 18 h 101"/>
                    <a:gd name="T44" fmla="*/ 26 w 136"/>
                    <a:gd name="T45" fmla="*/ 18 h 101"/>
                    <a:gd name="T46" fmla="*/ 27 w 136"/>
                    <a:gd name="T47" fmla="*/ 18 h 101"/>
                    <a:gd name="T48" fmla="*/ 28 w 136"/>
                    <a:gd name="T49" fmla="*/ 18 h 101"/>
                    <a:gd name="T50" fmla="*/ 28 w 136"/>
                    <a:gd name="T51" fmla="*/ 17 h 101"/>
                    <a:gd name="T52" fmla="*/ 28 w 136"/>
                    <a:gd name="T53" fmla="*/ 16 h 101"/>
                    <a:gd name="T54" fmla="*/ 28 w 136"/>
                    <a:gd name="T55" fmla="*/ 14 h 101"/>
                    <a:gd name="T56" fmla="*/ 28 w 136"/>
                    <a:gd name="T57" fmla="*/ 10 h 101"/>
                    <a:gd name="T58" fmla="*/ 28 w 136"/>
                    <a:gd name="T59" fmla="*/ 7 h 101"/>
                    <a:gd name="T60" fmla="*/ 28 w 136"/>
                    <a:gd name="T61" fmla="*/ 5 h 101"/>
                    <a:gd name="T62" fmla="*/ 28 w 136"/>
                    <a:gd name="T63" fmla="*/ 4 h 101"/>
                    <a:gd name="T64" fmla="*/ 27 w 136"/>
                    <a:gd name="T65" fmla="*/ 2 h 101"/>
                    <a:gd name="T66" fmla="*/ 26 w 136"/>
                    <a:gd name="T67" fmla="*/ 1 h 101"/>
                    <a:gd name="T68" fmla="*/ 24 w 136"/>
                    <a:gd name="T69" fmla="*/ 0 h 101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0" t="0" r="r" b="b"/>
                  <a:pathLst>
                    <a:path w="136" h="101">
                      <a:moveTo>
                        <a:pt x="113" y="2"/>
                      </a:moveTo>
                      <a:lnTo>
                        <a:pt x="105" y="0"/>
                      </a:lnTo>
                      <a:lnTo>
                        <a:pt x="0" y="0"/>
                      </a:lnTo>
                      <a:lnTo>
                        <a:pt x="9" y="9"/>
                      </a:lnTo>
                      <a:lnTo>
                        <a:pt x="18" y="18"/>
                      </a:lnTo>
                      <a:lnTo>
                        <a:pt x="24" y="30"/>
                      </a:lnTo>
                      <a:lnTo>
                        <a:pt x="30" y="40"/>
                      </a:lnTo>
                      <a:lnTo>
                        <a:pt x="35" y="53"/>
                      </a:lnTo>
                      <a:lnTo>
                        <a:pt x="38" y="64"/>
                      </a:lnTo>
                      <a:lnTo>
                        <a:pt x="39" y="78"/>
                      </a:lnTo>
                      <a:lnTo>
                        <a:pt x="41" y="91"/>
                      </a:lnTo>
                      <a:lnTo>
                        <a:pt x="41" y="93"/>
                      </a:lnTo>
                      <a:lnTo>
                        <a:pt x="41" y="95"/>
                      </a:lnTo>
                      <a:lnTo>
                        <a:pt x="41" y="99"/>
                      </a:lnTo>
                      <a:lnTo>
                        <a:pt x="41" y="101"/>
                      </a:lnTo>
                      <a:lnTo>
                        <a:pt x="53" y="99"/>
                      </a:lnTo>
                      <a:lnTo>
                        <a:pt x="67" y="98"/>
                      </a:lnTo>
                      <a:lnTo>
                        <a:pt x="82" y="95"/>
                      </a:lnTo>
                      <a:lnTo>
                        <a:pt x="96" y="93"/>
                      </a:lnTo>
                      <a:lnTo>
                        <a:pt x="109" y="91"/>
                      </a:lnTo>
                      <a:lnTo>
                        <a:pt x="119" y="89"/>
                      </a:lnTo>
                      <a:lnTo>
                        <a:pt x="126" y="88"/>
                      </a:lnTo>
                      <a:lnTo>
                        <a:pt x="128" y="88"/>
                      </a:lnTo>
                      <a:lnTo>
                        <a:pt x="130" y="87"/>
                      </a:lnTo>
                      <a:lnTo>
                        <a:pt x="134" y="85"/>
                      </a:lnTo>
                      <a:lnTo>
                        <a:pt x="135" y="81"/>
                      </a:lnTo>
                      <a:lnTo>
                        <a:pt x="136" y="76"/>
                      </a:lnTo>
                      <a:lnTo>
                        <a:pt x="136" y="68"/>
                      </a:lnTo>
                      <a:lnTo>
                        <a:pt x="136" y="50"/>
                      </a:lnTo>
                      <a:lnTo>
                        <a:pt x="136" y="32"/>
                      </a:lnTo>
                      <a:lnTo>
                        <a:pt x="136" y="23"/>
                      </a:lnTo>
                      <a:lnTo>
                        <a:pt x="135" y="18"/>
                      </a:lnTo>
                      <a:lnTo>
                        <a:pt x="132" y="12"/>
                      </a:lnTo>
                      <a:lnTo>
                        <a:pt x="125" y="7"/>
                      </a:lnTo>
                      <a:lnTo>
                        <a:pt x="113" y="2"/>
                      </a:lnTo>
                      <a:close/>
                    </a:path>
                  </a:pathLst>
                </a:custGeom>
                <a:solidFill>
                  <a:srgbClr val="BFD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80" name="Freeform 196"/>
                <p:cNvSpPr>
                  <a:spLocks/>
                </p:cNvSpPr>
                <p:nvPr/>
              </p:nvSpPr>
              <p:spPr bwMode="auto">
                <a:xfrm>
                  <a:off x="4813" y="2014"/>
                  <a:ext cx="83" cy="83"/>
                </a:xfrm>
                <a:custGeom>
                  <a:avLst/>
                  <a:gdLst>
                    <a:gd name="T0" fmla="*/ 21 w 183"/>
                    <a:gd name="T1" fmla="*/ 0 h 183"/>
                    <a:gd name="T2" fmla="*/ 16 w 183"/>
                    <a:gd name="T3" fmla="*/ 0 h 183"/>
                    <a:gd name="T4" fmla="*/ 13 w 183"/>
                    <a:gd name="T5" fmla="*/ 0 h 183"/>
                    <a:gd name="T6" fmla="*/ 10 w 183"/>
                    <a:gd name="T7" fmla="*/ 2 h 183"/>
                    <a:gd name="T8" fmla="*/ 7 w 183"/>
                    <a:gd name="T9" fmla="*/ 4 h 183"/>
                    <a:gd name="T10" fmla="*/ 5 w 183"/>
                    <a:gd name="T11" fmla="*/ 6 h 183"/>
                    <a:gd name="T12" fmla="*/ 3 w 183"/>
                    <a:gd name="T13" fmla="*/ 9 h 183"/>
                    <a:gd name="T14" fmla="*/ 1 w 183"/>
                    <a:gd name="T15" fmla="*/ 12 h 183"/>
                    <a:gd name="T16" fmla="*/ 0 w 183"/>
                    <a:gd name="T17" fmla="*/ 15 h 183"/>
                    <a:gd name="T18" fmla="*/ 0 w 183"/>
                    <a:gd name="T19" fmla="*/ 19 h 183"/>
                    <a:gd name="T20" fmla="*/ 0 w 183"/>
                    <a:gd name="T21" fmla="*/ 22 h 183"/>
                    <a:gd name="T22" fmla="*/ 1 w 183"/>
                    <a:gd name="T23" fmla="*/ 26 h 183"/>
                    <a:gd name="T24" fmla="*/ 3 w 183"/>
                    <a:gd name="T25" fmla="*/ 29 h 183"/>
                    <a:gd name="T26" fmla="*/ 5 w 183"/>
                    <a:gd name="T27" fmla="*/ 32 h 183"/>
                    <a:gd name="T28" fmla="*/ 8 w 183"/>
                    <a:gd name="T29" fmla="*/ 34 h 183"/>
                    <a:gd name="T30" fmla="*/ 12 w 183"/>
                    <a:gd name="T31" fmla="*/ 36 h 183"/>
                    <a:gd name="T32" fmla="*/ 15 w 183"/>
                    <a:gd name="T33" fmla="*/ 37 h 183"/>
                    <a:gd name="T34" fmla="*/ 19 w 183"/>
                    <a:gd name="T35" fmla="*/ 38 h 183"/>
                    <a:gd name="T36" fmla="*/ 23 w 183"/>
                    <a:gd name="T37" fmla="*/ 37 h 183"/>
                    <a:gd name="T38" fmla="*/ 26 w 183"/>
                    <a:gd name="T39" fmla="*/ 36 h 183"/>
                    <a:gd name="T40" fmla="*/ 29 w 183"/>
                    <a:gd name="T41" fmla="*/ 34 h 183"/>
                    <a:gd name="T42" fmla="*/ 32 w 183"/>
                    <a:gd name="T43" fmla="*/ 32 h 183"/>
                    <a:gd name="T44" fmla="*/ 34 w 183"/>
                    <a:gd name="T45" fmla="*/ 29 h 183"/>
                    <a:gd name="T46" fmla="*/ 36 w 183"/>
                    <a:gd name="T47" fmla="*/ 26 h 183"/>
                    <a:gd name="T48" fmla="*/ 37 w 183"/>
                    <a:gd name="T49" fmla="*/ 22 h 183"/>
                    <a:gd name="T50" fmla="*/ 38 w 183"/>
                    <a:gd name="T51" fmla="*/ 19 h 183"/>
                    <a:gd name="T52" fmla="*/ 38 w 183"/>
                    <a:gd name="T53" fmla="*/ 15 h 183"/>
                    <a:gd name="T54" fmla="*/ 37 w 183"/>
                    <a:gd name="T55" fmla="*/ 12 h 183"/>
                    <a:gd name="T56" fmla="*/ 35 w 183"/>
                    <a:gd name="T57" fmla="*/ 9 h 183"/>
                    <a:gd name="T58" fmla="*/ 33 w 183"/>
                    <a:gd name="T59" fmla="*/ 6 h 183"/>
                    <a:gd name="T60" fmla="*/ 31 w 183"/>
                    <a:gd name="T61" fmla="*/ 4 h 183"/>
                    <a:gd name="T62" fmla="*/ 28 w 183"/>
                    <a:gd name="T63" fmla="*/ 2 h 183"/>
                    <a:gd name="T64" fmla="*/ 24 w 183"/>
                    <a:gd name="T65" fmla="*/ 0 h 183"/>
                    <a:gd name="T66" fmla="*/ 21 w 183"/>
                    <a:gd name="T67" fmla="*/ 0 h 18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83" h="183">
                      <a:moveTo>
                        <a:pt x="104" y="0"/>
                      </a:moveTo>
                      <a:lnTo>
                        <a:pt x="80" y="0"/>
                      </a:lnTo>
                      <a:lnTo>
                        <a:pt x="63" y="3"/>
                      </a:lnTo>
                      <a:lnTo>
                        <a:pt x="48" y="10"/>
                      </a:lnTo>
                      <a:lnTo>
                        <a:pt x="35" y="19"/>
                      </a:lnTo>
                      <a:lnTo>
                        <a:pt x="23" y="30"/>
                      </a:lnTo>
                      <a:lnTo>
                        <a:pt x="14" y="43"/>
                      </a:lnTo>
                      <a:lnTo>
                        <a:pt x="6" y="57"/>
                      </a:lnTo>
                      <a:lnTo>
                        <a:pt x="1" y="73"/>
                      </a:lnTo>
                      <a:lnTo>
                        <a:pt x="0" y="91"/>
                      </a:lnTo>
                      <a:lnTo>
                        <a:pt x="2" y="109"/>
                      </a:lnTo>
                      <a:lnTo>
                        <a:pt x="7" y="126"/>
                      </a:lnTo>
                      <a:lnTo>
                        <a:pt x="15" y="142"/>
                      </a:lnTo>
                      <a:lnTo>
                        <a:pt x="27" y="155"/>
                      </a:lnTo>
                      <a:lnTo>
                        <a:pt x="40" y="167"/>
                      </a:lnTo>
                      <a:lnTo>
                        <a:pt x="57" y="176"/>
                      </a:lnTo>
                      <a:lnTo>
                        <a:pt x="74" y="180"/>
                      </a:lnTo>
                      <a:lnTo>
                        <a:pt x="92" y="183"/>
                      </a:lnTo>
                      <a:lnTo>
                        <a:pt x="111" y="180"/>
                      </a:lnTo>
                      <a:lnTo>
                        <a:pt x="128" y="176"/>
                      </a:lnTo>
                      <a:lnTo>
                        <a:pt x="143" y="167"/>
                      </a:lnTo>
                      <a:lnTo>
                        <a:pt x="157" y="155"/>
                      </a:lnTo>
                      <a:lnTo>
                        <a:pt x="168" y="142"/>
                      </a:lnTo>
                      <a:lnTo>
                        <a:pt x="176" y="126"/>
                      </a:lnTo>
                      <a:lnTo>
                        <a:pt x="181" y="109"/>
                      </a:lnTo>
                      <a:lnTo>
                        <a:pt x="183" y="91"/>
                      </a:lnTo>
                      <a:lnTo>
                        <a:pt x="182" y="73"/>
                      </a:lnTo>
                      <a:lnTo>
                        <a:pt x="178" y="57"/>
                      </a:lnTo>
                      <a:lnTo>
                        <a:pt x="169" y="43"/>
                      </a:lnTo>
                      <a:lnTo>
                        <a:pt x="160" y="30"/>
                      </a:lnTo>
                      <a:lnTo>
                        <a:pt x="149" y="19"/>
                      </a:lnTo>
                      <a:lnTo>
                        <a:pt x="135" y="10"/>
                      </a:lnTo>
                      <a:lnTo>
                        <a:pt x="120" y="3"/>
                      </a:lnTo>
                      <a:lnTo>
                        <a:pt x="104" y="0"/>
                      </a:lnTo>
                      <a:close/>
                    </a:path>
                  </a:pathLst>
                </a:custGeom>
                <a:solidFill>
                  <a:srgbClr val="3F9E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81" name="Freeform 197"/>
                <p:cNvSpPr>
                  <a:spLocks noEditPoints="1"/>
                </p:cNvSpPr>
                <p:nvPr/>
              </p:nvSpPr>
              <p:spPr bwMode="auto">
                <a:xfrm>
                  <a:off x="4548" y="2020"/>
                  <a:ext cx="73" cy="73"/>
                </a:xfrm>
                <a:custGeom>
                  <a:avLst/>
                  <a:gdLst>
                    <a:gd name="T0" fmla="*/ 0 w 161"/>
                    <a:gd name="T1" fmla="*/ 20 h 160"/>
                    <a:gd name="T2" fmla="*/ 3 w 161"/>
                    <a:gd name="T3" fmla="*/ 26 h 160"/>
                    <a:gd name="T4" fmla="*/ 7 w 161"/>
                    <a:gd name="T5" fmla="*/ 31 h 160"/>
                    <a:gd name="T6" fmla="*/ 13 w 161"/>
                    <a:gd name="T7" fmla="*/ 33 h 160"/>
                    <a:gd name="T8" fmla="*/ 20 w 161"/>
                    <a:gd name="T9" fmla="*/ 33 h 160"/>
                    <a:gd name="T10" fmla="*/ 26 w 161"/>
                    <a:gd name="T11" fmla="*/ 31 h 160"/>
                    <a:gd name="T12" fmla="*/ 30 w 161"/>
                    <a:gd name="T13" fmla="*/ 26 h 160"/>
                    <a:gd name="T14" fmla="*/ 33 w 161"/>
                    <a:gd name="T15" fmla="*/ 20 h 160"/>
                    <a:gd name="T16" fmla="*/ 33 w 161"/>
                    <a:gd name="T17" fmla="*/ 13 h 160"/>
                    <a:gd name="T18" fmla="*/ 30 w 161"/>
                    <a:gd name="T19" fmla="*/ 7 h 160"/>
                    <a:gd name="T20" fmla="*/ 26 w 161"/>
                    <a:gd name="T21" fmla="*/ 3 h 160"/>
                    <a:gd name="T22" fmla="*/ 20 w 161"/>
                    <a:gd name="T23" fmla="*/ 0 h 160"/>
                    <a:gd name="T24" fmla="*/ 13 w 161"/>
                    <a:gd name="T25" fmla="*/ 0 h 160"/>
                    <a:gd name="T26" fmla="*/ 7 w 161"/>
                    <a:gd name="T27" fmla="*/ 3 h 160"/>
                    <a:gd name="T28" fmla="*/ 3 w 161"/>
                    <a:gd name="T29" fmla="*/ 7 h 160"/>
                    <a:gd name="T30" fmla="*/ 0 w 161"/>
                    <a:gd name="T31" fmla="*/ 13 h 160"/>
                    <a:gd name="T32" fmla="*/ 3 w 161"/>
                    <a:gd name="T33" fmla="*/ 17 h 160"/>
                    <a:gd name="T34" fmla="*/ 5 w 161"/>
                    <a:gd name="T35" fmla="*/ 11 h 160"/>
                    <a:gd name="T36" fmla="*/ 7 w 161"/>
                    <a:gd name="T37" fmla="*/ 7 h 160"/>
                    <a:gd name="T38" fmla="*/ 11 w 161"/>
                    <a:gd name="T39" fmla="*/ 5 h 160"/>
                    <a:gd name="T40" fmla="*/ 17 w 161"/>
                    <a:gd name="T41" fmla="*/ 3 h 160"/>
                    <a:gd name="T42" fmla="*/ 22 w 161"/>
                    <a:gd name="T43" fmla="*/ 5 h 160"/>
                    <a:gd name="T44" fmla="*/ 26 w 161"/>
                    <a:gd name="T45" fmla="*/ 7 h 160"/>
                    <a:gd name="T46" fmla="*/ 29 w 161"/>
                    <a:gd name="T47" fmla="*/ 11 h 160"/>
                    <a:gd name="T48" fmla="*/ 29 w 161"/>
                    <a:gd name="T49" fmla="*/ 17 h 160"/>
                    <a:gd name="T50" fmla="*/ 29 w 161"/>
                    <a:gd name="T51" fmla="*/ 22 h 160"/>
                    <a:gd name="T52" fmla="*/ 26 w 161"/>
                    <a:gd name="T53" fmla="*/ 26 h 160"/>
                    <a:gd name="T54" fmla="*/ 22 w 161"/>
                    <a:gd name="T55" fmla="*/ 29 h 160"/>
                    <a:gd name="T56" fmla="*/ 17 w 161"/>
                    <a:gd name="T57" fmla="*/ 30 h 160"/>
                    <a:gd name="T58" fmla="*/ 11 w 161"/>
                    <a:gd name="T59" fmla="*/ 29 h 160"/>
                    <a:gd name="T60" fmla="*/ 7 w 161"/>
                    <a:gd name="T61" fmla="*/ 26 h 160"/>
                    <a:gd name="T62" fmla="*/ 5 w 161"/>
                    <a:gd name="T63" fmla="*/ 22 h 160"/>
                    <a:gd name="T64" fmla="*/ 3 w 161"/>
                    <a:gd name="T65" fmla="*/ 17 h 160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61" h="160">
                      <a:moveTo>
                        <a:pt x="0" y="80"/>
                      </a:moveTo>
                      <a:lnTo>
                        <a:pt x="2" y="96"/>
                      </a:lnTo>
                      <a:lnTo>
                        <a:pt x="6" y="111"/>
                      </a:lnTo>
                      <a:lnTo>
                        <a:pt x="14" y="125"/>
                      </a:lnTo>
                      <a:lnTo>
                        <a:pt x="23" y="137"/>
                      </a:lnTo>
                      <a:lnTo>
                        <a:pt x="36" y="146"/>
                      </a:lnTo>
                      <a:lnTo>
                        <a:pt x="50" y="154"/>
                      </a:lnTo>
                      <a:lnTo>
                        <a:pt x="65" y="159"/>
                      </a:lnTo>
                      <a:lnTo>
                        <a:pt x="81" y="160"/>
                      </a:lnTo>
                      <a:lnTo>
                        <a:pt x="97" y="159"/>
                      </a:lnTo>
                      <a:lnTo>
                        <a:pt x="112" y="154"/>
                      </a:lnTo>
                      <a:lnTo>
                        <a:pt x="126" y="146"/>
                      </a:lnTo>
                      <a:lnTo>
                        <a:pt x="137" y="137"/>
                      </a:lnTo>
                      <a:lnTo>
                        <a:pt x="147" y="125"/>
                      </a:lnTo>
                      <a:lnTo>
                        <a:pt x="155" y="111"/>
                      </a:lnTo>
                      <a:lnTo>
                        <a:pt x="159" y="96"/>
                      </a:lnTo>
                      <a:lnTo>
                        <a:pt x="161" y="80"/>
                      </a:lnTo>
                      <a:lnTo>
                        <a:pt x="159" y="64"/>
                      </a:lnTo>
                      <a:lnTo>
                        <a:pt x="155" y="49"/>
                      </a:lnTo>
                      <a:lnTo>
                        <a:pt x="147" y="35"/>
                      </a:lnTo>
                      <a:lnTo>
                        <a:pt x="137" y="23"/>
                      </a:lnTo>
                      <a:lnTo>
                        <a:pt x="126" y="14"/>
                      </a:lnTo>
                      <a:lnTo>
                        <a:pt x="112" y="6"/>
                      </a:lnTo>
                      <a:lnTo>
                        <a:pt x="97" y="1"/>
                      </a:lnTo>
                      <a:lnTo>
                        <a:pt x="81" y="0"/>
                      </a:lnTo>
                      <a:lnTo>
                        <a:pt x="65" y="1"/>
                      </a:lnTo>
                      <a:lnTo>
                        <a:pt x="50" y="6"/>
                      </a:lnTo>
                      <a:lnTo>
                        <a:pt x="36" y="14"/>
                      </a:lnTo>
                      <a:lnTo>
                        <a:pt x="23" y="23"/>
                      </a:lnTo>
                      <a:lnTo>
                        <a:pt x="14" y="35"/>
                      </a:lnTo>
                      <a:lnTo>
                        <a:pt x="6" y="49"/>
                      </a:lnTo>
                      <a:lnTo>
                        <a:pt x="2" y="64"/>
                      </a:lnTo>
                      <a:lnTo>
                        <a:pt x="0" y="80"/>
                      </a:lnTo>
                      <a:close/>
                      <a:moveTo>
                        <a:pt x="16" y="80"/>
                      </a:moveTo>
                      <a:lnTo>
                        <a:pt x="18" y="67"/>
                      </a:lnTo>
                      <a:lnTo>
                        <a:pt x="21" y="55"/>
                      </a:lnTo>
                      <a:lnTo>
                        <a:pt x="28" y="44"/>
                      </a:lnTo>
                      <a:lnTo>
                        <a:pt x="35" y="35"/>
                      </a:lnTo>
                      <a:lnTo>
                        <a:pt x="45" y="27"/>
                      </a:lnTo>
                      <a:lnTo>
                        <a:pt x="56" y="21"/>
                      </a:lnTo>
                      <a:lnTo>
                        <a:pt x="68" y="17"/>
                      </a:lnTo>
                      <a:lnTo>
                        <a:pt x="81" y="16"/>
                      </a:lnTo>
                      <a:lnTo>
                        <a:pt x="94" y="17"/>
                      </a:lnTo>
                      <a:lnTo>
                        <a:pt x="105" y="21"/>
                      </a:lnTo>
                      <a:lnTo>
                        <a:pt x="117" y="27"/>
                      </a:lnTo>
                      <a:lnTo>
                        <a:pt x="126" y="35"/>
                      </a:lnTo>
                      <a:lnTo>
                        <a:pt x="134" y="44"/>
                      </a:lnTo>
                      <a:lnTo>
                        <a:pt x="140" y="55"/>
                      </a:lnTo>
                      <a:lnTo>
                        <a:pt x="143" y="67"/>
                      </a:lnTo>
                      <a:lnTo>
                        <a:pt x="144" y="80"/>
                      </a:lnTo>
                      <a:lnTo>
                        <a:pt x="143" y="92"/>
                      </a:lnTo>
                      <a:lnTo>
                        <a:pt x="140" y="105"/>
                      </a:lnTo>
                      <a:lnTo>
                        <a:pt x="134" y="115"/>
                      </a:lnTo>
                      <a:lnTo>
                        <a:pt x="126" y="126"/>
                      </a:lnTo>
                      <a:lnTo>
                        <a:pt x="117" y="133"/>
                      </a:lnTo>
                      <a:lnTo>
                        <a:pt x="105" y="140"/>
                      </a:lnTo>
                      <a:lnTo>
                        <a:pt x="94" y="143"/>
                      </a:lnTo>
                      <a:lnTo>
                        <a:pt x="81" y="144"/>
                      </a:lnTo>
                      <a:lnTo>
                        <a:pt x="68" y="143"/>
                      </a:lnTo>
                      <a:lnTo>
                        <a:pt x="56" y="140"/>
                      </a:lnTo>
                      <a:lnTo>
                        <a:pt x="45" y="133"/>
                      </a:lnTo>
                      <a:lnTo>
                        <a:pt x="35" y="126"/>
                      </a:lnTo>
                      <a:lnTo>
                        <a:pt x="28" y="115"/>
                      </a:lnTo>
                      <a:lnTo>
                        <a:pt x="21" y="105"/>
                      </a:lnTo>
                      <a:lnTo>
                        <a:pt x="18" y="92"/>
                      </a:lnTo>
                      <a:lnTo>
                        <a:pt x="16" y="8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82" name="Freeform 198"/>
                <p:cNvSpPr>
                  <a:spLocks noEditPoints="1"/>
                </p:cNvSpPr>
                <p:nvPr/>
              </p:nvSpPr>
              <p:spPr bwMode="auto">
                <a:xfrm>
                  <a:off x="4818" y="2020"/>
                  <a:ext cx="73" cy="73"/>
                </a:xfrm>
                <a:custGeom>
                  <a:avLst/>
                  <a:gdLst>
                    <a:gd name="T0" fmla="*/ 0 w 160"/>
                    <a:gd name="T1" fmla="*/ 20 h 160"/>
                    <a:gd name="T2" fmla="*/ 3 w 160"/>
                    <a:gd name="T3" fmla="*/ 26 h 160"/>
                    <a:gd name="T4" fmla="*/ 7 w 160"/>
                    <a:gd name="T5" fmla="*/ 31 h 160"/>
                    <a:gd name="T6" fmla="*/ 13 w 160"/>
                    <a:gd name="T7" fmla="*/ 33 h 160"/>
                    <a:gd name="T8" fmla="*/ 20 w 160"/>
                    <a:gd name="T9" fmla="*/ 33 h 160"/>
                    <a:gd name="T10" fmla="*/ 26 w 160"/>
                    <a:gd name="T11" fmla="*/ 31 h 160"/>
                    <a:gd name="T12" fmla="*/ 31 w 160"/>
                    <a:gd name="T13" fmla="*/ 26 h 160"/>
                    <a:gd name="T14" fmla="*/ 33 w 160"/>
                    <a:gd name="T15" fmla="*/ 20 h 160"/>
                    <a:gd name="T16" fmla="*/ 33 w 160"/>
                    <a:gd name="T17" fmla="*/ 13 h 160"/>
                    <a:gd name="T18" fmla="*/ 31 w 160"/>
                    <a:gd name="T19" fmla="*/ 7 h 160"/>
                    <a:gd name="T20" fmla="*/ 26 w 160"/>
                    <a:gd name="T21" fmla="*/ 3 h 160"/>
                    <a:gd name="T22" fmla="*/ 20 w 160"/>
                    <a:gd name="T23" fmla="*/ 0 h 160"/>
                    <a:gd name="T24" fmla="*/ 13 w 160"/>
                    <a:gd name="T25" fmla="*/ 0 h 160"/>
                    <a:gd name="T26" fmla="*/ 7 w 160"/>
                    <a:gd name="T27" fmla="*/ 3 h 160"/>
                    <a:gd name="T28" fmla="*/ 3 w 160"/>
                    <a:gd name="T29" fmla="*/ 7 h 160"/>
                    <a:gd name="T30" fmla="*/ 0 w 160"/>
                    <a:gd name="T31" fmla="*/ 13 h 160"/>
                    <a:gd name="T32" fmla="*/ 3 w 160"/>
                    <a:gd name="T33" fmla="*/ 17 h 160"/>
                    <a:gd name="T34" fmla="*/ 4 w 160"/>
                    <a:gd name="T35" fmla="*/ 11 h 160"/>
                    <a:gd name="T36" fmla="*/ 7 w 160"/>
                    <a:gd name="T37" fmla="*/ 7 h 160"/>
                    <a:gd name="T38" fmla="*/ 11 w 160"/>
                    <a:gd name="T39" fmla="*/ 5 h 160"/>
                    <a:gd name="T40" fmla="*/ 17 w 160"/>
                    <a:gd name="T41" fmla="*/ 3 h 160"/>
                    <a:gd name="T42" fmla="*/ 21 w 160"/>
                    <a:gd name="T43" fmla="*/ 5 h 160"/>
                    <a:gd name="T44" fmla="*/ 26 w 160"/>
                    <a:gd name="T45" fmla="*/ 7 h 160"/>
                    <a:gd name="T46" fmla="*/ 29 w 160"/>
                    <a:gd name="T47" fmla="*/ 11 h 160"/>
                    <a:gd name="T48" fmla="*/ 30 w 160"/>
                    <a:gd name="T49" fmla="*/ 17 h 160"/>
                    <a:gd name="T50" fmla="*/ 29 w 160"/>
                    <a:gd name="T51" fmla="*/ 22 h 160"/>
                    <a:gd name="T52" fmla="*/ 26 w 160"/>
                    <a:gd name="T53" fmla="*/ 26 h 160"/>
                    <a:gd name="T54" fmla="*/ 21 w 160"/>
                    <a:gd name="T55" fmla="*/ 29 h 160"/>
                    <a:gd name="T56" fmla="*/ 17 w 160"/>
                    <a:gd name="T57" fmla="*/ 30 h 160"/>
                    <a:gd name="T58" fmla="*/ 11 w 160"/>
                    <a:gd name="T59" fmla="*/ 29 h 160"/>
                    <a:gd name="T60" fmla="*/ 7 w 160"/>
                    <a:gd name="T61" fmla="*/ 26 h 160"/>
                    <a:gd name="T62" fmla="*/ 4 w 160"/>
                    <a:gd name="T63" fmla="*/ 22 h 160"/>
                    <a:gd name="T64" fmla="*/ 3 w 160"/>
                    <a:gd name="T65" fmla="*/ 17 h 160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60" h="160">
                      <a:moveTo>
                        <a:pt x="0" y="80"/>
                      </a:moveTo>
                      <a:lnTo>
                        <a:pt x="1" y="96"/>
                      </a:lnTo>
                      <a:lnTo>
                        <a:pt x="5" y="111"/>
                      </a:lnTo>
                      <a:lnTo>
                        <a:pt x="13" y="125"/>
                      </a:lnTo>
                      <a:lnTo>
                        <a:pt x="23" y="137"/>
                      </a:lnTo>
                      <a:lnTo>
                        <a:pt x="35" y="146"/>
                      </a:lnTo>
                      <a:lnTo>
                        <a:pt x="49" y="154"/>
                      </a:lnTo>
                      <a:lnTo>
                        <a:pt x="64" y="159"/>
                      </a:lnTo>
                      <a:lnTo>
                        <a:pt x="80" y="160"/>
                      </a:lnTo>
                      <a:lnTo>
                        <a:pt x="96" y="159"/>
                      </a:lnTo>
                      <a:lnTo>
                        <a:pt x="111" y="154"/>
                      </a:lnTo>
                      <a:lnTo>
                        <a:pt x="125" y="146"/>
                      </a:lnTo>
                      <a:lnTo>
                        <a:pt x="137" y="137"/>
                      </a:lnTo>
                      <a:lnTo>
                        <a:pt x="146" y="125"/>
                      </a:lnTo>
                      <a:lnTo>
                        <a:pt x="154" y="111"/>
                      </a:lnTo>
                      <a:lnTo>
                        <a:pt x="159" y="96"/>
                      </a:lnTo>
                      <a:lnTo>
                        <a:pt x="160" y="80"/>
                      </a:lnTo>
                      <a:lnTo>
                        <a:pt x="159" y="64"/>
                      </a:lnTo>
                      <a:lnTo>
                        <a:pt x="154" y="49"/>
                      </a:lnTo>
                      <a:lnTo>
                        <a:pt x="146" y="35"/>
                      </a:lnTo>
                      <a:lnTo>
                        <a:pt x="137" y="23"/>
                      </a:lnTo>
                      <a:lnTo>
                        <a:pt x="125" y="14"/>
                      </a:lnTo>
                      <a:lnTo>
                        <a:pt x="111" y="6"/>
                      </a:lnTo>
                      <a:lnTo>
                        <a:pt x="96" y="1"/>
                      </a:lnTo>
                      <a:lnTo>
                        <a:pt x="80" y="0"/>
                      </a:lnTo>
                      <a:lnTo>
                        <a:pt x="64" y="1"/>
                      </a:lnTo>
                      <a:lnTo>
                        <a:pt x="49" y="6"/>
                      </a:lnTo>
                      <a:lnTo>
                        <a:pt x="35" y="14"/>
                      </a:lnTo>
                      <a:lnTo>
                        <a:pt x="23" y="23"/>
                      </a:lnTo>
                      <a:lnTo>
                        <a:pt x="13" y="35"/>
                      </a:lnTo>
                      <a:lnTo>
                        <a:pt x="5" y="49"/>
                      </a:lnTo>
                      <a:lnTo>
                        <a:pt x="1" y="64"/>
                      </a:lnTo>
                      <a:lnTo>
                        <a:pt x="0" y="80"/>
                      </a:lnTo>
                      <a:close/>
                      <a:moveTo>
                        <a:pt x="16" y="80"/>
                      </a:moveTo>
                      <a:lnTo>
                        <a:pt x="17" y="67"/>
                      </a:lnTo>
                      <a:lnTo>
                        <a:pt x="20" y="55"/>
                      </a:lnTo>
                      <a:lnTo>
                        <a:pt x="27" y="44"/>
                      </a:lnTo>
                      <a:lnTo>
                        <a:pt x="34" y="35"/>
                      </a:lnTo>
                      <a:lnTo>
                        <a:pt x="45" y="27"/>
                      </a:lnTo>
                      <a:lnTo>
                        <a:pt x="55" y="21"/>
                      </a:lnTo>
                      <a:lnTo>
                        <a:pt x="68" y="17"/>
                      </a:lnTo>
                      <a:lnTo>
                        <a:pt x="80" y="16"/>
                      </a:lnTo>
                      <a:lnTo>
                        <a:pt x="93" y="17"/>
                      </a:lnTo>
                      <a:lnTo>
                        <a:pt x="104" y="21"/>
                      </a:lnTo>
                      <a:lnTo>
                        <a:pt x="116" y="27"/>
                      </a:lnTo>
                      <a:lnTo>
                        <a:pt x="125" y="35"/>
                      </a:lnTo>
                      <a:lnTo>
                        <a:pt x="133" y="44"/>
                      </a:lnTo>
                      <a:lnTo>
                        <a:pt x="139" y="55"/>
                      </a:lnTo>
                      <a:lnTo>
                        <a:pt x="142" y="67"/>
                      </a:lnTo>
                      <a:lnTo>
                        <a:pt x="144" y="80"/>
                      </a:lnTo>
                      <a:lnTo>
                        <a:pt x="142" y="92"/>
                      </a:lnTo>
                      <a:lnTo>
                        <a:pt x="139" y="105"/>
                      </a:lnTo>
                      <a:lnTo>
                        <a:pt x="133" y="115"/>
                      </a:lnTo>
                      <a:lnTo>
                        <a:pt x="125" y="126"/>
                      </a:lnTo>
                      <a:lnTo>
                        <a:pt x="116" y="133"/>
                      </a:lnTo>
                      <a:lnTo>
                        <a:pt x="104" y="140"/>
                      </a:lnTo>
                      <a:lnTo>
                        <a:pt x="93" y="143"/>
                      </a:lnTo>
                      <a:lnTo>
                        <a:pt x="80" y="144"/>
                      </a:lnTo>
                      <a:lnTo>
                        <a:pt x="68" y="143"/>
                      </a:lnTo>
                      <a:lnTo>
                        <a:pt x="55" y="140"/>
                      </a:lnTo>
                      <a:lnTo>
                        <a:pt x="45" y="133"/>
                      </a:lnTo>
                      <a:lnTo>
                        <a:pt x="34" y="126"/>
                      </a:lnTo>
                      <a:lnTo>
                        <a:pt x="27" y="115"/>
                      </a:lnTo>
                      <a:lnTo>
                        <a:pt x="20" y="105"/>
                      </a:lnTo>
                      <a:lnTo>
                        <a:pt x="17" y="92"/>
                      </a:lnTo>
                      <a:lnTo>
                        <a:pt x="16" y="8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83" name="Freeform 199"/>
                <p:cNvSpPr>
                  <a:spLocks/>
                </p:cNvSpPr>
                <p:nvPr/>
              </p:nvSpPr>
              <p:spPr bwMode="auto">
                <a:xfrm>
                  <a:off x="4555" y="2027"/>
                  <a:ext cx="59" cy="59"/>
                </a:xfrm>
                <a:custGeom>
                  <a:avLst/>
                  <a:gdLst>
                    <a:gd name="T0" fmla="*/ 0 w 128"/>
                    <a:gd name="T1" fmla="*/ 14 h 128"/>
                    <a:gd name="T2" fmla="*/ 0 w 128"/>
                    <a:gd name="T3" fmla="*/ 11 h 128"/>
                    <a:gd name="T4" fmla="*/ 1 w 128"/>
                    <a:gd name="T5" fmla="*/ 8 h 128"/>
                    <a:gd name="T6" fmla="*/ 3 w 128"/>
                    <a:gd name="T7" fmla="*/ 6 h 128"/>
                    <a:gd name="T8" fmla="*/ 4 w 128"/>
                    <a:gd name="T9" fmla="*/ 4 h 128"/>
                    <a:gd name="T10" fmla="*/ 6 w 128"/>
                    <a:gd name="T11" fmla="*/ 2 h 128"/>
                    <a:gd name="T12" fmla="*/ 8 w 128"/>
                    <a:gd name="T13" fmla="*/ 1 h 128"/>
                    <a:gd name="T14" fmla="*/ 11 w 128"/>
                    <a:gd name="T15" fmla="*/ 0 h 128"/>
                    <a:gd name="T16" fmla="*/ 14 w 128"/>
                    <a:gd name="T17" fmla="*/ 0 h 128"/>
                    <a:gd name="T18" fmla="*/ 17 w 128"/>
                    <a:gd name="T19" fmla="*/ 0 h 128"/>
                    <a:gd name="T20" fmla="*/ 19 w 128"/>
                    <a:gd name="T21" fmla="*/ 1 h 128"/>
                    <a:gd name="T22" fmla="*/ 22 w 128"/>
                    <a:gd name="T23" fmla="*/ 2 h 128"/>
                    <a:gd name="T24" fmla="*/ 24 w 128"/>
                    <a:gd name="T25" fmla="*/ 4 h 128"/>
                    <a:gd name="T26" fmla="*/ 25 w 128"/>
                    <a:gd name="T27" fmla="*/ 6 h 128"/>
                    <a:gd name="T28" fmla="*/ 26 w 128"/>
                    <a:gd name="T29" fmla="*/ 8 h 128"/>
                    <a:gd name="T30" fmla="*/ 27 w 128"/>
                    <a:gd name="T31" fmla="*/ 11 h 128"/>
                    <a:gd name="T32" fmla="*/ 27 w 128"/>
                    <a:gd name="T33" fmla="*/ 14 h 128"/>
                    <a:gd name="T34" fmla="*/ 27 w 128"/>
                    <a:gd name="T35" fmla="*/ 16 h 128"/>
                    <a:gd name="T36" fmla="*/ 26 w 128"/>
                    <a:gd name="T37" fmla="*/ 19 h 128"/>
                    <a:gd name="T38" fmla="*/ 25 w 128"/>
                    <a:gd name="T39" fmla="*/ 21 h 128"/>
                    <a:gd name="T40" fmla="*/ 24 w 128"/>
                    <a:gd name="T41" fmla="*/ 24 h 128"/>
                    <a:gd name="T42" fmla="*/ 22 w 128"/>
                    <a:gd name="T43" fmla="*/ 25 h 128"/>
                    <a:gd name="T44" fmla="*/ 19 w 128"/>
                    <a:gd name="T45" fmla="*/ 26 h 128"/>
                    <a:gd name="T46" fmla="*/ 17 w 128"/>
                    <a:gd name="T47" fmla="*/ 27 h 128"/>
                    <a:gd name="T48" fmla="*/ 14 w 128"/>
                    <a:gd name="T49" fmla="*/ 27 h 128"/>
                    <a:gd name="T50" fmla="*/ 11 w 128"/>
                    <a:gd name="T51" fmla="*/ 27 h 128"/>
                    <a:gd name="T52" fmla="*/ 8 w 128"/>
                    <a:gd name="T53" fmla="*/ 26 h 128"/>
                    <a:gd name="T54" fmla="*/ 6 w 128"/>
                    <a:gd name="T55" fmla="*/ 25 h 128"/>
                    <a:gd name="T56" fmla="*/ 4 w 128"/>
                    <a:gd name="T57" fmla="*/ 24 h 128"/>
                    <a:gd name="T58" fmla="*/ 3 w 128"/>
                    <a:gd name="T59" fmla="*/ 21 h 128"/>
                    <a:gd name="T60" fmla="*/ 1 w 128"/>
                    <a:gd name="T61" fmla="*/ 19 h 128"/>
                    <a:gd name="T62" fmla="*/ 0 w 128"/>
                    <a:gd name="T63" fmla="*/ 16 h 128"/>
                    <a:gd name="T64" fmla="*/ 0 w 128"/>
                    <a:gd name="T65" fmla="*/ 14 h 128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28" h="128">
                      <a:moveTo>
                        <a:pt x="0" y="64"/>
                      </a:moveTo>
                      <a:lnTo>
                        <a:pt x="2" y="51"/>
                      </a:lnTo>
                      <a:lnTo>
                        <a:pt x="5" y="39"/>
                      </a:lnTo>
                      <a:lnTo>
                        <a:pt x="12" y="28"/>
                      </a:lnTo>
                      <a:lnTo>
                        <a:pt x="19" y="19"/>
                      </a:lnTo>
                      <a:lnTo>
                        <a:pt x="29" y="11"/>
                      </a:lnTo>
                      <a:lnTo>
                        <a:pt x="40" y="5"/>
                      </a:lnTo>
                      <a:lnTo>
                        <a:pt x="52" y="1"/>
                      </a:lnTo>
                      <a:lnTo>
                        <a:pt x="65" y="0"/>
                      </a:lnTo>
                      <a:lnTo>
                        <a:pt x="78" y="1"/>
                      </a:lnTo>
                      <a:lnTo>
                        <a:pt x="89" y="5"/>
                      </a:lnTo>
                      <a:lnTo>
                        <a:pt x="101" y="11"/>
                      </a:lnTo>
                      <a:lnTo>
                        <a:pt x="110" y="19"/>
                      </a:lnTo>
                      <a:lnTo>
                        <a:pt x="118" y="28"/>
                      </a:lnTo>
                      <a:lnTo>
                        <a:pt x="124" y="39"/>
                      </a:lnTo>
                      <a:lnTo>
                        <a:pt x="127" y="51"/>
                      </a:lnTo>
                      <a:lnTo>
                        <a:pt x="128" y="64"/>
                      </a:lnTo>
                      <a:lnTo>
                        <a:pt x="127" y="76"/>
                      </a:lnTo>
                      <a:lnTo>
                        <a:pt x="124" y="89"/>
                      </a:lnTo>
                      <a:lnTo>
                        <a:pt x="118" y="99"/>
                      </a:lnTo>
                      <a:lnTo>
                        <a:pt x="110" y="110"/>
                      </a:lnTo>
                      <a:lnTo>
                        <a:pt x="101" y="117"/>
                      </a:lnTo>
                      <a:lnTo>
                        <a:pt x="89" y="124"/>
                      </a:lnTo>
                      <a:lnTo>
                        <a:pt x="78" y="127"/>
                      </a:lnTo>
                      <a:lnTo>
                        <a:pt x="65" y="128"/>
                      </a:lnTo>
                      <a:lnTo>
                        <a:pt x="52" y="127"/>
                      </a:lnTo>
                      <a:lnTo>
                        <a:pt x="40" y="124"/>
                      </a:lnTo>
                      <a:lnTo>
                        <a:pt x="29" y="117"/>
                      </a:lnTo>
                      <a:lnTo>
                        <a:pt x="19" y="110"/>
                      </a:lnTo>
                      <a:lnTo>
                        <a:pt x="12" y="99"/>
                      </a:lnTo>
                      <a:lnTo>
                        <a:pt x="5" y="89"/>
                      </a:lnTo>
                      <a:lnTo>
                        <a:pt x="2" y="76"/>
                      </a:lnTo>
                      <a:lnTo>
                        <a:pt x="0" y="64"/>
                      </a:lnTo>
                      <a:close/>
                    </a:path>
                  </a:pathLst>
                </a:custGeom>
                <a:solidFill>
                  <a:srgbClr val="BFD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84" name="Freeform 200"/>
                <p:cNvSpPr>
                  <a:spLocks/>
                </p:cNvSpPr>
                <p:nvPr/>
              </p:nvSpPr>
              <p:spPr bwMode="auto">
                <a:xfrm>
                  <a:off x="4573" y="2034"/>
                  <a:ext cx="34" cy="43"/>
                </a:xfrm>
                <a:custGeom>
                  <a:avLst/>
                  <a:gdLst>
                    <a:gd name="T0" fmla="*/ 1 w 76"/>
                    <a:gd name="T1" fmla="*/ 1 h 96"/>
                    <a:gd name="T2" fmla="*/ 1 w 76"/>
                    <a:gd name="T3" fmla="*/ 1 h 96"/>
                    <a:gd name="T4" fmla="*/ 0 w 76"/>
                    <a:gd name="T5" fmla="*/ 1 h 96"/>
                    <a:gd name="T6" fmla="*/ 0 w 76"/>
                    <a:gd name="T7" fmla="*/ 1 h 96"/>
                    <a:gd name="T8" fmla="*/ 0 w 76"/>
                    <a:gd name="T9" fmla="*/ 2 h 96"/>
                    <a:gd name="T10" fmla="*/ 2 w 76"/>
                    <a:gd name="T11" fmla="*/ 1 h 96"/>
                    <a:gd name="T12" fmla="*/ 4 w 76"/>
                    <a:gd name="T13" fmla="*/ 1 h 96"/>
                    <a:gd name="T14" fmla="*/ 5 w 76"/>
                    <a:gd name="T15" fmla="*/ 1 h 96"/>
                    <a:gd name="T16" fmla="*/ 7 w 76"/>
                    <a:gd name="T17" fmla="*/ 2 h 96"/>
                    <a:gd name="T18" fmla="*/ 9 w 76"/>
                    <a:gd name="T19" fmla="*/ 3 h 96"/>
                    <a:gd name="T20" fmla="*/ 10 w 76"/>
                    <a:gd name="T21" fmla="*/ 4 h 96"/>
                    <a:gd name="T22" fmla="*/ 11 w 76"/>
                    <a:gd name="T23" fmla="*/ 5 h 96"/>
                    <a:gd name="T24" fmla="*/ 12 w 76"/>
                    <a:gd name="T25" fmla="*/ 7 h 96"/>
                    <a:gd name="T26" fmla="*/ 13 w 76"/>
                    <a:gd name="T27" fmla="*/ 10 h 96"/>
                    <a:gd name="T28" fmla="*/ 13 w 76"/>
                    <a:gd name="T29" fmla="*/ 13 h 96"/>
                    <a:gd name="T30" fmla="*/ 11 w 76"/>
                    <a:gd name="T31" fmla="*/ 17 h 96"/>
                    <a:gd name="T32" fmla="*/ 9 w 76"/>
                    <a:gd name="T33" fmla="*/ 19 h 96"/>
                    <a:gd name="T34" fmla="*/ 9 w 76"/>
                    <a:gd name="T35" fmla="*/ 19 h 96"/>
                    <a:gd name="T36" fmla="*/ 9 w 76"/>
                    <a:gd name="T37" fmla="*/ 19 h 96"/>
                    <a:gd name="T38" fmla="*/ 9 w 76"/>
                    <a:gd name="T39" fmla="*/ 19 h 96"/>
                    <a:gd name="T40" fmla="*/ 10 w 76"/>
                    <a:gd name="T41" fmla="*/ 19 h 96"/>
                    <a:gd name="T42" fmla="*/ 12 w 76"/>
                    <a:gd name="T43" fmla="*/ 18 h 96"/>
                    <a:gd name="T44" fmla="*/ 13 w 76"/>
                    <a:gd name="T45" fmla="*/ 17 h 96"/>
                    <a:gd name="T46" fmla="*/ 14 w 76"/>
                    <a:gd name="T47" fmla="*/ 15 h 96"/>
                    <a:gd name="T48" fmla="*/ 15 w 76"/>
                    <a:gd name="T49" fmla="*/ 13 h 96"/>
                    <a:gd name="T50" fmla="*/ 15 w 76"/>
                    <a:gd name="T51" fmla="*/ 12 h 96"/>
                    <a:gd name="T52" fmla="*/ 15 w 76"/>
                    <a:gd name="T53" fmla="*/ 9 h 96"/>
                    <a:gd name="T54" fmla="*/ 15 w 76"/>
                    <a:gd name="T55" fmla="*/ 8 h 96"/>
                    <a:gd name="T56" fmla="*/ 14 w 76"/>
                    <a:gd name="T57" fmla="*/ 6 h 96"/>
                    <a:gd name="T58" fmla="*/ 13 w 76"/>
                    <a:gd name="T59" fmla="*/ 4 h 96"/>
                    <a:gd name="T60" fmla="*/ 12 w 76"/>
                    <a:gd name="T61" fmla="*/ 3 h 96"/>
                    <a:gd name="T62" fmla="*/ 10 w 76"/>
                    <a:gd name="T63" fmla="*/ 1 h 96"/>
                    <a:gd name="T64" fmla="*/ 9 w 76"/>
                    <a:gd name="T65" fmla="*/ 0 h 96"/>
                    <a:gd name="T66" fmla="*/ 7 w 76"/>
                    <a:gd name="T67" fmla="*/ 0 h 96"/>
                    <a:gd name="T68" fmla="*/ 5 w 76"/>
                    <a:gd name="T69" fmla="*/ 0 h 96"/>
                    <a:gd name="T70" fmla="*/ 3 w 76"/>
                    <a:gd name="T71" fmla="*/ 0 h 96"/>
                    <a:gd name="T72" fmla="*/ 1 w 76"/>
                    <a:gd name="T73" fmla="*/ 1 h 9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76" h="96">
                      <a:moveTo>
                        <a:pt x="5" y="6"/>
                      </a:moveTo>
                      <a:lnTo>
                        <a:pt x="4" y="6"/>
                      </a:lnTo>
                      <a:lnTo>
                        <a:pt x="3" y="7"/>
                      </a:lnTo>
                      <a:lnTo>
                        <a:pt x="2" y="7"/>
                      </a:lnTo>
                      <a:lnTo>
                        <a:pt x="0" y="8"/>
                      </a:lnTo>
                      <a:lnTo>
                        <a:pt x="10" y="6"/>
                      </a:lnTo>
                      <a:lnTo>
                        <a:pt x="18" y="6"/>
                      </a:lnTo>
                      <a:lnTo>
                        <a:pt x="27" y="7"/>
                      </a:lnTo>
                      <a:lnTo>
                        <a:pt x="35" y="9"/>
                      </a:lnTo>
                      <a:lnTo>
                        <a:pt x="42" y="13"/>
                      </a:lnTo>
                      <a:lnTo>
                        <a:pt x="49" y="19"/>
                      </a:lnTo>
                      <a:lnTo>
                        <a:pt x="56" y="26"/>
                      </a:lnTo>
                      <a:lnTo>
                        <a:pt x="60" y="34"/>
                      </a:lnTo>
                      <a:lnTo>
                        <a:pt x="65" y="51"/>
                      </a:lnTo>
                      <a:lnTo>
                        <a:pt x="64" y="68"/>
                      </a:lnTo>
                      <a:lnTo>
                        <a:pt x="56" y="84"/>
                      </a:lnTo>
                      <a:lnTo>
                        <a:pt x="43" y="96"/>
                      </a:lnTo>
                      <a:lnTo>
                        <a:pt x="44" y="96"/>
                      </a:lnTo>
                      <a:lnTo>
                        <a:pt x="46" y="95"/>
                      </a:lnTo>
                      <a:lnTo>
                        <a:pt x="48" y="95"/>
                      </a:lnTo>
                      <a:lnTo>
                        <a:pt x="49" y="94"/>
                      </a:lnTo>
                      <a:lnTo>
                        <a:pt x="57" y="89"/>
                      </a:lnTo>
                      <a:lnTo>
                        <a:pt x="64" y="82"/>
                      </a:lnTo>
                      <a:lnTo>
                        <a:pt x="69" y="74"/>
                      </a:lnTo>
                      <a:lnTo>
                        <a:pt x="74" y="66"/>
                      </a:lnTo>
                      <a:lnTo>
                        <a:pt x="76" y="57"/>
                      </a:lnTo>
                      <a:lnTo>
                        <a:pt x="76" y="46"/>
                      </a:lnTo>
                      <a:lnTo>
                        <a:pt x="75" y="37"/>
                      </a:lnTo>
                      <a:lnTo>
                        <a:pt x="72" y="28"/>
                      </a:lnTo>
                      <a:lnTo>
                        <a:pt x="66" y="20"/>
                      </a:lnTo>
                      <a:lnTo>
                        <a:pt x="59" y="13"/>
                      </a:lnTo>
                      <a:lnTo>
                        <a:pt x="52" y="7"/>
                      </a:lnTo>
                      <a:lnTo>
                        <a:pt x="43" y="3"/>
                      </a:lnTo>
                      <a:lnTo>
                        <a:pt x="34" y="1"/>
                      </a:lnTo>
                      <a:lnTo>
                        <a:pt x="25" y="0"/>
                      </a:lnTo>
                      <a:lnTo>
                        <a:pt x="14" y="3"/>
                      </a:lnTo>
                      <a:lnTo>
                        <a:pt x="5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85" name="Freeform 201"/>
                <p:cNvSpPr>
                  <a:spLocks/>
                </p:cNvSpPr>
                <p:nvPr/>
              </p:nvSpPr>
              <p:spPr bwMode="auto">
                <a:xfrm>
                  <a:off x="4825" y="2027"/>
                  <a:ext cx="58" cy="59"/>
                </a:xfrm>
                <a:custGeom>
                  <a:avLst/>
                  <a:gdLst>
                    <a:gd name="T0" fmla="*/ 0 w 128"/>
                    <a:gd name="T1" fmla="*/ 14 h 128"/>
                    <a:gd name="T2" fmla="*/ 0 w 128"/>
                    <a:gd name="T3" fmla="*/ 11 h 128"/>
                    <a:gd name="T4" fmla="*/ 1 w 128"/>
                    <a:gd name="T5" fmla="*/ 8 h 128"/>
                    <a:gd name="T6" fmla="*/ 2 w 128"/>
                    <a:gd name="T7" fmla="*/ 6 h 128"/>
                    <a:gd name="T8" fmla="*/ 4 w 128"/>
                    <a:gd name="T9" fmla="*/ 4 h 128"/>
                    <a:gd name="T10" fmla="*/ 6 w 128"/>
                    <a:gd name="T11" fmla="*/ 2 h 128"/>
                    <a:gd name="T12" fmla="*/ 8 w 128"/>
                    <a:gd name="T13" fmla="*/ 1 h 128"/>
                    <a:gd name="T14" fmla="*/ 11 w 128"/>
                    <a:gd name="T15" fmla="*/ 0 h 128"/>
                    <a:gd name="T16" fmla="*/ 13 w 128"/>
                    <a:gd name="T17" fmla="*/ 0 h 128"/>
                    <a:gd name="T18" fmla="*/ 16 w 128"/>
                    <a:gd name="T19" fmla="*/ 0 h 128"/>
                    <a:gd name="T20" fmla="*/ 18 w 128"/>
                    <a:gd name="T21" fmla="*/ 1 h 128"/>
                    <a:gd name="T22" fmla="*/ 20 w 128"/>
                    <a:gd name="T23" fmla="*/ 2 h 128"/>
                    <a:gd name="T24" fmla="*/ 22 w 128"/>
                    <a:gd name="T25" fmla="*/ 4 h 128"/>
                    <a:gd name="T26" fmla="*/ 24 w 128"/>
                    <a:gd name="T27" fmla="*/ 6 h 128"/>
                    <a:gd name="T28" fmla="*/ 25 w 128"/>
                    <a:gd name="T29" fmla="*/ 8 h 128"/>
                    <a:gd name="T30" fmla="*/ 26 w 128"/>
                    <a:gd name="T31" fmla="*/ 11 h 128"/>
                    <a:gd name="T32" fmla="*/ 26 w 128"/>
                    <a:gd name="T33" fmla="*/ 14 h 128"/>
                    <a:gd name="T34" fmla="*/ 26 w 128"/>
                    <a:gd name="T35" fmla="*/ 16 h 128"/>
                    <a:gd name="T36" fmla="*/ 25 w 128"/>
                    <a:gd name="T37" fmla="*/ 19 h 128"/>
                    <a:gd name="T38" fmla="*/ 24 w 128"/>
                    <a:gd name="T39" fmla="*/ 21 h 128"/>
                    <a:gd name="T40" fmla="*/ 22 w 128"/>
                    <a:gd name="T41" fmla="*/ 24 h 128"/>
                    <a:gd name="T42" fmla="*/ 20 w 128"/>
                    <a:gd name="T43" fmla="*/ 25 h 128"/>
                    <a:gd name="T44" fmla="*/ 18 w 128"/>
                    <a:gd name="T45" fmla="*/ 26 h 128"/>
                    <a:gd name="T46" fmla="*/ 16 w 128"/>
                    <a:gd name="T47" fmla="*/ 27 h 128"/>
                    <a:gd name="T48" fmla="*/ 13 w 128"/>
                    <a:gd name="T49" fmla="*/ 27 h 128"/>
                    <a:gd name="T50" fmla="*/ 11 w 128"/>
                    <a:gd name="T51" fmla="*/ 27 h 128"/>
                    <a:gd name="T52" fmla="*/ 8 w 128"/>
                    <a:gd name="T53" fmla="*/ 26 h 128"/>
                    <a:gd name="T54" fmla="*/ 6 w 128"/>
                    <a:gd name="T55" fmla="*/ 25 h 128"/>
                    <a:gd name="T56" fmla="*/ 4 w 128"/>
                    <a:gd name="T57" fmla="*/ 24 h 128"/>
                    <a:gd name="T58" fmla="*/ 2 w 128"/>
                    <a:gd name="T59" fmla="*/ 21 h 128"/>
                    <a:gd name="T60" fmla="*/ 1 w 128"/>
                    <a:gd name="T61" fmla="*/ 19 h 128"/>
                    <a:gd name="T62" fmla="*/ 0 w 128"/>
                    <a:gd name="T63" fmla="*/ 16 h 128"/>
                    <a:gd name="T64" fmla="*/ 0 w 128"/>
                    <a:gd name="T65" fmla="*/ 14 h 128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28" h="128">
                      <a:moveTo>
                        <a:pt x="0" y="64"/>
                      </a:moveTo>
                      <a:lnTo>
                        <a:pt x="1" y="51"/>
                      </a:lnTo>
                      <a:lnTo>
                        <a:pt x="4" y="39"/>
                      </a:lnTo>
                      <a:lnTo>
                        <a:pt x="11" y="28"/>
                      </a:lnTo>
                      <a:lnTo>
                        <a:pt x="18" y="19"/>
                      </a:lnTo>
                      <a:lnTo>
                        <a:pt x="29" y="11"/>
                      </a:lnTo>
                      <a:lnTo>
                        <a:pt x="39" y="5"/>
                      </a:lnTo>
                      <a:lnTo>
                        <a:pt x="52" y="1"/>
                      </a:lnTo>
                      <a:lnTo>
                        <a:pt x="64" y="0"/>
                      </a:lnTo>
                      <a:lnTo>
                        <a:pt x="77" y="1"/>
                      </a:lnTo>
                      <a:lnTo>
                        <a:pt x="88" y="5"/>
                      </a:lnTo>
                      <a:lnTo>
                        <a:pt x="100" y="11"/>
                      </a:lnTo>
                      <a:lnTo>
                        <a:pt x="109" y="19"/>
                      </a:lnTo>
                      <a:lnTo>
                        <a:pt x="117" y="28"/>
                      </a:lnTo>
                      <a:lnTo>
                        <a:pt x="123" y="39"/>
                      </a:lnTo>
                      <a:lnTo>
                        <a:pt x="126" y="51"/>
                      </a:lnTo>
                      <a:lnTo>
                        <a:pt x="128" y="64"/>
                      </a:lnTo>
                      <a:lnTo>
                        <a:pt x="126" y="76"/>
                      </a:lnTo>
                      <a:lnTo>
                        <a:pt x="123" y="89"/>
                      </a:lnTo>
                      <a:lnTo>
                        <a:pt x="117" y="99"/>
                      </a:lnTo>
                      <a:lnTo>
                        <a:pt x="109" y="110"/>
                      </a:lnTo>
                      <a:lnTo>
                        <a:pt x="100" y="117"/>
                      </a:lnTo>
                      <a:lnTo>
                        <a:pt x="88" y="124"/>
                      </a:lnTo>
                      <a:lnTo>
                        <a:pt x="77" y="127"/>
                      </a:lnTo>
                      <a:lnTo>
                        <a:pt x="64" y="128"/>
                      </a:lnTo>
                      <a:lnTo>
                        <a:pt x="52" y="127"/>
                      </a:lnTo>
                      <a:lnTo>
                        <a:pt x="39" y="124"/>
                      </a:lnTo>
                      <a:lnTo>
                        <a:pt x="29" y="117"/>
                      </a:lnTo>
                      <a:lnTo>
                        <a:pt x="18" y="110"/>
                      </a:lnTo>
                      <a:lnTo>
                        <a:pt x="11" y="99"/>
                      </a:lnTo>
                      <a:lnTo>
                        <a:pt x="4" y="89"/>
                      </a:lnTo>
                      <a:lnTo>
                        <a:pt x="1" y="76"/>
                      </a:lnTo>
                      <a:lnTo>
                        <a:pt x="0" y="64"/>
                      </a:lnTo>
                      <a:close/>
                    </a:path>
                  </a:pathLst>
                </a:custGeom>
                <a:solidFill>
                  <a:srgbClr val="BFD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86" name="Freeform 202"/>
                <p:cNvSpPr>
                  <a:spLocks noEditPoints="1"/>
                </p:cNvSpPr>
                <p:nvPr/>
              </p:nvSpPr>
              <p:spPr bwMode="auto">
                <a:xfrm>
                  <a:off x="4604" y="1864"/>
                  <a:ext cx="115" cy="68"/>
                </a:xfrm>
                <a:custGeom>
                  <a:avLst/>
                  <a:gdLst>
                    <a:gd name="T0" fmla="*/ 24 w 252"/>
                    <a:gd name="T1" fmla="*/ 5 h 151"/>
                    <a:gd name="T2" fmla="*/ 18 w 252"/>
                    <a:gd name="T3" fmla="*/ 12 h 151"/>
                    <a:gd name="T4" fmla="*/ 10 w 252"/>
                    <a:gd name="T5" fmla="*/ 20 h 151"/>
                    <a:gd name="T6" fmla="*/ 4 w 252"/>
                    <a:gd name="T7" fmla="*/ 27 h 151"/>
                    <a:gd name="T8" fmla="*/ 0 w 252"/>
                    <a:gd name="T9" fmla="*/ 31 h 151"/>
                    <a:gd name="T10" fmla="*/ 52 w 252"/>
                    <a:gd name="T11" fmla="*/ 0 h 151"/>
                    <a:gd name="T12" fmla="*/ 36 w 252"/>
                    <a:gd name="T13" fmla="*/ 0 h 151"/>
                    <a:gd name="T14" fmla="*/ 34 w 252"/>
                    <a:gd name="T15" fmla="*/ 0 h 151"/>
                    <a:gd name="T16" fmla="*/ 31 w 252"/>
                    <a:gd name="T17" fmla="*/ 1 h 151"/>
                    <a:gd name="T18" fmla="*/ 27 w 252"/>
                    <a:gd name="T19" fmla="*/ 3 h 151"/>
                    <a:gd name="T20" fmla="*/ 27 w 252"/>
                    <a:gd name="T21" fmla="*/ 6 h 151"/>
                    <a:gd name="T22" fmla="*/ 31 w 252"/>
                    <a:gd name="T23" fmla="*/ 5 h 151"/>
                    <a:gd name="T24" fmla="*/ 33 w 252"/>
                    <a:gd name="T25" fmla="*/ 4 h 151"/>
                    <a:gd name="T26" fmla="*/ 35 w 252"/>
                    <a:gd name="T27" fmla="*/ 3 h 151"/>
                    <a:gd name="T28" fmla="*/ 36 w 252"/>
                    <a:gd name="T29" fmla="*/ 3 h 151"/>
                    <a:gd name="T30" fmla="*/ 37 w 252"/>
                    <a:gd name="T31" fmla="*/ 3 h 151"/>
                    <a:gd name="T32" fmla="*/ 42 w 252"/>
                    <a:gd name="T33" fmla="*/ 3 h 151"/>
                    <a:gd name="T34" fmla="*/ 46 w 252"/>
                    <a:gd name="T35" fmla="*/ 3 h 151"/>
                    <a:gd name="T36" fmla="*/ 49 w 252"/>
                    <a:gd name="T37" fmla="*/ 3 h 151"/>
                    <a:gd name="T38" fmla="*/ 49 w 252"/>
                    <a:gd name="T39" fmla="*/ 15 h 151"/>
                    <a:gd name="T40" fmla="*/ 49 w 252"/>
                    <a:gd name="T41" fmla="*/ 27 h 151"/>
                    <a:gd name="T42" fmla="*/ 47 w 252"/>
                    <a:gd name="T43" fmla="*/ 27 h 151"/>
                    <a:gd name="T44" fmla="*/ 42 w 252"/>
                    <a:gd name="T45" fmla="*/ 27 h 151"/>
                    <a:gd name="T46" fmla="*/ 37 w 252"/>
                    <a:gd name="T47" fmla="*/ 27 h 151"/>
                    <a:gd name="T48" fmla="*/ 30 w 252"/>
                    <a:gd name="T49" fmla="*/ 27 h 151"/>
                    <a:gd name="T50" fmla="*/ 23 w 252"/>
                    <a:gd name="T51" fmla="*/ 27 h 151"/>
                    <a:gd name="T52" fmla="*/ 16 w 252"/>
                    <a:gd name="T53" fmla="*/ 27 h 151"/>
                    <a:gd name="T54" fmla="*/ 11 w 252"/>
                    <a:gd name="T55" fmla="*/ 27 h 151"/>
                    <a:gd name="T56" fmla="*/ 8 w 252"/>
                    <a:gd name="T57" fmla="*/ 27 h 151"/>
                    <a:gd name="T58" fmla="*/ 12 w 252"/>
                    <a:gd name="T59" fmla="*/ 23 h 151"/>
                    <a:gd name="T60" fmla="*/ 19 w 252"/>
                    <a:gd name="T61" fmla="*/ 15 h 151"/>
                    <a:gd name="T62" fmla="*/ 25 w 252"/>
                    <a:gd name="T63" fmla="*/ 9 h 151"/>
                    <a:gd name="T64" fmla="*/ 27 w 252"/>
                    <a:gd name="T65" fmla="*/ 6 h 15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252" h="151">
                      <a:moveTo>
                        <a:pt x="121" y="21"/>
                      </a:moveTo>
                      <a:lnTo>
                        <a:pt x="116" y="27"/>
                      </a:lnTo>
                      <a:lnTo>
                        <a:pt x="103" y="39"/>
                      </a:lnTo>
                      <a:lnTo>
                        <a:pt x="86" y="58"/>
                      </a:lnTo>
                      <a:lnTo>
                        <a:pt x="66" y="80"/>
                      </a:lnTo>
                      <a:lnTo>
                        <a:pt x="46" y="100"/>
                      </a:lnTo>
                      <a:lnTo>
                        <a:pt x="30" y="119"/>
                      </a:lnTo>
                      <a:lnTo>
                        <a:pt x="17" y="133"/>
                      </a:lnTo>
                      <a:lnTo>
                        <a:pt x="12" y="137"/>
                      </a:lnTo>
                      <a:lnTo>
                        <a:pt x="0" y="151"/>
                      </a:lnTo>
                      <a:lnTo>
                        <a:pt x="252" y="151"/>
                      </a:lnTo>
                      <a:lnTo>
                        <a:pt x="252" y="0"/>
                      </a:lnTo>
                      <a:lnTo>
                        <a:pt x="171" y="0"/>
                      </a:lnTo>
                      <a:lnTo>
                        <a:pt x="170" y="0"/>
                      </a:lnTo>
                      <a:lnTo>
                        <a:pt x="167" y="0"/>
                      </a:lnTo>
                      <a:lnTo>
                        <a:pt x="162" y="1"/>
                      </a:lnTo>
                      <a:lnTo>
                        <a:pt x="155" y="2"/>
                      </a:lnTo>
                      <a:lnTo>
                        <a:pt x="148" y="5"/>
                      </a:lnTo>
                      <a:lnTo>
                        <a:pt x="139" y="8"/>
                      </a:lnTo>
                      <a:lnTo>
                        <a:pt x="130" y="14"/>
                      </a:lnTo>
                      <a:lnTo>
                        <a:pt x="121" y="21"/>
                      </a:lnTo>
                      <a:close/>
                      <a:moveTo>
                        <a:pt x="131" y="32"/>
                      </a:moveTo>
                      <a:lnTo>
                        <a:pt x="139" y="27"/>
                      </a:lnTo>
                      <a:lnTo>
                        <a:pt x="146" y="22"/>
                      </a:lnTo>
                      <a:lnTo>
                        <a:pt x="153" y="20"/>
                      </a:lnTo>
                      <a:lnTo>
                        <a:pt x="159" y="17"/>
                      </a:lnTo>
                      <a:lnTo>
                        <a:pt x="163" y="16"/>
                      </a:lnTo>
                      <a:lnTo>
                        <a:pt x="168" y="16"/>
                      </a:lnTo>
                      <a:lnTo>
                        <a:pt x="170" y="16"/>
                      </a:lnTo>
                      <a:lnTo>
                        <a:pt x="171" y="16"/>
                      </a:lnTo>
                      <a:lnTo>
                        <a:pt x="174" y="16"/>
                      </a:lnTo>
                      <a:lnTo>
                        <a:pt x="179" y="16"/>
                      </a:lnTo>
                      <a:lnTo>
                        <a:pt x="189" y="16"/>
                      </a:lnTo>
                      <a:lnTo>
                        <a:pt x="199" y="16"/>
                      </a:lnTo>
                      <a:lnTo>
                        <a:pt x="209" y="16"/>
                      </a:lnTo>
                      <a:lnTo>
                        <a:pt x="221" y="16"/>
                      </a:lnTo>
                      <a:lnTo>
                        <a:pt x="229" y="16"/>
                      </a:lnTo>
                      <a:lnTo>
                        <a:pt x="236" y="16"/>
                      </a:lnTo>
                      <a:lnTo>
                        <a:pt x="236" y="38"/>
                      </a:lnTo>
                      <a:lnTo>
                        <a:pt x="236" y="75"/>
                      </a:lnTo>
                      <a:lnTo>
                        <a:pt x="236" y="113"/>
                      </a:lnTo>
                      <a:lnTo>
                        <a:pt x="236" y="135"/>
                      </a:lnTo>
                      <a:lnTo>
                        <a:pt x="231" y="135"/>
                      </a:lnTo>
                      <a:lnTo>
                        <a:pt x="224" y="135"/>
                      </a:lnTo>
                      <a:lnTo>
                        <a:pt x="215" y="135"/>
                      </a:lnTo>
                      <a:lnTo>
                        <a:pt x="204" y="135"/>
                      </a:lnTo>
                      <a:lnTo>
                        <a:pt x="190" y="135"/>
                      </a:lnTo>
                      <a:lnTo>
                        <a:pt x="175" y="135"/>
                      </a:lnTo>
                      <a:lnTo>
                        <a:pt x="159" y="135"/>
                      </a:lnTo>
                      <a:lnTo>
                        <a:pt x="143" y="135"/>
                      </a:lnTo>
                      <a:lnTo>
                        <a:pt x="125" y="135"/>
                      </a:lnTo>
                      <a:lnTo>
                        <a:pt x="109" y="135"/>
                      </a:lnTo>
                      <a:lnTo>
                        <a:pt x="93" y="135"/>
                      </a:lnTo>
                      <a:lnTo>
                        <a:pt x="78" y="135"/>
                      </a:lnTo>
                      <a:lnTo>
                        <a:pt x="65" y="135"/>
                      </a:lnTo>
                      <a:lnTo>
                        <a:pt x="53" y="135"/>
                      </a:lnTo>
                      <a:lnTo>
                        <a:pt x="43" y="135"/>
                      </a:lnTo>
                      <a:lnTo>
                        <a:pt x="37" y="135"/>
                      </a:lnTo>
                      <a:lnTo>
                        <a:pt x="46" y="125"/>
                      </a:lnTo>
                      <a:lnTo>
                        <a:pt x="60" y="110"/>
                      </a:lnTo>
                      <a:lnTo>
                        <a:pt x="75" y="93"/>
                      </a:lnTo>
                      <a:lnTo>
                        <a:pt x="91" y="76"/>
                      </a:lnTo>
                      <a:lnTo>
                        <a:pt x="107" y="59"/>
                      </a:lnTo>
                      <a:lnTo>
                        <a:pt x="119" y="45"/>
                      </a:lnTo>
                      <a:lnTo>
                        <a:pt x="128" y="36"/>
                      </a:lnTo>
                      <a:lnTo>
                        <a:pt x="131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87" name="Freeform 203"/>
                <p:cNvSpPr>
                  <a:spLocks noEditPoints="1"/>
                </p:cNvSpPr>
                <p:nvPr/>
              </p:nvSpPr>
              <p:spPr bwMode="auto">
                <a:xfrm>
                  <a:off x="4728" y="1864"/>
                  <a:ext cx="197" cy="68"/>
                </a:xfrm>
                <a:custGeom>
                  <a:avLst/>
                  <a:gdLst>
                    <a:gd name="T0" fmla="*/ 82 w 432"/>
                    <a:gd name="T1" fmla="*/ 4 h 151"/>
                    <a:gd name="T2" fmla="*/ 80 w 432"/>
                    <a:gd name="T3" fmla="*/ 1 h 151"/>
                    <a:gd name="T4" fmla="*/ 78 w 432"/>
                    <a:gd name="T5" fmla="*/ 0 h 151"/>
                    <a:gd name="T6" fmla="*/ 76 w 432"/>
                    <a:gd name="T7" fmla="*/ 0 h 151"/>
                    <a:gd name="T8" fmla="*/ 2 w 432"/>
                    <a:gd name="T9" fmla="*/ 0 h 151"/>
                    <a:gd name="T10" fmla="*/ 0 w 432"/>
                    <a:gd name="T11" fmla="*/ 31 h 151"/>
                    <a:gd name="T12" fmla="*/ 83 w 432"/>
                    <a:gd name="T13" fmla="*/ 5 h 151"/>
                    <a:gd name="T14" fmla="*/ 3 w 432"/>
                    <a:gd name="T15" fmla="*/ 23 h 151"/>
                    <a:gd name="T16" fmla="*/ 3 w 432"/>
                    <a:gd name="T17" fmla="*/ 8 h 151"/>
                    <a:gd name="T18" fmla="*/ 5 w 432"/>
                    <a:gd name="T19" fmla="*/ 3 h 151"/>
                    <a:gd name="T20" fmla="*/ 11 w 432"/>
                    <a:gd name="T21" fmla="*/ 3 h 151"/>
                    <a:gd name="T22" fmla="*/ 21 w 432"/>
                    <a:gd name="T23" fmla="*/ 3 h 151"/>
                    <a:gd name="T24" fmla="*/ 32 w 432"/>
                    <a:gd name="T25" fmla="*/ 3 h 151"/>
                    <a:gd name="T26" fmla="*/ 43 w 432"/>
                    <a:gd name="T27" fmla="*/ 27 h 151"/>
                    <a:gd name="T28" fmla="*/ 36 w 432"/>
                    <a:gd name="T29" fmla="*/ 27 h 151"/>
                    <a:gd name="T30" fmla="*/ 29 w 432"/>
                    <a:gd name="T31" fmla="*/ 27 h 151"/>
                    <a:gd name="T32" fmla="*/ 22 w 432"/>
                    <a:gd name="T33" fmla="*/ 27 h 151"/>
                    <a:gd name="T34" fmla="*/ 16 w 432"/>
                    <a:gd name="T35" fmla="*/ 27 h 151"/>
                    <a:gd name="T36" fmla="*/ 11 w 432"/>
                    <a:gd name="T37" fmla="*/ 27 h 151"/>
                    <a:gd name="T38" fmla="*/ 7 w 432"/>
                    <a:gd name="T39" fmla="*/ 27 h 151"/>
                    <a:gd name="T40" fmla="*/ 5 w 432"/>
                    <a:gd name="T41" fmla="*/ 27 h 151"/>
                    <a:gd name="T42" fmla="*/ 3 w 432"/>
                    <a:gd name="T43" fmla="*/ 27 h 151"/>
                    <a:gd name="T44" fmla="*/ 50 w 432"/>
                    <a:gd name="T45" fmla="*/ 3 h 151"/>
                    <a:gd name="T46" fmla="*/ 61 w 432"/>
                    <a:gd name="T47" fmla="*/ 3 h 151"/>
                    <a:gd name="T48" fmla="*/ 70 w 432"/>
                    <a:gd name="T49" fmla="*/ 3 h 151"/>
                    <a:gd name="T50" fmla="*/ 74 w 432"/>
                    <a:gd name="T51" fmla="*/ 3 h 151"/>
                    <a:gd name="T52" fmla="*/ 76 w 432"/>
                    <a:gd name="T53" fmla="*/ 3 h 151"/>
                    <a:gd name="T54" fmla="*/ 79 w 432"/>
                    <a:gd name="T55" fmla="*/ 5 h 151"/>
                    <a:gd name="T56" fmla="*/ 81 w 432"/>
                    <a:gd name="T57" fmla="*/ 9 h 151"/>
                    <a:gd name="T58" fmla="*/ 84 w 432"/>
                    <a:gd name="T59" fmla="*/ 22 h 151"/>
                    <a:gd name="T60" fmla="*/ 84 w 432"/>
                    <a:gd name="T61" fmla="*/ 27 h 151"/>
                    <a:gd name="T62" fmla="*/ 78 w 432"/>
                    <a:gd name="T63" fmla="*/ 27 h 151"/>
                    <a:gd name="T64" fmla="*/ 67 w 432"/>
                    <a:gd name="T65" fmla="*/ 27 h 151"/>
                    <a:gd name="T66" fmla="*/ 55 w 432"/>
                    <a:gd name="T67" fmla="*/ 27 h 151"/>
                    <a:gd name="T68" fmla="*/ 44 w 432"/>
                    <a:gd name="T69" fmla="*/ 3 h 151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0" t="0" r="r" b="b"/>
                  <a:pathLst>
                    <a:path w="432" h="151">
                      <a:moveTo>
                        <a:pt x="400" y="25"/>
                      </a:moveTo>
                      <a:lnTo>
                        <a:pt x="395" y="17"/>
                      </a:lnTo>
                      <a:lnTo>
                        <a:pt x="390" y="10"/>
                      </a:lnTo>
                      <a:lnTo>
                        <a:pt x="385" y="6"/>
                      </a:lnTo>
                      <a:lnTo>
                        <a:pt x="378" y="4"/>
                      </a:lnTo>
                      <a:lnTo>
                        <a:pt x="372" y="1"/>
                      </a:lnTo>
                      <a:lnTo>
                        <a:pt x="367" y="0"/>
                      </a:lnTo>
                      <a:lnTo>
                        <a:pt x="364" y="0"/>
                      </a:lnTo>
                      <a:lnTo>
                        <a:pt x="363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151"/>
                      </a:lnTo>
                      <a:lnTo>
                        <a:pt x="432" y="151"/>
                      </a:lnTo>
                      <a:lnTo>
                        <a:pt x="400" y="25"/>
                      </a:lnTo>
                      <a:close/>
                      <a:moveTo>
                        <a:pt x="15" y="135"/>
                      </a:moveTo>
                      <a:lnTo>
                        <a:pt x="15" y="113"/>
                      </a:lnTo>
                      <a:lnTo>
                        <a:pt x="15" y="75"/>
                      </a:lnTo>
                      <a:lnTo>
                        <a:pt x="15" y="38"/>
                      </a:lnTo>
                      <a:lnTo>
                        <a:pt x="15" y="16"/>
                      </a:lnTo>
                      <a:lnTo>
                        <a:pt x="22" y="16"/>
                      </a:lnTo>
                      <a:lnTo>
                        <a:pt x="33" y="16"/>
                      </a:lnTo>
                      <a:lnTo>
                        <a:pt x="52" y="16"/>
                      </a:lnTo>
                      <a:lnTo>
                        <a:pt x="73" y="16"/>
                      </a:lnTo>
                      <a:lnTo>
                        <a:pt x="99" y="16"/>
                      </a:lnTo>
                      <a:lnTo>
                        <a:pt x="126" y="16"/>
                      </a:lnTo>
                      <a:lnTo>
                        <a:pt x="156" y="16"/>
                      </a:lnTo>
                      <a:lnTo>
                        <a:pt x="186" y="16"/>
                      </a:lnTo>
                      <a:lnTo>
                        <a:pt x="206" y="135"/>
                      </a:lnTo>
                      <a:lnTo>
                        <a:pt x="189" y="135"/>
                      </a:lnTo>
                      <a:lnTo>
                        <a:pt x="171" y="135"/>
                      </a:lnTo>
                      <a:lnTo>
                        <a:pt x="155" y="135"/>
                      </a:lnTo>
                      <a:lnTo>
                        <a:pt x="138" y="135"/>
                      </a:lnTo>
                      <a:lnTo>
                        <a:pt x="122" y="135"/>
                      </a:lnTo>
                      <a:lnTo>
                        <a:pt x="107" y="135"/>
                      </a:lnTo>
                      <a:lnTo>
                        <a:pt x="93" y="135"/>
                      </a:lnTo>
                      <a:lnTo>
                        <a:pt x="79" y="135"/>
                      </a:lnTo>
                      <a:lnTo>
                        <a:pt x="67" y="135"/>
                      </a:lnTo>
                      <a:lnTo>
                        <a:pt x="55" y="135"/>
                      </a:lnTo>
                      <a:lnTo>
                        <a:pt x="44" y="135"/>
                      </a:lnTo>
                      <a:lnTo>
                        <a:pt x="35" y="135"/>
                      </a:lnTo>
                      <a:lnTo>
                        <a:pt x="27" y="135"/>
                      </a:lnTo>
                      <a:lnTo>
                        <a:pt x="22" y="135"/>
                      </a:lnTo>
                      <a:lnTo>
                        <a:pt x="17" y="135"/>
                      </a:lnTo>
                      <a:lnTo>
                        <a:pt x="15" y="135"/>
                      </a:lnTo>
                      <a:close/>
                      <a:moveTo>
                        <a:pt x="211" y="16"/>
                      </a:moveTo>
                      <a:lnTo>
                        <a:pt x="239" y="16"/>
                      </a:lnTo>
                      <a:lnTo>
                        <a:pt x="268" y="16"/>
                      </a:lnTo>
                      <a:lnTo>
                        <a:pt x="294" y="16"/>
                      </a:lnTo>
                      <a:lnTo>
                        <a:pt x="315" y="16"/>
                      </a:lnTo>
                      <a:lnTo>
                        <a:pt x="335" y="16"/>
                      </a:lnTo>
                      <a:lnTo>
                        <a:pt x="349" y="16"/>
                      </a:lnTo>
                      <a:lnTo>
                        <a:pt x="358" y="16"/>
                      </a:lnTo>
                      <a:lnTo>
                        <a:pt x="362" y="16"/>
                      </a:lnTo>
                      <a:lnTo>
                        <a:pt x="365" y="16"/>
                      </a:lnTo>
                      <a:lnTo>
                        <a:pt x="372" y="17"/>
                      </a:lnTo>
                      <a:lnTo>
                        <a:pt x="379" y="22"/>
                      </a:lnTo>
                      <a:lnTo>
                        <a:pt x="385" y="30"/>
                      </a:lnTo>
                      <a:lnTo>
                        <a:pt x="388" y="43"/>
                      </a:lnTo>
                      <a:lnTo>
                        <a:pt x="395" y="72"/>
                      </a:lnTo>
                      <a:lnTo>
                        <a:pt x="404" y="107"/>
                      </a:lnTo>
                      <a:lnTo>
                        <a:pt x="411" y="135"/>
                      </a:lnTo>
                      <a:lnTo>
                        <a:pt x="404" y="135"/>
                      </a:lnTo>
                      <a:lnTo>
                        <a:pt x="391" y="135"/>
                      </a:lnTo>
                      <a:lnTo>
                        <a:pt x="374" y="135"/>
                      </a:lnTo>
                      <a:lnTo>
                        <a:pt x="351" y="135"/>
                      </a:lnTo>
                      <a:lnTo>
                        <a:pt x="325" y="135"/>
                      </a:lnTo>
                      <a:lnTo>
                        <a:pt x="295" y="135"/>
                      </a:lnTo>
                      <a:lnTo>
                        <a:pt x="264" y="135"/>
                      </a:lnTo>
                      <a:lnTo>
                        <a:pt x="230" y="135"/>
                      </a:lnTo>
                      <a:lnTo>
                        <a:pt x="211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88" name="Freeform 204"/>
                <p:cNvSpPr>
                  <a:spLocks/>
                </p:cNvSpPr>
                <p:nvPr/>
              </p:nvSpPr>
              <p:spPr bwMode="auto">
                <a:xfrm>
                  <a:off x="4835" y="2039"/>
                  <a:ext cx="42" cy="38"/>
                </a:xfrm>
                <a:custGeom>
                  <a:avLst/>
                  <a:gdLst>
                    <a:gd name="T0" fmla="*/ 17 w 91"/>
                    <a:gd name="T1" fmla="*/ 1 h 84"/>
                    <a:gd name="T2" fmla="*/ 17 w 91"/>
                    <a:gd name="T3" fmla="*/ 0 h 84"/>
                    <a:gd name="T4" fmla="*/ 17 w 91"/>
                    <a:gd name="T5" fmla="*/ 0 h 84"/>
                    <a:gd name="T6" fmla="*/ 17 w 91"/>
                    <a:gd name="T7" fmla="*/ 0 h 84"/>
                    <a:gd name="T8" fmla="*/ 17 w 91"/>
                    <a:gd name="T9" fmla="*/ 0 h 84"/>
                    <a:gd name="T10" fmla="*/ 18 w 91"/>
                    <a:gd name="T11" fmla="*/ 3 h 84"/>
                    <a:gd name="T12" fmla="*/ 18 w 91"/>
                    <a:gd name="T13" fmla="*/ 7 h 84"/>
                    <a:gd name="T14" fmla="*/ 17 w 91"/>
                    <a:gd name="T15" fmla="*/ 10 h 84"/>
                    <a:gd name="T16" fmla="*/ 14 w 91"/>
                    <a:gd name="T17" fmla="*/ 13 h 84"/>
                    <a:gd name="T18" fmla="*/ 12 w 91"/>
                    <a:gd name="T19" fmla="*/ 14 h 84"/>
                    <a:gd name="T20" fmla="*/ 11 w 91"/>
                    <a:gd name="T21" fmla="*/ 15 h 84"/>
                    <a:gd name="T22" fmla="*/ 8 w 91"/>
                    <a:gd name="T23" fmla="*/ 15 h 84"/>
                    <a:gd name="T24" fmla="*/ 7 w 91"/>
                    <a:gd name="T25" fmla="*/ 15 h 84"/>
                    <a:gd name="T26" fmla="*/ 5 w 91"/>
                    <a:gd name="T27" fmla="*/ 15 h 84"/>
                    <a:gd name="T28" fmla="*/ 3 w 91"/>
                    <a:gd name="T29" fmla="*/ 14 h 84"/>
                    <a:gd name="T30" fmla="*/ 1 w 91"/>
                    <a:gd name="T31" fmla="*/ 14 h 84"/>
                    <a:gd name="T32" fmla="*/ 0 w 91"/>
                    <a:gd name="T33" fmla="*/ 12 h 84"/>
                    <a:gd name="T34" fmla="*/ 0 w 91"/>
                    <a:gd name="T35" fmla="*/ 13 h 84"/>
                    <a:gd name="T36" fmla="*/ 0 w 91"/>
                    <a:gd name="T37" fmla="*/ 13 h 84"/>
                    <a:gd name="T38" fmla="*/ 0 w 91"/>
                    <a:gd name="T39" fmla="*/ 13 h 84"/>
                    <a:gd name="T40" fmla="*/ 0 w 91"/>
                    <a:gd name="T41" fmla="*/ 14 h 84"/>
                    <a:gd name="T42" fmla="*/ 2 w 91"/>
                    <a:gd name="T43" fmla="*/ 15 h 84"/>
                    <a:gd name="T44" fmla="*/ 4 w 91"/>
                    <a:gd name="T45" fmla="*/ 16 h 84"/>
                    <a:gd name="T46" fmla="*/ 6 w 91"/>
                    <a:gd name="T47" fmla="*/ 17 h 84"/>
                    <a:gd name="T48" fmla="*/ 8 w 91"/>
                    <a:gd name="T49" fmla="*/ 17 h 84"/>
                    <a:gd name="T50" fmla="*/ 10 w 91"/>
                    <a:gd name="T51" fmla="*/ 17 h 84"/>
                    <a:gd name="T52" fmla="*/ 12 w 91"/>
                    <a:gd name="T53" fmla="*/ 17 h 84"/>
                    <a:gd name="T54" fmla="*/ 14 w 91"/>
                    <a:gd name="T55" fmla="*/ 16 h 84"/>
                    <a:gd name="T56" fmla="*/ 15 w 91"/>
                    <a:gd name="T57" fmla="*/ 15 h 84"/>
                    <a:gd name="T58" fmla="*/ 18 w 91"/>
                    <a:gd name="T59" fmla="*/ 12 h 84"/>
                    <a:gd name="T60" fmla="*/ 19 w 91"/>
                    <a:gd name="T61" fmla="*/ 9 h 84"/>
                    <a:gd name="T62" fmla="*/ 19 w 91"/>
                    <a:gd name="T63" fmla="*/ 5 h 84"/>
                    <a:gd name="T64" fmla="*/ 17 w 91"/>
                    <a:gd name="T65" fmla="*/ 1 h 84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91" h="84">
                      <a:moveTo>
                        <a:pt x="81" y="5"/>
                      </a:moveTo>
                      <a:lnTo>
                        <a:pt x="80" y="3"/>
                      </a:lnTo>
                      <a:lnTo>
                        <a:pt x="79" y="2"/>
                      </a:lnTo>
                      <a:lnTo>
                        <a:pt x="78" y="1"/>
                      </a:lnTo>
                      <a:lnTo>
                        <a:pt x="77" y="0"/>
                      </a:lnTo>
                      <a:lnTo>
                        <a:pt x="83" y="16"/>
                      </a:lnTo>
                      <a:lnTo>
                        <a:pt x="84" y="33"/>
                      </a:lnTo>
                      <a:lnTo>
                        <a:pt x="77" y="51"/>
                      </a:lnTo>
                      <a:lnTo>
                        <a:pt x="65" y="64"/>
                      </a:lnTo>
                      <a:lnTo>
                        <a:pt x="57" y="69"/>
                      </a:lnTo>
                      <a:lnTo>
                        <a:pt x="49" y="72"/>
                      </a:lnTo>
                      <a:lnTo>
                        <a:pt x="40" y="74"/>
                      </a:lnTo>
                      <a:lnTo>
                        <a:pt x="32" y="74"/>
                      </a:lnTo>
                      <a:lnTo>
                        <a:pt x="23" y="72"/>
                      </a:lnTo>
                      <a:lnTo>
                        <a:pt x="15" y="70"/>
                      </a:lnTo>
                      <a:lnTo>
                        <a:pt x="7" y="66"/>
                      </a:lnTo>
                      <a:lnTo>
                        <a:pt x="0" y="60"/>
                      </a:lnTo>
                      <a:lnTo>
                        <a:pt x="1" y="61"/>
                      </a:lnTo>
                      <a:lnTo>
                        <a:pt x="2" y="62"/>
                      </a:lnTo>
                      <a:lnTo>
                        <a:pt x="2" y="64"/>
                      </a:lnTo>
                      <a:lnTo>
                        <a:pt x="3" y="66"/>
                      </a:lnTo>
                      <a:lnTo>
                        <a:pt x="10" y="72"/>
                      </a:lnTo>
                      <a:lnTo>
                        <a:pt x="18" y="78"/>
                      </a:lnTo>
                      <a:lnTo>
                        <a:pt x="27" y="82"/>
                      </a:lnTo>
                      <a:lnTo>
                        <a:pt x="37" y="84"/>
                      </a:lnTo>
                      <a:lnTo>
                        <a:pt x="46" y="84"/>
                      </a:lnTo>
                      <a:lnTo>
                        <a:pt x="55" y="83"/>
                      </a:lnTo>
                      <a:lnTo>
                        <a:pt x="64" y="79"/>
                      </a:lnTo>
                      <a:lnTo>
                        <a:pt x="72" y="74"/>
                      </a:lnTo>
                      <a:lnTo>
                        <a:pt x="85" y="59"/>
                      </a:lnTo>
                      <a:lnTo>
                        <a:pt x="91" y="41"/>
                      </a:lnTo>
                      <a:lnTo>
                        <a:pt x="90" y="22"/>
                      </a:lnTo>
                      <a:lnTo>
                        <a:pt x="81" y="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89" name="Freeform 205"/>
                <p:cNvSpPr>
                  <a:spLocks/>
                </p:cNvSpPr>
                <p:nvPr/>
              </p:nvSpPr>
              <p:spPr bwMode="auto">
                <a:xfrm>
                  <a:off x="4490" y="2066"/>
                  <a:ext cx="3" cy="2"/>
                </a:xfrm>
                <a:custGeom>
                  <a:avLst/>
                  <a:gdLst>
                    <a:gd name="T0" fmla="*/ 0 w 9"/>
                    <a:gd name="T1" fmla="*/ 1 h 4"/>
                    <a:gd name="T2" fmla="*/ 1 w 9"/>
                    <a:gd name="T3" fmla="*/ 1 h 4"/>
                    <a:gd name="T4" fmla="*/ 1 w 9"/>
                    <a:gd name="T5" fmla="*/ 1 h 4"/>
                    <a:gd name="T6" fmla="*/ 1 w 9"/>
                    <a:gd name="T7" fmla="*/ 1 h 4"/>
                    <a:gd name="T8" fmla="*/ 0 w 9"/>
                    <a:gd name="T9" fmla="*/ 1 h 4"/>
                    <a:gd name="T10" fmla="*/ 0 w 9"/>
                    <a:gd name="T11" fmla="*/ 0 h 4"/>
                    <a:gd name="T12" fmla="*/ 0 w 9"/>
                    <a:gd name="T13" fmla="*/ 1 h 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9" h="4">
                      <a:moveTo>
                        <a:pt x="0" y="4"/>
                      </a:moveTo>
                      <a:lnTo>
                        <a:pt x="9" y="4"/>
                      </a:lnTo>
                      <a:lnTo>
                        <a:pt x="6" y="3"/>
                      </a:lnTo>
                      <a:lnTo>
                        <a:pt x="5" y="2"/>
                      </a:lnTo>
                      <a:lnTo>
                        <a:pt x="3" y="1"/>
                      </a:lnTo>
                      <a:lnTo>
                        <a:pt x="0" y="0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90" name="Freeform 206"/>
                <p:cNvSpPr>
                  <a:spLocks/>
                </p:cNvSpPr>
                <p:nvPr/>
              </p:nvSpPr>
              <p:spPr bwMode="auto">
                <a:xfrm>
                  <a:off x="4956" y="2068"/>
                  <a:ext cx="2" cy="1"/>
                </a:xfrm>
                <a:custGeom>
                  <a:avLst/>
                  <a:gdLst>
                    <a:gd name="T0" fmla="*/ 2 w 2"/>
                    <a:gd name="T1" fmla="*/ 1 h 1"/>
                    <a:gd name="T2" fmla="*/ 2 w 2"/>
                    <a:gd name="T3" fmla="*/ 0 h 1"/>
                    <a:gd name="T4" fmla="*/ 1 w 2"/>
                    <a:gd name="T5" fmla="*/ 0 h 1"/>
                    <a:gd name="T6" fmla="*/ 1 w 2"/>
                    <a:gd name="T7" fmla="*/ 0 h 1"/>
                    <a:gd name="T8" fmla="*/ 1 w 2"/>
                    <a:gd name="T9" fmla="*/ 0 h 1"/>
                    <a:gd name="T10" fmla="*/ 0 w 2"/>
                    <a:gd name="T11" fmla="*/ 1 h 1"/>
                    <a:gd name="T12" fmla="*/ 2 w 2"/>
                    <a:gd name="T13" fmla="*/ 1 h 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2" h="1">
                      <a:moveTo>
                        <a:pt x="2" y="1"/>
                      </a:moveTo>
                      <a:lnTo>
                        <a:pt x="2" y="0"/>
                      </a:lnTo>
                      <a:lnTo>
                        <a:pt x="1" y="0"/>
                      </a:lnTo>
                      <a:lnTo>
                        <a:pt x="0" y="1"/>
                      </a:lnTo>
                      <a:lnTo>
                        <a:pt x="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91" name="Freeform 207"/>
                <p:cNvSpPr>
                  <a:spLocks/>
                </p:cNvSpPr>
                <p:nvPr/>
              </p:nvSpPr>
              <p:spPr bwMode="auto">
                <a:xfrm>
                  <a:off x="4493" y="2046"/>
                  <a:ext cx="36" cy="16"/>
                </a:xfrm>
                <a:custGeom>
                  <a:avLst/>
                  <a:gdLst>
                    <a:gd name="T0" fmla="*/ 4 w 78"/>
                    <a:gd name="T1" fmla="*/ 5 h 33"/>
                    <a:gd name="T2" fmla="*/ 5 w 78"/>
                    <a:gd name="T3" fmla="*/ 5 h 33"/>
                    <a:gd name="T4" fmla="*/ 6 w 78"/>
                    <a:gd name="T5" fmla="*/ 5 h 33"/>
                    <a:gd name="T6" fmla="*/ 7 w 78"/>
                    <a:gd name="T7" fmla="*/ 6 h 33"/>
                    <a:gd name="T8" fmla="*/ 9 w 78"/>
                    <a:gd name="T9" fmla="*/ 6 h 33"/>
                    <a:gd name="T10" fmla="*/ 11 w 78"/>
                    <a:gd name="T11" fmla="*/ 7 h 33"/>
                    <a:gd name="T12" fmla="*/ 12 w 78"/>
                    <a:gd name="T13" fmla="*/ 7 h 33"/>
                    <a:gd name="T14" fmla="*/ 14 w 78"/>
                    <a:gd name="T15" fmla="*/ 7 h 33"/>
                    <a:gd name="T16" fmla="*/ 16 w 78"/>
                    <a:gd name="T17" fmla="*/ 8 h 33"/>
                    <a:gd name="T18" fmla="*/ 16 w 78"/>
                    <a:gd name="T19" fmla="*/ 7 h 33"/>
                    <a:gd name="T20" fmla="*/ 16 w 78"/>
                    <a:gd name="T21" fmla="*/ 6 h 33"/>
                    <a:gd name="T22" fmla="*/ 16 w 78"/>
                    <a:gd name="T23" fmla="*/ 6 h 33"/>
                    <a:gd name="T24" fmla="*/ 16 w 78"/>
                    <a:gd name="T25" fmla="*/ 5 h 33"/>
                    <a:gd name="T26" fmla="*/ 16 w 78"/>
                    <a:gd name="T27" fmla="*/ 3 h 33"/>
                    <a:gd name="T28" fmla="*/ 17 w 78"/>
                    <a:gd name="T29" fmla="*/ 2 h 33"/>
                    <a:gd name="T30" fmla="*/ 17 w 78"/>
                    <a:gd name="T31" fmla="*/ 1 h 33"/>
                    <a:gd name="T32" fmla="*/ 17 w 78"/>
                    <a:gd name="T33" fmla="*/ 0 h 33"/>
                    <a:gd name="T34" fmla="*/ 0 w 78"/>
                    <a:gd name="T35" fmla="*/ 0 h 33"/>
                    <a:gd name="T36" fmla="*/ 0 w 78"/>
                    <a:gd name="T37" fmla="*/ 2 h 33"/>
                    <a:gd name="T38" fmla="*/ 2 w 78"/>
                    <a:gd name="T39" fmla="*/ 4 h 33"/>
                    <a:gd name="T40" fmla="*/ 4 w 78"/>
                    <a:gd name="T41" fmla="*/ 5 h 33"/>
                    <a:gd name="T42" fmla="*/ 4 w 78"/>
                    <a:gd name="T43" fmla="*/ 5 h 33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0" t="0" r="r" b="b"/>
                  <a:pathLst>
                    <a:path w="78" h="33">
                      <a:moveTo>
                        <a:pt x="20" y="22"/>
                      </a:moveTo>
                      <a:lnTo>
                        <a:pt x="23" y="23"/>
                      </a:lnTo>
                      <a:lnTo>
                        <a:pt x="26" y="23"/>
                      </a:lnTo>
                      <a:lnTo>
                        <a:pt x="33" y="25"/>
                      </a:lnTo>
                      <a:lnTo>
                        <a:pt x="41" y="26"/>
                      </a:lnTo>
                      <a:lnTo>
                        <a:pt x="49" y="28"/>
                      </a:lnTo>
                      <a:lnTo>
                        <a:pt x="58" y="30"/>
                      </a:lnTo>
                      <a:lnTo>
                        <a:pt x="68" y="31"/>
                      </a:lnTo>
                      <a:lnTo>
                        <a:pt x="76" y="33"/>
                      </a:lnTo>
                      <a:lnTo>
                        <a:pt x="76" y="30"/>
                      </a:lnTo>
                      <a:lnTo>
                        <a:pt x="76" y="26"/>
                      </a:lnTo>
                      <a:lnTo>
                        <a:pt x="76" y="24"/>
                      </a:lnTo>
                      <a:lnTo>
                        <a:pt x="76" y="21"/>
                      </a:lnTo>
                      <a:lnTo>
                        <a:pt x="76" y="15"/>
                      </a:lnTo>
                      <a:lnTo>
                        <a:pt x="77" y="10"/>
                      </a:lnTo>
                      <a:lnTo>
                        <a:pt x="77" y="5"/>
                      </a:lnTo>
                      <a:lnTo>
                        <a:pt x="78" y="0"/>
                      </a:lnTo>
                      <a:lnTo>
                        <a:pt x="0" y="0"/>
                      </a:lnTo>
                      <a:lnTo>
                        <a:pt x="3" y="10"/>
                      </a:lnTo>
                      <a:lnTo>
                        <a:pt x="10" y="17"/>
                      </a:lnTo>
                      <a:lnTo>
                        <a:pt x="17" y="21"/>
                      </a:lnTo>
                      <a:lnTo>
                        <a:pt x="20" y="2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92" name="Freeform 208"/>
                <p:cNvSpPr>
                  <a:spLocks/>
                </p:cNvSpPr>
                <p:nvPr/>
              </p:nvSpPr>
              <p:spPr bwMode="auto">
                <a:xfrm>
                  <a:off x="4640" y="2046"/>
                  <a:ext cx="160" cy="20"/>
                </a:xfrm>
                <a:custGeom>
                  <a:avLst/>
                  <a:gdLst>
                    <a:gd name="T0" fmla="*/ 0 w 349"/>
                    <a:gd name="T1" fmla="*/ 10 h 41"/>
                    <a:gd name="T2" fmla="*/ 73 w 349"/>
                    <a:gd name="T3" fmla="*/ 10 h 41"/>
                    <a:gd name="T4" fmla="*/ 73 w 349"/>
                    <a:gd name="T5" fmla="*/ 9 h 41"/>
                    <a:gd name="T6" fmla="*/ 73 w 349"/>
                    <a:gd name="T7" fmla="*/ 7 h 41"/>
                    <a:gd name="T8" fmla="*/ 73 w 349"/>
                    <a:gd name="T9" fmla="*/ 6 h 41"/>
                    <a:gd name="T10" fmla="*/ 73 w 349"/>
                    <a:gd name="T11" fmla="*/ 5 h 41"/>
                    <a:gd name="T12" fmla="*/ 73 w 349"/>
                    <a:gd name="T13" fmla="*/ 3 h 41"/>
                    <a:gd name="T14" fmla="*/ 73 w 349"/>
                    <a:gd name="T15" fmla="*/ 2 h 41"/>
                    <a:gd name="T16" fmla="*/ 73 w 349"/>
                    <a:gd name="T17" fmla="*/ 1 h 41"/>
                    <a:gd name="T18" fmla="*/ 73 w 349"/>
                    <a:gd name="T19" fmla="*/ 0 h 41"/>
                    <a:gd name="T20" fmla="*/ 0 w 349"/>
                    <a:gd name="T21" fmla="*/ 0 h 41"/>
                    <a:gd name="T22" fmla="*/ 0 w 349"/>
                    <a:gd name="T23" fmla="*/ 1 h 41"/>
                    <a:gd name="T24" fmla="*/ 0 w 349"/>
                    <a:gd name="T25" fmla="*/ 2 h 41"/>
                    <a:gd name="T26" fmla="*/ 0 w 349"/>
                    <a:gd name="T27" fmla="*/ 3 h 41"/>
                    <a:gd name="T28" fmla="*/ 0 w 349"/>
                    <a:gd name="T29" fmla="*/ 5 h 41"/>
                    <a:gd name="T30" fmla="*/ 0 w 349"/>
                    <a:gd name="T31" fmla="*/ 6 h 41"/>
                    <a:gd name="T32" fmla="*/ 0 w 349"/>
                    <a:gd name="T33" fmla="*/ 7 h 41"/>
                    <a:gd name="T34" fmla="*/ 0 w 349"/>
                    <a:gd name="T35" fmla="*/ 9 h 41"/>
                    <a:gd name="T36" fmla="*/ 0 w 349"/>
                    <a:gd name="T37" fmla="*/ 10 h 41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349" h="41">
                      <a:moveTo>
                        <a:pt x="1" y="41"/>
                      </a:moveTo>
                      <a:lnTo>
                        <a:pt x="348" y="41"/>
                      </a:lnTo>
                      <a:lnTo>
                        <a:pt x="347" y="36"/>
                      </a:lnTo>
                      <a:lnTo>
                        <a:pt x="347" y="31"/>
                      </a:lnTo>
                      <a:lnTo>
                        <a:pt x="347" y="25"/>
                      </a:lnTo>
                      <a:lnTo>
                        <a:pt x="347" y="21"/>
                      </a:lnTo>
                      <a:lnTo>
                        <a:pt x="347" y="15"/>
                      </a:lnTo>
                      <a:lnTo>
                        <a:pt x="348" y="10"/>
                      </a:lnTo>
                      <a:lnTo>
                        <a:pt x="348" y="5"/>
                      </a:lnTo>
                      <a:lnTo>
                        <a:pt x="349" y="0"/>
                      </a:lnTo>
                      <a:lnTo>
                        <a:pt x="0" y="0"/>
                      </a:lnTo>
                      <a:lnTo>
                        <a:pt x="1" y="5"/>
                      </a:lnTo>
                      <a:lnTo>
                        <a:pt x="1" y="10"/>
                      </a:lnTo>
                      <a:lnTo>
                        <a:pt x="2" y="15"/>
                      </a:lnTo>
                      <a:lnTo>
                        <a:pt x="2" y="21"/>
                      </a:lnTo>
                      <a:lnTo>
                        <a:pt x="2" y="25"/>
                      </a:lnTo>
                      <a:lnTo>
                        <a:pt x="2" y="31"/>
                      </a:lnTo>
                      <a:lnTo>
                        <a:pt x="2" y="36"/>
                      </a:lnTo>
                      <a:lnTo>
                        <a:pt x="1" y="4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93" name="Freeform 209"/>
                <p:cNvSpPr>
                  <a:spLocks/>
                </p:cNvSpPr>
                <p:nvPr/>
              </p:nvSpPr>
              <p:spPr bwMode="auto">
                <a:xfrm>
                  <a:off x="4910" y="2046"/>
                  <a:ext cx="45" cy="14"/>
                </a:xfrm>
                <a:custGeom>
                  <a:avLst/>
                  <a:gdLst>
                    <a:gd name="T0" fmla="*/ 0 w 98"/>
                    <a:gd name="T1" fmla="*/ 6 h 31"/>
                    <a:gd name="T2" fmla="*/ 3 w 98"/>
                    <a:gd name="T3" fmla="*/ 6 h 31"/>
                    <a:gd name="T4" fmla="*/ 6 w 98"/>
                    <a:gd name="T5" fmla="*/ 6 h 31"/>
                    <a:gd name="T6" fmla="*/ 9 w 98"/>
                    <a:gd name="T7" fmla="*/ 5 h 31"/>
                    <a:gd name="T8" fmla="*/ 12 w 98"/>
                    <a:gd name="T9" fmla="*/ 5 h 31"/>
                    <a:gd name="T10" fmla="*/ 15 w 98"/>
                    <a:gd name="T11" fmla="*/ 4 h 31"/>
                    <a:gd name="T12" fmla="*/ 17 w 98"/>
                    <a:gd name="T13" fmla="*/ 4 h 31"/>
                    <a:gd name="T14" fmla="*/ 18 w 98"/>
                    <a:gd name="T15" fmla="*/ 4 h 31"/>
                    <a:gd name="T16" fmla="*/ 19 w 98"/>
                    <a:gd name="T17" fmla="*/ 4 h 31"/>
                    <a:gd name="T18" fmla="*/ 19 w 98"/>
                    <a:gd name="T19" fmla="*/ 4 h 31"/>
                    <a:gd name="T20" fmla="*/ 20 w 98"/>
                    <a:gd name="T21" fmla="*/ 3 h 31"/>
                    <a:gd name="T22" fmla="*/ 21 w 98"/>
                    <a:gd name="T23" fmla="*/ 2 h 31"/>
                    <a:gd name="T24" fmla="*/ 21 w 98"/>
                    <a:gd name="T25" fmla="*/ 1 h 31"/>
                    <a:gd name="T26" fmla="*/ 21 w 98"/>
                    <a:gd name="T27" fmla="*/ 1 h 31"/>
                    <a:gd name="T28" fmla="*/ 21 w 98"/>
                    <a:gd name="T29" fmla="*/ 1 h 31"/>
                    <a:gd name="T30" fmla="*/ 21 w 98"/>
                    <a:gd name="T31" fmla="*/ 0 h 31"/>
                    <a:gd name="T32" fmla="*/ 21 w 98"/>
                    <a:gd name="T33" fmla="*/ 0 h 31"/>
                    <a:gd name="T34" fmla="*/ 0 w 98"/>
                    <a:gd name="T35" fmla="*/ 0 h 31"/>
                    <a:gd name="T36" fmla="*/ 0 w 98"/>
                    <a:gd name="T37" fmla="*/ 1 h 31"/>
                    <a:gd name="T38" fmla="*/ 0 w 98"/>
                    <a:gd name="T39" fmla="*/ 2 h 31"/>
                    <a:gd name="T40" fmla="*/ 0 w 98"/>
                    <a:gd name="T41" fmla="*/ 3 h 31"/>
                    <a:gd name="T42" fmla="*/ 0 w 98"/>
                    <a:gd name="T43" fmla="*/ 4 h 31"/>
                    <a:gd name="T44" fmla="*/ 0 w 98"/>
                    <a:gd name="T45" fmla="*/ 5 h 31"/>
                    <a:gd name="T46" fmla="*/ 0 w 98"/>
                    <a:gd name="T47" fmla="*/ 5 h 31"/>
                    <a:gd name="T48" fmla="*/ 0 w 98"/>
                    <a:gd name="T49" fmla="*/ 6 h 31"/>
                    <a:gd name="T50" fmla="*/ 0 w 98"/>
                    <a:gd name="T51" fmla="*/ 6 h 31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0" t="0" r="r" b="b"/>
                  <a:pathLst>
                    <a:path w="98" h="31">
                      <a:moveTo>
                        <a:pt x="3" y="31"/>
                      </a:moveTo>
                      <a:lnTo>
                        <a:pt x="15" y="29"/>
                      </a:lnTo>
                      <a:lnTo>
                        <a:pt x="29" y="28"/>
                      </a:lnTo>
                      <a:lnTo>
                        <a:pt x="44" y="25"/>
                      </a:lnTo>
                      <a:lnTo>
                        <a:pt x="58" y="23"/>
                      </a:lnTo>
                      <a:lnTo>
                        <a:pt x="71" y="21"/>
                      </a:lnTo>
                      <a:lnTo>
                        <a:pt x="81" y="19"/>
                      </a:lnTo>
                      <a:lnTo>
                        <a:pt x="88" y="18"/>
                      </a:lnTo>
                      <a:lnTo>
                        <a:pt x="90" y="18"/>
                      </a:lnTo>
                      <a:lnTo>
                        <a:pt x="92" y="17"/>
                      </a:lnTo>
                      <a:lnTo>
                        <a:pt x="96" y="15"/>
                      </a:lnTo>
                      <a:lnTo>
                        <a:pt x="97" y="11"/>
                      </a:lnTo>
                      <a:lnTo>
                        <a:pt x="98" y="6"/>
                      </a:lnTo>
                      <a:lnTo>
                        <a:pt x="98" y="5"/>
                      </a:lnTo>
                      <a:lnTo>
                        <a:pt x="98" y="2"/>
                      </a:lnTo>
                      <a:lnTo>
                        <a:pt x="98" y="0"/>
                      </a:lnTo>
                      <a:lnTo>
                        <a:pt x="0" y="0"/>
                      </a:lnTo>
                      <a:lnTo>
                        <a:pt x="1" y="5"/>
                      </a:lnTo>
                      <a:lnTo>
                        <a:pt x="1" y="10"/>
                      </a:lnTo>
                      <a:lnTo>
                        <a:pt x="3" y="15"/>
                      </a:lnTo>
                      <a:lnTo>
                        <a:pt x="3" y="21"/>
                      </a:lnTo>
                      <a:lnTo>
                        <a:pt x="3" y="23"/>
                      </a:lnTo>
                      <a:lnTo>
                        <a:pt x="3" y="25"/>
                      </a:lnTo>
                      <a:lnTo>
                        <a:pt x="3" y="29"/>
                      </a:lnTo>
                      <a:lnTo>
                        <a:pt x="3" y="3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94" name="Freeform 210"/>
                <p:cNvSpPr>
                  <a:spLocks/>
                </p:cNvSpPr>
                <p:nvPr/>
              </p:nvSpPr>
              <p:spPr bwMode="auto">
                <a:xfrm>
                  <a:off x="4807" y="1871"/>
                  <a:ext cx="15" cy="54"/>
                </a:xfrm>
                <a:custGeom>
                  <a:avLst/>
                  <a:gdLst>
                    <a:gd name="T0" fmla="*/ 3 w 36"/>
                    <a:gd name="T1" fmla="*/ 0 h 119"/>
                    <a:gd name="T2" fmla="*/ 2 w 36"/>
                    <a:gd name="T3" fmla="*/ 0 h 119"/>
                    <a:gd name="T4" fmla="*/ 1 w 36"/>
                    <a:gd name="T5" fmla="*/ 0 h 119"/>
                    <a:gd name="T6" fmla="*/ 1 w 36"/>
                    <a:gd name="T7" fmla="*/ 0 h 119"/>
                    <a:gd name="T8" fmla="*/ 0 w 36"/>
                    <a:gd name="T9" fmla="*/ 0 h 119"/>
                    <a:gd name="T10" fmla="*/ 4 w 36"/>
                    <a:gd name="T11" fmla="*/ 25 h 119"/>
                    <a:gd name="T12" fmla="*/ 5 w 36"/>
                    <a:gd name="T13" fmla="*/ 25 h 119"/>
                    <a:gd name="T14" fmla="*/ 5 w 36"/>
                    <a:gd name="T15" fmla="*/ 25 h 119"/>
                    <a:gd name="T16" fmla="*/ 6 w 36"/>
                    <a:gd name="T17" fmla="*/ 25 h 119"/>
                    <a:gd name="T18" fmla="*/ 6 w 36"/>
                    <a:gd name="T19" fmla="*/ 25 h 119"/>
                    <a:gd name="T20" fmla="*/ 3 w 36"/>
                    <a:gd name="T21" fmla="*/ 0 h 11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6" h="119">
                      <a:moveTo>
                        <a:pt x="16" y="0"/>
                      </a:moveTo>
                      <a:lnTo>
                        <a:pt x="12" y="0"/>
                      </a:lnTo>
                      <a:lnTo>
                        <a:pt x="8" y="0"/>
                      </a:lnTo>
                      <a:lnTo>
                        <a:pt x="5" y="0"/>
                      </a:lnTo>
                      <a:lnTo>
                        <a:pt x="0" y="0"/>
                      </a:lnTo>
                      <a:lnTo>
                        <a:pt x="22" y="119"/>
                      </a:lnTo>
                      <a:lnTo>
                        <a:pt x="26" y="119"/>
                      </a:lnTo>
                      <a:lnTo>
                        <a:pt x="29" y="119"/>
                      </a:lnTo>
                      <a:lnTo>
                        <a:pt x="33" y="119"/>
                      </a:lnTo>
                      <a:lnTo>
                        <a:pt x="36" y="119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BFD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95" name="Freeform 211"/>
                <p:cNvSpPr>
                  <a:spLocks/>
                </p:cNvSpPr>
                <p:nvPr/>
              </p:nvSpPr>
              <p:spPr bwMode="auto">
                <a:xfrm>
                  <a:off x="4736" y="1871"/>
                  <a:ext cx="60" cy="54"/>
                </a:xfrm>
                <a:custGeom>
                  <a:avLst/>
                  <a:gdLst>
                    <a:gd name="T0" fmla="*/ 0 w 132"/>
                    <a:gd name="T1" fmla="*/ 0 h 119"/>
                    <a:gd name="T2" fmla="*/ 0 w 132"/>
                    <a:gd name="T3" fmla="*/ 5 h 119"/>
                    <a:gd name="T4" fmla="*/ 0 w 132"/>
                    <a:gd name="T5" fmla="*/ 12 h 119"/>
                    <a:gd name="T6" fmla="*/ 0 w 132"/>
                    <a:gd name="T7" fmla="*/ 20 h 119"/>
                    <a:gd name="T8" fmla="*/ 0 w 132"/>
                    <a:gd name="T9" fmla="*/ 25 h 119"/>
                    <a:gd name="T10" fmla="*/ 1 w 132"/>
                    <a:gd name="T11" fmla="*/ 25 h 119"/>
                    <a:gd name="T12" fmla="*/ 3 w 132"/>
                    <a:gd name="T13" fmla="*/ 25 h 119"/>
                    <a:gd name="T14" fmla="*/ 5 w 132"/>
                    <a:gd name="T15" fmla="*/ 25 h 119"/>
                    <a:gd name="T16" fmla="*/ 9 w 132"/>
                    <a:gd name="T17" fmla="*/ 25 h 119"/>
                    <a:gd name="T18" fmla="*/ 13 w 132"/>
                    <a:gd name="T19" fmla="*/ 25 h 119"/>
                    <a:gd name="T20" fmla="*/ 17 w 132"/>
                    <a:gd name="T21" fmla="*/ 25 h 119"/>
                    <a:gd name="T22" fmla="*/ 22 w 132"/>
                    <a:gd name="T23" fmla="*/ 25 h 119"/>
                    <a:gd name="T24" fmla="*/ 27 w 132"/>
                    <a:gd name="T25" fmla="*/ 25 h 119"/>
                    <a:gd name="T26" fmla="*/ 23 w 132"/>
                    <a:gd name="T27" fmla="*/ 0 h 119"/>
                    <a:gd name="T28" fmla="*/ 19 w 132"/>
                    <a:gd name="T29" fmla="*/ 0 h 119"/>
                    <a:gd name="T30" fmla="*/ 15 w 132"/>
                    <a:gd name="T31" fmla="*/ 0 h 119"/>
                    <a:gd name="T32" fmla="*/ 11 w 132"/>
                    <a:gd name="T33" fmla="*/ 0 h 119"/>
                    <a:gd name="T34" fmla="*/ 7 w 132"/>
                    <a:gd name="T35" fmla="*/ 0 h 119"/>
                    <a:gd name="T36" fmla="*/ 5 w 132"/>
                    <a:gd name="T37" fmla="*/ 0 h 119"/>
                    <a:gd name="T38" fmla="*/ 2 w 132"/>
                    <a:gd name="T39" fmla="*/ 0 h 119"/>
                    <a:gd name="T40" fmla="*/ 1 w 132"/>
                    <a:gd name="T41" fmla="*/ 0 h 119"/>
                    <a:gd name="T42" fmla="*/ 0 w 132"/>
                    <a:gd name="T43" fmla="*/ 0 h 119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0" t="0" r="r" b="b"/>
                  <a:pathLst>
                    <a:path w="132" h="119">
                      <a:moveTo>
                        <a:pt x="0" y="0"/>
                      </a:moveTo>
                      <a:lnTo>
                        <a:pt x="0" y="22"/>
                      </a:lnTo>
                      <a:lnTo>
                        <a:pt x="0" y="59"/>
                      </a:lnTo>
                      <a:lnTo>
                        <a:pt x="0" y="97"/>
                      </a:lnTo>
                      <a:lnTo>
                        <a:pt x="0" y="119"/>
                      </a:lnTo>
                      <a:lnTo>
                        <a:pt x="4" y="119"/>
                      </a:lnTo>
                      <a:lnTo>
                        <a:pt x="14" y="119"/>
                      </a:lnTo>
                      <a:lnTo>
                        <a:pt x="26" y="119"/>
                      </a:lnTo>
                      <a:lnTo>
                        <a:pt x="42" y="119"/>
                      </a:lnTo>
                      <a:lnTo>
                        <a:pt x="62" y="119"/>
                      </a:lnTo>
                      <a:lnTo>
                        <a:pt x="83" y="119"/>
                      </a:lnTo>
                      <a:lnTo>
                        <a:pt x="107" y="119"/>
                      </a:lnTo>
                      <a:lnTo>
                        <a:pt x="132" y="119"/>
                      </a:lnTo>
                      <a:lnTo>
                        <a:pt x="110" y="0"/>
                      </a:lnTo>
                      <a:lnTo>
                        <a:pt x="90" y="0"/>
                      </a:lnTo>
                      <a:lnTo>
                        <a:pt x="70" y="0"/>
                      </a:lnTo>
                      <a:lnTo>
                        <a:pt x="52" y="0"/>
                      </a:lnTo>
                      <a:lnTo>
                        <a:pt x="35" y="0"/>
                      </a:lnTo>
                      <a:lnTo>
                        <a:pt x="22" y="0"/>
                      </a:lnTo>
                      <a:lnTo>
                        <a:pt x="11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FD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96" name="Freeform 212"/>
                <p:cNvSpPr>
                  <a:spLocks/>
                </p:cNvSpPr>
                <p:nvPr/>
              </p:nvSpPr>
              <p:spPr bwMode="auto">
                <a:xfrm>
                  <a:off x="4840" y="1871"/>
                  <a:ext cx="16" cy="54"/>
                </a:xfrm>
                <a:custGeom>
                  <a:avLst/>
                  <a:gdLst>
                    <a:gd name="T0" fmla="*/ 0 w 36"/>
                    <a:gd name="T1" fmla="*/ 0 h 119"/>
                    <a:gd name="T2" fmla="*/ 4 w 36"/>
                    <a:gd name="T3" fmla="*/ 25 h 119"/>
                    <a:gd name="T4" fmla="*/ 5 w 36"/>
                    <a:gd name="T5" fmla="*/ 25 h 119"/>
                    <a:gd name="T6" fmla="*/ 6 w 36"/>
                    <a:gd name="T7" fmla="*/ 25 h 119"/>
                    <a:gd name="T8" fmla="*/ 6 w 36"/>
                    <a:gd name="T9" fmla="*/ 25 h 119"/>
                    <a:gd name="T10" fmla="*/ 7 w 36"/>
                    <a:gd name="T11" fmla="*/ 25 h 119"/>
                    <a:gd name="T12" fmla="*/ 3 w 36"/>
                    <a:gd name="T13" fmla="*/ 0 h 119"/>
                    <a:gd name="T14" fmla="*/ 2 w 36"/>
                    <a:gd name="T15" fmla="*/ 0 h 119"/>
                    <a:gd name="T16" fmla="*/ 1 w 36"/>
                    <a:gd name="T17" fmla="*/ 0 h 119"/>
                    <a:gd name="T18" fmla="*/ 0 w 36"/>
                    <a:gd name="T19" fmla="*/ 0 h 119"/>
                    <a:gd name="T20" fmla="*/ 0 w 36"/>
                    <a:gd name="T21" fmla="*/ 0 h 11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6" h="119">
                      <a:moveTo>
                        <a:pt x="0" y="0"/>
                      </a:moveTo>
                      <a:lnTo>
                        <a:pt x="21" y="119"/>
                      </a:lnTo>
                      <a:lnTo>
                        <a:pt x="24" y="119"/>
                      </a:lnTo>
                      <a:lnTo>
                        <a:pt x="29" y="119"/>
                      </a:lnTo>
                      <a:lnTo>
                        <a:pt x="32" y="119"/>
                      </a:lnTo>
                      <a:lnTo>
                        <a:pt x="36" y="119"/>
                      </a:lnTo>
                      <a:lnTo>
                        <a:pt x="15" y="0"/>
                      </a:lnTo>
                      <a:lnTo>
                        <a:pt x="10" y="0"/>
                      </a:lnTo>
                      <a:lnTo>
                        <a:pt x="7" y="0"/>
                      </a:lnTo>
                      <a:lnTo>
                        <a:pt x="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FD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97" name="Freeform 213"/>
                <p:cNvSpPr>
                  <a:spLocks/>
                </p:cNvSpPr>
                <p:nvPr/>
              </p:nvSpPr>
              <p:spPr bwMode="auto">
                <a:xfrm>
                  <a:off x="4855" y="1871"/>
                  <a:ext cx="61" cy="54"/>
                </a:xfrm>
                <a:custGeom>
                  <a:avLst/>
                  <a:gdLst>
                    <a:gd name="T0" fmla="*/ 28 w 134"/>
                    <a:gd name="T1" fmla="*/ 25 h 119"/>
                    <a:gd name="T2" fmla="*/ 26 w 134"/>
                    <a:gd name="T3" fmla="*/ 19 h 119"/>
                    <a:gd name="T4" fmla="*/ 25 w 134"/>
                    <a:gd name="T5" fmla="*/ 11 h 119"/>
                    <a:gd name="T6" fmla="*/ 23 w 134"/>
                    <a:gd name="T7" fmla="*/ 5 h 119"/>
                    <a:gd name="T8" fmla="*/ 22 w 134"/>
                    <a:gd name="T9" fmla="*/ 3 h 119"/>
                    <a:gd name="T10" fmla="*/ 21 w 134"/>
                    <a:gd name="T11" fmla="*/ 1 h 119"/>
                    <a:gd name="T12" fmla="*/ 20 w 134"/>
                    <a:gd name="T13" fmla="*/ 0 h 119"/>
                    <a:gd name="T14" fmla="*/ 18 w 134"/>
                    <a:gd name="T15" fmla="*/ 0 h 119"/>
                    <a:gd name="T16" fmla="*/ 18 w 134"/>
                    <a:gd name="T17" fmla="*/ 0 h 119"/>
                    <a:gd name="T18" fmla="*/ 17 w 134"/>
                    <a:gd name="T19" fmla="*/ 0 h 119"/>
                    <a:gd name="T20" fmla="*/ 16 w 134"/>
                    <a:gd name="T21" fmla="*/ 0 h 119"/>
                    <a:gd name="T22" fmla="*/ 15 w 134"/>
                    <a:gd name="T23" fmla="*/ 0 h 119"/>
                    <a:gd name="T24" fmla="*/ 12 w 134"/>
                    <a:gd name="T25" fmla="*/ 0 h 119"/>
                    <a:gd name="T26" fmla="*/ 10 w 134"/>
                    <a:gd name="T27" fmla="*/ 0 h 119"/>
                    <a:gd name="T28" fmla="*/ 7 w 134"/>
                    <a:gd name="T29" fmla="*/ 0 h 119"/>
                    <a:gd name="T30" fmla="*/ 4 w 134"/>
                    <a:gd name="T31" fmla="*/ 0 h 119"/>
                    <a:gd name="T32" fmla="*/ 0 w 134"/>
                    <a:gd name="T33" fmla="*/ 0 h 119"/>
                    <a:gd name="T34" fmla="*/ 5 w 134"/>
                    <a:gd name="T35" fmla="*/ 25 h 119"/>
                    <a:gd name="T36" fmla="*/ 9 w 134"/>
                    <a:gd name="T37" fmla="*/ 25 h 119"/>
                    <a:gd name="T38" fmla="*/ 13 w 134"/>
                    <a:gd name="T39" fmla="*/ 25 h 119"/>
                    <a:gd name="T40" fmla="*/ 17 w 134"/>
                    <a:gd name="T41" fmla="*/ 25 h 119"/>
                    <a:gd name="T42" fmla="*/ 20 w 134"/>
                    <a:gd name="T43" fmla="*/ 25 h 119"/>
                    <a:gd name="T44" fmla="*/ 23 w 134"/>
                    <a:gd name="T45" fmla="*/ 25 h 119"/>
                    <a:gd name="T46" fmla="*/ 25 w 134"/>
                    <a:gd name="T47" fmla="*/ 25 h 119"/>
                    <a:gd name="T48" fmla="*/ 27 w 134"/>
                    <a:gd name="T49" fmla="*/ 25 h 119"/>
                    <a:gd name="T50" fmla="*/ 28 w 134"/>
                    <a:gd name="T51" fmla="*/ 25 h 119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0" t="0" r="r" b="b"/>
                  <a:pathLst>
                    <a:path w="134" h="119">
                      <a:moveTo>
                        <a:pt x="134" y="119"/>
                      </a:moveTo>
                      <a:lnTo>
                        <a:pt x="127" y="91"/>
                      </a:lnTo>
                      <a:lnTo>
                        <a:pt x="118" y="56"/>
                      </a:lnTo>
                      <a:lnTo>
                        <a:pt x="111" y="27"/>
                      </a:lnTo>
                      <a:lnTo>
                        <a:pt x="108" y="14"/>
                      </a:lnTo>
                      <a:lnTo>
                        <a:pt x="102" y="6"/>
                      </a:lnTo>
                      <a:lnTo>
                        <a:pt x="95" y="1"/>
                      </a:lnTo>
                      <a:lnTo>
                        <a:pt x="88" y="0"/>
                      </a:lnTo>
                      <a:lnTo>
                        <a:pt x="85" y="0"/>
                      </a:lnTo>
                      <a:lnTo>
                        <a:pt x="83" y="0"/>
                      </a:lnTo>
                      <a:lnTo>
                        <a:pt x="79" y="0"/>
                      </a:lnTo>
                      <a:lnTo>
                        <a:pt x="71" y="0"/>
                      </a:lnTo>
                      <a:lnTo>
                        <a:pt x="60" y="0"/>
                      </a:lnTo>
                      <a:lnTo>
                        <a:pt x="49" y="0"/>
                      </a:lnTo>
                      <a:lnTo>
                        <a:pt x="34" y="0"/>
                      </a:lnTo>
                      <a:lnTo>
                        <a:pt x="18" y="0"/>
                      </a:lnTo>
                      <a:lnTo>
                        <a:pt x="0" y="0"/>
                      </a:lnTo>
                      <a:lnTo>
                        <a:pt x="22" y="119"/>
                      </a:lnTo>
                      <a:lnTo>
                        <a:pt x="44" y="119"/>
                      </a:lnTo>
                      <a:lnTo>
                        <a:pt x="64" y="119"/>
                      </a:lnTo>
                      <a:lnTo>
                        <a:pt x="82" y="119"/>
                      </a:lnTo>
                      <a:lnTo>
                        <a:pt x="98" y="119"/>
                      </a:lnTo>
                      <a:lnTo>
                        <a:pt x="112" y="119"/>
                      </a:lnTo>
                      <a:lnTo>
                        <a:pt x="123" y="119"/>
                      </a:lnTo>
                      <a:lnTo>
                        <a:pt x="129" y="119"/>
                      </a:lnTo>
                      <a:lnTo>
                        <a:pt x="134" y="119"/>
                      </a:lnTo>
                      <a:close/>
                    </a:path>
                  </a:pathLst>
                </a:custGeom>
                <a:solidFill>
                  <a:srgbClr val="BFD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98" name="Freeform 214"/>
                <p:cNvSpPr>
                  <a:spLocks/>
                </p:cNvSpPr>
                <p:nvPr/>
              </p:nvSpPr>
              <p:spPr bwMode="auto">
                <a:xfrm>
                  <a:off x="4825" y="1871"/>
                  <a:ext cx="24" cy="54"/>
                </a:xfrm>
                <a:custGeom>
                  <a:avLst/>
                  <a:gdLst>
                    <a:gd name="T0" fmla="*/ 0 w 53"/>
                    <a:gd name="T1" fmla="*/ 0 h 119"/>
                    <a:gd name="T2" fmla="*/ 4 w 53"/>
                    <a:gd name="T3" fmla="*/ 25 h 119"/>
                    <a:gd name="T4" fmla="*/ 5 w 53"/>
                    <a:gd name="T5" fmla="*/ 25 h 119"/>
                    <a:gd name="T6" fmla="*/ 7 w 53"/>
                    <a:gd name="T7" fmla="*/ 25 h 119"/>
                    <a:gd name="T8" fmla="*/ 9 w 53"/>
                    <a:gd name="T9" fmla="*/ 25 h 119"/>
                    <a:gd name="T10" fmla="*/ 11 w 53"/>
                    <a:gd name="T11" fmla="*/ 25 h 119"/>
                    <a:gd name="T12" fmla="*/ 6 w 53"/>
                    <a:gd name="T13" fmla="*/ 0 h 119"/>
                    <a:gd name="T14" fmla="*/ 5 w 53"/>
                    <a:gd name="T15" fmla="*/ 0 h 119"/>
                    <a:gd name="T16" fmla="*/ 3 w 53"/>
                    <a:gd name="T17" fmla="*/ 0 h 119"/>
                    <a:gd name="T18" fmla="*/ 2 w 53"/>
                    <a:gd name="T19" fmla="*/ 0 h 119"/>
                    <a:gd name="T20" fmla="*/ 0 w 53"/>
                    <a:gd name="T21" fmla="*/ 0 h 11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53" h="119">
                      <a:moveTo>
                        <a:pt x="0" y="0"/>
                      </a:moveTo>
                      <a:lnTo>
                        <a:pt x="19" y="119"/>
                      </a:lnTo>
                      <a:lnTo>
                        <a:pt x="27" y="119"/>
                      </a:lnTo>
                      <a:lnTo>
                        <a:pt x="36" y="119"/>
                      </a:lnTo>
                      <a:lnTo>
                        <a:pt x="45" y="119"/>
                      </a:lnTo>
                      <a:lnTo>
                        <a:pt x="53" y="119"/>
                      </a:lnTo>
                      <a:lnTo>
                        <a:pt x="32" y="0"/>
                      </a:lnTo>
                      <a:lnTo>
                        <a:pt x="24" y="0"/>
                      </a:lnTo>
                      <a:lnTo>
                        <a:pt x="16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99" name="Freeform 215"/>
                <p:cNvSpPr>
                  <a:spLocks/>
                </p:cNvSpPr>
                <p:nvPr/>
              </p:nvSpPr>
              <p:spPr bwMode="auto">
                <a:xfrm>
                  <a:off x="4846" y="1871"/>
                  <a:ext cx="19" cy="54"/>
                </a:xfrm>
                <a:custGeom>
                  <a:avLst/>
                  <a:gdLst>
                    <a:gd name="T0" fmla="*/ 4 w 41"/>
                    <a:gd name="T1" fmla="*/ 0 h 119"/>
                    <a:gd name="T2" fmla="*/ 3 w 41"/>
                    <a:gd name="T3" fmla="*/ 0 h 119"/>
                    <a:gd name="T4" fmla="*/ 2 w 41"/>
                    <a:gd name="T5" fmla="*/ 0 h 119"/>
                    <a:gd name="T6" fmla="*/ 1 w 41"/>
                    <a:gd name="T7" fmla="*/ 0 h 119"/>
                    <a:gd name="T8" fmla="*/ 0 w 41"/>
                    <a:gd name="T9" fmla="*/ 0 h 119"/>
                    <a:gd name="T10" fmla="*/ 5 w 41"/>
                    <a:gd name="T11" fmla="*/ 25 h 119"/>
                    <a:gd name="T12" fmla="*/ 6 w 41"/>
                    <a:gd name="T13" fmla="*/ 25 h 119"/>
                    <a:gd name="T14" fmla="*/ 6 w 41"/>
                    <a:gd name="T15" fmla="*/ 25 h 119"/>
                    <a:gd name="T16" fmla="*/ 8 w 41"/>
                    <a:gd name="T17" fmla="*/ 25 h 119"/>
                    <a:gd name="T18" fmla="*/ 9 w 41"/>
                    <a:gd name="T19" fmla="*/ 25 h 119"/>
                    <a:gd name="T20" fmla="*/ 4 w 41"/>
                    <a:gd name="T21" fmla="*/ 0 h 11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41" h="119">
                      <a:moveTo>
                        <a:pt x="19" y="0"/>
                      </a:moveTo>
                      <a:lnTo>
                        <a:pt x="15" y="0"/>
                      </a:lnTo>
                      <a:lnTo>
                        <a:pt x="10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21" y="119"/>
                      </a:lnTo>
                      <a:lnTo>
                        <a:pt x="26" y="119"/>
                      </a:lnTo>
                      <a:lnTo>
                        <a:pt x="31" y="119"/>
                      </a:lnTo>
                      <a:lnTo>
                        <a:pt x="37" y="119"/>
                      </a:lnTo>
                      <a:lnTo>
                        <a:pt x="41" y="119"/>
                      </a:lnTo>
                      <a:lnTo>
                        <a:pt x="1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900" name="Freeform 216"/>
                <p:cNvSpPr>
                  <a:spLocks/>
                </p:cNvSpPr>
                <p:nvPr/>
              </p:nvSpPr>
              <p:spPr bwMode="auto">
                <a:xfrm>
                  <a:off x="4786" y="1871"/>
                  <a:ext cx="31" cy="54"/>
                </a:xfrm>
                <a:custGeom>
                  <a:avLst/>
                  <a:gdLst>
                    <a:gd name="T0" fmla="*/ 0 w 67"/>
                    <a:gd name="T1" fmla="*/ 0 h 119"/>
                    <a:gd name="T2" fmla="*/ 5 w 67"/>
                    <a:gd name="T3" fmla="*/ 25 h 119"/>
                    <a:gd name="T4" fmla="*/ 6 w 67"/>
                    <a:gd name="T5" fmla="*/ 25 h 119"/>
                    <a:gd name="T6" fmla="*/ 7 w 67"/>
                    <a:gd name="T7" fmla="*/ 25 h 119"/>
                    <a:gd name="T8" fmla="*/ 8 w 67"/>
                    <a:gd name="T9" fmla="*/ 25 h 119"/>
                    <a:gd name="T10" fmla="*/ 10 w 67"/>
                    <a:gd name="T11" fmla="*/ 25 h 119"/>
                    <a:gd name="T12" fmla="*/ 11 w 67"/>
                    <a:gd name="T13" fmla="*/ 25 h 119"/>
                    <a:gd name="T14" fmla="*/ 12 w 67"/>
                    <a:gd name="T15" fmla="*/ 25 h 119"/>
                    <a:gd name="T16" fmla="*/ 13 w 67"/>
                    <a:gd name="T17" fmla="*/ 25 h 119"/>
                    <a:gd name="T18" fmla="*/ 14 w 67"/>
                    <a:gd name="T19" fmla="*/ 25 h 119"/>
                    <a:gd name="T20" fmla="*/ 10 w 67"/>
                    <a:gd name="T21" fmla="*/ 0 h 119"/>
                    <a:gd name="T22" fmla="*/ 8 w 67"/>
                    <a:gd name="T23" fmla="*/ 0 h 119"/>
                    <a:gd name="T24" fmla="*/ 7 w 67"/>
                    <a:gd name="T25" fmla="*/ 0 h 119"/>
                    <a:gd name="T26" fmla="*/ 6 w 67"/>
                    <a:gd name="T27" fmla="*/ 0 h 119"/>
                    <a:gd name="T28" fmla="*/ 5 w 67"/>
                    <a:gd name="T29" fmla="*/ 0 h 119"/>
                    <a:gd name="T30" fmla="*/ 4 w 67"/>
                    <a:gd name="T31" fmla="*/ 0 h 119"/>
                    <a:gd name="T32" fmla="*/ 3 w 67"/>
                    <a:gd name="T33" fmla="*/ 0 h 119"/>
                    <a:gd name="T34" fmla="*/ 1 w 67"/>
                    <a:gd name="T35" fmla="*/ 0 h 119"/>
                    <a:gd name="T36" fmla="*/ 0 w 67"/>
                    <a:gd name="T37" fmla="*/ 0 h 119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67" h="119">
                      <a:moveTo>
                        <a:pt x="0" y="0"/>
                      </a:moveTo>
                      <a:lnTo>
                        <a:pt x="22" y="119"/>
                      </a:lnTo>
                      <a:lnTo>
                        <a:pt x="28" y="119"/>
                      </a:lnTo>
                      <a:lnTo>
                        <a:pt x="34" y="119"/>
                      </a:lnTo>
                      <a:lnTo>
                        <a:pt x="39" y="119"/>
                      </a:lnTo>
                      <a:lnTo>
                        <a:pt x="45" y="119"/>
                      </a:lnTo>
                      <a:lnTo>
                        <a:pt x="50" y="119"/>
                      </a:lnTo>
                      <a:lnTo>
                        <a:pt x="56" y="119"/>
                      </a:lnTo>
                      <a:lnTo>
                        <a:pt x="61" y="119"/>
                      </a:lnTo>
                      <a:lnTo>
                        <a:pt x="67" y="119"/>
                      </a:lnTo>
                      <a:lnTo>
                        <a:pt x="45" y="0"/>
                      </a:lnTo>
                      <a:lnTo>
                        <a:pt x="39" y="0"/>
                      </a:lnTo>
                      <a:lnTo>
                        <a:pt x="34" y="0"/>
                      </a:lnTo>
                      <a:lnTo>
                        <a:pt x="28" y="0"/>
                      </a:lnTo>
                      <a:lnTo>
                        <a:pt x="23" y="0"/>
                      </a:lnTo>
                      <a:lnTo>
                        <a:pt x="18" y="0"/>
                      </a:lnTo>
                      <a:lnTo>
                        <a:pt x="12" y="0"/>
                      </a:lnTo>
                      <a:lnTo>
                        <a:pt x="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901" name="Freeform 217"/>
                <p:cNvSpPr>
                  <a:spLocks/>
                </p:cNvSpPr>
                <p:nvPr/>
              </p:nvSpPr>
              <p:spPr bwMode="auto">
                <a:xfrm>
                  <a:off x="4621" y="1871"/>
                  <a:ext cx="78" cy="54"/>
                </a:xfrm>
                <a:custGeom>
                  <a:avLst/>
                  <a:gdLst>
                    <a:gd name="T0" fmla="*/ 28 w 171"/>
                    <a:gd name="T1" fmla="*/ 0 h 119"/>
                    <a:gd name="T2" fmla="*/ 28 w 171"/>
                    <a:gd name="T3" fmla="*/ 0 h 119"/>
                    <a:gd name="T4" fmla="*/ 27 w 171"/>
                    <a:gd name="T5" fmla="*/ 0 h 119"/>
                    <a:gd name="T6" fmla="*/ 26 w 171"/>
                    <a:gd name="T7" fmla="*/ 0 h 119"/>
                    <a:gd name="T8" fmla="*/ 26 w 171"/>
                    <a:gd name="T9" fmla="*/ 0 h 119"/>
                    <a:gd name="T10" fmla="*/ 24 w 171"/>
                    <a:gd name="T11" fmla="*/ 1 h 119"/>
                    <a:gd name="T12" fmla="*/ 23 w 171"/>
                    <a:gd name="T13" fmla="*/ 1 h 119"/>
                    <a:gd name="T14" fmla="*/ 21 w 171"/>
                    <a:gd name="T15" fmla="*/ 2 h 119"/>
                    <a:gd name="T16" fmla="*/ 20 w 171"/>
                    <a:gd name="T17" fmla="*/ 3 h 119"/>
                    <a:gd name="T18" fmla="*/ 19 w 171"/>
                    <a:gd name="T19" fmla="*/ 4 h 119"/>
                    <a:gd name="T20" fmla="*/ 17 w 171"/>
                    <a:gd name="T21" fmla="*/ 6 h 119"/>
                    <a:gd name="T22" fmla="*/ 15 w 171"/>
                    <a:gd name="T23" fmla="*/ 9 h 119"/>
                    <a:gd name="T24" fmla="*/ 11 w 171"/>
                    <a:gd name="T25" fmla="*/ 12 h 119"/>
                    <a:gd name="T26" fmla="*/ 8 w 171"/>
                    <a:gd name="T27" fmla="*/ 16 h 119"/>
                    <a:gd name="T28" fmla="*/ 5 w 171"/>
                    <a:gd name="T29" fmla="*/ 20 h 119"/>
                    <a:gd name="T30" fmla="*/ 2 w 171"/>
                    <a:gd name="T31" fmla="*/ 22 h 119"/>
                    <a:gd name="T32" fmla="*/ 0 w 171"/>
                    <a:gd name="T33" fmla="*/ 25 h 119"/>
                    <a:gd name="T34" fmla="*/ 2 w 171"/>
                    <a:gd name="T35" fmla="*/ 25 h 119"/>
                    <a:gd name="T36" fmla="*/ 6 w 171"/>
                    <a:gd name="T37" fmla="*/ 25 h 119"/>
                    <a:gd name="T38" fmla="*/ 10 w 171"/>
                    <a:gd name="T39" fmla="*/ 25 h 119"/>
                    <a:gd name="T40" fmla="*/ 16 w 171"/>
                    <a:gd name="T41" fmla="*/ 25 h 119"/>
                    <a:gd name="T42" fmla="*/ 21 w 171"/>
                    <a:gd name="T43" fmla="*/ 25 h 119"/>
                    <a:gd name="T44" fmla="*/ 26 w 171"/>
                    <a:gd name="T45" fmla="*/ 25 h 119"/>
                    <a:gd name="T46" fmla="*/ 31 w 171"/>
                    <a:gd name="T47" fmla="*/ 25 h 119"/>
                    <a:gd name="T48" fmla="*/ 36 w 171"/>
                    <a:gd name="T49" fmla="*/ 25 h 119"/>
                    <a:gd name="T50" fmla="*/ 36 w 171"/>
                    <a:gd name="T51" fmla="*/ 0 h 119"/>
                    <a:gd name="T52" fmla="*/ 34 w 171"/>
                    <a:gd name="T53" fmla="*/ 0 h 119"/>
                    <a:gd name="T54" fmla="*/ 33 w 171"/>
                    <a:gd name="T55" fmla="*/ 0 h 119"/>
                    <a:gd name="T56" fmla="*/ 31 w 171"/>
                    <a:gd name="T57" fmla="*/ 0 h 119"/>
                    <a:gd name="T58" fmla="*/ 31 w 171"/>
                    <a:gd name="T59" fmla="*/ 0 h 119"/>
                    <a:gd name="T60" fmla="*/ 29 w 171"/>
                    <a:gd name="T61" fmla="*/ 0 h 119"/>
                    <a:gd name="T62" fmla="*/ 29 w 171"/>
                    <a:gd name="T63" fmla="*/ 0 h 119"/>
                    <a:gd name="T64" fmla="*/ 28 w 171"/>
                    <a:gd name="T65" fmla="*/ 0 h 119"/>
                    <a:gd name="T66" fmla="*/ 28 w 171"/>
                    <a:gd name="T67" fmla="*/ 0 h 119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71" h="119">
                      <a:moveTo>
                        <a:pt x="134" y="0"/>
                      </a:moveTo>
                      <a:lnTo>
                        <a:pt x="133" y="0"/>
                      </a:lnTo>
                      <a:lnTo>
                        <a:pt x="131" y="0"/>
                      </a:lnTo>
                      <a:lnTo>
                        <a:pt x="126" y="0"/>
                      </a:lnTo>
                      <a:lnTo>
                        <a:pt x="122" y="1"/>
                      </a:lnTo>
                      <a:lnTo>
                        <a:pt x="116" y="4"/>
                      </a:lnTo>
                      <a:lnTo>
                        <a:pt x="109" y="6"/>
                      </a:lnTo>
                      <a:lnTo>
                        <a:pt x="102" y="11"/>
                      </a:lnTo>
                      <a:lnTo>
                        <a:pt x="94" y="16"/>
                      </a:lnTo>
                      <a:lnTo>
                        <a:pt x="91" y="20"/>
                      </a:lnTo>
                      <a:lnTo>
                        <a:pt x="82" y="29"/>
                      </a:lnTo>
                      <a:lnTo>
                        <a:pt x="70" y="43"/>
                      </a:lnTo>
                      <a:lnTo>
                        <a:pt x="54" y="60"/>
                      </a:lnTo>
                      <a:lnTo>
                        <a:pt x="38" y="77"/>
                      </a:lnTo>
                      <a:lnTo>
                        <a:pt x="23" y="94"/>
                      </a:lnTo>
                      <a:lnTo>
                        <a:pt x="9" y="109"/>
                      </a:lnTo>
                      <a:lnTo>
                        <a:pt x="0" y="119"/>
                      </a:lnTo>
                      <a:lnTo>
                        <a:pt x="11" y="119"/>
                      </a:lnTo>
                      <a:lnTo>
                        <a:pt x="29" y="119"/>
                      </a:lnTo>
                      <a:lnTo>
                        <a:pt x="51" y="119"/>
                      </a:lnTo>
                      <a:lnTo>
                        <a:pt x="76" y="119"/>
                      </a:lnTo>
                      <a:lnTo>
                        <a:pt x="101" y="119"/>
                      </a:lnTo>
                      <a:lnTo>
                        <a:pt x="126" y="119"/>
                      </a:lnTo>
                      <a:lnTo>
                        <a:pt x="150" y="119"/>
                      </a:lnTo>
                      <a:lnTo>
                        <a:pt x="171" y="119"/>
                      </a:lnTo>
                      <a:lnTo>
                        <a:pt x="171" y="0"/>
                      </a:lnTo>
                      <a:lnTo>
                        <a:pt x="164" y="0"/>
                      </a:lnTo>
                      <a:lnTo>
                        <a:pt x="157" y="0"/>
                      </a:lnTo>
                      <a:lnTo>
                        <a:pt x="152" y="0"/>
                      </a:lnTo>
                      <a:lnTo>
                        <a:pt x="146" y="0"/>
                      </a:lnTo>
                      <a:lnTo>
                        <a:pt x="141" y="0"/>
                      </a:lnTo>
                      <a:lnTo>
                        <a:pt x="138" y="0"/>
                      </a:lnTo>
                      <a:lnTo>
                        <a:pt x="135" y="0"/>
                      </a:lnTo>
                      <a:lnTo>
                        <a:pt x="134" y="0"/>
                      </a:lnTo>
                      <a:close/>
                    </a:path>
                  </a:pathLst>
                </a:custGeom>
                <a:solidFill>
                  <a:srgbClr val="BFD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902" name="Freeform 218"/>
                <p:cNvSpPr>
                  <a:spLocks/>
                </p:cNvSpPr>
                <p:nvPr/>
              </p:nvSpPr>
              <p:spPr bwMode="auto">
                <a:xfrm>
                  <a:off x="4699" y="1871"/>
                  <a:ext cx="13" cy="54"/>
                </a:xfrm>
                <a:custGeom>
                  <a:avLst/>
                  <a:gdLst>
                    <a:gd name="T0" fmla="*/ 6 w 28"/>
                    <a:gd name="T1" fmla="*/ 0 h 119"/>
                    <a:gd name="T2" fmla="*/ 5 w 28"/>
                    <a:gd name="T3" fmla="*/ 0 h 119"/>
                    <a:gd name="T4" fmla="*/ 3 w 28"/>
                    <a:gd name="T5" fmla="*/ 0 h 119"/>
                    <a:gd name="T6" fmla="*/ 2 w 28"/>
                    <a:gd name="T7" fmla="*/ 0 h 119"/>
                    <a:gd name="T8" fmla="*/ 0 w 28"/>
                    <a:gd name="T9" fmla="*/ 0 h 119"/>
                    <a:gd name="T10" fmla="*/ 0 w 28"/>
                    <a:gd name="T11" fmla="*/ 25 h 119"/>
                    <a:gd name="T12" fmla="*/ 2 w 28"/>
                    <a:gd name="T13" fmla="*/ 25 h 119"/>
                    <a:gd name="T14" fmla="*/ 4 w 28"/>
                    <a:gd name="T15" fmla="*/ 25 h 119"/>
                    <a:gd name="T16" fmla="*/ 5 w 28"/>
                    <a:gd name="T17" fmla="*/ 25 h 119"/>
                    <a:gd name="T18" fmla="*/ 6 w 28"/>
                    <a:gd name="T19" fmla="*/ 25 h 119"/>
                    <a:gd name="T20" fmla="*/ 6 w 28"/>
                    <a:gd name="T21" fmla="*/ 20 h 119"/>
                    <a:gd name="T22" fmla="*/ 6 w 28"/>
                    <a:gd name="T23" fmla="*/ 12 h 119"/>
                    <a:gd name="T24" fmla="*/ 6 w 28"/>
                    <a:gd name="T25" fmla="*/ 5 h 119"/>
                    <a:gd name="T26" fmla="*/ 6 w 28"/>
                    <a:gd name="T27" fmla="*/ 0 h 119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28" h="119">
                      <a:moveTo>
                        <a:pt x="28" y="0"/>
                      </a:moveTo>
                      <a:lnTo>
                        <a:pt x="23" y="0"/>
                      </a:lnTo>
                      <a:lnTo>
                        <a:pt x="16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119"/>
                      </a:lnTo>
                      <a:lnTo>
                        <a:pt x="11" y="119"/>
                      </a:lnTo>
                      <a:lnTo>
                        <a:pt x="19" y="119"/>
                      </a:lnTo>
                      <a:lnTo>
                        <a:pt x="24" y="119"/>
                      </a:lnTo>
                      <a:lnTo>
                        <a:pt x="28" y="119"/>
                      </a:lnTo>
                      <a:lnTo>
                        <a:pt x="28" y="97"/>
                      </a:lnTo>
                      <a:lnTo>
                        <a:pt x="28" y="59"/>
                      </a:lnTo>
                      <a:lnTo>
                        <a:pt x="28" y="22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903" name="Freeform 219"/>
                <p:cNvSpPr>
                  <a:spLocks/>
                </p:cNvSpPr>
                <p:nvPr/>
              </p:nvSpPr>
              <p:spPr bwMode="auto">
                <a:xfrm>
                  <a:off x="4517" y="1939"/>
                  <a:ext cx="70" cy="35"/>
                </a:xfrm>
                <a:custGeom>
                  <a:avLst/>
                  <a:gdLst>
                    <a:gd name="T0" fmla="*/ 5 w 156"/>
                    <a:gd name="T1" fmla="*/ 11 h 78"/>
                    <a:gd name="T2" fmla="*/ 6 w 156"/>
                    <a:gd name="T3" fmla="*/ 11 h 78"/>
                    <a:gd name="T4" fmla="*/ 8 w 156"/>
                    <a:gd name="T5" fmla="*/ 11 h 78"/>
                    <a:gd name="T6" fmla="*/ 10 w 156"/>
                    <a:gd name="T7" fmla="*/ 10 h 78"/>
                    <a:gd name="T8" fmla="*/ 13 w 156"/>
                    <a:gd name="T9" fmla="*/ 9 h 78"/>
                    <a:gd name="T10" fmla="*/ 17 w 156"/>
                    <a:gd name="T11" fmla="*/ 8 h 78"/>
                    <a:gd name="T12" fmla="*/ 21 w 156"/>
                    <a:gd name="T13" fmla="*/ 7 h 78"/>
                    <a:gd name="T14" fmla="*/ 24 w 156"/>
                    <a:gd name="T15" fmla="*/ 5 h 78"/>
                    <a:gd name="T16" fmla="*/ 27 w 156"/>
                    <a:gd name="T17" fmla="*/ 4 h 78"/>
                    <a:gd name="T18" fmla="*/ 31 w 156"/>
                    <a:gd name="T19" fmla="*/ 0 h 78"/>
                    <a:gd name="T20" fmla="*/ 31 w 156"/>
                    <a:gd name="T21" fmla="*/ 0 h 78"/>
                    <a:gd name="T22" fmla="*/ 27 w 156"/>
                    <a:gd name="T23" fmla="*/ 1 h 78"/>
                    <a:gd name="T24" fmla="*/ 24 w 156"/>
                    <a:gd name="T25" fmla="*/ 2 h 78"/>
                    <a:gd name="T26" fmla="*/ 19 w 156"/>
                    <a:gd name="T27" fmla="*/ 4 h 78"/>
                    <a:gd name="T28" fmla="*/ 15 w 156"/>
                    <a:gd name="T29" fmla="*/ 5 h 78"/>
                    <a:gd name="T30" fmla="*/ 11 w 156"/>
                    <a:gd name="T31" fmla="*/ 6 h 78"/>
                    <a:gd name="T32" fmla="*/ 8 w 156"/>
                    <a:gd name="T33" fmla="*/ 8 h 78"/>
                    <a:gd name="T34" fmla="*/ 7 w 156"/>
                    <a:gd name="T35" fmla="*/ 8 h 78"/>
                    <a:gd name="T36" fmla="*/ 4 w 156"/>
                    <a:gd name="T37" fmla="*/ 9 h 78"/>
                    <a:gd name="T38" fmla="*/ 2 w 156"/>
                    <a:gd name="T39" fmla="*/ 12 h 78"/>
                    <a:gd name="T40" fmla="*/ 1 w 156"/>
                    <a:gd name="T41" fmla="*/ 14 h 78"/>
                    <a:gd name="T42" fmla="*/ 0 w 156"/>
                    <a:gd name="T43" fmla="*/ 16 h 78"/>
                    <a:gd name="T44" fmla="*/ 1 w 156"/>
                    <a:gd name="T45" fmla="*/ 14 h 78"/>
                    <a:gd name="T46" fmla="*/ 2 w 156"/>
                    <a:gd name="T47" fmla="*/ 13 h 78"/>
                    <a:gd name="T48" fmla="*/ 4 w 156"/>
                    <a:gd name="T49" fmla="*/ 12 h 78"/>
                    <a:gd name="T50" fmla="*/ 5 w 156"/>
                    <a:gd name="T51" fmla="*/ 11 h 78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0" t="0" r="r" b="b"/>
                  <a:pathLst>
                    <a:path w="156" h="78">
                      <a:moveTo>
                        <a:pt x="26" y="56"/>
                      </a:moveTo>
                      <a:lnTo>
                        <a:pt x="29" y="55"/>
                      </a:lnTo>
                      <a:lnTo>
                        <a:pt x="38" y="53"/>
                      </a:lnTo>
                      <a:lnTo>
                        <a:pt x="51" y="49"/>
                      </a:lnTo>
                      <a:lnTo>
                        <a:pt x="66" y="45"/>
                      </a:lnTo>
                      <a:lnTo>
                        <a:pt x="83" y="39"/>
                      </a:lnTo>
                      <a:lnTo>
                        <a:pt x="102" y="33"/>
                      </a:lnTo>
                      <a:lnTo>
                        <a:pt x="119" y="27"/>
                      </a:lnTo>
                      <a:lnTo>
                        <a:pt x="135" y="23"/>
                      </a:lnTo>
                      <a:lnTo>
                        <a:pt x="156" y="0"/>
                      </a:lnTo>
                      <a:lnTo>
                        <a:pt x="151" y="1"/>
                      </a:lnTo>
                      <a:lnTo>
                        <a:pt x="137" y="6"/>
                      </a:lnTo>
                      <a:lnTo>
                        <a:pt x="118" y="11"/>
                      </a:lnTo>
                      <a:lnTo>
                        <a:pt x="96" y="18"/>
                      </a:lnTo>
                      <a:lnTo>
                        <a:pt x="73" y="26"/>
                      </a:lnTo>
                      <a:lnTo>
                        <a:pt x="53" y="32"/>
                      </a:lnTo>
                      <a:lnTo>
                        <a:pt x="39" y="37"/>
                      </a:lnTo>
                      <a:lnTo>
                        <a:pt x="34" y="38"/>
                      </a:lnTo>
                      <a:lnTo>
                        <a:pt x="20" y="47"/>
                      </a:lnTo>
                      <a:lnTo>
                        <a:pt x="11" y="57"/>
                      </a:lnTo>
                      <a:lnTo>
                        <a:pt x="4" y="68"/>
                      </a:lnTo>
                      <a:lnTo>
                        <a:pt x="0" y="78"/>
                      </a:lnTo>
                      <a:lnTo>
                        <a:pt x="5" y="72"/>
                      </a:lnTo>
                      <a:lnTo>
                        <a:pt x="11" y="67"/>
                      </a:lnTo>
                      <a:lnTo>
                        <a:pt x="18" y="61"/>
                      </a:lnTo>
                      <a:lnTo>
                        <a:pt x="26" y="5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904" name="Freeform 220"/>
                <p:cNvSpPr>
                  <a:spLocks/>
                </p:cNvSpPr>
                <p:nvPr/>
              </p:nvSpPr>
              <p:spPr bwMode="auto">
                <a:xfrm>
                  <a:off x="4493" y="2034"/>
                  <a:ext cx="39" cy="4"/>
                </a:xfrm>
                <a:custGeom>
                  <a:avLst/>
                  <a:gdLst>
                    <a:gd name="T0" fmla="*/ 0 w 86"/>
                    <a:gd name="T1" fmla="*/ 0 h 12"/>
                    <a:gd name="T2" fmla="*/ 0 w 86"/>
                    <a:gd name="T3" fmla="*/ 0 h 12"/>
                    <a:gd name="T4" fmla="*/ 0 w 86"/>
                    <a:gd name="T5" fmla="*/ 1 h 12"/>
                    <a:gd name="T6" fmla="*/ 0 w 86"/>
                    <a:gd name="T7" fmla="*/ 1 h 12"/>
                    <a:gd name="T8" fmla="*/ 0 w 86"/>
                    <a:gd name="T9" fmla="*/ 1 h 12"/>
                    <a:gd name="T10" fmla="*/ 17 w 86"/>
                    <a:gd name="T11" fmla="*/ 1 h 12"/>
                    <a:gd name="T12" fmla="*/ 17 w 86"/>
                    <a:gd name="T13" fmla="*/ 1 h 12"/>
                    <a:gd name="T14" fmla="*/ 17 w 86"/>
                    <a:gd name="T15" fmla="*/ 1 h 12"/>
                    <a:gd name="T16" fmla="*/ 18 w 86"/>
                    <a:gd name="T17" fmla="*/ 0 h 12"/>
                    <a:gd name="T18" fmla="*/ 18 w 86"/>
                    <a:gd name="T19" fmla="*/ 0 h 12"/>
                    <a:gd name="T20" fmla="*/ 0 w 86"/>
                    <a:gd name="T21" fmla="*/ 0 h 1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6" h="12"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9"/>
                      </a:lnTo>
                      <a:lnTo>
                        <a:pt x="0" y="12"/>
                      </a:lnTo>
                      <a:lnTo>
                        <a:pt x="81" y="12"/>
                      </a:lnTo>
                      <a:lnTo>
                        <a:pt x="82" y="9"/>
                      </a:lnTo>
                      <a:lnTo>
                        <a:pt x="84" y="6"/>
                      </a:lnTo>
                      <a:lnTo>
                        <a:pt x="85" y="2"/>
                      </a:lnTo>
                      <a:lnTo>
                        <a:pt x="8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905" name="Freeform 221"/>
                <p:cNvSpPr>
                  <a:spLocks/>
                </p:cNvSpPr>
                <p:nvPr/>
              </p:nvSpPr>
              <p:spPr bwMode="auto">
                <a:xfrm>
                  <a:off x="4636" y="2034"/>
                  <a:ext cx="167" cy="4"/>
                </a:xfrm>
                <a:custGeom>
                  <a:avLst/>
                  <a:gdLst>
                    <a:gd name="T0" fmla="*/ 0 w 365"/>
                    <a:gd name="T1" fmla="*/ 0 h 12"/>
                    <a:gd name="T2" fmla="*/ 0 w 365"/>
                    <a:gd name="T3" fmla="*/ 0 h 12"/>
                    <a:gd name="T4" fmla="*/ 0 w 365"/>
                    <a:gd name="T5" fmla="*/ 1 h 12"/>
                    <a:gd name="T6" fmla="*/ 0 w 365"/>
                    <a:gd name="T7" fmla="*/ 1 h 12"/>
                    <a:gd name="T8" fmla="*/ 1 w 365"/>
                    <a:gd name="T9" fmla="*/ 1 h 12"/>
                    <a:gd name="T10" fmla="*/ 75 w 365"/>
                    <a:gd name="T11" fmla="*/ 1 h 12"/>
                    <a:gd name="T12" fmla="*/ 76 w 365"/>
                    <a:gd name="T13" fmla="*/ 1 h 12"/>
                    <a:gd name="T14" fmla="*/ 76 w 365"/>
                    <a:gd name="T15" fmla="*/ 1 h 12"/>
                    <a:gd name="T16" fmla="*/ 76 w 365"/>
                    <a:gd name="T17" fmla="*/ 0 h 12"/>
                    <a:gd name="T18" fmla="*/ 76 w 365"/>
                    <a:gd name="T19" fmla="*/ 0 h 12"/>
                    <a:gd name="T20" fmla="*/ 0 w 365"/>
                    <a:gd name="T21" fmla="*/ 0 h 1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65" h="12">
                      <a:moveTo>
                        <a:pt x="0" y="0"/>
                      </a:moveTo>
                      <a:lnTo>
                        <a:pt x="1" y="2"/>
                      </a:lnTo>
                      <a:lnTo>
                        <a:pt x="2" y="6"/>
                      </a:lnTo>
                      <a:lnTo>
                        <a:pt x="3" y="9"/>
                      </a:lnTo>
                      <a:lnTo>
                        <a:pt x="5" y="12"/>
                      </a:lnTo>
                      <a:lnTo>
                        <a:pt x="361" y="12"/>
                      </a:lnTo>
                      <a:lnTo>
                        <a:pt x="362" y="9"/>
                      </a:lnTo>
                      <a:lnTo>
                        <a:pt x="363" y="6"/>
                      </a:lnTo>
                      <a:lnTo>
                        <a:pt x="364" y="2"/>
                      </a:lnTo>
                      <a:lnTo>
                        <a:pt x="36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906" name="Freeform 222"/>
                <p:cNvSpPr>
                  <a:spLocks/>
                </p:cNvSpPr>
                <p:nvPr/>
              </p:nvSpPr>
              <p:spPr bwMode="auto">
                <a:xfrm>
                  <a:off x="4906" y="2034"/>
                  <a:ext cx="49" cy="4"/>
                </a:xfrm>
                <a:custGeom>
                  <a:avLst/>
                  <a:gdLst>
                    <a:gd name="T0" fmla="*/ 0 w 106"/>
                    <a:gd name="T1" fmla="*/ 0 h 12"/>
                    <a:gd name="T2" fmla="*/ 0 w 106"/>
                    <a:gd name="T3" fmla="*/ 0 h 12"/>
                    <a:gd name="T4" fmla="*/ 0 w 106"/>
                    <a:gd name="T5" fmla="*/ 1 h 12"/>
                    <a:gd name="T6" fmla="*/ 1 w 106"/>
                    <a:gd name="T7" fmla="*/ 1 h 12"/>
                    <a:gd name="T8" fmla="*/ 1 w 106"/>
                    <a:gd name="T9" fmla="*/ 1 h 12"/>
                    <a:gd name="T10" fmla="*/ 23 w 106"/>
                    <a:gd name="T11" fmla="*/ 1 h 12"/>
                    <a:gd name="T12" fmla="*/ 23 w 106"/>
                    <a:gd name="T13" fmla="*/ 1 h 12"/>
                    <a:gd name="T14" fmla="*/ 23 w 106"/>
                    <a:gd name="T15" fmla="*/ 1 h 12"/>
                    <a:gd name="T16" fmla="*/ 23 w 106"/>
                    <a:gd name="T17" fmla="*/ 0 h 12"/>
                    <a:gd name="T18" fmla="*/ 23 w 106"/>
                    <a:gd name="T19" fmla="*/ 0 h 12"/>
                    <a:gd name="T20" fmla="*/ 0 w 106"/>
                    <a:gd name="T21" fmla="*/ 0 h 1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06" h="12">
                      <a:moveTo>
                        <a:pt x="0" y="0"/>
                      </a:moveTo>
                      <a:lnTo>
                        <a:pt x="1" y="2"/>
                      </a:lnTo>
                      <a:lnTo>
                        <a:pt x="2" y="6"/>
                      </a:lnTo>
                      <a:lnTo>
                        <a:pt x="4" y="9"/>
                      </a:lnTo>
                      <a:lnTo>
                        <a:pt x="5" y="12"/>
                      </a:lnTo>
                      <a:lnTo>
                        <a:pt x="106" y="12"/>
                      </a:lnTo>
                      <a:lnTo>
                        <a:pt x="106" y="9"/>
                      </a:lnTo>
                      <a:lnTo>
                        <a:pt x="106" y="6"/>
                      </a:lnTo>
                      <a:lnTo>
                        <a:pt x="106" y="2"/>
                      </a:lnTo>
                      <a:lnTo>
                        <a:pt x="10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7666" name="Group 452"/>
              <p:cNvGrpSpPr>
                <a:grpSpLocks/>
              </p:cNvGrpSpPr>
              <p:nvPr/>
            </p:nvGrpSpPr>
            <p:grpSpPr bwMode="auto">
              <a:xfrm>
                <a:off x="1344" y="960"/>
                <a:ext cx="653" cy="263"/>
                <a:chOff x="4080" y="1165"/>
                <a:chExt cx="1278" cy="514"/>
              </a:xfrm>
            </p:grpSpPr>
            <p:sp>
              <p:nvSpPr>
                <p:cNvPr id="27668" name="Freeform 234"/>
                <p:cNvSpPr>
                  <a:spLocks/>
                </p:cNvSpPr>
                <p:nvPr/>
              </p:nvSpPr>
              <p:spPr bwMode="auto">
                <a:xfrm>
                  <a:off x="4177" y="1490"/>
                  <a:ext cx="213" cy="90"/>
                </a:xfrm>
                <a:custGeom>
                  <a:avLst/>
                  <a:gdLst>
                    <a:gd name="T0" fmla="*/ 53 w 853"/>
                    <a:gd name="T1" fmla="*/ 22 h 362"/>
                    <a:gd name="T2" fmla="*/ 52 w 853"/>
                    <a:gd name="T3" fmla="*/ 19 h 362"/>
                    <a:gd name="T4" fmla="*/ 50 w 853"/>
                    <a:gd name="T5" fmla="*/ 17 h 362"/>
                    <a:gd name="T6" fmla="*/ 48 w 853"/>
                    <a:gd name="T7" fmla="*/ 14 h 362"/>
                    <a:gd name="T8" fmla="*/ 45 w 853"/>
                    <a:gd name="T9" fmla="*/ 12 h 362"/>
                    <a:gd name="T10" fmla="*/ 43 w 853"/>
                    <a:gd name="T11" fmla="*/ 10 h 362"/>
                    <a:gd name="T12" fmla="*/ 40 w 853"/>
                    <a:gd name="T13" fmla="*/ 8 h 362"/>
                    <a:gd name="T14" fmla="*/ 36 w 853"/>
                    <a:gd name="T15" fmla="*/ 6 h 362"/>
                    <a:gd name="T16" fmla="*/ 33 w 853"/>
                    <a:gd name="T17" fmla="*/ 4 h 362"/>
                    <a:gd name="T18" fmla="*/ 30 w 853"/>
                    <a:gd name="T19" fmla="*/ 3 h 362"/>
                    <a:gd name="T20" fmla="*/ 26 w 853"/>
                    <a:gd name="T21" fmla="*/ 2 h 362"/>
                    <a:gd name="T22" fmla="*/ 22 w 853"/>
                    <a:gd name="T23" fmla="*/ 1 h 362"/>
                    <a:gd name="T24" fmla="*/ 18 w 853"/>
                    <a:gd name="T25" fmla="*/ 1 h 362"/>
                    <a:gd name="T26" fmla="*/ 14 w 853"/>
                    <a:gd name="T27" fmla="*/ 0 h 362"/>
                    <a:gd name="T28" fmla="*/ 9 w 853"/>
                    <a:gd name="T29" fmla="*/ 0 h 362"/>
                    <a:gd name="T30" fmla="*/ 5 w 853"/>
                    <a:gd name="T31" fmla="*/ 0 h 362"/>
                    <a:gd name="T32" fmla="*/ 0 w 853"/>
                    <a:gd name="T33" fmla="*/ 0 h 362"/>
                    <a:gd name="T34" fmla="*/ 4 w 853"/>
                    <a:gd name="T35" fmla="*/ 1 h 362"/>
                    <a:gd name="T36" fmla="*/ 7 w 853"/>
                    <a:gd name="T37" fmla="*/ 2 h 362"/>
                    <a:gd name="T38" fmla="*/ 11 w 853"/>
                    <a:gd name="T39" fmla="*/ 3 h 362"/>
                    <a:gd name="T40" fmla="*/ 15 w 853"/>
                    <a:gd name="T41" fmla="*/ 3 h 362"/>
                    <a:gd name="T42" fmla="*/ 18 w 853"/>
                    <a:gd name="T43" fmla="*/ 4 h 362"/>
                    <a:gd name="T44" fmla="*/ 21 w 853"/>
                    <a:gd name="T45" fmla="*/ 6 h 362"/>
                    <a:gd name="T46" fmla="*/ 24 w 853"/>
                    <a:gd name="T47" fmla="*/ 7 h 362"/>
                    <a:gd name="T48" fmla="*/ 28 w 853"/>
                    <a:gd name="T49" fmla="*/ 8 h 362"/>
                    <a:gd name="T50" fmla="*/ 31 w 853"/>
                    <a:gd name="T51" fmla="*/ 9 h 362"/>
                    <a:gd name="T52" fmla="*/ 34 w 853"/>
                    <a:gd name="T53" fmla="*/ 11 h 362"/>
                    <a:gd name="T54" fmla="*/ 37 w 853"/>
                    <a:gd name="T55" fmla="*/ 12 h 362"/>
                    <a:gd name="T56" fmla="*/ 40 w 853"/>
                    <a:gd name="T57" fmla="*/ 14 h 362"/>
                    <a:gd name="T58" fmla="*/ 43 w 853"/>
                    <a:gd name="T59" fmla="*/ 16 h 362"/>
                    <a:gd name="T60" fmla="*/ 47 w 853"/>
                    <a:gd name="T61" fmla="*/ 18 h 362"/>
                    <a:gd name="T62" fmla="*/ 50 w 853"/>
                    <a:gd name="T63" fmla="*/ 20 h 362"/>
                    <a:gd name="T64" fmla="*/ 53 w 853"/>
                    <a:gd name="T65" fmla="*/ 22 h 362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853" h="362">
                      <a:moveTo>
                        <a:pt x="853" y="362"/>
                      </a:moveTo>
                      <a:lnTo>
                        <a:pt x="828" y="312"/>
                      </a:lnTo>
                      <a:lnTo>
                        <a:pt x="798" y="269"/>
                      </a:lnTo>
                      <a:lnTo>
                        <a:pt x="763" y="228"/>
                      </a:lnTo>
                      <a:lnTo>
                        <a:pt x="725" y="190"/>
                      </a:lnTo>
                      <a:lnTo>
                        <a:pt x="685" y="155"/>
                      </a:lnTo>
                      <a:lnTo>
                        <a:pt x="639" y="125"/>
                      </a:lnTo>
                      <a:lnTo>
                        <a:pt x="586" y="97"/>
                      </a:lnTo>
                      <a:lnTo>
                        <a:pt x="533" y="74"/>
                      </a:lnTo>
                      <a:lnTo>
                        <a:pt x="475" y="51"/>
                      </a:lnTo>
                      <a:lnTo>
                        <a:pt x="415" y="35"/>
                      </a:lnTo>
                      <a:lnTo>
                        <a:pt x="353" y="21"/>
                      </a:lnTo>
                      <a:lnTo>
                        <a:pt x="288" y="11"/>
                      </a:lnTo>
                      <a:lnTo>
                        <a:pt x="219" y="3"/>
                      </a:lnTo>
                      <a:lnTo>
                        <a:pt x="147" y="0"/>
                      </a:lnTo>
                      <a:lnTo>
                        <a:pt x="76" y="0"/>
                      </a:lnTo>
                      <a:lnTo>
                        <a:pt x="0" y="3"/>
                      </a:lnTo>
                      <a:lnTo>
                        <a:pt x="62" y="16"/>
                      </a:lnTo>
                      <a:lnTo>
                        <a:pt x="122" y="30"/>
                      </a:lnTo>
                      <a:lnTo>
                        <a:pt x="182" y="44"/>
                      </a:lnTo>
                      <a:lnTo>
                        <a:pt x="236" y="57"/>
                      </a:lnTo>
                      <a:lnTo>
                        <a:pt x="290" y="74"/>
                      </a:lnTo>
                      <a:lnTo>
                        <a:pt x="342" y="92"/>
                      </a:lnTo>
                      <a:lnTo>
                        <a:pt x="394" y="111"/>
                      </a:lnTo>
                      <a:lnTo>
                        <a:pt x="445" y="131"/>
                      </a:lnTo>
                      <a:lnTo>
                        <a:pt x="494" y="152"/>
                      </a:lnTo>
                      <a:lnTo>
                        <a:pt x="543" y="177"/>
                      </a:lnTo>
                      <a:lnTo>
                        <a:pt x="595" y="201"/>
                      </a:lnTo>
                      <a:lnTo>
                        <a:pt x="644" y="231"/>
                      </a:lnTo>
                      <a:lnTo>
                        <a:pt x="695" y="258"/>
                      </a:lnTo>
                      <a:lnTo>
                        <a:pt x="747" y="291"/>
                      </a:lnTo>
                      <a:lnTo>
                        <a:pt x="798" y="326"/>
                      </a:lnTo>
                      <a:lnTo>
                        <a:pt x="853" y="362"/>
                      </a:lnTo>
                      <a:close/>
                    </a:path>
                  </a:pathLst>
                </a:custGeom>
                <a:solidFill>
                  <a:srgbClr val="9993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69" name="Freeform 247"/>
                <p:cNvSpPr>
                  <a:spLocks/>
                </p:cNvSpPr>
                <p:nvPr/>
              </p:nvSpPr>
              <p:spPr bwMode="auto">
                <a:xfrm>
                  <a:off x="4080" y="1165"/>
                  <a:ext cx="1278" cy="440"/>
                </a:xfrm>
                <a:custGeom>
                  <a:avLst/>
                  <a:gdLst>
                    <a:gd name="T0" fmla="*/ 1 w 5110"/>
                    <a:gd name="T1" fmla="*/ 96 h 1758"/>
                    <a:gd name="T2" fmla="*/ 4 w 5110"/>
                    <a:gd name="T3" fmla="*/ 85 h 1758"/>
                    <a:gd name="T4" fmla="*/ 11 w 5110"/>
                    <a:gd name="T5" fmla="*/ 76 h 1758"/>
                    <a:gd name="T6" fmla="*/ 21 w 5110"/>
                    <a:gd name="T7" fmla="*/ 68 h 1758"/>
                    <a:gd name="T8" fmla="*/ 30 w 5110"/>
                    <a:gd name="T9" fmla="*/ 63 h 1758"/>
                    <a:gd name="T10" fmla="*/ 38 w 5110"/>
                    <a:gd name="T11" fmla="*/ 60 h 1758"/>
                    <a:gd name="T12" fmla="*/ 42 w 5110"/>
                    <a:gd name="T13" fmla="*/ 56 h 1758"/>
                    <a:gd name="T14" fmla="*/ 43 w 5110"/>
                    <a:gd name="T15" fmla="*/ 50 h 1758"/>
                    <a:gd name="T16" fmla="*/ 44 w 5110"/>
                    <a:gd name="T17" fmla="*/ 44 h 1758"/>
                    <a:gd name="T18" fmla="*/ 48 w 5110"/>
                    <a:gd name="T19" fmla="*/ 41 h 1758"/>
                    <a:gd name="T20" fmla="*/ 49 w 5110"/>
                    <a:gd name="T21" fmla="*/ 36 h 1758"/>
                    <a:gd name="T22" fmla="*/ 47 w 5110"/>
                    <a:gd name="T23" fmla="*/ 31 h 1758"/>
                    <a:gd name="T24" fmla="*/ 48 w 5110"/>
                    <a:gd name="T25" fmla="*/ 29 h 1758"/>
                    <a:gd name="T26" fmla="*/ 53 w 5110"/>
                    <a:gd name="T27" fmla="*/ 27 h 1758"/>
                    <a:gd name="T28" fmla="*/ 58 w 5110"/>
                    <a:gd name="T29" fmla="*/ 24 h 1758"/>
                    <a:gd name="T30" fmla="*/ 60 w 5110"/>
                    <a:gd name="T31" fmla="*/ 18 h 1758"/>
                    <a:gd name="T32" fmla="*/ 64 w 5110"/>
                    <a:gd name="T33" fmla="*/ 14 h 1758"/>
                    <a:gd name="T34" fmla="*/ 72 w 5110"/>
                    <a:gd name="T35" fmla="*/ 13 h 1758"/>
                    <a:gd name="T36" fmla="*/ 76 w 5110"/>
                    <a:gd name="T37" fmla="*/ 10 h 1758"/>
                    <a:gd name="T38" fmla="*/ 78 w 5110"/>
                    <a:gd name="T39" fmla="*/ 4 h 1758"/>
                    <a:gd name="T40" fmla="*/ 142 w 5110"/>
                    <a:gd name="T41" fmla="*/ 60 h 1758"/>
                    <a:gd name="T42" fmla="*/ 152 w 5110"/>
                    <a:gd name="T43" fmla="*/ 46 h 1758"/>
                    <a:gd name="T44" fmla="*/ 154 w 5110"/>
                    <a:gd name="T45" fmla="*/ 40 h 1758"/>
                    <a:gd name="T46" fmla="*/ 158 w 5110"/>
                    <a:gd name="T47" fmla="*/ 39 h 1758"/>
                    <a:gd name="T48" fmla="*/ 163 w 5110"/>
                    <a:gd name="T49" fmla="*/ 40 h 1758"/>
                    <a:gd name="T50" fmla="*/ 166 w 5110"/>
                    <a:gd name="T51" fmla="*/ 43 h 1758"/>
                    <a:gd name="T52" fmla="*/ 227 w 5110"/>
                    <a:gd name="T53" fmla="*/ 61 h 1758"/>
                    <a:gd name="T54" fmla="*/ 232 w 5110"/>
                    <a:gd name="T55" fmla="*/ 44 h 1758"/>
                    <a:gd name="T56" fmla="*/ 234 w 5110"/>
                    <a:gd name="T57" fmla="*/ 42 h 1758"/>
                    <a:gd name="T58" fmla="*/ 235 w 5110"/>
                    <a:gd name="T59" fmla="*/ 42 h 1758"/>
                    <a:gd name="T60" fmla="*/ 236 w 5110"/>
                    <a:gd name="T61" fmla="*/ 44 h 1758"/>
                    <a:gd name="T62" fmla="*/ 234 w 5110"/>
                    <a:gd name="T63" fmla="*/ 61 h 1758"/>
                    <a:gd name="T64" fmla="*/ 252 w 5110"/>
                    <a:gd name="T65" fmla="*/ 59 h 1758"/>
                    <a:gd name="T66" fmla="*/ 248 w 5110"/>
                    <a:gd name="T67" fmla="*/ 54 h 1758"/>
                    <a:gd name="T68" fmla="*/ 244 w 5110"/>
                    <a:gd name="T69" fmla="*/ 48 h 1758"/>
                    <a:gd name="T70" fmla="*/ 239 w 5110"/>
                    <a:gd name="T71" fmla="*/ 42 h 1758"/>
                    <a:gd name="T72" fmla="*/ 236 w 5110"/>
                    <a:gd name="T73" fmla="*/ 37 h 1758"/>
                    <a:gd name="T74" fmla="*/ 234 w 5110"/>
                    <a:gd name="T75" fmla="*/ 32 h 1758"/>
                    <a:gd name="T76" fmla="*/ 234 w 5110"/>
                    <a:gd name="T77" fmla="*/ 28 h 1758"/>
                    <a:gd name="T78" fmla="*/ 237 w 5110"/>
                    <a:gd name="T79" fmla="*/ 24 h 1758"/>
                    <a:gd name="T80" fmla="*/ 269 w 5110"/>
                    <a:gd name="T81" fmla="*/ 63 h 1758"/>
                    <a:gd name="T82" fmla="*/ 276 w 5110"/>
                    <a:gd name="T83" fmla="*/ 64 h 1758"/>
                    <a:gd name="T84" fmla="*/ 282 w 5110"/>
                    <a:gd name="T85" fmla="*/ 65 h 1758"/>
                    <a:gd name="T86" fmla="*/ 287 w 5110"/>
                    <a:gd name="T87" fmla="*/ 67 h 1758"/>
                    <a:gd name="T88" fmla="*/ 291 w 5110"/>
                    <a:gd name="T89" fmla="*/ 69 h 1758"/>
                    <a:gd name="T90" fmla="*/ 295 w 5110"/>
                    <a:gd name="T91" fmla="*/ 72 h 1758"/>
                    <a:gd name="T92" fmla="*/ 298 w 5110"/>
                    <a:gd name="T93" fmla="*/ 76 h 1758"/>
                    <a:gd name="T94" fmla="*/ 301 w 5110"/>
                    <a:gd name="T95" fmla="*/ 81 h 1758"/>
                    <a:gd name="T96" fmla="*/ 304 w 5110"/>
                    <a:gd name="T97" fmla="*/ 86 h 1758"/>
                    <a:gd name="T98" fmla="*/ 315 w 5110"/>
                    <a:gd name="T99" fmla="*/ 89 h 1758"/>
                    <a:gd name="T100" fmla="*/ 320 w 5110"/>
                    <a:gd name="T101" fmla="*/ 96 h 1758"/>
                    <a:gd name="T102" fmla="*/ 317 w 5110"/>
                    <a:gd name="T103" fmla="*/ 103 h 1758"/>
                    <a:gd name="T104" fmla="*/ 307 w 5110"/>
                    <a:gd name="T105" fmla="*/ 109 h 1758"/>
                    <a:gd name="T106" fmla="*/ 284 w 5110"/>
                    <a:gd name="T107" fmla="*/ 105 h 1758"/>
                    <a:gd name="T108" fmla="*/ 185 w 5110"/>
                    <a:gd name="T109" fmla="*/ 110 h 1758"/>
                    <a:gd name="T110" fmla="*/ 125 w 5110"/>
                    <a:gd name="T111" fmla="*/ 104 h 1758"/>
                    <a:gd name="T112" fmla="*/ 20 w 5110"/>
                    <a:gd name="T113" fmla="*/ 107 h 1758"/>
                    <a:gd name="T114" fmla="*/ 0 w 5110"/>
                    <a:gd name="T115" fmla="*/ 102 h 1758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0" t="0" r="r" b="b"/>
                  <a:pathLst>
                    <a:path w="5110" h="1758">
                      <a:moveTo>
                        <a:pt x="0" y="1636"/>
                      </a:moveTo>
                      <a:lnTo>
                        <a:pt x="9" y="1535"/>
                      </a:lnTo>
                      <a:lnTo>
                        <a:pt x="30" y="1443"/>
                      </a:lnTo>
                      <a:lnTo>
                        <a:pt x="65" y="1359"/>
                      </a:lnTo>
                      <a:lnTo>
                        <a:pt x="114" y="1280"/>
                      </a:lnTo>
                      <a:lnTo>
                        <a:pt x="174" y="1209"/>
                      </a:lnTo>
                      <a:lnTo>
                        <a:pt x="245" y="1144"/>
                      </a:lnTo>
                      <a:lnTo>
                        <a:pt x="326" y="1084"/>
                      </a:lnTo>
                      <a:lnTo>
                        <a:pt x="416" y="1033"/>
                      </a:lnTo>
                      <a:lnTo>
                        <a:pt x="481" y="1008"/>
                      </a:lnTo>
                      <a:lnTo>
                        <a:pt x="540" y="987"/>
                      </a:lnTo>
                      <a:lnTo>
                        <a:pt x="598" y="962"/>
                      </a:lnTo>
                      <a:lnTo>
                        <a:pt x="644" y="935"/>
                      </a:lnTo>
                      <a:lnTo>
                        <a:pt x="676" y="900"/>
                      </a:lnTo>
                      <a:lnTo>
                        <a:pt x="693" y="856"/>
                      </a:lnTo>
                      <a:lnTo>
                        <a:pt x="688" y="801"/>
                      </a:lnTo>
                      <a:lnTo>
                        <a:pt x="660" y="731"/>
                      </a:lnTo>
                      <a:lnTo>
                        <a:pt x="706" y="709"/>
                      </a:lnTo>
                      <a:lnTo>
                        <a:pt x="744" y="682"/>
                      </a:lnTo>
                      <a:lnTo>
                        <a:pt x="769" y="646"/>
                      </a:lnTo>
                      <a:lnTo>
                        <a:pt x="785" y="609"/>
                      </a:lnTo>
                      <a:lnTo>
                        <a:pt x="788" y="570"/>
                      </a:lnTo>
                      <a:lnTo>
                        <a:pt x="776" y="533"/>
                      </a:lnTo>
                      <a:lnTo>
                        <a:pt x="755" y="498"/>
                      </a:lnTo>
                      <a:lnTo>
                        <a:pt x="718" y="464"/>
                      </a:lnTo>
                      <a:lnTo>
                        <a:pt x="760" y="457"/>
                      </a:lnTo>
                      <a:lnTo>
                        <a:pt x="806" y="446"/>
                      </a:lnTo>
                      <a:lnTo>
                        <a:pt x="850" y="429"/>
                      </a:lnTo>
                      <a:lnTo>
                        <a:pt x="891" y="411"/>
                      </a:lnTo>
                      <a:lnTo>
                        <a:pt x="924" y="381"/>
                      </a:lnTo>
                      <a:lnTo>
                        <a:pt x="945" y="342"/>
                      </a:lnTo>
                      <a:lnTo>
                        <a:pt x="954" y="291"/>
                      </a:lnTo>
                      <a:lnTo>
                        <a:pt x="942" y="223"/>
                      </a:lnTo>
                      <a:lnTo>
                        <a:pt x="1027" y="228"/>
                      </a:lnTo>
                      <a:lnTo>
                        <a:pt x="1095" y="226"/>
                      </a:lnTo>
                      <a:lnTo>
                        <a:pt x="1147" y="212"/>
                      </a:lnTo>
                      <a:lnTo>
                        <a:pt x="1184" y="187"/>
                      </a:lnTo>
                      <a:lnTo>
                        <a:pt x="1212" y="152"/>
                      </a:lnTo>
                      <a:lnTo>
                        <a:pt x="1231" y="111"/>
                      </a:lnTo>
                      <a:lnTo>
                        <a:pt x="1242" y="60"/>
                      </a:lnTo>
                      <a:lnTo>
                        <a:pt x="1249" y="0"/>
                      </a:lnTo>
                      <a:lnTo>
                        <a:pt x="2263" y="951"/>
                      </a:lnTo>
                      <a:lnTo>
                        <a:pt x="2530" y="951"/>
                      </a:lnTo>
                      <a:lnTo>
                        <a:pt x="2429" y="734"/>
                      </a:lnTo>
                      <a:lnTo>
                        <a:pt x="2434" y="676"/>
                      </a:lnTo>
                      <a:lnTo>
                        <a:pt x="2456" y="641"/>
                      </a:lnTo>
                      <a:lnTo>
                        <a:pt x="2491" y="623"/>
                      </a:lnTo>
                      <a:lnTo>
                        <a:pt x="2530" y="614"/>
                      </a:lnTo>
                      <a:lnTo>
                        <a:pt x="2572" y="623"/>
                      </a:lnTo>
                      <a:lnTo>
                        <a:pt x="2611" y="636"/>
                      </a:lnTo>
                      <a:lnTo>
                        <a:pt x="2641" y="658"/>
                      </a:lnTo>
                      <a:lnTo>
                        <a:pt x="2660" y="685"/>
                      </a:lnTo>
                      <a:lnTo>
                        <a:pt x="2826" y="965"/>
                      </a:lnTo>
                      <a:lnTo>
                        <a:pt x="3629" y="973"/>
                      </a:lnTo>
                      <a:lnTo>
                        <a:pt x="3697" y="718"/>
                      </a:lnTo>
                      <a:lnTo>
                        <a:pt x="3711" y="699"/>
                      </a:lnTo>
                      <a:lnTo>
                        <a:pt x="3722" y="682"/>
                      </a:lnTo>
                      <a:lnTo>
                        <a:pt x="3736" y="674"/>
                      </a:lnTo>
                      <a:lnTo>
                        <a:pt x="3747" y="671"/>
                      </a:lnTo>
                      <a:lnTo>
                        <a:pt x="3757" y="674"/>
                      </a:lnTo>
                      <a:lnTo>
                        <a:pt x="3768" y="685"/>
                      </a:lnTo>
                      <a:lnTo>
                        <a:pt x="3779" y="704"/>
                      </a:lnTo>
                      <a:lnTo>
                        <a:pt x="3789" y="731"/>
                      </a:lnTo>
                      <a:lnTo>
                        <a:pt x="3733" y="973"/>
                      </a:lnTo>
                      <a:lnTo>
                        <a:pt x="4056" y="987"/>
                      </a:lnTo>
                      <a:lnTo>
                        <a:pt x="4031" y="943"/>
                      </a:lnTo>
                      <a:lnTo>
                        <a:pt x="3999" y="900"/>
                      </a:lnTo>
                      <a:lnTo>
                        <a:pt x="3966" y="856"/>
                      </a:lnTo>
                      <a:lnTo>
                        <a:pt x="3931" y="810"/>
                      </a:lnTo>
                      <a:lnTo>
                        <a:pt x="3895" y="764"/>
                      </a:lnTo>
                      <a:lnTo>
                        <a:pt x="3860" y="720"/>
                      </a:lnTo>
                      <a:lnTo>
                        <a:pt x="3825" y="674"/>
                      </a:lnTo>
                      <a:lnTo>
                        <a:pt x="3795" y="630"/>
                      </a:lnTo>
                      <a:lnTo>
                        <a:pt x="3771" y="590"/>
                      </a:lnTo>
                      <a:lnTo>
                        <a:pt x="3752" y="549"/>
                      </a:lnTo>
                      <a:lnTo>
                        <a:pt x="3738" y="510"/>
                      </a:lnTo>
                      <a:lnTo>
                        <a:pt x="3736" y="475"/>
                      </a:lnTo>
                      <a:lnTo>
                        <a:pt x="3741" y="443"/>
                      </a:lnTo>
                      <a:lnTo>
                        <a:pt x="3759" y="413"/>
                      </a:lnTo>
                      <a:lnTo>
                        <a:pt x="3789" y="386"/>
                      </a:lnTo>
                      <a:lnTo>
                        <a:pt x="3833" y="364"/>
                      </a:lnTo>
                      <a:lnTo>
                        <a:pt x="4301" y="997"/>
                      </a:lnTo>
                      <a:lnTo>
                        <a:pt x="4357" y="1006"/>
                      </a:lnTo>
                      <a:lnTo>
                        <a:pt x="4409" y="1017"/>
                      </a:lnTo>
                      <a:lnTo>
                        <a:pt x="4458" y="1025"/>
                      </a:lnTo>
                      <a:lnTo>
                        <a:pt x="4504" y="1038"/>
                      </a:lnTo>
                      <a:lnTo>
                        <a:pt x="4545" y="1049"/>
                      </a:lnTo>
                      <a:lnTo>
                        <a:pt x="4586" y="1066"/>
                      </a:lnTo>
                      <a:lnTo>
                        <a:pt x="4622" y="1082"/>
                      </a:lnTo>
                      <a:lnTo>
                        <a:pt x="4654" y="1101"/>
                      </a:lnTo>
                      <a:lnTo>
                        <a:pt x="4687" y="1122"/>
                      </a:lnTo>
                      <a:lnTo>
                        <a:pt x="4714" y="1147"/>
                      </a:lnTo>
                      <a:lnTo>
                        <a:pt x="4740" y="1177"/>
                      </a:lnTo>
                      <a:lnTo>
                        <a:pt x="4768" y="1207"/>
                      </a:lnTo>
                      <a:lnTo>
                        <a:pt x="4793" y="1244"/>
                      </a:lnTo>
                      <a:lnTo>
                        <a:pt x="4816" y="1285"/>
                      </a:lnTo>
                      <a:lnTo>
                        <a:pt x="4841" y="1329"/>
                      </a:lnTo>
                      <a:lnTo>
                        <a:pt x="4863" y="1380"/>
                      </a:lnTo>
                      <a:lnTo>
                        <a:pt x="4964" y="1386"/>
                      </a:lnTo>
                      <a:lnTo>
                        <a:pt x="5040" y="1416"/>
                      </a:lnTo>
                      <a:lnTo>
                        <a:pt x="5088" y="1465"/>
                      </a:lnTo>
                      <a:lnTo>
                        <a:pt x="5110" y="1525"/>
                      </a:lnTo>
                      <a:lnTo>
                        <a:pt x="5102" y="1587"/>
                      </a:lnTo>
                      <a:lnTo>
                        <a:pt x="5066" y="1652"/>
                      </a:lnTo>
                      <a:lnTo>
                        <a:pt x="5001" y="1707"/>
                      </a:lnTo>
                      <a:lnTo>
                        <a:pt x="4906" y="1745"/>
                      </a:lnTo>
                      <a:lnTo>
                        <a:pt x="4881" y="1698"/>
                      </a:lnTo>
                      <a:lnTo>
                        <a:pt x="4539" y="1682"/>
                      </a:lnTo>
                      <a:lnTo>
                        <a:pt x="4542" y="1758"/>
                      </a:lnTo>
                      <a:lnTo>
                        <a:pt x="2953" y="1758"/>
                      </a:lnTo>
                      <a:lnTo>
                        <a:pt x="2962" y="1661"/>
                      </a:lnTo>
                      <a:lnTo>
                        <a:pt x="1992" y="1657"/>
                      </a:lnTo>
                      <a:lnTo>
                        <a:pt x="1992" y="1721"/>
                      </a:lnTo>
                      <a:lnTo>
                        <a:pt x="310" y="1712"/>
                      </a:lnTo>
                      <a:lnTo>
                        <a:pt x="312" y="1631"/>
                      </a:lnTo>
                      <a:lnTo>
                        <a:pt x="0" y="1636"/>
                      </a:lnTo>
                      <a:close/>
                    </a:path>
                  </a:pathLst>
                </a:custGeom>
                <a:solidFill>
                  <a:srgbClr val="1E191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70" name="Freeform 248"/>
                <p:cNvSpPr>
                  <a:spLocks/>
                </p:cNvSpPr>
                <p:nvPr/>
              </p:nvSpPr>
              <p:spPr bwMode="auto">
                <a:xfrm>
                  <a:off x="4360" y="1200"/>
                  <a:ext cx="270" cy="203"/>
                </a:xfrm>
                <a:custGeom>
                  <a:avLst/>
                  <a:gdLst>
                    <a:gd name="T0" fmla="*/ 67 w 1081"/>
                    <a:gd name="T1" fmla="*/ 51 h 812"/>
                    <a:gd name="T2" fmla="*/ 64 w 1081"/>
                    <a:gd name="T3" fmla="*/ 49 h 812"/>
                    <a:gd name="T4" fmla="*/ 60 w 1081"/>
                    <a:gd name="T5" fmla="*/ 47 h 812"/>
                    <a:gd name="T6" fmla="*/ 56 w 1081"/>
                    <a:gd name="T7" fmla="*/ 44 h 812"/>
                    <a:gd name="T8" fmla="*/ 52 w 1081"/>
                    <a:gd name="T9" fmla="*/ 42 h 812"/>
                    <a:gd name="T10" fmla="*/ 48 w 1081"/>
                    <a:gd name="T11" fmla="*/ 39 h 812"/>
                    <a:gd name="T12" fmla="*/ 43 w 1081"/>
                    <a:gd name="T13" fmla="*/ 36 h 812"/>
                    <a:gd name="T14" fmla="*/ 38 w 1081"/>
                    <a:gd name="T15" fmla="*/ 33 h 812"/>
                    <a:gd name="T16" fmla="*/ 33 w 1081"/>
                    <a:gd name="T17" fmla="*/ 30 h 812"/>
                    <a:gd name="T18" fmla="*/ 29 w 1081"/>
                    <a:gd name="T19" fmla="*/ 27 h 812"/>
                    <a:gd name="T20" fmla="*/ 24 w 1081"/>
                    <a:gd name="T21" fmla="*/ 24 h 812"/>
                    <a:gd name="T22" fmla="*/ 20 w 1081"/>
                    <a:gd name="T23" fmla="*/ 22 h 812"/>
                    <a:gd name="T24" fmla="*/ 15 w 1081"/>
                    <a:gd name="T25" fmla="*/ 19 h 812"/>
                    <a:gd name="T26" fmla="*/ 11 w 1081"/>
                    <a:gd name="T27" fmla="*/ 16 h 812"/>
                    <a:gd name="T28" fmla="*/ 7 w 1081"/>
                    <a:gd name="T29" fmla="*/ 14 h 812"/>
                    <a:gd name="T30" fmla="*/ 3 w 1081"/>
                    <a:gd name="T31" fmla="*/ 11 h 812"/>
                    <a:gd name="T32" fmla="*/ 0 w 1081"/>
                    <a:gd name="T33" fmla="*/ 9 h 812"/>
                    <a:gd name="T34" fmla="*/ 2 w 1081"/>
                    <a:gd name="T35" fmla="*/ 9 h 812"/>
                    <a:gd name="T36" fmla="*/ 4 w 1081"/>
                    <a:gd name="T37" fmla="*/ 8 h 812"/>
                    <a:gd name="T38" fmla="*/ 6 w 1081"/>
                    <a:gd name="T39" fmla="*/ 7 h 812"/>
                    <a:gd name="T40" fmla="*/ 7 w 1081"/>
                    <a:gd name="T41" fmla="*/ 6 h 812"/>
                    <a:gd name="T42" fmla="*/ 9 w 1081"/>
                    <a:gd name="T43" fmla="*/ 4 h 812"/>
                    <a:gd name="T44" fmla="*/ 9 w 1081"/>
                    <a:gd name="T45" fmla="*/ 3 h 812"/>
                    <a:gd name="T46" fmla="*/ 10 w 1081"/>
                    <a:gd name="T47" fmla="*/ 2 h 812"/>
                    <a:gd name="T48" fmla="*/ 11 w 1081"/>
                    <a:gd name="T49" fmla="*/ 0 h 812"/>
                    <a:gd name="T50" fmla="*/ 15 w 1081"/>
                    <a:gd name="T51" fmla="*/ 3 h 812"/>
                    <a:gd name="T52" fmla="*/ 18 w 1081"/>
                    <a:gd name="T53" fmla="*/ 6 h 812"/>
                    <a:gd name="T54" fmla="*/ 21 w 1081"/>
                    <a:gd name="T55" fmla="*/ 10 h 812"/>
                    <a:gd name="T56" fmla="*/ 25 w 1081"/>
                    <a:gd name="T57" fmla="*/ 13 h 812"/>
                    <a:gd name="T58" fmla="*/ 28 w 1081"/>
                    <a:gd name="T59" fmla="*/ 16 h 812"/>
                    <a:gd name="T60" fmla="*/ 32 w 1081"/>
                    <a:gd name="T61" fmla="*/ 19 h 812"/>
                    <a:gd name="T62" fmla="*/ 36 w 1081"/>
                    <a:gd name="T63" fmla="*/ 23 h 812"/>
                    <a:gd name="T64" fmla="*/ 39 w 1081"/>
                    <a:gd name="T65" fmla="*/ 26 h 812"/>
                    <a:gd name="T66" fmla="*/ 43 w 1081"/>
                    <a:gd name="T67" fmla="*/ 29 h 812"/>
                    <a:gd name="T68" fmla="*/ 47 w 1081"/>
                    <a:gd name="T69" fmla="*/ 33 h 812"/>
                    <a:gd name="T70" fmla="*/ 50 w 1081"/>
                    <a:gd name="T71" fmla="*/ 36 h 812"/>
                    <a:gd name="T72" fmla="*/ 54 w 1081"/>
                    <a:gd name="T73" fmla="*/ 39 h 812"/>
                    <a:gd name="T74" fmla="*/ 57 w 1081"/>
                    <a:gd name="T75" fmla="*/ 42 h 812"/>
                    <a:gd name="T76" fmla="*/ 61 w 1081"/>
                    <a:gd name="T77" fmla="*/ 45 h 812"/>
                    <a:gd name="T78" fmla="*/ 64 w 1081"/>
                    <a:gd name="T79" fmla="*/ 48 h 812"/>
                    <a:gd name="T80" fmla="*/ 67 w 1081"/>
                    <a:gd name="T81" fmla="*/ 51 h 812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081" h="812">
                      <a:moveTo>
                        <a:pt x="1081" y="812"/>
                      </a:moveTo>
                      <a:lnTo>
                        <a:pt x="1028" y="779"/>
                      </a:lnTo>
                      <a:lnTo>
                        <a:pt x="968" y="744"/>
                      </a:lnTo>
                      <a:lnTo>
                        <a:pt x="902" y="706"/>
                      </a:lnTo>
                      <a:lnTo>
                        <a:pt x="834" y="666"/>
                      </a:lnTo>
                      <a:lnTo>
                        <a:pt x="763" y="622"/>
                      </a:lnTo>
                      <a:lnTo>
                        <a:pt x="691" y="576"/>
                      </a:lnTo>
                      <a:lnTo>
                        <a:pt x="615" y="530"/>
                      </a:lnTo>
                      <a:lnTo>
                        <a:pt x="538" y="484"/>
                      </a:lnTo>
                      <a:lnTo>
                        <a:pt x="462" y="435"/>
                      </a:lnTo>
                      <a:lnTo>
                        <a:pt x="389" y="389"/>
                      </a:lnTo>
                      <a:lnTo>
                        <a:pt x="315" y="343"/>
                      </a:lnTo>
                      <a:lnTo>
                        <a:pt x="245" y="299"/>
                      </a:lnTo>
                      <a:lnTo>
                        <a:pt x="177" y="255"/>
                      </a:lnTo>
                      <a:lnTo>
                        <a:pt x="112" y="214"/>
                      </a:lnTo>
                      <a:lnTo>
                        <a:pt x="54" y="179"/>
                      </a:lnTo>
                      <a:lnTo>
                        <a:pt x="0" y="144"/>
                      </a:lnTo>
                      <a:lnTo>
                        <a:pt x="41" y="136"/>
                      </a:lnTo>
                      <a:lnTo>
                        <a:pt x="74" y="122"/>
                      </a:lnTo>
                      <a:lnTo>
                        <a:pt x="98" y="106"/>
                      </a:lnTo>
                      <a:lnTo>
                        <a:pt x="120" y="87"/>
                      </a:lnTo>
                      <a:lnTo>
                        <a:pt x="139" y="64"/>
                      </a:lnTo>
                      <a:lnTo>
                        <a:pt x="153" y="43"/>
                      </a:lnTo>
                      <a:lnTo>
                        <a:pt x="169" y="22"/>
                      </a:lnTo>
                      <a:lnTo>
                        <a:pt x="185" y="0"/>
                      </a:lnTo>
                      <a:lnTo>
                        <a:pt x="236" y="48"/>
                      </a:lnTo>
                      <a:lnTo>
                        <a:pt x="291" y="101"/>
                      </a:lnTo>
                      <a:lnTo>
                        <a:pt x="345" y="152"/>
                      </a:lnTo>
                      <a:lnTo>
                        <a:pt x="400" y="203"/>
                      </a:lnTo>
                      <a:lnTo>
                        <a:pt x="456" y="255"/>
                      </a:lnTo>
                      <a:lnTo>
                        <a:pt x="514" y="309"/>
                      </a:lnTo>
                      <a:lnTo>
                        <a:pt x="571" y="361"/>
                      </a:lnTo>
                      <a:lnTo>
                        <a:pt x="631" y="413"/>
                      </a:lnTo>
                      <a:lnTo>
                        <a:pt x="687" y="467"/>
                      </a:lnTo>
                      <a:lnTo>
                        <a:pt x="747" y="519"/>
                      </a:lnTo>
                      <a:lnTo>
                        <a:pt x="804" y="570"/>
                      </a:lnTo>
                      <a:lnTo>
                        <a:pt x="862" y="622"/>
                      </a:lnTo>
                      <a:lnTo>
                        <a:pt x="919" y="671"/>
                      </a:lnTo>
                      <a:lnTo>
                        <a:pt x="973" y="720"/>
                      </a:lnTo>
                      <a:lnTo>
                        <a:pt x="1028" y="766"/>
                      </a:lnTo>
                      <a:lnTo>
                        <a:pt x="1081" y="812"/>
                      </a:lnTo>
                      <a:close/>
                    </a:path>
                  </a:pathLst>
                </a:custGeom>
                <a:solidFill>
                  <a:srgbClr val="AD44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71" name="Freeform 249"/>
                <p:cNvSpPr>
                  <a:spLocks/>
                </p:cNvSpPr>
                <p:nvPr/>
              </p:nvSpPr>
              <p:spPr bwMode="auto">
                <a:xfrm>
                  <a:off x="4296" y="1240"/>
                  <a:ext cx="312" cy="162"/>
                </a:xfrm>
                <a:custGeom>
                  <a:avLst/>
                  <a:gdLst>
                    <a:gd name="T0" fmla="*/ 78 w 1247"/>
                    <a:gd name="T1" fmla="*/ 41 h 646"/>
                    <a:gd name="T2" fmla="*/ 74 w 1247"/>
                    <a:gd name="T3" fmla="*/ 39 h 646"/>
                    <a:gd name="T4" fmla="*/ 69 w 1247"/>
                    <a:gd name="T5" fmla="*/ 38 h 646"/>
                    <a:gd name="T6" fmla="*/ 65 w 1247"/>
                    <a:gd name="T7" fmla="*/ 36 h 646"/>
                    <a:gd name="T8" fmla="*/ 60 w 1247"/>
                    <a:gd name="T9" fmla="*/ 35 h 646"/>
                    <a:gd name="T10" fmla="*/ 55 w 1247"/>
                    <a:gd name="T11" fmla="*/ 33 h 646"/>
                    <a:gd name="T12" fmla="*/ 50 w 1247"/>
                    <a:gd name="T13" fmla="*/ 31 h 646"/>
                    <a:gd name="T14" fmla="*/ 44 w 1247"/>
                    <a:gd name="T15" fmla="*/ 29 h 646"/>
                    <a:gd name="T16" fmla="*/ 39 w 1247"/>
                    <a:gd name="T17" fmla="*/ 27 h 646"/>
                    <a:gd name="T18" fmla="*/ 34 w 1247"/>
                    <a:gd name="T19" fmla="*/ 25 h 646"/>
                    <a:gd name="T20" fmla="*/ 29 w 1247"/>
                    <a:gd name="T21" fmla="*/ 23 h 646"/>
                    <a:gd name="T22" fmla="*/ 23 w 1247"/>
                    <a:gd name="T23" fmla="*/ 21 h 646"/>
                    <a:gd name="T24" fmla="*/ 18 w 1247"/>
                    <a:gd name="T25" fmla="*/ 19 h 646"/>
                    <a:gd name="T26" fmla="*/ 14 w 1247"/>
                    <a:gd name="T27" fmla="*/ 18 h 646"/>
                    <a:gd name="T28" fmla="*/ 9 w 1247"/>
                    <a:gd name="T29" fmla="*/ 16 h 646"/>
                    <a:gd name="T30" fmla="*/ 4 w 1247"/>
                    <a:gd name="T31" fmla="*/ 14 h 646"/>
                    <a:gd name="T32" fmla="*/ 0 w 1247"/>
                    <a:gd name="T33" fmla="*/ 13 h 646"/>
                    <a:gd name="T34" fmla="*/ 2 w 1247"/>
                    <a:gd name="T35" fmla="*/ 12 h 646"/>
                    <a:gd name="T36" fmla="*/ 4 w 1247"/>
                    <a:gd name="T37" fmla="*/ 10 h 646"/>
                    <a:gd name="T38" fmla="*/ 6 w 1247"/>
                    <a:gd name="T39" fmla="*/ 9 h 646"/>
                    <a:gd name="T40" fmla="*/ 7 w 1247"/>
                    <a:gd name="T41" fmla="*/ 7 h 646"/>
                    <a:gd name="T42" fmla="*/ 9 w 1247"/>
                    <a:gd name="T43" fmla="*/ 6 h 646"/>
                    <a:gd name="T44" fmla="*/ 9 w 1247"/>
                    <a:gd name="T45" fmla="*/ 4 h 646"/>
                    <a:gd name="T46" fmla="*/ 10 w 1247"/>
                    <a:gd name="T47" fmla="*/ 2 h 646"/>
                    <a:gd name="T48" fmla="*/ 11 w 1247"/>
                    <a:gd name="T49" fmla="*/ 0 h 646"/>
                    <a:gd name="T50" fmla="*/ 13 w 1247"/>
                    <a:gd name="T51" fmla="*/ 2 h 646"/>
                    <a:gd name="T52" fmla="*/ 16 w 1247"/>
                    <a:gd name="T53" fmla="*/ 4 h 646"/>
                    <a:gd name="T54" fmla="*/ 20 w 1247"/>
                    <a:gd name="T55" fmla="*/ 6 h 646"/>
                    <a:gd name="T56" fmla="*/ 24 w 1247"/>
                    <a:gd name="T57" fmla="*/ 8 h 646"/>
                    <a:gd name="T58" fmla="*/ 29 w 1247"/>
                    <a:gd name="T59" fmla="*/ 11 h 646"/>
                    <a:gd name="T60" fmla="*/ 33 w 1247"/>
                    <a:gd name="T61" fmla="*/ 14 h 646"/>
                    <a:gd name="T62" fmla="*/ 39 w 1247"/>
                    <a:gd name="T63" fmla="*/ 17 h 646"/>
                    <a:gd name="T64" fmla="*/ 44 w 1247"/>
                    <a:gd name="T65" fmla="*/ 20 h 646"/>
                    <a:gd name="T66" fmla="*/ 49 w 1247"/>
                    <a:gd name="T67" fmla="*/ 24 h 646"/>
                    <a:gd name="T68" fmla="*/ 54 w 1247"/>
                    <a:gd name="T69" fmla="*/ 27 h 646"/>
                    <a:gd name="T70" fmla="*/ 59 w 1247"/>
                    <a:gd name="T71" fmla="*/ 30 h 646"/>
                    <a:gd name="T72" fmla="*/ 63 w 1247"/>
                    <a:gd name="T73" fmla="*/ 32 h 646"/>
                    <a:gd name="T74" fmla="*/ 68 w 1247"/>
                    <a:gd name="T75" fmla="*/ 35 h 646"/>
                    <a:gd name="T76" fmla="*/ 72 w 1247"/>
                    <a:gd name="T77" fmla="*/ 37 h 646"/>
                    <a:gd name="T78" fmla="*/ 75 w 1247"/>
                    <a:gd name="T79" fmla="*/ 39 h 646"/>
                    <a:gd name="T80" fmla="*/ 78 w 1247"/>
                    <a:gd name="T81" fmla="*/ 41 h 64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47" h="646">
                      <a:moveTo>
                        <a:pt x="1247" y="646"/>
                      </a:moveTo>
                      <a:lnTo>
                        <a:pt x="1179" y="628"/>
                      </a:lnTo>
                      <a:lnTo>
                        <a:pt x="1106" y="603"/>
                      </a:lnTo>
                      <a:lnTo>
                        <a:pt x="1032" y="579"/>
                      </a:lnTo>
                      <a:lnTo>
                        <a:pt x="953" y="552"/>
                      </a:lnTo>
                      <a:lnTo>
                        <a:pt x="872" y="524"/>
                      </a:lnTo>
                      <a:lnTo>
                        <a:pt x="791" y="494"/>
                      </a:lnTo>
                      <a:lnTo>
                        <a:pt x="706" y="464"/>
                      </a:lnTo>
                      <a:lnTo>
                        <a:pt x="622" y="434"/>
                      </a:lnTo>
                      <a:lnTo>
                        <a:pt x="538" y="402"/>
                      </a:lnTo>
                      <a:lnTo>
                        <a:pt x="454" y="372"/>
                      </a:lnTo>
                      <a:lnTo>
                        <a:pt x="372" y="339"/>
                      </a:lnTo>
                      <a:lnTo>
                        <a:pt x="293" y="309"/>
                      </a:lnTo>
                      <a:lnTo>
                        <a:pt x="214" y="280"/>
                      </a:lnTo>
                      <a:lnTo>
                        <a:pt x="138" y="252"/>
                      </a:lnTo>
                      <a:lnTo>
                        <a:pt x="68" y="226"/>
                      </a:lnTo>
                      <a:lnTo>
                        <a:pt x="0" y="201"/>
                      </a:lnTo>
                      <a:lnTo>
                        <a:pt x="35" y="182"/>
                      </a:lnTo>
                      <a:lnTo>
                        <a:pt x="65" y="162"/>
                      </a:lnTo>
                      <a:lnTo>
                        <a:pt x="92" y="141"/>
                      </a:lnTo>
                      <a:lnTo>
                        <a:pt x="117" y="116"/>
                      </a:lnTo>
                      <a:lnTo>
                        <a:pt x="136" y="90"/>
                      </a:lnTo>
                      <a:lnTo>
                        <a:pt x="149" y="62"/>
                      </a:lnTo>
                      <a:lnTo>
                        <a:pt x="163" y="32"/>
                      </a:lnTo>
                      <a:lnTo>
                        <a:pt x="171" y="0"/>
                      </a:lnTo>
                      <a:lnTo>
                        <a:pt x="209" y="24"/>
                      </a:lnTo>
                      <a:lnTo>
                        <a:pt x="258" y="54"/>
                      </a:lnTo>
                      <a:lnTo>
                        <a:pt x="318" y="90"/>
                      </a:lnTo>
                      <a:lnTo>
                        <a:pt x="383" y="130"/>
                      </a:lnTo>
                      <a:lnTo>
                        <a:pt x="456" y="176"/>
                      </a:lnTo>
                      <a:lnTo>
                        <a:pt x="533" y="222"/>
                      </a:lnTo>
                      <a:lnTo>
                        <a:pt x="614" y="272"/>
                      </a:lnTo>
                      <a:lnTo>
                        <a:pt x="695" y="323"/>
                      </a:lnTo>
                      <a:lnTo>
                        <a:pt x="780" y="374"/>
                      </a:lnTo>
                      <a:lnTo>
                        <a:pt x="861" y="423"/>
                      </a:lnTo>
                      <a:lnTo>
                        <a:pt x="940" y="470"/>
                      </a:lnTo>
                      <a:lnTo>
                        <a:pt x="1013" y="516"/>
                      </a:lnTo>
                      <a:lnTo>
                        <a:pt x="1084" y="557"/>
                      </a:lnTo>
                      <a:lnTo>
                        <a:pt x="1147" y="593"/>
                      </a:lnTo>
                      <a:lnTo>
                        <a:pt x="1200" y="623"/>
                      </a:lnTo>
                      <a:lnTo>
                        <a:pt x="1247" y="646"/>
                      </a:lnTo>
                      <a:close/>
                    </a:path>
                  </a:pathLst>
                </a:custGeom>
                <a:solidFill>
                  <a:srgbClr val="CC562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72" name="Freeform 250"/>
                <p:cNvSpPr>
                  <a:spLocks/>
                </p:cNvSpPr>
                <p:nvPr/>
              </p:nvSpPr>
              <p:spPr bwMode="auto">
                <a:xfrm>
                  <a:off x="4275" y="1306"/>
                  <a:ext cx="294" cy="96"/>
                </a:xfrm>
                <a:custGeom>
                  <a:avLst/>
                  <a:gdLst>
                    <a:gd name="T0" fmla="*/ 74 w 1176"/>
                    <a:gd name="T1" fmla="*/ 24 h 383"/>
                    <a:gd name="T2" fmla="*/ 70 w 1176"/>
                    <a:gd name="T3" fmla="*/ 24 h 383"/>
                    <a:gd name="T4" fmla="*/ 66 w 1176"/>
                    <a:gd name="T5" fmla="*/ 23 h 383"/>
                    <a:gd name="T6" fmla="*/ 61 w 1176"/>
                    <a:gd name="T7" fmla="*/ 22 h 383"/>
                    <a:gd name="T8" fmla="*/ 56 w 1176"/>
                    <a:gd name="T9" fmla="*/ 21 h 383"/>
                    <a:gd name="T10" fmla="*/ 52 w 1176"/>
                    <a:gd name="T11" fmla="*/ 20 h 383"/>
                    <a:gd name="T12" fmla="*/ 47 w 1176"/>
                    <a:gd name="T13" fmla="*/ 20 h 383"/>
                    <a:gd name="T14" fmla="*/ 42 w 1176"/>
                    <a:gd name="T15" fmla="*/ 19 h 383"/>
                    <a:gd name="T16" fmla="*/ 37 w 1176"/>
                    <a:gd name="T17" fmla="*/ 17 h 383"/>
                    <a:gd name="T18" fmla="*/ 32 w 1176"/>
                    <a:gd name="T19" fmla="*/ 16 h 383"/>
                    <a:gd name="T20" fmla="*/ 27 w 1176"/>
                    <a:gd name="T21" fmla="*/ 16 h 383"/>
                    <a:gd name="T22" fmla="*/ 22 w 1176"/>
                    <a:gd name="T23" fmla="*/ 15 h 383"/>
                    <a:gd name="T24" fmla="*/ 17 w 1176"/>
                    <a:gd name="T25" fmla="*/ 14 h 383"/>
                    <a:gd name="T26" fmla="*/ 12 w 1176"/>
                    <a:gd name="T27" fmla="*/ 13 h 383"/>
                    <a:gd name="T28" fmla="*/ 8 w 1176"/>
                    <a:gd name="T29" fmla="*/ 12 h 383"/>
                    <a:gd name="T30" fmla="*/ 4 w 1176"/>
                    <a:gd name="T31" fmla="*/ 11 h 383"/>
                    <a:gd name="T32" fmla="*/ 0 w 1176"/>
                    <a:gd name="T33" fmla="*/ 10 h 383"/>
                    <a:gd name="T34" fmla="*/ 2 w 1176"/>
                    <a:gd name="T35" fmla="*/ 9 h 383"/>
                    <a:gd name="T36" fmla="*/ 3 w 1176"/>
                    <a:gd name="T37" fmla="*/ 8 h 383"/>
                    <a:gd name="T38" fmla="*/ 4 w 1176"/>
                    <a:gd name="T39" fmla="*/ 7 h 383"/>
                    <a:gd name="T40" fmla="*/ 4 w 1176"/>
                    <a:gd name="T41" fmla="*/ 5 h 383"/>
                    <a:gd name="T42" fmla="*/ 5 w 1176"/>
                    <a:gd name="T43" fmla="*/ 4 h 383"/>
                    <a:gd name="T44" fmla="*/ 5 w 1176"/>
                    <a:gd name="T45" fmla="*/ 3 h 383"/>
                    <a:gd name="T46" fmla="*/ 4 w 1176"/>
                    <a:gd name="T47" fmla="*/ 2 h 383"/>
                    <a:gd name="T48" fmla="*/ 4 w 1176"/>
                    <a:gd name="T49" fmla="*/ 0 h 383"/>
                    <a:gd name="T50" fmla="*/ 8 w 1176"/>
                    <a:gd name="T51" fmla="*/ 2 h 383"/>
                    <a:gd name="T52" fmla="*/ 12 w 1176"/>
                    <a:gd name="T53" fmla="*/ 3 h 383"/>
                    <a:gd name="T54" fmla="*/ 16 w 1176"/>
                    <a:gd name="T55" fmla="*/ 4 h 383"/>
                    <a:gd name="T56" fmla="*/ 21 w 1176"/>
                    <a:gd name="T57" fmla="*/ 6 h 383"/>
                    <a:gd name="T58" fmla="*/ 25 w 1176"/>
                    <a:gd name="T59" fmla="*/ 7 h 383"/>
                    <a:gd name="T60" fmla="*/ 29 w 1176"/>
                    <a:gd name="T61" fmla="*/ 9 h 383"/>
                    <a:gd name="T62" fmla="*/ 34 w 1176"/>
                    <a:gd name="T63" fmla="*/ 11 h 383"/>
                    <a:gd name="T64" fmla="*/ 39 w 1176"/>
                    <a:gd name="T65" fmla="*/ 12 h 383"/>
                    <a:gd name="T66" fmla="*/ 43 w 1176"/>
                    <a:gd name="T67" fmla="*/ 14 h 383"/>
                    <a:gd name="T68" fmla="*/ 48 w 1176"/>
                    <a:gd name="T69" fmla="*/ 16 h 383"/>
                    <a:gd name="T70" fmla="*/ 53 w 1176"/>
                    <a:gd name="T71" fmla="*/ 17 h 383"/>
                    <a:gd name="T72" fmla="*/ 57 w 1176"/>
                    <a:gd name="T73" fmla="*/ 19 h 383"/>
                    <a:gd name="T74" fmla="*/ 61 w 1176"/>
                    <a:gd name="T75" fmla="*/ 20 h 383"/>
                    <a:gd name="T76" fmla="*/ 66 w 1176"/>
                    <a:gd name="T77" fmla="*/ 22 h 383"/>
                    <a:gd name="T78" fmla="*/ 70 w 1176"/>
                    <a:gd name="T79" fmla="*/ 23 h 383"/>
                    <a:gd name="T80" fmla="*/ 74 w 1176"/>
                    <a:gd name="T81" fmla="*/ 24 h 3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76" h="383">
                      <a:moveTo>
                        <a:pt x="1176" y="383"/>
                      </a:moveTo>
                      <a:lnTo>
                        <a:pt x="1113" y="376"/>
                      </a:lnTo>
                      <a:lnTo>
                        <a:pt x="1046" y="365"/>
                      </a:lnTo>
                      <a:lnTo>
                        <a:pt x="975" y="351"/>
                      </a:lnTo>
                      <a:lnTo>
                        <a:pt x="901" y="337"/>
                      </a:lnTo>
                      <a:lnTo>
                        <a:pt x="823" y="324"/>
                      </a:lnTo>
                      <a:lnTo>
                        <a:pt x="744" y="310"/>
                      </a:lnTo>
                      <a:lnTo>
                        <a:pt x="665" y="294"/>
                      </a:lnTo>
                      <a:lnTo>
                        <a:pt x="584" y="277"/>
                      </a:lnTo>
                      <a:lnTo>
                        <a:pt x="502" y="261"/>
                      </a:lnTo>
                      <a:lnTo>
                        <a:pt x="423" y="247"/>
                      </a:lnTo>
                      <a:lnTo>
                        <a:pt x="345" y="231"/>
                      </a:lnTo>
                      <a:lnTo>
                        <a:pt x="268" y="215"/>
                      </a:lnTo>
                      <a:lnTo>
                        <a:pt x="195" y="201"/>
                      </a:lnTo>
                      <a:lnTo>
                        <a:pt x="125" y="185"/>
                      </a:lnTo>
                      <a:lnTo>
                        <a:pt x="60" y="174"/>
                      </a:lnTo>
                      <a:lnTo>
                        <a:pt x="0" y="160"/>
                      </a:lnTo>
                      <a:lnTo>
                        <a:pt x="26" y="141"/>
                      </a:lnTo>
                      <a:lnTo>
                        <a:pt x="46" y="123"/>
                      </a:lnTo>
                      <a:lnTo>
                        <a:pt x="60" y="104"/>
                      </a:lnTo>
                      <a:lnTo>
                        <a:pt x="67" y="85"/>
                      </a:lnTo>
                      <a:lnTo>
                        <a:pt x="70" y="65"/>
                      </a:lnTo>
                      <a:lnTo>
                        <a:pt x="70" y="46"/>
                      </a:lnTo>
                      <a:lnTo>
                        <a:pt x="67" y="25"/>
                      </a:lnTo>
                      <a:lnTo>
                        <a:pt x="65" y="0"/>
                      </a:lnTo>
                      <a:lnTo>
                        <a:pt x="125" y="22"/>
                      </a:lnTo>
                      <a:lnTo>
                        <a:pt x="190" y="44"/>
                      </a:lnTo>
                      <a:lnTo>
                        <a:pt x="255" y="65"/>
                      </a:lnTo>
                      <a:lnTo>
                        <a:pt x="326" y="90"/>
                      </a:lnTo>
                      <a:lnTo>
                        <a:pt x="397" y="117"/>
                      </a:lnTo>
                      <a:lnTo>
                        <a:pt x="469" y="141"/>
                      </a:lnTo>
                      <a:lnTo>
                        <a:pt x="543" y="169"/>
                      </a:lnTo>
                      <a:lnTo>
                        <a:pt x="617" y="196"/>
                      </a:lnTo>
                      <a:lnTo>
                        <a:pt x="690" y="220"/>
                      </a:lnTo>
                      <a:lnTo>
                        <a:pt x="766" y="247"/>
                      </a:lnTo>
                      <a:lnTo>
                        <a:pt x="839" y="272"/>
                      </a:lnTo>
                      <a:lnTo>
                        <a:pt x="910" y="296"/>
                      </a:lnTo>
                      <a:lnTo>
                        <a:pt x="980" y="321"/>
                      </a:lnTo>
                      <a:lnTo>
                        <a:pt x="1048" y="342"/>
                      </a:lnTo>
                      <a:lnTo>
                        <a:pt x="1113" y="365"/>
                      </a:lnTo>
                      <a:lnTo>
                        <a:pt x="1176" y="383"/>
                      </a:lnTo>
                      <a:close/>
                    </a:path>
                  </a:pathLst>
                </a:custGeom>
                <a:solidFill>
                  <a:srgbClr val="AD44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73" name="Freeform 251"/>
                <p:cNvSpPr>
                  <a:spLocks/>
                </p:cNvSpPr>
                <p:nvPr/>
              </p:nvSpPr>
              <p:spPr bwMode="auto">
                <a:xfrm>
                  <a:off x="4266" y="1362"/>
                  <a:ext cx="244" cy="42"/>
                </a:xfrm>
                <a:custGeom>
                  <a:avLst/>
                  <a:gdLst>
                    <a:gd name="T0" fmla="*/ 61 w 978"/>
                    <a:gd name="T1" fmla="*/ 11 h 168"/>
                    <a:gd name="T2" fmla="*/ 57 w 978"/>
                    <a:gd name="T3" fmla="*/ 10 h 168"/>
                    <a:gd name="T4" fmla="*/ 53 w 978"/>
                    <a:gd name="T5" fmla="*/ 10 h 168"/>
                    <a:gd name="T6" fmla="*/ 49 w 978"/>
                    <a:gd name="T7" fmla="*/ 10 h 168"/>
                    <a:gd name="T8" fmla="*/ 46 w 978"/>
                    <a:gd name="T9" fmla="*/ 10 h 168"/>
                    <a:gd name="T10" fmla="*/ 42 w 978"/>
                    <a:gd name="T11" fmla="*/ 10 h 168"/>
                    <a:gd name="T12" fmla="*/ 38 w 978"/>
                    <a:gd name="T13" fmla="*/ 10 h 168"/>
                    <a:gd name="T14" fmla="*/ 34 w 978"/>
                    <a:gd name="T15" fmla="*/ 10 h 168"/>
                    <a:gd name="T16" fmla="*/ 30 w 978"/>
                    <a:gd name="T17" fmla="*/ 10 h 168"/>
                    <a:gd name="T18" fmla="*/ 27 w 978"/>
                    <a:gd name="T19" fmla="*/ 10 h 168"/>
                    <a:gd name="T20" fmla="*/ 23 w 978"/>
                    <a:gd name="T21" fmla="*/ 10 h 168"/>
                    <a:gd name="T22" fmla="*/ 19 w 978"/>
                    <a:gd name="T23" fmla="*/ 10 h 168"/>
                    <a:gd name="T24" fmla="*/ 15 w 978"/>
                    <a:gd name="T25" fmla="*/ 10 h 168"/>
                    <a:gd name="T26" fmla="*/ 11 w 978"/>
                    <a:gd name="T27" fmla="*/ 10 h 168"/>
                    <a:gd name="T28" fmla="*/ 7 w 978"/>
                    <a:gd name="T29" fmla="*/ 10 h 168"/>
                    <a:gd name="T30" fmla="*/ 4 w 978"/>
                    <a:gd name="T31" fmla="*/ 10 h 168"/>
                    <a:gd name="T32" fmla="*/ 0 w 978"/>
                    <a:gd name="T33" fmla="*/ 10 h 168"/>
                    <a:gd name="T34" fmla="*/ 1 w 978"/>
                    <a:gd name="T35" fmla="*/ 8 h 168"/>
                    <a:gd name="T36" fmla="*/ 1 w 978"/>
                    <a:gd name="T37" fmla="*/ 5 h 168"/>
                    <a:gd name="T38" fmla="*/ 2 w 978"/>
                    <a:gd name="T39" fmla="*/ 2 h 168"/>
                    <a:gd name="T40" fmla="*/ 2 w 978"/>
                    <a:gd name="T41" fmla="*/ 0 h 168"/>
                    <a:gd name="T42" fmla="*/ 5 w 978"/>
                    <a:gd name="T43" fmla="*/ 1 h 168"/>
                    <a:gd name="T44" fmla="*/ 9 w 978"/>
                    <a:gd name="T45" fmla="*/ 1 h 168"/>
                    <a:gd name="T46" fmla="*/ 12 w 978"/>
                    <a:gd name="T47" fmla="*/ 2 h 168"/>
                    <a:gd name="T48" fmla="*/ 16 w 978"/>
                    <a:gd name="T49" fmla="*/ 3 h 168"/>
                    <a:gd name="T50" fmla="*/ 20 w 978"/>
                    <a:gd name="T51" fmla="*/ 4 h 168"/>
                    <a:gd name="T52" fmla="*/ 23 w 978"/>
                    <a:gd name="T53" fmla="*/ 4 h 168"/>
                    <a:gd name="T54" fmla="*/ 27 w 978"/>
                    <a:gd name="T55" fmla="*/ 5 h 168"/>
                    <a:gd name="T56" fmla="*/ 31 w 978"/>
                    <a:gd name="T57" fmla="*/ 6 h 168"/>
                    <a:gd name="T58" fmla="*/ 35 w 978"/>
                    <a:gd name="T59" fmla="*/ 7 h 168"/>
                    <a:gd name="T60" fmla="*/ 39 w 978"/>
                    <a:gd name="T61" fmla="*/ 7 h 168"/>
                    <a:gd name="T62" fmla="*/ 42 w 978"/>
                    <a:gd name="T63" fmla="*/ 8 h 168"/>
                    <a:gd name="T64" fmla="*/ 46 w 978"/>
                    <a:gd name="T65" fmla="*/ 8 h 168"/>
                    <a:gd name="T66" fmla="*/ 50 w 978"/>
                    <a:gd name="T67" fmla="*/ 9 h 168"/>
                    <a:gd name="T68" fmla="*/ 54 w 978"/>
                    <a:gd name="T69" fmla="*/ 10 h 168"/>
                    <a:gd name="T70" fmla="*/ 57 w 978"/>
                    <a:gd name="T71" fmla="*/ 10 h 168"/>
                    <a:gd name="T72" fmla="*/ 61 w 978"/>
                    <a:gd name="T73" fmla="*/ 11 h 168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78" h="168">
                      <a:moveTo>
                        <a:pt x="978" y="168"/>
                      </a:moveTo>
                      <a:lnTo>
                        <a:pt x="916" y="164"/>
                      </a:lnTo>
                      <a:lnTo>
                        <a:pt x="856" y="162"/>
                      </a:lnTo>
                      <a:lnTo>
                        <a:pt x="794" y="159"/>
                      </a:lnTo>
                      <a:lnTo>
                        <a:pt x="734" y="157"/>
                      </a:lnTo>
                      <a:lnTo>
                        <a:pt x="671" y="157"/>
                      </a:lnTo>
                      <a:lnTo>
                        <a:pt x="611" y="154"/>
                      </a:lnTo>
                      <a:lnTo>
                        <a:pt x="549" y="154"/>
                      </a:lnTo>
                      <a:lnTo>
                        <a:pt x="489" y="154"/>
                      </a:lnTo>
                      <a:lnTo>
                        <a:pt x="429" y="154"/>
                      </a:lnTo>
                      <a:lnTo>
                        <a:pt x="367" y="154"/>
                      </a:lnTo>
                      <a:lnTo>
                        <a:pt x="307" y="154"/>
                      </a:lnTo>
                      <a:lnTo>
                        <a:pt x="245" y="154"/>
                      </a:lnTo>
                      <a:lnTo>
                        <a:pt x="185" y="154"/>
                      </a:lnTo>
                      <a:lnTo>
                        <a:pt x="122" y="154"/>
                      </a:lnTo>
                      <a:lnTo>
                        <a:pt x="62" y="152"/>
                      </a:lnTo>
                      <a:lnTo>
                        <a:pt x="0" y="152"/>
                      </a:lnTo>
                      <a:lnTo>
                        <a:pt x="11" y="118"/>
                      </a:lnTo>
                      <a:lnTo>
                        <a:pt x="22" y="78"/>
                      </a:lnTo>
                      <a:lnTo>
                        <a:pt x="27" y="37"/>
                      </a:lnTo>
                      <a:lnTo>
                        <a:pt x="27" y="0"/>
                      </a:lnTo>
                      <a:lnTo>
                        <a:pt x="85" y="10"/>
                      </a:lnTo>
                      <a:lnTo>
                        <a:pt x="142" y="21"/>
                      </a:lnTo>
                      <a:lnTo>
                        <a:pt x="198" y="35"/>
                      </a:lnTo>
                      <a:lnTo>
                        <a:pt x="258" y="46"/>
                      </a:lnTo>
                      <a:lnTo>
                        <a:pt x="318" y="56"/>
                      </a:lnTo>
                      <a:lnTo>
                        <a:pt x="378" y="67"/>
                      </a:lnTo>
                      <a:lnTo>
                        <a:pt x="438" y="81"/>
                      </a:lnTo>
                      <a:lnTo>
                        <a:pt x="500" y="92"/>
                      </a:lnTo>
                      <a:lnTo>
                        <a:pt x="560" y="102"/>
                      </a:lnTo>
                      <a:lnTo>
                        <a:pt x="620" y="113"/>
                      </a:lnTo>
                      <a:lnTo>
                        <a:pt x="683" y="122"/>
                      </a:lnTo>
                      <a:lnTo>
                        <a:pt x="742" y="132"/>
                      </a:lnTo>
                      <a:lnTo>
                        <a:pt x="802" y="143"/>
                      </a:lnTo>
                      <a:lnTo>
                        <a:pt x="861" y="152"/>
                      </a:lnTo>
                      <a:lnTo>
                        <a:pt x="921" y="159"/>
                      </a:lnTo>
                      <a:lnTo>
                        <a:pt x="978" y="168"/>
                      </a:lnTo>
                      <a:close/>
                    </a:path>
                  </a:pathLst>
                </a:custGeom>
                <a:solidFill>
                  <a:srgbClr val="CC562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74" name="Freeform 252"/>
                <p:cNvSpPr>
                  <a:spLocks/>
                </p:cNvSpPr>
                <p:nvPr/>
              </p:nvSpPr>
              <p:spPr bwMode="auto">
                <a:xfrm>
                  <a:off x="4097" y="1414"/>
                  <a:ext cx="588" cy="148"/>
                </a:xfrm>
                <a:custGeom>
                  <a:avLst/>
                  <a:gdLst>
                    <a:gd name="T0" fmla="*/ 147 w 2352"/>
                    <a:gd name="T1" fmla="*/ 1 h 590"/>
                    <a:gd name="T2" fmla="*/ 147 w 2352"/>
                    <a:gd name="T3" fmla="*/ 37 h 590"/>
                    <a:gd name="T4" fmla="*/ 145 w 2352"/>
                    <a:gd name="T5" fmla="*/ 37 h 590"/>
                    <a:gd name="T6" fmla="*/ 144 w 2352"/>
                    <a:gd name="T7" fmla="*/ 37 h 590"/>
                    <a:gd name="T8" fmla="*/ 142 w 2352"/>
                    <a:gd name="T9" fmla="*/ 37 h 590"/>
                    <a:gd name="T10" fmla="*/ 140 w 2352"/>
                    <a:gd name="T11" fmla="*/ 37 h 590"/>
                    <a:gd name="T12" fmla="*/ 138 w 2352"/>
                    <a:gd name="T13" fmla="*/ 37 h 590"/>
                    <a:gd name="T14" fmla="*/ 136 w 2352"/>
                    <a:gd name="T15" fmla="*/ 37 h 590"/>
                    <a:gd name="T16" fmla="*/ 135 w 2352"/>
                    <a:gd name="T17" fmla="*/ 37 h 590"/>
                    <a:gd name="T18" fmla="*/ 133 w 2352"/>
                    <a:gd name="T19" fmla="*/ 37 h 590"/>
                    <a:gd name="T20" fmla="*/ 131 w 2352"/>
                    <a:gd name="T21" fmla="*/ 37 h 590"/>
                    <a:gd name="T22" fmla="*/ 130 w 2352"/>
                    <a:gd name="T23" fmla="*/ 37 h 590"/>
                    <a:gd name="T24" fmla="*/ 128 w 2352"/>
                    <a:gd name="T25" fmla="*/ 37 h 590"/>
                    <a:gd name="T26" fmla="*/ 126 w 2352"/>
                    <a:gd name="T27" fmla="*/ 37 h 590"/>
                    <a:gd name="T28" fmla="*/ 124 w 2352"/>
                    <a:gd name="T29" fmla="*/ 37 h 590"/>
                    <a:gd name="T30" fmla="*/ 123 w 2352"/>
                    <a:gd name="T31" fmla="*/ 37 h 590"/>
                    <a:gd name="T32" fmla="*/ 121 w 2352"/>
                    <a:gd name="T33" fmla="*/ 37 h 590"/>
                    <a:gd name="T34" fmla="*/ 119 w 2352"/>
                    <a:gd name="T35" fmla="*/ 37 h 590"/>
                    <a:gd name="T36" fmla="*/ 116 w 2352"/>
                    <a:gd name="T37" fmla="*/ 30 h 590"/>
                    <a:gd name="T38" fmla="*/ 111 w 2352"/>
                    <a:gd name="T39" fmla="*/ 24 h 590"/>
                    <a:gd name="T40" fmla="*/ 106 w 2352"/>
                    <a:gd name="T41" fmla="*/ 19 h 590"/>
                    <a:gd name="T42" fmla="*/ 99 w 2352"/>
                    <a:gd name="T43" fmla="*/ 15 h 590"/>
                    <a:gd name="T44" fmla="*/ 92 w 2352"/>
                    <a:gd name="T45" fmla="*/ 12 h 590"/>
                    <a:gd name="T46" fmla="*/ 84 w 2352"/>
                    <a:gd name="T47" fmla="*/ 10 h 590"/>
                    <a:gd name="T48" fmla="*/ 76 w 2352"/>
                    <a:gd name="T49" fmla="*/ 8 h 590"/>
                    <a:gd name="T50" fmla="*/ 68 w 2352"/>
                    <a:gd name="T51" fmla="*/ 8 h 590"/>
                    <a:gd name="T52" fmla="*/ 60 w 2352"/>
                    <a:gd name="T53" fmla="*/ 8 h 590"/>
                    <a:gd name="T54" fmla="*/ 52 w 2352"/>
                    <a:gd name="T55" fmla="*/ 10 h 590"/>
                    <a:gd name="T56" fmla="*/ 44 w 2352"/>
                    <a:gd name="T57" fmla="*/ 12 h 590"/>
                    <a:gd name="T58" fmla="*/ 37 w 2352"/>
                    <a:gd name="T59" fmla="*/ 15 h 590"/>
                    <a:gd name="T60" fmla="*/ 31 w 2352"/>
                    <a:gd name="T61" fmla="*/ 19 h 590"/>
                    <a:gd name="T62" fmla="*/ 25 w 2352"/>
                    <a:gd name="T63" fmla="*/ 24 h 590"/>
                    <a:gd name="T64" fmla="*/ 20 w 2352"/>
                    <a:gd name="T65" fmla="*/ 29 h 590"/>
                    <a:gd name="T66" fmla="*/ 17 w 2352"/>
                    <a:gd name="T67" fmla="*/ 35 h 590"/>
                    <a:gd name="T68" fmla="*/ 15 w 2352"/>
                    <a:gd name="T69" fmla="*/ 35 h 590"/>
                    <a:gd name="T70" fmla="*/ 13 w 2352"/>
                    <a:gd name="T71" fmla="*/ 35 h 590"/>
                    <a:gd name="T72" fmla="*/ 10 w 2352"/>
                    <a:gd name="T73" fmla="*/ 35 h 590"/>
                    <a:gd name="T74" fmla="*/ 8 w 2352"/>
                    <a:gd name="T75" fmla="*/ 35 h 590"/>
                    <a:gd name="T76" fmla="*/ 6 w 2352"/>
                    <a:gd name="T77" fmla="*/ 35 h 590"/>
                    <a:gd name="T78" fmla="*/ 4 w 2352"/>
                    <a:gd name="T79" fmla="*/ 36 h 590"/>
                    <a:gd name="T80" fmla="*/ 2 w 2352"/>
                    <a:gd name="T81" fmla="*/ 36 h 590"/>
                    <a:gd name="T82" fmla="*/ 0 w 2352"/>
                    <a:gd name="T83" fmla="*/ 36 h 590"/>
                    <a:gd name="T84" fmla="*/ 2 w 2352"/>
                    <a:gd name="T85" fmla="*/ 31 h 590"/>
                    <a:gd name="T86" fmla="*/ 4 w 2352"/>
                    <a:gd name="T87" fmla="*/ 26 h 590"/>
                    <a:gd name="T88" fmla="*/ 6 w 2352"/>
                    <a:gd name="T89" fmla="*/ 22 h 590"/>
                    <a:gd name="T90" fmla="*/ 8 w 2352"/>
                    <a:gd name="T91" fmla="*/ 18 h 590"/>
                    <a:gd name="T92" fmla="*/ 12 w 2352"/>
                    <a:gd name="T93" fmla="*/ 15 h 590"/>
                    <a:gd name="T94" fmla="*/ 15 w 2352"/>
                    <a:gd name="T95" fmla="*/ 12 h 590"/>
                    <a:gd name="T96" fmla="*/ 18 w 2352"/>
                    <a:gd name="T97" fmla="*/ 10 h 590"/>
                    <a:gd name="T98" fmla="*/ 22 w 2352"/>
                    <a:gd name="T99" fmla="*/ 8 h 590"/>
                    <a:gd name="T100" fmla="*/ 25 w 2352"/>
                    <a:gd name="T101" fmla="*/ 6 h 590"/>
                    <a:gd name="T102" fmla="*/ 29 w 2352"/>
                    <a:gd name="T103" fmla="*/ 4 h 590"/>
                    <a:gd name="T104" fmla="*/ 33 w 2352"/>
                    <a:gd name="T105" fmla="*/ 3 h 590"/>
                    <a:gd name="T106" fmla="*/ 36 w 2352"/>
                    <a:gd name="T107" fmla="*/ 2 h 590"/>
                    <a:gd name="T108" fmla="*/ 40 w 2352"/>
                    <a:gd name="T109" fmla="*/ 2 h 590"/>
                    <a:gd name="T110" fmla="*/ 44 w 2352"/>
                    <a:gd name="T111" fmla="*/ 1 h 590"/>
                    <a:gd name="T112" fmla="*/ 47 w 2352"/>
                    <a:gd name="T113" fmla="*/ 1 h 590"/>
                    <a:gd name="T114" fmla="*/ 51 w 2352"/>
                    <a:gd name="T115" fmla="*/ 0 h 590"/>
                    <a:gd name="T116" fmla="*/ 147 w 2352"/>
                    <a:gd name="T117" fmla="*/ 1 h 590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</a:gdLst>
                  <a:ahLst/>
                  <a:cxnLst>
                    <a:cxn ang="T118">
                      <a:pos x="T0" y="T1"/>
                    </a:cxn>
                    <a:cxn ang="T119">
                      <a:pos x="T2" y="T3"/>
                    </a:cxn>
                    <a:cxn ang="T120">
                      <a:pos x="T4" y="T5"/>
                    </a:cxn>
                    <a:cxn ang="T121">
                      <a:pos x="T6" y="T7"/>
                    </a:cxn>
                    <a:cxn ang="T122">
                      <a:pos x="T8" y="T9"/>
                    </a:cxn>
                    <a:cxn ang="T123">
                      <a:pos x="T10" y="T11"/>
                    </a:cxn>
                    <a:cxn ang="T124">
                      <a:pos x="T12" y="T13"/>
                    </a:cxn>
                    <a:cxn ang="T125">
                      <a:pos x="T14" y="T15"/>
                    </a:cxn>
                    <a:cxn ang="T126">
                      <a:pos x="T16" y="T17"/>
                    </a:cxn>
                    <a:cxn ang="T127">
                      <a:pos x="T18" y="T19"/>
                    </a:cxn>
                    <a:cxn ang="T128">
                      <a:pos x="T20" y="T21"/>
                    </a:cxn>
                    <a:cxn ang="T129">
                      <a:pos x="T22" y="T23"/>
                    </a:cxn>
                    <a:cxn ang="T130">
                      <a:pos x="T24" y="T25"/>
                    </a:cxn>
                    <a:cxn ang="T131">
                      <a:pos x="T26" y="T27"/>
                    </a:cxn>
                    <a:cxn ang="T132">
                      <a:pos x="T28" y="T29"/>
                    </a:cxn>
                    <a:cxn ang="T133">
                      <a:pos x="T30" y="T31"/>
                    </a:cxn>
                    <a:cxn ang="T134">
                      <a:pos x="T32" y="T33"/>
                    </a:cxn>
                    <a:cxn ang="T135">
                      <a:pos x="T34" y="T35"/>
                    </a:cxn>
                    <a:cxn ang="T136">
                      <a:pos x="T36" y="T37"/>
                    </a:cxn>
                    <a:cxn ang="T137">
                      <a:pos x="T38" y="T39"/>
                    </a:cxn>
                    <a:cxn ang="T138">
                      <a:pos x="T40" y="T41"/>
                    </a:cxn>
                    <a:cxn ang="T139">
                      <a:pos x="T42" y="T43"/>
                    </a:cxn>
                    <a:cxn ang="T140">
                      <a:pos x="T44" y="T45"/>
                    </a:cxn>
                    <a:cxn ang="T141">
                      <a:pos x="T46" y="T47"/>
                    </a:cxn>
                    <a:cxn ang="T142">
                      <a:pos x="T48" y="T49"/>
                    </a:cxn>
                    <a:cxn ang="T143">
                      <a:pos x="T50" y="T51"/>
                    </a:cxn>
                    <a:cxn ang="T144">
                      <a:pos x="T52" y="T53"/>
                    </a:cxn>
                    <a:cxn ang="T145">
                      <a:pos x="T54" y="T55"/>
                    </a:cxn>
                    <a:cxn ang="T146">
                      <a:pos x="T56" y="T57"/>
                    </a:cxn>
                    <a:cxn ang="T147">
                      <a:pos x="T58" y="T59"/>
                    </a:cxn>
                    <a:cxn ang="T148">
                      <a:pos x="T60" y="T61"/>
                    </a:cxn>
                    <a:cxn ang="T149">
                      <a:pos x="T62" y="T63"/>
                    </a:cxn>
                    <a:cxn ang="T150">
                      <a:pos x="T64" y="T65"/>
                    </a:cxn>
                    <a:cxn ang="T151">
                      <a:pos x="T66" y="T67"/>
                    </a:cxn>
                    <a:cxn ang="T152">
                      <a:pos x="T68" y="T69"/>
                    </a:cxn>
                    <a:cxn ang="T153">
                      <a:pos x="T70" y="T71"/>
                    </a:cxn>
                    <a:cxn ang="T154">
                      <a:pos x="T72" y="T73"/>
                    </a:cxn>
                    <a:cxn ang="T155">
                      <a:pos x="T74" y="T75"/>
                    </a:cxn>
                    <a:cxn ang="T156">
                      <a:pos x="T76" y="T77"/>
                    </a:cxn>
                    <a:cxn ang="T157">
                      <a:pos x="T78" y="T79"/>
                    </a:cxn>
                    <a:cxn ang="T158">
                      <a:pos x="T80" y="T81"/>
                    </a:cxn>
                    <a:cxn ang="T159">
                      <a:pos x="T82" y="T83"/>
                    </a:cxn>
                    <a:cxn ang="T160">
                      <a:pos x="T84" y="T85"/>
                    </a:cxn>
                    <a:cxn ang="T161">
                      <a:pos x="T86" y="T87"/>
                    </a:cxn>
                    <a:cxn ang="T162">
                      <a:pos x="T88" y="T89"/>
                    </a:cxn>
                    <a:cxn ang="T163">
                      <a:pos x="T90" y="T91"/>
                    </a:cxn>
                    <a:cxn ang="T164">
                      <a:pos x="T92" y="T93"/>
                    </a:cxn>
                    <a:cxn ang="T165">
                      <a:pos x="T94" y="T95"/>
                    </a:cxn>
                    <a:cxn ang="T166">
                      <a:pos x="T96" y="T97"/>
                    </a:cxn>
                    <a:cxn ang="T167">
                      <a:pos x="T98" y="T99"/>
                    </a:cxn>
                    <a:cxn ang="T168">
                      <a:pos x="T100" y="T101"/>
                    </a:cxn>
                    <a:cxn ang="T169">
                      <a:pos x="T102" y="T103"/>
                    </a:cxn>
                    <a:cxn ang="T170">
                      <a:pos x="T104" y="T105"/>
                    </a:cxn>
                    <a:cxn ang="T171">
                      <a:pos x="T106" y="T107"/>
                    </a:cxn>
                    <a:cxn ang="T172">
                      <a:pos x="T108" y="T109"/>
                    </a:cxn>
                    <a:cxn ang="T173">
                      <a:pos x="T110" y="T111"/>
                    </a:cxn>
                    <a:cxn ang="T174">
                      <a:pos x="T112" y="T113"/>
                    </a:cxn>
                    <a:cxn ang="T175">
                      <a:pos x="T114" y="T115"/>
                    </a:cxn>
                    <a:cxn ang="T176">
                      <a:pos x="T116" y="T117"/>
                    </a:cxn>
                  </a:cxnLst>
                  <a:rect l="0" t="0" r="r" b="b"/>
                  <a:pathLst>
                    <a:path w="2352" h="590">
                      <a:moveTo>
                        <a:pt x="2350" y="20"/>
                      </a:moveTo>
                      <a:lnTo>
                        <a:pt x="2352" y="588"/>
                      </a:lnTo>
                      <a:lnTo>
                        <a:pt x="2322" y="588"/>
                      </a:lnTo>
                      <a:lnTo>
                        <a:pt x="2296" y="590"/>
                      </a:lnTo>
                      <a:lnTo>
                        <a:pt x="2266" y="590"/>
                      </a:lnTo>
                      <a:lnTo>
                        <a:pt x="2238" y="590"/>
                      </a:lnTo>
                      <a:lnTo>
                        <a:pt x="2209" y="590"/>
                      </a:lnTo>
                      <a:lnTo>
                        <a:pt x="2181" y="590"/>
                      </a:lnTo>
                      <a:lnTo>
                        <a:pt x="2155" y="590"/>
                      </a:lnTo>
                      <a:lnTo>
                        <a:pt x="2125" y="590"/>
                      </a:lnTo>
                      <a:lnTo>
                        <a:pt x="2097" y="590"/>
                      </a:lnTo>
                      <a:lnTo>
                        <a:pt x="2070" y="590"/>
                      </a:lnTo>
                      <a:lnTo>
                        <a:pt x="2043" y="590"/>
                      </a:lnTo>
                      <a:lnTo>
                        <a:pt x="2015" y="590"/>
                      </a:lnTo>
                      <a:lnTo>
                        <a:pt x="1986" y="588"/>
                      </a:lnTo>
                      <a:lnTo>
                        <a:pt x="1959" y="588"/>
                      </a:lnTo>
                      <a:lnTo>
                        <a:pt x="1931" y="588"/>
                      </a:lnTo>
                      <a:lnTo>
                        <a:pt x="1904" y="584"/>
                      </a:lnTo>
                      <a:lnTo>
                        <a:pt x="1850" y="473"/>
                      </a:lnTo>
                      <a:lnTo>
                        <a:pt x="1777" y="378"/>
                      </a:lnTo>
                      <a:lnTo>
                        <a:pt x="1687" y="299"/>
                      </a:lnTo>
                      <a:lnTo>
                        <a:pt x="1583" y="235"/>
                      </a:lnTo>
                      <a:lnTo>
                        <a:pt x="1470" y="185"/>
                      </a:lnTo>
                      <a:lnTo>
                        <a:pt x="1347" y="150"/>
                      </a:lnTo>
                      <a:lnTo>
                        <a:pt x="1217" y="128"/>
                      </a:lnTo>
                      <a:lnTo>
                        <a:pt x="1087" y="122"/>
                      </a:lnTo>
                      <a:lnTo>
                        <a:pt x="953" y="131"/>
                      </a:lnTo>
                      <a:lnTo>
                        <a:pt x="826" y="152"/>
                      </a:lnTo>
                      <a:lnTo>
                        <a:pt x="703" y="188"/>
                      </a:lnTo>
                      <a:lnTo>
                        <a:pt x="590" y="237"/>
                      </a:lnTo>
                      <a:lnTo>
                        <a:pt x="486" y="299"/>
                      </a:lnTo>
                      <a:lnTo>
                        <a:pt x="396" y="373"/>
                      </a:lnTo>
                      <a:lnTo>
                        <a:pt x="323" y="462"/>
                      </a:lnTo>
                      <a:lnTo>
                        <a:pt x="272" y="563"/>
                      </a:lnTo>
                      <a:lnTo>
                        <a:pt x="234" y="563"/>
                      </a:lnTo>
                      <a:lnTo>
                        <a:pt x="200" y="563"/>
                      </a:lnTo>
                      <a:lnTo>
                        <a:pt x="165" y="563"/>
                      </a:lnTo>
                      <a:lnTo>
                        <a:pt x="133" y="563"/>
                      </a:lnTo>
                      <a:lnTo>
                        <a:pt x="100" y="563"/>
                      </a:lnTo>
                      <a:lnTo>
                        <a:pt x="68" y="565"/>
                      </a:lnTo>
                      <a:lnTo>
                        <a:pt x="36" y="565"/>
                      </a:lnTo>
                      <a:lnTo>
                        <a:pt x="0" y="568"/>
                      </a:lnTo>
                      <a:lnTo>
                        <a:pt x="24" y="487"/>
                      </a:lnTo>
                      <a:lnTo>
                        <a:pt x="54" y="413"/>
                      </a:lnTo>
                      <a:lnTo>
                        <a:pt x="92" y="346"/>
                      </a:lnTo>
                      <a:lnTo>
                        <a:pt x="133" y="288"/>
                      </a:lnTo>
                      <a:lnTo>
                        <a:pt x="182" y="237"/>
                      </a:lnTo>
                      <a:lnTo>
                        <a:pt x="230" y="191"/>
                      </a:lnTo>
                      <a:lnTo>
                        <a:pt x="285" y="152"/>
                      </a:lnTo>
                      <a:lnTo>
                        <a:pt x="343" y="120"/>
                      </a:lnTo>
                      <a:lnTo>
                        <a:pt x="399" y="90"/>
                      </a:lnTo>
                      <a:lnTo>
                        <a:pt x="459" y="69"/>
                      </a:lnTo>
                      <a:lnTo>
                        <a:pt x="519" y="49"/>
                      </a:lnTo>
                      <a:lnTo>
                        <a:pt x="579" y="33"/>
                      </a:lnTo>
                      <a:lnTo>
                        <a:pt x="638" y="22"/>
                      </a:lnTo>
                      <a:lnTo>
                        <a:pt x="698" y="11"/>
                      </a:lnTo>
                      <a:lnTo>
                        <a:pt x="752" y="6"/>
                      </a:lnTo>
                      <a:lnTo>
                        <a:pt x="807" y="0"/>
                      </a:lnTo>
                      <a:lnTo>
                        <a:pt x="2350" y="20"/>
                      </a:lnTo>
                      <a:close/>
                    </a:path>
                  </a:pathLst>
                </a:custGeom>
                <a:solidFill>
                  <a:srgbClr val="AD44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75" name="Freeform 253"/>
                <p:cNvSpPr>
                  <a:spLocks/>
                </p:cNvSpPr>
                <p:nvPr/>
              </p:nvSpPr>
              <p:spPr bwMode="auto">
                <a:xfrm>
                  <a:off x="5000" y="1422"/>
                  <a:ext cx="286" cy="109"/>
                </a:xfrm>
                <a:custGeom>
                  <a:avLst/>
                  <a:gdLst>
                    <a:gd name="T0" fmla="*/ 2 w 1147"/>
                    <a:gd name="T1" fmla="*/ 7 h 438"/>
                    <a:gd name="T2" fmla="*/ 0 w 1147"/>
                    <a:gd name="T3" fmla="*/ 0 h 438"/>
                    <a:gd name="T4" fmla="*/ 4 w 1147"/>
                    <a:gd name="T5" fmla="*/ 0 h 438"/>
                    <a:gd name="T6" fmla="*/ 8 w 1147"/>
                    <a:gd name="T7" fmla="*/ 0 h 438"/>
                    <a:gd name="T8" fmla="*/ 12 w 1147"/>
                    <a:gd name="T9" fmla="*/ 0 h 438"/>
                    <a:gd name="T10" fmla="*/ 17 w 1147"/>
                    <a:gd name="T11" fmla="*/ 0 h 438"/>
                    <a:gd name="T12" fmla="*/ 20 w 1147"/>
                    <a:gd name="T13" fmla="*/ 1 h 438"/>
                    <a:gd name="T14" fmla="*/ 24 w 1147"/>
                    <a:gd name="T15" fmla="*/ 1 h 438"/>
                    <a:gd name="T16" fmla="*/ 28 w 1147"/>
                    <a:gd name="T17" fmla="*/ 1 h 438"/>
                    <a:gd name="T18" fmla="*/ 32 w 1147"/>
                    <a:gd name="T19" fmla="*/ 1 h 438"/>
                    <a:gd name="T20" fmla="*/ 35 w 1147"/>
                    <a:gd name="T21" fmla="*/ 2 h 438"/>
                    <a:gd name="T22" fmla="*/ 39 w 1147"/>
                    <a:gd name="T23" fmla="*/ 2 h 438"/>
                    <a:gd name="T24" fmla="*/ 42 w 1147"/>
                    <a:gd name="T25" fmla="*/ 2 h 438"/>
                    <a:gd name="T26" fmla="*/ 46 w 1147"/>
                    <a:gd name="T27" fmla="*/ 3 h 438"/>
                    <a:gd name="T28" fmla="*/ 49 w 1147"/>
                    <a:gd name="T29" fmla="*/ 3 h 438"/>
                    <a:gd name="T30" fmla="*/ 52 w 1147"/>
                    <a:gd name="T31" fmla="*/ 4 h 438"/>
                    <a:gd name="T32" fmla="*/ 54 w 1147"/>
                    <a:gd name="T33" fmla="*/ 5 h 438"/>
                    <a:gd name="T34" fmla="*/ 57 w 1147"/>
                    <a:gd name="T35" fmla="*/ 6 h 438"/>
                    <a:gd name="T36" fmla="*/ 60 w 1147"/>
                    <a:gd name="T37" fmla="*/ 8 h 438"/>
                    <a:gd name="T38" fmla="*/ 62 w 1147"/>
                    <a:gd name="T39" fmla="*/ 10 h 438"/>
                    <a:gd name="T40" fmla="*/ 64 w 1147"/>
                    <a:gd name="T41" fmla="*/ 12 h 438"/>
                    <a:gd name="T42" fmla="*/ 66 w 1147"/>
                    <a:gd name="T43" fmla="*/ 15 h 438"/>
                    <a:gd name="T44" fmla="*/ 68 w 1147"/>
                    <a:gd name="T45" fmla="*/ 18 h 438"/>
                    <a:gd name="T46" fmla="*/ 69 w 1147"/>
                    <a:gd name="T47" fmla="*/ 21 h 438"/>
                    <a:gd name="T48" fmla="*/ 71 w 1147"/>
                    <a:gd name="T49" fmla="*/ 24 h 438"/>
                    <a:gd name="T50" fmla="*/ 71 w 1147"/>
                    <a:gd name="T51" fmla="*/ 27 h 438"/>
                    <a:gd name="T52" fmla="*/ 69 w 1147"/>
                    <a:gd name="T53" fmla="*/ 27 h 438"/>
                    <a:gd name="T54" fmla="*/ 66 w 1147"/>
                    <a:gd name="T55" fmla="*/ 27 h 438"/>
                    <a:gd name="T56" fmla="*/ 63 w 1147"/>
                    <a:gd name="T57" fmla="*/ 27 h 438"/>
                    <a:gd name="T58" fmla="*/ 60 w 1147"/>
                    <a:gd name="T59" fmla="*/ 27 h 438"/>
                    <a:gd name="T60" fmla="*/ 56 w 1147"/>
                    <a:gd name="T61" fmla="*/ 27 h 438"/>
                    <a:gd name="T62" fmla="*/ 53 w 1147"/>
                    <a:gd name="T63" fmla="*/ 27 h 438"/>
                    <a:gd name="T64" fmla="*/ 50 w 1147"/>
                    <a:gd name="T65" fmla="*/ 27 h 438"/>
                    <a:gd name="T66" fmla="*/ 48 w 1147"/>
                    <a:gd name="T67" fmla="*/ 27 h 438"/>
                    <a:gd name="T68" fmla="*/ 46 w 1147"/>
                    <a:gd name="T69" fmla="*/ 24 h 438"/>
                    <a:gd name="T70" fmla="*/ 44 w 1147"/>
                    <a:gd name="T71" fmla="*/ 22 h 438"/>
                    <a:gd name="T72" fmla="*/ 42 w 1147"/>
                    <a:gd name="T73" fmla="*/ 20 h 438"/>
                    <a:gd name="T74" fmla="*/ 39 w 1147"/>
                    <a:gd name="T75" fmla="*/ 18 h 438"/>
                    <a:gd name="T76" fmla="*/ 37 w 1147"/>
                    <a:gd name="T77" fmla="*/ 16 h 438"/>
                    <a:gd name="T78" fmla="*/ 34 w 1147"/>
                    <a:gd name="T79" fmla="*/ 14 h 438"/>
                    <a:gd name="T80" fmla="*/ 31 w 1147"/>
                    <a:gd name="T81" fmla="*/ 13 h 438"/>
                    <a:gd name="T82" fmla="*/ 28 w 1147"/>
                    <a:gd name="T83" fmla="*/ 11 h 438"/>
                    <a:gd name="T84" fmla="*/ 25 w 1147"/>
                    <a:gd name="T85" fmla="*/ 10 h 438"/>
                    <a:gd name="T86" fmla="*/ 22 w 1147"/>
                    <a:gd name="T87" fmla="*/ 9 h 438"/>
                    <a:gd name="T88" fmla="*/ 19 w 1147"/>
                    <a:gd name="T89" fmla="*/ 9 h 438"/>
                    <a:gd name="T90" fmla="*/ 15 w 1147"/>
                    <a:gd name="T91" fmla="*/ 8 h 438"/>
                    <a:gd name="T92" fmla="*/ 12 w 1147"/>
                    <a:gd name="T93" fmla="*/ 7 h 438"/>
                    <a:gd name="T94" fmla="*/ 9 w 1147"/>
                    <a:gd name="T95" fmla="*/ 7 h 438"/>
                    <a:gd name="T96" fmla="*/ 5 w 1147"/>
                    <a:gd name="T97" fmla="*/ 7 h 438"/>
                    <a:gd name="T98" fmla="*/ 2 w 1147"/>
                    <a:gd name="T99" fmla="*/ 7 h 438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1147" h="438">
                      <a:moveTo>
                        <a:pt x="36" y="117"/>
                      </a:moveTo>
                      <a:lnTo>
                        <a:pt x="0" y="0"/>
                      </a:lnTo>
                      <a:lnTo>
                        <a:pt x="69" y="0"/>
                      </a:lnTo>
                      <a:lnTo>
                        <a:pt x="136" y="3"/>
                      </a:lnTo>
                      <a:lnTo>
                        <a:pt x="201" y="6"/>
                      </a:lnTo>
                      <a:lnTo>
                        <a:pt x="267" y="6"/>
                      </a:lnTo>
                      <a:lnTo>
                        <a:pt x="330" y="11"/>
                      </a:lnTo>
                      <a:lnTo>
                        <a:pt x="392" y="14"/>
                      </a:lnTo>
                      <a:lnTo>
                        <a:pt x="454" y="16"/>
                      </a:lnTo>
                      <a:lnTo>
                        <a:pt x="514" y="22"/>
                      </a:lnTo>
                      <a:lnTo>
                        <a:pt x="571" y="27"/>
                      </a:lnTo>
                      <a:lnTo>
                        <a:pt x="628" y="33"/>
                      </a:lnTo>
                      <a:lnTo>
                        <a:pt x="683" y="41"/>
                      </a:lnTo>
                      <a:lnTo>
                        <a:pt x="734" y="49"/>
                      </a:lnTo>
                      <a:lnTo>
                        <a:pt x="783" y="57"/>
                      </a:lnTo>
                      <a:lnTo>
                        <a:pt x="831" y="69"/>
                      </a:lnTo>
                      <a:lnTo>
                        <a:pt x="875" y="79"/>
                      </a:lnTo>
                      <a:lnTo>
                        <a:pt x="919" y="92"/>
                      </a:lnTo>
                      <a:lnTo>
                        <a:pt x="960" y="125"/>
                      </a:lnTo>
                      <a:lnTo>
                        <a:pt x="997" y="163"/>
                      </a:lnTo>
                      <a:lnTo>
                        <a:pt x="1032" y="201"/>
                      </a:lnTo>
                      <a:lnTo>
                        <a:pt x="1062" y="245"/>
                      </a:lnTo>
                      <a:lnTo>
                        <a:pt x="1092" y="288"/>
                      </a:lnTo>
                      <a:lnTo>
                        <a:pt x="1115" y="334"/>
                      </a:lnTo>
                      <a:lnTo>
                        <a:pt x="1133" y="383"/>
                      </a:lnTo>
                      <a:lnTo>
                        <a:pt x="1147" y="432"/>
                      </a:lnTo>
                      <a:lnTo>
                        <a:pt x="1106" y="435"/>
                      </a:lnTo>
                      <a:lnTo>
                        <a:pt x="1060" y="435"/>
                      </a:lnTo>
                      <a:lnTo>
                        <a:pt x="1011" y="435"/>
                      </a:lnTo>
                      <a:lnTo>
                        <a:pt x="960" y="435"/>
                      </a:lnTo>
                      <a:lnTo>
                        <a:pt x="905" y="435"/>
                      </a:lnTo>
                      <a:lnTo>
                        <a:pt x="856" y="435"/>
                      </a:lnTo>
                      <a:lnTo>
                        <a:pt x="808" y="435"/>
                      </a:lnTo>
                      <a:lnTo>
                        <a:pt x="764" y="438"/>
                      </a:lnTo>
                      <a:lnTo>
                        <a:pt x="737" y="394"/>
                      </a:lnTo>
                      <a:lnTo>
                        <a:pt x="704" y="357"/>
                      </a:lnTo>
                      <a:lnTo>
                        <a:pt x="669" y="318"/>
                      </a:lnTo>
                      <a:lnTo>
                        <a:pt x="631" y="286"/>
                      </a:lnTo>
                      <a:lnTo>
                        <a:pt x="590" y="256"/>
                      </a:lnTo>
                      <a:lnTo>
                        <a:pt x="547" y="228"/>
                      </a:lnTo>
                      <a:lnTo>
                        <a:pt x="503" y="207"/>
                      </a:lnTo>
                      <a:lnTo>
                        <a:pt x="454" y="185"/>
                      </a:lnTo>
                      <a:lnTo>
                        <a:pt x="406" y="166"/>
                      </a:lnTo>
                      <a:lnTo>
                        <a:pt x="356" y="152"/>
                      </a:lnTo>
                      <a:lnTo>
                        <a:pt x="305" y="139"/>
                      </a:lnTo>
                      <a:lnTo>
                        <a:pt x="250" y="131"/>
                      </a:lnTo>
                      <a:lnTo>
                        <a:pt x="199" y="122"/>
                      </a:lnTo>
                      <a:lnTo>
                        <a:pt x="145" y="117"/>
                      </a:lnTo>
                      <a:lnTo>
                        <a:pt x="90" y="117"/>
                      </a:lnTo>
                      <a:lnTo>
                        <a:pt x="36" y="117"/>
                      </a:lnTo>
                      <a:close/>
                    </a:path>
                  </a:pathLst>
                </a:custGeom>
                <a:solidFill>
                  <a:srgbClr val="CC562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76" name="Freeform 254"/>
                <p:cNvSpPr>
                  <a:spLocks/>
                </p:cNvSpPr>
                <p:nvPr/>
              </p:nvSpPr>
              <p:spPr bwMode="auto">
                <a:xfrm>
                  <a:off x="4989" y="1422"/>
                  <a:ext cx="30" cy="30"/>
                </a:xfrm>
                <a:custGeom>
                  <a:avLst/>
                  <a:gdLst>
                    <a:gd name="T0" fmla="*/ 6 w 119"/>
                    <a:gd name="T1" fmla="*/ 0 h 122"/>
                    <a:gd name="T2" fmla="*/ 8 w 119"/>
                    <a:gd name="T3" fmla="*/ 7 h 122"/>
                    <a:gd name="T4" fmla="*/ 7 w 119"/>
                    <a:gd name="T5" fmla="*/ 7 h 122"/>
                    <a:gd name="T6" fmla="*/ 6 w 119"/>
                    <a:gd name="T7" fmla="*/ 7 h 122"/>
                    <a:gd name="T8" fmla="*/ 5 w 119"/>
                    <a:gd name="T9" fmla="*/ 7 h 122"/>
                    <a:gd name="T10" fmla="*/ 5 w 119"/>
                    <a:gd name="T11" fmla="*/ 7 h 122"/>
                    <a:gd name="T12" fmla="*/ 4 w 119"/>
                    <a:gd name="T13" fmla="*/ 7 h 122"/>
                    <a:gd name="T14" fmla="*/ 3 w 119"/>
                    <a:gd name="T15" fmla="*/ 7 h 122"/>
                    <a:gd name="T16" fmla="*/ 3 w 119"/>
                    <a:gd name="T17" fmla="*/ 7 h 122"/>
                    <a:gd name="T18" fmla="*/ 2 w 119"/>
                    <a:gd name="T19" fmla="*/ 7 h 122"/>
                    <a:gd name="T20" fmla="*/ 0 w 119"/>
                    <a:gd name="T21" fmla="*/ 0 h 122"/>
                    <a:gd name="T22" fmla="*/ 1 w 119"/>
                    <a:gd name="T23" fmla="*/ 0 h 122"/>
                    <a:gd name="T24" fmla="*/ 1 w 119"/>
                    <a:gd name="T25" fmla="*/ 0 h 122"/>
                    <a:gd name="T26" fmla="*/ 2 w 119"/>
                    <a:gd name="T27" fmla="*/ 0 h 122"/>
                    <a:gd name="T28" fmla="*/ 3 w 119"/>
                    <a:gd name="T29" fmla="*/ 0 h 122"/>
                    <a:gd name="T30" fmla="*/ 4 w 119"/>
                    <a:gd name="T31" fmla="*/ 0 h 122"/>
                    <a:gd name="T32" fmla="*/ 4 w 119"/>
                    <a:gd name="T33" fmla="*/ 0 h 122"/>
                    <a:gd name="T34" fmla="*/ 5 w 119"/>
                    <a:gd name="T35" fmla="*/ 0 h 122"/>
                    <a:gd name="T36" fmla="*/ 6 w 119"/>
                    <a:gd name="T37" fmla="*/ 0 h 122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19" h="122">
                      <a:moveTo>
                        <a:pt x="86" y="0"/>
                      </a:moveTo>
                      <a:lnTo>
                        <a:pt x="119" y="117"/>
                      </a:lnTo>
                      <a:lnTo>
                        <a:pt x="109" y="117"/>
                      </a:lnTo>
                      <a:lnTo>
                        <a:pt x="95" y="117"/>
                      </a:lnTo>
                      <a:lnTo>
                        <a:pt x="84" y="120"/>
                      </a:lnTo>
                      <a:lnTo>
                        <a:pt x="73" y="120"/>
                      </a:lnTo>
                      <a:lnTo>
                        <a:pt x="63" y="120"/>
                      </a:lnTo>
                      <a:lnTo>
                        <a:pt x="51" y="122"/>
                      </a:lnTo>
                      <a:lnTo>
                        <a:pt x="40" y="122"/>
                      </a:lnTo>
                      <a:lnTo>
                        <a:pt x="30" y="122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1" y="0"/>
                      </a:lnTo>
                      <a:lnTo>
                        <a:pt x="33" y="0"/>
                      </a:lnTo>
                      <a:lnTo>
                        <a:pt x="43" y="0"/>
                      </a:lnTo>
                      <a:lnTo>
                        <a:pt x="54" y="0"/>
                      </a:lnTo>
                      <a:lnTo>
                        <a:pt x="65" y="0"/>
                      </a:lnTo>
                      <a:lnTo>
                        <a:pt x="76" y="0"/>
                      </a:lnTo>
                      <a:lnTo>
                        <a:pt x="86" y="0"/>
                      </a:lnTo>
                      <a:close/>
                    </a:path>
                  </a:pathLst>
                </a:custGeom>
                <a:solidFill>
                  <a:srgbClr val="CC562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77" name="Freeform 255"/>
                <p:cNvSpPr>
                  <a:spLocks/>
                </p:cNvSpPr>
                <p:nvPr/>
              </p:nvSpPr>
              <p:spPr bwMode="auto">
                <a:xfrm>
                  <a:off x="4978" y="1422"/>
                  <a:ext cx="30" cy="32"/>
                </a:xfrm>
                <a:custGeom>
                  <a:avLst/>
                  <a:gdLst>
                    <a:gd name="T0" fmla="*/ 5 w 120"/>
                    <a:gd name="T1" fmla="*/ 0 h 128"/>
                    <a:gd name="T2" fmla="*/ 8 w 120"/>
                    <a:gd name="T3" fmla="*/ 7 h 128"/>
                    <a:gd name="T4" fmla="*/ 7 w 120"/>
                    <a:gd name="T5" fmla="*/ 8 h 128"/>
                    <a:gd name="T6" fmla="*/ 6 w 120"/>
                    <a:gd name="T7" fmla="*/ 8 h 128"/>
                    <a:gd name="T8" fmla="*/ 6 w 120"/>
                    <a:gd name="T9" fmla="*/ 8 h 128"/>
                    <a:gd name="T10" fmla="*/ 5 w 120"/>
                    <a:gd name="T11" fmla="*/ 8 h 128"/>
                    <a:gd name="T12" fmla="*/ 4 w 120"/>
                    <a:gd name="T13" fmla="*/ 8 h 128"/>
                    <a:gd name="T14" fmla="*/ 4 w 120"/>
                    <a:gd name="T15" fmla="*/ 8 h 128"/>
                    <a:gd name="T16" fmla="*/ 3 w 120"/>
                    <a:gd name="T17" fmla="*/ 8 h 128"/>
                    <a:gd name="T18" fmla="*/ 2 w 120"/>
                    <a:gd name="T19" fmla="*/ 8 h 128"/>
                    <a:gd name="T20" fmla="*/ 0 w 120"/>
                    <a:gd name="T21" fmla="*/ 0 h 128"/>
                    <a:gd name="T22" fmla="*/ 1 w 120"/>
                    <a:gd name="T23" fmla="*/ 0 h 128"/>
                    <a:gd name="T24" fmla="*/ 2 w 120"/>
                    <a:gd name="T25" fmla="*/ 0 h 128"/>
                    <a:gd name="T26" fmla="*/ 2 w 120"/>
                    <a:gd name="T27" fmla="*/ 0 h 128"/>
                    <a:gd name="T28" fmla="*/ 3 w 120"/>
                    <a:gd name="T29" fmla="*/ 0 h 128"/>
                    <a:gd name="T30" fmla="*/ 3 w 120"/>
                    <a:gd name="T31" fmla="*/ 0 h 128"/>
                    <a:gd name="T32" fmla="*/ 4 w 120"/>
                    <a:gd name="T33" fmla="*/ 0 h 128"/>
                    <a:gd name="T34" fmla="*/ 5 w 120"/>
                    <a:gd name="T35" fmla="*/ 0 h 128"/>
                    <a:gd name="T36" fmla="*/ 5 w 120"/>
                    <a:gd name="T37" fmla="*/ 0 h 12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20" h="128">
                      <a:moveTo>
                        <a:pt x="84" y="0"/>
                      </a:moveTo>
                      <a:lnTo>
                        <a:pt x="120" y="117"/>
                      </a:lnTo>
                      <a:lnTo>
                        <a:pt x="109" y="120"/>
                      </a:lnTo>
                      <a:lnTo>
                        <a:pt x="98" y="120"/>
                      </a:lnTo>
                      <a:lnTo>
                        <a:pt x="87" y="122"/>
                      </a:lnTo>
                      <a:lnTo>
                        <a:pt x="77" y="122"/>
                      </a:lnTo>
                      <a:lnTo>
                        <a:pt x="65" y="122"/>
                      </a:lnTo>
                      <a:lnTo>
                        <a:pt x="54" y="125"/>
                      </a:lnTo>
                      <a:lnTo>
                        <a:pt x="41" y="125"/>
                      </a:lnTo>
                      <a:lnTo>
                        <a:pt x="30" y="128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2" y="0"/>
                      </a:lnTo>
                      <a:lnTo>
                        <a:pt x="33" y="0"/>
                      </a:lnTo>
                      <a:lnTo>
                        <a:pt x="44" y="0"/>
                      </a:lnTo>
                      <a:lnTo>
                        <a:pt x="52" y="0"/>
                      </a:lnTo>
                      <a:lnTo>
                        <a:pt x="63" y="0"/>
                      </a:lnTo>
                      <a:lnTo>
                        <a:pt x="74" y="0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rgbClr val="CC56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78" name="Freeform 256"/>
                <p:cNvSpPr>
                  <a:spLocks/>
                </p:cNvSpPr>
                <p:nvPr/>
              </p:nvSpPr>
              <p:spPr bwMode="auto">
                <a:xfrm>
                  <a:off x="4967" y="1422"/>
                  <a:ext cx="30" cy="32"/>
                </a:xfrm>
                <a:custGeom>
                  <a:avLst/>
                  <a:gdLst>
                    <a:gd name="T0" fmla="*/ 6 w 120"/>
                    <a:gd name="T1" fmla="*/ 0 h 131"/>
                    <a:gd name="T2" fmla="*/ 8 w 120"/>
                    <a:gd name="T3" fmla="*/ 7 h 131"/>
                    <a:gd name="T4" fmla="*/ 7 w 120"/>
                    <a:gd name="T5" fmla="*/ 7 h 131"/>
                    <a:gd name="T6" fmla="*/ 6 w 120"/>
                    <a:gd name="T7" fmla="*/ 7 h 131"/>
                    <a:gd name="T8" fmla="*/ 6 w 120"/>
                    <a:gd name="T9" fmla="*/ 8 h 131"/>
                    <a:gd name="T10" fmla="*/ 5 w 120"/>
                    <a:gd name="T11" fmla="*/ 8 h 131"/>
                    <a:gd name="T12" fmla="*/ 4 w 120"/>
                    <a:gd name="T13" fmla="*/ 8 h 131"/>
                    <a:gd name="T14" fmla="*/ 4 w 120"/>
                    <a:gd name="T15" fmla="*/ 8 h 131"/>
                    <a:gd name="T16" fmla="*/ 3 w 120"/>
                    <a:gd name="T17" fmla="*/ 8 h 131"/>
                    <a:gd name="T18" fmla="*/ 2 w 120"/>
                    <a:gd name="T19" fmla="*/ 8 h 131"/>
                    <a:gd name="T20" fmla="*/ 0 w 120"/>
                    <a:gd name="T21" fmla="*/ 0 h 131"/>
                    <a:gd name="T22" fmla="*/ 1 w 120"/>
                    <a:gd name="T23" fmla="*/ 0 h 131"/>
                    <a:gd name="T24" fmla="*/ 2 w 120"/>
                    <a:gd name="T25" fmla="*/ 0 h 131"/>
                    <a:gd name="T26" fmla="*/ 2 w 120"/>
                    <a:gd name="T27" fmla="*/ 0 h 131"/>
                    <a:gd name="T28" fmla="*/ 3 w 120"/>
                    <a:gd name="T29" fmla="*/ 0 h 131"/>
                    <a:gd name="T30" fmla="*/ 4 w 120"/>
                    <a:gd name="T31" fmla="*/ 0 h 131"/>
                    <a:gd name="T32" fmla="*/ 4 w 120"/>
                    <a:gd name="T33" fmla="*/ 0 h 131"/>
                    <a:gd name="T34" fmla="*/ 5 w 120"/>
                    <a:gd name="T35" fmla="*/ 0 h 131"/>
                    <a:gd name="T36" fmla="*/ 6 w 120"/>
                    <a:gd name="T37" fmla="*/ 0 h 131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20" h="131">
                      <a:moveTo>
                        <a:pt x="90" y="0"/>
                      </a:moveTo>
                      <a:lnTo>
                        <a:pt x="120" y="122"/>
                      </a:lnTo>
                      <a:lnTo>
                        <a:pt x="109" y="122"/>
                      </a:lnTo>
                      <a:lnTo>
                        <a:pt x="98" y="122"/>
                      </a:lnTo>
                      <a:lnTo>
                        <a:pt x="90" y="125"/>
                      </a:lnTo>
                      <a:lnTo>
                        <a:pt x="79" y="125"/>
                      </a:lnTo>
                      <a:lnTo>
                        <a:pt x="68" y="128"/>
                      </a:lnTo>
                      <a:lnTo>
                        <a:pt x="57" y="131"/>
                      </a:lnTo>
                      <a:lnTo>
                        <a:pt x="46" y="131"/>
                      </a:lnTo>
                      <a:lnTo>
                        <a:pt x="35" y="131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2" y="0"/>
                      </a:lnTo>
                      <a:lnTo>
                        <a:pt x="33" y="0"/>
                      </a:lnTo>
                      <a:lnTo>
                        <a:pt x="44" y="0"/>
                      </a:lnTo>
                      <a:lnTo>
                        <a:pt x="54" y="0"/>
                      </a:lnTo>
                      <a:lnTo>
                        <a:pt x="65" y="0"/>
                      </a:lnTo>
                      <a:lnTo>
                        <a:pt x="79" y="0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rgbClr val="CC59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79" name="Freeform 257"/>
                <p:cNvSpPr>
                  <a:spLocks/>
                </p:cNvSpPr>
                <p:nvPr/>
              </p:nvSpPr>
              <p:spPr bwMode="auto">
                <a:xfrm>
                  <a:off x="4956" y="1422"/>
                  <a:ext cx="30" cy="35"/>
                </a:xfrm>
                <a:custGeom>
                  <a:avLst/>
                  <a:gdLst>
                    <a:gd name="T0" fmla="*/ 6 w 119"/>
                    <a:gd name="T1" fmla="*/ 0 h 139"/>
                    <a:gd name="T2" fmla="*/ 8 w 119"/>
                    <a:gd name="T3" fmla="*/ 8 h 139"/>
                    <a:gd name="T4" fmla="*/ 7 w 119"/>
                    <a:gd name="T5" fmla="*/ 8 h 139"/>
                    <a:gd name="T6" fmla="*/ 6 w 119"/>
                    <a:gd name="T7" fmla="*/ 8 h 139"/>
                    <a:gd name="T8" fmla="*/ 6 w 119"/>
                    <a:gd name="T9" fmla="*/ 8 h 139"/>
                    <a:gd name="T10" fmla="*/ 5 w 119"/>
                    <a:gd name="T11" fmla="*/ 8 h 139"/>
                    <a:gd name="T12" fmla="*/ 4 w 119"/>
                    <a:gd name="T13" fmla="*/ 9 h 139"/>
                    <a:gd name="T14" fmla="*/ 4 w 119"/>
                    <a:gd name="T15" fmla="*/ 9 h 139"/>
                    <a:gd name="T16" fmla="*/ 3 w 119"/>
                    <a:gd name="T17" fmla="*/ 9 h 139"/>
                    <a:gd name="T18" fmla="*/ 2 w 119"/>
                    <a:gd name="T19" fmla="*/ 9 h 139"/>
                    <a:gd name="T20" fmla="*/ 0 w 119"/>
                    <a:gd name="T21" fmla="*/ 0 h 139"/>
                    <a:gd name="T22" fmla="*/ 1 w 119"/>
                    <a:gd name="T23" fmla="*/ 0 h 139"/>
                    <a:gd name="T24" fmla="*/ 1 w 119"/>
                    <a:gd name="T25" fmla="*/ 0 h 139"/>
                    <a:gd name="T26" fmla="*/ 2 w 119"/>
                    <a:gd name="T27" fmla="*/ 0 h 139"/>
                    <a:gd name="T28" fmla="*/ 3 w 119"/>
                    <a:gd name="T29" fmla="*/ 0 h 139"/>
                    <a:gd name="T30" fmla="*/ 3 w 119"/>
                    <a:gd name="T31" fmla="*/ 0 h 139"/>
                    <a:gd name="T32" fmla="*/ 4 w 119"/>
                    <a:gd name="T33" fmla="*/ 0 h 139"/>
                    <a:gd name="T34" fmla="*/ 5 w 119"/>
                    <a:gd name="T35" fmla="*/ 0 h 139"/>
                    <a:gd name="T36" fmla="*/ 6 w 119"/>
                    <a:gd name="T37" fmla="*/ 0 h 139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19" h="139">
                      <a:moveTo>
                        <a:pt x="89" y="0"/>
                      </a:moveTo>
                      <a:lnTo>
                        <a:pt x="119" y="128"/>
                      </a:lnTo>
                      <a:lnTo>
                        <a:pt x="108" y="128"/>
                      </a:lnTo>
                      <a:lnTo>
                        <a:pt x="97" y="131"/>
                      </a:lnTo>
                      <a:lnTo>
                        <a:pt x="87" y="131"/>
                      </a:lnTo>
                      <a:lnTo>
                        <a:pt x="76" y="133"/>
                      </a:lnTo>
                      <a:lnTo>
                        <a:pt x="65" y="136"/>
                      </a:lnTo>
                      <a:lnTo>
                        <a:pt x="57" y="136"/>
                      </a:lnTo>
                      <a:lnTo>
                        <a:pt x="46" y="139"/>
                      </a:lnTo>
                      <a:lnTo>
                        <a:pt x="35" y="139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1" y="0"/>
                      </a:lnTo>
                      <a:lnTo>
                        <a:pt x="32" y="0"/>
                      </a:lnTo>
                      <a:lnTo>
                        <a:pt x="43" y="0"/>
                      </a:lnTo>
                      <a:lnTo>
                        <a:pt x="53" y="0"/>
                      </a:lnTo>
                      <a:lnTo>
                        <a:pt x="67" y="0"/>
                      </a:lnTo>
                      <a:lnTo>
                        <a:pt x="78" y="0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rgbClr val="CC59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80" name="Freeform 258"/>
                <p:cNvSpPr>
                  <a:spLocks/>
                </p:cNvSpPr>
                <p:nvPr/>
              </p:nvSpPr>
              <p:spPr bwMode="auto">
                <a:xfrm>
                  <a:off x="4944" y="1422"/>
                  <a:ext cx="32" cy="36"/>
                </a:xfrm>
                <a:custGeom>
                  <a:avLst/>
                  <a:gdLst>
                    <a:gd name="T0" fmla="*/ 6 w 125"/>
                    <a:gd name="T1" fmla="*/ 0 h 147"/>
                    <a:gd name="T2" fmla="*/ 8 w 125"/>
                    <a:gd name="T3" fmla="*/ 8 h 147"/>
                    <a:gd name="T4" fmla="*/ 7 w 125"/>
                    <a:gd name="T5" fmla="*/ 8 h 147"/>
                    <a:gd name="T6" fmla="*/ 7 w 125"/>
                    <a:gd name="T7" fmla="*/ 8 h 147"/>
                    <a:gd name="T8" fmla="*/ 6 w 125"/>
                    <a:gd name="T9" fmla="*/ 8 h 147"/>
                    <a:gd name="T10" fmla="*/ 5 w 125"/>
                    <a:gd name="T11" fmla="*/ 9 h 147"/>
                    <a:gd name="T12" fmla="*/ 5 w 125"/>
                    <a:gd name="T13" fmla="*/ 9 h 147"/>
                    <a:gd name="T14" fmla="*/ 4 w 125"/>
                    <a:gd name="T15" fmla="*/ 9 h 147"/>
                    <a:gd name="T16" fmla="*/ 3 w 125"/>
                    <a:gd name="T17" fmla="*/ 9 h 147"/>
                    <a:gd name="T18" fmla="*/ 3 w 125"/>
                    <a:gd name="T19" fmla="*/ 9 h 147"/>
                    <a:gd name="T20" fmla="*/ 0 w 125"/>
                    <a:gd name="T21" fmla="*/ 0 h 147"/>
                    <a:gd name="T22" fmla="*/ 1 w 125"/>
                    <a:gd name="T23" fmla="*/ 0 h 147"/>
                    <a:gd name="T24" fmla="*/ 2 w 125"/>
                    <a:gd name="T25" fmla="*/ 0 h 147"/>
                    <a:gd name="T26" fmla="*/ 2 w 125"/>
                    <a:gd name="T27" fmla="*/ 0 h 147"/>
                    <a:gd name="T28" fmla="*/ 3 w 125"/>
                    <a:gd name="T29" fmla="*/ 0 h 147"/>
                    <a:gd name="T30" fmla="*/ 4 w 125"/>
                    <a:gd name="T31" fmla="*/ 0 h 147"/>
                    <a:gd name="T32" fmla="*/ 4 w 125"/>
                    <a:gd name="T33" fmla="*/ 0 h 147"/>
                    <a:gd name="T34" fmla="*/ 5 w 125"/>
                    <a:gd name="T35" fmla="*/ 0 h 147"/>
                    <a:gd name="T36" fmla="*/ 6 w 125"/>
                    <a:gd name="T37" fmla="*/ 0 h 147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25" h="147">
                      <a:moveTo>
                        <a:pt x="90" y="0"/>
                      </a:moveTo>
                      <a:lnTo>
                        <a:pt x="125" y="131"/>
                      </a:lnTo>
                      <a:lnTo>
                        <a:pt x="114" y="133"/>
                      </a:lnTo>
                      <a:lnTo>
                        <a:pt x="104" y="136"/>
                      </a:lnTo>
                      <a:lnTo>
                        <a:pt x="93" y="139"/>
                      </a:lnTo>
                      <a:lnTo>
                        <a:pt x="82" y="141"/>
                      </a:lnTo>
                      <a:lnTo>
                        <a:pt x="72" y="141"/>
                      </a:lnTo>
                      <a:lnTo>
                        <a:pt x="60" y="145"/>
                      </a:lnTo>
                      <a:lnTo>
                        <a:pt x="49" y="147"/>
                      </a:lnTo>
                      <a:lnTo>
                        <a:pt x="38" y="147"/>
                      </a:lnTo>
                      <a:lnTo>
                        <a:pt x="0" y="0"/>
                      </a:lnTo>
                      <a:lnTo>
                        <a:pt x="12" y="0"/>
                      </a:lnTo>
                      <a:lnTo>
                        <a:pt x="24" y="0"/>
                      </a:lnTo>
                      <a:lnTo>
                        <a:pt x="35" y="0"/>
                      </a:lnTo>
                      <a:lnTo>
                        <a:pt x="47" y="0"/>
                      </a:lnTo>
                      <a:lnTo>
                        <a:pt x="58" y="0"/>
                      </a:lnTo>
                      <a:lnTo>
                        <a:pt x="68" y="0"/>
                      </a:lnTo>
                      <a:lnTo>
                        <a:pt x="79" y="0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rgbClr val="CC5B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81" name="Freeform 259"/>
                <p:cNvSpPr>
                  <a:spLocks/>
                </p:cNvSpPr>
                <p:nvPr/>
              </p:nvSpPr>
              <p:spPr bwMode="auto">
                <a:xfrm>
                  <a:off x="4934" y="1422"/>
                  <a:ext cx="31" cy="40"/>
                </a:xfrm>
                <a:custGeom>
                  <a:avLst/>
                  <a:gdLst>
                    <a:gd name="T0" fmla="*/ 6 w 123"/>
                    <a:gd name="T1" fmla="*/ 0 h 161"/>
                    <a:gd name="T2" fmla="*/ 8 w 123"/>
                    <a:gd name="T3" fmla="*/ 9 h 161"/>
                    <a:gd name="T4" fmla="*/ 7 w 123"/>
                    <a:gd name="T5" fmla="*/ 9 h 161"/>
                    <a:gd name="T6" fmla="*/ 7 w 123"/>
                    <a:gd name="T7" fmla="*/ 9 h 161"/>
                    <a:gd name="T8" fmla="*/ 6 w 123"/>
                    <a:gd name="T9" fmla="*/ 9 h 161"/>
                    <a:gd name="T10" fmla="*/ 5 w 123"/>
                    <a:gd name="T11" fmla="*/ 9 h 161"/>
                    <a:gd name="T12" fmla="*/ 5 w 123"/>
                    <a:gd name="T13" fmla="*/ 9 h 161"/>
                    <a:gd name="T14" fmla="*/ 4 w 123"/>
                    <a:gd name="T15" fmla="*/ 10 h 161"/>
                    <a:gd name="T16" fmla="*/ 3 w 123"/>
                    <a:gd name="T17" fmla="*/ 10 h 161"/>
                    <a:gd name="T18" fmla="*/ 3 w 123"/>
                    <a:gd name="T19" fmla="*/ 10 h 161"/>
                    <a:gd name="T20" fmla="*/ 0 w 123"/>
                    <a:gd name="T21" fmla="*/ 0 h 161"/>
                    <a:gd name="T22" fmla="*/ 1 w 123"/>
                    <a:gd name="T23" fmla="*/ 0 h 161"/>
                    <a:gd name="T24" fmla="*/ 2 w 123"/>
                    <a:gd name="T25" fmla="*/ 0 h 161"/>
                    <a:gd name="T26" fmla="*/ 2 w 123"/>
                    <a:gd name="T27" fmla="*/ 0 h 161"/>
                    <a:gd name="T28" fmla="*/ 3 w 123"/>
                    <a:gd name="T29" fmla="*/ 0 h 161"/>
                    <a:gd name="T30" fmla="*/ 4 w 123"/>
                    <a:gd name="T31" fmla="*/ 0 h 161"/>
                    <a:gd name="T32" fmla="*/ 4 w 123"/>
                    <a:gd name="T33" fmla="*/ 0 h 161"/>
                    <a:gd name="T34" fmla="*/ 5 w 123"/>
                    <a:gd name="T35" fmla="*/ 0 h 161"/>
                    <a:gd name="T36" fmla="*/ 6 w 123"/>
                    <a:gd name="T37" fmla="*/ 0 h 161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23" h="161">
                      <a:moveTo>
                        <a:pt x="88" y="0"/>
                      </a:moveTo>
                      <a:lnTo>
                        <a:pt x="123" y="139"/>
                      </a:lnTo>
                      <a:lnTo>
                        <a:pt x="113" y="141"/>
                      </a:lnTo>
                      <a:lnTo>
                        <a:pt x="104" y="145"/>
                      </a:lnTo>
                      <a:lnTo>
                        <a:pt x="93" y="147"/>
                      </a:lnTo>
                      <a:lnTo>
                        <a:pt x="83" y="150"/>
                      </a:lnTo>
                      <a:lnTo>
                        <a:pt x="71" y="152"/>
                      </a:lnTo>
                      <a:lnTo>
                        <a:pt x="63" y="155"/>
                      </a:lnTo>
                      <a:lnTo>
                        <a:pt x="53" y="158"/>
                      </a:lnTo>
                      <a:lnTo>
                        <a:pt x="41" y="161"/>
                      </a:lnTo>
                      <a:lnTo>
                        <a:pt x="0" y="0"/>
                      </a:lnTo>
                      <a:lnTo>
                        <a:pt x="12" y="0"/>
                      </a:lnTo>
                      <a:lnTo>
                        <a:pt x="23" y="0"/>
                      </a:lnTo>
                      <a:lnTo>
                        <a:pt x="33" y="0"/>
                      </a:lnTo>
                      <a:lnTo>
                        <a:pt x="44" y="0"/>
                      </a:lnTo>
                      <a:lnTo>
                        <a:pt x="55" y="0"/>
                      </a:lnTo>
                      <a:lnTo>
                        <a:pt x="65" y="0"/>
                      </a:lnTo>
                      <a:lnTo>
                        <a:pt x="76" y="0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rgbClr val="CE60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82" name="Freeform 260"/>
                <p:cNvSpPr>
                  <a:spLocks/>
                </p:cNvSpPr>
                <p:nvPr/>
              </p:nvSpPr>
              <p:spPr bwMode="auto">
                <a:xfrm>
                  <a:off x="4924" y="1422"/>
                  <a:ext cx="30" cy="42"/>
                </a:xfrm>
                <a:custGeom>
                  <a:avLst/>
                  <a:gdLst>
                    <a:gd name="T0" fmla="*/ 5 w 122"/>
                    <a:gd name="T1" fmla="*/ 0 h 169"/>
                    <a:gd name="T2" fmla="*/ 7 w 122"/>
                    <a:gd name="T3" fmla="*/ 9 h 169"/>
                    <a:gd name="T4" fmla="*/ 6 w 122"/>
                    <a:gd name="T5" fmla="*/ 9 h 169"/>
                    <a:gd name="T6" fmla="*/ 5 w 122"/>
                    <a:gd name="T7" fmla="*/ 10 h 169"/>
                    <a:gd name="T8" fmla="*/ 4 w 122"/>
                    <a:gd name="T9" fmla="*/ 10 h 169"/>
                    <a:gd name="T10" fmla="*/ 3 w 122"/>
                    <a:gd name="T11" fmla="*/ 10 h 169"/>
                    <a:gd name="T12" fmla="*/ 0 w 122"/>
                    <a:gd name="T13" fmla="*/ 0 h 169"/>
                    <a:gd name="T14" fmla="*/ 1 w 122"/>
                    <a:gd name="T15" fmla="*/ 0 h 169"/>
                    <a:gd name="T16" fmla="*/ 1 w 122"/>
                    <a:gd name="T17" fmla="*/ 0 h 169"/>
                    <a:gd name="T18" fmla="*/ 2 w 122"/>
                    <a:gd name="T19" fmla="*/ 0 h 169"/>
                    <a:gd name="T20" fmla="*/ 2 w 122"/>
                    <a:gd name="T21" fmla="*/ 0 h 169"/>
                    <a:gd name="T22" fmla="*/ 3 w 122"/>
                    <a:gd name="T23" fmla="*/ 0 h 169"/>
                    <a:gd name="T24" fmla="*/ 4 w 122"/>
                    <a:gd name="T25" fmla="*/ 0 h 169"/>
                    <a:gd name="T26" fmla="*/ 4 w 122"/>
                    <a:gd name="T27" fmla="*/ 0 h 169"/>
                    <a:gd name="T28" fmla="*/ 5 w 122"/>
                    <a:gd name="T29" fmla="*/ 0 h 169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22" h="169">
                      <a:moveTo>
                        <a:pt x="84" y="0"/>
                      </a:moveTo>
                      <a:lnTo>
                        <a:pt x="122" y="147"/>
                      </a:lnTo>
                      <a:lnTo>
                        <a:pt x="103" y="152"/>
                      </a:lnTo>
                      <a:lnTo>
                        <a:pt x="82" y="158"/>
                      </a:lnTo>
                      <a:lnTo>
                        <a:pt x="62" y="163"/>
                      </a:lnTo>
                      <a:lnTo>
                        <a:pt x="43" y="169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2" y="0"/>
                      </a:lnTo>
                      <a:lnTo>
                        <a:pt x="30" y="0"/>
                      </a:lnTo>
                      <a:lnTo>
                        <a:pt x="41" y="0"/>
                      </a:lnTo>
                      <a:lnTo>
                        <a:pt x="52" y="0"/>
                      </a:lnTo>
                      <a:lnTo>
                        <a:pt x="62" y="0"/>
                      </a:lnTo>
                      <a:lnTo>
                        <a:pt x="73" y="0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rgbClr val="D163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83" name="Freeform 261"/>
                <p:cNvSpPr>
                  <a:spLocks/>
                </p:cNvSpPr>
                <p:nvPr/>
              </p:nvSpPr>
              <p:spPr bwMode="auto">
                <a:xfrm>
                  <a:off x="4912" y="1422"/>
                  <a:ext cx="32" cy="46"/>
                </a:xfrm>
                <a:custGeom>
                  <a:avLst/>
                  <a:gdLst>
                    <a:gd name="T0" fmla="*/ 5 w 130"/>
                    <a:gd name="T1" fmla="*/ 0 h 185"/>
                    <a:gd name="T2" fmla="*/ 8 w 130"/>
                    <a:gd name="T3" fmla="*/ 10 h 185"/>
                    <a:gd name="T4" fmla="*/ 7 w 130"/>
                    <a:gd name="T5" fmla="*/ 10 h 185"/>
                    <a:gd name="T6" fmla="*/ 7 w 130"/>
                    <a:gd name="T7" fmla="*/ 10 h 185"/>
                    <a:gd name="T8" fmla="*/ 6 w 130"/>
                    <a:gd name="T9" fmla="*/ 10 h 185"/>
                    <a:gd name="T10" fmla="*/ 5 w 130"/>
                    <a:gd name="T11" fmla="*/ 11 h 185"/>
                    <a:gd name="T12" fmla="*/ 5 w 130"/>
                    <a:gd name="T13" fmla="*/ 11 h 185"/>
                    <a:gd name="T14" fmla="*/ 4 w 130"/>
                    <a:gd name="T15" fmla="*/ 11 h 185"/>
                    <a:gd name="T16" fmla="*/ 3 w 130"/>
                    <a:gd name="T17" fmla="*/ 11 h 185"/>
                    <a:gd name="T18" fmla="*/ 3 w 130"/>
                    <a:gd name="T19" fmla="*/ 11 h 185"/>
                    <a:gd name="T20" fmla="*/ 0 w 130"/>
                    <a:gd name="T21" fmla="*/ 0 h 185"/>
                    <a:gd name="T22" fmla="*/ 1 w 130"/>
                    <a:gd name="T23" fmla="*/ 0 h 185"/>
                    <a:gd name="T24" fmla="*/ 1 w 130"/>
                    <a:gd name="T25" fmla="*/ 0 h 185"/>
                    <a:gd name="T26" fmla="*/ 2 w 130"/>
                    <a:gd name="T27" fmla="*/ 0 h 185"/>
                    <a:gd name="T28" fmla="*/ 3 w 130"/>
                    <a:gd name="T29" fmla="*/ 0 h 185"/>
                    <a:gd name="T30" fmla="*/ 3 w 130"/>
                    <a:gd name="T31" fmla="*/ 0 h 185"/>
                    <a:gd name="T32" fmla="*/ 4 w 130"/>
                    <a:gd name="T33" fmla="*/ 0 h 185"/>
                    <a:gd name="T34" fmla="*/ 5 w 130"/>
                    <a:gd name="T35" fmla="*/ 0 h 185"/>
                    <a:gd name="T36" fmla="*/ 5 w 130"/>
                    <a:gd name="T37" fmla="*/ 0 h 185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30" h="185">
                      <a:moveTo>
                        <a:pt x="89" y="0"/>
                      </a:moveTo>
                      <a:lnTo>
                        <a:pt x="130" y="161"/>
                      </a:lnTo>
                      <a:lnTo>
                        <a:pt x="119" y="163"/>
                      </a:lnTo>
                      <a:lnTo>
                        <a:pt x="108" y="166"/>
                      </a:lnTo>
                      <a:lnTo>
                        <a:pt x="98" y="169"/>
                      </a:lnTo>
                      <a:lnTo>
                        <a:pt x="87" y="171"/>
                      </a:lnTo>
                      <a:lnTo>
                        <a:pt x="76" y="177"/>
                      </a:lnTo>
                      <a:lnTo>
                        <a:pt x="68" y="180"/>
                      </a:lnTo>
                      <a:lnTo>
                        <a:pt x="57" y="182"/>
                      </a:lnTo>
                      <a:lnTo>
                        <a:pt x="46" y="185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2" y="0"/>
                      </a:lnTo>
                      <a:lnTo>
                        <a:pt x="33" y="0"/>
                      </a:lnTo>
                      <a:lnTo>
                        <a:pt x="43" y="0"/>
                      </a:lnTo>
                      <a:lnTo>
                        <a:pt x="54" y="0"/>
                      </a:lnTo>
                      <a:lnTo>
                        <a:pt x="66" y="0"/>
                      </a:lnTo>
                      <a:lnTo>
                        <a:pt x="79" y="0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rgbClr val="D166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84" name="Freeform 262"/>
                <p:cNvSpPr>
                  <a:spLocks/>
                </p:cNvSpPr>
                <p:nvPr/>
              </p:nvSpPr>
              <p:spPr bwMode="auto">
                <a:xfrm>
                  <a:off x="4900" y="1422"/>
                  <a:ext cx="34" cy="49"/>
                </a:xfrm>
                <a:custGeom>
                  <a:avLst/>
                  <a:gdLst>
                    <a:gd name="T0" fmla="*/ 6 w 136"/>
                    <a:gd name="T1" fmla="*/ 0 h 198"/>
                    <a:gd name="T2" fmla="*/ 9 w 136"/>
                    <a:gd name="T3" fmla="*/ 10 h 198"/>
                    <a:gd name="T4" fmla="*/ 8 w 136"/>
                    <a:gd name="T5" fmla="*/ 11 h 198"/>
                    <a:gd name="T6" fmla="*/ 8 w 136"/>
                    <a:gd name="T7" fmla="*/ 11 h 198"/>
                    <a:gd name="T8" fmla="*/ 7 w 136"/>
                    <a:gd name="T9" fmla="*/ 11 h 198"/>
                    <a:gd name="T10" fmla="*/ 6 w 136"/>
                    <a:gd name="T11" fmla="*/ 11 h 198"/>
                    <a:gd name="T12" fmla="*/ 5 w 136"/>
                    <a:gd name="T13" fmla="*/ 12 h 198"/>
                    <a:gd name="T14" fmla="*/ 5 w 136"/>
                    <a:gd name="T15" fmla="*/ 12 h 198"/>
                    <a:gd name="T16" fmla="*/ 4 w 136"/>
                    <a:gd name="T17" fmla="*/ 12 h 198"/>
                    <a:gd name="T18" fmla="*/ 4 w 136"/>
                    <a:gd name="T19" fmla="*/ 12 h 198"/>
                    <a:gd name="T20" fmla="*/ 0 w 136"/>
                    <a:gd name="T21" fmla="*/ 0 h 198"/>
                    <a:gd name="T22" fmla="*/ 1 w 136"/>
                    <a:gd name="T23" fmla="*/ 0 h 198"/>
                    <a:gd name="T24" fmla="*/ 2 w 136"/>
                    <a:gd name="T25" fmla="*/ 0 h 198"/>
                    <a:gd name="T26" fmla="*/ 2 w 136"/>
                    <a:gd name="T27" fmla="*/ 0 h 198"/>
                    <a:gd name="T28" fmla="*/ 3 w 136"/>
                    <a:gd name="T29" fmla="*/ 0 h 198"/>
                    <a:gd name="T30" fmla="*/ 4 w 136"/>
                    <a:gd name="T31" fmla="*/ 0 h 198"/>
                    <a:gd name="T32" fmla="*/ 5 w 136"/>
                    <a:gd name="T33" fmla="*/ 0 h 198"/>
                    <a:gd name="T34" fmla="*/ 5 w 136"/>
                    <a:gd name="T35" fmla="*/ 0 h 198"/>
                    <a:gd name="T36" fmla="*/ 6 w 136"/>
                    <a:gd name="T37" fmla="*/ 0 h 19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36" h="198">
                      <a:moveTo>
                        <a:pt x="93" y="0"/>
                      </a:moveTo>
                      <a:lnTo>
                        <a:pt x="136" y="169"/>
                      </a:lnTo>
                      <a:lnTo>
                        <a:pt x="126" y="175"/>
                      </a:lnTo>
                      <a:lnTo>
                        <a:pt x="118" y="177"/>
                      </a:lnTo>
                      <a:lnTo>
                        <a:pt x="106" y="182"/>
                      </a:lnTo>
                      <a:lnTo>
                        <a:pt x="96" y="185"/>
                      </a:lnTo>
                      <a:lnTo>
                        <a:pt x="85" y="191"/>
                      </a:lnTo>
                      <a:lnTo>
                        <a:pt x="76" y="193"/>
                      </a:lnTo>
                      <a:lnTo>
                        <a:pt x="66" y="196"/>
                      </a:lnTo>
                      <a:lnTo>
                        <a:pt x="55" y="198"/>
                      </a:lnTo>
                      <a:lnTo>
                        <a:pt x="0" y="0"/>
                      </a:lnTo>
                      <a:lnTo>
                        <a:pt x="12" y="0"/>
                      </a:lnTo>
                      <a:lnTo>
                        <a:pt x="23" y="0"/>
                      </a:lnTo>
                      <a:lnTo>
                        <a:pt x="36" y="0"/>
                      </a:lnTo>
                      <a:lnTo>
                        <a:pt x="47" y="0"/>
                      </a:lnTo>
                      <a:lnTo>
                        <a:pt x="58" y="0"/>
                      </a:lnTo>
                      <a:lnTo>
                        <a:pt x="71" y="0"/>
                      </a:lnTo>
                      <a:lnTo>
                        <a:pt x="83" y="0"/>
                      </a:lnTo>
                      <a:lnTo>
                        <a:pt x="93" y="0"/>
                      </a:lnTo>
                      <a:close/>
                    </a:path>
                  </a:pathLst>
                </a:custGeom>
                <a:solidFill>
                  <a:srgbClr val="D1683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85" name="Freeform 263"/>
                <p:cNvSpPr>
                  <a:spLocks/>
                </p:cNvSpPr>
                <p:nvPr/>
              </p:nvSpPr>
              <p:spPr bwMode="auto">
                <a:xfrm>
                  <a:off x="4890" y="1422"/>
                  <a:ext cx="34" cy="54"/>
                </a:xfrm>
                <a:custGeom>
                  <a:avLst/>
                  <a:gdLst>
                    <a:gd name="T0" fmla="*/ 6 w 135"/>
                    <a:gd name="T1" fmla="*/ 0 h 215"/>
                    <a:gd name="T2" fmla="*/ 9 w 135"/>
                    <a:gd name="T3" fmla="*/ 12 h 215"/>
                    <a:gd name="T4" fmla="*/ 8 w 135"/>
                    <a:gd name="T5" fmla="*/ 12 h 215"/>
                    <a:gd name="T6" fmla="*/ 7 w 135"/>
                    <a:gd name="T7" fmla="*/ 12 h 215"/>
                    <a:gd name="T8" fmla="*/ 7 w 135"/>
                    <a:gd name="T9" fmla="*/ 12 h 215"/>
                    <a:gd name="T10" fmla="*/ 6 w 135"/>
                    <a:gd name="T11" fmla="*/ 13 h 215"/>
                    <a:gd name="T12" fmla="*/ 5 w 135"/>
                    <a:gd name="T13" fmla="*/ 13 h 215"/>
                    <a:gd name="T14" fmla="*/ 5 w 135"/>
                    <a:gd name="T15" fmla="*/ 13 h 215"/>
                    <a:gd name="T16" fmla="*/ 4 w 135"/>
                    <a:gd name="T17" fmla="*/ 13 h 215"/>
                    <a:gd name="T18" fmla="*/ 4 w 135"/>
                    <a:gd name="T19" fmla="*/ 14 h 215"/>
                    <a:gd name="T20" fmla="*/ 0 w 135"/>
                    <a:gd name="T21" fmla="*/ 0 h 215"/>
                    <a:gd name="T22" fmla="*/ 1 w 135"/>
                    <a:gd name="T23" fmla="*/ 0 h 215"/>
                    <a:gd name="T24" fmla="*/ 2 w 135"/>
                    <a:gd name="T25" fmla="*/ 0 h 215"/>
                    <a:gd name="T26" fmla="*/ 2 w 135"/>
                    <a:gd name="T27" fmla="*/ 0 h 215"/>
                    <a:gd name="T28" fmla="*/ 3 w 135"/>
                    <a:gd name="T29" fmla="*/ 0 h 215"/>
                    <a:gd name="T30" fmla="*/ 4 w 135"/>
                    <a:gd name="T31" fmla="*/ 0 h 215"/>
                    <a:gd name="T32" fmla="*/ 4 w 135"/>
                    <a:gd name="T33" fmla="*/ 0 h 215"/>
                    <a:gd name="T34" fmla="*/ 5 w 135"/>
                    <a:gd name="T35" fmla="*/ 0 h 215"/>
                    <a:gd name="T36" fmla="*/ 6 w 135"/>
                    <a:gd name="T37" fmla="*/ 0 h 215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35" h="215">
                      <a:moveTo>
                        <a:pt x="89" y="0"/>
                      </a:moveTo>
                      <a:lnTo>
                        <a:pt x="135" y="185"/>
                      </a:lnTo>
                      <a:lnTo>
                        <a:pt x="125" y="187"/>
                      </a:lnTo>
                      <a:lnTo>
                        <a:pt x="116" y="193"/>
                      </a:lnTo>
                      <a:lnTo>
                        <a:pt x="106" y="196"/>
                      </a:lnTo>
                      <a:lnTo>
                        <a:pt x="95" y="198"/>
                      </a:lnTo>
                      <a:lnTo>
                        <a:pt x="83" y="205"/>
                      </a:lnTo>
                      <a:lnTo>
                        <a:pt x="76" y="207"/>
                      </a:lnTo>
                      <a:lnTo>
                        <a:pt x="65" y="212"/>
                      </a:lnTo>
                      <a:lnTo>
                        <a:pt x="54" y="215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4" y="0"/>
                      </a:lnTo>
                      <a:lnTo>
                        <a:pt x="35" y="0"/>
                      </a:lnTo>
                      <a:lnTo>
                        <a:pt x="46" y="0"/>
                      </a:lnTo>
                      <a:lnTo>
                        <a:pt x="56" y="0"/>
                      </a:lnTo>
                      <a:lnTo>
                        <a:pt x="67" y="0"/>
                      </a:lnTo>
                      <a:lnTo>
                        <a:pt x="78" y="0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rgbClr val="D36D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86" name="Freeform 264"/>
                <p:cNvSpPr>
                  <a:spLocks/>
                </p:cNvSpPr>
                <p:nvPr/>
              </p:nvSpPr>
              <p:spPr bwMode="auto">
                <a:xfrm>
                  <a:off x="4879" y="1422"/>
                  <a:ext cx="35" cy="60"/>
                </a:xfrm>
                <a:custGeom>
                  <a:avLst/>
                  <a:gdLst>
                    <a:gd name="T0" fmla="*/ 5 w 138"/>
                    <a:gd name="T1" fmla="*/ 0 h 240"/>
                    <a:gd name="T2" fmla="*/ 9 w 138"/>
                    <a:gd name="T3" fmla="*/ 13 h 240"/>
                    <a:gd name="T4" fmla="*/ 8 w 138"/>
                    <a:gd name="T5" fmla="*/ 13 h 240"/>
                    <a:gd name="T6" fmla="*/ 8 w 138"/>
                    <a:gd name="T7" fmla="*/ 13 h 240"/>
                    <a:gd name="T8" fmla="*/ 7 w 138"/>
                    <a:gd name="T9" fmla="*/ 13 h 240"/>
                    <a:gd name="T10" fmla="*/ 6 w 138"/>
                    <a:gd name="T11" fmla="*/ 14 h 240"/>
                    <a:gd name="T12" fmla="*/ 6 w 138"/>
                    <a:gd name="T13" fmla="*/ 14 h 240"/>
                    <a:gd name="T14" fmla="*/ 5 w 138"/>
                    <a:gd name="T15" fmla="*/ 14 h 240"/>
                    <a:gd name="T16" fmla="*/ 4 w 138"/>
                    <a:gd name="T17" fmla="*/ 15 h 240"/>
                    <a:gd name="T18" fmla="*/ 4 w 138"/>
                    <a:gd name="T19" fmla="*/ 15 h 240"/>
                    <a:gd name="T20" fmla="*/ 0 w 138"/>
                    <a:gd name="T21" fmla="*/ 0 h 240"/>
                    <a:gd name="T22" fmla="*/ 1 w 138"/>
                    <a:gd name="T23" fmla="*/ 0 h 240"/>
                    <a:gd name="T24" fmla="*/ 1 w 138"/>
                    <a:gd name="T25" fmla="*/ 0 h 240"/>
                    <a:gd name="T26" fmla="*/ 2 w 138"/>
                    <a:gd name="T27" fmla="*/ 0 h 240"/>
                    <a:gd name="T28" fmla="*/ 3 w 138"/>
                    <a:gd name="T29" fmla="*/ 0 h 240"/>
                    <a:gd name="T30" fmla="*/ 3 w 138"/>
                    <a:gd name="T31" fmla="*/ 0 h 240"/>
                    <a:gd name="T32" fmla="*/ 4 w 138"/>
                    <a:gd name="T33" fmla="*/ 0 h 240"/>
                    <a:gd name="T34" fmla="*/ 5 w 138"/>
                    <a:gd name="T35" fmla="*/ 0 h 240"/>
                    <a:gd name="T36" fmla="*/ 5 w 138"/>
                    <a:gd name="T37" fmla="*/ 0 h 240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38" h="240">
                      <a:moveTo>
                        <a:pt x="83" y="0"/>
                      </a:moveTo>
                      <a:lnTo>
                        <a:pt x="138" y="198"/>
                      </a:lnTo>
                      <a:lnTo>
                        <a:pt x="127" y="205"/>
                      </a:lnTo>
                      <a:lnTo>
                        <a:pt x="119" y="207"/>
                      </a:lnTo>
                      <a:lnTo>
                        <a:pt x="108" y="212"/>
                      </a:lnTo>
                      <a:lnTo>
                        <a:pt x="97" y="217"/>
                      </a:lnTo>
                      <a:lnTo>
                        <a:pt x="87" y="223"/>
                      </a:lnTo>
                      <a:lnTo>
                        <a:pt x="78" y="228"/>
                      </a:lnTo>
                      <a:lnTo>
                        <a:pt x="67" y="233"/>
                      </a:lnTo>
                      <a:lnTo>
                        <a:pt x="57" y="240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1" y="0"/>
                      </a:lnTo>
                      <a:lnTo>
                        <a:pt x="32" y="0"/>
                      </a:lnTo>
                      <a:lnTo>
                        <a:pt x="43" y="0"/>
                      </a:lnTo>
                      <a:lnTo>
                        <a:pt x="51" y="0"/>
                      </a:lnTo>
                      <a:lnTo>
                        <a:pt x="62" y="0"/>
                      </a:lnTo>
                      <a:lnTo>
                        <a:pt x="73" y="0"/>
                      </a:lnTo>
                      <a:lnTo>
                        <a:pt x="83" y="0"/>
                      </a:lnTo>
                      <a:close/>
                    </a:path>
                  </a:pathLst>
                </a:custGeom>
                <a:solidFill>
                  <a:srgbClr val="D370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87" name="Freeform 265"/>
                <p:cNvSpPr>
                  <a:spLocks/>
                </p:cNvSpPr>
                <p:nvPr/>
              </p:nvSpPr>
              <p:spPr bwMode="auto">
                <a:xfrm>
                  <a:off x="4868" y="1422"/>
                  <a:ext cx="35" cy="65"/>
                </a:xfrm>
                <a:custGeom>
                  <a:avLst/>
                  <a:gdLst>
                    <a:gd name="T0" fmla="*/ 5 w 142"/>
                    <a:gd name="T1" fmla="*/ 0 h 261"/>
                    <a:gd name="T2" fmla="*/ 9 w 142"/>
                    <a:gd name="T3" fmla="*/ 13 h 261"/>
                    <a:gd name="T4" fmla="*/ 7 w 142"/>
                    <a:gd name="T5" fmla="*/ 14 h 261"/>
                    <a:gd name="T6" fmla="*/ 6 w 142"/>
                    <a:gd name="T7" fmla="*/ 15 h 261"/>
                    <a:gd name="T8" fmla="*/ 5 w 142"/>
                    <a:gd name="T9" fmla="*/ 16 h 261"/>
                    <a:gd name="T10" fmla="*/ 4 w 142"/>
                    <a:gd name="T11" fmla="*/ 16 h 261"/>
                    <a:gd name="T12" fmla="*/ 0 w 142"/>
                    <a:gd name="T13" fmla="*/ 0 h 261"/>
                    <a:gd name="T14" fmla="*/ 1 w 142"/>
                    <a:gd name="T15" fmla="*/ 0 h 261"/>
                    <a:gd name="T16" fmla="*/ 1 w 142"/>
                    <a:gd name="T17" fmla="*/ 0 h 261"/>
                    <a:gd name="T18" fmla="*/ 2 w 142"/>
                    <a:gd name="T19" fmla="*/ 0 h 261"/>
                    <a:gd name="T20" fmla="*/ 3 w 142"/>
                    <a:gd name="T21" fmla="*/ 0 h 261"/>
                    <a:gd name="T22" fmla="*/ 3 w 142"/>
                    <a:gd name="T23" fmla="*/ 0 h 261"/>
                    <a:gd name="T24" fmla="*/ 4 w 142"/>
                    <a:gd name="T25" fmla="*/ 0 h 261"/>
                    <a:gd name="T26" fmla="*/ 5 w 142"/>
                    <a:gd name="T27" fmla="*/ 0 h 261"/>
                    <a:gd name="T28" fmla="*/ 5 w 142"/>
                    <a:gd name="T29" fmla="*/ 0 h 261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42" h="261">
                      <a:moveTo>
                        <a:pt x="88" y="0"/>
                      </a:moveTo>
                      <a:lnTo>
                        <a:pt x="142" y="215"/>
                      </a:lnTo>
                      <a:lnTo>
                        <a:pt x="123" y="226"/>
                      </a:lnTo>
                      <a:lnTo>
                        <a:pt x="104" y="237"/>
                      </a:lnTo>
                      <a:lnTo>
                        <a:pt x="88" y="251"/>
                      </a:lnTo>
                      <a:lnTo>
                        <a:pt x="68" y="261"/>
                      </a:lnTo>
                      <a:lnTo>
                        <a:pt x="0" y="0"/>
                      </a:lnTo>
                      <a:lnTo>
                        <a:pt x="12" y="0"/>
                      </a:lnTo>
                      <a:lnTo>
                        <a:pt x="22" y="0"/>
                      </a:lnTo>
                      <a:lnTo>
                        <a:pt x="33" y="0"/>
                      </a:lnTo>
                      <a:lnTo>
                        <a:pt x="44" y="0"/>
                      </a:lnTo>
                      <a:lnTo>
                        <a:pt x="54" y="0"/>
                      </a:lnTo>
                      <a:lnTo>
                        <a:pt x="65" y="0"/>
                      </a:lnTo>
                      <a:lnTo>
                        <a:pt x="77" y="0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rgbClr val="D6724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88" name="Freeform 266"/>
                <p:cNvSpPr>
                  <a:spLocks/>
                </p:cNvSpPr>
                <p:nvPr/>
              </p:nvSpPr>
              <p:spPr bwMode="auto">
                <a:xfrm>
                  <a:off x="4857" y="1422"/>
                  <a:ext cx="37" cy="71"/>
                </a:xfrm>
                <a:custGeom>
                  <a:avLst/>
                  <a:gdLst>
                    <a:gd name="T0" fmla="*/ 6 w 147"/>
                    <a:gd name="T1" fmla="*/ 0 h 286"/>
                    <a:gd name="T2" fmla="*/ 9 w 147"/>
                    <a:gd name="T3" fmla="*/ 15 h 286"/>
                    <a:gd name="T4" fmla="*/ 8 w 147"/>
                    <a:gd name="T5" fmla="*/ 15 h 286"/>
                    <a:gd name="T6" fmla="*/ 7 w 147"/>
                    <a:gd name="T7" fmla="*/ 16 h 286"/>
                    <a:gd name="T8" fmla="*/ 6 w 147"/>
                    <a:gd name="T9" fmla="*/ 17 h 286"/>
                    <a:gd name="T10" fmla="*/ 5 w 147"/>
                    <a:gd name="T11" fmla="*/ 18 h 286"/>
                    <a:gd name="T12" fmla="*/ 0 w 147"/>
                    <a:gd name="T13" fmla="*/ 0 h 286"/>
                    <a:gd name="T14" fmla="*/ 1 w 147"/>
                    <a:gd name="T15" fmla="*/ 0 h 286"/>
                    <a:gd name="T16" fmla="*/ 2 w 147"/>
                    <a:gd name="T17" fmla="*/ 0 h 286"/>
                    <a:gd name="T18" fmla="*/ 2 w 147"/>
                    <a:gd name="T19" fmla="*/ 0 h 286"/>
                    <a:gd name="T20" fmla="*/ 3 w 147"/>
                    <a:gd name="T21" fmla="*/ 0 h 286"/>
                    <a:gd name="T22" fmla="*/ 4 w 147"/>
                    <a:gd name="T23" fmla="*/ 0 h 286"/>
                    <a:gd name="T24" fmla="*/ 4 w 147"/>
                    <a:gd name="T25" fmla="*/ 0 h 286"/>
                    <a:gd name="T26" fmla="*/ 5 w 147"/>
                    <a:gd name="T27" fmla="*/ 0 h 286"/>
                    <a:gd name="T28" fmla="*/ 6 w 147"/>
                    <a:gd name="T29" fmla="*/ 0 h 28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47" h="286">
                      <a:moveTo>
                        <a:pt x="90" y="0"/>
                      </a:moveTo>
                      <a:lnTo>
                        <a:pt x="147" y="240"/>
                      </a:lnTo>
                      <a:lnTo>
                        <a:pt x="127" y="251"/>
                      </a:lnTo>
                      <a:lnTo>
                        <a:pt x="108" y="258"/>
                      </a:lnTo>
                      <a:lnTo>
                        <a:pt x="90" y="272"/>
                      </a:lnTo>
                      <a:lnTo>
                        <a:pt x="73" y="286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2" y="0"/>
                      </a:lnTo>
                      <a:lnTo>
                        <a:pt x="32" y="0"/>
                      </a:lnTo>
                      <a:lnTo>
                        <a:pt x="43" y="0"/>
                      </a:lnTo>
                      <a:lnTo>
                        <a:pt x="55" y="0"/>
                      </a:lnTo>
                      <a:lnTo>
                        <a:pt x="65" y="0"/>
                      </a:lnTo>
                      <a:lnTo>
                        <a:pt x="78" y="0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rgbClr val="D6754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89" name="Freeform 267"/>
                <p:cNvSpPr>
                  <a:spLocks/>
                </p:cNvSpPr>
                <p:nvPr/>
              </p:nvSpPr>
              <p:spPr bwMode="auto">
                <a:xfrm>
                  <a:off x="4846" y="1422"/>
                  <a:ext cx="39" cy="77"/>
                </a:xfrm>
                <a:custGeom>
                  <a:avLst/>
                  <a:gdLst>
                    <a:gd name="T0" fmla="*/ 5 w 157"/>
                    <a:gd name="T1" fmla="*/ 0 h 311"/>
                    <a:gd name="T2" fmla="*/ 10 w 157"/>
                    <a:gd name="T3" fmla="*/ 16 h 311"/>
                    <a:gd name="T4" fmla="*/ 8 w 157"/>
                    <a:gd name="T5" fmla="*/ 17 h 311"/>
                    <a:gd name="T6" fmla="*/ 7 w 157"/>
                    <a:gd name="T7" fmla="*/ 18 h 311"/>
                    <a:gd name="T8" fmla="*/ 6 w 157"/>
                    <a:gd name="T9" fmla="*/ 18 h 311"/>
                    <a:gd name="T10" fmla="*/ 5 w 157"/>
                    <a:gd name="T11" fmla="*/ 19 h 311"/>
                    <a:gd name="T12" fmla="*/ 0 w 157"/>
                    <a:gd name="T13" fmla="*/ 0 h 311"/>
                    <a:gd name="T14" fmla="*/ 1 w 157"/>
                    <a:gd name="T15" fmla="*/ 0 h 311"/>
                    <a:gd name="T16" fmla="*/ 1 w 157"/>
                    <a:gd name="T17" fmla="*/ 0 h 311"/>
                    <a:gd name="T18" fmla="*/ 2 w 157"/>
                    <a:gd name="T19" fmla="*/ 0 h 311"/>
                    <a:gd name="T20" fmla="*/ 3 w 157"/>
                    <a:gd name="T21" fmla="*/ 0 h 311"/>
                    <a:gd name="T22" fmla="*/ 3 w 157"/>
                    <a:gd name="T23" fmla="*/ 0 h 311"/>
                    <a:gd name="T24" fmla="*/ 4 w 157"/>
                    <a:gd name="T25" fmla="*/ 0 h 311"/>
                    <a:gd name="T26" fmla="*/ 5 w 157"/>
                    <a:gd name="T27" fmla="*/ 0 h 311"/>
                    <a:gd name="T28" fmla="*/ 5 w 157"/>
                    <a:gd name="T29" fmla="*/ 0 h 311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57" h="311">
                      <a:moveTo>
                        <a:pt x="89" y="0"/>
                      </a:moveTo>
                      <a:lnTo>
                        <a:pt x="157" y="261"/>
                      </a:lnTo>
                      <a:lnTo>
                        <a:pt x="138" y="272"/>
                      </a:lnTo>
                      <a:lnTo>
                        <a:pt x="117" y="286"/>
                      </a:lnTo>
                      <a:lnTo>
                        <a:pt x="97" y="297"/>
                      </a:lnTo>
                      <a:lnTo>
                        <a:pt x="81" y="311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2" y="0"/>
                      </a:lnTo>
                      <a:lnTo>
                        <a:pt x="35" y="0"/>
                      </a:lnTo>
                      <a:lnTo>
                        <a:pt x="46" y="0"/>
                      </a:lnTo>
                      <a:lnTo>
                        <a:pt x="57" y="0"/>
                      </a:lnTo>
                      <a:lnTo>
                        <a:pt x="68" y="0"/>
                      </a:lnTo>
                      <a:lnTo>
                        <a:pt x="78" y="0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rgbClr val="D6754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90" name="Freeform 268"/>
                <p:cNvSpPr>
                  <a:spLocks/>
                </p:cNvSpPr>
                <p:nvPr/>
              </p:nvSpPr>
              <p:spPr bwMode="auto">
                <a:xfrm>
                  <a:off x="4835" y="1422"/>
                  <a:ext cx="40" cy="85"/>
                </a:xfrm>
                <a:custGeom>
                  <a:avLst/>
                  <a:gdLst>
                    <a:gd name="T0" fmla="*/ 5 w 163"/>
                    <a:gd name="T1" fmla="*/ 0 h 340"/>
                    <a:gd name="T2" fmla="*/ 10 w 163"/>
                    <a:gd name="T3" fmla="*/ 18 h 340"/>
                    <a:gd name="T4" fmla="*/ 9 w 163"/>
                    <a:gd name="T5" fmla="*/ 19 h 340"/>
                    <a:gd name="T6" fmla="*/ 7 w 163"/>
                    <a:gd name="T7" fmla="*/ 20 h 340"/>
                    <a:gd name="T8" fmla="*/ 6 w 163"/>
                    <a:gd name="T9" fmla="*/ 20 h 340"/>
                    <a:gd name="T10" fmla="*/ 5 w 163"/>
                    <a:gd name="T11" fmla="*/ 21 h 340"/>
                    <a:gd name="T12" fmla="*/ 0 w 163"/>
                    <a:gd name="T13" fmla="*/ 0 h 340"/>
                    <a:gd name="T14" fmla="*/ 1 w 163"/>
                    <a:gd name="T15" fmla="*/ 0 h 340"/>
                    <a:gd name="T16" fmla="*/ 1 w 163"/>
                    <a:gd name="T17" fmla="*/ 0 h 340"/>
                    <a:gd name="T18" fmla="*/ 2 w 163"/>
                    <a:gd name="T19" fmla="*/ 0 h 340"/>
                    <a:gd name="T20" fmla="*/ 3 w 163"/>
                    <a:gd name="T21" fmla="*/ 0 h 340"/>
                    <a:gd name="T22" fmla="*/ 3 w 163"/>
                    <a:gd name="T23" fmla="*/ 0 h 340"/>
                    <a:gd name="T24" fmla="*/ 4 w 163"/>
                    <a:gd name="T25" fmla="*/ 0 h 340"/>
                    <a:gd name="T26" fmla="*/ 5 w 163"/>
                    <a:gd name="T27" fmla="*/ 0 h 340"/>
                    <a:gd name="T28" fmla="*/ 5 w 163"/>
                    <a:gd name="T29" fmla="*/ 0 h 34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63" h="340">
                      <a:moveTo>
                        <a:pt x="90" y="0"/>
                      </a:moveTo>
                      <a:lnTo>
                        <a:pt x="163" y="286"/>
                      </a:lnTo>
                      <a:lnTo>
                        <a:pt x="145" y="297"/>
                      </a:lnTo>
                      <a:lnTo>
                        <a:pt x="122" y="311"/>
                      </a:lnTo>
                      <a:lnTo>
                        <a:pt x="106" y="323"/>
                      </a:lnTo>
                      <a:lnTo>
                        <a:pt x="90" y="340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2" y="0"/>
                      </a:lnTo>
                      <a:lnTo>
                        <a:pt x="32" y="0"/>
                      </a:lnTo>
                      <a:lnTo>
                        <a:pt x="44" y="0"/>
                      </a:lnTo>
                      <a:lnTo>
                        <a:pt x="55" y="0"/>
                      </a:lnTo>
                      <a:lnTo>
                        <a:pt x="68" y="0"/>
                      </a:lnTo>
                      <a:lnTo>
                        <a:pt x="79" y="0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rgbClr val="D677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91" name="Freeform 269"/>
                <p:cNvSpPr>
                  <a:spLocks/>
                </p:cNvSpPr>
                <p:nvPr/>
              </p:nvSpPr>
              <p:spPr bwMode="auto">
                <a:xfrm>
                  <a:off x="4823" y="1422"/>
                  <a:ext cx="43" cy="94"/>
                </a:xfrm>
                <a:custGeom>
                  <a:avLst/>
                  <a:gdLst>
                    <a:gd name="T0" fmla="*/ 6 w 171"/>
                    <a:gd name="T1" fmla="*/ 0 h 378"/>
                    <a:gd name="T2" fmla="*/ 11 w 171"/>
                    <a:gd name="T3" fmla="*/ 19 h 378"/>
                    <a:gd name="T4" fmla="*/ 10 w 171"/>
                    <a:gd name="T5" fmla="*/ 20 h 378"/>
                    <a:gd name="T6" fmla="*/ 8 w 171"/>
                    <a:gd name="T7" fmla="*/ 21 h 378"/>
                    <a:gd name="T8" fmla="*/ 7 w 171"/>
                    <a:gd name="T9" fmla="*/ 22 h 378"/>
                    <a:gd name="T10" fmla="*/ 6 w 171"/>
                    <a:gd name="T11" fmla="*/ 23 h 378"/>
                    <a:gd name="T12" fmla="*/ 0 w 171"/>
                    <a:gd name="T13" fmla="*/ 0 h 378"/>
                    <a:gd name="T14" fmla="*/ 1 w 171"/>
                    <a:gd name="T15" fmla="*/ 0 h 378"/>
                    <a:gd name="T16" fmla="*/ 2 w 171"/>
                    <a:gd name="T17" fmla="*/ 0 h 378"/>
                    <a:gd name="T18" fmla="*/ 2 w 171"/>
                    <a:gd name="T19" fmla="*/ 0 h 378"/>
                    <a:gd name="T20" fmla="*/ 3 w 171"/>
                    <a:gd name="T21" fmla="*/ 0 h 378"/>
                    <a:gd name="T22" fmla="*/ 4 w 171"/>
                    <a:gd name="T23" fmla="*/ 0 h 378"/>
                    <a:gd name="T24" fmla="*/ 4 w 171"/>
                    <a:gd name="T25" fmla="*/ 0 h 378"/>
                    <a:gd name="T26" fmla="*/ 5 w 171"/>
                    <a:gd name="T27" fmla="*/ 0 h 378"/>
                    <a:gd name="T28" fmla="*/ 6 w 171"/>
                    <a:gd name="T29" fmla="*/ 0 h 378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71" h="378">
                      <a:moveTo>
                        <a:pt x="90" y="0"/>
                      </a:moveTo>
                      <a:lnTo>
                        <a:pt x="171" y="311"/>
                      </a:lnTo>
                      <a:lnTo>
                        <a:pt x="152" y="327"/>
                      </a:lnTo>
                      <a:lnTo>
                        <a:pt x="133" y="343"/>
                      </a:lnTo>
                      <a:lnTo>
                        <a:pt x="117" y="359"/>
                      </a:lnTo>
                      <a:lnTo>
                        <a:pt x="101" y="378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5" y="0"/>
                      </a:lnTo>
                      <a:lnTo>
                        <a:pt x="36" y="0"/>
                      </a:lnTo>
                      <a:lnTo>
                        <a:pt x="46" y="0"/>
                      </a:lnTo>
                      <a:lnTo>
                        <a:pt x="57" y="0"/>
                      </a:lnTo>
                      <a:lnTo>
                        <a:pt x="68" y="0"/>
                      </a:lnTo>
                      <a:lnTo>
                        <a:pt x="78" y="0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rgbClr val="D67A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92" name="Freeform 270"/>
                <p:cNvSpPr>
                  <a:spLocks/>
                </p:cNvSpPr>
                <p:nvPr/>
              </p:nvSpPr>
              <p:spPr bwMode="auto">
                <a:xfrm>
                  <a:off x="4813" y="1422"/>
                  <a:ext cx="44" cy="105"/>
                </a:xfrm>
                <a:custGeom>
                  <a:avLst/>
                  <a:gdLst>
                    <a:gd name="T0" fmla="*/ 6 w 176"/>
                    <a:gd name="T1" fmla="*/ 0 h 422"/>
                    <a:gd name="T2" fmla="*/ 11 w 176"/>
                    <a:gd name="T3" fmla="*/ 21 h 422"/>
                    <a:gd name="T4" fmla="*/ 10 w 176"/>
                    <a:gd name="T5" fmla="*/ 22 h 422"/>
                    <a:gd name="T6" fmla="*/ 9 w 176"/>
                    <a:gd name="T7" fmla="*/ 23 h 422"/>
                    <a:gd name="T8" fmla="*/ 8 w 176"/>
                    <a:gd name="T9" fmla="*/ 25 h 422"/>
                    <a:gd name="T10" fmla="*/ 7 w 176"/>
                    <a:gd name="T11" fmla="*/ 26 h 422"/>
                    <a:gd name="T12" fmla="*/ 0 w 176"/>
                    <a:gd name="T13" fmla="*/ 0 h 422"/>
                    <a:gd name="T14" fmla="*/ 1 w 176"/>
                    <a:gd name="T15" fmla="*/ 0 h 422"/>
                    <a:gd name="T16" fmla="*/ 1 w 176"/>
                    <a:gd name="T17" fmla="*/ 0 h 422"/>
                    <a:gd name="T18" fmla="*/ 2 w 176"/>
                    <a:gd name="T19" fmla="*/ 0 h 422"/>
                    <a:gd name="T20" fmla="*/ 3 w 176"/>
                    <a:gd name="T21" fmla="*/ 0 h 422"/>
                    <a:gd name="T22" fmla="*/ 4 w 176"/>
                    <a:gd name="T23" fmla="*/ 0 h 422"/>
                    <a:gd name="T24" fmla="*/ 4 w 176"/>
                    <a:gd name="T25" fmla="*/ 0 h 422"/>
                    <a:gd name="T26" fmla="*/ 5 w 176"/>
                    <a:gd name="T27" fmla="*/ 0 h 422"/>
                    <a:gd name="T28" fmla="*/ 6 w 176"/>
                    <a:gd name="T29" fmla="*/ 0 h 422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76" h="422">
                      <a:moveTo>
                        <a:pt x="86" y="0"/>
                      </a:moveTo>
                      <a:lnTo>
                        <a:pt x="176" y="340"/>
                      </a:lnTo>
                      <a:lnTo>
                        <a:pt x="157" y="359"/>
                      </a:lnTo>
                      <a:lnTo>
                        <a:pt x="138" y="378"/>
                      </a:lnTo>
                      <a:lnTo>
                        <a:pt x="122" y="399"/>
                      </a:lnTo>
                      <a:lnTo>
                        <a:pt x="106" y="422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1" y="0"/>
                      </a:lnTo>
                      <a:lnTo>
                        <a:pt x="32" y="0"/>
                      </a:lnTo>
                      <a:lnTo>
                        <a:pt x="42" y="0"/>
                      </a:lnTo>
                      <a:lnTo>
                        <a:pt x="54" y="0"/>
                      </a:lnTo>
                      <a:lnTo>
                        <a:pt x="65" y="0"/>
                      </a:lnTo>
                      <a:lnTo>
                        <a:pt x="76" y="0"/>
                      </a:lnTo>
                      <a:lnTo>
                        <a:pt x="86" y="0"/>
                      </a:lnTo>
                      <a:close/>
                    </a:path>
                  </a:pathLst>
                </a:custGeom>
                <a:solidFill>
                  <a:srgbClr val="D87C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93" name="Freeform 271"/>
                <p:cNvSpPr>
                  <a:spLocks/>
                </p:cNvSpPr>
                <p:nvPr/>
              </p:nvSpPr>
              <p:spPr bwMode="auto">
                <a:xfrm>
                  <a:off x="4802" y="1422"/>
                  <a:ext cx="46" cy="117"/>
                </a:xfrm>
                <a:custGeom>
                  <a:avLst/>
                  <a:gdLst>
                    <a:gd name="T0" fmla="*/ 5 w 185"/>
                    <a:gd name="T1" fmla="*/ 0 h 470"/>
                    <a:gd name="T2" fmla="*/ 11 w 185"/>
                    <a:gd name="T3" fmla="*/ 23 h 470"/>
                    <a:gd name="T4" fmla="*/ 10 w 185"/>
                    <a:gd name="T5" fmla="*/ 25 h 470"/>
                    <a:gd name="T6" fmla="*/ 9 w 185"/>
                    <a:gd name="T7" fmla="*/ 26 h 470"/>
                    <a:gd name="T8" fmla="*/ 8 w 185"/>
                    <a:gd name="T9" fmla="*/ 28 h 470"/>
                    <a:gd name="T10" fmla="*/ 7 w 185"/>
                    <a:gd name="T11" fmla="*/ 29 h 470"/>
                    <a:gd name="T12" fmla="*/ 0 w 185"/>
                    <a:gd name="T13" fmla="*/ 0 h 470"/>
                    <a:gd name="T14" fmla="*/ 0 w 185"/>
                    <a:gd name="T15" fmla="*/ 0 h 470"/>
                    <a:gd name="T16" fmla="*/ 1 w 185"/>
                    <a:gd name="T17" fmla="*/ 0 h 470"/>
                    <a:gd name="T18" fmla="*/ 2 w 185"/>
                    <a:gd name="T19" fmla="*/ 0 h 470"/>
                    <a:gd name="T20" fmla="*/ 2 w 185"/>
                    <a:gd name="T21" fmla="*/ 0 h 470"/>
                    <a:gd name="T22" fmla="*/ 3 w 185"/>
                    <a:gd name="T23" fmla="*/ 0 h 470"/>
                    <a:gd name="T24" fmla="*/ 4 w 185"/>
                    <a:gd name="T25" fmla="*/ 0 h 470"/>
                    <a:gd name="T26" fmla="*/ 4 w 185"/>
                    <a:gd name="T27" fmla="*/ 0 h 470"/>
                    <a:gd name="T28" fmla="*/ 5 w 185"/>
                    <a:gd name="T29" fmla="*/ 0 h 47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85" h="470">
                      <a:moveTo>
                        <a:pt x="84" y="0"/>
                      </a:moveTo>
                      <a:lnTo>
                        <a:pt x="185" y="378"/>
                      </a:lnTo>
                      <a:lnTo>
                        <a:pt x="166" y="399"/>
                      </a:lnTo>
                      <a:lnTo>
                        <a:pt x="150" y="424"/>
                      </a:lnTo>
                      <a:lnTo>
                        <a:pt x="133" y="449"/>
                      </a:lnTo>
                      <a:lnTo>
                        <a:pt x="120" y="470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1" y="0"/>
                      </a:lnTo>
                      <a:lnTo>
                        <a:pt x="30" y="0"/>
                      </a:lnTo>
                      <a:lnTo>
                        <a:pt x="40" y="0"/>
                      </a:lnTo>
                      <a:lnTo>
                        <a:pt x="51" y="0"/>
                      </a:lnTo>
                      <a:lnTo>
                        <a:pt x="62" y="0"/>
                      </a:lnTo>
                      <a:lnTo>
                        <a:pt x="74" y="0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rgbClr val="DB825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94" name="Freeform 272"/>
                <p:cNvSpPr>
                  <a:spLocks/>
                </p:cNvSpPr>
                <p:nvPr/>
              </p:nvSpPr>
              <p:spPr bwMode="auto">
                <a:xfrm>
                  <a:off x="4790" y="1422"/>
                  <a:ext cx="49" cy="134"/>
                </a:xfrm>
                <a:custGeom>
                  <a:avLst/>
                  <a:gdLst>
                    <a:gd name="T0" fmla="*/ 6 w 196"/>
                    <a:gd name="T1" fmla="*/ 0 h 538"/>
                    <a:gd name="T2" fmla="*/ 12 w 196"/>
                    <a:gd name="T3" fmla="*/ 26 h 538"/>
                    <a:gd name="T4" fmla="*/ 11 w 196"/>
                    <a:gd name="T5" fmla="*/ 28 h 538"/>
                    <a:gd name="T6" fmla="*/ 10 w 196"/>
                    <a:gd name="T7" fmla="*/ 30 h 538"/>
                    <a:gd name="T8" fmla="*/ 10 w 196"/>
                    <a:gd name="T9" fmla="*/ 31 h 538"/>
                    <a:gd name="T10" fmla="*/ 9 w 196"/>
                    <a:gd name="T11" fmla="*/ 33 h 538"/>
                    <a:gd name="T12" fmla="*/ 0 w 196"/>
                    <a:gd name="T13" fmla="*/ 0 h 538"/>
                    <a:gd name="T14" fmla="*/ 1 w 196"/>
                    <a:gd name="T15" fmla="*/ 0 h 538"/>
                    <a:gd name="T16" fmla="*/ 1 w 196"/>
                    <a:gd name="T17" fmla="*/ 0 h 538"/>
                    <a:gd name="T18" fmla="*/ 2 w 196"/>
                    <a:gd name="T19" fmla="*/ 0 h 538"/>
                    <a:gd name="T20" fmla="*/ 3 w 196"/>
                    <a:gd name="T21" fmla="*/ 0 h 538"/>
                    <a:gd name="T22" fmla="*/ 4 w 196"/>
                    <a:gd name="T23" fmla="*/ 0 h 538"/>
                    <a:gd name="T24" fmla="*/ 4 w 196"/>
                    <a:gd name="T25" fmla="*/ 0 h 538"/>
                    <a:gd name="T26" fmla="*/ 5 w 196"/>
                    <a:gd name="T27" fmla="*/ 0 h 538"/>
                    <a:gd name="T28" fmla="*/ 6 w 196"/>
                    <a:gd name="T29" fmla="*/ 0 h 538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96" h="538">
                      <a:moveTo>
                        <a:pt x="90" y="0"/>
                      </a:moveTo>
                      <a:lnTo>
                        <a:pt x="196" y="422"/>
                      </a:lnTo>
                      <a:lnTo>
                        <a:pt x="176" y="449"/>
                      </a:lnTo>
                      <a:lnTo>
                        <a:pt x="160" y="476"/>
                      </a:lnTo>
                      <a:lnTo>
                        <a:pt x="150" y="505"/>
                      </a:lnTo>
                      <a:lnTo>
                        <a:pt x="138" y="538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1" y="0"/>
                      </a:lnTo>
                      <a:lnTo>
                        <a:pt x="32" y="0"/>
                      </a:lnTo>
                      <a:lnTo>
                        <a:pt x="44" y="0"/>
                      </a:lnTo>
                      <a:lnTo>
                        <a:pt x="54" y="0"/>
                      </a:lnTo>
                      <a:lnTo>
                        <a:pt x="65" y="0"/>
                      </a:lnTo>
                      <a:lnTo>
                        <a:pt x="79" y="0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rgbClr val="DB84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95" name="Freeform 273"/>
                <p:cNvSpPr>
                  <a:spLocks/>
                </p:cNvSpPr>
                <p:nvPr/>
              </p:nvSpPr>
              <p:spPr bwMode="auto">
                <a:xfrm>
                  <a:off x="4779" y="1422"/>
                  <a:ext cx="53" cy="138"/>
                </a:xfrm>
                <a:custGeom>
                  <a:avLst/>
                  <a:gdLst>
                    <a:gd name="T0" fmla="*/ 6 w 212"/>
                    <a:gd name="T1" fmla="*/ 0 h 554"/>
                    <a:gd name="T2" fmla="*/ 13 w 212"/>
                    <a:gd name="T3" fmla="*/ 29 h 554"/>
                    <a:gd name="T4" fmla="*/ 13 w 212"/>
                    <a:gd name="T5" fmla="*/ 31 h 554"/>
                    <a:gd name="T6" fmla="*/ 12 w 212"/>
                    <a:gd name="T7" fmla="*/ 32 h 554"/>
                    <a:gd name="T8" fmla="*/ 12 w 212"/>
                    <a:gd name="T9" fmla="*/ 33 h 554"/>
                    <a:gd name="T10" fmla="*/ 12 w 212"/>
                    <a:gd name="T11" fmla="*/ 34 h 554"/>
                    <a:gd name="T12" fmla="*/ 9 w 212"/>
                    <a:gd name="T13" fmla="*/ 34 h 554"/>
                    <a:gd name="T14" fmla="*/ 0 w 212"/>
                    <a:gd name="T15" fmla="*/ 0 h 554"/>
                    <a:gd name="T16" fmla="*/ 1 w 212"/>
                    <a:gd name="T17" fmla="*/ 0 h 554"/>
                    <a:gd name="T18" fmla="*/ 1 w 212"/>
                    <a:gd name="T19" fmla="*/ 0 h 554"/>
                    <a:gd name="T20" fmla="*/ 2 w 212"/>
                    <a:gd name="T21" fmla="*/ 0 h 554"/>
                    <a:gd name="T22" fmla="*/ 3 w 212"/>
                    <a:gd name="T23" fmla="*/ 0 h 554"/>
                    <a:gd name="T24" fmla="*/ 4 w 212"/>
                    <a:gd name="T25" fmla="*/ 0 h 554"/>
                    <a:gd name="T26" fmla="*/ 5 w 212"/>
                    <a:gd name="T27" fmla="*/ 0 h 554"/>
                    <a:gd name="T28" fmla="*/ 5 w 212"/>
                    <a:gd name="T29" fmla="*/ 0 h 554"/>
                    <a:gd name="T30" fmla="*/ 6 w 212"/>
                    <a:gd name="T31" fmla="*/ 0 h 554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212" h="554">
                      <a:moveTo>
                        <a:pt x="92" y="0"/>
                      </a:moveTo>
                      <a:lnTo>
                        <a:pt x="212" y="470"/>
                      </a:lnTo>
                      <a:lnTo>
                        <a:pt x="201" y="492"/>
                      </a:lnTo>
                      <a:lnTo>
                        <a:pt x="192" y="512"/>
                      </a:lnTo>
                      <a:lnTo>
                        <a:pt x="187" y="533"/>
                      </a:lnTo>
                      <a:lnTo>
                        <a:pt x="182" y="554"/>
                      </a:lnTo>
                      <a:lnTo>
                        <a:pt x="146" y="554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1" y="0"/>
                      </a:lnTo>
                      <a:lnTo>
                        <a:pt x="35" y="0"/>
                      </a:lnTo>
                      <a:lnTo>
                        <a:pt x="46" y="0"/>
                      </a:lnTo>
                      <a:lnTo>
                        <a:pt x="57" y="0"/>
                      </a:lnTo>
                      <a:lnTo>
                        <a:pt x="70" y="0"/>
                      </a:lnTo>
                      <a:lnTo>
                        <a:pt x="81" y="0"/>
                      </a:lnTo>
                      <a:lnTo>
                        <a:pt x="92" y="0"/>
                      </a:lnTo>
                      <a:close/>
                    </a:path>
                  </a:pathLst>
                </a:custGeom>
                <a:solidFill>
                  <a:srgbClr val="DB87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96" name="Freeform 274"/>
                <p:cNvSpPr>
                  <a:spLocks/>
                </p:cNvSpPr>
                <p:nvPr/>
              </p:nvSpPr>
              <p:spPr bwMode="auto">
                <a:xfrm>
                  <a:off x="4768" y="1422"/>
                  <a:ext cx="57" cy="138"/>
                </a:xfrm>
                <a:custGeom>
                  <a:avLst/>
                  <a:gdLst>
                    <a:gd name="T0" fmla="*/ 6 w 228"/>
                    <a:gd name="T1" fmla="*/ 0 h 554"/>
                    <a:gd name="T2" fmla="*/ 14 w 228"/>
                    <a:gd name="T3" fmla="*/ 33 h 554"/>
                    <a:gd name="T4" fmla="*/ 14 w 228"/>
                    <a:gd name="T5" fmla="*/ 34 h 554"/>
                    <a:gd name="T6" fmla="*/ 14 w 228"/>
                    <a:gd name="T7" fmla="*/ 34 h 554"/>
                    <a:gd name="T8" fmla="*/ 14 w 228"/>
                    <a:gd name="T9" fmla="*/ 34 h 554"/>
                    <a:gd name="T10" fmla="*/ 14 w 228"/>
                    <a:gd name="T11" fmla="*/ 34 h 554"/>
                    <a:gd name="T12" fmla="*/ 9 w 228"/>
                    <a:gd name="T13" fmla="*/ 34 h 554"/>
                    <a:gd name="T14" fmla="*/ 0 w 228"/>
                    <a:gd name="T15" fmla="*/ 0 h 554"/>
                    <a:gd name="T16" fmla="*/ 1 w 228"/>
                    <a:gd name="T17" fmla="*/ 0 h 554"/>
                    <a:gd name="T18" fmla="*/ 2 w 228"/>
                    <a:gd name="T19" fmla="*/ 0 h 554"/>
                    <a:gd name="T20" fmla="*/ 2 w 228"/>
                    <a:gd name="T21" fmla="*/ 0 h 554"/>
                    <a:gd name="T22" fmla="*/ 3 w 228"/>
                    <a:gd name="T23" fmla="*/ 0 h 554"/>
                    <a:gd name="T24" fmla="*/ 4 w 228"/>
                    <a:gd name="T25" fmla="*/ 0 h 554"/>
                    <a:gd name="T26" fmla="*/ 4 w 228"/>
                    <a:gd name="T27" fmla="*/ 0 h 554"/>
                    <a:gd name="T28" fmla="*/ 5 w 228"/>
                    <a:gd name="T29" fmla="*/ 0 h 554"/>
                    <a:gd name="T30" fmla="*/ 6 w 228"/>
                    <a:gd name="T31" fmla="*/ 0 h 554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228" h="554">
                      <a:moveTo>
                        <a:pt x="90" y="0"/>
                      </a:moveTo>
                      <a:lnTo>
                        <a:pt x="228" y="538"/>
                      </a:lnTo>
                      <a:lnTo>
                        <a:pt x="228" y="544"/>
                      </a:lnTo>
                      <a:lnTo>
                        <a:pt x="228" y="547"/>
                      </a:lnTo>
                      <a:lnTo>
                        <a:pt x="228" y="552"/>
                      </a:lnTo>
                      <a:lnTo>
                        <a:pt x="226" y="554"/>
                      </a:lnTo>
                      <a:lnTo>
                        <a:pt x="144" y="554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5" y="0"/>
                      </a:lnTo>
                      <a:lnTo>
                        <a:pt x="35" y="0"/>
                      </a:lnTo>
                      <a:lnTo>
                        <a:pt x="46" y="0"/>
                      </a:lnTo>
                      <a:lnTo>
                        <a:pt x="57" y="0"/>
                      </a:lnTo>
                      <a:lnTo>
                        <a:pt x="68" y="0"/>
                      </a:lnTo>
                      <a:lnTo>
                        <a:pt x="79" y="0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rgbClr val="DD89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97" name="Freeform 275"/>
                <p:cNvSpPr>
                  <a:spLocks/>
                </p:cNvSpPr>
                <p:nvPr/>
              </p:nvSpPr>
              <p:spPr bwMode="auto">
                <a:xfrm>
                  <a:off x="4758" y="1422"/>
                  <a:ext cx="58" cy="138"/>
                </a:xfrm>
                <a:custGeom>
                  <a:avLst/>
                  <a:gdLst>
                    <a:gd name="T0" fmla="*/ 5 w 231"/>
                    <a:gd name="T1" fmla="*/ 0 h 554"/>
                    <a:gd name="T2" fmla="*/ 15 w 231"/>
                    <a:gd name="T3" fmla="*/ 34 h 554"/>
                    <a:gd name="T4" fmla="*/ 9 w 231"/>
                    <a:gd name="T5" fmla="*/ 34 h 554"/>
                    <a:gd name="T6" fmla="*/ 0 w 231"/>
                    <a:gd name="T7" fmla="*/ 0 h 554"/>
                    <a:gd name="T8" fmla="*/ 1 w 231"/>
                    <a:gd name="T9" fmla="*/ 0 h 554"/>
                    <a:gd name="T10" fmla="*/ 2 w 231"/>
                    <a:gd name="T11" fmla="*/ 0 h 554"/>
                    <a:gd name="T12" fmla="*/ 2 w 231"/>
                    <a:gd name="T13" fmla="*/ 0 h 554"/>
                    <a:gd name="T14" fmla="*/ 3 w 231"/>
                    <a:gd name="T15" fmla="*/ 0 h 554"/>
                    <a:gd name="T16" fmla="*/ 3 w 231"/>
                    <a:gd name="T17" fmla="*/ 0 h 554"/>
                    <a:gd name="T18" fmla="*/ 4 w 231"/>
                    <a:gd name="T19" fmla="*/ 0 h 554"/>
                    <a:gd name="T20" fmla="*/ 5 w 231"/>
                    <a:gd name="T21" fmla="*/ 0 h 554"/>
                    <a:gd name="T22" fmla="*/ 5 w 231"/>
                    <a:gd name="T23" fmla="*/ 0 h 554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31" h="554">
                      <a:moveTo>
                        <a:pt x="85" y="0"/>
                      </a:moveTo>
                      <a:lnTo>
                        <a:pt x="231" y="554"/>
                      </a:lnTo>
                      <a:lnTo>
                        <a:pt x="142" y="554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2" y="0"/>
                      </a:lnTo>
                      <a:lnTo>
                        <a:pt x="32" y="0"/>
                      </a:lnTo>
                      <a:lnTo>
                        <a:pt x="44" y="0"/>
                      </a:lnTo>
                      <a:lnTo>
                        <a:pt x="52" y="0"/>
                      </a:lnTo>
                      <a:lnTo>
                        <a:pt x="62" y="0"/>
                      </a:lnTo>
                      <a:lnTo>
                        <a:pt x="74" y="0"/>
                      </a:lnTo>
                      <a:lnTo>
                        <a:pt x="85" y="0"/>
                      </a:lnTo>
                      <a:close/>
                    </a:path>
                  </a:pathLst>
                </a:custGeom>
                <a:solidFill>
                  <a:srgbClr val="DD8C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98" name="Freeform 276"/>
                <p:cNvSpPr>
                  <a:spLocks/>
                </p:cNvSpPr>
                <p:nvPr/>
              </p:nvSpPr>
              <p:spPr bwMode="auto">
                <a:xfrm>
                  <a:off x="4746" y="1421"/>
                  <a:ext cx="58" cy="139"/>
                </a:xfrm>
                <a:custGeom>
                  <a:avLst/>
                  <a:gdLst>
                    <a:gd name="T0" fmla="*/ 6 w 231"/>
                    <a:gd name="T1" fmla="*/ 0 h 556"/>
                    <a:gd name="T2" fmla="*/ 15 w 231"/>
                    <a:gd name="T3" fmla="*/ 35 h 556"/>
                    <a:gd name="T4" fmla="*/ 9 w 231"/>
                    <a:gd name="T5" fmla="*/ 35 h 556"/>
                    <a:gd name="T6" fmla="*/ 0 w 231"/>
                    <a:gd name="T7" fmla="*/ 0 h 556"/>
                    <a:gd name="T8" fmla="*/ 1 w 231"/>
                    <a:gd name="T9" fmla="*/ 0 h 556"/>
                    <a:gd name="T10" fmla="*/ 2 w 231"/>
                    <a:gd name="T11" fmla="*/ 0 h 556"/>
                    <a:gd name="T12" fmla="*/ 2 w 231"/>
                    <a:gd name="T13" fmla="*/ 0 h 556"/>
                    <a:gd name="T14" fmla="*/ 3 w 231"/>
                    <a:gd name="T15" fmla="*/ 0 h 556"/>
                    <a:gd name="T16" fmla="*/ 4 w 231"/>
                    <a:gd name="T17" fmla="*/ 0 h 556"/>
                    <a:gd name="T18" fmla="*/ 4 w 231"/>
                    <a:gd name="T19" fmla="*/ 0 h 556"/>
                    <a:gd name="T20" fmla="*/ 5 w 231"/>
                    <a:gd name="T21" fmla="*/ 0 h 556"/>
                    <a:gd name="T22" fmla="*/ 6 w 231"/>
                    <a:gd name="T23" fmla="*/ 0 h 55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31" h="556">
                      <a:moveTo>
                        <a:pt x="87" y="2"/>
                      </a:moveTo>
                      <a:lnTo>
                        <a:pt x="231" y="556"/>
                      </a:lnTo>
                      <a:lnTo>
                        <a:pt x="142" y="556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2" y="2"/>
                      </a:lnTo>
                      <a:lnTo>
                        <a:pt x="32" y="2"/>
                      </a:lnTo>
                      <a:lnTo>
                        <a:pt x="43" y="2"/>
                      </a:lnTo>
                      <a:lnTo>
                        <a:pt x="55" y="2"/>
                      </a:lnTo>
                      <a:lnTo>
                        <a:pt x="66" y="2"/>
                      </a:lnTo>
                      <a:lnTo>
                        <a:pt x="76" y="2"/>
                      </a:lnTo>
                      <a:lnTo>
                        <a:pt x="87" y="2"/>
                      </a:lnTo>
                      <a:close/>
                    </a:path>
                  </a:pathLst>
                </a:custGeom>
                <a:solidFill>
                  <a:srgbClr val="DD8E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99" name="Freeform 277"/>
                <p:cNvSpPr>
                  <a:spLocks/>
                </p:cNvSpPr>
                <p:nvPr/>
              </p:nvSpPr>
              <p:spPr bwMode="auto">
                <a:xfrm>
                  <a:off x="4735" y="1421"/>
                  <a:ext cx="58" cy="139"/>
                </a:xfrm>
                <a:custGeom>
                  <a:avLst/>
                  <a:gdLst>
                    <a:gd name="T0" fmla="*/ 6 w 232"/>
                    <a:gd name="T1" fmla="*/ 0 h 556"/>
                    <a:gd name="T2" fmla="*/ 15 w 232"/>
                    <a:gd name="T3" fmla="*/ 35 h 556"/>
                    <a:gd name="T4" fmla="*/ 9 w 232"/>
                    <a:gd name="T5" fmla="*/ 35 h 556"/>
                    <a:gd name="T6" fmla="*/ 0 w 232"/>
                    <a:gd name="T7" fmla="*/ 0 h 556"/>
                    <a:gd name="T8" fmla="*/ 1 w 232"/>
                    <a:gd name="T9" fmla="*/ 0 h 556"/>
                    <a:gd name="T10" fmla="*/ 2 w 232"/>
                    <a:gd name="T11" fmla="*/ 0 h 556"/>
                    <a:gd name="T12" fmla="*/ 2 w 232"/>
                    <a:gd name="T13" fmla="*/ 0 h 556"/>
                    <a:gd name="T14" fmla="*/ 3 w 232"/>
                    <a:gd name="T15" fmla="*/ 0 h 556"/>
                    <a:gd name="T16" fmla="*/ 4 w 232"/>
                    <a:gd name="T17" fmla="*/ 0 h 556"/>
                    <a:gd name="T18" fmla="*/ 4 w 232"/>
                    <a:gd name="T19" fmla="*/ 0 h 556"/>
                    <a:gd name="T20" fmla="*/ 5 w 232"/>
                    <a:gd name="T21" fmla="*/ 0 h 556"/>
                    <a:gd name="T22" fmla="*/ 6 w 232"/>
                    <a:gd name="T23" fmla="*/ 0 h 55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32" h="556">
                      <a:moveTo>
                        <a:pt x="90" y="2"/>
                      </a:moveTo>
                      <a:lnTo>
                        <a:pt x="232" y="556"/>
                      </a:lnTo>
                      <a:lnTo>
                        <a:pt x="142" y="556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2" y="0"/>
                      </a:lnTo>
                      <a:lnTo>
                        <a:pt x="34" y="0"/>
                      </a:lnTo>
                      <a:lnTo>
                        <a:pt x="44" y="0"/>
                      </a:lnTo>
                      <a:lnTo>
                        <a:pt x="55" y="0"/>
                      </a:lnTo>
                      <a:lnTo>
                        <a:pt x="66" y="0"/>
                      </a:lnTo>
                      <a:lnTo>
                        <a:pt x="80" y="2"/>
                      </a:lnTo>
                      <a:lnTo>
                        <a:pt x="90" y="2"/>
                      </a:lnTo>
                      <a:close/>
                    </a:path>
                  </a:pathLst>
                </a:custGeom>
                <a:solidFill>
                  <a:srgbClr val="E091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00" name="Freeform 278"/>
                <p:cNvSpPr>
                  <a:spLocks/>
                </p:cNvSpPr>
                <p:nvPr/>
              </p:nvSpPr>
              <p:spPr bwMode="auto">
                <a:xfrm>
                  <a:off x="4724" y="1420"/>
                  <a:ext cx="58" cy="140"/>
                </a:xfrm>
                <a:custGeom>
                  <a:avLst/>
                  <a:gdLst>
                    <a:gd name="T0" fmla="*/ 6 w 232"/>
                    <a:gd name="T1" fmla="*/ 0 h 562"/>
                    <a:gd name="T2" fmla="*/ 15 w 232"/>
                    <a:gd name="T3" fmla="*/ 35 h 562"/>
                    <a:gd name="T4" fmla="*/ 9 w 232"/>
                    <a:gd name="T5" fmla="*/ 35 h 562"/>
                    <a:gd name="T6" fmla="*/ 0 w 232"/>
                    <a:gd name="T7" fmla="*/ 0 h 562"/>
                    <a:gd name="T8" fmla="*/ 1 w 232"/>
                    <a:gd name="T9" fmla="*/ 0 h 562"/>
                    <a:gd name="T10" fmla="*/ 2 w 232"/>
                    <a:gd name="T11" fmla="*/ 0 h 562"/>
                    <a:gd name="T12" fmla="*/ 2 w 232"/>
                    <a:gd name="T13" fmla="*/ 0 h 562"/>
                    <a:gd name="T14" fmla="*/ 3 w 232"/>
                    <a:gd name="T15" fmla="*/ 0 h 562"/>
                    <a:gd name="T16" fmla="*/ 4 w 232"/>
                    <a:gd name="T17" fmla="*/ 0 h 562"/>
                    <a:gd name="T18" fmla="*/ 4 w 232"/>
                    <a:gd name="T19" fmla="*/ 0 h 562"/>
                    <a:gd name="T20" fmla="*/ 5 w 232"/>
                    <a:gd name="T21" fmla="*/ 0 h 562"/>
                    <a:gd name="T22" fmla="*/ 6 w 232"/>
                    <a:gd name="T23" fmla="*/ 0 h 562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32" h="562">
                      <a:moveTo>
                        <a:pt x="90" y="6"/>
                      </a:moveTo>
                      <a:lnTo>
                        <a:pt x="232" y="562"/>
                      </a:lnTo>
                      <a:lnTo>
                        <a:pt x="142" y="562"/>
                      </a:lnTo>
                      <a:lnTo>
                        <a:pt x="0" y="0"/>
                      </a:lnTo>
                      <a:lnTo>
                        <a:pt x="11" y="3"/>
                      </a:lnTo>
                      <a:lnTo>
                        <a:pt x="22" y="3"/>
                      </a:lnTo>
                      <a:lnTo>
                        <a:pt x="33" y="6"/>
                      </a:lnTo>
                      <a:lnTo>
                        <a:pt x="44" y="6"/>
                      </a:lnTo>
                      <a:lnTo>
                        <a:pt x="55" y="6"/>
                      </a:lnTo>
                      <a:lnTo>
                        <a:pt x="66" y="6"/>
                      </a:lnTo>
                      <a:lnTo>
                        <a:pt x="80" y="6"/>
                      </a:lnTo>
                      <a:lnTo>
                        <a:pt x="90" y="6"/>
                      </a:lnTo>
                      <a:close/>
                    </a:path>
                  </a:pathLst>
                </a:custGeom>
                <a:solidFill>
                  <a:srgbClr val="E093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01" name="Freeform 279"/>
                <p:cNvSpPr>
                  <a:spLocks/>
                </p:cNvSpPr>
                <p:nvPr/>
              </p:nvSpPr>
              <p:spPr bwMode="auto">
                <a:xfrm>
                  <a:off x="4712" y="1420"/>
                  <a:ext cx="59" cy="140"/>
                </a:xfrm>
                <a:custGeom>
                  <a:avLst/>
                  <a:gdLst>
                    <a:gd name="T0" fmla="*/ 6 w 233"/>
                    <a:gd name="T1" fmla="*/ 0 h 562"/>
                    <a:gd name="T2" fmla="*/ 15 w 233"/>
                    <a:gd name="T3" fmla="*/ 35 h 562"/>
                    <a:gd name="T4" fmla="*/ 9 w 233"/>
                    <a:gd name="T5" fmla="*/ 35 h 562"/>
                    <a:gd name="T6" fmla="*/ 0 w 233"/>
                    <a:gd name="T7" fmla="*/ 0 h 562"/>
                    <a:gd name="T8" fmla="*/ 1 w 233"/>
                    <a:gd name="T9" fmla="*/ 0 h 562"/>
                    <a:gd name="T10" fmla="*/ 1 w 233"/>
                    <a:gd name="T11" fmla="*/ 0 h 562"/>
                    <a:gd name="T12" fmla="*/ 2 w 233"/>
                    <a:gd name="T13" fmla="*/ 0 h 562"/>
                    <a:gd name="T14" fmla="*/ 3 w 233"/>
                    <a:gd name="T15" fmla="*/ 0 h 562"/>
                    <a:gd name="T16" fmla="*/ 4 w 233"/>
                    <a:gd name="T17" fmla="*/ 0 h 562"/>
                    <a:gd name="T18" fmla="*/ 5 w 233"/>
                    <a:gd name="T19" fmla="*/ 0 h 562"/>
                    <a:gd name="T20" fmla="*/ 5 w 233"/>
                    <a:gd name="T21" fmla="*/ 0 h 562"/>
                    <a:gd name="T22" fmla="*/ 6 w 233"/>
                    <a:gd name="T23" fmla="*/ 0 h 562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33" h="562">
                      <a:moveTo>
                        <a:pt x="91" y="6"/>
                      </a:moveTo>
                      <a:lnTo>
                        <a:pt x="233" y="562"/>
                      </a:lnTo>
                      <a:lnTo>
                        <a:pt x="146" y="562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1" y="0"/>
                      </a:lnTo>
                      <a:lnTo>
                        <a:pt x="35" y="0"/>
                      </a:lnTo>
                      <a:lnTo>
                        <a:pt x="45" y="0"/>
                      </a:lnTo>
                      <a:lnTo>
                        <a:pt x="56" y="0"/>
                      </a:lnTo>
                      <a:lnTo>
                        <a:pt x="70" y="3"/>
                      </a:lnTo>
                      <a:lnTo>
                        <a:pt x="81" y="3"/>
                      </a:lnTo>
                      <a:lnTo>
                        <a:pt x="91" y="6"/>
                      </a:lnTo>
                      <a:close/>
                    </a:path>
                  </a:pathLst>
                </a:custGeom>
                <a:solidFill>
                  <a:srgbClr val="E096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02" name="Freeform 280"/>
                <p:cNvSpPr>
                  <a:spLocks/>
                </p:cNvSpPr>
                <p:nvPr/>
              </p:nvSpPr>
              <p:spPr bwMode="auto">
                <a:xfrm>
                  <a:off x="4701" y="1420"/>
                  <a:ext cx="58" cy="140"/>
                </a:xfrm>
                <a:custGeom>
                  <a:avLst/>
                  <a:gdLst>
                    <a:gd name="T0" fmla="*/ 6 w 231"/>
                    <a:gd name="T1" fmla="*/ 0 h 562"/>
                    <a:gd name="T2" fmla="*/ 15 w 231"/>
                    <a:gd name="T3" fmla="*/ 35 h 562"/>
                    <a:gd name="T4" fmla="*/ 9 w 231"/>
                    <a:gd name="T5" fmla="*/ 35 h 562"/>
                    <a:gd name="T6" fmla="*/ 0 w 231"/>
                    <a:gd name="T7" fmla="*/ 0 h 562"/>
                    <a:gd name="T8" fmla="*/ 1 w 231"/>
                    <a:gd name="T9" fmla="*/ 0 h 562"/>
                    <a:gd name="T10" fmla="*/ 1 w 231"/>
                    <a:gd name="T11" fmla="*/ 0 h 562"/>
                    <a:gd name="T12" fmla="*/ 2 w 231"/>
                    <a:gd name="T13" fmla="*/ 0 h 562"/>
                    <a:gd name="T14" fmla="*/ 3 w 231"/>
                    <a:gd name="T15" fmla="*/ 0 h 562"/>
                    <a:gd name="T16" fmla="*/ 4 w 231"/>
                    <a:gd name="T17" fmla="*/ 0 h 562"/>
                    <a:gd name="T18" fmla="*/ 4 w 231"/>
                    <a:gd name="T19" fmla="*/ 0 h 562"/>
                    <a:gd name="T20" fmla="*/ 5 w 231"/>
                    <a:gd name="T21" fmla="*/ 0 h 562"/>
                    <a:gd name="T22" fmla="*/ 6 w 231"/>
                    <a:gd name="T23" fmla="*/ 0 h 562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31" h="562">
                      <a:moveTo>
                        <a:pt x="89" y="0"/>
                      </a:moveTo>
                      <a:lnTo>
                        <a:pt x="231" y="562"/>
                      </a:lnTo>
                      <a:lnTo>
                        <a:pt x="146" y="562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1" y="0"/>
                      </a:lnTo>
                      <a:lnTo>
                        <a:pt x="33" y="0"/>
                      </a:lnTo>
                      <a:lnTo>
                        <a:pt x="44" y="0"/>
                      </a:lnTo>
                      <a:lnTo>
                        <a:pt x="54" y="0"/>
                      </a:lnTo>
                      <a:lnTo>
                        <a:pt x="68" y="0"/>
                      </a:lnTo>
                      <a:lnTo>
                        <a:pt x="79" y="0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rgbClr val="E0996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03" name="Freeform 281"/>
                <p:cNvSpPr>
                  <a:spLocks/>
                </p:cNvSpPr>
                <p:nvPr/>
              </p:nvSpPr>
              <p:spPr bwMode="auto">
                <a:xfrm>
                  <a:off x="4700" y="1420"/>
                  <a:ext cx="49" cy="140"/>
                </a:xfrm>
                <a:custGeom>
                  <a:avLst/>
                  <a:gdLst>
                    <a:gd name="T0" fmla="*/ 3 w 198"/>
                    <a:gd name="T1" fmla="*/ 0 h 562"/>
                    <a:gd name="T2" fmla="*/ 12 w 198"/>
                    <a:gd name="T3" fmla="*/ 35 h 562"/>
                    <a:gd name="T4" fmla="*/ 7 w 198"/>
                    <a:gd name="T5" fmla="*/ 35 h 562"/>
                    <a:gd name="T6" fmla="*/ 0 w 198"/>
                    <a:gd name="T7" fmla="*/ 9 h 562"/>
                    <a:gd name="T8" fmla="*/ 0 w 198"/>
                    <a:gd name="T9" fmla="*/ 0 h 562"/>
                    <a:gd name="T10" fmla="*/ 1 w 198"/>
                    <a:gd name="T11" fmla="*/ 0 h 562"/>
                    <a:gd name="T12" fmla="*/ 2 w 198"/>
                    <a:gd name="T13" fmla="*/ 0 h 562"/>
                    <a:gd name="T14" fmla="*/ 2 w 198"/>
                    <a:gd name="T15" fmla="*/ 0 h 562"/>
                    <a:gd name="T16" fmla="*/ 3 w 198"/>
                    <a:gd name="T17" fmla="*/ 0 h 56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98" h="562">
                      <a:moveTo>
                        <a:pt x="52" y="0"/>
                      </a:moveTo>
                      <a:lnTo>
                        <a:pt x="198" y="562"/>
                      </a:lnTo>
                      <a:lnTo>
                        <a:pt x="108" y="562"/>
                      </a:lnTo>
                      <a:lnTo>
                        <a:pt x="0" y="147"/>
                      </a:lnTo>
                      <a:lnTo>
                        <a:pt x="6" y="0"/>
                      </a:lnTo>
                      <a:lnTo>
                        <a:pt x="16" y="0"/>
                      </a:lnTo>
                      <a:lnTo>
                        <a:pt x="27" y="0"/>
                      </a:lnTo>
                      <a:lnTo>
                        <a:pt x="41" y="0"/>
                      </a:lnTo>
                      <a:lnTo>
                        <a:pt x="52" y="0"/>
                      </a:lnTo>
                      <a:close/>
                    </a:path>
                  </a:pathLst>
                </a:custGeom>
                <a:solidFill>
                  <a:srgbClr val="E29E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04" name="Freeform 282"/>
                <p:cNvSpPr>
                  <a:spLocks/>
                </p:cNvSpPr>
                <p:nvPr/>
              </p:nvSpPr>
              <p:spPr bwMode="auto">
                <a:xfrm>
                  <a:off x="4700" y="1420"/>
                  <a:ext cx="38" cy="140"/>
                </a:xfrm>
                <a:custGeom>
                  <a:avLst/>
                  <a:gdLst>
                    <a:gd name="T0" fmla="*/ 0 w 154"/>
                    <a:gd name="T1" fmla="*/ 0 h 562"/>
                    <a:gd name="T2" fmla="*/ 9 w 154"/>
                    <a:gd name="T3" fmla="*/ 35 h 562"/>
                    <a:gd name="T4" fmla="*/ 4 w 154"/>
                    <a:gd name="T5" fmla="*/ 35 h 562"/>
                    <a:gd name="T6" fmla="*/ 0 w 154"/>
                    <a:gd name="T7" fmla="*/ 20 h 562"/>
                    <a:gd name="T8" fmla="*/ 0 w 154"/>
                    <a:gd name="T9" fmla="*/ 0 h 562"/>
                    <a:gd name="T10" fmla="*/ 0 w 154"/>
                    <a:gd name="T11" fmla="*/ 0 h 56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54" h="562">
                      <a:moveTo>
                        <a:pt x="8" y="0"/>
                      </a:moveTo>
                      <a:lnTo>
                        <a:pt x="154" y="562"/>
                      </a:lnTo>
                      <a:lnTo>
                        <a:pt x="62" y="562"/>
                      </a:lnTo>
                      <a:lnTo>
                        <a:pt x="0" y="319"/>
                      </a:lnTo>
                      <a:lnTo>
                        <a:pt x="6" y="0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E5A3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05" name="Freeform 283"/>
                <p:cNvSpPr>
                  <a:spLocks/>
                </p:cNvSpPr>
                <p:nvPr/>
              </p:nvSpPr>
              <p:spPr bwMode="auto">
                <a:xfrm>
                  <a:off x="4700" y="1457"/>
                  <a:ext cx="27" cy="103"/>
                </a:xfrm>
                <a:custGeom>
                  <a:avLst/>
                  <a:gdLst>
                    <a:gd name="T0" fmla="*/ 0 w 108"/>
                    <a:gd name="T1" fmla="*/ 0 h 415"/>
                    <a:gd name="T2" fmla="*/ 7 w 108"/>
                    <a:gd name="T3" fmla="*/ 26 h 415"/>
                    <a:gd name="T4" fmla="*/ 1 w 108"/>
                    <a:gd name="T5" fmla="*/ 26 h 415"/>
                    <a:gd name="T6" fmla="*/ 0 w 108"/>
                    <a:gd name="T7" fmla="*/ 21 h 415"/>
                    <a:gd name="T8" fmla="*/ 0 w 108"/>
                    <a:gd name="T9" fmla="*/ 0 h 4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08" h="415">
                      <a:moveTo>
                        <a:pt x="0" y="0"/>
                      </a:moveTo>
                      <a:lnTo>
                        <a:pt x="108" y="415"/>
                      </a:lnTo>
                      <a:lnTo>
                        <a:pt x="18" y="415"/>
                      </a:lnTo>
                      <a:lnTo>
                        <a:pt x="0" y="3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A57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06" name="Freeform 284"/>
                <p:cNvSpPr>
                  <a:spLocks/>
                </p:cNvSpPr>
                <p:nvPr/>
              </p:nvSpPr>
              <p:spPr bwMode="auto">
                <a:xfrm>
                  <a:off x="4700" y="1499"/>
                  <a:ext cx="15" cy="61"/>
                </a:xfrm>
                <a:custGeom>
                  <a:avLst/>
                  <a:gdLst>
                    <a:gd name="T0" fmla="*/ 0 w 62"/>
                    <a:gd name="T1" fmla="*/ 0 h 243"/>
                    <a:gd name="T2" fmla="*/ 4 w 62"/>
                    <a:gd name="T3" fmla="*/ 15 h 243"/>
                    <a:gd name="T4" fmla="*/ 0 w 62"/>
                    <a:gd name="T5" fmla="*/ 15 h 243"/>
                    <a:gd name="T6" fmla="*/ 0 w 62"/>
                    <a:gd name="T7" fmla="*/ 0 h 24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62" h="243">
                      <a:moveTo>
                        <a:pt x="0" y="0"/>
                      </a:moveTo>
                      <a:lnTo>
                        <a:pt x="62" y="243"/>
                      </a:lnTo>
                      <a:lnTo>
                        <a:pt x="0" y="24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8A87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07" name="Freeform 285"/>
                <p:cNvSpPr>
                  <a:spLocks/>
                </p:cNvSpPr>
                <p:nvPr/>
              </p:nvSpPr>
              <p:spPr bwMode="auto">
                <a:xfrm>
                  <a:off x="4700" y="1543"/>
                  <a:ext cx="4" cy="17"/>
                </a:xfrm>
                <a:custGeom>
                  <a:avLst/>
                  <a:gdLst>
                    <a:gd name="T0" fmla="*/ 0 w 18"/>
                    <a:gd name="T1" fmla="*/ 0 h 70"/>
                    <a:gd name="T2" fmla="*/ 1 w 18"/>
                    <a:gd name="T3" fmla="*/ 4 h 70"/>
                    <a:gd name="T4" fmla="*/ 0 w 18"/>
                    <a:gd name="T5" fmla="*/ 4 h 70"/>
                    <a:gd name="T6" fmla="*/ 0 w 18"/>
                    <a:gd name="T7" fmla="*/ 0 h 7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8" h="70">
                      <a:moveTo>
                        <a:pt x="0" y="0"/>
                      </a:moveTo>
                      <a:lnTo>
                        <a:pt x="18" y="70"/>
                      </a:lnTo>
                      <a:lnTo>
                        <a:pt x="0" y="7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8AA7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08" name="Freeform 286"/>
                <p:cNvSpPr>
                  <a:spLocks/>
                </p:cNvSpPr>
                <p:nvPr/>
              </p:nvSpPr>
              <p:spPr bwMode="auto">
                <a:xfrm>
                  <a:off x="4188" y="1470"/>
                  <a:ext cx="119" cy="100"/>
                </a:xfrm>
                <a:custGeom>
                  <a:avLst/>
                  <a:gdLst>
                    <a:gd name="T0" fmla="*/ 28 w 475"/>
                    <a:gd name="T1" fmla="*/ 0 h 400"/>
                    <a:gd name="T2" fmla="*/ 30 w 475"/>
                    <a:gd name="T3" fmla="*/ 6 h 400"/>
                    <a:gd name="T4" fmla="*/ 27 w 475"/>
                    <a:gd name="T5" fmla="*/ 8 h 400"/>
                    <a:gd name="T6" fmla="*/ 24 w 475"/>
                    <a:gd name="T7" fmla="*/ 10 h 400"/>
                    <a:gd name="T8" fmla="*/ 21 w 475"/>
                    <a:gd name="T9" fmla="*/ 11 h 400"/>
                    <a:gd name="T10" fmla="*/ 19 w 475"/>
                    <a:gd name="T11" fmla="*/ 13 h 400"/>
                    <a:gd name="T12" fmla="*/ 16 w 475"/>
                    <a:gd name="T13" fmla="*/ 16 h 400"/>
                    <a:gd name="T14" fmla="*/ 15 w 475"/>
                    <a:gd name="T15" fmla="*/ 19 h 400"/>
                    <a:gd name="T16" fmla="*/ 13 w 475"/>
                    <a:gd name="T17" fmla="*/ 22 h 400"/>
                    <a:gd name="T18" fmla="*/ 12 w 475"/>
                    <a:gd name="T19" fmla="*/ 25 h 400"/>
                    <a:gd name="T20" fmla="*/ 10 w 475"/>
                    <a:gd name="T21" fmla="*/ 25 h 400"/>
                    <a:gd name="T22" fmla="*/ 9 w 475"/>
                    <a:gd name="T23" fmla="*/ 25 h 400"/>
                    <a:gd name="T24" fmla="*/ 7 w 475"/>
                    <a:gd name="T25" fmla="*/ 25 h 400"/>
                    <a:gd name="T26" fmla="*/ 6 w 475"/>
                    <a:gd name="T27" fmla="*/ 25 h 400"/>
                    <a:gd name="T28" fmla="*/ 4 w 475"/>
                    <a:gd name="T29" fmla="*/ 25 h 400"/>
                    <a:gd name="T30" fmla="*/ 3 w 475"/>
                    <a:gd name="T31" fmla="*/ 25 h 400"/>
                    <a:gd name="T32" fmla="*/ 1 w 475"/>
                    <a:gd name="T33" fmla="*/ 25 h 400"/>
                    <a:gd name="T34" fmla="*/ 0 w 475"/>
                    <a:gd name="T35" fmla="*/ 25 h 400"/>
                    <a:gd name="T36" fmla="*/ 1 w 475"/>
                    <a:gd name="T37" fmla="*/ 23 h 400"/>
                    <a:gd name="T38" fmla="*/ 1 w 475"/>
                    <a:gd name="T39" fmla="*/ 21 h 400"/>
                    <a:gd name="T40" fmla="*/ 2 w 475"/>
                    <a:gd name="T41" fmla="*/ 19 h 400"/>
                    <a:gd name="T42" fmla="*/ 3 w 475"/>
                    <a:gd name="T43" fmla="*/ 16 h 400"/>
                    <a:gd name="T44" fmla="*/ 4 w 475"/>
                    <a:gd name="T45" fmla="*/ 15 h 400"/>
                    <a:gd name="T46" fmla="*/ 6 w 475"/>
                    <a:gd name="T47" fmla="*/ 13 h 400"/>
                    <a:gd name="T48" fmla="*/ 7 w 475"/>
                    <a:gd name="T49" fmla="*/ 11 h 400"/>
                    <a:gd name="T50" fmla="*/ 9 w 475"/>
                    <a:gd name="T51" fmla="*/ 9 h 400"/>
                    <a:gd name="T52" fmla="*/ 11 w 475"/>
                    <a:gd name="T53" fmla="*/ 8 h 400"/>
                    <a:gd name="T54" fmla="*/ 13 w 475"/>
                    <a:gd name="T55" fmla="*/ 6 h 400"/>
                    <a:gd name="T56" fmla="*/ 15 w 475"/>
                    <a:gd name="T57" fmla="*/ 5 h 400"/>
                    <a:gd name="T58" fmla="*/ 18 w 475"/>
                    <a:gd name="T59" fmla="*/ 4 h 400"/>
                    <a:gd name="T60" fmla="*/ 20 w 475"/>
                    <a:gd name="T61" fmla="*/ 3 h 400"/>
                    <a:gd name="T62" fmla="*/ 23 w 475"/>
                    <a:gd name="T63" fmla="*/ 2 h 400"/>
                    <a:gd name="T64" fmla="*/ 25 w 475"/>
                    <a:gd name="T65" fmla="*/ 1 h 400"/>
                    <a:gd name="T66" fmla="*/ 28 w 475"/>
                    <a:gd name="T67" fmla="*/ 0 h 400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475" h="400">
                      <a:moveTo>
                        <a:pt x="443" y="0"/>
                      </a:moveTo>
                      <a:lnTo>
                        <a:pt x="475" y="100"/>
                      </a:lnTo>
                      <a:lnTo>
                        <a:pt x="427" y="123"/>
                      </a:lnTo>
                      <a:lnTo>
                        <a:pt x="380" y="150"/>
                      </a:lnTo>
                      <a:lnTo>
                        <a:pt x="337" y="180"/>
                      </a:lnTo>
                      <a:lnTo>
                        <a:pt x="299" y="212"/>
                      </a:lnTo>
                      <a:lnTo>
                        <a:pt x="261" y="253"/>
                      </a:lnTo>
                      <a:lnTo>
                        <a:pt x="231" y="294"/>
                      </a:lnTo>
                      <a:lnTo>
                        <a:pt x="203" y="342"/>
                      </a:lnTo>
                      <a:lnTo>
                        <a:pt x="182" y="391"/>
                      </a:lnTo>
                      <a:lnTo>
                        <a:pt x="161" y="395"/>
                      </a:lnTo>
                      <a:lnTo>
                        <a:pt x="138" y="397"/>
                      </a:lnTo>
                      <a:lnTo>
                        <a:pt x="117" y="397"/>
                      </a:lnTo>
                      <a:lnTo>
                        <a:pt x="92" y="400"/>
                      </a:lnTo>
                      <a:lnTo>
                        <a:pt x="67" y="400"/>
                      </a:lnTo>
                      <a:lnTo>
                        <a:pt x="44" y="400"/>
                      </a:lnTo>
                      <a:lnTo>
                        <a:pt x="21" y="400"/>
                      </a:lnTo>
                      <a:lnTo>
                        <a:pt x="0" y="400"/>
                      </a:lnTo>
                      <a:lnTo>
                        <a:pt x="8" y="361"/>
                      </a:lnTo>
                      <a:lnTo>
                        <a:pt x="16" y="326"/>
                      </a:lnTo>
                      <a:lnTo>
                        <a:pt x="30" y="294"/>
                      </a:lnTo>
                      <a:lnTo>
                        <a:pt x="49" y="261"/>
                      </a:lnTo>
                      <a:lnTo>
                        <a:pt x="67" y="231"/>
                      </a:lnTo>
                      <a:lnTo>
                        <a:pt x="92" y="201"/>
                      </a:lnTo>
                      <a:lnTo>
                        <a:pt x="117" y="174"/>
                      </a:lnTo>
                      <a:lnTo>
                        <a:pt x="143" y="147"/>
                      </a:lnTo>
                      <a:lnTo>
                        <a:pt x="177" y="123"/>
                      </a:lnTo>
                      <a:lnTo>
                        <a:pt x="209" y="100"/>
                      </a:lnTo>
                      <a:lnTo>
                        <a:pt x="244" y="79"/>
                      </a:lnTo>
                      <a:lnTo>
                        <a:pt x="279" y="60"/>
                      </a:lnTo>
                      <a:lnTo>
                        <a:pt x="318" y="40"/>
                      </a:lnTo>
                      <a:lnTo>
                        <a:pt x="358" y="28"/>
                      </a:lnTo>
                      <a:lnTo>
                        <a:pt x="399" y="12"/>
                      </a:lnTo>
                      <a:lnTo>
                        <a:pt x="443" y="0"/>
                      </a:lnTo>
                      <a:close/>
                    </a:path>
                  </a:pathLst>
                </a:custGeom>
                <a:solidFill>
                  <a:srgbClr val="CC562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09" name="Freeform 287"/>
                <p:cNvSpPr>
                  <a:spLocks/>
                </p:cNvSpPr>
                <p:nvPr/>
              </p:nvSpPr>
              <p:spPr bwMode="auto">
                <a:xfrm>
                  <a:off x="4293" y="1468"/>
                  <a:ext cx="21" cy="29"/>
                </a:xfrm>
                <a:custGeom>
                  <a:avLst/>
                  <a:gdLst>
                    <a:gd name="T0" fmla="*/ 2 w 81"/>
                    <a:gd name="T1" fmla="*/ 7 h 117"/>
                    <a:gd name="T2" fmla="*/ 0 w 81"/>
                    <a:gd name="T3" fmla="*/ 1 h 117"/>
                    <a:gd name="T4" fmla="*/ 1 w 81"/>
                    <a:gd name="T5" fmla="*/ 1 h 117"/>
                    <a:gd name="T6" fmla="*/ 2 w 81"/>
                    <a:gd name="T7" fmla="*/ 1 h 117"/>
                    <a:gd name="T8" fmla="*/ 2 w 81"/>
                    <a:gd name="T9" fmla="*/ 0 h 117"/>
                    <a:gd name="T10" fmla="*/ 3 w 81"/>
                    <a:gd name="T11" fmla="*/ 0 h 117"/>
                    <a:gd name="T12" fmla="*/ 5 w 81"/>
                    <a:gd name="T13" fmla="*/ 6 h 117"/>
                    <a:gd name="T14" fmla="*/ 4 w 81"/>
                    <a:gd name="T15" fmla="*/ 6 h 117"/>
                    <a:gd name="T16" fmla="*/ 4 w 81"/>
                    <a:gd name="T17" fmla="*/ 7 h 117"/>
                    <a:gd name="T18" fmla="*/ 3 w 81"/>
                    <a:gd name="T19" fmla="*/ 7 h 117"/>
                    <a:gd name="T20" fmla="*/ 2 w 81"/>
                    <a:gd name="T21" fmla="*/ 7 h 11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1" h="117">
                      <a:moveTo>
                        <a:pt x="29" y="117"/>
                      </a:moveTo>
                      <a:lnTo>
                        <a:pt x="0" y="13"/>
                      </a:lnTo>
                      <a:lnTo>
                        <a:pt x="10" y="13"/>
                      </a:lnTo>
                      <a:lnTo>
                        <a:pt x="23" y="11"/>
                      </a:lnTo>
                      <a:lnTo>
                        <a:pt x="35" y="6"/>
                      </a:lnTo>
                      <a:lnTo>
                        <a:pt x="48" y="0"/>
                      </a:lnTo>
                      <a:lnTo>
                        <a:pt x="81" y="101"/>
                      </a:lnTo>
                      <a:lnTo>
                        <a:pt x="67" y="106"/>
                      </a:lnTo>
                      <a:lnTo>
                        <a:pt x="56" y="108"/>
                      </a:lnTo>
                      <a:lnTo>
                        <a:pt x="42" y="114"/>
                      </a:lnTo>
                      <a:lnTo>
                        <a:pt x="29" y="117"/>
                      </a:lnTo>
                      <a:close/>
                    </a:path>
                  </a:pathLst>
                </a:custGeom>
                <a:solidFill>
                  <a:srgbClr val="CC562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10" name="Freeform 288"/>
                <p:cNvSpPr>
                  <a:spLocks/>
                </p:cNvSpPr>
                <p:nvPr/>
              </p:nvSpPr>
              <p:spPr bwMode="auto">
                <a:xfrm>
                  <a:off x="4299" y="1467"/>
                  <a:ext cx="20" cy="28"/>
                </a:xfrm>
                <a:custGeom>
                  <a:avLst/>
                  <a:gdLst>
                    <a:gd name="T0" fmla="*/ 2 w 81"/>
                    <a:gd name="T1" fmla="*/ 7 h 111"/>
                    <a:gd name="T2" fmla="*/ 0 w 81"/>
                    <a:gd name="T3" fmla="*/ 1 h 111"/>
                    <a:gd name="T4" fmla="*/ 1 w 81"/>
                    <a:gd name="T5" fmla="*/ 1 h 111"/>
                    <a:gd name="T6" fmla="*/ 2 w 81"/>
                    <a:gd name="T7" fmla="*/ 0 h 111"/>
                    <a:gd name="T8" fmla="*/ 2 w 81"/>
                    <a:gd name="T9" fmla="*/ 0 h 111"/>
                    <a:gd name="T10" fmla="*/ 3 w 81"/>
                    <a:gd name="T11" fmla="*/ 0 h 111"/>
                    <a:gd name="T12" fmla="*/ 5 w 81"/>
                    <a:gd name="T13" fmla="*/ 6 h 111"/>
                    <a:gd name="T14" fmla="*/ 4 w 81"/>
                    <a:gd name="T15" fmla="*/ 6 h 111"/>
                    <a:gd name="T16" fmla="*/ 4 w 81"/>
                    <a:gd name="T17" fmla="*/ 7 h 111"/>
                    <a:gd name="T18" fmla="*/ 3 w 81"/>
                    <a:gd name="T19" fmla="*/ 7 h 111"/>
                    <a:gd name="T20" fmla="*/ 2 w 81"/>
                    <a:gd name="T21" fmla="*/ 7 h 11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1" h="111">
                      <a:moveTo>
                        <a:pt x="32" y="111"/>
                      </a:moveTo>
                      <a:lnTo>
                        <a:pt x="0" y="11"/>
                      </a:lnTo>
                      <a:lnTo>
                        <a:pt x="14" y="9"/>
                      </a:lnTo>
                      <a:lnTo>
                        <a:pt x="27" y="5"/>
                      </a:lnTo>
                      <a:lnTo>
                        <a:pt x="37" y="3"/>
                      </a:lnTo>
                      <a:lnTo>
                        <a:pt x="51" y="0"/>
                      </a:lnTo>
                      <a:lnTo>
                        <a:pt x="81" y="95"/>
                      </a:lnTo>
                      <a:lnTo>
                        <a:pt x="70" y="99"/>
                      </a:lnTo>
                      <a:lnTo>
                        <a:pt x="60" y="104"/>
                      </a:lnTo>
                      <a:lnTo>
                        <a:pt x="46" y="106"/>
                      </a:lnTo>
                      <a:lnTo>
                        <a:pt x="32" y="111"/>
                      </a:lnTo>
                      <a:close/>
                    </a:path>
                  </a:pathLst>
                </a:custGeom>
                <a:solidFill>
                  <a:srgbClr val="CC56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11" name="Freeform 289"/>
                <p:cNvSpPr>
                  <a:spLocks/>
                </p:cNvSpPr>
                <p:nvPr/>
              </p:nvSpPr>
              <p:spPr bwMode="auto">
                <a:xfrm>
                  <a:off x="4305" y="1466"/>
                  <a:ext cx="21" cy="27"/>
                </a:xfrm>
                <a:custGeom>
                  <a:avLst/>
                  <a:gdLst>
                    <a:gd name="T0" fmla="*/ 2 w 81"/>
                    <a:gd name="T1" fmla="*/ 7 h 109"/>
                    <a:gd name="T2" fmla="*/ 0 w 81"/>
                    <a:gd name="T3" fmla="*/ 0 h 109"/>
                    <a:gd name="T4" fmla="*/ 1 w 81"/>
                    <a:gd name="T5" fmla="*/ 0 h 109"/>
                    <a:gd name="T6" fmla="*/ 2 w 81"/>
                    <a:gd name="T7" fmla="*/ 0 h 109"/>
                    <a:gd name="T8" fmla="*/ 3 w 81"/>
                    <a:gd name="T9" fmla="*/ 0 h 109"/>
                    <a:gd name="T10" fmla="*/ 3 w 81"/>
                    <a:gd name="T11" fmla="*/ 0 h 109"/>
                    <a:gd name="T12" fmla="*/ 5 w 81"/>
                    <a:gd name="T13" fmla="*/ 6 h 109"/>
                    <a:gd name="T14" fmla="*/ 5 w 81"/>
                    <a:gd name="T15" fmla="*/ 6 h 109"/>
                    <a:gd name="T16" fmla="*/ 4 w 81"/>
                    <a:gd name="T17" fmla="*/ 6 h 109"/>
                    <a:gd name="T18" fmla="*/ 3 w 81"/>
                    <a:gd name="T19" fmla="*/ 6 h 109"/>
                    <a:gd name="T20" fmla="*/ 2 w 81"/>
                    <a:gd name="T21" fmla="*/ 7 h 10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1" h="109">
                      <a:moveTo>
                        <a:pt x="33" y="109"/>
                      </a:moveTo>
                      <a:lnTo>
                        <a:pt x="0" y="8"/>
                      </a:lnTo>
                      <a:lnTo>
                        <a:pt x="14" y="8"/>
                      </a:lnTo>
                      <a:lnTo>
                        <a:pt x="27" y="5"/>
                      </a:lnTo>
                      <a:lnTo>
                        <a:pt x="38" y="3"/>
                      </a:lnTo>
                      <a:lnTo>
                        <a:pt x="52" y="0"/>
                      </a:lnTo>
                      <a:lnTo>
                        <a:pt x="81" y="92"/>
                      </a:lnTo>
                      <a:lnTo>
                        <a:pt x="70" y="95"/>
                      </a:lnTo>
                      <a:lnTo>
                        <a:pt x="57" y="100"/>
                      </a:lnTo>
                      <a:lnTo>
                        <a:pt x="43" y="104"/>
                      </a:lnTo>
                      <a:lnTo>
                        <a:pt x="33" y="109"/>
                      </a:lnTo>
                      <a:close/>
                    </a:path>
                  </a:pathLst>
                </a:custGeom>
                <a:solidFill>
                  <a:srgbClr val="CC59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12" name="Freeform 290"/>
                <p:cNvSpPr>
                  <a:spLocks/>
                </p:cNvSpPr>
                <p:nvPr/>
              </p:nvSpPr>
              <p:spPr bwMode="auto">
                <a:xfrm>
                  <a:off x="4312" y="1465"/>
                  <a:ext cx="21" cy="26"/>
                </a:xfrm>
                <a:custGeom>
                  <a:avLst/>
                  <a:gdLst>
                    <a:gd name="T0" fmla="*/ 2 w 85"/>
                    <a:gd name="T1" fmla="*/ 6 h 106"/>
                    <a:gd name="T2" fmla="*/ 0 w 85"/>
                    <a:gd name="T3" fmla="*/ 1 h 106"/>
                    <a:gd name="T4" fmla="*/ 1 w 85"/>
                    <a:gd name="T5" fmla="*/ 0 h 106"/>
                    <a:gd name="T6" fmla="*/ 2 w 85"/>
                    <a:gd name="T7" fmla="*/ 0 h 106"/>
                    <a:gd name="T8" fmla="*/ 2 w 85"/>
                    <a:gd name="T9" fmla="*/ 0 h 106"/>
                    <a:gd name="T10" fmla="*/ 3 w 85"/>
                    <a:gd name="T11" fmla="*/ 0 h 106"/>
                    <a:gd name="T12" fmla="*/ 5 w 85"/>
                    <a:gd name="T13" fmla="*/ 6 h 106"/>
                    <a:gd name="T14" fmla="*/ 4 w 85"/>
                    <a:gd name="T15" fmla="*/ 6 h 106"/>
                    <a:gd name="T16" fmla="*/ 3 w 85"/>
                    <a:gd name="T17" fmla="*/ 6 h 106"/>
                    <a:gd name="T18" fmla="*/ 3 w 85"/>
                    <a:gd name="T19" fmla="*/ 6 h 106"/>
                    <a:gd name="T20" fmla="*/ 2 w 85"/>
                    <a:gd name="T21" fmla="*/ 6 h 10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5" h="106">
                      <a:moveTo>
                        <a:pt x="30" y="106"/>
                      </a:moveTo>
                      <a:lnTo>
                        <a:pt x="0" y="11"/>
                      </a:lnTo>
                      <a:lnTo>
                        <a:pt x="14" y="9"/>
                      </a:lnTo>
                      <a:lnTo>
                        <a:pt x="28" y="6"/>
                      </a:lnTo>
                      <a:lnTo>
                        <a:pt x="41" y="4"/>
                      </a:lnTo>
                      <a:lnTo>
                        <a:pt x="55" y="0"/>
                      </a:lnTo>
                      <a:lnTo>
                        <a:pt x="85" y="92"/>
                      </a:lnTo>
                      <a:lnTo>
                        <a:pt x="71" y="96"/>
                      </a:lnTo>
                      <a:lnTo>
                        <a:pt x="57" y="101"/>
                      </a:lnTo>
                      <a:lnTo>
                        <a:pt x="44" y="104"/>
                      </a:lnTo>
                      <a:lnTo>
                        <a:pt x="30" y="106"/>
                      </a:lnTo>
                      <a:close/>
                    </a:path>
                  </a:pathLst>
                </a:custGeom>
                <a:solidFill>
                  <a:srgbClr val="CC59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13" name="Freeform 291"/>
                <p:cNvSpPr>
                  <a:spLocks/>
                </p:cNvSpPr>
                <p:nvPr/>
              </p:nvSpPr>
              <p:spPr bwMode="auto">
                <a:xfrm>
                  <a:off x="4319" y="1464"/>
                  <a:ext cx="20" cy="25"/>
                </a:xfrm>
                <a:custGeom>
                  <a:avLst/>
                  <a:gdLst>
                    <a:gd name="T0" fmla="*/ 2 w 83"/>
                    <a:gd name="T1" fmla="*/ 6 h 100"/>
                    <a:gd name="T2" fmla="*/ 0 w 83"/>
                    <a:gd name="T3" fmla="*/ 1 h 100"/>
                    <a:gd name="T4" fmla="*/ 1 w 83"/>
                    <a:gd name="T5" fmla="*/ 1 h 100"/>
                    <a:gd name="T6" fmla="*/ 2 w 83"/>
                    <a:gd name="T7" fmla="*/ 0 h 100"/>
                    <a:gd name="T8" fmla="*/ 2 w 83"/>
                    <a:gd name="T9" fmla="*/ 0 h 100"/>
                    <a:gd name="T10" fmla="*/ 3 w 83"/>
                    <a:gd name="T11" fmla="*/ 0 h 100"/>
                    <a:gd name="T12" fmla="*/ 5 w 83"/>
                    <a:gd name="T13" fmla="*/ 6 h 100"/>
                    <a:gd name="T14" fmla="*/ 4 w 83"/>
                    <a:gd name="T15" fmla="*/ 6 h 100"/>
                    <a:gd name="T16" fmla="*/ 3 w 83"/>
                    <a:gd name="T17" fmla="*/ 6 h 100"/>
                    <a:gd name="T18" fmla="*/ 2 w 83"/>
                    <a:gd name="T19" fmla="*/ 6 h 100"/>
                    <a:gd name="T20" fmla="*/ 2 w 83"/>
                    <a:gd name="T21" fmla="*/ 6 h 1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3" h="100">
                      <a:moveTo>
                        <a:pt x="29" y="100"/>
                      </a:moveTo>
                      <a:lnTo>
                        <a:pt x="0" y="8"/>
                      </a:lnTo>
                      <a:lnTo>
                        <a:pt x="13" y="6"/>
                      </a:lnTo>
                      <a:lnTo>
                        <a:pt x="29" y="2"/>
                      </a:lnTo>
                      <a:lnTo>
                        <a:pt x="43" y="0"/>
                      </a:lnTo>
                      <a:lnTo>
                        <a:pt x="57" y="0"/>
                      </a:lnTo>
                      <a:lnTo>
                        <a:pt x="83" y="92"/>
                      </a:lnTo>
                      <a:lnTo>
                        <a:pt x="71" y="92"/>
                      </a:lnTo>
                      <a:lnTo>
                        <a:pt x="57" y="94"/>
                      </a:lnTo>
                      <a:lnTo>
                        <a:pt x="43" y="98"/>
                      </a:lnTo>
                      <a:lnTo>
                        <a:pt x="29" y="100"/>
                      </a:lnTo>
                      <a:close/>
                    </a:path>
                  </a:pathLst>
                </a:custGeom>
                <a:solidFill>
                  <a:srgbClr val="CC5B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14" name="Freeform 292"/>
                <p:cNvSpPr>
                  <a:spLocks/>
                </p:cNvSpPr>
                <p:nvPr/>
              </p:nvSpPr>
              <p:spPr bwMode="auto">
                <a:xfrm>
                  <a:off x="4325" y="1462"/>
                  <a:ext cx="21" cy="26"/>
                </a:xfrm>
                <a:custGeom>
                  <a:avLst/>
                  <a:gdLst>
                    <a:gd name="T0" fmla="*/ 2 w 84"/>
                    <a:gd name="T1" fmla="*/ 7 h 100"/>
                    <a:gd name="T2" fmla="*/ 0 w 84"/>
                    <a:gd name="T3" fmla="*/ 1 h 100"/>
                    <a:gd name="T4" fmla="*/ 1 w 84"/>
                    <a:gd name="T5" fmla="*/ 1 h 100"/>
                    <a:gd name="T6" fmla="*/ 2 w 84"/>
                    <a:gd name="T7" fmla="*/ 1 h 100"/>
                    <a:gd name="T8" fmla="*/ 3 w 84"/>
                    <a:gd name="T9" fmla="*/ 0 h 100"/>
                    <a:gd name="T10" fmla="*/ 4 w 84"/>
                    <a:gd name="T11" fmla="*/ 0 h 100"/>
                    <a:gd name="T12" fmla="*/ 5 w 84"/>
                    <a:gd name="T13" fmla="*/ 6 h 100"/>
                    <a:gd name="T14" fmla="*/ 5 w 84"/>
                    <a:gd name="T15" fmla="*/ 6 h 100"/>
                    <a:gd name="T16" fmla="*/ 4 w 84"/>
                    <a:gd name="T17" fmla="*/ 7 h 100"/>
                    <a:gd name="T18" fmla="*/ 3 w 84"/>
                    <a:gd name="T19" fmla="*/ 7 h 100"/>
                    <a:gd name="T20" fmla="*/ 2 w 84"/>
                    <a:gd name="T21" fmla="*/ 7 h 1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4" h="100">
                      <a:moveTo>
                        <a:pt x="30" y="100"/>
                      </a:moveTo>
                      <a:lnTo>
                        <a:pt x="0" y="8"/>
                      </a:lnTo>
                      <a:lnTo>
                        <a:pt x="14" y="6"/>
                      </a:lnTo>
                      <a:lnTo>
                        <a:pt x="30" y="6"/>
                      </a:lnTo>
                      <a:lnTo>
                        <a:pt x="44" y="3"/>
                      </a:lnTo>
                      <a:lnTo>
                        <a:pt x="56" y="0"/>
                      </a:lnTo>
                      <a:lnTo>
                        <a:pt x="84" y="93"/>
                      </a:lnTo>
                      <a:lnTo>
                        <a:pt x="70" y="93"/>
                      </a:lnTo>
                      <a:lnTo>
                        <a:pt x="56" y="95"/>
                      </a:lnTo>
                      <a:lnTo>
                        <a:pt x="44" y="98"/>
                      </a:lnTo>
                      <a:lnTo>
                        <a:pt x="30" y="100"/>
                      </a:lnTo>
                      <a:close/>
                    </a:path>
                  </a:pathLst>
                </a:custGeom>
                <a:solidFill>
                  <a:srgbClr val="CE60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15" name="Freeform 293"/>
                <p:cNvSpPr>
                  <a:spLocks/>
                </p:cNvSpPr>
                <p:nvPr/>
              </p:nvSpPr>
              <p:spPr bwMode="auto">
                <a:xfrm>
                  <a:off x="4333" y="1462"/>
                  <a:ext cx="20" cy="25"/>
                </a:xfrm>
                <a:custGeom>
                  <a:avLst/>
                  <a:gdLst>
                    <a:gd name="T0" fmla="*/ 1 w 81"/>
                    <a:gd name="T1" fmla="*/ 6 h 100"/>
                    <a:gd name="T2" fmla="*/ 0 w 81"/>
                    <a:gd name="T3" fmla="*/ 1 h 100"/>
                    <a:gd name="T4" fmla="*/ 1 w 81"/>
                    <a:gd name="T5" fmla="*/ 1 h 100"/>
                    <a:gd name="T6" fmla="*/ 1 w 81"/>
                    <a:gd name="T7" fmla="*/ 0 h 100"/>
                    <a:gd name="T8" fmla="*/ 2 w 81"/>
                    <a:gd name="T9" fmla="*/ 0 h 100"/>
                    <a:gd name="T10" fmla="*/ 3 w 81"/>
                    <a:gd name="T11" fmla="*/ 0 h 100"/>
                    <a:gd name="T12" fmla="*/ 5 w 81"/>
                    <a:gd name="T13" fmla="*/ 6 h 100"/>
                    <a:gd name="T14" fmla="*/ 4 w 81"/>
                    <a:gd name="T15" fmla="*/ 6 h 100"/>
                    <a:gd name="T16" fmla="*/ 3 w 81"/>
                    <a:gd name="T17" fmla="*/ 6 h 100"/>
                    <a:gd name="T18" fmla="*/ 2 w 81"/>
                    <a:gd name="T19" fmla="*/ 6 h 100"/>
                    <a:gd name="T20" fmla="*/ 1 w 81"/>
                    <a:gd name="T21" fmla="*/ 6 h 1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1" h="100">
                      <a:moveTo>
                        <a:pt x="26" y="100"/>
                      </a:moveTo>
                      <a:lnTo>
                        <a:pt x="0" y="8"/>
                      </a:lnTo>
                      <a:lnTo>
                        <a:pt x="14" y="8"/>
                      </a:lnTo>
                      <a:lnTo>
                        <a:pt x="26" y="5"/>
                      </a:lnTo>
                      <a:lnTo>
                        <a:pt x="40" y="2"/>
                      </a:lnTo>
                      <a:lnTo>
                        <a:pt x="54" y="0"/>
                      </a:lnTo>
                      <a:lnTo>
                        <a:pt x="81" y="92"/>
                      </a:lnTo>
                      <a:lnTo>
                        <a:pt x="67" y="92"/>
                      </a:lnTo>
                      <a:lnTo>
                        <a:pt x="54" y="95"/>
                      </a:lnTo>
                      <a:lnTo>
                        <a:pt x="40" y="97"/>
                      </a:lnTo>
                      <a:lnTo>
                        <a:pt x="26" y="100"/>
                      </a:lnTo>
                      <a:close/>
                    </a:path>
                  </a:pathLst>
                </a:custGeom>
                <a:solidFill>
                  <a:srgbClr val="D163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16" name="Freeform 294"/>
                <p:cNvSpPr>
                  <a:spLocks/>
                </p:cNvSpPr>
                <p:nvPr/>
              </p:nvSpPr>
              <p:spPr bwMode="auto">
                <a:xfrm>
                  <a:off x="4339" y="1462"/>
                  <a:ext cx="21" cy="24"/>
                </a:xfrm>
                <a:custGeom>
                  <a:avLst/>
                  <a:gdLst>
                    <a:gd name="T0" fmla="*/ 2 w 82"/>
                    <a:gd name="T1" fmla="*/ 6 h 95"/>
                    <a:gd name="T2" fmla="*/ 0 w 82"/>
                    <a:gd name="T3" fmla="*/ 0 h 95"/>
                    <a:gd name="T4" fmla="*/ 1 w 82"/>
                    <a:gd name="T5" fmla="*/ 0 h 95"/>
                    <a:gd name="T6" fmla="*/ 2 w 82"/>
                    <a:gd name="T7" fmla="*/ 0 h 95"/>
                    <a:gd name="T8" fmla="*/ 3 w 82"/>
                    <a:gd name="T9" fmla="*/ 0 h 95"/>
                    <a:gd name="T10" fmla="*/ 4 w 82"/>
                    <a:gd name="T11" fmla="*/ 0 h 95"/>
                    <a:gd name="T12" fmla="*/ 5 w 82"/>
                    <a:gd name="T13" fmla="*/ 6 h 95"/>
                    <a:gd name="T14" fmla="*/ 5 w 82"/>
                    <a:gd name="T15" fmla="*/ 6 h 95"/>
                    <a:gd name="T16" fmla="*/ 4 w 82"/>
                    <a:gd name="T17" fmla="*/ 6 h 95"/>
                    <a:gd name="T18" fmla="*/ 3 w 82"/>
                    <a:gd name="T19" fmla="*/ 6 h 95"/>
                    <a:gd name="T20" fmla="*/ 2 w 82"/>
                    <a:gd name="T21" fmla="*/ 6 h 9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2" h="95">
                      <a:moveTo>
                        <a:pt x="28" y="95"/>
                      </a:moveTo>
                      <a:lnTo>
                        <a:pt x="0" y="2"/>
                      </a:lnTo>
                      <a:lnTo>
                        <a:pt x="14" y="0"/>
                      </a:lnTo>
                      <a:lnTo>
                        <a:pt x="28" y="0"/>
                      </a:lnTo>
                      <a:lnTo>
                        <a:pt x="41" y="0"/>
                      </a:lnTo>
                      <a:lnTo>
                        <a:pt x="55" y="0"/>
                      </a:lnTo>
                      <a:lnTo>
                        <a:pt x="82" y="92"/>
                      </a:lnTo>
                      <a:lnTo>
                        <a:pt x="69" y="92"/>
                      </a:lnTo>
                      <a:lnTo>
                        <a:pt x="55" y="92"/>
                      </a:lnTo>
                      <a:lnTo>
                        <a:pt x="41" y="92"/>
                      </a:lnTo>
                      <a:lnTo>
                        <a:pt x="28" y="95"/>
                      </a:lnTo>
                      <a:close/>
                    </a:path>
                  </a:pathLst>
                </a:custGeom>
                <a:solidFill>
                  <a:srgbClr val="D166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17" name="Freeform 295"/>
                <p:cNvSpPr>
                  <a:spLocks/>
                </p:cNvSpPr>
                <p:nvPr/>
              </p:nvSpPr>
              <p:spPr bwMode="auto">
                <a:xfrm>
                  <a:off x="4346" y="1462"/>
                  <a:ext cx="21" cy="23"/>
                </a:xfrm>
                <a:custGeom>
                  <a:avLst/>
                  <a:gdLst>
                    <a:gd name="T0" fmla="*/ 2 w 82"/>
                    <a:gd name="T1" fmla="*/ 6 h 92"/>
                    <a:gd name="T2" fmla="*/ 0 w 82"/>
                    <a:gd name="T3" fmla="*/ 0 h 92"/>
                    <a:gd name="T4" fmla="*/ 1 w 82"/>
                    <a:gd name="T5" fmla="*/ 0 h 92"/>
                    <a:gd name="T6" fmla="*/ 2 w 82"/>
                    <a:gd name="T7" fmla="*/ 0 h 92"/>
                    <a:gd name="T8" fmla="*/ 3 w 82"/>
                    <a:gd name="T9" fmla="*/ 0 h 92"/>
                    <a:gd name="T10" fmla="*/ 4 w 82"/>
                    <a:gd name="T11" fmla="*/ 0 h 92"/>
                    <a:gd name="T12" fmla="*/ 5 w 82"/>
                    <a:gd name="T13" fmla="*/ 6 h 92"/>
                    <a:gd name="T14" fmla="*/ 4 w 82"/>
                    <a:gd name="T15" fmla="*/ 6 h 92"/>
                    <a:gd name="T16" fmla="*/ 4 w 82"/>
                    <a:gd name="T17" fmla="*/ 6 h 92"/>
                    <a:gd name="T18" fmla="*/ 3 w 82"/>
                    <a:gd name="T19" fmla="*/ 6 h 92"/>
                    <a:gd name="T20" fmla="*/ 2 w 82"/>
                    <a:gd name="T21" fmla="*/ 6 h 9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2" h="92">
                      <a:moveTo>
                        <a:pt x="27" y="92"/>
                      </a:moveTo>
                      <a:lnTo>
                        <a:pt x="0" y="0"/>
                      </a:lnTo>
                      <a:lnTo>
                        <a:pt x="13" y="0"/>
                      </a:lnTo>
                      <a:lnTo>
                        <a:pt x="27" y="0"/>
                      </a:lnTo>
                      <a:lnTo>
                        <a:pt x="41" y="0"/>
                      </a:lnTo>
                      <a:lnTo>
                        <a:pt x="54" y="0"/>
                      </a:lnTo>
                      <a:lnTo>
                        <a:pt x="82" y="92"/>
                      </a:lnTo>
                      <a:lnTo>
                        <a:pt x="68" y="92"/>
                      </a:lnTo>
                      <a:lnTo>
                        <a:pt x="54" y="92"/>
                      </a:lnTo>
                      <a:lnTo>
                        <a:pt x="41" y="92"/>
                      </a:lnTo>
                      <a:lnTo>
                        <a:pt x="27" y="92"/>
                      </a:lnTo>
                      <a:close/>
                    </a:path>
                  </a:pathLst>
                </a:custGeom>
                <a:solidFill>
                  <a:srgbClr val="D1683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18" name="Freeform 296"/>
                <p:cNvSpPr>
                  <a:spLocks/>
                </p:cNvSpPr>
                <p:nvPr/>
              </p:nvSpPr>
              <p:spPr bwMode="auto">
                <a:xfrm>
                  <a:off x="4353" y="1462"/>
                  <a:ext cx="21" cy="23"/>
                </a:xfrm>
                <a:custGeom>
                  <a:avLst/>
                  <a:gdLst>
                    <a:gd name="T0" fmla="*/ 2 w 85"/>
                    <a:gd name="T1" fmla="*/ 6 h 92"/>
                    <a:gd name="T2" fmla="*/ 0 w 85"/>
                    <a:gd name="T3" fmla="*/ 0 h 92"/>
                    <a:gd name="T4" fmla="*/ 1 w 85"/>
                    <a:gd name="T5" fmla="*/ 0 h 92"/>
                    <a:gd name="T6" fmla="*/ 2 w 85"/>
                    <a:gd name="T7" fmla="*/ 0 h 92"/>
                    <a:gd name="T8" fmla="*/ 2 w 85"/>
                    <a:gd name="T9" fmla="*/ 0 h 92"/>
                    <a:gd name="T10" fmla="*/ 3 w 85"/>
                    <a:gd name="T11" fmla="*/ 0 h 92"/>
                    <a:gd name="T12" fmla="*/ 5 w 85"/>
                    <a:gd name="T13" fmla="*/ 6 h 92"/>
                    <a:gd name="T14" fmla="*/ 4 w 85"/>
                    <a:gd name="T15" fmla="*/ 6 h 92"/>
                    <a:gd name="T16" fmla="*/ 3 w 85"/>
                    <a:gd name="T17" fmla="*/ 6 h 92"/>
                    <a:gd name="T18" fmla="*/ 2 w 85"/>
                    <a:gd name="T19" fmla="*/ 6 h 92"/>
                    <a:gd name="T20" fmla="*/ 2 w 85"/>
                    <a:gd name="T21" fmla="*/ 6 h 9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5" h="92">
                      <a:moveTo>
                        <a:pt x="27" y="92"/>
                      </a:moveTo>
                      <a:lnTo>
                        <a:pt x="0" y="0"/>
                      </a:lnTo>
                      <a:lnTo>
                        <a:pt x="14" y="0"/>
                      </a:lnTo>
                      <a:lnTo>
                        <a:pt x="27" y="0"/>
                      </a:lnTo>
                      <a:lnTo>
                        <a:pt x="41" y="0"/>
                      </a:lnTo>
                      <a:lnTo>
                        <a:pt x="55" y="0"/>
                      </a:lnTo>
                      <a:lnTo>
                        <a:pt x="85" y="92"/>
                      </a:lnTo>
                      <a:lnTo>
                        <a:pt x="71" y="92"/>
                      </a:lnTo>
                      <a:lnTo>
                        <a:pt x="57" y="92"/>
                      </a:lnTo>
                      <a:lnTo>
                        <a:pt x="41" y="92"/>
                      </a:lnTo>
                      <a:lnTo>
                        <a:pt x="27" y="92"/>
                      </a:lnTo>
                      <a:close/>
                    </a:path>
                  </a:pathLst>
                </a:custGeom>
                <a:solidFill>
                  <a:srgbClr val="D36D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19" name="Freeform 297"/>
                <p:cNvSpPr>
                  <a:spLocks/>
                </p:cNvSpPr>
                <p:nvPr/>
              </p:nvSpPr>
              <p:spPr bwMode="auto">
                <a:xfrm>
                  <a:off x="4360" y="1462"/>
                  <a:ext cx="21" cy="24"/>
                </a:xfrm>
                <a:custGeom>
                  <a:avLst/>
                  <a:gdLst>
                    <a:gd name="T0" fmla="*/ 2 w 84"/>
                    <a:gd name="T1" fmla="*/ 6 h 95"/>
                    <a:gd name="T2" fmla="*/ 0 w 84"/>
                    <a:gd name="T3" fmla="*/ 0 h 95"/>
                    <a:gd name="T4" fmla="*/ 1 w 84"/>
                    <a:gd name="T5" fmla="*/ 0 h 95"/>
                    <a:gd name="T6" fmla="*/ 2 w 84"/>
                    <a:gd name="T7" fmla="*/ 0 h 95"/>
                    <a:gd name="T8" fmla="*/ 3 w 84"/>
                    <a:gd name="T9" fmla="*/ 0 h 95"/>
                    <a:gd name="T10" fmla="*/ 4 w 84"/>
                    <a:gd name="T11" fmla="*/ 0 h 95"/>
                    <a:gd name="T12" fmla="*/ 5 w 84"/>
                    <a:gd name="T13" fmla="*/ 6 h 95"/>
                    <a:gd name="T14" fmla="*/ 5 w 84"/>
                    <a:gd name="T15" fmla="*/ 6 h 95"/>
                    <a:gd name="T16" fmla="*/ 4 w 84"/>
                    <a:gd name="T17" fmla="*/ 6 h 95"/>
                    <a:gd name="T18" fmla="*/ 3 w 84"/>
                    <a:gd name="T19" fmla="*/ 6 h 95"/>
                    <a:gd name="T20" fmla="*/ 2 w 84"/>
                    <a:gd name="T21" fmla="*/ 6 h 9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4" h="95">
                      <a:moveTo>
                        <a:pt x="28" y="92"/>
                      </a:moveTo>
                      <a:lnTo>
                        <a:pt x="0" y="0"/>
                      </a:lnTo>
                      <a:lnTo>
                        <a:pt x="14" y="0"/>
                      </a:lnTo>
                      <a:lnTo>
                        <a:pt x="28" y="0"/>
                      </a:lnTo>
                      <a:lnTo>
                        <a:pt x="41" y="0"/>
                      </a:lnTo>
                      <a:lnTo>
                        <a:pt x="54" y="0"/>
                      </a:lnTo>
                      <a:lnTo>
                        <a:pt x="84" y="95"/>
                      </a:lnTo>
                      <a:lnTo>
                        <a:pt x="71" y="92"/>
                      </a:lnTo>
                      <a:lnTo>
                        <a:pt x="58" y="92"/>
                      </a:lnTo>
                      <a:lnTo>
                        <a:pt x="41" y="92"/>
                      </a:lnTo>
                      <a:lnTo>
                        <a:pt x="28" y="92"/>
                      </a:lnTo>
                      <a:close/>
                    </a:path>
                  </a:pathLst>
                </a:custGeom>
                <a:solidFill>
                  <a:srgbClr val="D370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20" name="Freeform 298"/>
                <p:cNvSpPr>
                  <a:spLocks/>
                </p:cNvSpPr>
                <p:nvPr/>
              </p:nvSpPr>
              <p:spPr bwMode="auto">
                <a:xfrm>
                  <a:off x="4367" y="1462"/>
                  <a:ext cx="22" cy="25"/>
                </a:xfrm>
                <a:custGeom>
                  <a:avLst/>
                  <a:gdLst>
                    <a:gd name="T0" fmla="*/ 2 w 89"/>
                    <a:gd name="T1" fmla="*/ 6 h 100"/>
                    <a:gd name="T2" fmla="*/ 0 w 89"/>
                    <a:gd name="T3" fmla="*/ 0 h 100"/>
                    <a:gd name="T4" fmla="*/ 1 w 89"/>
                    <a:gd name="T5" fmla="*/ 0 h 100"/>
                    <a:gd name="T6" fmla="*/ 2 w 89"/>
                    <a:gd name="T7" fmla="*/ 0 h 100"/>
                    <a:gd name="T8" fmla="*/ 3 w 89"/>
                    <a:gd name="T9" fmla="*/ 0 h 100"/>
                    <a:gd name="T10" fmla="*/ 3 w 89"/>
                    <a:gd name="T11" fmla="*/ 0 h 100"/>
                    <a:gd name="T12" fmla="*/ 5 w 89"/>
                    <a:gd name="T13" fmla="*/ 6 h 100"/>
                    <a:gd name="T14" fmla="*/ 4 w 89"/>
                    <a:gd name="T15" fmla="*/ 6 h 100"/>
                    <a:gd name="T16" fmla="*/ 4 w 89"/>
                    <a:gd name="T17" fmla="*/ 6 h 100"/>
                    <a:gd name="T18" fmla="*/ 3 w 89"/>
                    <a:gd name="T19" fmla="*/ 6 h 100"/>
                    <a:gd name="T20" fmla="*/ 2 w 89"/>
                    <a:gd name="T21" fmla="*/ 6 h 1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9" h="100">
                      <a:moveTo>
                        <a:pt x="30" y="92"/>
                      </a:moveTo>
                      <a:lnTo>
                        <a:pt x="0" y="0"/>
                      </a:lnTo>
                      <a:lnTo>
                        <a:pt x="13" y="0"/>
                      </a:lnTo>
                      <a:lnTo>
                        <a:pt x="30" y="0"/>
                      </a:lnTo>
                      <a:lnTo>
                        <a:pt x="43" y="0"/>
                      </a:lnTo>
                      <a:lnTo>
                        <a:pt x="56" y="0"/>
                      </a:lnTo>
                      <a:lnTo>
                        <a:pt x="89" y="100"/>
                      </a:lnTo>
                      <a:lnTo>
                        <a:pt x="72" y="97"/>
                      </a:lnTo>
                      <a:lnTo>
                        <a:pt x="59" y="95"/>
                      </a:lnTo>
                      <a:lnTo>
                        <a:pt x="43" y="95"/>
                      </a:lnTo>
                      <a:lnTo>
                        <a:pt x="30" y="92"/>
                      </a:lnTo>
                      <a:close/>
                    </a:path>
                  </a:pathLst>
                </a:custGeom>
                <a:solidFill>
                  <a:srgbClr val="D6724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21" name="Freeform 299"/>
                <p:cNvSpPr>
                  <a:spLocks/>
                </p:cNvSpPr>
                <p:nvPr/>
              </p:nvSpPr>
              <p:spPr bwMode="auto">
                <a:xfrm>
                  <a:off x="4373" y="1462"/>
                  <a:ext cx="24" cy="27"/>
                </a:xfrm>
                <a:custGeom>
                  <a:avLst/>
                  <a:gdLst>
                    <a:gd name="T0" fmla="*/ 2 w 93"/>
                    <a:gd name="T1" fmla="*/ 6 h 108"/>
                    <a:gd name="T2" fmla="*/ 0 w 93"/>
                    <a:gd name="T3" fmla="*/ 0 h 108"/>
                    <a:gd name="T4" fmla="*/ 1 w 93"/>
                    <a:gd name="T5" fmla="*/ 0 h 108"/>
                    <a:gd name="T6" fmla="*/ 2 w 93"/>
                    <a:gd name="T7" fmla="*/ 0 h 108"/>
                    <a:gd name="T8" fmla="*/ 3 w 93"/>
                    <a:gd name="T9" fmla="*/ 0 h 108"/>
                    <a:gd name="T10" fmla="*/ 4 w 93"/>
                    <a:gd name="T11" fmla="*/ 0 h 108"/>
                    <a:gd name="T12" fmla="*/ 6 w 93"/>
                    <a:gd name="T13" fmla="*/ 7 h 108"/>
                    <a:gd name="T14" fmla="*/ 5 w 93"/>
                    <a:gd name="T15" fmla="*/ 7 h 108"/>
                    <a:gd name="T16" fmla="*/ 4 w 93"/>
                    <a:gd name="T17" fmla="*/ 6 h 108"/>
                    <a:gd name="T18" fmla="*/ 3 w 93"/>
                    <a:gd name="T19" fmla="*/ 6 h 108"/>
                    <a:gd name="T20" fmla="*/ 2 w 93"/>
                    <a:gd name="T21" fmla="*/ 6 h 10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93" h="108">
                      <a:moveTo>
                        <a:pt x="30" y="95"/>
                      </a:moveTo>
                      <a:lnTo>
                        <a:pt x="0" y="0"/>
                      </a:lnTo>
                      <a:lnTo>
                        <a:pt x="14" y="0"/>
                      </a:lnTo>
                      <a:lnTo>
                        <a:pt x="30" y="0"/>
                      </a:lnTo>
                      <a:lnTo>
                        <a:pt x="44" y="0"/>
                      </a:lnTo>
                      <a:lnTo>
                        <a:pt x="58" y="0"/>
                      </a:lnTo>
                      <a:lnTo>
                        <a:pt x="93" y="108"/>
                      </a:lnTo>
                      <a:lnTo>
                        <a:pt x="79" y="102"/>
                      </a:lnTo>
                      <a:lnTo>
                        <a:pt x="63" y="100"/>
                      </a:lnTo>
                      <a:lnTo>
                        <a:pt x="46" y="97"/>
                      </a:lnTo>
                      <a:lnTo>
                        <a:pt x="30" y="95"/>
                      </a:lnTo>
                      <a:close/>
                    </a:path>
                  </a:pathLst>
                </a:custGeom>
                <a:solidFill>
                  <a:srgbClr val="D6754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22" name="Freeform 300"/>
                <p:cNvSpPr>
                  <a:spLocks/>
                </p:cNvSpPr>
                <p:nvPr/>
              </p:nvSpPr>
              <p:spPr bwMode="auto">
                <a:xfrm>
                  <a:off x="4381" y="1462"/>
                  <a:ext cx="22" cy="29"/>
                </a:xfrm>
                <a:custGeom>
                  <a:avLst/>
                  <a:gdLst>
                    <a:gd name="T0" fmla="*/ 2 w 90"/>
                    <a:gd name="T1" fmla="*/ 6 h 116"/>
                    <a:gd name="T2" fmla="*/ 0 w 90"/>
                    <a:gd name="T3" fmla="*/ 0 h 116"/>
                    <a:gd name="T4" fmla="*/ 1 w 90"/>
                    <a:gd name="T5" fmla="*/ 0 h 116"/>
                    <a:gd name="T6" fmla="*/ 2 w 90"/>
                    <a:gd name="T7" fmla="*/ 0 h 116"/>
                    <a:gd name="T8" fmla="*/ 2 w 90"/>
                    <a:gd name="T9" fmla="*/ 0 h 116"/>
                    <a:gd name="T10" fmla="*/ 3 w 90"/>
                    <a:gd name="T11" fmla="*/ 0 h 116"/>
                    <a:gd name="T12" fmla="*/ 5 w 90"/>
                    <a:gd name="T13" fmla="*/ 7 h 116"/>
                    <a:gd name="T14" fmla="*/ 5 w 90"/>
                    <a:gd name="T15" fmla="*/ 7 h 116"/>
                    <a:gd name="T16" fmla="*/ 4 w 90"/>
                    <a:gd name="T17" fmla="*/ 7 h 116"/>
                    <a:gd name="T18" fmla="*/ 3 w 90"/>
                    <a:gd name="T19" fmla="*/ 7 h 116"/>
                    <a:gd name="T20" fmla="*/ 2 w 90"/>
                    <a:gd name="T21" fmla="*/ 6 h 11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90" h="116">
                      <a:moveTo>
                        <a:pt x="33" y="100"/>
                      </a:moveTo>
                      <a:lnTo>
                        <a:pt x="0" y="0"/>
                      </a:lnTo>
                      <a:lnTo>
                        <a:pt x="14" y="0"/>
                      </a:lnTo>
                      <a:lnTo>
                        <a:pt x="28" y="0"/>
                      </a:lnTo>
                      <a:lnTo>
                        <a:pt x="41" y="0"/>
                      </a:lnTo>
                      <a:lnTo>
                        <a:pt x="55" y="0"/>
                      </a:lnTo>
                      <a:lnTo>
                        <a:pt x="90" y="116"/>
                      </a:lnTo>
                      <a:lnTo>
                        <a:pt x="76" y="111"/>
                      </a:lnTo>
                      <a:lnTo>
                        <a:pt x="63" y="106"/>
                      </a:lnTo>
                      <a:lnTo>
                        <a:pt x="49" y="102"/>
                      </a:lnTo>
                      <a:lnTo>
                        <a:pt x="33" y="100"/>
                      </a:lnTo>
                      <a:close/>
                    </a:path>
                  </a:pathLst>
                </a:custGeom>
                <a:solidFill>
                  <a:srgbClr val="D6754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23" name="Freeform 301"/>
                <p:cNvSpPr>
                  <a:spLocks/>
                </p:cNvSpPr>
                <p:nvPr/>
              </p:nvSpPr>
              <p:spPr bwMode="auto">
                <a:xfrm>
                  <a:off x="4388" y="1462"/>
                  <a:ext cx="24" cy="31"/>
                </a:xfrm>
                <a:custGeom>
                  <a:avLst/>
                  <a:gdLst>
                    <a:gd name="T0" fmla="*/ 2 w 97"/>
                    <a:gd name="T1" fmla="*/ 7 h 125"/>
                    <a:gd name="T2" fmla="*/ 0 w 97"/>
                    <a:gd name="T3" fmla="*/ 0 h 125"/>
                    <a:gd name="T4" fmla="*/ 1 w 97"/>
                    <a:gd name="T5" fmla="*/ 0 h 125"/>
                    <a:gd name="T6" fmla="*/ 2 w 97"/>
                    <a:gd name="T7" fmla="*/ 0 h 125"/>
                    <a:gd name="T8" fmla="*/ 3 w 97"/>
                    <a:gd name="T9" fmla="*/ 0 h 125"/>
                    <a:gd name="T10" fmla="*/ 3 w 97"/>
                    <a:gd name="T11" fmla="*/ 0 h 125"/>
                    <a:gd name="T12" fmla="*/ 6 w 97"/>
                    <a:gd name="T13" fmla="*/ 8 h 125"/>
                    <a:gd name="T14" fmla="*/ 5 w 97"/>
                    <a:gd name="T15" fmla="*/ 7 h 125"/>
                    <a:gd name="T16" fmla="*/ 4 w 97"/>
                    <a:gd name="T17" fmla="*/ 7 h 125"/>
                    <a:gd name="T18" fmla="*/ 3 w 97"/>
                    <a:gd name="T19" fmla="*/ 7 h 125"/>
                    <a:gd name="T20" fmla="*/ 2 w 97"/>
                    <a:gd name="T21" fmla="*/ 7 h 12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97" h="125">
                      <a:moveTo>
                        <a:pt x="35" y="108"/>
                      </a:moveTo>
                      <a:lnTo>
                        <a:pt x="0" y="0"/>
                      </a:lnTo>
                      <a:lnTo>
                        <a:pt x="13" y="0"/>
                      </a:lnTo>
                      <a:lnTo>
                        <a:pt x="30" y="0"/>
                      </a:lnTo>
                      <a:lnTo>
                        <a:pt x="43" y="0"/>
                      </a:lnTo>
                      <a:lnTo>
                        <a:pt x="57" y="2"/>
                      </a:lnTo>
                      <a:lnTo>
                        <a:pt x="97" y="125"/>
                      </a:lnTo>
                      <a:lnTo>
                        <a:pt x="81" y="120"/>
                      </a:lnTo>
                      <a:lnTo>
                        <a:pt x="65" y="116"/>
                      </a:lnTo>
                      <a:lnTo>
                        <a:pt x="48" y="111"/>
                      </a:lnTo>
                      <a:lnTo>
                        <a:pt x="35" y="108"/>
                      </a:lnTo>
                      <a:close/>
                    </a:path>
                  </a:pathLst>
                </a:custGeom>
                <a:solidFill>
                  <a:srgbClr val="D677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24" name="Freeform 302"/>
                <p:cNvSpPr>
                  <a:spLocks/>
                </p:cNvSpPr>
                <p:nvPr/>
              </p:nvSpPr>
              <p:spPr bwMode="auto">
                <a:xfrm>
                  <a:off x="4394" y="1462"/>
                  <a:ext cx="26" cy="34"/>
                </a:xfrm>
                <a:custGeom>
                  <a:avLst/>
                  <a:gdLst>
                    <a:gd name="T0" fmla="*/ 2 w 100"/>
                    <a:gd name="T1" fmla="*/ 7 h 138"/>
                    <a:gd name="T2" fmla="*/ 0 w 100"/>
                    <a:gd name="T3" fmla="*/ 0 h 138"/>
                    <a:gd name="T4" fmla="*/ 1 w 100"/>
                    <a:gd name="T5" fmla="*/ 0 h 138"/>
                    <a:gd name="T6" fmla="*/ 2 w 100"/>
                    <a:gd name="T7" fmla="*/ 0 h 138"/>
                    <a:gd name="T8" fmla="*/ 3 w 100"/>
                    <a:gd name="T9" fmla="*/ 0 h 138"/>
                    <a:gd name="T10" fmla="*/ 4 w 100"/>
                    <a:gd name="T11" fmla="*/ 0 h 138"/>
                    <a:gd name="T12" fmla="*/ 7 w 100"/>
                    <a:gd name="T13" fmla="*/ 8 h 138"/>
                    <a:gd name="T14" fmla="*/ 6 w 100"/>
                    <a:gd name="T15" fmla="*/ 8 h 138"/>
                    <a:gd name="T16" fmla="*/ 5 w 100"/>
                    <a:gd name="T17" fmla="*/ 8 h 138"/>
                    <a:gd name="T18" fmla="*/ 3 w 100"/>
                    <a:gd name="T19" fmla="*/ 7 h 138"/>
                    <a:gd name="T20" fmla="*/ 2 w 100"/>
                    <a:gd name="T21" fmla="*/ 7 h 13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00" h="138">
                      <a:moveTo>
                        <a:pt x="35" y="116"/>
                      </a:moveTo>
                      <a:lnTo>
                        <a:pt x="0" y="0"/>
                      </a:lnTo>
                      <a:lnTo>
                        <a:pt x="14" y="2"/>
                      </a:lnTo>
                      <a:lnTo>
                        <a:pt x="30" y="5"/>
                      </a:lnTo>
                      <a:lnTo>
                        <a:pt x="46" y="8"/>
                      </a:lnTo>
                      <a:lnTo>
                        <a:pt x="62" y="8"/>
                      </a:lnTo>
                      <a:lnTo>
                        <a:pt x="100" y="138"/>
                      </a:lnTo>
                      <a:lnTo>
                        <a:pt x="84" y="132"/>
                      </a:lnTo>
                      <a:lnTo>
                        <a:pt x="68" y="127"/>
                      </a:lnTo>
                      <a:lnTo>
                        <a:pt x="51" y="122"/>
                      </a:lnTo>
                      <a:lnTo>
                        <a:pt x="35" y="116"/>
                      </a:lnTo>
                      <a:close/>
                    </a:path>
                  </a:pathLst>
                </a:custGeom>
                <a:solidFill>
                  <a:srgbClr val="D67A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25" name="Freeform 303"/>
                <p:cNvSpPr>
                  <a:spLocks/>
                </p:cNvSpPr>
                <p:nvPr/>
              </p:nvSpPr>
              <p:spPr bwMode="auto">
                <a:xfrm>
                  <a:off x="4402" y="1462"/>
                  <a:ext cx="26" cy="39"/>
                </a:xfrm>
                <a:custGeom>
                  <a:avLst/>
                  <a:gdLst>
                    <a:gd name="T0" fmla="*/ 2 w 106"/>
                    <a:gd name="T1" fmla="*/ 8 h 153"/>
                    <a:gd name="T2" fmla="*/ 0 w 106"/>
                    <a:gd name="T3" fmla="*/ 0 h 153"/>
                    <a:gd name="T4" fmla="*/ 1 w 106"/>
                    <a:gd name="T5" fmla="*/ 0 h 153"/>
                    <a:gd name="T6" fmla="*/ 2 w 106"/>
                    <a:gd name="T7" fmla="*/ 1 h 153"/>
                    <a:gd name="T8" fmla="*/ 3 w 106"/>
                    <a:gd name="T9" fmla="*/ 1 h 153"/>
                    <a:gd name="T10" fmla="*/ 4 w 106"/>
                    <a:gd name="T11" fmla="*/ 1 h 153"/>
                    <a:gd name="T12" fmla="*/ 6 w 106"/>
                    <a:gd name="T13" fmla="*/ 10 h 153"/>
                    <a:gd name="T14" fmla="*/ 5 w 106"/>
                    <a:gd name="T15" fmla="*/ 9 h 153"/>
                    <a:gd name="T16" fmla="*/ 4 w 106"/>
                    <a:gd name="T17" fmla="*/ 9 h 153"/>
                    <a:gd name="T18" fmla="*/ 3 w 106"/>
                    <a:gd name="T19" fmla="*/ 8 h 153"/>
                    <a:gd name="T20" fmla="*/ 2 w 106"/>
                    <a:gd name="T21" fmla="*/ 8 h 15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06" h="153">
                      <a:moveTo>
                        <a:pt x="40" y="123"/>
                      </a:moveTo>
                      <a:lnTo>
                        <a:pt x="0" y="0"/>
                      </a:lnTo>
                      <a:lnTo>
                        <a:pt x="16" y="3"/>
                      </a:lnTo>
                      <a:lnTo>
                        <a:pt x="30" y="6"/>
                      </a:lnTo>
                      <a:lnTo>
                        <a:pt x="46" y="6"/>
                      </a:lnTo>
                      <a:lnTo>
                        <a:pt x="60" y="8"/>
                      </a:lnTo>
                      <a:lnTo>
                        <a:pt x="106" y="153"/>
                      </a:lnTo>
                      <a:lnTo>
                        <a:pt x="90" y="144"/>
                      </a:lnTo>
                      <a:lnTo>
                        <a:pt x="74" y="136"/>
                      </a:lnTo>
                      <a:lnTo>
                        <a:pt x="56" y="128"/>
                      </a:lnTo>
                      <a:lnTo>
                        <a:pt x="40" y="123"/>
                      </a:lnTo>
                      <a:close/>
                    </a:path>
                  </a:pathLst>
                </a:custGeom>
                <a:solidFill>
                  <a:srgbClr val="D87C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26" name="Freeform 304"/>
                <p:cNvSpPr>
                  <a:spLocks/>
                </p:cNvSpPr>
                <p:nvPr/>
              </p:nvSpPr>
              <p:spPr bwMode="auto">
                <a:xfrm>
                  <a:off x="4410" y="1464"/>
                  <a:ext cx="26" cy="41"/>
                </a:xfrm>
                <a:custGeom>
                  <a:avLst/>
                  <a:gdLst>
                    <a:gd name="T0" fmla="*/ 3 w 104"/>
                    <a:gd name="T1" fmla="*/ 8 h 163"/>
                    <a:gd name="T2" fmla="*/ 0 w 104"/>
                    <a:gd name="T3" fmla="*/ 0 h 163"/>
                    <a:gd name="T4" fmla="*/ 1 w 104"/>
                    <a:gd name="T5" fmla="*/ 0 h 163"/>
                    <a:gd name="T6" fmla="*/ 2 w 104"/>
                    <a:gd name="T7" fmla="*/ 1 h 163"/>
                    <a:gd name="T8" fmla="*/ 3 w 104"/>
                    <a:gd name="T9" fmla="*/ 1 h 163"/>
                    <a:gd name="T10" fmla="*/ 4 w 104"/>
                    <a:gd name="T11" fmla="*/ 1 h 163"/>
                    <a:gd name="T12" fmla="*/ 7 w 104"/>
                    <a:gd name="T13" fmla="*/ 10 h 163"/>
                    <a:gd name="T14" fmla="*/ 6 w 104"/>
                    <a:gd name="T15" fmla="*/ 10 h 163"/>
                    <a:gd name="T16" fmla="*/ 5 w 104"/>
                    <a:gd name="T17" fmla="*/ 9 h 163"/>
                    <a:gd name="T18" fmla="*/ 4 w 104"/>
                    <a:gd name="T19" fmla="*/ 9 h 163"/>
                    <a:gd name="T20" fmla="*/ 3 w 104"/>
                    <a:gd name="T21" fmla="*/ 8 h 16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04" h="163">
                      <a:moveTo>
                        <a:pt x="38" y="130"/>
                      </a:moveTo>
                      <a:lnTo>
                        <a:pt x="0" y="0"/>
                      </a:lnTo>
                      <a:lnTo>
                        <a:pt x="14" y="2"/>
                      </a:lnTo>
                      <a:lnTo>
                        <a:pt x="30" y="6"/>
                      </a:lnTo>
                      <a:lnTo>
                        <a:pt x="44" y="8"/>
                      </a:lnTo>
                      <a:lnTo>
                        <a:pt x="58" y="8"/>
                      </a:lnTo>
                      <a:lnTo>
                        <a:pt x="104" y="163"/>
                      </a:lnTo>
                      <a:lnTo>
                        <a:pt x="90" y="152"/>
                      </a:lnTo>
                      <a:lnTo>
                        <a:pt x="74" y="144"/>
                      </a:lnTo>
                      <a:lnTo>
                        <a:pt x="58" y="136"/>
                      </a:lnTo>
                      <a:lnTo>
                        <a:pt x="38" y="130"/>
                      </a:lnTo>
                      <a:close/>
                    </a:path>
                  </a:pathLst>
                </a:custGeom>
                <a:solidFill>
                  <a:srgbClr val="DB825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27" name="Freeform 305"/>
                <p:cNvSpPr>
                  <a:spLocks/>
                </p:cNvSpPr>
                <p:nvPr/>
              </p:nvSpPr>
              <p:spPr bwMode="auto">
                <a:xfrm>
                  <a:off x="4417" y="1465"/>
                  <a:ext cx="29" cy="46"/>
                </a:xfrm>
                <a:custGeom>
                  <a:avLst/>
                  <a:gdLst>
                    <a:gd name="T0" fmla="*/ 3 w 114"/>
                    <a:gd name="T1" fmla="*/ 9 h 186"/>
                    <a:gd name="T2" fmla="*/ 0 w 114"/>
                    <a:gd name="T3" fmla="*/ 0 h 186"/>
                    <a:gd name="T4" fmla="*/ 1 w 114"/>
                    <a:gd name="T5" fmla="*/ 0 h 186"/>
                    <a:gd name="T6" fmla="*/ 2 w 114"/>
                    <a:gd name="T7" fmla="*/ 0 h 186"/>
                    <a:gd name="T8" fmla="*/ 3 w 114"/>
                    <a:gd name="T9" fmla="*/ 1 h 186"/>
                    <a:gd name="T10" fmla="*/ 4 w 114"/>
                    <a:gd name="T11" fmla="*/ 1 h 186"/>
                    <a:gd name="T12" fmla="*/ 7 w 114"/>
                    <a:gd name="T13" fmla="*/ 11 h 186"/>
                    <a:gd name="T14" fmla="*/ 6 w 114"/>
                    <a:gd name="T15" fmla="*/ 11 h 186"/>
                    <a:gd name="T16" fmla="*/ 5 w 114"/>
                    <a:gd name="T17" fmla="*/ 10 h 186"/>
                    <a:gd name="T18" fmla="*/ 4 w 114"/>
                    <a:gd name="T19" fmla="*/ 10 h 186"/>
                    <a:gd name="T20" fmla="*/ 3 w 114"/>
                    <a:gd name="T21" fmla="*/ 9 h 18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14" h="186">
                      <a:moveTo>
                        <a:pt x="46" y="145"/>
                      </a:moveTo>
                      <a:lnTo>
                        <a:pt x="0" y="0"/>
                      </a:lnTo>
                      <a:lnTo>
                        <a:pt x="14" y="4"/>
                      </a:lnTo>
                      <a:lnTo>
                        <a:pt x="30" y="9"/>
                      </a:lnTo>
                      <a:lnTo>
                        <a:pt x="43" y="11"/>
                      </a:lnTo>
                      <a:lnTo>
                        <a:pt x="56" y="14"/>
                      </a:lnTo>
                      <a:lnTo>
                        <a:pt x="114" y="186"/>
                      </a:lnTo>
                      <a:lnTo>
                        <a:pt x="97" y="175"/>
                      </a:lnTo>
                      <a:lnTo>
                        <a:pt x="81" y="163"/>
                      </a:lnTo>
                      <a:lnTo>
                        <a:pt x="62" y="156"/>
                      </a:lnTo>
                      <a:lnTo>
                        <a:pt x="46" y="145"/>
                      </a:lnTo>
                      <a:close/>
                    </a:path>
                  </a:pathLst>
                </a:custGeom>
                <a:solidFill>
                  <a:srgbClr val="DB84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28" name="Freeform 306"/>
                <p:cNvSpPr>
                  <a:spLocks/>
                </p:cNvSpPr>
                <p:nvPr/>
              </p:nvSpPr>
              <p:spPr bwMode="auto">
                <a:xfrm>
                  <a:off x="4424" y="1466"/>
                  <a:ext cx="32" cy="54"/>
                </a:xfrm>
                <a:custGeom>
                  <a:avLst/>
                  <a:gdLst>
                    <a:gd name="T0" fmla="*/ 3 w 125"/>
                    <a:gd name="T1" fmla="*/ 10 h 215"/>
                    <a:gd name="T2" fmla="*/ 0 w 125"/>
                    <a:gd name="T3" fmla="*/ 0 h 215"/>
                    <a:gd name="T4" fmla="*/ 1 w 125"/>
                    <a:gd name="T5" fmla="*/ 0 h 215"/>
                    <a:gd name="T6" fmla="*/ 2 w 125"/>
                    <a:gd name="T7" fmla="*/ 1 h 215"/>
                    <a:gd name="T8" fmla="*/ 3 w 125"/>
                    <a:gd name="T9" fmla="*/ 1 h 215"/>
                    <a:gd name="T10" fmla="*/ 4 w 125"/>
                    <a:gd name="T11" fmla="*/ 1 h 215"/>
                    <a:gd name="T12" fmla="*/ 8 w 125"/>
                    <a:gd name="T13" fmla="*/ 14 h 215"/>
                    <a:gd name="T14" fmla="*/ 7 w 125"/>
                    <a:gd name="T15" fmla="*/ 13 h 215"/>
                    <a:gd name="T16" fmla="*/ 6 w 125"/>
                    <a:gd name="T17" fmla="*/ 12 h 215"/>
                    <a:gd name="T18" fmla="*/ 4 w 125"/>
                    <a:gd name="T19" fmla="*/ 11 h 215"/>
                    <a:gd name="T20" fmla="*/ 3 w 125"/>
                    <a:gd name="T21" fmla="*/ 10 h 21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5" h="215">
                      <a:moveTo>
                        <a:pt x="46" y="155"/>
                      </a:moveTo>
                      <a:lnTo>
                        <a:pt x="0" y="0"/>
                      </a:lnTo>
                      <a:lnTo>
                        <a:pt x="13" y="5"/>
                      </a:lnTo>
                      <a:lnTo>
                        <a:pt x="30" y="8"/>
                      </a:lnTo>
                      <a:lnTo>
                        <a:pt x="46" y="10"/>
                      </a:lnTo>
                      <a:lnTo>
                        <a:pt x="62" y="16"/>
                      </a:lnTo>
                      <a:lnTo>
                        <a:pt x="125" y="215"/>
                      </a:lnTo>
                      <a:lnTo>
                        <a:pt x="105" y="199"/>
                      </a:lnTo>
                      <a:lnTo>
                        <a:pt x="86" y="182"/>
                      </a:lnTo>
                      <a:lnTo>
                        <a:pt x="65" y="169"/>
                      </a:lnTo>
                      <a:lnTo>
                        <a:pt x="46" y="155"/>
                      </a:lnTo>
                      <a:close/>
                    </a:path>
                  </a:pathLst>
                </a:custGeom>
                <a:solidFill>
                  <a:srgbClr val="DB87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29" name="Freeform 307"/>
                <p:cNvSpPr>
                  <a:spLocks/>
                </p:cNvSpPr>
                <p:nvPr/>
              </p:nvSpPr>
              <p:spPr bwMode="auto">
                <a:xfrm>
                  <a:off x="4431" y="1468"/>
                  <a:ext cx="35" cy="63"/>
                </a:xfrm>
                <a:custGeom>
                  <a:avLst/>
                  <a:gdLst>
                    <a:gd name="T0" fmla="*/ 4 w 139"/>
                    <a:gd name="T1" fmla="*/ 11 h 253"/>
                    <a:gd name="T2" fmla="*/ 0 w 139"/>
                    <a:gd name="T3" fmla="*/ 0 h 253"/>
                    <a:gd name="T4" fmla="*/ 1 w 139"/>
                    <a:gd name="T5" fmla="*/ 0 h 253"/>
                    <a:gd name="T6" fmla="*/ 2 w 139"/>
                    <a:gd name="T7" fmla="*/ 0 h 253"/>
                    <a:gd name="T8" fmla="*/ 3 w 139"/>
                    <a:gd name="T9" fmla="*/ 1 h 253"/>
                    <a:gd name="T10" fmla="*/ 4 w 139"/>
                    <a:gd name="T11" fmla="*/ 1 h 253"/>
                    <a:gd name="T12" fmla="*/ 9 w 139"/>
                    <a:gd name="T13" fmla="*/ 16 h 253"/>
                    <a:gd name="T14" fmla="*/ 8 w 139"/>
                    <a:gd name="T15" fmla="*/ 15 h 253"/>
                    <a:gd name="T16" fmla="*/ 8 w 139"/>
                    <a:gd name="T17" fmla="*/ 14 h 253"/>
                    <a:gd name="T18" fmla="*/ 7 w 139"/>
                    <a:gd name="T19" fmla="*/ 14 h 253"/>
                    <a:gd name="T20" fmla="*/ 7 w 139"/>
                    <a:gd name="T21" fmla="*/ 13 h 253"/>
                    <a:gd name="T22" fmla="*/ 6 w 139"/>
                    <a:gd name="T23" fmla="*/ 12 h 253"/>
                    <a:gd name="T24" fmla="*/ 5 w 139"/>
                    <a:gd name="T25" fmla="*/ 12 h 253"/>
                    <a:gd name="T26" fmla="*/ 4 w 139"/>
                    <a:gd name="T27" fmla="*/ 11 h 253"/>
                    <a:gd name="T28" fmla="*/ 4 w 139"/>
                    <a:gd name="T29" fmla="*/ 11 h 253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39" h="253">
                      <a:moveTo>
                        <a:pt x="58" y="172"/>
                      </a:moveTo>
                      <a:lnTo>
                        <a:pt x="0" y="0"/>
                      </a:lnTo>
                      <a:lnTo>
                        <a:pt x="20" y="2"/>
                      </a:lnTo>
                      <a:lnTo>
                        <a:pt x="36" y="6"/>
                      </a:lnTo>
                      <a:lnTo>
                        <a:pt x="50" y="11"/>
                      </a:lnTo>
                      <a:lnTo>
                        <a:pt x="63" y="13"/>
                      </a:lnTo>
                      <a:lnTo>
                        <a:pt x="139" y="253"/>
                      </a:lnTo>
                      <a:lnTo>
                        <a:pt x="131" y="242"/>
                      </a:lnTo>
                      <a:lnTo>
                        <a:pt x="123" y="231"/>
                      </a:lnTo>
                      <a:lnTo>
                        <a:pt x="112" y="220"/>
                      </a:lnTo>
                      <a:lnTo>
                        <a:pt x="104" y="209"/>
                      </a:lnTo>
                      <a:lnTo>
                        <a:pt x="93" y="198"/>
                      </a:lnTo>
                      <a:lnTo>
                        <a:pt x="82" y="191"/>
                      </a:lnTo>
                      <a:lnTo>
                        <a:pt x="69" y="179"/>
                      </a:lnTo>
                      <a:lnTo>
                        <a:pt x="58" y="172"/>
                      </a:lnTo>
                      <a:close/>
                    </a:path>
                  </a:pathLst>
                </a:custGeom>
                <a:solidFill>
                  <a:srgbClr val="DD89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30" name="Freeform 308"/>
                <p:cNvSpPr>
                  <a:spLocks/>
                </p:cNvSpPr>
                <p:nvPr/>
              </p:nvSpPr>
              <p:spPr bwMode="auto">
                <a:xfrm>
                  <a:off x="4440" y="1470"/>
                  <a:ext cx="39" cy="82"/>
                </a:xfrm>
                <a:custGeom>
                  <a:avLst/>
                  <a:gdLst>
                    <a:gd name="T0" fmla="*/ 4 w 158"/>
                    <a:gd name="T1" fmla="*/ 12 h 329"/>
                    <a:gd name="T2" fmla="*/ 0 w 158"/>
                    <a:gd name="T3" fmla="*/ 0 h 329"/>
                    <a:gd name="T4" fmla="*/ 1 w 158"/>
                    <a:gd name="T5" fmla="*/ 0 h 329"/>
                    <a:gd name="T6" fmla="*/ 2 w 158"/>
                    <a:gd name="T7" fmla="*/ 0 h 329"/>
                    <a:gd name="T8" fmla="*/ 3 w 158"/>
                    <a:gd name="T9" fmla="*/ 1 h 329"/>
                    <a:gd name="T10" fmla="*/ 3 w 158"/>
                    <a:gd name="T11" fmla="*/ 1 h 329"/>
                    <a:gd name="T12" fmla="*/ 10 w 158"/>
                    <a:gd name="T13" fmla="*/ 20 h 329"/>
                    <a:gd name="T14" fmla="*/ 9 w 158"/>
                    <a:gd name="T15" fmla="*/ 19 h 329"/>
                    <a:gd name="T16" fmla="*/ 8 w 158"/>
                    <a:gd name="T17" fmla="*/ 18 h 329"/>
                    <a:gd name="T18" fmla="*/ 8 w 158"/>
                    <a:gd name="T19" fmla="*/ 17 h 329"/>
                    <a:gd name="T20" fmla="*/ 7 w 158"/>
                    <a:gd name="T21" fmla="*/ 16 h 329"/>
                    <a:gd name="T22" fmla="*/ 6 w 158"/>
                    <a:gd name="T23" fmla="*/ 15 h 329"/>
                    <a:gd name="T24" fmla="*/ 5 w 158"/>
                    <a:gd name="T25" fmla="*/ 14 h 329"/>
                    <a:gd name="T26" fmla="*/ 5 w 158"/>
                    <a:gd name="T27" fmla="*/ 13 h 329"/>
                    <a:gd name="T28" fmla="*/ 4 w 158"/>
                    <a:gd name="T29" fmla="*/ 12 h 329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58" h="329">
                      <a:moveTo>
                        <a:pt x="63" y="199"/>
                      </a:moveTo>
                      <a:lnTo>
                        <a:pt x="0" y="0"/>
                      </a:lnTo>
                      <a:lnTo>
                        <a:pt x="14" y="3"/>
                      </a:lnTo>
                      <a:lnTo>
                        <a:pt x="30" y="8"/>
                      </a:lnTo>
                      <a:lnTo>
                        <a:pt x="43" y="12"/>
                      </a:lnTo>
                      <a:lnTo>
                        <a:pt x="57" y="17"/>
                      </a:lnTo>
                      <a:lnTo>
                        <a:pt x="158" y="329"/>
                      </a:lnTo>
                      <a:lnTo>
                        <a:pt x="146" y="310"/>
                      </a:lnTo>
                      <a:lnTo>
                        <a:pt x="135" y="291"/>
                      </a:lnTo>
                      <a:lnTo>
                        <a:pt x="125" y="275"/>
                      </a:lnTo>
                      <a:lnTo>
                        <a:pt x="114" y="256"/>
                      </a:lnTo>
                      <a:lnTo>
                        <a:pt x="103" y="239"/>
                      </a:lnTo>
                      <a:lnTo>
                        <a:pt x="89" y="226"/>
                      </a:lnTo>
                      <a:lnTo>
                        <a:pt x="76" y="212"/>
                      </a:lnTo>
                      <a:lnTo>
                        <a:pt x="63" y="199"/>
                      </a:lnTo>
                      <a:close/>
                    </a:path>
                  </a:pathLst>
                </a:custGeom>
                <a:solidFill>
                  <a:srgbClr val="DD8C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31" name="Freeform 309"/>
                <p:cNvSpPr>
                  <a:spLocks/>
                </p:cNvSpPr>
                <p:nvPr/>
              </p:nvSpPr>
              <p:spPr bwMode="auto">
                <a:xfrm>
                  <a:off x="4447" y="1471"/>
                  <a:ext cx="46" cy="103"/>
                </a:xfrm>
                <a:custGeom>
                  <a:avLst/>
                  <a:gdLst>
                    <a:gd name="T0" fmla="*/ 5 w 184"/>
                    <a:gd name="T1" fmla="*/ 15 h 411"/>
                    <a:gd name="T2" fmla="*/ 0 w 184"/>
                    <a:gd name="T3" fmla="*/ 0 h 411"/>
                    <a:gd name="T4" fmla="*/ 1 w 184"/>
                    <a:gd name="T5" fmla="*/ 1 h 411"/>
                    <a:gd name="T6" fmla="*/ 2 w 184"/>
                    <a:gd name="T7" fmla="*/ 1 h 411"/>
                    <a:gd name="T8" fmla="*/ 3 w 184"/>
                    <a:gd name="T9" fmla="*/ 1 h 411"/>
                    <a:gd name="T10" fmla="*/ 4 w 184"/>
                    <a:gd name="T11" fmla="*/ 2 h 411"/>
                    <a:gd name="T12" fmla="*/ 12 w 184"/>
                    <a:gd name="T13" fmla="*/ 26 h 411"/>
                    <a:gd name="T14" fmla="*/ 12 w 184"/>
                    <a:gd name="T15" fmla="*/ 26 h 411"/>
                    <a:gd name="T16" fmla="*/ 11 w 184"/>
                    <a:gd name="T17" fmla="*/ 26 h 411"/>
                    <a:gd name="T18" fmla="*/ 11 w 184"/>
                    <a:gd name="T19" fmla="*/ 26 h 411"/>
                    <a:gd name="T20" fmla="*/ 11 w 184"/>
                    <a:gd name="T21" fmla="*/ 26 h 411"/>
                    <a:gd name="T22" fmla="*/ 10 w 184"/>
                    <a:gd name="T23" fmla="*/ 24 h 411"/>
                    <a:gd name="T24" fmla="*/ 9 w 184"/>
                    <a:gd name="T25" fmla="*/ 23 h 411"/>
                    <a:gd name="T26" fmla="*/ 9 w 184"/>
                    <a:gd name="T27" fmla="*/ 21 h 411"/>
                    <a:gd name="T28" fmla="*/ 8 w 184"/>
                    <a:gd name="T29" fmla="*/ 20 h 411"/>
                    <a:gd name="T30" fmla="*/ 7 w 184"/>
                    <a:gd name="T31" fmla="*/ 19 h 411"/>
                    <a:gd name="T32" fmla="*/ 7 w 184"/>
                    <a:gd name="T33" fmla="*/ 17 h 411"/>
                    <a:gd name="T34" fmla="*/ 6 w 184"/>
                    <a:gd name="T35" fmla="*/ 16 h 411"/>
                    <a:gd name="T36" fmla="*/ 5 w 184"/>
                    <a:gd name="T37" fmla="*/ 15 h 411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84" h="411">
                      <a:moveTo>
                        <a:pt x="76" y="240"/>
                      </a:moveTo>
                      <a:lnTo>
                        <a:pt x="0" y="0"/>
                      </a:lnTo>
                      <a:lnTo>
                        <a:pt x="16" y="7"/>
                      </a:lnTo>
                      <a:lnTo>
                        <a:pt x="33" y="12"/>
                      </a:lnTo>
                      <a:lnTo>
                        <a:pt x="49" y="19"/>
                      </a:lnTo>
                      <a:lnTo>
                        <a:pt x="66" y="25"/>
                      </a:lnTo>
                      <a:lnTo>
                        <a:pt x="184" y="411"/>
                      </a:lnTo>
                      <a:lnTo>
                        <a:pt x="182" y="411"/>
                      </a:lnTo>
                      <a:lnTo>
                        <a:pt x="177" y="411"/>
                      </a:lnTo>
                      <a:lnTo>
                        <a:pt x="172" y="411"/>
                      </a:lnTo>
                      <a:lnTo>
                        <a:pt x="166" y="411"/>
                      </a:lnTo>
                      <a:lnTo>
                        <a:pt x="158" y="386"/>
                      </a:lnTo>
                      <a:lnTo>
                        <a:pt x="149" y="362"/>
                      </a:lnTo>
                      <a:lnTo>
                        <a:pt x="138" y="340"/>
                      </a:lnTo>
                      <a:lnTo>
                        <a:pt x="128" y="316"/>
                      </a:lnTo>
                      <a:lnTo>
                        <a:pt x="117" y="297"/>
                      </a:lnTo>
                      <a:lnTo>
                        <a:pt x="103" y="275"/>
                      </a:lnTo>
                      <a:lnTo>
                        <a:pt x="89" y="259"/>
                      </a:lnTo>
                      <a:lnTo>
                        <a:pt x="76" y="240"/>
                      </a:lnTo>
                      <a:close/>
                    </a:path>
                  </a:pathLst>
                </a:custGeom>
                <a:solidFill>
                  <a:srgbClr val="DD8E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32" name="Freeform 310"/>
                <p:cNvSpPr>
                  <a:spLocks/>
                </p:cNvSpPr>
                <p:nvPr/>
              </p:nvSpPr>
              <p:spPr bwMode="auto">
                <a:xfrm>
                  <a:off x="4454" y="1474"/>
                  <a:ext cx="46" cy="101"/>
                </a:xfrm>
                <a:custGeom>
                  <a:avLst/>
                  <a:gdLst>
                    <a:gd name="T0" fmla="*/ 6 w 184"/>
                    <a:gd name="T1" fmla="*/ 20 h 404"/>
                    <a:gd name="T2" fmla="*/ 0 w 184"/>
                    <a:gd name="T3" fmla="*/ 0 h 404"/>
                    <a:gd name="T4" fmla="*/ 1 w 184"/>
                    <a:gd name="T5" fmla="*/ 0 h 404"/>
                    <a:gd name="T6" fmla="*/ 2 w 184"/>
                    <a:gd name="T7" fmla="*/ 1 h 404"/>
                    <a:gd name="T8" fmla="*/ 3 w 184"/>
                    <a:gd name="T9" fmla="*/ 1 h 404"/>
                    <a:gd name="T10" fmla="*/ 4 w 184"/>
                    <a:gd name="T11" fmla="*/ 2 h 404"/>
                    <a:gd name="T12" fmla="*/ 12 w 184"/>
                    <a:gd name="T13" fmla="*/ 25 h 404"/>
                    <a:gd name="T14" fmla="*/ 11 w 184"/>
                    <a:gd name="T15" fmla="*/ 25 h 404"/>
                    <a:gd name="T16" fmla="*/ 10 w 184"/>
                    <a:gd name="T17" fmla="*/ 25 h 404"/>
                    <a:gd name="T18" fmla="*/ 9 w 184"/>
                    <a:gd name="T19" fmla="*/ 25 h 404"/>
                    <a:gd name="T20" fmla="*/ 9 w 184"/>
                    <a:gd name="T21" fmla="*/ 25 h 404"/>
                    <a:gd name="T22" fmla="*/ 8 w 184"/>
                    <a:gd name="T23" fmla="*/ 24 h 404"/>
                    <a:gd name="T24" fmla="*/ 8 w 184"/>
                    <a:gd name="T25" fmla="*/ 22 h 404"/>
                    <a:gd name="T26" fmla="*/ 7 w 184"/>
                    <a:gd name="T27" fmla="*/ 21 h 404"/>
                    <a:gd name="T28" fmla="*/ 6 w 184"/>
                    <a:gd name="T29" fmla="*/ 20 h 40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84" h="404">
                      <a:moveTo>
                        <a:pt x="101" y="312"/>
                      </a:moveTo>
                      <a:lnTo>
                        <a:pt x="0" y="0"/>
                      </a:lnTo>
                      <a:lnTo>
                        <a:pt x="19" y="5"/>
                      </a:lnTo>
                      <a:lnTo>
                        <a:pt x="36" y="13"/>
                      </a:lnTo>
                      <a:lnTo>
                        <a:pt x="52" y="21"/>
                      </a:lnTo>
                      <a:lnTo>
                        <a:pt x="66" y="27"/>
                      </a:lnTo>
                      <a:lnTo>
                        <a:pt x="184" y="404"/>
                      </a:lnTo>
                      <a:lnTo>
                        <a:pt x="172" y="402"/>
                      </a:lnTo>
                      <a:lnTo>
                        <a:pt x="160" y="399"/>
                      </a:lnTo>
                      <a:lnTo>
                        <a:pt x="147" y="399"/>
                      </a:lnTo>
                      <a:lnTo>
                        <a:pt x="136" y="399"/>
                      </a:lnTo>
                      <a:lnTo>
                        <a:pt x="130" y="378"/>
                      </a:lnTo>
                      <a:lnTo>
                        <a:pt x="122" y="353"/>
                      </a:lnTo>
                      <a:lnTo>
                        <a:pt x="112" y="331"/>
                      </a:lnTo>
                      <a:lnTo>
                        <a:pt x="101" y="312"/>
                      </a:lnTo>
                      <a:close/>
                    </a:path>
                  </a:pathLst>
                </a:custGeom>
                <a:solidFill>
                  <a:srgbClr val="E091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33" name="Freeform 311"/>
                <p:cNvSpPr>
                  <a:spLocks/>
                </p:cNvSpPr>
                <p:nvPr/>
              </p:nvSpPr>
              <p:spPr bwMode="auto">
                <a:xfrm>
                  <a:off x="4463" y="1477"/>
                  <a:ext cx="44" cy="98"/>
                </a:xfrm>
                <a:custGeom>
                  <a:avLst/>
                  <a:gdLst>
                    <a:gd name="T0" fmla="*/ 8 w 176"/>
                    <a:gd name="T1" fmla="*/ 24 h 391"/>
                    <a:gd name="T2" fmla="*/ 0 w 176"/>
                    <a:gd name="T3" fmla="*/ 0 h 391"/>
                    <a:gd name="T4" fmla="*/ 1 w 176"/>
                    <a:gd name="T5" fmla="*/ 0 h 391"/>
                    <a:gd name="T6" fmla="*/ 2 w 176"/>
                    <a:gd name="T7" fmla="*/ 1 h 391"/>
                    <a:gd name="T8" fmla="*/ 3 w 176"/>
                    <a:gd name="T9" fmla="*/ 1 h 391"/>
                    <a:gd name="T10" fmla="*/ 4 w 176"/>
                    <a:gd name="T11" fmla="*/ 2 h 391"/>
                    <a:gd name="T12" fmla="*/ 11 w 176"/>
                    <a:gd name="T13" fmla="*/ 25 h 391"/>
                    <a:gd name="T14" fmla="*/ 10 w 176"/>
                    <a:gd name="T15" fmla="*/ 25 h 391"/>
                    <a:gd name="T16" fmla="*/ 9 w 176"/>
                    <a:gd name="T17" fmla="*/ 24 h 391"/>
                    <a:gd name="T18" fmla="*/ 8 w 176"/>
                    <a:gd name="T19" fmla="*/ 24 h 391"/>
                    <a:gd name="T20" fmla="*/ 8 w 176"/>
                    <a:gd name="T21" fmla="*/ 24 h 39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76" h="391">
                      <a:moveTo>
                        <a:pt x="118" y="386"/>
                      </a:moveTo>
                      <a:lnTo>
                        <a:pt x="0" y="0"/>
                      </a:lnTo>
                      <a:lnTo>
                        <a:pt x="16" y="5"/>
                      </a:lnTo>
                      <a:lnTo>
                        <a:pt x="32" y="10"/>
                      </a:lnTo>
                      <a:lnTo>
                        <a:pt x="48" y="19"/>
                      </a:lnTo>
                      <a:lnTo>
                        <a:pt x="65" y="24"/>
                      </a:lnTo>
                      <a:lnTo>
                        <a:pt x="176" y="391"/>
                      </a:lnTo>
                      <a:lnTo>
                        <a:pt x="162" y="391"/>
                      </a:lnTo>
                      <a:lnTo>
                        <a:pt x="148" y="389"/>
                      </a:lnTo>
                      <a:lnTo>
                        <a:pt x="132" y="386"/>
                      </a:lnTo>
                      <a:lnTo>
                        <a:pt x="118" y="386"/>
                      </a:lnTo>
                      <a:close/>
                    </a:path>
                  </a:pathLst>
                </a:custGeom>
                <a:solidFill>
                  <a:srgbClr val="E093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34" name="Freeform 312"/>
                <p:cNvSpPr>
                  <a:spLocks/>
                </p:cNvSpPr>
                <p:nvPr/>
              </p:nvSpPr>
              <p:spPr bwMode="auto">
                <a:xfrm>
                  <a:off x="4471" y="1481"/>
                  <a:ext cx="44" cy="95"/>
                </a:xfrm>
                <a:custGeom>
                  <a:avLst/>
                  <a:gdLst>
                    <a:gd name="T0" fmla="*/ 7 w 178"/>
                    <a:gd name="T1" fmla="*/ 23 h 381"/>
                    <a:gd name="T2" fmla="*/ 0 w 178"/>
                    <a:gd name="T3" fmla="*/ 0 h 381"/>
                    <a:gd name="T4" fmla="*/ 1 w 178"/>
                    <a:gd name="T5" fmla="*/ 0 h 381"/>
                    <a:gd name="T6" fmla="*/ 2 w 178"/>
                    <a:gd name="T7" fmla="*/ 1 h 381"/>
                    <a:gd name="T8" fmla="*/ 3 w 178"/>
                    <a:gd name="T9" fmla="*/ 1 h 381"/>
                    <a:gd name="T10" fmla="*/ 4 w 178"/>
                    <a:gd name="T11" fmla="*/ 2 h 381"/>
                    <a:gd name="T12" fmla="*/ 11 w 178"/>
                    <a:gd name="T13" fmla="*/ 24 h 381"/>
                    <a:gd name="T14" fmla="*/ 10 w 178"/>
                    <a:gd name="T15" fmla="*/ 23 h 381"/>
                    <a:gd name="T16" fmla="*/ 9 w 178"/>
                    <a:gd name="T17" fmla="*/ 23 h 381"/>
                    <a:gd name="T18" fmla="*/ 8 w 178"/>
                    <a:gd name="T19" fmla="*/ 23 h 381"/>
                    <a:gd name="T20" fmla="*/ 7 w 178"/>
                    <a:gd name="T21" fmla="*/ 23 h 38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78" h="381">
                      <a:moveTo>
                        <a:pt x="118" y="377"/>
                      </a:moveTo>
                      <a:lnTo>
                        <a:pt x="0" y="0"/>
                      </a:lnTo>
                      <a:lnTo>
                        <a:pt x="16" y="5"/>
                      </a:lnTo>
                      <a:lnTo>
                        <a:pt x="32" y="14"/>
                      </a:lnTo>
                      <a:lnTo>
                        <a:pt x="48" y="21"/>
                      </a:lnTo>
                      <a:lnTo>
                        <a:pt x="64" y="32"/>
                      </a:lnTo>
                      <a:lnTo>
                        <a:pt x="178" y="381"/>
                      </a:lnTo>
                      <a:lnTo>
                        <a:pt x="164" y="377"/>
                      </a:lnTo>
                      <a:lnTo>
                        <a:pt x="148" y="377"/>
                      </a:lnTo>
                      <a:lnTo>
                        <a:pt x="132" y="377"/>
                      </a:lnTo>
                      <a:lnTo>
                        <a:pt x="118" y="377"/>
                      </a:lnTo>
                      <a:close/>
                    </a:path>
                  </a:pathLst>
                </a:custGeom>
                <a:solidFill>
                  <a:srgbClr val="E096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35" name="Freeform 313"/>
                <p:cNvSpPr>
                  <a:spLocks/>
                </p:cNvSpPr>
                <p:nvPr/>
              </p:nvSpPr>
              <p:spPr bwMode="auto">
                <a:xfrm>
                  <a:off x="4479" y="1484"/>
                  <a:ext cx="44" cy="92"/>
                </a:xfrm>
                <a:custGeom>
                  <a:avLst/>
                  <a:gdLst>
                    <a:gd name="T0" fmla="*/ 7 w 173"/>
                    <a:gd name="T1" fmla="*/ 23 h 371"/>
                    <a:gd name="T2" fmla="*/ 0 w 173"/>
                    <a:gd name="T3" fmla="*/ 0 h 371"/>
                    <a:gd name="T4" fmla="*/ 1 w 173"/>
                    <a:gd name="T5" fmla="*/ 1 h 371"/>
                    <a:gd name="T6" fmla="*/ 2 w 173"/>
                    <a:gd name="T7" fmla="*/ 1 h 371"/>
                    <a:gd name="T8" fmla="*/ 3 w 173"/>
                    <a:gd name="T9" fmla="*/ 2 h 371"/>
                    <a:gd name="T10" fmla="*/ 4 w 173"/>
                    <a:gd name="T11" fmla="*/ 2 h 371"/>
                    <a:gd name="T12" fmla="*/ 11 w 173"/>
                    <a:gd name="T13" fmla="*/ 23 h 371"/>
                    <a:gd name="T14" fmla="*/ 10 w 173"/>
                    <a:gd name="T15" fmla="*/ 23 h 371"/>
                    <a:gd name="T16" fmla="*/ 9 w 173"/>
                    <a:gd name="T17" fmla="*/ 23 h 371"/>
                    <a:gd name="T18" fmla="*/ 8 w 173"/>
                    <a:gd name="T19" fmla="*/ 23 h 371"/>
                    <a:gd name="T20" fmla="*/ 7 w 173"/>
                    <a:gd name="T21" fmla="*/ 23 h 37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73" h="371">
                      <a:moveTo>
                        <a:pt x="111" y="367"/>
                      </a:moveTo>
                      <a:lnTo>
                        <a:pt x="0" y="0"/>
                      </a:lnTo>
                      <a:lnTo>
                        <a:pt x="18" y="11"/>
                      </a:lnTo>
                      <a:lnTo>
                        <a:pt x="35" y="20"/>
                      </a:lnTo>
                      <a:lnTo>
                        <a:pt x="51" y="30"/>
                      </a:lnTo>
                      <a:lnTo>
                        <a:pt x="65" y="39"/>
                      </a:lnTo>
                      <a:lnTo>
                        <a:pt x="173" y="371"/>
                      </a:lnTo>
                      <a:lnTo>
                        <a:pt x="157" y="371"/>
                      </a:lnTo>
                      <a:lnTo>
                        <a:pt x="141" y="371"/>
                      </a:lnTo>
                      <a:lnTo>
                        <a:pt x="124" y="371"/>
                      </a:lnTo>
                      <a:lnTo>
                        <a:pt x="111" y="367"/>
                      </a:lnTo>
                      <a:close/>
                    </a:path>
                  </a:pathLst>
                </a:custGeom>
                <a:solidFill>
                  <a:srgbClr val="E0996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36" name="Freeform 314"/>
                <p:cNvSpPr>
                  <a:spLocks/>
                </p:cNvSpPr>
                <p:nvPr/>
              </p:nvSpPr>
              <p:spPr bwMode="auto">
                <a:xfrm>
                  <a:off x="4487" y="1489"/>
                  <a:ext cx="43" cy="87"/>
                </a:xfrm>
                <a:custGeom>
                  <a:avLst/>
                  <a:gdLst>
                    <a:gd name="T0" fmla="*/ 7 w 172"/>
                    <a:gd name="T1" fmla="*/ 22 h 349"/>
                    <a:gd name="T2" fmla="*/ 0 w 172"/>
                    <a:gd name="T3" fmla="*/ 0 h 349"/>
                    <a:gd name="T4" fmla="*/ 1 w 172"/>
                    <a:gd name="T5" fmla="*/ 0 h 349"/>
                    <a:gd name="T6" fmla="*/ 3 w 172"/>
                    <a:gd name="T7" fmla="*/ 1 h 349"/>
                    <a:gd name="T8" fmla="*/ 4 w 172"/>
                    <a:gd name="T9" fmla="*/ 2 h 349"/>
                    <a:gd name="T10" fmla="*/ 5 w 172"/>
                    <a:gd name="T11" fmla="*/ 2 h 349"/>
                    <a:gd name="T12" fmla="*/ 11 w 172"/>
                    <a:gd name="T13" fmla="*/ 22 h 349"/>
                    <a:gd name="T14" fmla="*/ 10 w 172"/>
                    <a:gd name="T15" fmla="*/ 22 h 349"/>
                    <a:gd name="T16" fmla="*/ 9 w 172"/>
                    <a:gd name="T17" fmla="*/ 22 h 349"/>
                    <a:gd name="T18" fmla="*/ 8 w 172"/>
                    <a:gd name="T19" fmla="*/ 22 h 349"/>
                    <a:gd name="T20" fmla="*/ 7 w 172"/>
                    <a:gd name="T21" fmla="*/ 22 h 34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72" h="349">
                      <a:moveTo>
                        <a:pt x="114" y="349"/>
                      </a:moveTo>
                      <a:lnTo>
                        <a:pt x="0" y="0"/>
                      </a:lnTo>
                      <a:lnTo>
                        <a:pt x="19" y="8"/>
                      </a:lnTo>
                      <a:lnTo>
                        <a:pt x="38" y="17"/>
                      </a:lnTo>
                      <a:lnTo>
                        <a:pt x="54" y="30"/>
                      </a:lnTo>
                      <a:lnTo>
                        <a:pt x="71" y="42"/>
                      </a:lnTo>
                      <a:lnTo>
                        <a:pt x="172" y="349"/>
                      </a:lnTo>
                      <a:lnTo>
                        <a:pt x="158" y="349"/>
                      </a:lnTo>
                      <a:lnTo>
                        <a:pt x="144" y="349"/>
                      </a:lnTo>
                      <a:lnTo>
                        <a:pt x="128" y="349"/>
                      </a:lnTo>
                      <a:lnTo>
                        <a:pt x="114" y="349"/>
                      </a:lnTo>
                      <a:close/>
                    </a:path>
                  </a:pathLst>
                </a:custGeom>
                <a:solidFill>
                  <a:srgbClr val="E29E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37" name="Freeform 315"/>
                <p:cNvSpPr>
                  <a:spLocks/>
                </p:cNvSpPr>
                <p:nvPr/>
              </p:nvSpPr>
              <p:spPr bwMode="auto">
                <a:xfrm>
                  <a:off x="4496" y="1493"/>
                  <a:ext cx="40" cy="83"/>
                </a:xfrm>
                <a:custGeom>
                  <a:avLst/>
                  <a:gdLst>
                    <a:gd name="T0" fmla="*/ 7 w 163"/>
                    <a:gd name="T1" fmla="*/ 21 h 332"/>
                    <a:gd name="T2" fmla="*/ 0 w 163"/>
                    <a:gd name="T3" fmla="*/ 0 h 332"/>
                    <a:gd name="T4" fmla="*/ 1 w 163"/>
                    <a:gd name="T5" fmla="*/ 1 h 332"/>
                    <a:gd name="T6" fmla="*/ 2 w 163"/>
                    <a:gd name="T7" fmla="*/ 2 h 332"/>
                    <a:gd name="T8" fmla="*/ 3 w 163"/>
                    <a:gd name="T9" fmla="*/ 2 h 332"/>
                    <a:gd name="T10" fmla="*/ 4 w 163"/>
                    <a:gd name="T11" fmla="*/ 4 h 332"/>
                    <a:gd name="T12" fmla="*/ 10 w 163"/>
                    <a:gd name="T13" fmla="*/ 21 h 332"/>
                    <a:gd name="T14" fmla="*/ 9 w 163"/>
                    <a:gd name="T15" fmla="*/ 21 h 332"/>
                    <a:gd name="T16" fmla="*/ 8 w 163"/>
                    <a:gd name="T17" fmla="*/ 21 h 332"/>
                    <a:gd name="T18" fmla="*/ 7 w 163"/>
                    <a:gd name="T19" fmla="*/ 21 h 332"/>
                    <a:gd name="T20" fmla="*/ 7 w 163"/>
                    <a:gd name="T21" fmla="*/ 21 h 33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63" h="332">
                      <a:moveTo>
                        <a:pt x="108" y="332"/>
                      </a:moveTo>
                      <a:lnTo>
                        <a:pt x="0" y="0"/>
                      </a:lnTo>
                      <a:lnTo>
                        <a:pt x="18" y="13"/>
                      </a:lnTo>
                      <a:lnTo>
                        <a:pt x="38" y="25"/>
                      </a:lnTo>
                      <a:lnTo>
                        <a:pt x="57" y="37"/>
                      </a:lnTo>
                      <a:lnTo>
                        <a:pt x="73" y="54"/>
                      </a:lnTo>
                      <a:lnTo>
                        <a:pt x="163" y="332"/>
                      </a:lnTo>
                      <a:lnTo>
                        <a:pt x="149" y="332"/>
                      </a:lnTo>
                      <a:lnTo>
                        <a:pt x="136" y="332"/>
                      </a:lnTo>
                      <a:lnTo>
                        <a:pt x="122" y="332"/>
                      </a:lnTo>
                      <a:lnTo>
                        <a:pt x="108" y="332"/>
                      </a:lnTo>
                      <a:close/>
                    </a:path>
                  </a:pathLst>
                </a:custGeom>
                <a:solidFill>
                  <a:srgbClr val="E5A3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38" name="Freeform 316"/>
                <p:cNvSpPr>
                  <a:spLocks/>
                </p:cNvSpPr>
                <p:nvPr/>
              </p:nvSpPr>
              <p:spPr bwMode="auto">
                <a:xfrm>
                  <a:off x="4505" y="1499"/>
                  <a:ext cx="38" cy="77"/>
                </a:xfrm>
                <a:custGeom>
                  <a:avLst/>
                  <a:gdLst>
                    <a:gd name="T0" fmla="*/ 6 w 154"/>
                    <a:gd name="T1" fmla="*/ 19 h 307"/>
                    <a:gd name="T2" fmla="*/ 0 w 154"/>
                    <a:gd name="T3" fmla="*/ 0 h 307"/>
                    <a:gd name="T4" fmla="*/ 1 w 154"/>
                    <a:gd name="T5" fmla="*/ 1 h 307"/>
                    <a:gd name="T6" fmla="*/ 2 w 154"/>
                    <a:gd name="T7" fmla="*/ 2 h 307"/>
                    <a:gd name="T8" fmla="*/ 4 w 154"/>
                    <a:gd name="T9" fmla="*/ 3 h 307"/>
                    <a:gd name="T10" fmla="*/ 5 w 154"/>
                    <a:gd name="T11" fmla="*/ 4 h 307"/>
                    <a:gd name="T12" fmla="*/ 9 w 154"/>
                    <a:gd name="T13" fmla="*/ 19 h 307"/>
                    <a:gd name="T14" fmla="*/ 9 w 154"/>
                    <a:gd name="T15" fmla="*/ 19 h 307"/>
                    <a:gd name="T16" fmla="*/ 8 w 154"/>
                    <a:gd name="T17" fmla="*/ 19 h 307"/>
                    <a:gd name="T18" fmla="*/ 7 w 154"/>
                    <a:gd name="T19" fmla="*/ 19 h 307"/>
                    <a:gd name="T20" fmla="*/ 6 w 154"/>
                    <a:gd name="T21" fmla="*/ 19 h 30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54" h="307">
                      <a:moveTo>
                        <a:pt x="101" y="307"/>
                      </a:moveTo>
                      <a:lnTo>
                        <a:pt x="0" y="0"/>
                      </a:lnTo>
                      <a:lnTo>
                        <a:pt x="19" y="16"/>
                      </a:lnTo>
                      <a:lnTo>
                        <a:pt x="41" y="32"/>
                      </a:lnTo>
                      <a:lnTo>
                        <a:pt x="59" y="48"/>
                      </a:lnTo>
                      <a:lnTo>
                        <a:pt x="76" y="67"/>
                      </a:lnTo>
                      <a:lnTo>
                        <a:pt x="154" y="307"/>
                      </a:lnTo>
                      <a:lnTo>
                        <a:pt x="142" y="307"/>
                      </a:lnTo>
                      <a:lnTo>
                        <a:pt x="128" y="307"/>
                      </a:lnTo>
                      <a:lnTo>
                        <a:pt x="114" y="307"/>
                      </a:lnTo>
                      <a:lnTo>
                        <a:pt x="101" y="307"/>
                      </a:lnTo>
                      <a:close/>
                    </a:path>
                  </a:pathLst>
                </a:custGeom>
                <a:solidFill>
                  <a:srgbClr val="E5A57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39" name="Freeform 317"/>
                <p:cNvSpPr>
                  <a:spLocks/>
                </p:cNvSpPr>
                <p:nvPr/>
              </p:nvSpPr>
              <p:spPr bwMode="auto">
                <a:xfrm>
                  <a:off x="4514" y="1507"/>
                  <a:ext cx="37" cy="70"/>
                </a:xfrm>
                <a:custGeom>
                  <a:avLst/>
                  <a:gdLst>
                    <a:gd name="T0" fmla="*/ 6 w 146"/>
                    <a:gd name="T1" fmla="*/ 17 h 283"/>
                    <a:gd name="T2" fmla="*/ 0 w 146"/>
                    <a:gd name="T3" fmla="*/ 0 h 283"/>
                    <a:gd name="T4" fmla="*/ 1 w 146"/>
                    <a:gd name="T5" fmla="*/ 0 h 283"/>
                    <a:gd name="T6" fmla="*/ 2 w 146"/>
                    <a:gd name="T7" fmla="*/ 1 h 283"/>
                    <a:gd name="T8" fmla="*/ 2 w 146"/>
                    <a:gd name="T9" fmla="*/ 2 h 283"/>
                    <a:gd name="T10" fmla="*/ 3 w 146"/>
                    <a:gd name="T11" fmla="*/ 2 h 283"/>
                    <a:gd name="T12" fmla="*/ 4 w 146"/>
                    <a:gd name="T13" fmla="*/ 3 h 283"/>
                    <a:gd name="T14" fmla="*/ 4 w 146"/>
                    <a:gd name="T15" fmla="*/ 4 h 283"/>
                    <a:gd name="T16" fmla="*/ 5 w 146"/>
                    <a:gd name="T17" fmla="*/ 5 h 283"/>
                    <a:gd name="T18" fmla="*/ 5 w 146"/>
                    <a:gd name="T19" fmla="*/ 5 h 283"/>
                    <a:gd name="T20" fmla="*/ 9 w 146"/>
                    <a:gd name="T21" fmla="*/ 17 h 283"/>
                    <a:gd name="T22" fmla="*/ 9 w 146"/>
                    <a:gd name="T23" fmla="*/ 17 h 283"/>
                    <a:gd name="T24" fmla="*/ 8 w 146"/>
                    <a:gd name="T25" fmla="*/ 17 h 283"/>
                    <a:gd name="T26" fmla="*/ 7 w 146"/>
                    <a:gd name="T27" fmla="*/ 17 h 283"/>
                    <a:gd name="T28" fmla="*/ 6 w 146"/>
                    <a:gd name="T29" fmla="*/ 17 h 283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46" h="283">
                      <a:moveTo>
                        <a:pt x="90" y="278"/>
                      </a:moveTo>
                      <a:lnTo>
                        <a:pt x="0" y="0"/>
                      </a:lnTo>
                      <a:lnTo>
                        <a:pt x="11" y="8"/>
                      </a:lnTo>
                      <a:lnTo>
                        <a:pt x="24" y="19"/>
                      </a:lnTo>
                      <a:lnTo>
                        <a:pt x="35" y="29"/>
                      </a:lnTo>
                      <a:lnTo>
                        <a:pt x="46" y="41"/>
                      </a:lnTo>
                      <a:lnTo>
                        <a:pt x="57" y="52"/>
                      </a:lnTo>
                      <a:lnTo>
                        <a:pt x="65" y="65"/>
                      </a:lnTo>
                      <a:lnTo>
                        <a:pt x="76" y="76"/>
                      </a:lnTo>
                      <a:lnTo>
                        <a:pt x="84" y="89"/>
                      </a:lnTo>
                      <a:lnTo>
                        <a:pt x="146" y="283"/>
                      </a:lnTo>
                      <a:lnTo>
                        <a:pt x="134" y="283"/>
                      </a:lnTo>
                      <a:lnTo>
                        <a:pt x="120" y="280"/>
                      </a:lnTo>
                      <a:lnTo>
                        <a:pt x="104" y="278"/>
                      </a:lnTo>
                      <a:lnTo>
                        <a:pt x="90" y="278"/>
                      </a:lnTo>
                      <a:close/>
                    </a:path>
                  </a:pathLst>
                </a:custGeom>
                <a:solidFill>
                  <a:srgbClr val="E8A87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40" name="Freeform 318"/>
                <p:cNvSpPr>
                  <a:spLocks/>
                </p:cNvSpPr>
                <p:nvPr/>
              </p:nvSpPr>
              <p:spPr bwMode="auto">
                <a:xfrm>
                  <a:off x="4524" y="1516"/>
                  <a:ext cx="31" cy="61"/>
                </a:xfrm>
                <a:custGeom>
                  <a:avLst/>
                  <a:gdLst>
                    <a:gd name="T0" fmla="*/ 5 w 128"/>
                    <a:gd name="T1" fmla="*/ 15 h 245"/>
                    <a:gd name="T2" fmla="*/ 0 w 128"/>
                    <a:gd name="T3" fmla="*/ 0 h 245"/>
                    <a:gd name="T4" fmla="*/ 1 w 128"/>
                    <a:gd name="T5" fmla="*/ 1 h 245"/>
                    <a:gd name="T6" fmla="*/ 2 w 128"/>
                    <a:gd name="T7" fmla="*/ 2 h 245"/>
                    <a:gd name="T8" fmla="*/ 3 w 128"/>
                    <a:gd name="T9" fmla="*/ 3 h 245"/>
                    <a:gd name="T10" fmla="*/ 4 w 128"/>
                    <a:gd name="T11" fmla="*/ 5 h 245"/>
                    <a:gd name="T12" fmla="*/ 5 w 128"/>
                    <a:gd name="T13" fmla="*/ 6 h 245"/>
                    <a:gd name="T14" fmla="*/ 5 w 128"/>
                    <a:gd name="T15" fmla="*/ 7 h 245"/>
                    <a:gd name="T16" fmla="*/ 6 w 128"/>
                    <a:gd name="T17" fmla="*/ 9 h 245"/>
                    <a:gd name="T18" fmla="*/ 7 w 128"/>
                    <a:gd name="T19" fmla="*/ 11 h 245"/>
                    <a:gd name="T20" fmla="*/ 7 w 128"/>
                    <a:gd name="T21" fmla="*/ 11 h 245"/>
                    <a:gd name="T22" fmla="*/ 7 w 128"/>
                    <a:gd name="T23" fmla="*/ 11 h 245"/>
                    <a:gd name="T24" fmla="*/ 7 w 128"/>
                    <a:gd name="T25" fmla="*/ 13 h 245"/>
                    <a:gd name="T26" fmla="*/ 7 w 128"/>
                    <a:gd name="T27" fmla="*/ 13 h 245"/>
                    <a:gd name="T28" fmla="*/ 8 w 128"/>
                    <a:gd name="T29" fmla="*/ 14 h 245"/>
                    <a:gd name="T30" fmla="*/ 8 w 128"/>
                    <a:gd name="T31" fmla="*/ 14 h 245"/>
                    <a:gd name="T32" fmla="*/ 8 w 128"/>
                    <a:gd name="T33" fmla="*/ 15 h 245"/>
                    <a:gd name="T34" fmla="*/ 7 w 128"/>
                    <a:gd name="T35" fmla="*/ 15 h 245"/>
                    <a:gd name="T36" fmla="*/ 6 w 128"/>
                    <a:gd name="T37" fmla="*/ 15 h 245"/>
                    <a:gd name="T38" fmla="*/ 5 w 128"/>
                    <a:gd name="T39" fmla="*/ 15 h 245"/>
                    <a:gd name="T40" fmla="*/ 5 w 128"/>
                    <a:gd name="T41" fmla="*/ 15 h 245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128" h="245">
                      <a:moveTo>
                        <a:pt x="78" y="240"/>
                      </a:moveTo>
                      <a:lnTo>
                        <a:pt x="0" y="0"/>
                      </a:lnTo>
                      <a:lnTo>
                        <a:pt x="19" y="19"/>
                      </a:lnTo>
                      <a:lnTo>
                        <a:pt x="36" y="38"/>
                      </a:lnTo>
                      <a:lnTo>
                        <a:pt x="52" y="57"/>
                      </a:lnTo>
                      <a:lnTo>
                        <a:pt x="68" y="79"/>
                      </a:lnTo>
                      <a:lnTo>
                        <a:pt x="82" y="100"/>
                      </a:lnTo>
                      <a:lnTo>
                        <a:pt x="92" y="122"/>
                      </a:lnTo>
                      <a:lnTo>
                        <a:pt x="103" y="147"/>
                      </a:lnTo>
                      <a:lnTo>
                        <a:pt x="114" y="171"/>
                      </a:lnTo>
                      <a:lnTo>
                        <a:pt x="117" y="174"/>
                      </a:lnTo>
                      <a:lnTo>
                        <a:pt x="117" y="176"/>
                      </a:lnTo>
                      <a:lnTo>
                        <a:pt x="124" y="206"/>
                      </a:lnTo>
                      <a:lnTo>
                        <a:pt x="124" y="215"/>
                      </a:lnTo>
                      <a:lnTo>
                        <a:pt x="128" y="222"/>
                      </a:lnTo>
                      <a:lnTo>
                        <a:pt x="128" y="234"/>
                      </a:lnTo>
                      <a:lnTo>
                        <a:pt x="128" y="245"/>
                      </a:lnTo>
                      <a:lnTo>
                        <a:pt x="117" y="245"/>
                      </a:lnTo>
                      <a:lnTo>
                        <a:pt x="106" y="245"/>
                      </a:lnTo>
                      <a:lnTo>
                        <a:pt x="92" y="242"/>
                      </a:lnTo>
                      <a:lnTo>
                        <a:pt x="78" y="240"/>
                      </a:lnTo>
                      <a:close/>
                    </a:path>
                  </a:pathLst>
                </a:custGeom>
                <a:solidFill>
                  <a:srgbClr val="E8AA7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41" name="Freeform 319"/>
                <p:cNvSpPr>
                  <a:spLocks/>
                </p:cNvSpPr>
                <p:nvPr/>
              </p:nvSpPr>
              <p:spPr bwMode="auto">
                <a:xfrm>
                  <a:off x="4535" y="1529"/>
                  <a:ext cx="20" cy="48"/>
                </a:xfrm>
                <a:custGeom>
                  <a:avLst/>
                  <a:gdLst>
                    <a:gd name="T0" fmla="*/ 4 w 82"/>
                    <a:gd name="T1" fmla="*/ 12 h 194"/>
                    <a:gd name="T2" fmla="*/ 0 w 82"/>
                    <a:gd name="T3" fmla="*/ 0 h 194"/>
                    <a:gd name="T4" fmla="*/ 1 w 82"/>
                    <a:gd name="T5" fmla="*/ 2 h 194"/>
                    <a:gd name="T6" fmla="*/ 2 w 82"/>
                    <a:gd name="T7" fmla="*/ 4 h 194"/>
                    <a:gd name="T8" fmla="*/ 3 w 82"/>
                    <a:gd name="T9" fmla="*/ 5 h 194"/>
                    <a:gd name="T10" fmla="*/ 4 w 82"/>
                    <a:gd name="T11" fmla="*/ 7 h 194"/>
                    <a:gd name="T12" fmla="*/ 4 w 82"/>
                    <a:gd name="T13" fmla="*/ 8 h 194"/>
                    <a:gd name="T14" fmla="*/ 5 w 82"/>
                    <a:gd name="T15" fmla="*/ 9 h 194"/>
                    <a:gd name="T16" fmla="*/ 5 w 82"/>
                    <a:gd name="T17" fmla="*/ 11 h 194"/>
                    <a:gd name="T18" fmla="*/ 5 w 82"/>
                    <a:gd name="T19" fmla="*/ 12 h 194"/>
                    <a:gd name="T20" fmla="*/ 5 w 82"/>
                    <a:gd name="T21" fmla="*/ 12 h 194"/>
                    <a:gd name="T22" fmla="*/ 4 w 82"/>
                    <a:gd name="T23" fmla="*/ 12 h 194"/>
                    <a:gd name="T24" fmla="*/ 4 w 82"/>
                    <a:gd name="T25" fmla="*/ 12 h 194"/>
                    <a:gd name="T26" fmla="*/ 4 w 82"/>
                    <a:gd name="T27" fmla="*/ 12 h 19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82" h="194">
                      <a:moveTo>
                        <a:pt x="62" y="194"/>
                      </a:moveTo>
                      <a:lnTo>
                        <a:pt x="0" y="0"/>
                      </a:lnTo>
                      <a:lnTo>
                        <a:pt x="20" y="30"/>
                      </a:lnTo>
                      <a:lnTo>
                        <a:pt x="38" y="60"/>
                      </a:lnTo>
                      <a:lnTo>
                        <a:pt x="55" y="90"/>
                      </a:lnTo>
                      <a:lnTo>
                        <a:pt x="68" y="120"/>
                      </a:lnTo>
                      <a:lnTo>
                        <a:pt x="73" y="136"/>
                      </a:lnTo>
                      <a:lnTo>
                        <a:pt x="78" y="155"/>
                      </a:lnTo>
                      <a:lnTo>
                        <a:pt x="82" y="175"/>
                      </a:lnTo>
                      <a:lnTo>
                        <a:pt x="82" y="194"/>
                      </a:lnTo>
                      <a:lnTo>
                        <a:pt x="78" y="194"/>
                      </a:lnTo>
                      <a:lnTo>
                        <a:pt x="73" y="194"/>
                      </a:lnTo>
                      <a:lnTo>
                        <a:pt x="68" y="194"/>
                      </a:lnTo>
                      <a:lnTo>
                        <a:pt x="62" y="194"/>
                      </a:lnTo>
                      <a:close/>
                    </a:path>
                  </a:pathLst>
                </a:custGeom>
                <a:solidFill>
                  <a:srgbClr val="E8AF7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42" name="Freeform 320"/>
                <p:cNvSpPr>
                  <a:spLocks/>
                </p:cNvSpPr>
                <p:nvPr/>
              </p:nvSpPr>
              <p:spPr bwMode="auto">
                <a:xfrm>
                  <a:off x="4553" y="1560"/>
                  <a:ext cx="2" cy="8"/>
                </a:xfrm>
                <a:custGeom>
                  <a:avLst/>
                  <a:gdLst>
                    <a:gd name="T0" fmla="*/ 1 w 7"/>
                    <a:gd name="T1" fmla="*/ 2 h 30"/>
                    <a:gd name="T2" fmla="*/ 0 w 7"/>
                    <a:gd name="T3" fmla="*/ 0 h 30"/>
                    <a:gd name="T4" fmla="*/ 0 w 7"/>
                    <a:gd name="T5" fmla="*/ 1 h 30"/>
                    <a:gd name="T6" fmla="*/ 0 w 7"/>
                    <a:gd name="T7" fmla="*/ 1 h 30"/>
                    <a:gd name="T8" fmla="*/ 0 w 7"/>
                    <a:gd name="T9" fmla="*/ 2 h 30"/>
                    <a:gd name="T10" fmla="*/ 1 w 7"/>
                    <a:gd name="T11" fmla="*/ 2 h 3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7" h="30">
                      <a:moveTo>
                        <a:pt x="7" y="30"/>
                      </a:move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2" y="14"/>
                      </a:lnTo>
                      <a:lnTo>
                        <a:pt x="5" y="22"/>
                      </a:lnTo>
                      <a:lnTo>
                        <a:pt x="7" y="30"/>
                      </a:lnTo>
                      <a:close/>
                    </a:path>
                  </a:pathLst>
                </a:custGeom>
                <a:solidFill>
                  <a:srgbClr val="EAB2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43" name="Freeform 321"/>
                <p:cNvSpPr>
                  <a:spLocks/>
                </p:cNvSpPr>
                <p:nvPr/>
              </p:nvSpPr>
              <p:spPr bwMode="auto">
                <a:xfrm>
                  <a:off x="4843" y="1572"/>
                  <a:ext cx="9" cy="12"/>
                </a:xfrm>
                <a:custGeom>
                  <a:avLst/>
                  <a:gdLst>
                    <a:gd name="T0" fmla="*/ 1 w 35"/>
                    <a:gd name="T1" fmla="*/ 0 h 48"/>
                    <a:gd name="T2" fmla="*/ 2 w 35"/>
                    <a:gd name="T3" fmla="*/ 3 h 48"/>
                    <a:gd name="T4" fmla="*/ 0 w 35"/>
                    <a:gd name="T5" fmla="*/ 3 h 48"/>
                    <a:gd name="T6" fmla="*/ 0 w 35"/>
                    <a:gd name="T7" fmla="*/ 2 h 48"/>
                    <a:gd name="T8" fmla="*/ 0 w 35"/>
                    <a:gd name="T9" fmla="*/ 2 h 48"/>
                    <a:gd name="T10" fmla="*/ 1 w 35"/>
                    <a:gd name="T11" fmla="*/ 1 h 48"/>
                    <a:gd name="T12" fmla="*/ 1 w 35"/>
                    <a:gd name="T13" fmla="*/ 0 h 4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5" h="48">
                      <a:moveTo>
                        <a:pt x="10" y="0"/>
                      </a:moveTo>
                      <a:lnTo>
                        <a:pt x="35" y="48"/>
                      </a:lnTo>
                      <a:lnTo>
                        <a:pt x="0" y="48"/>
                      </a:lnTo>
                      <a:lnTo>
                        <a:pt x="3" y="36"/>
                      </a:lnTo>
                      <a:lnTo>
                        <a:pt x="5" y="23"/>
                      </a:lnTo>
                      <a:lnTo>
                        <a:pt x="8" y="12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rgbClr val="B554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44" name="Freeform 322"/>
                <p:cNvSpPr>
                  <a:spLocks/>
                </p:cNvSpPr>
                <p:nvPr/>
              </p:nvSpPr>
              <p:spPr bwMode="auto">
                <a:xfrm>
                  <a:off x="4843" y="1563"/>
                  <a:ext cx="18" cy="21"/>
                </a:xfrm>
                <a:custGeom>
                  <a:avLst/>
                  <a:gdLst>
                    <a:gd name="T0" fmla="*/ 0 w 70"/>
                    <a:gd name="T1" fmla="*/ 5 h 85"/>
                    <a:gd name="T2" fmla="*/ 0 w 70"/>
                    <a:gd name="T3" fmla="*/ 5 h 85"/>
                    <a:gd name="T4" fmla="*/ 0 w 70"/>
                    <a:gd name="T5" fmla="*/ 4 h 85"/>
                    <a:gd name="T6" fmla="*/ 1 w 70"/>
                    <a:gd name="T7" fmla="*/ 2 h 85"/>
                    <a:gd name="T8" fmla="*/ 1 w 70"/>
                    <a:gd name="T9" fmla="*/ 1 h 85"/>
                    <a:gd name="T10" fmla="*/ 2 w 70"/>
                    <a:gd name="T11" fmla="*/ 0 h 85"/>
                    <a:gd name="T12" fmla="*/ 5 w 70"/>
                    <a:gd name="T13" fmla="*/ 5 h 85"/>
                    <a:gd name="T14" fmla="*/ 0 w 70"/>
                    <a:gd name="T15" fmla="*/ 5 h 8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70" h="85">
                      <a:moveTo>
                        <a:pt x="3" y="85"/>
                      </a:moveTo>
                      <a:lnTo>
                        <a:pt x="0" y="78"/>
                      </a:lnTo>
                      <a:lnTo>
                        <a:pt x="5" y="60"/>
                      </a:lnTo>
                      <a:lnTo>
                        <a:pt x="13" y="37"/>
                      </a:lnTo>
                      <a:lnTo>
                        <a:pt x="19" y="19"/>
                      </a:lnTo>
                      <a:lnTo>
                        <a:pt x="24" y="0"/>
                      </a:lnTo>
                      <a:lnTo>
                        <a:pt x="70" y="85"/>
                      </a:lnTo>
                      <a:lnTo>
                        <a:pt x="3" y="85"/>
                      </a:lnTo>
                      <a:close/>
                    </a:path>
                  </a:pathLst>
                </a:custGeom>
                <a:solidFill>
                  <a:srgbClr val="B554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45" name="Freeform 323"/>
                <p:cNvSpPr>
                  <a:spLocks/>
                </p:cNvSpPr>
                <p:nvPr/>
              </p:nvSpPr>
              <p:spPr bwMode="auto">
                <a:xfrm>
                  <a:off x="4846" y="1555"/>
                  <a:ext cx="23" cy="29"/>
                </a:xfrm>
                <a:custGeom>
                  <a:avLst/>
                  <a:gdLst>
                    <a:gd name="T0" fmla="*/ 2 w 90"/>
                    <a:gd name="T1" fmla="*/ 7 h 115"/>
                    <a:gd name="T2" fmla="*/ 0 w 90"/>
                    <a:gd name="T3" fmla="*/ 4 h 115"/>
                    <a:gd name="T4" fmla="*/ 1 w 90"/>
                    <a:gd name="T5" fmla="*/ 3 h 115"/>
                    <a:gd name="T6" fmla="*/ 1 w 90"/>
                    <a:gd name="T7" fmla="*/ 2 h 115"/>
                    <a:gd name="T8" fmla="*/ 1 w 90"/>
                    <a:gd name="T9" fmla="*/ 1 h 115"/>
                    <a:gd name="T10" fmla="*/ 2 w 90"/>
                    <a:gd name="T11" fmla="*/ 0 h 115"/>
                    <a:gd name="T12" fmla="*/ 6 w 90"/>
                    <a:gd name="T13" fmla="*/ 7 h 115"/>
                    <a:gd name="T14" fmla="*/ 2 w 90"/>
                    <a:gd name="T15" fmla="*/ 7 h 11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90" h="115">
                      <a:moveTo>
                        <a:pt x="25" y="115"/>
                      </a:moveTo>
                      <a:lnTo>
                        <a:pt x="0" y="67"/>
                      </a:lnTo>
                      <a:lnTo>
                        <a:pt x="6" y="51"/>
                      </a:lnTo>
                      <a:lnTo>
                        <a:pt x="14" y="32"/>
                      </a:lnTo>
                      <a:lnTo>
                        <a:pt x="20" y="16"/>
                      </a:lnTo>
                      <a:lnTo>
                        <a:pt x="25" y="0"/>
                      </a:lnTo>
                      <a:lnTo>
                        <a:pt x="90" y="115"/>
                      </a:lnTo>
                      <a:lnTo>
                        <a:pt x="25" y="115"/>
                      </a:lnTo>
                      <a:close/>
                    </a:path>
                  </a:pathLst>
                </a:custGeom>
                <a:solidFill>
                  <a:srgbClr val="B556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46" name="Freeform 324"/>
                <p:cNvSpPr>
                  <a:spLocks/>
                </p:cNvSpPr>
                <p:nvPr/>
              </p:nvSpPr>
              <p:spPr bwMode="auto">
                <a:xfrm>
                  <a:off x="4850" y="1547"/>
                  <a:ext cx="28" cy="37"/>
                </a:xfrm>
                <a:custGeom>
                  <a:avLst/>
                  <a:gdLst>
                    <a:gd name="T0" fmla="*/ 3 w 115"/>
                    <a:gd name="T1" fmla="*/ 9 h 148"/>
                    <a:gd name="T2" fmla="*/ 0 w 115"/>
                    <a:gd name="T3" fmla="*/ 4 h 148"/>
                    <a:gd name="T4" fmla="*/ 0 w 115"/>
                    <a:gd name="T5" fmla="*/ 3 h 148"/>
                    <a:gd name="T6" fmla="*/ 1 w 115"/>
                    <a:gd name="T7" fmla="*/ 2 h 148"/>
                    <a:gd name="T8" fmla="*/ 1 w 115"/>
                    <a:gd name="T9" fmla="*/ 1 h 148"/>
                    <a:gd name="T10" fmla="*/ 1 w 115"/>
                    <a:gd name="T11" fmla="*/ 0 h 148"/>
                    <a:gd name="T12" fmla="*/ 7 w 115"/>
                    <a:gd name="T13" fmla="*/ 9 h 148"/>
                    <a:gd name="T14" fmla="*/ 3 w 115"/>
                    <a:gd name="T15" fmla="*/ 9 h 1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15" h="148">
                      <a:moveTo>
                        <a:pt x="46" y="148"/>
                      </a:moveTo>
                      <a:lnTo>
                        <a:pt x="0" y="63"/>
                      </a:lnTo>
                      <a:lnTo>
                        <a:pt x="6" y="47"/>
                      </a:lnTo>
                      <a:lnTo>
                        <a:pt x="11" y="30"/>
                      </a:lnTo>
                      <a:lnTo>
                        <a:pt x="16" y="17"/>
                      </a:lnTo>
                      <a:lnTo>
                        <a:pt x="25" y="0"/>
                      </a:lnTo>
                      <a:lnTo>
                        <a:pt x="115" y="148"/>
                      </a:lnTo>
                      <a:lnTo>
                        <a:pt x="46" y="148"/>
                      </a:lnTo>
                      <a:close/>
                    </a:path>
                  </a:pathLst>
                </a:custGeom>
                <a:solidFill>
                  <a:srgbClr val="B759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47" name="Freeform 325"/>
                <p:cNvSpPr>
                  <a:spLocks/>
                </p:cNvSpPr>
                <p:nvPr/>
              </p:nvSpPr>
              <p:spPr bwMode="auto">
                <a:xfrm>
                  <a:off x="4852" y="1539"/>
                  <a:ext cx="34" cy="45"/>
                </a:xfrm>
                <a:custGeom>
                  <a:avLst/>
                  <a:gdLst>
                    <a:gd name="T0" fmla="*/ 4 w 136"/>
                    <a:gd name="T1" fmla="*/ 11 h 178"/>
                    <a:gd name="T2" fmla="*/ 0 w 136"/>
                    <a:gd name="T3" fmla="*/ 4 h 178"/>
                    <a:gd name="T4" fmla="*/ 1 w 136"/>
                    <a:gd name="T5" fmla="*/ 3 h 178"/>
                    <a:gd name="T6" fmla="*/ 1 w 136"/>
                    <a:gd name="T7" fmla="*/ 2 h 178"/>
                    <a:gd name="T8" fmla="*/ 1 w 136"/>
                    <a:gd name="T9" fmla="*/ 1 h 178"/>
                    <a:gd name="T10" fmla="*/ 2 w 136"/>
                    <a:gd name="T11" fmla="*/ 0 h 178"/>
                    <a:gd name="T12" fmla="*/ 9 w 136"/>
                    <a:gd name="T13" fmla="*/ 11 h 178"/>
                    <a:gd name="T14" fmla="*/ 4 w 136"/>
                    <a:gd name="T15" fmla="*/ 11 h 17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36" h="178">
                      <a:moveTo>
                        <a:pt x="65" y="178"/>
                      </a:moveTo>
                      <a:lnTo>
                        <a:pt x="0" y="63"/>
                      </a:lnTo>
                      <a:lnTo>
                        <a:pt x="8" y="44"/>
                      </a:lnTo>
                      <a:lnTo>
                        <a:pt x="16" y="28"/>
                      </a:lnTo>
                      <a:lnTo>
                        <a:pt x="21" y="14"/>
                      </a:lnTo>
                      <a:lnTo>
                        <a:pt x="30" y="0"/>
                      </a:lnTo>
                      <a:lnTo>
                        <a:pt x="136" y="178"/>
                      </a:lnTo>
                      <a:lnTo>
                        <a:pt x="65" y="178"/>
                      </a:lnTo>
                      <a:close/>
                    </a:path>
                  </a:pathLst>
                </a:custGeom>
                <a:solidFill>
                  <a:srgbClr val="B75B3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48" name="Freeform 326"/>
                <p:cNvSpPr>
                  <a:spLocks/>
                </p:cNvSpPr>
                <p:nvPr/>
              </p:nvSpPr>
              <p:spPr bwMode="auto">
                <a:xfrm>
                  <a:off x="4856" y="1532"/>
                  <a:ext cx="36" cy="52"/>
                </a:xfrm>
                <a:custGeom>
                  <a:avLst/>
                  <a:gdLst>
                    <a:gd name="T0" fmla="*/ 6 w 143"/>
                    <a:gd name="T1" fmla="*/ 13 h 208"/>
                    <a:gd name="T2" fmla="*/ 0 w 143"/>
                    <a:gd name="T3" fmla="*/ 4 h 208"/>
                    <a:gd name="T4" fmla="*/ 1 w 143"/>
                    <a:gd name="T5" fmla="*/ 3 h 208"/>
                    <a:gd name="T6" fmla="*/ 1 w 143"/>
                    <a:gd name="T7" fmla="*/ 2 h 208"/>
                    <a:gd name="T8" fmla="*/ 2 w 143"/>
                    <a:gd name="T9" fmla="*/ 1 h 208"/>
                    <a:gd name="T10" fmla="*/ 2 w 143"/>
                    <a:gd name="T11" fmla="*/ 0 h 208"/>
                    <a:gd name="T12" fmla="*/ 9 w 143"/>
                    <a:gd name="T13" fmla="*/ 12 h 208"/>
                    <a:gd name="T14" fmla="*/ 9 w 143"/>
                    <a:gd name="T15" fmla="*/ 12 h 208"/>
                    <a:gd name="T16" fmla="*/ 9 w 143"/>
                    <a:gd name="T17" fmla="*/ 12 h 208"/>
                    <a:gd name="T18" fmla="*/ 9 w 143"/>
                    <a:gd name="T19" fmla="*/ 13 h 208"/>
                    <a:gd name="T20" fmla="*/ 9 w 143"/>
                    <a:gd name="T21" fmla="*/ 13 h 208"/>
                    <a:gd name="T22" fmla="*/ 6 w 143"/>
                    <a:gd name="T23" fmla="*/ 13 h 20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143" h="208">
                      <a:moveTo>
                        <a:pt x="90" y="208"/>
                      </a:moveTo>
                      <a:lnTo>
                        <a:pt x="0" y="60"/>
                      </a:lnTo>
                      <a:lnTo>
                        <a:pt x="10" y="44"/>
                      </a:lnTo>
                      <a:lnTo>
                        <a:pt x="19" y="30"/>
                      </a:lnTo>
                      <a:lnTo>
                        <a:pt x="27" y="17"/>
                      </a:lnTo>
                      <a:lnTo>
                        <a:pt x="32" y="0"/>
                      </a:lnTo>
                      <a:lnTo>
                        <a:pt x="143" y="185"/>
                      </a:lnTo>
                      <a:lnTo>
                        <a:pt x="141" y="190"/>
                      </a:lnTo>
                      <a:lnTo>
                        <a:pt x="138" y="196"/>
                      </a:lnTo>
                      <a:lnTo>
                        <a:pt x="136" y="201"/>
                      </a:lnTo>
                      <a:lnTo>
                        <a:pt x="136" y="208"/>
                      </a:lnTo>
                      <a:lnTo>
                        <a:pt x="90" y="208"/>
                      </a:lnTo>
                      <a:close/>
                    </a:path>
                  </a:pathLst>
                </a:custGeom>
                <a:solidFill>
                  <a:srgbClr val="BA5E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49" name="Freeform 327"/>
                <p:cNvSpPr>
                  <a:spLocks/>
                </p:cNvSpPr>
                <p:nvPr/>
              </p:nvSpPr>
              <p:spPr bwMode="auto">
                <a:xfrm>
                  <a:off x="4860" y="1526"/>
                  <a:ext cx="34" cy="58"/>
                </a:xfrm>
                <a:custGeom>
                  <a:avLst/>
                  <a:gdLst>
                    <a:gd name="T0" fmla="*/ 6 w 139"/>
                    <a:gd name="T1" fmla="*/ 15 h 232"/>
                    <a:gd name="T2" fmla="*/ 0 w 139"/>
                    <a:gd name="T3" fmla="*/ 4 h 232"/>
                    <a:gd name="T4" fmla="*/ 0 w 139"/>
                    <a:gd name="T5" fmla="*/ 3 h 232"/>
                    <a:gd name="T6" fmla="*/ 1 w 139"/>
                    <a:gd name="T7" fmla="*/ 2 h 232"/>
                    <a:gd name="T8" fmla="*/ 2 w 139"/>
                    <a:gd name="T9" fmla="*/ 1 h 232"/>
                    <a:gd name="T10" fmla="*/ 2 w 139"/>
                    <a:gd name="T11" fmla="*/ 0 h 232"/>
                    <a:gd name="T12" fmla="*/ 8 w 139"/>
                    <a:gd name="T13" fmla="*/ 11 h 232"/>
                    <a:gd name="T14" fmla="*/ 8 w 139"/>
                    <a:gd name="T15" fmla="*/ 12 h 232"/>
                    <a:gd name="T16" fmla="*/ 8 w 139"/>
                    <a:gd name="T17" fmla="*/ 13 h 232"/>
                    <a:gd name="T18" fmla="*/ 8 w 139"/>
                    <a:gd name="T19" fmla="*/ 14 h 232"/>
                    <a:gd name="T20" fmla="*/ 7 w 139"/>
                    <a:gd name="T21" fmla="*/ 15 h 232"/>
                    <a:gd name="T22" fmla="*/ 6 w 139"/>
                    <a:gd name="T23" fmla="*/ 15 h 232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139" h="232">
                      <a:moveTo>
                        <a:pt x="106" y="232"/>
                      </a:moveTo>
                      <a:lnTo>
                        <a:pt x="0" y="54"/>
                      </a:lnTo>
                      <a:lnTo>
                        <a:pt x="8" y="41"/>
                      </a:lnTo>
                      <a:lnTo>
                        <a:pt x="19" y="27"/>
                      </a:lnTo>
                      <a:lnTo>
                        <a:pt x="27" y="13"/>
                      </a:lnTo>
                      <a:lnTo>
                        <a:pt x="35" y="0"/>
                      </a:lnTo>
                      <a:lnTo>
                        <a:pt x="139" y="177"/>
                      </a:lnTo>
                      <a:lnTo>
                        <a:pt x="132" y="190"/>
                      </a:lnTo>
                      <a:lnTo>
                        <a:pt x="130" y="202"/>
                      </a:lnTo>
                      <a:lnTo>
                        <a:pt x="125" y="214"/>
                      </a:lnTo>
                      <a:lnTo>
                        <a:pt x="120" y="232"/>
                      </a:lnTo>
                      <a:lnTo>
                        <a:pt x="106" y="232"/>
                      </a:lnTo>
                      <a:close/>
                    </a:path>
                  </a:pathLst>
                </a:custGeom>
                <a:solidFill>
                  <a:srgbClr val="BA60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50" name="Freeform 328"/>
                <p:cNvSpPr>
                  <a:spLocks/>
                </p:cNvSpPr>
                <p:nvPr/>
              </p:nvSpPr>
              <p:spPr bwMode="auto">
                <a:xfrm>
                  <a:off x="4864" y="1520"/>
                  <a:ext cx="34" cy="58"/>
                </a:xfrm>
                <a:custGeom>
                  <a:avLst/>
                  <a:gdLst>
                    <a:gd name="T0" fmla="*/ 7 w 139"/>
                    <a:gd name="T1" fmla="*/ 15 h 231"/>
                    <a:gd name="T2" fmla="*/ 0 w 139"/>
                    <a:gd name="T3" fmla="*/ 3 h 231"/>
                    <a:gd name="T4" fmla="*/ 0 w 139"/>
                    <a:gd name="T5" fmla="*/ 2 h 231"/>
                    <a:gd name="T6" fmla="*/ 1 w 139"/>
                    <a:gd name="T7" fmla="*/ 2 h 231"/>
                    <a:gd name="T8" fmla="*/ 2 w 139"/>
                    <a:gd name="T9" fmla="*/ 1 h 231"/>
                    <a:gd name="T10" fmla="*/ 2 w 139"/>
                    <a:gd name="T11" fmla="*/ 0 h 231"/>
                    <a:gd name="T12" fmla="*/ 8 w 139"/>
                    <a:gd name="T13" fmla="*/ 11 h 231"/>
                    <a:gd name="T14" fmla="*/ 8 w 139"/>
                    <a:gd name="T15" fmla="*/ 12 h 231"/>
                    <a:gd name="T16" fmla="*/ 8 w 139"/>
                    <a:gd name="T17" fmla="*/ 13 h 231"/>
                    <a:gd name="T18" fmla="*/ 7 w 139"/>
                    <a:gd name="T19" fmla="*/ 14 h 231"/>
                    <a:gd name="T20" fmla="*/ 7 w 139"/>
                    <a:gd name="T21" fmla="*/ 15 h 23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39" h="231">
                      <a:moveTo>
                        <a:pt x="111" y="231"/>
                      </a:moveTo>
                      <a:lnTo>
                        <a:pt x="0" y="46"/>
                      </a:lnTo>
                      <a:lnTo>
                        <a:pt x="8" y="35"/>
                      </a:lnTo>
                      <a:lnTo>
                        <a:pt x="19" y="22"/>
                      </a:lnTo>
                      <a:lnTo>
                        <a:pt x="30" y="11"/>
                      </a:lnTo>
                      <a:lnTo>
                        <a:pt x="38" y="0"/>
                      </a:lnTo>
                      <a:lnTo>
                        <a:pt x="139" y="169"/>
                      </a:lnTo>
                      <a:lnTo>
                        <a:pt x="134" y="185"/>
                      </a:lnTo>
                      <a:lnTo>
                        <a:pt x="125" y="201"/>
                      </a:lnTo>
                      <a:lnTo>
                        <a:pt x="116" y="215"/>
                      </a:lnTo>
                      <a:lnTo>
                        <a:pt x="111" y="231"/>
                      </a:lnTo>
                      <a:close/>
                    </a:path>
                  </a:pathLst>
                </a:custGeom>
                <a:solidFill>
                  <a:srgbClr val="BA60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51" name="Freeform 329"/>
                <p:cNvSpPr>
                  <a:spLocks/>
                </p:cNvSpPr>
                <p:nvPr/>
              </p:nvSpPr>
              <p:spPr bwMode="auto">
                <a:xfrm>
                  <a:off x="4869" y="1516"/>
                  <a:ext cx="34" cy="54"/>
                </a:xfrm>
                <a:custGeom>
                  <a:avLst/>
                  <a:gdLst>
                    <a:gd name="T0" fmla="*/ 6 w 139"/>
                    <a:gd name="T1" fmla="*/ 13 h 217"/>
                    <a:gd name="T2" fmla="*/ 0 w 139"/>
                    <a:gd name="T3" fmla="*/ 2 h 217"/>
                    <a:gd name="T4" fmla="*/ 1 w 139"/>
                    <a:gd name="T5" fmla="*/ 2 h 217"/>
                    <a:gd name="T6" fmla="*/ 1 w 139"/>
                    <a:gd name="T7" fmla="*/ 1 h 217"/>
                    <a:gd name="T8" fmla="*/ 2 w 139"/>
                    <a:gd name="T9" fmla="*/ 0 h 217"/>
                    <a:gd name="T10" fmla="*/ 3 w 139"/>
                    <a:gd name="T11" fmla="*/ 0 h 217"/>
                    <a:gd name="T12" fmla="*/ 8 w 139"/>
                    <a:gd name="T13" fmla="*/ 10 h 217"/>
                    <a:gd name="T14" fmla="*/ 8 w 139"/>
                    <a:gd name="T15" fmla="*/ 11 h 217"/>
                    <a:gd name="T16" fmla="*/ 7 w 139"/>
                    <a:gd name="T17" fmla="*/ 12 h 217"/>
                    <a:gd name="T18" fmla="*/ 7 w 139"/>
                    <a:gd name="T19" fmla="*/ 13 h 217"/>
                    <a:gd name="T20" fmla="*/ 6 w 139"/>
                    <a:gd name="T21" fmla="*/ 13 h 21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39" h="217">
                      <a:moveTo>
                        <a:pt x="104" y="217"/>
                      </a:moveTo>
                      <a:lnTo>
                        <a:pt x="0" y="40"/>
                      </a:lnTo>
                      <a:lnTo>
                        <a:pt x="11" y="29"/>
                      </a:lnTo>
                      <a:lnTo>
                        <a:pt x="22" y="18"/>
                      </a:lnTo>
                      <a:lnTo>
                        <a:pt x="32" y="7"/>
                      </a:lnTo>
                      <a:lnTo>
                        <a:pt x="44" y="0"/>
                      </a:lnTo>
                      <a:lnTo>
                        <a:pt x="139" y="162"/>
                      </a:lnTo>
                      <a:lnTo>
                        <a:pt x="131" y="176"/>
                      </a:lnTo>
                      <a:lnTo>
                        <a:pt x="122" y="189"/>
                      </a:lnTo>
                      <a:lnTo>
                        <a:pt x="115" y="203"/>
                      </a:lnTo>
                      <a:lnTo>
                        <a:pt x="104" y="217"/>
                      </a:lnTo>
                      <a:close/>
                    </a:path>
                  </a:pathLst>
                </a:custGeom>
                <a:solidFill>
                  <a:srgbClr val="BC63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52" name="Freeform 330"/>
                <p:cNvSpPr>
                  <a:spLocks/>
                </p:cNvSpPr>
                <p:nvPr/>
              </p:nvSpPr>
              <p:spPr bwMode="auto">
                <a:xfrm>
                  <a:off x="4873" y="1510"/>
                  <a:ext cx="35" cy="53"/>
                </a:xfrm>
                <a:custGeom>
                  <a:avLst/>
                  <a:gdLst>
                    <a:gd name="T0" fmla="*/ 7 w 138"/>
                    <a:gd name="T1" fmla="*/ 13 h 210"/>
                    <a:gd name="T2" fmla="*/ 0 w 138"/>
                    <a:gd name="T3" fmla="*/ 3 h 210"/>
                    <a:gd name="T4" fmla="*/ 1 w 138"/>
                    <a:gd name="T5" fmla="*/ 2 h 210"/>
                    <a:gd name="T6" fmla="*/ 2 w 138"/>
                    <a:gd name="T7" fmla="*/ 1 h 210"/>
                    <a:gd name="T8" fmla="*/ 2 w 138"/>
                    <a:gd name="T9" fmla="*/ 1 h 210"/>
                    <a:gd name="T10" fmla="*/ 3 w 138"/>
                    <a:gd name="T11" fmla="*/ 0 h 210"/>
                    <a:gd name="T12" fmla="*/ 9 w 138"/>
                    <a:gd name="T13" fmla="*/ 10 h 210"/>
                    <a:gd name="T14" fmla="*/ 8 w 138"/>
                    <a:gd name="T15" fmla="*/ 11 h 210"/>
                    <a:gd name="T16" fmla="*/ 8 w 138"/>
                    <a:gd name="T17" fmla="*/ 12 h 210"/>
                    <a:gd name="T18" fmla="*/ 7 w 138"/>
                    <a:gd name="T19" fmla="*/ 12 h 210"/>
                    <a:gd name="T20" fmla="*/ 7 w 138"/>
                    <a:gd name="T21" fmla="*/ 13 h 21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38" h="210">
                      <a:moveTo>
                        <a:pt x="101" y="210"/>
                      </a:moveTo>
                      <a:lnTo>
                        <a:pt x="0" y="41"/>
                      </a:lnTo>
                      <a:lnTo>
                        <a:pt x="11" y="30"/>
                      </a:lnTo>
                      <a:lnTo>
                        <a:pt x="22" y="20"/>
                      </a:lnTo>
                      <a:lnTo>
                        <a:pt x="32" y="9"/>
                      </a:lnTo>
                      <a:lnTo>
                        <a:pt x="43" y="0"/>
                      </a:lnTo>
                      <a:lnTo>
                        <a:pt x="138" y="159"/>
                      </a:lnTo>
                      <a:lnTo>
                        <a:pt x="128" y="172"/>
                      </a:lnTo>
                      <a:lnTo>
                        <a:pt x="120" y="185"/>
                      </a:lnTo>
                      <a:lnTo>
                        <a:pt x="108" y="196"/>
                      </a:lnTo>
                      <a:lnTo>
                        <a:pt x="101" y="210"/>
                      </a:lnTo>
                      <a:close/>
                    </a:path>
                  </a:pathLst>
                </a:custGeom>
                <a:solidFill>
                  <a:srgbClr val="BC66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53" name="Freeform 331"/>
                <p:cNvSpPr>
                  <a:spLocks/>
                </p:cNvSpPr>
                <p:nvPr/>
              </p:nvSpPr>
              <p:spPr bwMode="auto">
                <a:xfrm>
                  <a:off x="4879" y="1506"/>
                  <a:ext cx="33" cy="50"/>
                </a:xfrm>
                <a:custGeom>
                  <a:avLst/>
                  <a:gdLst>
                    <a:gd name="T0" fmla="*/ 6 w 130"/>
                    <a:gd name="T1" fmla="*/ 12 h 201"/>
                    <a:gd name="T2" fmla="*/ 0 w 130"/>
                    <a:gd name="T3" fmla="*/ 2 h 201"/>
                    <a:gd name="T4" fmla="*/ 1 w 130"/>
                    <a:gd name="T5" fmla="*/ 2 h 201"/>
                    <a:gd name="T6" fmla="*/ 1 w 130"/>
                    <a:gd name="T7" fmla="*/ 1 h 201"/>
                    <a:gd name="T8" fmla="*/ 2 w 130"/>
                    <a:gd name="T9" fmla="*/ 0 h 201"/>
                    <a:gd name="T10" fmla="*/ 3 w 130"/>
                    <a:gd name="T11" fmla="*/ 0 h 201"/>
                    <a:gd name="T12" fmla="*/ 8 w 130"/>
                    <a:gd name="T13" fmla="*/ 9 h 201"/>
                    <a:gd name="T14" fmla="*/ 8 w 130"/>
                    <a:gd name="T15" fmla="*/ 10 h 201"/>
                    <a:gd name="T16" fmla="*/ 7 w 130"/>
                    <a:gd name="T17" fmla="*/ 11 h 201"/>
                    <a:gd name="T18" fmla="*/ 7 w 130"/>
                    <a:gd name="T19" fmla="*/ 12 h 201"/>
                    <a:gd name="T20" fmla="*/ 6 w 130"/>
                    <a:gd name="T21" fmla="*/ 12 h 20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30" h="201">
                      <a:moveTo>
                        <a:pt x="95" y="201"/>
                      </a:moveTo>
                      <a:lnTo>
                        <a:pt x="0" y="39"/>
                      </a:lnTo>
                      <a:lnTo>
                        <a:pt x="7" y="27"/>
                      </a:lnTo>
                      <a:lnTo>
                        <a:pt x="18" y="16"/>
                      </a:lnTo>
                      <a:lnTo>
                        <a:pt x="30" y="9"/>
                      </a:lnTo>
                      <a:lnTo>
                        <a:pt x="41" y="0"/>
                      </a:lnTo>
                      <a:lnTo>
                        <a:pt x="130" y="150"/>
                      </a:lnTo>
                      <a:lnTo>
                        <a:pt x="122" y="163"/>
                      </a:lnTo>
                      <a:lnTo>
                        <a:pt x="113" y="175"/>
                      </a:lnTo>
                      <a:lnTo>
                        <a:pt x="103" y="188"/>
                      </a:lnTo>
                      <a:lnTo>
                        <a:pt x="95" y="201"/>
                      </a:lnTo>
                      <a:close/>
                    </a:path>
                  </a:pathLst>
                </a:custGeom>
                <a:solidFill>
                  <a:srgbClr val="BC684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54" name="Freeform 332"/>
                <p:cNvSpPr>
                  <a:spLocks/>
                </p:cNvSpPr>
                <p:nvPr/>
              </p:nvSpPr>
              <p:spPr bwMode="auto">
                <a:xfrm>
                  <a:off x="4884" y="1501"/>
                  <a:ext cx="33" cy="49"/>
                </a:xfrm>
                <a:custGeom>
                  <a:avLst/>
                  <a:gdLst>
                    <a:gd name="T0" fmla="*/ 6 w 131"/>
                    <a:gd name="T1" fmla="*/ 12 h 196"/>
                    <a:gd name="T2" fmla="*/ 0 w 131"/>
                    <a:gd name="T3" fmla="*/ 2 h 196"/>
                    <a:gd name="T4" fmla="*/ 1 w 131"/>
                    <a:gd name="T5" fmla="*/ 2 h 196"/>
                    <a:gd name="T6" fmla="*/ 2 w 131"/>
                    <a:gd name="T7" fmla="*/ 1 h 196"/>
                    <a:gd name="T8" fmla="*/ 2 w 131"/>
                    <a:gd name="T9" fmla="*/ 1 h 196"/>
                    <a:gd name="T10" fmla="*/ 3 w 131"/>
                    <a:gd name="T11" fmla="*/ 0 h 196"/>
                    <a:gd name="T12" fmla="*/ 8 w 131"/>
                    <a:gd name="T13" fmla="*/ 9 h 196"/>
                    <a:gd name="T14" fmla="*/ 8 w 131"/>
                    <a:gd name="T15" fmla="*/ 10 h 196"/>
                    <a:gd name="T16" fmla="*/ 7 w 131"/>
                    <a:gd name="T17" fmla="*/ 11 h 196"/>
                    <a:gd name="T18" fmla="*/ 7 w 131"/>
                    <a:gd name="T19" fmla="*/ 12 h 196"/>
                    <a:gd name="T20" fmla="*/ 6 w 131"/>
                    <a:gd name="T21" fmla="*/ 12 h 19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31" h="196">
                      <a:moveTo>
                        <a:pt x="95" y="196"/>
                      </a:moveTo>
                      <a:lnTo>
                        <a:pt x="0" y="37"/>
                      </a:lnTo>
                      <a:lnTo>
                        <a:pt x="12" y="27"/>
                      </a:lnTo>
                      <a:lnTo>
                        <a:pt x="23" y="18"/>
                      </a:lnTo>
                      <a:lnTo>
                        <a:pt x="35" y="11"/>
                      </a:lnTo>
                      <a:lnTo>
                        <a:pt x="47" y="0"/>
                      </a:lnTo>
                      <a:lnTo>
                        <a:pt x="131" y="146"/>
                      </a:lnTo>
                      <a:lnTo>
                        <a:pt x="123" y="157"/>
                      </a:lnTo>
                      <a:lnTo>
                        <a:pt x="112" y="171"/>
                      </a:lnTo>
                      <a:lnTo>
                        <a:pt x="104" y="182"/>
                      </a:lnTo>
                      <a:lnTo>
                        <a:pt x="95" y="196"/>
                      </a:lnTo>
                      <a:close/>
                    </a:path>
                  </a:pathLst>
                </a:custGeom>
                <a:solidFill>
                  <a:srgbClr val="BF6B4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55" name="Freeform 333"/>
                <p:cNvSpPr>
                  <a:spLocks/>
                </p:cNvSpPr>
                <p:nvPr/>
              </p:nvSpPr>
              <p:spPr bwMode="auto">
                <a:xfrm>
                  <a:off x="4890" y="1496"/>
                  <a:ext cx="31" cy="48"/>
                </a:xfrm>
                <a:custGeom>
                  <a:avLst/>
                  <a:gdLst>
                    <a:gd name="T0" fmla="*/ 5 w 127"/>
                    <a:gd name="T1" fmla="*/ 12 h 188"/>
                    <a:gd name="T2" fmla="*/ 0 w 127"/>
                    <a:gd name="T3" fmla="*/ 3 h 188"/>
                    <a:gd name="T4" fmla="*/ 0 w 127"/>
                    <a:gd name="T5" fmla="*/ 2 h 188"/>
                    <a:gd name="T6" fmla="*/ 1 w 127"/>
                    <a:gd name="T7" fmla="*/ 1 h 188"/>
                    <a:gd name="T8" fmla="*/ 2 w 127"/>
                    <a:gd name="T9" fmla="*/ 1 h 188"/>
                    <a:gd name="T10" fmla="*/ 3 w 127"/>
                    <a:gd name="T11" fmla="*/ 0 h 188"/>
                    <a:gd name="T12" fmla="*/ 8 w 127"/>
                    <a:gd name="T13" fmla="*/ 10 h 188"/>
                    <a:gd name="T14" fmla="*/ 7 w 127"/>
                    <a:gd name="T15" fmla="*/ 10 h 188"/>
                    <a:gd name="T16" fmla="*/ 6 w 127"/>
                    <a:gd name="T17" fmla="*/ 11 h 188"/>
                    <a:gd name="T18" fmla="*/ 6 w 127"/>
                    <a:gd name="T19" fmla="*/ 11 h 188"/>
                    <a:gd name="T20" fmla="*/ 5 w 127"/>
                    <a:gd name="T21" fmla="*/ 12 h 18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7" h="188">
                      <a:moveTo>
                        <a:pt x="89" y="188"/>
                      </a:moveTo>
                      <a:lnTo>
                        <a:pt x="0" y="38"/>
                      </a:lnTo>
                      <a:lnTo>
                        <a:pt x="10" y="28"/>
                      </a:lnTo>
                      <a:lnTo>
                        <a:pt x="24" y="19"/>
                      </a:lnTo>
                      <a:lnTo>
                        <a:pt x="35" y="8"/>
                      </a:lnTo>
                      <a:lnTo>
                        <a:pt x="46" y="0"/>
                      </a:lnTo>
                      <a:lnTo>
                        <a:pt x="127" y="147"/>
                      </a:lnTo>
                      <a:lnTo>
                        <a:pt x="118" y="155"/>
                      </a:lnTo>
                      <a:lnTo>
                        <a:pt x="108" y="166"/>
                      </a:lnTo>
                      <a:lnTo>
                        <a:pt x="97" y="177"/>
                      </a:lnTo>
                      <a:lnTo>
                        <a:pt x="89" y="188"/>
                      </a:lnTo>
                      <a:close/>
                    </a:path>
                  </a:pathLst>
                </a:custGeom>
                <a:solidFill>
                  <a:srgbClr val="BF6D4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56" name="Freeform 334"/>
                <p:cNvSpPr>
                  <a:spLocks/>
                </p:cNvSpPr>
                <p:nvPr/>
              </p:nvSpPr>
              <p:spPr bwMode="auto">
                <a:xfrm>
                  <a:off x="4896" y="1493"/>
                  <a:ext cx="32" cy="44"/>
                </a:xfrm>
                <a:custGeom>
                  <a:avLst/>
                  <a:gdLst>
                    <a:gd name="T0" fmla="*/ 5 w 127"/>
                    <a:gd name="T1" fmla="*/ 11 h 176"/>
                    <a:gd name="T2" fmla="*/ 0 w 127"/>
                    <a:gd name="T3" fmla="*/ 2 h 176"/>
                    <a:gd name="T4" fmla="*/ 1 w 127"/>
                    <a:gd name="T5" fmla="*/ 1 h 176"/>
                    <a:gd name="T6" fmla="*/ 2 w 127"/>
                    <a:gd name="T7" fmla="*/ 1 h 176"/>
                    <a:gd name="T8" fmla="*/ 2 w 127"/>
                    <a:gd name="T9" fmla="*/ 1 h 176"/>
                    <a:gd name="T10" fmla="*/ 3 w 127"/>
                    <a:gd name="T11" fmla="*/ 0 h 176"/>
                    <a:gd name="T12" fmla="*/ 8 w 127"/>
                    <a:gd name="T13" fmla="*/ 9 h 176"/>
                    <a:gd name="T14" fmla="*/ 7 w 127"/>
                    <a:gd name="T15" fmla="*/ 9 h 176"/>
                    <a:gd name="T16" fmla="*/ 7 w 127"/>
                    <a:gd name="T17" fmla="*/ 10 h 176"/>
                    <a:gd name="T18" fmla="*/ 6 w 127"/>
                    <a:gd name="T19" fmla="*/ 11 h 176"/>
                    <a:gd name="T20" fmla="*/ 5 w 127"/>
                    <a:gd name="T21" fmla="*/ 11 h 17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7" h="176">
                      <a:moveTo>
                        <a:pt x="84" y="176"/>
                      </a:moveTo>
                      <a:lnTo>
                        <a:pt x="0" y="30"/>
                      </a:lnTo>
                      <a:lnTo>
                        <a:pt x="11" y="21"/>
                      </a:lnTo>
                      <a:lnTo>
                        <a:pt x="22" y="13"/>
                      </a:lnTo>
                      <a:lnTo>
                        <a:pt x="36" y="7"/>
                      </a:lnTo>
                      <a:lnTo>
                        <a:pt x="48" y="0"/>
                      </a:lnTo>
                      <a:lnTo>
                        <a:pt x="127" y="138"/>
                      </a:lnTo>
                      <a:lnTo>
                        <a:pt x="117" y="149"/>
                      </a:lnTo>
                      <a:lnTo>
                        <a:pt x="106" y="157"/>
                      </a:lnTo>
                      <a:lnTo>
                        <a:pt x="94" y="166"/>
                      </a:lnTo>
                      <a:lnTo>
                        <a:pt x="84" y="176"/>
                      </a:lnTo>
                      <a:close/>
                    </a:path>
                  </a:pathLst>
                </a:custGeom>
                <a:solidFill>
                  <a:srgbClr val="C170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57" name="Freeform 335"/>
                <p:cNvSpPr>
                  <a:spLocks/>
                </p:cNvSpPr>
                <p:nvPr/>
              </p:nvSpPr>
              <p:spPr bwMode="auto">
                <a:xfrm>
                  <a:off x="4901" y="1491"/>
                  <a:ext cx="32" cy="42"/>
                </a:xfrm>
                <a:custGeom>
                  <a:avLst/>
                  <a:gdLst>
                    <a:gd name="T0" fmla="*/ 5 w 127"/>
                    <a:gd name="T1" fmla="*/ 10 h 171"/>
                    <a:gd name="T2" fmla="*/ 0 w 127"/>
                    <a:gd name="T3" fmla="*/ 1 h 171"/>
                    <a:gd name="T4" fmla="*/ 1 w 127"/>
                    <a:gd name="T5" fmla="*/ 1 h 171"/>
                    <a:gd name="T6" fmla="*/ 2 w 127"/>
                    <a:gd name="T7" fmla="*/ 1 h 171"/>
                    <a:gd name="T8" fmla="*/ 2 w 127"/>
                    <a:gd name="T9" fmla="*/ 0 h 171"/>
                    <a:gd name="T10" fmla="*/ 3 w 127"/>
                    <a:gd name="T11" fmla="*/ 0 h 171"/>
                    <a:gd name="T12" fmla="*/ 8 w 127"/>
                    <a:gd name="T13" fmla="*/ 8 h 171"/>
                    <a:gd name="T14" fmla="*/ 7 w 127"/>
                    <a:gd name="T15" fmla="*/ 8 h 171"/>
                    <a:gd name="T16" fmla="*/ 7 w 127"/>
                    <a:gd name="T17" fmla="*/ 9 h 171"/>
                    <a:gd name="T18" fmla="*/ 6 w 127"/>
                    <a:gd name="T19" fmla="*/ 10 h 171"/>
                    <a:gd name="T20" fmla="*/ 5 w 127"/>
                    <a:gd name="T21" fmla="*/ 10 h 17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7" h="171">
                      <a:moveTo>
                        <a:pt x="81" y="171"/>
                      </a:moveTo>
                      <a:lnTo>
                        <a:pt x="0" y="24"/>
                      </a:lnTo>
                      <a:lnTo>
                        <a:pt x="14" y="18"/>
                      </a:lnTo>
                      <a:lnTo>
                        <a:pt x="24" y="11"/>
                      </a:lnTo>
                      <a:lnTo>
                        <a:pt x="37" y="6"/>
                      </a:lnTo>
                      <a:lnTo>
                        <a:pt x="51" y="0"/>
                      </a:lnTo>
                      <a:lnTo>
                        <a:pt x="127" y="128"/>
                      </a:lnTo>
                      <a:lnTo>
                        <a:pt x="116" y="138"/>
                      </a:lnTo>
                      <a:lnTo>
                        <a:pt x="105" y="149"/>
                      </a:lnTo>
                      <a:lnTo>
                        <a:pt x="95" y="160"/>
                      </a:lnTo>
                      <a:lnTo>
                        <a:pt x="81" y="171"/>
                      </a:lnTo>
                      <a:close/>
                    </a:path>
                  </a:pathLst>
                </a:custGeom>
                <a:solidFill>
                  <a:srgbClr val="C170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58" name="Freeform 336"/>
                <p:cNvSpPr>
                  <a:spLocks/>
                </p:cNvSpPr>
                <p:nvPr/>
              </p:nvSpPr>
              <p:spPr bwMode="auto">
                <a:xfrm>
                  <a:off x="4908" y="1487"/>
                  <a:ext cx="31" cy="41"/>
                </a:xfrm>
                <a:custGeom>
                  <a:avLst/>
                  <a:gdLst>
                    <a:gd name="T0" fmla="*/ 5 w 125"/>
                    <a:gd name="T1" fmla="*/ 10 h 163"/>
                    <a:gd name="T2" fmla="*/ 0 w 125"/>
                    <a:gd name="T3" fmla="*/ 2 h 163"/>
                    <a:gd name="T4" fmla="*/ 1 w 125"/>
                    <a:gd name="T5" fmla="*/ 1 h 163"/>
                    <a:gd name="T6" fmla="*/ 1 w 125"/>
                    <a:gd name="T7" fmla="*/ 1 h 163"/>
                    <a:gd name="T8" fmla="*/ 2 w 125"/>
                    <a:gd name="T9" fmla="*/ 1 h 163"/>
                    <a:gd name="T10" fmla="*/ 3 w 125"/>
                    <a:gd name="T11" fmla="*/ 0 h 163"/>
                    <a:gd name="T12" fmla="*/ 8 w 125"/>
                    <a:gd name="T13" fmla="*/ 8 h 163"/>
                    <a:gd name="T14" fmla="*/ 7 w 125"/>
                    <a:gd name="T15" fmla="*/ 8 h 163"/>
                    <a:gd name="T16" fmla="*/ 6 w 125"/>
                    <a:gd name="T17" fmla="*/ 9 h 163"/>
                    <a:gd name="T18" fmla="*/ 5 w 125"/>
                    <a:gd name="T19" fmla="*/ 10 h 163"/>
                    <a:gd name="T20" fmla="*/ 5 w 125"/>
                    <a:gd name="T21" fmla="*/ 10 h 16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5" h="163">
                      <a:moveTo>
                        <a:pt x="79" y="163"/>
                      </a:moveTo>
                      <a:lnTo>
                        <a:pt x="0" y="25"/>
                      </a:lnTo>
                      <a:lnTo>
                        <a:pt x="11" y="20"/>
                      </a:lnTo>
                      <a:lnTo>
                        <a:pt x="25" y="11"/>
                      </a:lnTo>
                      <a:lnTo>
                        <a:pt x="36" y="6"/>
                      </a:lnTo>
                      <a:lnTo>
                        <a:pt x="46" y="0"/>
                      </a:lnTo>
                      <a:lnTo>
                        <a:pt x="125" y="125"/>
                      </a:lnTo>
                      <a:lnTo>
                        <a:pt x="115" y="133"/>
                      </a:lnTo>
                      <a:lnTo>
                        <a:pt x="101" y="144"/>
                      </a:lnTo>
                      <a:lnTo>
                        <a:pt x="90" y="152"/>
                      </a:lnTo>
                      <a:lnTo>
                        <a:pt x="79" y="163"/>
                      </a:lnTo>
                      <a:close/>
                    </a:path>
                  </a:pathLst>
                </a:custGeom>
                <a:solidFill>
                  <a:srgbClr val="C1724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59" name="Freeform 337"/>
                <p:cNvSpPr>
                  <a:spLocks/>
                </p:cNvSpPr>
                <p:nvPr/>
              </p:nvSpPr>
              <p:spPr bwMode="auto">
                <a:xfrm>
                  <a:off x="4914" y="1484"/>
                  <a:ext cx="30" cy="38"/>
                </a:xfrm>
                <a:custGeom>
                  <a:avLst/>
                  <a:gdLst>
                    <a:gd name="T0" fmla="*/ 5 w 122"/>
                    <a:gd name="T1" fmla="*/ 9 h 156"/>
                    <a:gd name="T2" fmla="*/ 0 w 122"/>
                    <a:gd name="T3" fmla="*/ 2 h 156"/>
                    <a:gd name="T4" fmla="*/ 1 w 122"/>
                    <a:gd name="T5" fmla="*/ 1 h 156"/>
                    <a:gd name="T6" fmla="*/ 1 w 122"/>
                    <a:gd name="T7" fmla="*/ 1 h 156"/>
                    <a:gd name="T8" fmla="*/ 2 w 122"/>
                    <a:gd name="T9" fmla="*/ 0 h 156"/>
                    <a:gd name="T10" fmla="*/ 3 w 122"/>
                    <a:gd name="T11" fmla="*/ 0 h 156"/>
                    <a:gd name="T12" fmla="*/ 7 w 122"/>
                    <a:gd name="T13" fmla="*/ 7 h 156"/>
                    <a:gd name="T14" fmla="*/ 7 w 122"/>
                    <a:gd name="T15" fmla="*/ 8 h 156"/>
                    <a:gd name="T16" fmla="*/ 6 w 122"/>
                    <a:gd name="T17" fmla="*/ 8 h 156"/>
                    <a:gd name="T18" fmla="*/ 5 w 122"/>
                    <a:gd name="T19" fmla="*/ 9 h 156"/>
                    <a:gd name="T20" fmla="*/ 5 w 122"/>
                    <a:gd name="T21" fmla="*/ 9 h 15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2" h="156">
                      <a:moveTo>
                        <a:pt x="76" y="156"/>
                      </a:moveTo>
                      <a:lnTo>
                        <a:pt x="0" y="28"/>
                      </a:lnTo>
                      <a:lnTo>
                        <a:pt x="11" y="20"/>
                      </a:lnTo>
                      <a:lnTo>
                        <a:pt x="21" y="11"/>
                      </a:lnTo>
                      <a:lnTo>
                        <a:pt x="35" y="6"/>
                      </a:lnTo>
                      <a:lnTo>
                        <a:pt x="49" y="0"/>
                      </a:lnTo>
                      <a:lnTo>
                        <a:pt x="122" y="122"/>
                      </a:lnTo>
                      <a:lnTo>
                        <a:pt x="111" y="131"/>
                      </a:lnTo>
                      <a:lnTo>
                        <a:pt x="100" y="139"/>
                      </a:lnTo>
                      <a:lnTo>
                        <a:pt x="87" y="147"/>
                      </a:lnTo>
                      <a:lnTo>
                        <a:pt x="76" y="156"/>
                      </a:lnTo>
                      <a:close/>
                    </a:path>
                  </a:pathLst>
                </a:custGeom>
                <a:solidFill>
                  <a:srgbClr val="C477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60" name="Freeform 338"/>
                <p:cNvSpPr>
                  <a:spLocks/>
                </p:cNvSpPr>
                <p:nvPr/>
              </p:nvSpPr>
              <p:spPr bwMode="auto">
                <a:xfrm>
                  <a:off x="4919" y="1482"/>
                  <a:ext cx="32" cy="36"/>
                </a:xfrm>
                <a:custGeom>
                  <a:avLst/>
                  <a:gdLst>
                    <a:gd name="T0" fmla="*/ 5 w 129"/>
                    <a:gd name="T1" fmla="*/ 9 h 146"/>
                    <a:gd name="T2" fmla="*/ 0 w 129"/>
                    <a:gd name="T3" fmla="*/ 1 h 146"/>
                    <a:gd name="T4" fmla="*/ 1 w 129"/>
                    <a:gd name="T5" fmla="*/ 1 h 146"/>
                    <a:gd name="T6" fmla="*/ 2 w 129"/>
                    <a:gd name="T7" fmla="*/ 1 h 146"/>
                    <a:gd name="T8" fmla="*/ 2 w 129"/>
                    <a:gd name="T9" fmla="*/ 0 h 146"/>
                    <a:gd name="T10" fmla="*/ 3 w 129"/>
                    <a:gd name="T11" fmla="*/ 0 h 146"/>
                    <a:gd name="T12" fmla="*/ 8 w 129"/>
                    <a:gd name="T13" fmla="*/ 7 h 146"/>
                    <a:gd name="T14" fmla="*/ 7 w 129"/>
                    <a:gd name="T15" fmla="*/ 8 h 146"/>
                    <a:gd name="T16" fmla="*/ 6 w 129"/>
                    <a:gd name="T17" fmla="*/ 8 h 146"/>
                    <a:gd name="T18" fmla="*/ 5 w 129"/>
                    <a:gd name="T19" fmla="*/ 8 h 146"/>
                    <a:gd name="T20" fmla="*/ 5 w 129"/>
                    <a:gd name="T21" fmla="*/ 9 h 14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9" h="146">
                      <a:moveTo>
                        <a:pt x="79" y="146"/>
                      </a:moveTo>
                      <a:lnTo>
                        <a:pt x="0" y="21"/>
                      </a:lnTo>
                      <a:lnTo>
                        <a:pt x="14" y="16"/>
                      </a:lnTo>
                      <a:lnTo>
                        <a:pt x="28" y="11"/>
                      </a:lnTo>
                      <a:lnTo>
                        <a:pt x="42" y="5"/>
                      </a:lnTo>
                      <a:lnTo>
                        <a:pt x="55" y="0"/>
                      </a:lnTo>
                      <a:lnTo>
                        <a:pt x="129" y="117"/>
                      </a:lnTo>
                      <a:lnTo>
                        <a:pt x="115" y="124"/>
                      </a:lnTo>
                      <a:lnTo>
                        <a:pt x="101" y="129"/>
                      </a:lnTo>
                      <a:lnTo>
                        <a:pt x="90" y="138"/>
                      </a:lnTo>
                      <a:lnTo>
                        <a:pt x="79" y="146"/>
                      </a:lnTo>
                      <a:close/>
                    </a:path>
                  </a:pathLst>
                </a:custGeom>
                <a:solidFill>
                  <a:srgbClr val="C4775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61" name="Freeform 339"/>
                <p:cNvSpPr>
                  <a:spLocks/>
                </p:cNvSpPr>
                <p:nvPr/>
              </p:nvSpPr>
              <p:spPr bwMode="auto">
                <a:xfrm>
                  <a:off x="4926" y="1479"/>
                  <a:ext cx="32" cy="35"/>
                </a:xfrm>
                <a:custGeom>
                  <a:avLst/>
                  <a:gdLst>
                    <a:gd name="T0" fmla="*/ 5 w 125"/>
                    <a:gd name="T1" fmla="*/ 9 h 141"/>
                    <a:gd name="T2" fmla="*/ 0 w 125"/>
                    <a:gd name="T3" fmla="*/ 1 h 141"/>
                    <a:gd name="T4" fmla="*/ 1 w 125"/>
                    <a:gd name="T5" fmla="*/ 1 h 141"/>
                    <a:gd name="T6" fmla="*/ 2 w 125"/>
                    <a:gd name="T7" fmla="*/ 0 h 141"/>
                    <a:gd name="T8" fmla="*/ 3 w 125"/>
                    <a:gd name="T9" fmla="*/ 0 h 141"/>
                    <a:gd name="T10" fmla="*/ 4 w 125"/>
                    <a:gd name="T11" fmla="*/ 0 h 141"/>
                    <a:gd name="T12" fmla="*/ 8 w 125"/>
                    <a:gd name="T13" fmla="*/ 7 h 141"/>
                    <a:gd name="T14" fmla="*/ 7 w 125"/>
                    <a:gd name="T15" fmla="*/ 8 h 141"/>
                    <a:gd name="T16" fmla="*/ 7 w 125"/>
                    <a:gd name="T17" fmla="*/ 8 h 141"/>
                    <a:gd name="T18" fmla="*/ 6 w 125"/>
                    <a:gd name="T19" fmla="*/ 8 h 141"/>
                    <a:gd name="T20" fmla="*/ 5 w 125"/>
                    <a:gd name="T21" fmla="*/ 9 h 14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5" h="141">
                      <a:moveTo>
                        <a:pt x="73" y="141"/>
                      </a:moveTo>
                      <a:lnTo>
                        <a:pt x="0" y="19"/>
                      </a:lnTo>
                      <a:lnTo>
                        <a:pt x="14" y="14"/>
                      </a:lnTo>
                      <a:lnTo>
                        <a:pt x="27" y="9"/>
                      </a:lnTo>
                      <a:lnTo>
                        <a:pt x="41" y="3"/>
                      </a:lnTo>
                      <a:lnTo>
                        <a:pt x="55" y="0"/>
                      </a:lnTo>
                      <a:lnTo>
                        <a:pt x="125" y="118"/>
                      </a:lnTo>
                      <a:lnTo>
                        <a:pt x="111" y="123"/>
                      </a:lnTo>
                      <a:lnTo>
                        <a:pt x="101" y="129"/>
                      </a:lnTo>
                      <a:lnTo>
                        <a:pt x="87" y="136"/>
                      </a:lnTo>
                      <a:lnTo>
                        <a:pt x="73" y="141"/>
                      </a:lnTo>
                      <a:close/>
                    </a:path>
                  </a:pathLst>
                </a:custGeom>
                <a:solidFill>
                  <a:srgbClr val="C67C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62" name="Freeform 340"/>
                <p:cNvSpPr>
                  <a:spLocks/>
                </p:cNvSpPr>
                <p:nvPr/>
              </p:nvSpPr>
              <p:spPr bwMode="auto">
                <a:xfrm>
                  <a:off x="4933" y="1476"/>
                  <a:ext cx="31" cy="35"/>
                </a:xfrm>
                <a:custGeom>
                  <a:avLst/>
                  <a:gdLst>
                    <a:gd name="T0" fmla="*/ 4 w 125"/>
                    <a:gd name="T1" fmla="*/ 9 h 140"/>
                    <a:gd name="T2" fmla="*/ 0 w 125"/>
                    <a:gd name="T3" fmla="*/ 2 h 140"/>
                    <a:gd name="T4" fmla="*/ 1 w 125"/>
                    <a:gd name="T5" fmla="*/ 1 h 140"/>
                    <a:gd name="T6" fmla="*/ 2 w 125"/>
                    <a:gd name="T7" fmla="*/ 1 h 140"/>
                    <a:gd name="T8" fmla="*/ 2 w 125"/>
                    <a:gd name="T9" fmla="*/ 1 h 140"/>
                    <a:gd name="T10" fmla="*/ 3 w 125"/>
                    <a:gd name="T11" fmla="*/ 0 h 140"/>
                    <a:gd name="T12" fmla="*/ 8 w 125"/>
                    <a:gd name="T13" fmla="*/ 7 h 140"/>
                    <a:gd name="T14" fmla="*/ 7 w 125"/>
                    <a:gd name="T15" fmla="*/ 8 h 140"/>
                    <a:gd name="T16" fmla="*/ 6 w 125"/>
                    <a:gd name="T17" fmla="*/ 8 h 140"/>
                    <a:gd name="T18" fmla="*/ 5 w 125"/>
                    <a:gd name="T19" fmla="*/ 9 h 140"/>
                    <a:gd name="T20" fmla="*/ 4 w 125"/>
                    <a:gd name="T21" fmla="*/ 9 h 14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5" h="140">
                      <a:moveTo>
                        <a:pt x="74" y="140"/>
                      </a:moveTo>
                      <a:lnTo>
                        <a:pt x="0" y="23"/>
                      </a:lnTo>
                      <a:lnTo>
                        <a:pt x="14" y="16"/>
                      </a:lnTo>
                      <a:lnTo>
                        <a:pt x="28" y="11"/>
                      </a:lnTo>
                      <a:lnTo>
                        <a:pt x="41" y="6"/>
                      </a:lnTo>
                      <a:lnTo>
                        <a:pt x="54" y="0"/>
                      </a:lnTo>
                      <a:lnTo>
                        <a:pt x="125" y="115"/>
                      </a:lnTo>
                      <a:lnTo>
                        <a:pt x="111" y="120"/>
                      </a:lnTo>
                      <a:lnTo>
                        <a:pt x="98" y="126"/>
                      </a:lnTo>
                      <a:lnTo>
                        <a:pt x="84" y="134"/>
                      </a:lnTo>
                      <a:lnTo>
                        <a:pt x="74" y="140"/>
                      </a:lnTo>
                      <a:close/>
                    </a:path>
                  </a:pathLst>
                </a:custGeom>
                <a:solidFill>
                  <a:srgbClr val="C97F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63" name="Freeform 341"/>
                <p:cNvSpPr>
                  <a:spLocks/>
                </p:cNvSpPr>
                <p:nvPr/>
              </p:nvSpPr>
              <p:spPr bwMode="auto">
                <a:xfrm>
                  <a:off x="4940" y="1474"/>
                  <a:ext cx="31" cy="34"/>
                </a:xfrm>
                <a:custGeom>
                  <a:avLst/>
                  <a:gdLst>
                    <a:gd name="T0" fmla="*/ 4 w 125"/>
                    <a:gd name="T1" fmla="*/ 9 h 136"/>
                    <a:gd name="T2" fmla="*/ 0 w 125"/>
                    <a:gd name="T3" fmla="*/ 1 h 136"/>
                    <a:gd name="T4" fmla="*/ 1 w 125"/>
                    <a:gd name="T5" fmla="*/ 1 h 136"/>
                    <a:gd name="T6" fmla="*/ 1 w 125"/>
                    <a:gd name="T7" fmla="*/ 1 h 136"/>
                    <a:gd name="T8" fmla="*/ 2 w 125"/>
                    <a:gd name="T9" fmla="*/ 0 h 136"/>
                    <a:gd name="T10" fmla="*/ 3 w 125"/>
                    <a:gd name="T11" fmla="*/ 0 h 136"/>
                    <a:gd name="T12" fmla="*/ 8 w 125"/>
                    <a:gd name="T13" fmla="*/ 7 h 136"/>
                    <a:gd name="T14" fmla="*/ 7 w 125"/>
                    <a:gd name="T15" fmla="*/ 8 h 136"/>
                    <a:gd name="T16" fmla="*/ 6 w 125"/>
                    <a:gd name="T17" fmla="*/ 8 h 136"/>
                    <a:gd name="T18" fmla="*/ 5 w 125"/>
                    <a:gd name="T19" fmla="*/ 8 h 136"/>
                    <a:gd name="T20" fmla="*/ 4 w 125"/>
                    <a:gd name="T21" fmla="*/ 9 h 1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5" h="136">
                      <a:moveTo>
                        <a:pt x="70" y="136"/>
                      </a:moveTo>
                      <a:lnTo>
                        <a:pt x="0" y="18"/>
                      </a:lnTo>
                      <a:lnTo>
                        <a:pt x="13" y="13"/>
                      </a:lnTo>
                      <a:lnTo>
                        <a:pt x="26" y="7"/>
                      </a:lnTo>
                      <a:lnTo>
                        <a:pt x="40" y="5"/>
                      </a:lnTo>
                      <a:lnTo>
                        <a:pt x="53" y="0"/>
                      </a:lnTo>
                      <a:lnTo>
                        <a:pt x="125" y="113"/>
                      </a:lnTo>
                      <a:lnTo>
                        <a:pt x="108" y="119"/>
                      </a:lnTo>
                      <a:lnTo>
                        <a:pt x="95" y="124"/>
                      </a:lnTo>
                      <a:lnTo>
                        <a:pt x="81" y="130"/>
                      </a:lnTo>
                      <a:lnTo>
                        <a:pt x="70" y="136"/>
                      </a:lnTo>
                      <a:close/>
                    </a:path>
                  </a:pathLst>
                </a:custGeom>
                <a:solidFill>
                  <a:srgbClr val="C97F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64" name="Freeform 342"/>
                <p:cNvSpPr>
                  <a:spLocks/>
                </p:cNvSpPr>
                <p:nvPr/>
              </p:nvSpPr>
              <p:spPr bwMode="auto">
                <a:xfrm>
                  <a:off x="4947" y="1472"/>
                  <a:ext cx="30" cy="33"/>
                </a:xfrm>
                <a:custGeom>
                  <a:avLst/>
                  <a:gdLst>
                    <a:gd name="T0" fmla="*/ 4 w 122"/>
                    <a:gd name="T1" fmla="*/ 8 h 131"/>
                    <a:gd name="T2" fmla="*/ 0 w 122"/>
                    <a:gd name="T3" fmla="*/ 1 h 131"/>
                    <a:gd name="T4" fmla="*/ 1 w 122"/>
                    <a:gd name="T5" fmla="*/ 1 h 131"/>
                    <a:gd name="T6" fmla="*/ 2 w 122"/>
                    <a:gd name="T7" fmla="*/ 1 h 131"/>
                    <a:gd name="T8" fmla="*/ 3 w 122"/>
                    <a:gd name="T9" fmla="*/ 1 h 131"/>
                    <a:gd name="T10" fmla="*/ 3 w 122"/>
                    <a:gd name="T11" fmla="*/ 0 h 131"/>
                    <a:gd name="T12" fmla="*/ 7 w 122"/>
                    <a:gd name="T13" fmla="*/ 7 h 131"/>
                    <a:gd name="T14" fmla="*/ 7 w 122"/>
                    <a:gd name="T15" fmla="*/ 7 h 131"/>
                    <a:gd name="T16" fmla="*/ 6 w 122"/>
                    <a:gd name="T17" fmla="*/ 8 h 131"/>
                    <a:gd name="T18" fmla="*/ 5 w 122"/>
                    <a:gd name="T19" fmla="*/ 8 h 131"/>
                    <a:gd name="T20" fmla="*/ 4 w 122"/>
                    <a:gd name="T21" fmla="*/ 8 h 13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2" h="131">
                      <a:moveTo>
                        <a:pt x="71" y="131"/>
                      </a:moveTo>
                      <a:lnTo>
                        <a:pt x="0" y="16"/>
                      </a:lnTo>
                      <a:lnTo>
                        <a:pt x="14" y="14"/>
                      </a:lnTo>
                      <a:lnTo>
                        <a:pt x="30" y="9"/>
                      </a:lnTo>
                      <a:lnTo>
                        <a:pt x="44" y="6"/>
                      </a:lnTo>
                      <a:lnTo>
                        <a:pt x="57" y="0"/>
                      </a:lnTo>
                      <a:lnTo>
                        <a:pt x="122" y="115"/>
                      </a:lnTo>
                      <a:lnTo>
                        <a:pt x="110" y="117"/>
                      </a:lnTo>
                      <a:lnTo>
                        <a:pt x="96" y="120"/>
                      </a:lnTo>
                      <a:lnTo>
                        <a:pt x="82" y="126"/>
                      </a:lnTo>
                      <a:lnTo>
                        <a:pt x="71" y="131"/>
                      </a:lnTo>
                      <a:close/>
                    </a:path>
                  </a:pathLst>
                </a:custGeom>
                <a:solidFill>
                  <a:srgbClr val="CC845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65" name="Freeform 343"/>
                <p:cNvSpPr>
                  <a:spLocks/>
                </p:cNvSpPr>
                <p:nvPr/>
              </p:nvSpPr>
              <p:spPr bwMode="auto">
                <a:xfrm>
                  <a:off x="4953" y="1471"/>
                  <a:ext cx="31" cy="32"/>
                </a:xfrm>
                <a:custGeom>
                  <a:avLst/>
                  <a:gdLst>
                    <a:gd name="T0" fmla="*/ 5 w 123"/>
                    <a:gd name="T1" fmla="*/ 8 h 125"/>
                    <a:gd name="T2" fmla="*/ 0 w 123"/>
                    <a:gd name="T3" fmla="*/ 1 h 125"/>
                    <a:gd name="T4" fmla="*/ 1 w 123"/>
                    <a:gd name="T5" fmla="*/ 1 h 125"/>
                    <a:gd name="T6" fmla="*/ 2 w 123"/>
                    <a:gd name="T7" fmla="*/ 1 h 125"/>
                    <a:gd name="T8" fmla="*/ 3 w 123"/>
                    <a:gd name="T9" fmla="*/ 0 h 125"/>
                    <a:gd name="T10" fmla="*/ 4 w 123"/>
                    <a:gd name="T11" fmla="*/ 0 h 125"/>
                    <a:gd name="T12" fmla="*/ 8 w 123"/>
                    <a:gd name="T13" fmla="*/ 7 h 125"/>
                    <a:gd name="T14" fmla="*/ 7 w 123"/>
                    <a:gd name="T15" fmla="*/ 7 h 125"/>
                    <a:gd name="T16" fmla="*/ 6 w 123"/>
                    <a:gd name="T17" fmla="*/ 7 h 125"/>
                    <a:gd name="T18" fmla="*/ 5 w 123"/>
                    <a:gd name="T19" fmla="*/ 8 h 125"/>
                    <a:gd name="T20" fmla="*/ 5 w 123"/>
                    <a:gd name="T21" fmla="*/ 8 h 12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3" h="125">
                      <a:moveTo>
                        <a:pt x="72" y="125"/>
                      </a:moveTo>
                      <a:lnTo>
                        <a:pt x="0" y="12"/>
                      </a:lnTo>
                      <a:lnTo>
                        <a:pt x="17" y="9"/>
                      </a:lnTo>
                      <a:lnTo>
                        <a:pt x="33" y="7"/>
                      </a:lnTo>
                      <a:lnTo>
                        <a:pt x="47" y="3"/>
                      </a:lnTo>
                      <a:lnTo>
                        <a:pt x="63" y="0"/>
                      </a:lnTo>
                      <a:lnTo>
                        <a:pt x="123" y="109"/>
                      </a:lnTo>
                      <a:lnTo>
                        <a:pt x="109" y="113"/>
                      </a:lnTo>
                      <a:lnTo>
                        <a:pt x="95" y="115"/>
                      </a:lnTo>
                      <a:lnTo>
                        <a:pt x="83" y="120"/>
                      </a:lnTo>
                      <a:lnTo>
                        <a:pt x="72" y="125"/>
                      </a:lnTo>
                      <a:close/>
                    </a:path>
                  </a:pathLst>
                </a:custGeom>
                <a:solidFill>
                  <a:srgbClr val="CC84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66" name="Freeform 344"/>
                <p:cNvSpPr>
                  <a:spLocks/>
                </p:cNvSpPr>
                <p:nvPr/>
              </p:nvSpPr>
              <p:spPr bwMode="auto">
                <a:xfrm>
                  <a:off x="4961" y="1470"/>
                  <a:ext cx="31" cy="31"/>
                </a:xfrm>
                <a:custGeom>
                  <a:avLst/>
                  <a:gdLst>
                    <a:gd name="T0" fmla="*/ 4 w 125"/>
                    <a:gd name="T1" fmla="*/ 8 h 123"/>
                    <a:gd name="T2" fmla="*/ 0 w 125"/>
                    <a:gd name="T3" fmla="*/ 1 h 123"/>
                    <a:gd name="T4" fmla="*/ 1 w 125"/>
                    <a:gd name="T5" fmla="*/ 0 h 123"/>
                    <a:gd name="T6" fmla="*/ 2 w 125"/>
                    <a:gd name="T7" fmla="*/ 0 h 123"/>
                    <a:gd name="T8" fmla="*/ 3 w 125"/>
                    <a:gd name="T9" fmla="*/ 0 h 123"/>
                    <a:gd name="T10" fmla="*/ 4 w 125"/>
                    <a:gd name="T11" fmla="*/ 0 h 123"/>
                    <a:gd name="T12" fmla="*/ 8 w 125"/>
                    <a:gd name="T13" fmla="*/ 7 h 123"/>
                    <a:gd name="T14" fmla="*/ 7 w 125"/>
                    <a:gd name="T15" fmla="*/ 7 h 123"/>
                    <a:gd name="T16" fmla="*/ 6 w 125"/>
                    <a:gd name="T17" fmla="*/ 7 h 123"/>
                    <a:gd name="T18" fmla="*/ 5 w 125"/>
                    <a:gd name="T19" fmla="*/ 8 h 123"/>
                    <a:gd name="T20" fmla="*/ 4 w 125"/>
                    <a:gd name="T21" fmla="*/ 8 h 12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5" h="123">
                      <a:moveTo>
                        <a:pt x="65" y="123"/>
                      </a:moveTo>
                      <a:lnTo>
                        <a:pt x="0" y="8"/>
                      </a:lnTo>
                      <a:lnTo>
                        <a:pt x="17" y="5"/>
                      </a:lnTo>
                      <a:lnTo>
                        <a:pt x="33" y="3"/>
                      </a:lnTo>
                      <a:lnTo>
                        <a:pt x="47" y="0"/>
                      </a:lnTo>
                      <a:lnTo>
                        <a:pt x="63" y="0"/>
                      </a:lnTo>
                      <a:lnTo>
                        <a:pt x="125" y="106"/>
                      </a:lnTo>
                      <a:lnTo>
                        <a:pt x="112" y="109"/>
                      </a:lnTo>
                      <a:lnTo>
                        <a:pt x="95" y="112"/>
                      </a:lnTo>
                      <a:lnTo>
                        <a:pt x="82" y="118"/>
                      </a:lnTo>
                      <a:lnTo>
                        <a:pt x="65" y="123"/>
                      </a:lnTo>
                      <a:close/>
                    </a:path>
                  </a:pathLst>
                </a:custGeom>
                <a:solidFill>
                  <a:srgbClr val="CC87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67" name="Freeform 345"/>
                <p:cNvSpPr>
                  <a:spLocks/>
                </p:cNvSpPr>
                <p:nvPr/>
              </p:nvSpPr>
              <p:spPr bwMode="auto">
                <a:xfrm>
                  <a:off x="4969" y="1469"/>
                  <a:ext cx="31" cy="30"/>
                </a:xfrm>
                <a:custGeom>
                  <a:avLst/>
                  <a:gdLst>
                    <a:gd name="T0" fmla="*/ 4 w 122"/>
                    <a:gd name="T1" fmla="*/ 8 h 116"/>
                    <a:gd name="T2" fmla="*/ 0 w 122"/>
                    <a:gd name="T3" fmla="*/ 1 h 116"/>
                    <a:gd name="T4" fmla="*/ 1 w 122"/>
                    <a:gd name="T5" fmla="*/ 0 h 116"/>
                    <a:gd name="T6" fmla="*/ 2 w 122"/>
                    <a:gd name="T7" fmla="*/ 0 h 116"/>
                    <a:gd name="T8" fmla="*/ 3 w 122"/>
                    <a:gd name="T9" fmla="*/ 0 h 116"/>
                    <a:gd name="T10" fmla="*/ 4 w 122"/>
                    <a:gd name="T11" fmla="*/ 0 h 116"/>
                    <a:gd name="T12" fmla="*/ 8 w 122"/>
                    <a:gd name="T13" fmla="*/ 7 h 116"/>
                    <a:gd name="T14" fmla="*/ 7 w 122"/>
                    <a:gd name="T15" fmla="*/ 7 h 116"/>
                    <a:gd name="T16" fmla="*/ 6 w 122"/>
                    <a:gd name="T17" fmla="*/ 7 h 116"/>
                    <a:gd name="T18" fmla="*/ 5 w 122"/>
                    <a:gd name="T19" fmla="*/ 8 h 116"/>
                    <a:gd name="T20" fmla="*/ 4 w 122"/>
                    <a:gd name="T21" fmla="*/ 8 h 11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2" h="116">
                      <a:moveTo>
                        <a:pt x="60" y="116"/>
                      </a:moveTo>
                      <a:lnTo>
                        <a:pt x="0" y="7"/>
                      </a:lnTo>
                      <a:lnTo>
                        <a:pt x="14" y="5"/>
                      </a:lnTo>
                      <a:lnTo>
                        <a:pt x="30" y="2"/>
                      </a:lnTo>
                      <a:lnTo>
                        <a:pt x="44" y="2"/>
                      </a:lnTo>
                      <a:lnTo>
                        <a:pt x="57" y="0"/>
                      </a:lnTo>
                      <a:lnTo>
                        <a:pt x="122" y="102"/>
                      </a:lnTo>
                      <a:lnTo>
                        <a:pt x="109" y="102"/>
                      </a:lnTo>
                      <a:lnTo>
                        <a:pt x="92" y="106"/>
                      </a:lnTo>
                      <a:lnTo>
                        <a:pt x="76" y="111"/>
                      </a:lnTo>
                      <a:lnTo>
                        <a:pt x="60" y="116"/>
                      </a:lnTo>
                      <a:close/>
                    </a:path>
                  </a:pathLst>
                </a:custGeom>
                <a:solidFill>
                  <a:srgbClr val="D18C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68" name="Freeform 346"/>
                <p:cNvSpPr>
                  <a:spLocks/>
                </p:cNvSpPr>
                <p:nvPr/>
              </p:nvSpPr>
              <p:spPr bwMode="auto">
                <a:xfrm>
                  <a:off x="4977" y="1468"/>
                  <a:ext cx="30" cy="28"/>
                </a:xfrm>
                <a:custGeom>
                  <a:avLst/>
                  <a:gdLst>
                    <a:gd name="T0" fmla="*/ 4 w 122"/>
                    <a:gd name="T1" fmla="*/ 7 h 114"/>
                    <a:gd name="T2" fmla="*/ 0 w 122"/>
                    <a:gd name="T3" fmla="*/ 0 h 114"/>
                    <a:gd name="T4" fmla="*/ 1 w 122"/>
                    <a:gd name="T5" fmla="*/ 0 h 114"/>
                    <a:gd name="T6" fmla="*/ 2 w 122"/>
                    <a:gd name="T7" fmla="*/ 0 h 114"/>
                    <a:gd name="T8" fmla="*/ 3 w 122"/>
                    <a:gd name="T9" fmla="*/ 0 h 114"/>
                    <a:gd name="T10" fmla="*/ 4 w 122"/>
                    <a:gd name="T11" fmla="*/ 0 h 114"/>
                    <a:gd name="T12" fmla="*/ 7 w 122"/>
                    <a:gd name="T13" fmla="*/ 6 h 114"/>
                    <a:gd name="T14" fmla="*/ 6 w 122"/>
                    <a:gd name="T15" fmla="*/ 7 h 114"/>
                    <a:gd name="T16" fmla="*/ 6 w 122"/>
                    <a:gd name="T17" fmla="*/ 7 h 114"/>
                    <a:gd name="T18" fmla="*/ 5 w 122"/>
                    <a:gd name="T19" fmla="*/ 7 h 114"/>
                    <a:gd name="T20" fmla="*/ 4 w 122"/>
                    <a:gd name="T21" fmla="*/ 7 h 11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2" h="114">
                      <a:moveTo>
                        <a:pt x="62" y="114"/>
                      </a:moveTo>
                      <a:lnTo>
                        <a:pt x="0" y="8"/>
                      </a:lnTo>
                      <a:lnTo>
                        <a:pt x="14" y="6"/>
                      </a:lnTo>
                      <a:lnTo>
                        <a:pt x="30" y="2"/>
                      </a:lnTo>
                      <a:lnTo>
                        <a:pt x="46" y="0"/>
                      </a:lnTo>
                      <a:lnTo>
                        <a:pt x="62" y="0"/>
                      </a:lnTo>
                      <a:lnTo>
                        <a:pt x="122" y="106"/>
                      </a:lnTo>
                      <a:lnTo>
                        <a:pt x="106" y="108"/>
                      </a:lnTo>
                      <a:lnTo>
                        <a:pt x="92" y="108"/>
                      </a:lnTo>
                      <a:lnTo>
                        <a:pt x="76" y="112"/>
                      </a:lnTo>
                      <a:lnTo>
                        <a:pt x="62" y="114"/>
                      </a:lnTo>
                      <a:close/>
                    </a:path>
                  </a:pathLst>
                </a:custGeom>
                <a:solidFill>
                  <a:srgbClr val="D18E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69" name="Freeform 347"/>
                <p:cNvSpPr>
                  <a:spLocks/>
                </p:cNvSpPr>
                <p:nvPr/>
              </p:nvSpPr>
              <p:spPr bwMode="auto">
                <a:xfrm>
                  <a:off x="4983" y="1468"/>
                  <a:ext cx="32" cy="27"/>
                </a:xfrm>
                <a:custGeom>
                  <a:avLst/>
                  <a:gdLst>
                    <a:gd name="T0" fmla="*/ 4 w 128"/>
                    <a:gd name="T1" fmla="*/ 7 h 108"/>
                    <a:gd name="T2" fmla="*/ 0 w 128"/>
                    <a:gd name="T3" fmla="*/ 1 h 108"/>
                    <a:gd name="T4" fmla="*/ 1 w 128"/>
                    <a:gd name="T5" fmla="*/ 0 h 108"/>
                    <a:gd name="T6" fmla="*/ 2 w 128"/>
                    <a:gd name="T7" fmla="*/ 0 h 108"/>
                    <a:gd name="T8" fmla="*/ 3 w 128"/>
                    <a:gd name="T9" fmla="*/ 0 h 108"/>
                    <a:gd name="T10" fmla="*/ 4 w 128"/>
                    <a:gd name="T11" fmla="*/ 0 h 108"/>
                    <a:gd name="T12" fmla="*/ 8 w 128"/>
                    <a:gd name="T13" fmla="*/ 7 h 108"/>
                    <a:gd name="T14" fmla="*/ 7 w 128"/>
                    <a:gd name="T15" fmla="*/ 7 h 108"/>
                    <a:gd name="T16" fmla="*/ 6 w 128"/>
                    <a:gd name="T17" fmla="*/ 7 h 108"/>
                    <a:gd name="T18" fmla="*/ 5 w 128"/>
                    <a:gd name="T19" fmla="*/ 7 h 108"/>
                    <a:gd name="T20" fmla="*/ 4 w 128"/>
                    <a:gd name="T21" fmla="*/ 7 h 10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8" h="108">
                      <a:moveTo>
                        <a:pt x="65" y="108"/>
                      </a:moveTo>
                      <a:lnTo>
                        <a:pt x="0" y="6"/>
                      </a:lnTo>
                      <a:lnTo>
                        <a:pt x="19" y="2"/>
                      </a:lnTo>
                      <a:lnTo>
                        <a:pt x="35" y="0"/>
                      </a:lnTo>
                      <a:lnTo>
                        <a:pt x="52" y="0"/>
                      </a:lnTo>
                      <a:lnTo>
                        <a:pt x="65" y="0"/>
                      </a:lnTo>
                      <a:lnTo>
                        <a:pt x="128" y="106"/>
                      </a:lnTo>
                      <a:lnTo>
                        <a:pt x="111" y="106"/>
                      </a:lnTo>
                      <a:lnTo>
                        <a:pt x="98" y="106"/>
                      </a:lnTo>
                      <a:lnTo>
                        <a:pt x="81" y="106"/>
                      </a:lnTo>
                      <a:lnTo>
                        <a:pt x="65" y="108"/>
                      </a:lnTo>
                      <a:close/>
                    </a:path>
                  </a:pathLst>
                </a:custGeom>
                <a:solidFill>
                  <a:srgbClr val="D191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70" name="Freeform 348"/>
                <p:cNvSpPr>
                  <a:spLocks/>
                </p:cNvSpPr>
                <p:nvPr/>
              </p:nvSpPr>
              <p:spPr bwMode="auto">
                <a:xfrm>
                  <a:off x="4992" y="1467"/>
                  <a:ext cx="31" cy="28"/>
                </a:xfrm>
                <a:custGeom>
                  <a:avLst/>
                  <a:gdLst>
                    <a:gd name="T0" fmla="*/ 4 w 123"/>
                    <a:gd name="T1" fmla="*/ 7 h 109"/>
                    <a:gd name="T2" fmla="*/ 0 w 123"/>
                    <a:gd name="T3" fmla="*/ 0 h 109"/>
                    <a:gd name="T4" fmla="*/ 1 w 123"/>
                    <a:gd name="T5" fmla="*/ 0 h 109"/>
                    <a:gd name="T6" fmla="*/ 2 w 123"/>
                    <a:gd name="T7" fmla="*/ 0 h 109"/>
                    <a:gd name="T8" fmla="*/ 3 w 123"/>
                    <a:gd name="T9" fmla="*/ 0 h 109"/>
                    <a:gd name="T10" fmla="*/ 4 w 123"/>
                    <a:gd name="T11" fmla="*/ 0 h 109"/>
                    <a:gd name="T12" fmla="*/ 8 w 123"/>
                    <a:gd name="T13" fmla="*/ 7 h 109"/>
                    <a:gd name="T14" fmla="*/ 7 w 123"/>
                    <a:gd name="T15" fmla="*/ 7 h 109"/>
                    <a:gd name="T16" fmla="*/ 6 w 123"/>
                    <a:gd name="T17" fmla="*/ 7 h 109"/>
                    <a:gd name="T18" fmla="*/ 5 w 123"/>
                    <a:gd name="T19" fmla="*/ 7 h 109"/>
                    <a:gd name="T20" fmla="*/ 4 w 123"/>
                    <a:gd name="T21" fmla="*/ 7 h 10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3" h="109">
                      <a:moveTo>
                        <a:pt x="60" y="109"/>
                      </a:moveTo>
                      <a:lnTo>
                        <a:pt x="0" y="3"/>
                      </a:lnTo>
                      <a:lnTo>
                        <a:pt x="14" y="3"/>
                      </a:lnTo>
                      <a:lnTo>
                        <a:pt x="30" y="0"/>
                      </a:lnTo>
                      <a:lnTo>
                        <a:pt x="44" y="0"/>
                      </a:lnTo>
                      <a:lnTo>
                        <a:pt x="60" y="0"/>
                      </a:lnTo>
                      <a:lnTo>
                        <a:pt x="123" y="109"/>
                      </a:lnTo>
                      <a:lnTo>
                        <a:pt x="109" y="106"/>
                      </a:lnTo>
                      <a:lnTo>
                        <a:pt x="93" y="106"/>
                      </a:lnTo>
                      <a:lnTo>
                        <a:pt x="76" y="109"/>
                      </a:lnTo>
                      <a:lnTo>
                        <a:pt x="60" y="109"/>
                      </a:lnTo>
                      <a:close/>
                    </a:path>
                  </a:pathLst>
                </a:custGeom>
                <a:solidFill>
                  <a:srgbClr val="D393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71" name="Freeform 349"/>
                <p:cNvSpPr>
                  <a:spLocks/>
                </p:cNvSpPr>
                <p:nvPr/>
              </p:nvSpPr>
              <p:spPr bwMode="auto">
                <a:xfrm>
                  <a:off x="5000" y="1467"/>
                  <a:ext cx="32" cy="28"/>
                </a:xfrm>
                <a:custGeom>
                  <a:avLst/>
                  <a:gdLst>
                    <a:gd name="T0" fmla="*/ 4 w 129"/>
                    <a:gd name="T1" fmla="*/ 7 h 109"/>
                    <a:gd name="T2" fmla="*/ 0 w 129"/>
                    <a:gd name="T3" fmla="*/ 0 h 109"/>
                    <a:gd name="T4" fmla="*/ 1 w 129"/>
                    <a:gd name="T5" fmla="*/ 0 h 109"/>
                    <a:gd name="T6" fmla="*/ 2 w 129"/>
                    <a:gd name="T7" fmla="*/ 0 h 109"/>
                    <a:gd name="T8" fmla="*/ 3 w 129"/>
                    <a:gd name="T9" fmla="*/ 0 h 109"/>
                    <a:gd name="T10" fmla="*/ 4 w 129"/>
                    <a:gd name="T11" fmla="*/ 0 h 109"/>
                    <a:gd name="T12" fmla="*/ 8 w 129"/>
                    <a:gd name="T13" fmla="*/ 7 h 109"/>
                    <a:gd name="T14" fmla="*/ 7 w 129"/>
                    <a:gd name="T15" fmla="*/ 7 h 109"/>
                    <a:gd name="T16" fmla="*/ 6 w 129"/>
                    <a:gd name="T17" fmla="*/ 7 h 109"/>
                    <a:gd name="T18" fmla="*/ 5 w 129"/>
                    <a:gd name="T19" fmla="*/ 7 h 109"/>
                    <a:gd name="T20" fmla="*/ 4 w 129"/>
                    <a:gd name="T21" fmla="*/ 7 h 10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9" h="109">
                      <a:moveTo>
                        <a:pt x="63" y="109"/>
                      </a:moveTo>
                      <a:lnTo>
                        <a:pt x="0" y="3"/>
                      </a:lnTo>
                      <a:lnTo>
                        <a:pt x="16" y="0"/>
                      </a:lnTo>
                      <a:lnTo>
                        <a:pt x="33" y="0"/>
                      </a:lnTo>
                      <a:lnTo>
                        <a:pt x="46" y="0"/>
                      </a:lnTo>
                      <a:lnTo>
                        <a:pt x="63" y="0"/>
                      </a:lnTo>
                      <a:lnTo>
                        <a:pt x="129" y="109"/>
                      </a:lnTo>
                      <a:lnTo>
                        <a:pt x="111" y="109"/>
                      </a:lnTo>
                      <a:lnTo>
                        <a:pt x="95" y="106"/>
                      </a:lnTo>
                      <a:lnTo>
                        <a:pt x="79" y="106"/>
                      </a:lnTo>
                      <a:lnTo>
                        <a:pt x="63" y="109"/>
                      </a:lnTo>
                      <a:close/>
                    </a:path>
                  </a:pathLst>
                </a:custGeom>
                <a:solidFill>
                  <a:srgbClr val="D3966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72" name="Freeform 350"/>
                <p:cNvSpPr>
                  <a:spLocks/>
                </p:cNvSpPr>
                <p:nvPr/>
              </p:nvSpPr>
              <p:spPr bwMode="auto">
                <a:xfrm>
                  <a:off x="5007" y="1467"/>
                  <a:ext cx="34" cy="28"/>
                </a:xfrm>
                <a:custGeom>
                  <a:avLst/>
                  <a:gdLst>
                    <a:gd name="T0" fmla="*/ 4 w 136"/>
                    <a:gd name="T1" fmla="*/ 7 h 111"/>
                    <a:gd name="T2" fmla="*/ 0 w 136"/>
                    <a:gd name="T3" fmla="*/ 0 h 111"/>
                    <a:gd name="T4" fmla="*/ 1 w 136"/>
                    <a:gd name="T5" fmla="*/ 0 h 111"/>
                    <a:gd name="T6" fmla="*/ 2 w 136"/>
                    <a:gd name="T7" fmla="*/ 0 h 111"/>
                    <a:gd name="T8" fmla="*/ 4 w 136"/>
                    <a:gd name="T9" fmla="*/ 0 h 111"/>
                    <a:gd name="T10" fmla="*/ 5 w 136"/>
                    <a:gd name="T11" fmla="*/ 0 h 111"/>
                    <a:gd name="T12" fmla="*/ 9 w 136"/>
                    <a:gd name="T13" fmla="*/ 7 h 111"/>
                    <a:gd name="T14" fmla="*/ 8 w 136"/>
                    <a:gd name="T15" fmla="*/ 7 h 111"/>
                    <a:gd name="T16" fmla="*/ 6 w 136"/>
                    <a:gd name="T17" fmla="*/ 7 h 111"/>
                    <a:gd name="T18" fmla="*/ 5 w 136"/>
                    <a:gd name="T19" fmla="*/ 7 h 111"/>
                    <a:gd name="T20" fmla="*/ 4 w 136"/>
                    <a:gd name="T21" fmla="*/ 7 h 11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36" h="111">
                      <a:moveTo>
                        <a:pt x="63" y="109"/>
                      </a:moveTo>
                      <a:lnTo>
                        <a:pt x="0" y="0"/>
                      </a:lnTo>
                      <a:lnTo>
                        <a:pt x="19" y="0"/>
                      </a:lnTo>
                      <a:lnTo>
                        <a:pt x="35" y="0"/>
                      </a:lnTo>
                      <a:lnTo>
                        <a:pt x="55" y="0"/>
                      </a:lnTo>
                      <a:lnTo>
                        <a:pt x="71" y="0"/>
                      </a:lnTo>
                      <a:lnTo>
                        <a:pt x="136" y="111"/>
                      </a:lnTo>
                      <a:lnTo>
                        <a:pt x="120" y="111"/>
                      </a:lnTo>
                      <a:lnTo>
                        <a:pt x="101" y="109"/>
                      </a:lnTo>
                      <a:lnTo>
                        <a:pt x="81" y="109"/>
                      </a:lnTo>
                      <a:lnTo>
                        <a:pt x="63" y="109"/>
                      </a:lnTo>
                      <a:close/>
                    </a:path>
                  </a:pathLst>
                </a:custGeom>
                <a:solidFill>
                  <a:srgbClr val="D89B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73" name="Freeform 351"/>
                <p:cNvSpPr>
                  <a:spLocks/>
                </p:cNvSpPr>
                <p:nvPr/>
              </p:nvSpPr>
              <p:spPr bwMode="auto">
                <a:xfrm>
                  <a:off x="5015" y="1467"/>
                  <a:ext cx="35" cy="29"/>
                </a:xfrm>
                <a:custGeom>
                  <a:avLst/>
                  <a:gdLst>
                    <a:gd name="T0" fmla="*/ 4 w 138"/>
                    <a:gd name="T1" fmla="*/ 7 h 117"/>
                    <a:gd name="T2" fmla="*/ 0 w 138"/>
                    <a:gd name="T3" fmla="*/ 0 h 117"/>
                    <a:gd name="T4" fmla="*/ 1 w 138"/>
                    <a:gd name="T5" fmla="*/ 0 h 117"/>
                    <a:gd name="T6" fmla="*/ 2 w 138"/>
                    <a:gd name="T7" fmla="*/ 0 h 117"/>
                    <a:gd name="T8" fmla="*/ 3 w 138"/>
                    <a:gd name="T9" fmla="*/ 0 h 117"/>
                    <a:gd name="T10" fmla="*/ 4 w 138"/>
                    <a:gd name="T11" fmla="*/ 0 h 117"/>
                    <a:gd name="T12" fmla="*/ 9 w 138"/>
                    <a:gd name="T13" fmla="*/ 7 h 117"/>
                    <a:gd name="T14" fmla="*/ 8 w 138"/>
                    <a:gd name="T15" fmla="*/ 7 h 117"/>
                    <a:gd name="T16" fmla="*/ 7 w 138"/>
                    <a:gd name="T17" fmla="*/ 7 h 117"/>
                    <a:gd name="T18" fmla="*/ 5 w 138"/>
                    <a:gd name="T19" fmla="*/ 7 h 117"/>
                    <a:gd name="T20" fmla="*/ 4 w 138"/>
                    <a:gd name="T21" fmla="*/ 7 h 11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38" h="117">
                      <a:moveTo>
                        <a:pt x="66" y="109"/>
                      </a:moveTo>
                      <a:lnTo>
                        <a:pt x="0" y="0"/>
                      </a:lnTo>
                      <a:lnTo>
                        <a:pt x="18" y="0"/>
                      </a:lnTo>
                      <a:lnTo>
                        <a:pt x="36" y="0"/>
                      </a:lnTo>
                      <a:lnTo>
                        <a:pt x="52" y="3"/>
                      </a:lnTo>
                      <a:lnTo>
                        <a:pt x="68" y="3"/>
                      </a:lnTo>
                      <a:lnTo>
                        <a:pt x="138" y="117"/>
                      </a:lnTo>
                      <a:lnTo>
                        <a:pt x="119" y="115"/>
                      </a:lnTo>
                      <a:lnTo>
                        <a:pt x="103" y="111"/>
                      </a:lnTo>
                      <a:lnTo>
                        <a:pt x="84" y="111"/>
                      </a:lnTo>
                      <a:lnTo>
                        <a:pt x="66" y="109"/>
                      </a:lnTo>
                      <a:close/>
                    </a:path>
                  </a:pathLst>
                </a:custGeom>
                <a:solidFill>
                  <a:srgbClr val="D89E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74" name="Freeform 352"/>
                <p:cNvSpPr>
                  <a:spLocks/>
                </p:cNvSpPr>
                <p:nvPr/>
              </p:nvSpPr>
              <p:spPr bwMode="auto">
                <a:xfrm>
                  <a:off x="5025" y="1467"/>
                  <a:ext cx="34" cy="32"/>
                </a:xfrm>
                <a:custGeom>
                  <a:avLst/>
                  <a:gdLst>
                    <a:gd name="T0" fmla="*/ 4 w 139"/>
                    <a:gd name="T1" fmla="*/ 7 h 129"/>
                    <a:gd name="T2" fmla="*/ 0 w 139"/>
                    <a:gd name="T3" fmla="*/ 0 h 129"/>
                    <a:gd name="T4" fmla="*/ 1 w 139"/>
                    <a:gd name="T5" fmla="*/ 0 h 129"/>
                    <a:gd name="T6" fmla="*/ 2 w 139"/>
                    <a:gd name="T7" fmla="*/ 0 h 129"/>
                    <a:gd name="T8" fmla="*/ 3 w 139"/>
                    <a:gd name="T9" fmla="*/ 0 h 129"/>
                    <a:gd name="T10" fmla="*/ 4 w 139"/>
                    <a:gd name="T11" fmla="*/ 0 h 129"/>
                    <a:gd name="T12" fmla="*/ 8 w 139"/>
                    <a:gd name="T13" fmla="*/ 8 h 129"/>
                    <a:gd name="T14" fmla="*/ 7 w 139"/>
                    <a:gd name="T15" fmla="*/ 8 h 129"/>
                    <a:gd name="T16" fmla="*/ 6 w 139"/>
                    <a:gd name="T17" fmla="*/ 7 h 129"/>
                    <a:gd name="T18" fmla="*/ 5 w 139"/>
                    <a:gd name="T19" fmla="*/ 7 h 129"/>
                    <a:gd name="T20" fmla="*/ 4 w 139"/>
                    <a:gd name="T21" fmla="*/ 7 h 12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39" h="129">
                      <a:moveTo>
                        <a:pt x="65" y="111"/>
                      </a:moveTo>
                      <a:lnTo>
                        <a:pt x="0" y="0"/>
                      </a:lnTo>
                      <a:lnTo>
                        <a:pt x="16" y="3"/>
                      </a:lnTo>
                      <a:lnTo>
                        <a:pt x="33" y="3"/>
                      </a:lnTo>
                      <a:lnTo>
                        <a:pt x="49" y="3"/>
                      </a:lnTo>
                      <a:lnTo>
                        <a:pt x="65" y="3"/>
                      </a:lnTo>
                      <a:lnTo>
                        <a:pt x="139" y="129"/>
                      </a:lnTo>
                      <a:lnTo>
                        <a:pt x="122" y="123"/>
                      </a:lnTo>
                      <a:lnTo>
                        <a:pt x="103" y="120"/>
                      </a:lnTo>
                      <a:lnTo>
                        <a:pt x="84" y="115"/>
                      </a:lnTo>
                      <a:lnTo>
                        <a:pt x="65" y="111"/>
                      </a:lnTo>
                      <a:close/>
                    </a:path>
                  </a:pathLst>
                </a:custGeom>
                <a:solidFill>
                  <a:srgbClr val="D89E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75" name="Freeform 353"/>
                <p:cNvSpPr>
                  <a:spLocks/>
                </p:cNvSpPr>
                <p:nvPr/>
              </p:nvSpPr>
              <p:spPr bwMode="auto">
                <a:xfrm>
                  <a:off x="5032" y="1468"/>
                  <a:ext cx="38" cy="35"/>
                </a:xfrm>
                <a:custGeom>
                  <a:avLst/>
                  <a:gdLst>
                    <a:gd name="T0" fmla="*/ 5 w 152"/>
                    <a:gd name="T1" fmla="*/ 7 h 138"/>
                    <a:gd name="T2" fmla="*/ 0 w 152"/>
                    <a:gd name="T3" fmla="*/ 0 h 138"/>
                    <a:gd name="T4" fmla="*/ 1 w 152"/>
                    <a:gd name="T5" fmla="*/ 0 h 138"/>
                    <a:gd name="T6" fmla="*/ 3 w 152"/>
                    <a:gd name="T7" fmla="*/ 0 h 138"/>
                    <a:gd name="T8" fmla="*/ 4 w 152"/>
                    <a:gd name="T9" fmla="*/ 1 h 138"/>
                    <a:gd name="T10" fmla="*/ 5 w 152"/>
                    <a:gd name="T11" fmla="*/ 1 h 138"/>
                    <a:gd name="T12" fmla="*/ 10 w 152"/>
                    <a:gd name="T13" fmla="*/ 9 h 138"/>
                    <a:gd name="T14" fmla="*/ 9 w 152"/>
                    <a:gd name="T15" fmla="*/ 9 h 138"/>
                    <a:gd name="T16" fmla="*/ 8 w 152"/>
                    <a:gd name="T17" fmla="*/ 9 h 138"/>
                    <a:gd name="T18" fmla="*/ 8 w 152"/>
                    <a:gd name="T19" fmla="*/ 8 h 138"/>
                    <a:gd name="T20" fmla="*/ 7 w 152"/>
                    <a:gd name="T21" fmla="*/ 8 h 138"/>
                    <a:gd name="T22" fmla="*/ 6 w 152"/>
                    <a:gd name="T23" fmla="*/ 8 h 138"/>
                    <a:gd name="T24" fmla="*/ 6 w 152"/>
                    <a:gd name="T25" fmla="*/ 8 h 138"/>
                    <a:gd name="T26" fmla="*/ 5 w 152"/>
                    <a:gd name="T27" fmla="*/ 8 h 138"/>
                    <a:gd name="T28" fmla="*/ 5 w 152"/>
                    <a:gd name="T29" fmla="*/ 7 h 138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52" h="138">
                      <a:moveTo>
                        <a:pt x="70" y="114"/>
                      </a:moveTo>
                      <a:lnTo>
                        <a:pt x="0" y="0"/>
                      </a:lnTo>
                      <a:lnTo>
                        <a:pt x="19" y="0"/>
                      </a:lnTo>
                      <a:lnTo>
                        <a:pt x="38" y="2"/>
                      </a:lnTo>
                      <a:lnTo>
                        <a:pt x="54" y="6"/>
                      </a:lnTo>
                      <a:lnTo>
                        <a:pt x="70" y="8"/>
                      </a:lnTo>
                      <a:lnTo>
                        <a:pt x="152" y="138"/>
                      </a:lnTo>
                      <a:lnTo>
                        <a:pt x="141" y="136"/>
                      </a:lnTo>
                      <a:lnTo>
                        <a:pt x="133" y="133"/>
                      </a:lnTo>
                      <a:lnTo>
                        <a:pt x="122" y="131"/>
                      </a:lnTo>
                      <a:lnTo>
                        <a:pt x="111" y="126"/>
                      </a:lnTo>
                      <a:lnTo>
                        <a:pt x="100" y="122"/>
                      </a:lnTo>
                      <a:lnTo>
                        <a:pt x="92" y="120"/>
                      </a:lnTo>
                      <a:lnTo>
                        <a:pt x="81" y="117"/>
                      </a:lnTo>
                      <a:lnTo>
                        <a:pt x="70" y="114"/>
                      </a:lnTo>
                      <a:close/>
                    </a:path>
                  </a:pathLst>
                </a:custGeom>
                <a:solidFill>
                  <a:srgbClr val="DBA3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76" name="Freeform 354"/>
                <p:cNvSpPr>
                  <a:spLocks/>
                </p:cNvSpPr>
                <p:nvPr/>
              </p:nvSpPr>
              <p:spPr bwMode="auto">
                <a:xfrm>
                  <a:off x="5041" y="1468"/>
                  <a:ext cx="39" cy="40"/>
                </a:xfrm>
                <a:custGeom>
                  <a:avLst/>
                  <a:gdLst>
                    <a:gd name="T0" fmla="*/ 4 w 157"/>
                    <a:gd name="T1" fmla="*/ 8 h 161"/>
                    <a:gd name="T2" fmla="*/ 0 w 157"/>
                    <a:gd name="T3" fmla="*/ 0 h 161"/>
                    <a:gd name="T4" fmla="*/ 1 w 157"/>
                    <a:gd name="T5" fmla="*/ 0 h 161"/>
                    <a:gd name="T6" fmla="*/ 2 w 157"/>
                    <a:gd name="T7" fmla="*/ 0 h 161"/>
                    <a:gd name="T8" fmla="*/ 3 w 157"/>
                    <a:gd name="T9" fmla="*/ 1 h 161"/>
                    <a:gd name="T10" fmla="*/ 4 w 157"/>
                    <a:gd name="T11" fmla="*/ 1 h 161"/>
                    <a:gd name="T12" fmla="*/ 10 w 157"/>
                    <a:gd name="T13" fmla="*/ 10 h 161"/>
                    <a:gd name="T14" fmla="*/ 9 w 157"/>
                    <a:gd name="T15" fmla="*/ 10 h 161"/>
                    <a:gd name="T16" fmla="*/ 9 w 157"/>
                    <a:gd name="T17" fmla="*/ 9 h 161"/>
                    <a:gd name="T18" fmla="*/ 8 w 157"/>
                    <a:gd name="T19" fmla="*/ 9 h 161"/>
                    <a:gd name="T20" fmla="*/ 7 w 157"/>
                    <a:gd name="T21" fmla="*/ 9 h 161"/>
                    <a:gd name="T22" fmla="*/ 7 w 157"/>
                    <a:gd name="T23" fmla="*/ 8 h 161"/>
                    <a:gd name="T24" fmla="*/ 6 w 157"/>
                    <a:gd name="T25" fmla="*/ 8 h 161"/>
                    <a:gd name="T26" fmla="*/ 5 w 157"/>
                    <a:gd name="T27" fmla="*/ 8 h 161"/>
                    <a:gd name="T28" fmla="*/ 4 w 157"/>
                    <a:gd name="T29" fmla="*/ 8 h 161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57" h="161">
                      <a:moveTo>
                        <a:pt x="74" y="126"/>
                      </a:moveTo>
                      <a:lnTo>
                        <a:pt x="0" y="0"/>
                      </a:lnTo>
                      <a:lnTo>
                        <a:pt x="19" y="2"/>
                      </a:lnTo>
                      <a:lnTo>
                        <a:pt x="38" y="6"/>
                      </a:lnTo>
                      <a:lnTo>
                        <a:pt x="57" y="11"/>
                      </a:lnTo>
                      <a:lnTo>
                        <a:pt x="74" y="13"/>
                      </a:lnTo>
                      <a:lnTo>
                        <a:pt x="157" y="161"/>
                      </a:lnTo>
                      <a:lnTo>
                        <a:pt x="150" y="155"/>
                      </a:lnTo>
                      <a:lnTo>
                        <a:pt x="139" y="149"/>
                      </a:lnTo>
                      <a:lnTo>
                        <a:pt x="128" y="144"/>
                      </a:lnTo>
                      <a:lnTo>
                        <a:pt x="120" y="142"/>
                      </a:lnTo>
                      <a:lnTo>
                        <a:pt x="109" y="136"/>
                      </a:lnTo>
                      <a:lnTo>
                        <a:pt x="98" y="133"/>
                      </a:lnTo>
                      <a:lnTo>
                        <a:pt x="84" y="128"/>
                      </a:lnTo>
                      <a:lnTo>
                        <a:pt x="74" y="126"/>
                      </a:lnTo>
                      <a:close/>
                    </a:path>
                  </a:pathLst>
                </a:custGeom>
                <a:solidFill>
                  <a:srgbClr val="DBA37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77" name="Freeform 355"/>
                <p:cNvSpPr>
                  <a:spLocks/>
                </p:cNvSpPr>
                <p:nvPr/>
              </p:nvSpPr>
              <p:spPr bwMode="auto">
                <a:xfrm>
                  <a:off x="5050" y="1470"/>
                  <a:ext cx="43" cy="44"/>
                </a:xfrm>
                <a:custGeom>
                  <a:avLst/>
                  <a:gdLst>
                    <a:gd name="T0" fmla="*/ 5 w 175"/>
                    <a:gd name="T1" fmla="*/ 8 h 176"/>
                    <a:gd name="T2" fmla="*/ 0 w 175"/>
                    <a:gd name="T3" fmla="*/ 0 h 176"/>
                    <a:gd name="T4" fmla="*/ 1 w 175"/>
                    <a:gd name="T5" fmla="*/ 0 h 176"/>
                    <a:gd name="T6" fmla="*/ 2 w 175"/>
                    <a:gd name="T7" fmla="*/ 0 h 176"/>
                    <a:gd name="T8" fmla="*/ 3 w 175"/>
                    <a:gd name="T9" fmla="*/ 0 h 176"/>
                    <a:gd name="T10" fmla="*/ 4 w 175"/>
                    <a:gd name="T11" fmla="*/ 1 h 176"/>
                    <a:gd name="T12" fmla="*/ 11 w 175"/>
                    <a:gd name="T13" fmla="*/ 11 h 176"/>
                    <a:gd name="T14" fmla="*/ 10 w 175"/>
                    <a:gd name="T15" fmla="*/ 11 h 176"/>
                    <a:gd name="T16" fmla="*/ 9 w 175"/>
                    <a:gd name="T17" fmla="*/ 11 h 176"/>
                    <a:gd name="T18" fmla="*/ 9 w 175"/>
                    <a:gd name="T19" fmla="*/ 10 h 176"/>
                    <a:gd name="T20" fmla="*/ 8 w 175"/>
                    <a:gd name="T21" fmla="*/ 10 h 176"/>
                    <a:gd name="T22" fmla="*/ 7 w 175"/>
                    <a:gd name="T23" fmla="*/ 9 h 176"/>
                    <a:gd name="T24" fmla="*/ 6 w 175"/>
                    <a:gd name="T25" fmla="*/ 9 h 176"/>
                    <a:gd name="T26" fmla="*/ 6 w 175"/>
                    <a:gd name="T27" fmla="*/ 9 h 176"/>
                    <a:gd name="T28" fmla="*/ 5 w 175"/>
                    <a:gd name="T29" fmla="*/ 8 h 17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75" h="176">
                      <a:moveTo>
                        <a:pt x="82" y="130"/>
                      </a:moveTo>
                      <a:lnTo>
                        <a:pt x="0" y="0"/>
                      </a:lnTo>
                      <a:lnTo>
                        <a:pt x="20" y="0"/>
                      </a:lnTo>
                      <a:lnTo>
                        <a:pt x="39" y="3"/>
                      </a:lnTo>
                      <a:lnTo>
                        <a:pt x="55" y="5"/>
                      </a:lnTo>
                      <a:lnTo>
                        <a:pt x="74" y="8"/>
                      </a:lnTo>
                      <a:lnTo>
                        <a:pt x="175" y="176"/>
                      </a:lnTo>
                      <a:lnTo>
                        <a:pt x="164" y="171"/>
                      </a:lnTo>
                      <a:lnTo>
                        <a:pt x="152" y="166"/>
                      </a:lnTo>
                      <a:lnTo>
                        <a:pt x="141" y="158"/>
                      </a:lnTo>
                      <a:lnTo>
                        <a:pt x="129" y="153"/>
                      </a:lnTo>
                      <a:lnTo>
                        <a:pt x="117" y="147"/>
                      </a:lnTo>
                      <a:lnTo>
                        <a:pt x="106" y="141"/>
                      </a:lnTo>
                      <a:lnTo>
                        <a:pt x="93" y="136"/>
                      </a:lnTo>
                      <a:lnTo>
                        <a:pt x="82" y="130"/>
                      </a:lnTo>
                      <a:close/>
                    </a:path>
                  </a:pathLst>
                </a:custGeom>
                <a:solidFill>
                  <a:srgbClr val="DBA57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78" name="Freeform 356"/>
                <p:cNvSpPr>
                  <a:spLocks noEditPoints="1"/>
                </p:cNvSpPr>
                <p:nvPr/>
              </p:nvSpPr>
              <p:spPr bwMode="auto">
                <a:xfrm>
                  <a:off x="5059" y="1471"/>
                  <a:ext cx="85" cy="117"/>
                </a:xfrm>
                <a:custGeom>
                  <a:avLst/>
                  <a:gdLst>
                    <a:gd name="T0" fmla="*/ 5 w 339"/>
                    <a:gd name="T1" fmla="*/ 9 h 466"/>
                    <a:gd name="T2" fmla="*/ 0 w 339"/>
                    <a:gd name="T3" fmla="*/ 0 h 466"/>
                    <a:gd name="T4" fmla="*/ 1 w 339"/>
                    <a:gd name="T5" fmla="*/ 0 h 466"/>
                    <a:gd name="T6" fmla="*/ 2 w 339"/>
                    <a:gd name="T7" fmla="*/ 1 h 466"/>
                    <a:gd name="T8" fmla="*/ 4 w 339"/>
                    <a:gd name="T9" fmla="*/ 1 h 466"/>
                    <a:gd name="T10" fmla="*/ 5 w 339"/>
                    <a:gd name="T11" fmla="*/ 1 h 466"/>
                    <a:gd name="T12" fmla="*/ 12 w 339"/>
                    <a:gd name="T13" fmla="*/ 13 h 466"/>
                    <a:gd name="T14" fmla="*/ 11 w 339"/>
                    <a:gd name="T15" fmla="*/ 13 h 466"/>
                    <a:gd name="T16" fmla="*/ 11 w 339"/>
                    <a:gd name="T17" fmla="*/ 12 h 466"/>
                    <a:gd name="T18" fmla="*/ 10 w 339"/>
                    <a:gd name="T19" fmla="*/ 12 h 466"/>
                    <a:gd name="T20" fmla="*/ 9 w 339"/>
                    <a:gd name="T21" fmla="*/ 11 h 466"/>
                    <a:gd name="T22" fmla="*/ 8 w 339"/>
                    <a:gd name="T23" fmla="*/ 11 h 466"/>
                    <a:gd name="T24" fmla="*/ 7 w 339"/>
                    <a:gd name="T25" fmla="*/ 10 h 466"/>
                    <a:gd name="T26" fmla="*/ 6 w 339"/>
                    <a:gd name="T27" fmla="*/ 10 h 466"/>
                    <a:gd name="T28" fmla="*/ 5 w 339"/>
                    <a:gd name="T29" fmla="*/ 9 h 466"/>
                    <a:gd name="T30" fmla="*/ 21 w 339"/>
                    <a:gd name="T31" fmla="*/ 27 h 466"/>
                    <a:gd name="T32" fmla="*/ 21 w 339"/>
                    <a:gd name="T33" fmla="*/ 29 h 466"/>
                    <a:gd name="T34" fmla="*/ 21 w 339"/>
                    <a:gd name="T35" fmla="*/ 29 h 466"/>
                    <a:gd name="T36" fmla="*/ 21 w 339"/>
                    <a:gd name="T37" fmla="*/ 29 h 466"/>
                    <a:gd name="T38" fmla="*/ 21 w 339"/>
                    <a:gd name="T39" fmla="*/ 29 h 466"/>
                    <a:gd name="T40" fmla="*/ 21 w 339"/>
                    <a:gd name="T41" fmla="*/ 29 h 466"/>
                    <a:gd name="T42" fmla="*/ 21 w 339"/>
                    <a:gd name="T43" fmla="*/ 29 h 466"/>
                    <a:gd name="T44" fmla="*/ 21 w 339"/>
                    <a:gd name="T45" fmla="*/ 28 h 466"/>
                    <a:gd name="T46" fmla="*/ 21 w 339"/>
                    <a:gd name="T47" fmla="*/ 28 h 466"/>
                    <a:gd name="T48" fmla="*/ 21 w 339"/>
                    <a:gd name="T49" fmla="*/ 27 h 46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0" t="0" r="r" b="b"/>
                  <a:pathLst>
                    <a:path w="339" h="466">
                      <a:moveTo>
                        <a:pt x="83" y="148"/>
                      </a:moveTo>
                      <a:lnTo>
                        <a:pt x="0" y="0"/>
                      </a:lnTo>
                      <a:lnTo>
                        <a:pt x="19" y="3"/>
                      </a:lnTo>
                      <a:lnTo>
                        <a:pt x="37" y="7"/>
                      </a:lnTo>
                      <a:lnTo>
                        <a:pt x="56" y="12"/>
                      </a:lnTo>
                      <a:lnTo>
                        <a:pt x="73" y="17"/>
                      </a:lnTo>
                      <a:lnTo>
                        <a:pt x="190" y="213"/>
                      </a:lnTo>
                      <a:lnTo>
                        <a:pt x="178" y="205"/>
                      </a:lnTo>
                      <a:lnTo>
                        <a:pt x="168" y="194"/>
                      </a:lnTo>
                      <a:lnTo>
                        <a:pt x="155" y="185"/>
                      </a:lnTo>
                      <a:lnTo>
                        <a:pt x="143" y="178"/>
                      </a:lnTo>
                      <a:lnTo>
                        <a:pt x="130" y="169"/>
                      </a:lnTo>
                      <a:lnTo>
                        <a:pt x="113" y="161"/>
                      </a:lnTo>
                      <a:lnTo>
                        <a:pt x="100" y="153"/>
                      </a:lnTo>
                      <a:lnTo>
                        <a:pt x="83" y="148"/>
                      </a:lnTo>
                      <a:close/>
                      <a:moveTo>
                        <a:pt x="326" y="436"/>
                      </a:moveTo>
                      <a:lnTo>
                        <a:pt x="339" y="466"/>
                      </a:lnTo>
                      <a:lnTo>
                        <a:pt x="337" y="466"/>
                      </a:lnTo>
                      <a:lnTo>
                        <a:pt x="333" y="466"/>
                      </a:lnTo>
                      <a:lnTo>
                        <a:pt x="331" y="466"/>
                      </a:lnTo>
                      <a:lnTo>
                        <a:pt x="328" y="466"/>
                      </a:lnTo>
                      <a:lnTo>
                        <a:pt x="328" y="457"/>
                      </a:lnTo>
                      <a:lnTo>
                        <a:pt x="328" y="450"/>
                      </a:lnTo>
                      <a:lnTo>
                        <a:pt x="328" y="441"/>
                      </a:lnTo>
                      <a:lnTo>
                        <a:pt x="326" y="436"/>
                      </a:lnTo>
                      <a:close/>
                    </a:path>
                  </a:pathLst>
                </a:custGeom>
                <a:solidFill>
                  <a:srgbClr val="DDAA7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79" name="Freeform 357"/>
                <p:cNvSpPr>
                  <a:spLocks/>
                </p:cNvSpPr>
                <p:nvPr/>
              </p:nvSpPr>
              <p:spPr bwMode="auto">
                <a:xfrm>
                  <a:off x="5068" y="1472"/>
                  <a:ext cx="85" cy="116"/>
                </a:xfrm>
                <a:custGeom>
                  <a:avLst/>
                  <a:gdLst>
                    <a:gd name="T0" fmla="*/ 6 w 339"/>
                    <a:gd name="T1" fmla="*/ 11 h 463"/>
                    <a:gd name="T2" fmla="*/ 0 w 339"/>
                    <a:gd name="T3" fmla="*/ 0 h 463"/>
                    <a:gd name="T4" fmla="*/ 1 w 339"/>
                    <a:gd name="T5" fmla="*/ 0 h 463"/>
                    <a:gd name="T6" fmla="*/ 1 w 339"/>
                    <a:gd name="T7" fmla="*/ 1 h 463"/>
                    <a:gd name="T8" fmla="*/ 2 w 339"/>
                    <a:gd name="T9" fmla="*/ 1 h 463"/>
                    <a:gd name="T10" fmla="*/ 3 w 339"/>
                    <a:gd name="T11" fmla="*/ 1 h 463"/>
                    <a:gd name="T12" fmla="*/ 3 w 339"/>
                    <a:gd name="T13" fmla="*/ 1 h 463"/>
                    <a:gd name="T14" fmla="*/ 4 w 339"/>
                    <a:gd name="T15" fmla="*/ 1 h 463"/>
                    <a:gd name="T16" fmla="*/ 5 w 339"/>
                    <a:gd name="T17" fmla="*/ 1 h 463"/>
                    <a:gd name="T18" fmla="*/ 5 w 339"/>
                    <a:gd name="T19" fmla="*/ 2 h 463"/>
                    <a:gd name="T20" fmla="*/ 21 w 339"/>
                    <a:gd name="T21" fmla="*/ 29 h 463"/>
                    <a:gd name="T22" fmla="*/ 21 w 339"/>
                    <a:gd name="T23" fmla="*/ 29 h 463"/>
                    <a:gd name="T24" fmla="*/ 20 w 339"/>
                    <a:gd name="T25" fmla="*/ 29 h 463"/>
                    <a:gd name="T26" fmla="*/ 19 w 339"/>
                    <a:gd name="T27" fmla="*/ 29 h 463"/>
                    <a:gd name="T28" fmla="*/ 18 w 339"/>
                    <a:gd name="T29" fmla="*/ 29 h 463"/>
                    <a:gd name="T30" fmla="*/ 18 w 339"/>
                    <a:gd name="T31" fmla="*/ 26 h 463"/>
                    <a:gd name="T32" fmla="*/ 17 w 339"/>
                    <a:gd name="T33" fmla="*/ 23 h 463"/>
                    <a:gd name="T34" fmla="*/ 16 w 339"/>
                    <a:gd name="T35" fmla="*/ 21 h 463"/>
                    <a:gd name="T36" fmla="*/ 15 w 339"/>
                    <a:gd name="T37" fmla="*/ 18 h 463"/>
                    <a:gd name="T38" fmla="*/ 13 w 339"/>
                    <a:gd name="T39" fmla="*/ 16 h 463"/>
                    <a:gd name="T40" fmla="*/ 11 w 339"/>
                    <a:gd name="T41" fmla="*/ 14 h 463"/>
                    <a:gd name="T42" fmla="*/ 9 w 339"/>
                    <a:gd name="T43" fmla="*/ 12 h 463"/>
                    <a:gd name="T44" fmla="*/ 6 w 339"/>
                    <a:gd name="T45" fmla="*/ 11 h 463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339" h="463">
                      <a:moveTo>
                        <a:pt x="101" y="168"/>
                      </a:moveTo>
                      <a:lnTo>
                        <a:pt x="0" y="0"/>
                      </a:lnTo>
                      <a:lnTo>
                        <a:pt x="11" y="4"/>
                      </a:lnTo>
                      <a:lnTo>
                        <a:pt x="21" y="6"/>
                      </a:lnTo>
                      <a:lnTo>
                        <a:pt x="30" y="9"/>
                      </a:lnTo>
                      <a:lnTo>
                        <a:pt x="41" y="11"/>
                      </a:lnTo>
                      <a:lnTo>
                        <a:pt x="51" y="14"/>
                      </a:lnTo>
                      <a:lnTo>
                        <a:pt x="62" y="16"/>
                      </a:lnTo>
                      <a:lnTo>
                        <a:pt x="71" y="20"/>
                      </a:lnTo>
                      <a:lnTo>
                        <a:pt x="81" y="22"/>
                      </a:lnTo>
                      <a:lnTo>
                        <a:pt x="339" y="463"/>
                      </a:lnTo>
                      <a:lnTo>
                        <a:pt x="328" y="463"/>
                      </a:lnTo>
                      <a:lnTo>
                        <a:pt x="318" y="459"/>
                      </a:lnTo>
                      <a:lnTo>
                        <a:pt x="307" y="459"/>
                      </a:lnTo>
                      <a:lnTo>
                        <a:pt x="293" y="463"/>
                      </a:lnTo>
                      <a:lnTo>
                        <a:pt x="285" y="417"/>
                      </a:lnTo>
                      <a:lnTo>
                        <a:pt x="274" y="370"/>
                      </a:lnTo>
                      <a:lnTo>
                        <a:pt x="256" y="329"/>
                      </a:lnTo>
                      <a:lnTo>
                        <a:pt x="231" y="291"/>
                      </a:lnTo>
                      <a:lnTo>
                        <a:pt x="203" y="256"/>
                      </a:lnTo>
                      <a:lnTo>
                        <a:pt x="173" y="223"/>
                      </a:lnTo>
                      <a:lnTo>
                        <a:pt x="138" y="193"/>
                      </a:lnTo>
                      <a:lnTo>
                        <a:pt x="101" y="168"/>
                      </a:lnTo>
                      <a:close/>
                    </a:path>
                  </a:pathLst>
                </a:custGeom>
                <a:solidFill>
                  <a:srgbClr val="E0AF7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80" name="Freeform 358"/>
                <p:cNvSpPr>
                  <a:spLocks/>
                </p:cNvSpPr>
                <p:nvPr/>
              </p:nvSpPr>
              <p:spPr bwMode="auto">
                <a:xfrm>
                  <a:off x="5078" y="1476"/>
                  <a:ext cx="84" cy="112"/>
                </a:xfrm>
                <a:custGeom>
                  <a:avLst/>
                  <a:gdLst>
                    <a:gd name="T0" fmla="*/ 17 w 336"/>
                    <a:gd name="T1" fmla="*/ 28 h 449"/>
                    <a:gd name="T2" fmla="*/ 16 w 336"/>
                    <a:gd name="T3" fmla="*/ 26 h 449"/>
                    <a:gd name="T4" fmla="*/ 15 w 336"/>
                    <a:gd name="T5" fmla="*/ 24 h 449"/>
                    <a:gd name="T6" fmla="*/ 15 w 336"/>
                    <a:gd name="T7" fmla="*/ 22 h 449"/>
                    <a:gd name="T8" fmla="*/ 14 w 336"/>
                    <a:gd name="T9" fmla="*/ 20 h 449"/>
                    <a:gd name="T10" fmla="*/ 13 w 336"/>
                    <a:gd name="T11" fmla="*/ 18 h 449"/>
                    <a:gd name="T12" fmla="*/ 12 w 336"/>
                    <a:gd name="T13" fmla="*/ 17 h 449"/>
                    <a:gd name="T14" fmla="*/ 10 w 336"/>
                    <a:gd name="T15" fmla="*/ 15 h 449"/>
                    <a:gd name="T16" fmla="*/ 9 w 336"/>
                    <a:gd name="T17" fmla="*/ 14 h 449"/>
                    <a:gd name="T18" fmla="*/ 7 w 336"/>
                    <a:gd name="T19" fmla="*/ 12 h 449"/>
                    <a:gd name="T20" fmla="*/ 0 w 336"/>
                    <a:gd name="T21" fmla="*/ 0 h 449"/>
                    <a:gd name="T22" fmla="*/ 1 w 336"/>
                    <a:gd name="T23" fmla="*/ 0 h 449"/>
                    <a:gd name="T24" fmla="*/ 2 w 336"/>
                    <a:gd name="T25" fmla="*/ 0 h 449"/>
                    <a:gd name="T26" fmla="*/ 2 w 336"/>
                    <a:gd name="T27" fmla="*/ 0 h 449"/>
                    <a:gd name="T28" fmla="*/ 3 w 336"/>
                    <a:gd name="T29" fmla="*/ 0 h 449"/>
                    <a:gd name="T30" fmla="*/ 3 w 336"/>
                    <a:gd name="T31" fmla="*/ 1 h 449"/>
                    <a:gd name="T32" fmla="*/ 4 w 336"/>
                    <a:gd name="T33" fmla="*/ 1 h 449"/>
                    <a:gd name="T34" fmla="*/ 5 w 336"/>
                    <a:gd name="T35" fmla="*/ 1 h 449"/>
                    <a:gd name="T36" fmla="*/ 5 w 336"/>
                    <a:gd name="T37" fmla="*/ 1 h 449"/>
                    <a:gd name="T38" fmla="*/ 21 w 336"/>
                    <a:gd name="T39" fmla="*/ 28 h 449"/>
                    <a:gd name="T40" fmla="*/ 20 w 336"/>
                    <a:gd name="T41" fmla="*/ 28 h 449"/>
                    <a:gd name="T42" fmla="*/ 19 w 336"/>
                    <a:gd name="T43" fmla="*/ 28 h 449"/>
                    <a:gd name="T44" fmla="*/ 18 w 336"/>
                    <a:gd name="T45" fmla="*/ 28 h 449"/>
                    <a:gd name="T46" fmla="*/ 17 w 336"/>
                    <a:gd name="T47" fmla="*/ 28 h 449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336" h="449">
                      <a:moveTo>
                        <a:pt x="266" y="449"/>
                      </a:moveTo>
                      <a:lnTo>
                        <a:pt x="253" y="419"/>
                      </a:lnTo>
                      <a:lnTo>
                        <a:pt x="244" y="385"/>
                      </a:lnTo>
                      <a:lnTo>
                        <a:pt x="234" y="356"/>
                      </a:lnTo>
                      <a:lnTo>
                        <a:pt x="220" y="326"/>
                      </a:lnTo>
                      <a:lnTo>
                        <a:pt x="204" y="297"/>
                      </a:lnTo>
                      <a:lnTo>
                        <a:pt x="185" y="269"/>
                      </a:lnTo>
                      <a:lnTo>
                        <a:pt x="165" y="244"/>
                      </a:lnTo>
                      <a:lnTo>
                        <a:pt x="141" y="220"/>
                      </a:lnTo>
                      <a:lnTo>
                        <a:pt x="117" y="196"/>
                      </a:lnTo>
                      <a:lnTo>
                        <a:pt x="0" y="0"/>
                      </a:lnTo>
                      <a:lnTo>
                        <a:pt x="10" y="2"/>
                      </a:lnTo>
                      <a:lnTo>
                        <a:pt x="22" y="2"/>
                      </a:lnTo>
                      <a:lnTo>
                        <a:pt x="29" y="6"/>
                      </a:lnTo>
                      <a:lnTo>
                        <a:pt x="40" y="8"/>
                      </a:lnTo>
                      <a:lnTo>
                        <a:pt x="52" y="11"/>
                      </a:lnTo>
                      <a:lnTo>
                        <a:pt x="63" y="16"/>
                      </a:lnTo>
                      <a:lnTo>
                        <a:pt x="70" y="18"/>
                      </a:lnTo>
                      <a:lnTo>
                        <a:pt x="82" y="22"/>
                      </a:lnTo>
                      <a:lnTo>
                        <a:pt x="336" y="449"/>
                      </a:lnTo>
                      <a:lnTo>
                        <a:pt x="320" y="449"/>
                      </a:lnTo>
                      <a:lnTo>
                        <a:pt x="301" y="445"/>
                      </a:lnTo>
                      <a:lnTo>
                        <a:pt x="285" y="445"/>
                      </a:lnTo>
                      <a:lnTo>
                        <a:pt x="266" y="449"/>
                      </a:lnTo>
                      <a:close/>
                    </a:path>
                  </a:pathLst>
                </a:custGeom>
                <a:solidFill>
                  <a:srgbClr val="E2B57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81" name="Freeform 359"/>
                <p:cNvSpPr>
                  <a:spLocks/>
                </p:cNvSpPr>
                <p:nvPr/>
              </p:nvSpPr>
              <p:spPr bwMode="auto">
                <a:xfrm>
                  <a:off x="5089" y="1477"/>
                  <a:ext cx="82" cy="112"/>
                </a:xfrm>
                <a:custGeom>
                  <a:avLst/>
                  <a:gdLst>
                    <a:gd name="T0" fmla="*/ 16 w 329"/>
                    <a:gd name="T1" fmla="*/ 28 h 446"/>
                    <a:gd name="T2" fmla="*/ 0 w 329"/>
                    <a:gd name="T3" fmla="*/ 0 h 446"/>
                    <a:gd name="T4" fmla="*/ 1 w 329"/>
                    <a:gd name="T5" fmla="*/ 0 h 446"/>
                    <a:gd name="T6" fmla="*/ 1 w 329"/>
                    <a:gd name="T7" fmla="*/ 0 h 446"/>
                    <a:gd name="T8" fmla="*/ 2 w 329"/>
                    <a:gd name="T9" fmla="*/ 1 h 446"/>
                    <a:gd name="T10" fmla="*/ 2 w 329"/>
                    <a:gd name="T11" fmla="*/ 1 h 446"/>
                    <a:gd name="T12" fmla="*/ 3 w 329"/>
                    <a:gd name="T13" fmla="*/ 1 h 446"/>
                    <a:gd name="T14" fmla="*/ 4 w 329"/>
                    <a:gd name="T15" fmla="*/ 2 h 446"/>
                    <a:gd name="T16" fmla="*/ 4 w 329"/>
                    <a:gd name="T17" fmla="*/ 2 h 446"/>
                    <a:gd name="T18" fmla="*/ 5 w 329"/>
                    <a:gd name="T19" fmla="*/ 2 h 446"/>
                    <a:gd name="T20" fmla="*/ 20 w 329"/>
                    <a:gd name="T21" fmla="*/ 28 h 446"/>
                    <a:gd name="T22" fmla="*/ 19 w 329"/>
                    <a:gd name="T23" fmla="*/ 28 h 446"/>
                    <a:gd name="T24" fmla="*/ 18 w 329"/>
                    <a:gd name="T25" fmla="*/ 28 h 446"/>
                    <a:gd name="T26" fmla="*/ 17 w 329"/>
                    <a:gd name="T27" fmla="*/ 28 h 446"/>
                    <a:gd name="T28" fmla="*/ 16 w 329"/>
                    <a:gd name="T29" fmla="*/ 28 h 44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329" h="446">
                      <a:moveTo>
                        <a:pt x="258" y="441"/>
                      </a:moveTo>
                      <a:lnTo>
                        <a:pt x="0" y="0"/>
                      </a:lnTo>
                      <a:lnTo>
                        <a:pt x="11" y="3"/>
                      </a:lnTo>
                      <a:lnTo>
                        <a:pt x="22" y="5"/>
                      </a:lnTo>
                      <a:lnTo>
                        <a:pt x="32" y="8"/>
                      </a:lnTo>
                      <a:lnTo>
                        <a:pt x="41" y="14"/>
                      </a:lnTo>
                      <a:lnTo>
                        <a:pt x="52" y="17"/>
                      </a:lnTo>
                      <a:lnTo>
                        <a:pt x="62" y="22"/>
                      </a:lnTo>
                      <a:lnTo>
                        <a:pt x="74" y="24"/>
                      </a:lnTo>
                      <a:lnTo>
                        <a:pt x="82" y="30"/>
                      </a:lnTo>
                      <a:lnTo>
                        <a:pt x="329" y="446"/>
                      </a:lnTo>
                      <a:lnTo>
                        <a:pt x="311" y="443"/>
                      </a:lnTo>
                      <a:lnTo>
                        <a:pt x="293" y="441"/>
                      </a:lnTo>
                      <a:lnTo>
                        <a:pt x="277" y="441"/>
                      </a:lnTo>
                      <a:lnTo>
                        <a:pt x="258" y="441"/>
                      </a:lnTo>
                      <a:close/>
                    </a:path>
                  </a:pathLst>
                </a:custGeom>
                <a:solidFill>
                  <a:srgbClr val="E2B7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82" name="Freeform 360"/>
                <p:cNvSpPr>
                  <a:spLocks/>
                </p:cNvSpPr>
                <p:nvPr/>
              </p:nvSpPr>
              <p:spPr bwMode="auto">
                <a:xfrm>
                  <a:off x="5098" y="1481"/>
                  <a:ext cx="80" cy="109"/>
                </a:xfrm>
                <a:custGeom>
                  <a:avLst/>
                  <a:gdLst>
                    <a:gd name="T0" fmla="*/ 16 w 320"/>
                    <a:gd name="T1" fmla="*/ 27 h 434"/>
                    <a:gd name="T2" fmla="*/ 0 w 320"/>
                    <a:gd name="T3" fmla="*/ 0 h 434"/>
                    <a:gd name="T4" fmla="*/ 1 w 320"/>
                    <a:gd name="T5" fmla="*/ 0 h 434"/>
                    <a:gd name="T6" fmla="*/ 1 w 320"/>
                    <a:gd name="T7" fmla="*/ 1 h 434"/>
                    <a:gd name="T8" fmla="*/ 2 w 320"/>
                    <a:gd name="T9" fmla="*/ 1 h 434"/>
                    <a:gd name="T10" fmla="*/ 3 w 320"/>
                    <a:gd name="T11" fmla="*/ 1 h 434"/>
                    <a:gd name="T12" fmla="*/ 4 w 320"/>
                    <a:gd name="T13" fmla="*/ 1 h 434"/>
                    <a:gd name="T14" fmla="*/ 4 w 320"/>
                    <a:gd name="T15" fmla="*/ 2 h 434"/>
                    <a:gd name="T16" fmla="*/ 5 w 320"/>
                    <a:gd name="T17" fmla="*/ 2 h 434"/>
                    <a:gd name="T18" fmla="*/ 6 w 320"/>
                    <a:gd name="T19" fmla="*/ 2 h 434"/>
                    <a:gd name="T20" fmla="*/ 20 w 320"/>
                    <a:gd name="T21" fmla="*/ 27 h 434"/>
                    <a:gd name="T22" fmla="*/ 19 w 320"/>
                    <a:gd name="T23" fmla="*/ 27 h 434"/>
                    <a:gd name="T24" fmla="*/ 18 w 320"/>
                    <a:gd name="T25" fmla="*/ 27 h 434"/>
                    <a:gd name="T26" fmla="*/ 17 w 320"/>
                    <a:gd name="T27" fmla="*/ 27 h 434"/>
                    <a:gd name="T28" fmla="*/ 16 w 320"/>
                    <a:gd name="T29" fmla="*/ 27 h 43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320" h="434">
                      <a:moveTo>
                        <a:pt x="254" y="427"/>
                      </a:moveTo>
                      <a:lnTo>
                        <a:pt x="0" y="0"/>
                      </a:lnTo>
                      <a:lnTo>
                        <a:pt x="11" y="3"/>
                      </a:lnTo>
                      <a:lnTo>
                        <a:pt x="21" y="8"/>
                      </a:lnTo>
                      <a:lnTo>
                        <a:pt x="35" y="10"/>
                      </a:lnTo>
                      <a:lnTo>
                        <a:pt x="46" y="16"/>
                      </a:lnTo>
                      <a:lnTo>
                        <a:pt x="57" y="19"/>
                      </a:lnTo>
                      <a:lnTo>
                        <a:pt x="67" y="24"/>
                      </a:lnTo>
                      <a:lnTo>
                        <a:pt x="78" y="26"/>
                      </a:lnTo>
                      <a:lnTo>
                        <a:pt x="89" y="32"/>
                      </a:lnTo>
                      <a:lnTo>
                        <a:pt x="320" y="434"/>
                      </a:lnTo>
                      <a:lnTo>
                        <a:pt x="300" y="432"/>
                      </a:lnTo>
                      <a:lnTo>
                        <a:pt x="284" y="429"/>
                      </a:lnTo>
                      <a:lnTo>
                        <a:pt x="268" y="427"/>
                      </a:lnTo>
                      <a:lnTo>
                        <a:pt x="254" y="427"/>
                      </a:lnTo>
                      <a:close/>
                    </a:path>
                  </a:pathLst>
                </a:custGeom>
                <a:solidFill>
                  <a:srgbClr val="E5BC8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83" name="Freeform 361"/>
                <p:cNvSpPr>
                  <a:spLocks/>
                </p:cNvSpPr>
                <p:nvPr/>
              </p:nvSpPr>
              <p:spPr bwMode="auto">
                <a:xfrm>
                  <a:off x="5109" y="1485"/>
                  <a:ext cx="78" cy="104"/>
                </a:xfrm>
                <a:custGeom>
                  <a:avLst/>
                  <a:gdLst>
                    <a:gd name="T0" fmla="*/ 16 w 312"/>
                    <a:gd name="T1" fmla="*/ 26 h 416"/>
                    <a:gd name="T2" fmla="*/ 0 w 312"/>
                    <a:gd name="T3" fmla="*/ 0 h 416"/>
                    <a:gd name="T4" fmla="*/ 1 w 312"/>
                    <a:gd name="T5" fmla="*/ 0 h 416"/>
                    <a:gd name="T6" fmla="*/ 2 w 312"/>
                    <a:gd name="T7" fmla="*/ 1 h 416"/>
                    <a:gd name="T8" fmla="*/ 2 w 312"/>
                    <a:gd name="T9" fmla="*/ 1 h 416"/>
                    <a:gd name="T10" fmla="*/ 3 w 312"/>
                    <a:gd name="T11" fmla="*/ 1 h 416"/>
                    <a:gd name="T12" fmla="*/ 4 w 312"/>
                    <a:gd name="T13" fmla="*/ 2 h 416"/>
                    <a:gd name="T14" fmla="*/ 5 w 312"/>
                    <a:gd name="T15" fmla="*/ 2 h 416"/>
                    <a:gd name="T16" fmla="*/ 5 w 312"/>
                    <a:gd name="T17" fmla="*/ 2 h 416"/>
                    <a:gd name="T18" fmla="*/ 6 w 312"/>
                    <a:gd name="T19" fmla="*/ 3 h 416"/>
                    <a:gd name="T20" fmla="*/ 20 w 312"/>
                    <a:gd name="T21" fmla="*/ 26 h 416"/>
                    <a:gd name="T22" fmla="*/ 18 w 312"/>
                    <a:gd name="T23" fmla="*/ 26 h 416"/>
                    <a:gd name="T24" fmla="*/ 17 w 312"/>
                    <a:gd name="T25" fmla="*/ 26 h 416"/>
                    <a:gd name="T26" fmla="*/ 16 w 312"/>
                    <a:gd name="T27" fmla="*/ 26 h 416"/>
                    <a:gd name="T28" fmla="*/ 16 w 312"/>
                    <a:gd name="T29" fmla="*/ 26 h 41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312" h="416">
                      <a:moveTo>
                        <a:pt x="247" y="416"/>
                      </a:moveTo>
                      <a:lnTo>
                        <a:pt x="0" y="0"/>
                      </a:lnTo>
                      <a:lnTo>
                        <a:pt x="10" y="5"/>
                      </a:lnTo>
                      <a:lnTo>
                        <a:pt x="24" y="8"/>
                      </a:lnTo>
                      <a:lnTo>
                        <a:pt x="35" y="14"/>
                      </a:lnTo>
                      <a:lnTo>
                        <a:pt x="46" y="19"/>
                      </a:lnTo>
                      <a:lnTo>
                        <a:pt x="60" y="24"/>
                      </a:lnTo>
                      <a:lnTo>
                        <a:pt x="70" y="30"/>
                      </a:lnTo>
                      <a:lnTo>
                        <a:pt x="81" y="35"/>
                      </a:lnTo>
                      <a:lnTo>
                        <a:pt x="93" y="40"/>
                      </a:lnTo>
                      <a:lnTo>
                        <a:pt x="312" y="416"/>
                      </a:lnTo>
                      <a:lnTo>
                        <a:pt x="293" y="416"/>
                      </a:lnTo>
                      <a:lnTo>
                        <a:pt x="277" y="416"/>
                      </a:lnTo>
                      <a:lnTo>
                        <a:pt x="261" y="416"/>
                      </a:lnTo>
                      <a:lnTo>
                        <a:pt x="247" y="416"/>
                      </a:lnTo>
                      <a:close/>
                    </a:path>
                  </a:pathLst>
                </a:custGeom>
                <a:solidFill>
                  <a:srgbClr val="E8C18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84" name="Freeform 362"/>
                <p:cNvSpPr>
                  <a:spLocks/>
                </p:cNvSpPr>
                <p:nvPr/>
              </p:nvSpPr>
              <p:spPr bwMode="auto">
                <a:xfrm>
                  <a:off x="5120" y="1489"/>
                  <a:ext cx="72" cy="101"/>
                </a:xfrm>
                <a:custGeom>
                  <a:avLst/>
                  <a:gdLst>
                    <a:gd name="T0" fmla="*/ 15 w 285"/>
                    <a:gd name="T1" fmla="*/ 25 h 402"/>
                    <a:gd name="T2" fmla="*/ 0 w 285"/>
                    <a:gd name="T3" fmla="*/ 0 h 402"/>
                    <a:gd name="T4" fmla="*/ 1 w 285"/>
                    <a:gd name="T5" fmla="*/ 1 h 402"/>
                    <a:gd name="T6" fmla="*/ 2 w 285"/>
                    <a:gd name="T7" fmla="*/ 1 h 402"/>
                    <a:gd name="T8" fmla="*/ 3 w 285"/>
                    <a:gd name="T9" fmla="*/ 2 h 402"/>
                    <a:gd name="T10" fmla="*/ 3 w 285"/>
                    <a:gd name="T11" fmla="*/ 2 h 402"/>
                    <a:gd name="T12" fmla="*/ 4 w 285"/>
                    <a:gd name="T13" fmla="*/ 3 h 402"/>
                    <a:gd name="T14" fmla="*/ 5 w 285"/>
                    <a:gd name="T15" fmla="*/ 3 h 402"/>
                    <a:gd name="T16" fmla="*/ 6 w 285"/>
                    <a:gd name="T17" fmla="*/ 3 h 402"/>
                    <a:gd name="T18" fmla="*/ 6 w 285"/>
                    <a:gd name="T19" fmla="*/ 4 h 402"/>
                    <a:gd name="T20" fmla="*/ 18 w 285"/>
                    <a:gd name="T21" fmla="*/ 23 h 402"/>
                    <a:gd name="T22" fmla="*/ 18 w 285"/>
                    <a:gd name="T23" fmla="*/ 24 h 402"/>
                    <a:gd name="T24" fmla="*/ 18 w 285"/>
                    <a:gd name="T25" fmla="*/ 24 h 402"/>
                    <a:gd name="T26" fmla="*/ 18 w 285"/>
                    <a:gd name="T27" fmla="*/ 25 h 402"/>
                    <a:gd name="T28" fmla="*/ 18 w 285"/>
                    <a:gd name="T29" fmla="*/ 25 h 402"/>
                    <a:gd name="T30" fmla="*/ 17 w 285"/>
                    <a:gd name="T31" fmla="*/ 25 h 402"/>
                    <a:gd name="T32" fmla="*/ 16 w 285"/>
                    <a:gd name="T33" fmla="*/ 25 h 402"/>
                    <a:gd name="T34" fmla="*/ 16 w 285"/>
                    <a:gd name="T35" fmla="*/ 25 h 402"/>
                    <a:gd name="T36" fmla="*/ 15 w 285"/>
                    <a:gd name="T37" fmla="*/ 25 h 402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285" h="402">
                      <a:moveTo>
                        <a:pt x="231" y="402"/>
                      </a:moveTo>
                      <a:lnTo>
                        <a:pt x="0" y="0"/>
                      </a:lnTo>
                      <a:lnTo>
                        <a:pt x="14" y="8"/>
                      </a:lnTo>
                      <a:lnTo>
                        <a:pt x="24" y="17"/>
                      </a:lnTo>
                      <a:lnTo>
                        <a:pt x="38" y="22"/>
                      </a:lnTo>
                      <a:lnTo>
                        <a:pt x="49" y="30"/>
                      </a:lnTo>
                      <a:lnTo>
                        <a:pt x="63" y="38"/>
                      </a:lnTo>
                      <a:lnTo>
                        <a:pt x="73" y="44"/>
                      </a:lnTo>
                      <a:lnTo>
                        <a:pt x="87" y="52"/>
                      </a:lnTo>
                      <a:lnTo>
                        <a:pt x="100" y="60"/>
                      </a:lnTo>
                      <a:lnTo>
                        <a:pt x="285" y="370"/>
                      </a:lnTo>
                      <a:lnTo>
                        <a:pt x="285" y="379"/>
                      </a:lnTo>
                      <a:lnTo>
                        <a:pt x="283" y="384"/>
                      </a:lnTo>
                      <a:lnTo>
                        <a:pt x="280" y="391"/>
                      </a:lnTo>
                      <a:lnTo>
                        <a:pt x="280" y="400"/>
                      </a:lnTo>
                      <a:lnTo>
                        <a:pt x="269" y="402"/>
                      </a:lnTo>
                      <a:lnTo>
                        <a:pt x="258" y="402"/>
                      </a:lnTo>
                      <a:lnTo>
                        <a:pt x="245" y="402"/>
                      </a:lnTo>
                      <a:lnTo>
                        <a:pt x="231" y="402"/>
                      </a:lnTo>
                      <a:close/>
                    </a:path>
                  </a:pathLst>
                </a:custGeom>
                <a:solidFill>
                  <a:srgbClr val="E8C18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85" name="Freeform 363"/>
                <p:cNvSpPr>
                  <a:spLocks/>
                </p:cNvSpPr>
                <p:nvPr/>
              </p:nvSpPr>
              <p:spPr bwMode="auto">
                <a:xfrm>
                  <a:off x="5132" y="1495"/>
                  <a:ext cx="59" cy="94"/>
                </a:xfrm>
                <a:custGeom>
                  <a:avLst/>
                  <a:gdLst>
                    <a:gd name="T0" fmla="*/ 14 w 236"/>
                    <a:gd name="T1" fmla="*/ 24 h 376"/>
                    <a:gd name="T2" fmla="*/ 0 w 236"/>
                    <a:gd name="T3" fmla="*/ 0 h 376"/>
                    <a:gd name="T4" fmla="*/ 1 w 236"/>
                    <a:gd name="T5" fmla="*/ 1 h 376"/>
                    <a:gd name="T6" fmla="*/ 2 w 236"/>
                    <a:gd name="T7" fmla="*/ 1 h 376"/>
                    <a:gd name="T8" fmla="*/ 3 w 236"/>
                    <a:gd name="T9" fmla="*/ 2 h 376"/>
                    <a:gd name="T10" fmla="*/ 4 w 236"/>
                    <a:gd name="T11" fmla="*/ 3 h 376"/>
                    <a:gd name="T12" fmla="*/ 5 w 236"/>
                    <a:gd name="T13" fmla="*/ 3 h 376"/>
                    <a:gd name="T14" fmla="*/ 6 w 236"/>
                    <a:gd name="T15" fmla="*/ 4 h 376"/>
                    <a:gd name="T16" fmla="*/ 7 w 236"/>
                    <a:gd name="T17" fmla="*/ 5 h 376"/>
                    <a:gd name="T18" fmla="*/ 7 w 236"/>
                    <a:gd name="T19" fmla="*/ 5 h 376"/>
                    <a:gd name="T20" fmla="*/ 15 w 236"/>
                    <a:gd name="T21" fmla="*/ 18 h 376"/>
                    <a:gd name="T22" fmla="*/ 15 w 236"/>
                    <a:gd name="T23" fmla="*/ 19 h 376"/>
                    <a:gd name="T24" fmla="*/ 15 w 236"/>
                    <a:gd name="T25" fmla="*/ 20 h 376"/>
                    <a:gd name="T26" fmla="*/ 15 w 236"/>
                    <a:gd name="T27" fmla="*/ 22 h 376"/>
                    <a:gd name="T28" fmla="*/ 15 w 236"/>
                    <a:gd name="T29" fmla="*/ 24 h 376"/>
                    <a:gd name="T30" fmla="*/ 15 w 236"/>
                    <a:gd name="T31" fmla="*/ 24 h 376"/>
                    <a:gd name="T32" fmla="*/ 14 w 236"/>
                    <a:gd name="T33" fmla="*/ 24 h 376"/>
                    <a:gd name="T34" fmla="*/ 14 w 236"/>
                    <a:gd name="T35" fmla="*/ 24 h 376"/>
                    <a:gd name="T36" fmla="*/ 14 w 236"/>
                    <a:gd name="T37" fmla="*/ 24 h 37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236" h="376">
                      <a:moveTo>
                        <a:pt x="219" y="376"/>
                      </a:moveTo>
                      <a:lnTo>
                        <a:pt x="0" y="0"/>
                      </a:lnTo>
                      <a:lnTo>
                        <a:pt x="16" y="9"/>
                      </a:lnTo>
                      <a:lnTo>
                        <a:pt x="29" y="20"/>
                      </a:lnTo>
                      <a:lnTo>
                        <a:pt x="46" y="30"/>
                      </a:lnTo>
                      <a:lnTo>
                        <a:pt x="62" y="41"/>
                      </a:lnTo>
                      <a:lnTo>
                        <a:pt x="76" y="53"/>
                      </a:lnTo>
                      <a:lnTo>
                        <a:pt x="88" y="64"/>
                      </a:lnTo>
                      <a:lnTo>
                        <a:pt x="102" y="74"/>
                      </a:lnTo>
                      <a:lnTo>
                        <a:pt x="113" y="85"/>
                      </a:lnTo>
                      <a:lnTo>
                        <a:pt x="230" y="278"/>
                      </a:lnTo>
                      <a:lnTo>
                        <a:pt x="233" y="300"/>
                      </a:lnTo>
                      <a:lnTo>
                        <a:pt x="236" y="325"/>
                      </a:lnTo>
                      <a:lnTo>
                        <a:pt x="236" y="348"/>
                      </a:lnTo>
                      <a:lnTo>
                        <a:pt x="233" y="376"/>
                      </a:lnTo>
                      <a:lnTo>
                        <a:pt x="230" y="376"/>
                      </a:lnTo>
                      <a:lnTo>
                        <a:pt x="228" y="376"/>
                      </a:lnTo>
                      <a:lnTo>
                        <a:pt x="222" y="376"/>
                      </a:lnTo>
                      <a:lnTo>
                        <a:pt x="219" y="376"/>
                      </a:lnTo>
                      <a:close/>
                    </a:path>
                  </a:pathLst>
                </a:custGeom>
                <a:solidFill>
                  <a:srgbClr val="E8C4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86" name="Freeform 364"/>
                <p:cNvSpPr>
                  <a:spLocks/>
                </p:cNvSpPr>
                <p:nvPr/>
              </p:nvSpPr>
              <p:spPr bwMode="auto">
                <a:xfrm>
                  <a:off x="5146" y="1504"/>
                  <a:ext cx="46" cy="77"/>
                </a:xfrm>
                <a:custGeom>
                  <a:avLst/>
                  <a:gdLst>
                    <a:gd name="T0" fmla="*/ 11 w 185"/>
                    <a:gd name="T1" fmla="*/ 19 h 310"/>
                    <a:gd name="T2" fmla="*/ 0 w 185"/>
                    <a:gd name="T3" fmla="*/ 0 h 310"/>
                    <a:gd name="T4" fmla="*/ 2 w 185"/>
                    <a:gd name="T5" fmla="*/ 2 h 310"/>
                    <a:gd name="T6" fmla="*/ 5 w 185"/>
                    <a:gd name="T7" fmla="*/ 4 h 310"/>
                    <a:gd name="T8" fmla="*/ 7 w 185"/>
                    <a:gd name="T9" fmla="*/ 6 h 310"/>
                    <a:gd name="T10" fmla="*/ 8 w 185"/>
                    <a:gd name="T11" fmla="*/ 8 h 310"/>
                    <a:gd name="T12" fmla="*/ 10 w 185"/>
                    <a:gd name="T13" fmla="*/ 11 h 310"/>
                    <a:gd name="T14" fmla="*/ 11 w 185"/>
                    <a:gd name="T15" fmla="*/ 13 h 310"/>
                    <a:gd name="T16" fmla="*/ 11 w 185"/>
                    <a:gd name="T17" fmla="*/ 16 h 310"/>
                    <a:gd name="T18" fmla="*/ 11 w 185"/>
                    <a:gd name="T19" fmla="*/ 19 h 31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85" h="310">
                      <a:moveTo>
                        <a:pt x="185" y="310"/>
                      </a:moveTo>
                      <a:lnTo>
                        <a:pt x="0" y="0"/>
                      </a:lnTo>
                      <a:lnTo>
                        <a:pt x="41" y="30"/>
                      </a:lnTo>
                      <a:lnTo>
                        <a:pt x="76" y="63"/>
                      </a:lnTo>
                      <a:lnTo>
                        <a:pt x="109" y="98"/>
                      </a:lnTo>
                      <a:lnTo>
                        <a:pt x="134" y="136"/>
                      </a:lnTo>
                      <a:lnTo>
                        <a:pt x="155" y="176"/>
                      </a:lnTo>
                      <a:lnTo>
                        <a:pt x="171" y="218"/>
                      </a:lnTo>
                      <a:lnTo>
                        <a:pt x="183" y="264"/>
                      </a:lnTo>
                      <a:lnTo>
                        <a:pt x="185" y="310"/>
                      </a:lnTo>
                      <a:close/>
                    </a:path>
                  </a:pathLst>
                </a:custGeom>
                <a:solidFill>
                  <a:srgbClr val="EDC98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87" name="Freeform 365"/>
                <p:cNvSpPr>
                  <a:spLocks/>
                </p:cNvSpPr>
                <p:nvPr/>
              </p:nvSpPr>
              <p:spPr bwMode="auto">
                <a:xfrm>
                  <a:off x="5161" y="1516"/>
                  <a:ext cx="29" cy="48"/>
                </a:xfrm>
                <a:custGeom>
                  <a:avLst/>
                  <a:gdLst>
                    <a:gd name="T0" fmla="*/ 7 w 117"/>
                    <a:gd name="T1" fmla="*/ 12 h 193"/>
                    <a:gd name="T2" fmla="*/ 0 w 117"/>
                    <a:gd name="T3" fmla="*/ 0 h 193"/>
                    <a:gd name="T4" fmla="*/ 1 w 117"/>
                    <a:gd name="T5" fmla="*/ 1 h 193"/>
                    <a:gd name="T6" fmla="*/ 2 w 117"/>
                    <a:gd name="T7" fmla="*/ 3 h 193"/>
                    <a:gd name="T8" fmla="*/ 3 w 117"/>
                    <a:gd name="T9" fmla="*/ 4 h 193"/>
                    <a:gd name="T10" fmla="*/ 4 w 117"/>
                    <a:gd name="T11" fmla="*/ 5 h 193"/>
                    <a:gd name="T12" fmla="*/ 5 w 117"/>
                    <a:gd name="T13" fmla="*/ 7 h 193"/>
                    <a:gd name="T14" fmla="*/ 6 w 117"/>
                    <a:gd name="T15" fmla="*/ 9 h 193"/>
                    <a:gd name="T16" fmla="*/ 7 w 117"/>
                    <a:gd name="T17" fmla="*/ 10 h 193"/>
                    <a:gd name="T18" fmla="*/ 7 w 117"/>
                    <a:gd name="T19" fmla="*/ 12 h 193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17" h="193">
                      <a:moveTo>
                        <a:pt x="117" y="193"/>
                      </a:moveTo>
                      <a:lnTo>
                        <a:pt x="0" y="0"/>
                      </a:lnTo>
                      <a:lnTo>
                        <a:pt x="23" y="21"/>
                      </a:lnTo>
                      <a:lnTo>
                        <a:pt x="41" y="44"/>
                      </a:lnTo>
                      <a:lnTo>
                        <a:pt x="58" y="65"/>
                      </a:lnTo>
                      <a:lnTo>
                        <a:pt x="74" y="90"/>
                      </a:lnTo>
                      <a:lnTo>
                        <a:pt x="87" y="114"/>
                      </a:lnTo>
                      <a:lnTo>
                        <a:pt x="98" y="141"/>
                      </a:lnTo>
                      <a:lnTo>
                        <a:pt x="109" y="166"/>
                      </a:lnTo>
                      <a:lnTo>
                        <a:pt x="117" y="193"/>
                      </a:lnTo>
                      <a:close/>
                    </a:path>
                  </a:pathLst>
                </a:custGeom>
                <a:solidFill>
                  <a:srgbClr val="EDCE9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88" name="Freeform 366"/>
                <p:cNvSpPr>
                  <a:spLocks/>
                </p:cNvSpPr>
                <p:nvPr/>
              </p:nvSpPr>
              <p:spPr bwMode="auto">
                <a:xfrm>
                  <a:off x="5304" y="1526"/>
                  <a:ext cx="36" cy="50"/>
                </a:xfrm>
                <a:custGeom>
                  <a:avLst/>
                  <a:gdLst>
                    <a:gd name="T0" fmla="*/ 4 w 147"/>
                    <a:gd name="T1" fmla="*/ 12 h 202"/>
                    <a:gd name="T2" fmla="*/ 3 w 147"/>
                    <a:gd name="T3" fmla="*/ 9 h 202"/>
                    <a:gd name="T4" fmla="*/ 2 w 147"/>
                    <a:gd name="T5" fmla="*/ 6 h 202"/>
                    <a:gd name="T6" fmla="*/ 1 w 147"/>
                    <a:gd name="T7" fmla="*/ 3 h 202"/>
                    <a:gd name="T8" fmla="*/ 0 w 147"/>
                    <a:gd name="T9" fmla="*/ 0 h 202"/>
                    <a:gd name="T10" fmla="*/ 3 w 147"/>
                    <a:gd name="T11" fmla="*/ 0 h 202"/>
                    <a:gd name="T12" fmla="*/ 6 w 147"/>
                    <a:gd name="T13" fmla="*/ 1 h 202"/>
                    <a:gd name="T14" fmla="*/ 8 w 147"/>
                    <a:gd name="T15" fmla="*/ 3 h 202"/>
                    <a:gd name="T16" fmla="*/ 9 w 147"/>
                    <a:gd name="T17" fmla="*/ 5 h 202"/>
                    <a:gd name="T18" fmla="*/ 9 w 147"/>
                    <a:gd name="T19" fmla="*/ 7 h 202"/>
                    <a:gd name="T20" fmla="*/ 8 w 147"/>
                    <a:gd name="T21" fmla="*/ 9 h 202"/>
                    <a:gd name="T22" fmla="*/ 7 w 147"/>
                    <a:gd name="T23" fmla="*/ 11 h 202"/>
                    <a:gd name="T24" fmla="*/ 4 w 147"/>
                    <a:gd name="T25" fmla="*/ 12 h 20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47" h="202">
                      <a:moveTo>
                        <a:pt x="69" y="202"/>
                      </a:moveTo>
                      <a:lnTo>
                        <a:pt x="55" y="147"/>
                      </a:lnTo>
                      <a:lnTo>
                        <a:pt x="39" y="98"/>
                      </a:lnTo>
                      <a:lnTo>
                        <a:pt x="22" y="49"/>
                      </a:lnTo>
                      <a:lnTo>
                        <a:pt x="0" y="0"/>
                      </a:lnTo>
                      <a:lnTo>
                        <a:pt x="55" y="3"/>
                      </a:lnTo>
                      <a:lnTo>
                        <a:pt x="96" y="19"/>
                      </a:lnTo>
                      <a:lnTo>
                        <a:pt x="129" y="46"/>
                      </a:lnTo>
                      <a:lnTo>
                        <a:pt x="145" y="79"/>
                      </a:lnTo>
                      <a:lnTo>
                        <a:pt x="147" y="117"/>
                      </a:lnTo>
                      <a:lnTo>
                        <a:pt x="136" y="152"/>
                      </a:lnTo>
                      <a:lnTo>
                        <a:pt x="112" y="182"/>
                      </a:lnTo>
                      <a:lnTo>
                        <a:pt x="69" y="202"/>
                      </a:lnTo>
                      <a:close/>
                    </a:path>
                  </a:pathLst>
                </a:custGeom>
                <a:solidFill>
                  <a:srgbClr val="F9EA9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89" name="Freeform 367"/>
                <p:cNvSpPr>
                  <a:spLocks/>
                </p:cNvSpPr>
                <p:nvPr/>
              </p:nvSpPr>
              <p:spPr bwMode="auto">
                <a:xfrm>
                  <a:off x="5208" y="1545"/>
                  <a:ext cx="90" cy="25"/>
                </a:xfrm>
                <a:custGeom>
                  <a:avLst/>
                  <a:gdLst>
                    <a:gd name="T0" fmla="*/ 23 w 359"/>
                    <a:gd name="T1" fmla="*/ 6 h 98"/>
                    <a:gd name="T2" fmla="*/ 2 w 359"/>
                    <a:gd name="T3" fmla="*/ 6 h 98"/>
                    <a:gd name="T4" fmla="*/ 0 w 359"/>
                    <a:gd name="T5" fmla="*/ 0 h 98"/>
                    <a:gd name="T6" fmla="*/ 21 w 359"/>
                    <a:gd name="T7" fmla="*/ 0 h 98"/>
                    <a:gd name="T8" fmla="*/ 21 w 359"/>
                    <a:gd name="T9" fmla="*/ 1 h 98"/>
                    <a:gd name="T10" fmla="*/ 23 w 359"/>
                    <a:gd name="T11" fmla="*/ 6 h 9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59" h="98">
                      <a:moveTo>
                        <a:pt x="359" y="89"/>
                      </a:moveTo>
                      <a:lnTo>
                        <a:pt x="36" y="98"/>
                      </a:lnTo>
                      <a:lnTo>
                        <a:pt x="0" y="0"/>
                      </a:lnTo>
                      <a:lnTo>
                        <a:pt x="341" y="0"/>
                      </a:lnTo>
                      <a:lnTo>
                        <a:pt x="341" y="17"/>
                      </a:lnTo>
                      <a:lnTo>
                        <a:pt x="359" y="89"/>
                      </a:lnTo>
                      <a:close/>
                    </a:path>
                  </a:pathLst>
                </a:custGeom>
                <a:solidFill>
                  <a:srgbClr val="C4C4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90" name="Freeform 368"/>
                <p:cNvSpPr>
                  <a:spLocks/>
                </p:cNvSpPr>
                <p:nvPr/>
              </p:nvSpPr>
              <p:spPr bwMode="auto">
                <a:xfrm>
                  <a:off x="4250" y="1489"/>
                  <a:ext cx="227" cy="190"/>
                </a:xfrm>
                <a:custGeom>
                  <a:avLst/>
                  <a:gdLst>
                    <a:gd name="T0" fmla="*/ 32 w 907"/>
                    <a:gd name="T1" fmla="*/ 0 h 758"/>
                    <a:gd name="T2" fmla="*/ 37 w 907"/>
                    <a:gd name="T3" fmla="*/ 1 h 758"/>
                    <a:gd name="T4" fmla="*/ 42 w 907"/>
                    <a:gd name="T5" fmla="*/ 3 h 758"/>
                    <a:gd name="T6" fmla="*/ 47 w 907"/>
                    <a:gd name="T7" fmla="*/ 6 h 758"/>
                    <a:gd name="T8" fmla="*/ 50 w 907"/>
                    <a:gd name="T9" fmla="*/ 9 h 758"/>
                    <a:gd name="T10" fmla="*/ 54 w 907"/>
                    <a:gd name="T11" fmla="*/ 13 h 758"/>
                    <a:gd name="T12" fmla="*/ 56 w 907"/>
                    <a:gd name="T13" fmla="*/ 17 h 758"/>
                    <a:gd name="T14" fmla="*/ 57 w 907"/>
                    <a:gd name="T15" fmla="*/ 21 h 758"/>
                    <a:gd name="T16" fmla="*/ 57 w 907"/>
                    <a:gd name="T17" fmla="*/ 26 h 758"/>
                    <a:gd name="T18" fmla="*/ 56 w 907"/>
                    <a:gd name="T19" fmla="*/ 31 h 758"/>
                    <a:gd name="T20" fmla="*/ 54 w 907"/>
                    <a:gd name="T21" fmla="*/ 35 h 758"/>
                    <a:gd name="T22" fmla="*/ 50 w 907"/>
                    <a:gd name="T23" fmla="*/ 39 h 758"/>
                    <a:gd name="T24" fmla="*/ 47 w 907"/>
                    <a:gd name="T25" fmla="*/ 42 h 758"/>
                    <a:gd name="T26" fmla="*/ 42 w 907"/>
                    <a:gd name="T27" fmla="*/ 45 h 758"/>
                    <a:gd name="T28" fmla="*/ 37 w 907"/>
                    <a:gd name="T29" fmla="*/ 47 h 758"/>
                    <a:gd name="T30" fmla="*/ 32 w 907"/>
                    <a:gd name="T31" fmla="*/ 47 h 758"/>
                    <a:gd name="T32" fmla="*/ 26 w 907"/>
                    <a:gd name="T33" fmla="*/ 47 h 758"/>
                    <a:gd name="T34" fmla="*/ 20 w 907"/>
                    <a:gd name="T35" fmla="*/ 47 h 758"/>
                    <a:gd name="T36" fmla="*/ 15 w 907"/>
                    <a:gd name="T37" fmla="*/ 45 h 758"/>
                    <a:gd name="T38" fmla="*/ 11 w 907"/>
                    <a:gd name="T39" fmla="*/ 42 h 758"/>
                    <a:gd name="T40" fmla="*/ 7 w 907"/>
                    <a:gd name="T41" fmla="*/ 39 h 758"/>
                    <a:gd name="T42" fmla="*/ 4 w 907"/>
                    <a:gd name="T43" fmla="*/ 35 h 758"/>
                    <a:gd name="T44" fmla="*/ 2 w 907"/>
                    <a:gd name="T45" fmla="*/ 31 h 758"/>
                    <a:gd name="T46" fmla="*/ 0 w 907"/>
                    <a:gd name="T47" fmla="*/ 26 h 758"/>
                    <a:gd name="T48" fmla="*/ 0 w 907"/>
                    <a:gd name="T49" fmla="*/ 21 h 758"/>
                    <a:gd name="T50" fmla="*/ 2 w 907"/>
                    <a:gd name="T51" fmla="*/ 17 h 758"/>
                    <a:gd name="T52" fmla="*/ 4 w 907"/>
                    <a:gd name="T53" fmla="*/ 13 h 758"/>
                    <a:gd name="T54" fmla="*/ 7 w 907"/>
                    <a:gd name="T55" fmla="*/ 9 h 758"/>
                    <a:gd name="T56" fmla="*/ 11 w 907"/>
                    <a:gd name="T57" fmla="*/ 6 h 758"/>
                    <a:gd name="T58" fmla="*/ 15 w 907"/>
                    <a:gd name="T59" fmla="*/ 3 h 758"/>
                    <a:gd name="T60" fmla="*/ 20 w 907"/>
                    <a:gd name="T61" fmla="*/ 1 h 758"/>
                    <a:gd name="T62" fmla="*/ 26 w 907"/>
                    <a:gd name="T63" fmla="*/ 0 h 758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907" h="758">
                      <a:moveTo>
                        <a:pt x="457" y="0"/>
                      </a:moveTo>
                      <a:lnTo>
                        <a:pt x="503" y="3"/>
                      </a:lnTo>
                      <a:lnTo>
                        <a:pt x="549" y="8"/>
                      </a:lnTo>
                      <a:lnTo>
                        <a:pt x="589" y="17"/>
                      </a:lnTo>
                      <a:lnTo>
                        <a:pt x="633" y="30"/>
                      </a:lnTo>
                      <a:lnTo>
                        <a:pt x="671" y="47"/>
                      </a:lnTo>
                      <a:lnTo>
                        <a:pt x="709" y="65"/>
                      </a:lnTo>
                      <a:lnTo>
                        <a:pt x="745" y="88"/>
                      </a:lnTo>
                      <a:lnTo>
                        <a:pt x="777" y="112"/>
                      </a:lnTo>
                      <a:lnTo>
                        <a:pt x="804" y="139"/>
                      </a:lnTo>
                      <a:lnTo>
                        <a:pt x="831" y="169"/>
                      </a:lnTo>
                      <a:lnTo>
                        <a:pt x="854" y="199"/>
                      </a:lnTo>
                      <a:lnTo>
                        <a:pt x="872" y="231"/>
                      </a:lnTo>
                      <a:lnTo>
                        <a:pt x="889" y="266"/>
                      </a:lnTo>
                      <a:lnTo>
                        <a:pt x="900" y="302"/>
                      </a:lnTo>
                      <a:lnTo>
                        <a:pt x="905" y="340"/>
                      </a:lnTo>
                      <a:lnTo>
                        <a:pt x="907" y="379"/>
                      </a:lnTo>
                      <a:lnTo>
                        <a:pt x="905" y="416"/>
                      </a:lnTo>
                      <a:lnTo>
                        <a:pt x="900" y="455"/>
                      </a:lnTo>
                      <a:lnTo>
                        <a:pt x="889" y="492"/>
                      </a:lnTo>
                      <a:lnTo>
                        <a:pt x="872" y="525"/>
                      </a:lnTo>
                      <a:lnTo>
                        <a:pt x="854" y="560"/>
                      </a:lnTo>
                      <a:lnTo>
                        <a:pt x="831" y="590"/>
                      </a:lnTo>
                      <a:lnTo>
                        <a:pt x="804" y="620"/>
                      </a:lnTo>
                      <a:lnTo>
                        <a:pt x="777" y="647"/>
                      </a:lnTo>
                      <a:lnTo>
                        <a:pt x="745" y="672"/>
                      </a:lnTo>
                      <a:lnTo>
                        <a:pt x="709" y="693"/>
                      </a:lnTo>
                      <a:lnTo>
                        <a:pt x="671" y="712"/>
                      </a:lnTo>
                      <a:lnTo>
                        <a:pt x="633" y="728"/>
                      </a:lnTo>
                      <a:lnTo>
                        <a:pt x="589" y="742"/>
                      </a:lnTo>
                      <a:lnTo>
                        <a:pt x="549" y="750"/>
                      </a:lnTo>
                      <a:lnTo>
                        <a:pt x="503" y="756"/>
                      </a:lnTo>
                      <a:lnTo>
                        <a:pt x="457" y="758"/>
                      </a:lnTo>
                      <a:lnTo>
                        <a:pt x="411" y="756"/>
                      </a:lnTo>
                      <a:lnTo>
                        <a:pt x="364" y="750"/>
                      </a:lnTo>
                      <a:lnTo>
                        <a:pt x="321" y="742"/>
                      </a:lnTo>
                      <a:lnTo>
                        <a:pt x="280" y="728"/>
                      </a:lnTo>
                      <a:lnTo>
                        <a:pt x="240" y="712"/>
                      </a:lnTo>
                      <a:lnTo>
                        <a:pt x="201" y="693"/>
                      </a:lnTo>
                      <a:lnTo>
                        <a:pt x="166" y="672"/>
                      </a:lnTo>
                      <a:lnTo>
                        <a:pt x="133" y="647"/>
                      </a:lnTo>
                      <a:lnTo>
                        <a:pt x="104" y="620"/>
                      </a:lnTo>
                      <a:lnTo>
                        <a:pt x="79" y="590"/>
                      </a:lnTo>
                      <a:lnTo>
                        <a:pt x="55" y="560"/>
                      </a:lnTo>
                      <a:lnTo>
                        <a:pt x="35" y="525"/>
                      </a:lnTo>
                      <a:lnTo>
                        <a:pt x="22" y="492"/>
                      </a:lnTo>
                      <a:lnTo>
                        <a:pt x="9" y="455"/>
                      </a:lnTo>
                      <a:lnTo>
                        <a:pt x="3" y="416"/>
                      </a:lnTo>
                      <a:lnTo>
                        <a:pt x="0" y="379"/>
                      </a:lnTo>
                      <a:lnTo>
                        <a:pt x="3" y="340"/>
                      </a:lnTo>
                      <a:lnTo>
                        <a:pt x="9" y="302"/>
                      </a:lnTo>
                      <a:lnTo>
                        <a:pt x="22" y="266"/>
                      </a:lnTo>
                      <a:lnTo>
                        <a:pt x="35" y="231"/>
                      </a:lnTo>
                      <a:lnTo>
                        <a:pt x="55" y="199"/>
                      </a:lnTo>
                      <a:lnTo>
                        <a:pt x="79" y="169"/>
                      </a:lnTo>
                      <a:lnTo>
                        <a:pt x="104" y="139"/>
                      </a:lnTo>
                      <a:lnTo>
                        <a:pt x="133" y="112"/>
                      </a:lnTo>
                      <a:lnTo>
                        <a:pt x="166" y="88"/>
                      </a:lnTo>
                      <a:lnTo>
                        <a:pt x="201" y="65"/>
                      </a:lnTo>
                      <a:lnTo>
                        <a:pt x="240" y="47"/>
                      </a:lnTo>
                      <a:lnTo>
                        <a:pt x="280" y="30"/>
                      </a:lnTo>
                      <a:lnTo>
                        <a:pt x="321" y="17"/>
                      </a:lnTo>
                      <a:lnTo>
                        <a:pt x="364" y="8"/>
                      </a:lnTo>
                      <a:lnTo>
                        <a:pt x="411" y="3"/>
                      </a:lnTo>
                      <a:lnTo>
                        <a:pt x="457" y="0"/>
                      </a:lnTo>
                      <a:close/>
                    </a:path>
                  </a:pathLst>
                </a:custGeom>
                <a:solidFill>
                  <a:srgbClr val="1E191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91" name="Freeform 369"/>
                <p:cNvSpPr>
                  <a:spLocks/>
                </p:cNvSpPr>
                <p:nvPr/>
              </p:nvSpPr>
              <p:spPr bwMode="auto">
                <a:xfrm>
                  <a:off x="4272" y="1507"/>
                  <a:ext cx="184" cy="154"/>
                </a:xfrm>
                <a:custGeom>
                  <a:avLst/>
                  <a:gdLst>
                    <a:gd name="T0" fmla="*/ 23 w 734"/>
                    <a:gd name="T1" fmla="*/ 0 h 617"/>
                    <a:gd name="T2" fmla="*/ 28 w 734"/>
                    <a:gd name="T3" fmla="*/ 0 h 617"/>
                    <a:gd name="T4" fmla="*/ 32 w 734"/>
                    <a:gd name="T5" fmla="*/ 1 h 617"/>
                    <a:gd name="T6" fmla="*/ 36 w 734"/>
                    <a:gd name="T7" fmla="*/ 3 h 617"/>
                    <a:gd name="T8" fmla="*/ 39 w 734"/>
                    <a:gd name="T9" fmla="*/ 5 h 617"/>
                    <a:gd name="T10" fmla="*/ 42 w 734"/>
                    <a:gd name="T11" fmla="*/ 8 h 617"/>
                    <a:gd name="T12" fmla="*/ 44 w 734"/>
                    <a:gd name="T13" fmla="*/ 12 h 617"/>
                    <a:gd name="T14" fmla="*/ 46 w 734"/>
                    <a:gd name="T15" fmla="*/ 15 h 617"/>
                    <a:gd name="T16" fmla="*/ 46 w 734"/>
                    <a:gd name="T17" fmla="*/ 19 h 617"/>
                    <a:gd name="T18" fmla="*/ 46 w 734"/>
                    <a:gd name="T19" fmla="*/ 23 h 617"/>
                    <a:gd name="T20" fmla="*/ 44 w 734"/>
                    <a:gd name="T21" fmla="*/ 26 h 617"/>
                    <a:gd name="T22" fmla="*/ 42 w 734"/>
                    <a:gd name="T23" fmla="*/ 30 h 617"/>
                    <a:gd name="T24" fmla="*/ 39 w 734"/>
                    <a:gd name="T25" fmla="*/ 33 h 617"/>
                    <a:gd name="T26" fmla="*/ 36 w 734"/>
                    <a:gd name="T27" fmla="*/ 35 h 617"/>
                    <a:gd name="T28" fmla="*/ 32 w 734"/>
                    <a:gd name="T29" fmla="*/ 37 h 617"/>
                    <a:gd name="T30" fmla="*/ 28 w 734"/>
                    <a:gd name="T31" fmla="*/ 38 h 617"/>
                    <a:gd name="T32" fmla="*/ 23 w 734"/>
                    <a:gd name="T33" fmla="*/ 38 h 617"/>
                    <a:gd name="T34" fmla="*/ 18 w 734"/>
                    <a:gd name="T35" fmla="*/ 38 h 617"/>
                    <a:gd name="T36" fmla="*/ 14 w 734"/>
                    <a:gd name="T37" fmla="*/ 37 h 617"/>
                    <a:gd name="T38" fmla="*/ 10 w 734"/>
                    <a:gd name="T39" fmla="*/ 35 h 617"/>
                    <a:gd name="T40" fmla="*/ 7 w 734"/>
                    <a:gd name="T41" fmla="*/ 33 h 617"/>
                    <a:gd name="T42" fmla="*/ 4 w 734"/>
                    <a:gd name="T43" fmla="*/ 30 h 617"/>
                    <a:gd name="T44" fmla="*/ 2 w 734"/>
                    <a:gd name="T45" fmla="*/ 26 h 617"/>
                    <a:gd name="T46" fmla="*/ 1 w 734"/>
                    <a:gd name="T47" fmla="*/ 23 h 617"/>
                    <a:gd name="T48" fmla="*/ 0 w 734"/>
                    <a:gd name="T49" fmla="*/ 19 h 617"/>
                    <a:gd name="T50" fmla="*/ 1 w 734"/>
                    <a:gd name="T51" fmla="*/ 15 h 617"/>
                    <a:gd name="T52" fmla="*/ 2 w 734"/>
                    <a:gd name="T53" fmla="*/ 12 h 617"/>
                    <a:gd name="T54" fmla="*/ 4 w 734"/>
                    <a:gd name="T55" fmla="*/ 8 h 617"/>
                    <a:gd name="T56" fmla="*/ 7 w 734"/>
                    <a:gd name="T57" fmla="*/ 5 h 617"/>
                    <a:gd name="T58" fmla="*/ 10 w 734"/>
                    <a:gd name="T59" fmla="*/ 3 h 617"/>
                    <a:gd name="T60" fmla="*/ 14 w 734"/>
                    <a:gd name="T61" fmla="*/ 1 h 617"/>
                    <a:gd name="T62" fmla="*/ 18 w 734"/>
                    <a:gd name="T63" fmla="*/ 0 h 617"/>
                    <a:gd name="T64" fmla="*/ 23 w 734"/>
                    <a:gd name="T65" fmla="*/ 0 h 61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734" h="617">
                      <a:moveTo>
                        <a:pt x="367" y="0"/>
                      </a:moveTo>
                      <a:lnTo>
                        <a:pt x="440" y="6"/>
                      </a:lnTo>
                      <a:lnTo>
                        <a:pt x="508" y="24"/>
                      </a:lnTo>
                      <a:lnTo>
                        <a:pt x="570" y="52"/>
                      </a:lnTo>
                      <a:lnTo>
                        <a:pt x="625" y="89"/>
                      </a:lnTo>
                      <a:lnTo>
                        <a:pt x="671" y="136"/>
                      </a:lnTo>
                      <a:lnTo>
                        <a:pt x="704" y="188"/>
                      </a:lnTo>
                      <a:lnTo>
                        <a:pt x="725" y="244"/>
                      </a:lnTo>
                      <a:lnTo>
                        <a:pt x="734" y="308"/>
                      </a:lnTo>
                      <a:lnTo>
                        <a:pt x="725" y="370"/>
                      </a:lnTo>
                      <a:lnTo>
                        <a:pt x="704" y="426"/>
                      </a:lnTo>
                      <a:lnTo>
                        <a:pt x="671" y="481"/>
                      </a:lnTo>
                      <a:lnTo>
                        <a:pt x="625" y="527"/>
                      </a:lnTo>
                      <a:lnTo>
                        <a:pt x="570" y="565"/>
                      </a:lnTo>
                      <a:lnTo>
                        <a:pt x="508" y="592"/>
                      </a:lnTo>
                      <a:lnTo>
                        <a:pt x="440" y="611"/>
                      </a:lnTo>
                      <a:lnTo>
                        <a:pt x="367" y="617"/>
                      </a:lnTo>
                      <a:lnTo>
                        <a:pt x="291" y="611"/>
                      </a:lnTo>
                      <a:lnTo>
                        <a:pt x="222" y="592"/>
                      </a:lnTo>
                      <a:lnTo>
                        <a:pt x="160" y="565"/>
                      </a:lnTo>
                      <a:lnTo>
                        <a:pt x="106" y="527"/>
                      </a:lnTo>
                      <a:lnTo>
                        <a:pt x="62" y="481"/>
                      </a:lnTo>
                      <a:lnTo>
                        <a:pt x="27" y="426"/>
                      </a:lnTo>
                      <a:lnTo>
                        <a:pt x="7" y="370"/>
                      </a:lnTo>
                      <a:lnTo>
                        <a:pt x="0" y="308"/>
                      </a:lnTo>
                      <a:lnTo>
                        <a:pt x="7" y="244"/>
                      </a:lnTo>
                      <a:lnTo>
                        <a:pt x="27" y="188"/>
                      </a:lnTo>
                      <a:lnTo>
                        <a:pt x="62" y="136"/>
                      </a:lnTo>
                      <a:lnTo>
                        <a:pt x="106" y="89"/>
                      </a:lnTo>
                      <a:lnTo>
                        <a:pt x="160" y="52"/>
                      </a:lnTo>
                      <a:lnTo>
                        <a:pt x="222" y="24"/>
                      </a:lnTo>
                      <a:lnTo>
                        <a:pt x="291" y="6"/>
                      </a:lnTo>
                      <a:lnTo>
                        <a:pt x="367" y="0"/>
                      </a:lnTo>
                      <a:close/>
                    </a:path>
                  </a:pathLst>
                </a:custGeom>
                <a:solidFill>
                  <a:srgbClr val="877A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92" name="Freeform 370"/>
                <p:cNvSpPr>
                  <a:spLocks/>
                </p:cNvSpPr>
                <p:nvPr/>
              </p:nvSpPr>
              <p:spPr bwMode="auto">
                <a:xfrm>
                  <a:off x="4298" y="1529"/>
                  <a:ext cx="131" cy="110"/>
                </a:xfrm>
                <a:custGeom>
                  <a:avLst/>
                  <a:gdLst>
                    <a:gd name="T0" fmla="*/ 16 w 525"/>
                    <a:gd name="T1" fmla="*/ 0 h 441"/>
                    <a:gd name="T2" fmla="*/ 20 w 525"/>
                    <a:gd name="T3" fmla="*/ 0 h 441"/>
                    <a:gd name="T4" fmla="*/ 23 w 525"/>
                    <a:gd name="T5" fmla="*/ 1 h 441"/>
                    <a:gd name="T6" fmla="*/ 25 w 525"/>
                    <a:gd name="T7" fmla="*/ 2 h 441"/>
                    <a:gd name="T8" fmla="*/ 28 w 525"/>
                    <a:gd name="T9" fmla="*/ 4 h 441"/>
                    <a:gd name="T10" fmla="*/ 30 w 525"/>
                    <a:gd name="T11" fmla="*/ 6 h 441"/>
                    <a:gd name="T12" fmla="*/ 31 w 525"/>
                    <a:gd name="T13" fmla="*/ 8 h 441"/>
                    <a:gd name="T14" fmla="*/ 32 w 525"/>
                    <a:gd name="T15" fmla="*/ 11 h 441"/>
                    <a:gd name="T16" fmla="*/ 33 w 525"/>
                    <a:gd name="T17" fmla="*/ 14 h 441"/>
                    <a:gd name="T18" fmla="*/ 32 w 525"/>
                    <a:gd name="T19" fmla="*/ 16 h 441"/>
                    <a:gd name="T20" fmla="*/ 31 w 525"/>
                    <a:gd name="T21" fmla="*/ 19 h 441"/>
                    <a:gd name="T22" fmla="*/ 30 w 525"/>
                    <a:gd name="T23" fmla="*/ 21 h 441"/>
                    <a:gd name="T24" fmla="*/ 28 w 525"/>
                    <a:gd name="T25" fmla="*/ 23 h 441"/>
                    <a:gd name="T26" fmla="*/ 25 w 525"/>
                    <a:gd name="T27" fmla="*/ 25 h 441"/>
                    <a:gd name="T28" fmla="*/ 23 w 525"/>
                    <a:gd name="T29" fmla="*/ 26 h 441"/>
                    <a:gd name="T30" fmla="*/ 20 w 525"/>
                    <a:gd name="T31" fmla="*/ 27 h 441"/>
                    <a:gd name="T32" fmla="*/ 16 w 525"/>
                    <a:gd name="T33" fmla="*/ 27 h 441"/>
                    <a:gd name="T34" fmla="*/ 13 w 525"/>
                    <a:gd name="T35" fmla="*/ 27 h 441"/>
                    <a:gd name="T36" fmla="*/ 10 w 525"/>
                    <a:gd name="T37" fmla="*/ 26 h 441"/>
                    <a:gd name="T38" fmla="*/ 7 w 525"/>
                    <a:gd name="T39" fmla="*/ 25 h 441"/>
                    <a:gd name="T40" fmla="*/ 5 w 525"/>
                    <a:gd name="T41" fmla="*/ 23 h 441"/>
                    <a:gd name="T42" fmla="*/ 3 w 525"/>
                    <a:gd name="T43" fmla="*/ 21 h 441"/>
                    <a:gd name="T44" fmla="*/ 1 w 525"/>
                    <a:gd name="T45" fmla="*/ 19 h 441"/>
                    <a:gd name="T46" fmla="*/ 0 w 525"/>
                    <a:gd name="T47" fmla="*/ 16 h 441"/>
                    <a:gd name="T48" fmla="*/ 0 w 525"/>
                    <a:gd name="T49" fmla="*/ 14 h 441"/>
                    <a:gd name="T50" fmla="*/ 0 w 525"/>
                    <a:gd name="T51" fmla="*/ 11 h 441"/>
                    <a:gd name="T52" fmla="*/ 1 w 525"/>
                    <a:gd name="T53" fmla="*/ 8 h 441"/>
                    <a:gd name="T54" fmla="*/ 3 w 525"/>
                    <a:gd name="T55" fmla="*/ 6 h 441"/>
                    <a:gd name="T56" fmla="*/ 5 w 525"/>
                    <a:gd name="T57" fmla="*/ 4 h 441"/>
                    <a:gd name="T58" fmla="*/ 7 w 525"/>
                    <a:gd name="T59" fmla="*/ 2 h 441"/>
                    <a:gd name="T60" fmla="*/ 10 w 525"/>
                    <a:gd name="T61" fmla="*/ 1 h 441"/>
                    <a:gd name="T62" fmla="*/ 13 w 525"/>
                    <a:gd name="T63" fmla="*/ 0 h 441"/>
                    <a:gd name="T64" fmla="*/ 16 w 525"/>
                    <a:gd name="T65" fmla="*/ 0 h 44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525" h="441">
                      <a:moveTo>
                        <a:pt x="264" y="0"/>
                      </a:moveTo>
                      <a:lnTo>
                        <a:pt x="315" y="6"/>
                      </a:lnTo>
                      <a:lnTo>
                        <a:pt x="364" y="17"/>
                      </a:lnTo>
                      <a:lnTo>
                        <a:pt x="407" y="36"/>
                      </a:lnTo>
                      <a:lnTo>
                        <a:pt x="448" y="63"/>
                      </a:lnTo>
                      <a:lnTo>
                        <a:pt x="478" y="96"/>
                      </a:lnTo>
                      <a:lnTo>
                        <a:pt x="502" y="134"/>
                      </a:lnTo>
                      <a:lnTo>
                        <a:pt x="519" y="175"/>
                      </a:lnTo>
                      <a:lnTo>
                        <a:pt x="525" y="219"/>
                      </a:lnTo>
                      <a:lnTo>
                        <a:pt x="519" y="265"/>
                      </a:lnTo>
                      <a:lnTo>
                        <a:pt x="502" y="305"/>
                      </a:lnTo>
                      <a:lnTo>
                        <a:pt x="478" y="343"/>
                      </a:lnTo>
                      <a:lnTo>
                        <a:pt x="448" y="376"/>
                      </a:lnTo>
                      <a:lnTo>
                        <a:pt x="407" y="403"/>
                      </a:lnTo>
                      <a:lnTo>
                        <a:pt x="364" y="425"/>
                      </a:lnTo>
                      <a:lnTo>
                        <a:pt x="315" y="436"/>
                      </a:lnTo>
                      <a:lnTo>
                        <a:pt x="264" y="441"/>
                      </a:lnTo>
                      <a:lnTo>
                        <a:pt x="211" y="436"/>
                      </a:lnTo>
                      <a:lnTo>
                        <a:pt x="160" y="425"/>
                      </a:lnTo>
                      <a:lnTo>
                        <a:pt x="117" y="403"/>
                      </a:lnTo>
                      <a:lnTo>
                        <a:pt x="79" y="376"/>
                      </a:lnTo>
                      <a:lnTo>
                        <a:pt x="47" y="343"/>
                      </a:lnTo>
                      <a:lnTo>
                        <a:pt x="22" y="305"/>
                      </a:lnTo>
                      <a:lnTo>
                        <a:pt x="5" y="265"/>
                      </a:lnTo>
                      <a:lnTo>
                        <a:pt x="0" y="219"/>
                      </a:lnTo>
                      <a:lnTo>
                        <a:pt x="5" y="175"/>
                      </a:lnTo>
                      <a:lnTo>
                        <a:pt x="22" y="134"/>
                      </a:lnTo>
                      <a:lnTo>
                        <a:pt x="47" y="96"/>
                      </a:lnTo>
                      <a:lnTo>
                        <a:pt x="79" y="63"/>
                      </a:lnTo>
                      <a:lnTo>
                        <a:pt x="117" y="36"/>
                      </a:lnTo>
                      <a:lnTo>
                        <a:pt x="160" y="17"/>
                      </a:lnTo>
                      <a:lnTo>
                        <a:pt x="211" y="6"/>
                      </a:lnTo>
                      <a:lnTo>
                        <a:pt x="264" y="0"/>
                      </a:lnTo>
                      <a:close/>
                    </a:path>
                  </a:pathLst>
                </a:custGeom>
                <a:solidFill>
                  <a:srgbClr val="56545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93" name="Freeform 371"/>
                <p:cNvSpPr>
                  <a:spLocks/>
                </p:cNvSpPr>
                <p:nvPr/>
              </p:nvSpPr>
              <p:spPr bwMode="auto">
                <a:xfrm>
                  <a:off x="4331" y="1556"/>
                  <a:ext cx="66" cy="56"/>
                </a:xfrm>
                <a:custGeom>
                  <a:avLst/>
                  <a:gdLst>
                    <a:gd name="T0" fmla="*/ 9 w 264"/>
                    <a:gd name="T1" fmla="*/ 0 h 223"/>
                    <a:gd name="T2" fmla="*/ 10 w 264"/>
                    <a:gd name="T3" fmla="*/ 0 h 223"/>
                    <a:gd name="T4" fmla="*/ 12 w 264"/>
                    <a:gd name="T5" fmla="*/ 1 h 223"/>
                    <a:gd name="T6" fmla="*/ 13 w 264"/>
                    <a:gd name="T7" fmla="*/ 1 h 223"/>
                    <a:gd name="T8" fmla="*/ 14 w 264"/>
                    <a:gd name="T9" fmla="*/ 2 h 223"/>
                    <a:gd name="T10" fmla="*/ 15 w 264"/>
                    <a:gd name="T11" fmla="*/ 3 h 223"/>
                    <a:gd name="T12" fmla="*/ 16 w 264"/>
                    <a:gd name="T13" fmla="*/ 4 h 223"/>
                    <a:gd name="T14" fmla="*/ 16 w 264"/>
                    <a:gd name="T15" fmla="*/ 6 h 223"/>
                    <a:gd name="T16" fmla="*/ 17 w 264"/>
                    <a:gd name="T17" fmla="*/ 7 h 223"/>
                    <a:gd name="T18" fmla="*/ 16 w 264"/>
                    <a:gd name="T19" fmla="*/ 8 h 223"/>
                    <a:gd name="T20" fmla="*/ 16 w 264"/>
                    <a:gd name="T21" fmla="*/ 10 h 223"/>
                    <a:gd name="T22" fmla="*/ 15 w 264"/>
                    <a:gd name="T23" fmla="*/ 11 h 223"/>
                    <a:gd name="T24" fmla="*/ 14 w 264"/>
                    <a:gd name="T25" fmla="*/ 12 h 223"/>
                    <a:gd name="T26" fmla="*/ 13 w 264"/>
                    <a:gd name="T27" fmla="*/ 13 h 223"/>
                    <a:gd name="T28" fmla="*/ 12 w 264"/>
                    <a:gd name="T29" fmla="*/ 14 h 223"/>
                    <a:gd name="T30" fmla="*/ 10 w 264"/>
                    <a:gd name="T31" fmla="*/ 14 h 223"/>
                    <a:gd name="T32" fmla="*/ 9 w 264"/>
                    <a:gd name="T33" fmla="*/ 14 h 223"/>
                    <a:gd name="T34" fmla="*/ 7 w 264"/>
                    <a:gd name="T35" fmla="*/ 14 h 223"/>
                    <a:gd name="T36" fmla="*/ 5 w 264"/>
                    <a:gd name="T37" fmla="*/ 14 h 223"/>
                    <a:gd name="T38" fmla="*/ 4 w 264"/>
                    <a:gd name="T39" fmla="*/ 13 h 223"/>
                    <a:gd name="T40" fmla="*/ 3 w 264"/>
                    <a:gd name="T41" fmla="*/ 12 h 223"/>
                    <a:gd name="T42" fmla="*/ 2 w 264"/>
                    <a:gd name="T43" fmla="*/ 11 h 223"/>
                    <a:gd name="T44" fmla="*/ 1 w 264"/>
                    <a:gd name="T45" fmla="*/ 10 h 223"/>
                    <a:gd name="T46" fmla="*/ 0 w 264"/>
                    <a:gd name="T47" fmla="*/ 8 h 223"/>
                    <a:gd name="T48" fmla="*/ 0 w 264"/>
                    <a:gd name="T49" fmla="*/ 7 h 223"/>
                    <a:gd name="T50" fmla="*/ 0 w 264"/>
                    <a:gd name="T51" fmla="*/ 6 h 223"/>
                    <a:gd name="T52" fmla="*/ 1 w 264"/>
                    <a:gd name="T53" fmla="*/ 4 h 223"/>
                    <a:gd name="T54" fmla="*/ 2 w 264"/>
                    <a:gd name="T55" fmla="*/ 3 h 223"/>
                    <a:gd name="T56" fmla="*/ 3 w 264"/>
                    <a:gd name="T57" fmla="*/ 2 h 223"/>
                    <a:gd name="T58" fmla="*/ 4 w 264"/>
                    <a:gd name="T59" fmla="*/ 1 h 223"/>
                    <a:gd name="T60" fmla="*/ 5 w 264"/>
                    <a:gd name="T61" fmla="*/ 1 h 223"/>
                    <a:gd name="T62" fmla="*/ 7 w 264"/>
                    <a:gd name="T63" fmla="*/ 0 h 223"/>
                    <a:gd name="T64" fmla="*/ 9 w 264"/>
                    <a:gd name="T65" fmla="*/ 0 h 223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264" h="223">
                      <a:moveTo>
                        <a:pt x="134" y="0"/>
                      </a:moveTo>
                      <a:lnTo>
                        <a:pt x="158" y="3"/>
                      </a:lnTo>
                      <a:lnTo>
                        <a:pt x="182" y="9"/>
                      </a:lnTo>
                      <a:lnTo>
                        <a:pt x="204" y="20"/>
                      </a:lnTo>
                      <a:lnTo>
                        <a:pt x="224" y="33"/>
                      </a:lnTo>
                      <a:lnTo>
                        <a:pt x="240" y="50"/>
                      </a:lnTo>
                      <a:lnTo>
                        <a:pt x="253" y="66"/>
                      </a:lnTo>
                      <a:lnTo>
                        <a:pt x="261" y="87"/>
                      </a:lnTo>
                      <a:lnTo>
                        <a:pt x="264" y="110"/>
                      </a:lnTo>
                      <a:lnTo>
                        <a:pt x="261" y="131"/>
                      </a:lnTo>
                      <a:lnTo>
                        <a:pt x="253" y="152"/>
                      </a:lnTo>
                      <a:lnTo>
                        <a:pt x="240" y="172"/>
                      </a:lnTo>
                      <a:lnTo>
                        <a:pt x="224" y="191"/>
                      </a:lnTo>
                      <a:lnTo>
                        <a:pt x="204" y="204"/>
                      </a:lnTo>
                      <a:lnTo>
                        <a:pt x="182" y="215"/>
                      </a:lnTo>
                      <a:lnTo>
                        <a:pt x="158" y="221"/>
                      </a:lnTo>
                      <a:lnTo>
                        <a:pt x="134" y="223"/>
                      </a:lnTo>
                      <a:lnTo>
                        <a:pt x="106" y="221"/>
                      </a:lnTo>
                      <a:lnTo>
                        <a:pt x="81" y="215"/>
                      </a:lnTo>
                      <a:lnTo>
                        <a:pt x="60" y="204"/>
                      </a:lnTo>
                      <a:lnTo>
                        <a:pt x="39" y="191"/>
                      </a:lnTo>
                      <a:lnTo>
                        <a:pt x="23" y="172"/>
                      </a:lnTo>
                      <a:lnTo>
                        <a:pt x="11" y="152"/>
                      </a:lnTo>
                      <a:lnTo>
                        <a:pt x="3" y="131"/>
                      </a:lnTo>
                      <a:lnTo>
                        <a:pt x="0" y="110"/>
                      </a:lnTo>
                      <a:lnTo>
                        <a:pt x="3" y="87"/>
                      </a:lnTo>
                      <a:lnTo>
                        <a:pt x="11" y="66"/>
                      </a:lnTo>
                      <a:lnTo>
                        <a:pt x="23" y="50"/>
                      </a:lnTo>
                      <a:lnTo>
                        <a:pt x="39" y="33"/>
                      </a:lnTo>
                      <a:lnTo>
                        <a:pt x="60" y="20"/>
                      </a:lnTo>
                      <a:lnTo>
                        <a:pt x="81" y="9"/>
                      </a:lnTo>
                      <a:lnTo>
                        <a:pt x="106" y="3"/>
                      </a:lnTo>
                      <a:lnTo>
                        <a:pt x="134" y="0"/>
                      </a:lnTo>
                      <a:close/>
                    </a:path>
                  </a:pathLst>
                </a:custGeom>
                <a:solidFill>
                  <a:srgbClr val="1E191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94" name="Freeform 372"/>
                <p:cNvSpPr>
                  <a:spLocks/>
                </p:cNvSpPr>
                <p:nvPr/>
              </p:nvSpPr>
              <p:spPr bwMode="auto">
                <a:xfrm>
                  <a:off x="4346" y="1570"/>
                  <a:ext cx="35" cy="28"/>
                </a:xfrm>
                <a:custGeom>
                  <a:avLst/>
                  <a:gdLst>
                    <a:gd name="T0" fmla="*/ 5 w 138"/>
                    <a:gd name="T1" fmla="*/ 0 h 111"/>
                    <a:gd name="T2" fmla="*/ 6 w 138"/>
                    <a:gd name="T3" fmla="*/ 0 h 111"/>
                    <a:gd name="T4" fmla="*/ 8 w 138"/>
                    <a:gd name="T5" fmla="*/ 1 h 111"/>
                    <a:gd name="T6" fmla="*/ 9 w 138"/>
                    <a:gd name="T7" fmla="*/ 2 h 111"/>
                    <a:gd name="T8" fmla="*/ 9 w 138"/>
                    <a:gd name="T9" fmla="*/ 4 h 111"/>
                    <a:gd name="T10" fmla="*/ 9 w 138"/>
                    <a:gd name="T11" fmla="*/ 5 h 111"/>
                    <a:gd name="T12" fmla="*/ 8 w 138"/>
                    <a:gd name="T13" fmla="*/ 6 h 111"/>
                    <a:gd name="T14" fmla="*/ 6 w 138"/>
                    <a:gd name="T15" fmla="*/ 7 h 111"/>
                    <a:gd name="T16" fmla="*/ 5 w 138"/>
                    <a:gd name="T17" fmla="*/ 7 h 111"/>
                    <a:gd name="T18" fmla="*/ 3 w 138"/>
                    <a:gd name="T19" fmla="*/ 7 h 111"/>
                    <a:gd name="T20" fmla="*/ 1 w 138"/>
                    <a:gd name="T21" fmla="*/ 6 h 111"/>
                    <a:gd name="T22" fmla="*/ 1 w 138"/>
                    <a:gd name="T23" fmla="*/ 5 h 111"/>
                    <a:gd name="T24" fmla="*/ 0 w 138"/>
                    <a:gd name="T25" fmla="*/ 4 h 111"/>
                    <a:gd name="T26" fmla="*/ 1 w 138"/>
                    <a:gd name="T27" fmla="*/ 2 h 111"/>
                    <a:gd name="T28" fmla="*/ 1 w 138"/>
                    <a:gd name="T29" fmla="*/ 1 h 111"/>
                    <a:gd name="T30" fmla="*/ 3 w 138"/>
                    <a:gd name="T31" fmla="*/ 0 h 111"/>
                    <a:gd name="T32" fmla="*/ 5 w 138"/>
                    <a:gd name="T33" fmla="*/ 0 h 111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138" h="111">
                      <a:moveTo>
                        <a:pt x="71" y="0"/>
                      </a:moveTo>
                      <a:lnTo>
                        <a:pt x="95" y="5"/>
                      </a:lnTo>
                      <a:lnTo>
                        <a:pt x="117" y="16"/>
                      </a:lnTo>
                      <a:lnTo>
                        <a:pt x="133" y="32"/>
                      </a:lnTo>
                      <a:lnTo>
                        <a:pt x="138" y="55"/>
                      </a:lnTo>
                      <a:lnTo>
                        <a:pt x="133" y="76"/>
                      </a:lnTo>
                      <a:lnTo>
                        <a:pt x="117" y="95"/>
                      </a:lnTo>
                      <a:lnTo>
                        <a:pt x="95" y="106"/>
                      </a:lnTo>
                      <a:lnTo>
                        <a:pt x="71" y="111"/>
                      </a:lnTo>
                      <a:lnTo>
                        <a:pt x="43" y="106"/>
                      </a:lnTo>
                      <a:lnTo>
                        <a:pt x="18" y="95"/>
                      </a:lnTo>
                      <a:lnTo>
                        <a:pt x="6" y="76"/>
                      </a:lnTo>
                      <a:lnTo>
                        <a:pt x="0" y="55"/>
                      </a:lnTo>
                      <a:lnTo>
                        <a:pt x="6" y="32"/>
                      </a:lnTo>
                      <a:lnTo>
                        <a:pt x="18" y="16"/>
                      </a:lnTo>
                      <a:lnTo>
                        <a:pt x="43" y="5"/>
                      </a:lnTo>
                      <a:lnTo>
                        <a:pt x="71" y="0"/>
                      </a:lnTo>
                      <a:close/>
                    </a:path>
                  </a:pathLst>
                </a:custGeom>
                <a:solidFill>
                  <a:srgbClr val="C4C4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95" name="Freeform 373"/>
                <p:cNvSpPr>
                  <a:spLocks/>
                </p:cNvSpPr>
                <p:nvPr/>
              </p:nvSpPr>
              <p:spPr bwMode="auto">
                <a:xfrm>
                  <a:off x="4903" y="1489"/>
                  <a:ext cx="227" cy="190"/>
                </a:xfrm>
                <a:custGeom>
                  <a:avLst/>
                  <a:gdLst>
                    <a:gd name="T0" fmla="*/ 31 w 907"/>
                    <a:gd name="T1" fmla="*/ 0 h 758"/>
                    <a:gd name="T2" fmla="*/ 37 w 907"/>
                    <a:gd name="T3" fmla="*/ 1 h 758"/>
                    <a:gd name="T4" fmla="*/ 42 w 907"/>
                    <a:gd name="T5" fmla="*/ 3 h 758"/>
                    <a:gd name="T6" fmla="*/ 46 w 907"/>
                    <a:gd name="T7" fmla="*/ 6 h 758"/>
                    <a:gd name="T8" fmla="*/ 50 w 907"/>
                    <a:gd name="T9" fmla="*/ 9 h 758"/>
                    <a:gd name="T10" fmla="*/ 53 w 907"/>
                    <a:gd name="T11" fmla="*/ 13 h 758"/>
                    <a:gd name="T12" fmla="*/ 56 w 907"/>
                    <a:gd name="T13" fmla="*/ 17 h 758"/>
                    <a:gd name="T14" fmla="*/ 57 w 907"/>
                    <a:gd name="T15" fmla="*/ 21 h 758"/>
                    <a:gd name="T16" fmla="*/ 57 w 907"/>
                    <a:gd name="T17" fmla="*/ 26 h 758"/>
                    <a:gd name="T18" fmla="*/ 56 w 907"/>
                    <a:gd name="T19" fmla="*/ 31 h 758"/>
                    <a:gd name="T20" fmla="*/ 53 w 907"/>
                    <a:gd name="T21" fmla="*/ 35 h 758"/>
                    <a:gd name="T22" fmla="*/ 50 w 907"/>
                    <a:gd name="T23" fmla="*/ 39 h 758"/>
                    <a:gd name="T24" fmla="*/ 46 w 907"/>
                    <a:gd name="T25" fmla="*/ 42 h 758"/>
                    <a:gd name="T26" fmla="*/ 42 w 907"/>
                    <a:gd name="T27" fmla="*/ 45 h 758"/>
                    <a:gd name="T28" fmla="*/ 37 w 907"/>
                    <a:gd name="T29" fmla="*/ 47 h 758"/>
                    <a:gd name="T30" fmla="*/ 31 w 907"/>
                    <a:gd name="T31" fmla="*/ 47 h 758"/>
                    <a:gd name="T32" fmla="*/ 25 w 907"/>
                    <a:gd name="T33" fmla="*/ 47 h 758"/>
                    <a:gd name="T34" fmla="*/ 20 w 907"/>
                    <a:gd name="T35" fmla="*/ 47 h 758"/>
                    <a:gd name="T36" fmla="*/ 15 w 907"/>
                    <a:gd name="T37" fmla="*/ 45 h 758"/>
                    <a:gd name="T38" fmla="*/ 10 w 907"/>
                    <a:gd name="T39" fmla="*/ 42 h 758"/>
                    <a:gd name="T40" fmla="*/ 7 w 907"/>
                    <a:gd name="T41" fmla="*/ 39 h 758"/>
                    <a:gd name="T42" fmla="*/ 4 w 907"/>
                    <a:gd name="T43" fmla="*/ 35 h 758"/>
                    <a:gd name="T44" fmla="*/ 1 w 907"/>
                    <a:gd name="T45" fmla="*/ 31 h 758"/>
                    <a:gd name="T46" fmla="*/ 0 w 907"/>
                    <a:gd name="T47" fmla="*/ 26 h 758"/>
                    <a:gd name="T48" fmla="*/ 0 w 907"/>
                    <a:gd name="T49" fmla="*/ 21 h 758"/>
                    <a:gd name="T50" fmla="*/ 1 w 907"/>
                    <a:gd name="T51" fmla="*/ 17 h 758"/>
                    <a:gd name="T52" fmla="*/ 4 w 907"/>
                    <a:gd name="T53" fmla="*/ 13 h 758"/>
                    <a:gd name="T54" fmla="*/ 7 w 907"/>
                    <a:gd name="T55" fmla="*/ 9 h 758"/>
                    <a:gd name="T56" fmla="*/ 10 w 907"/>
                    <a:gd name="T57" fmla="*/ 6 h 758"/>
                    <a:gd name="T58" fmla="*/ 15 w 907"/>
                    <a:gd name="T59" fmla="*/ 3 h 758"/>
                    <a:gd name="T60" fmla="*/ 20 w 907"/>
                    <a:gd name="T61" fmla="*/ 1 h 758"/>
                    <a:gd name="T62" fmla="*/ 25 w 907"/>
                    <a:gd name="T63" fmla="*/ 0 h 758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907" h="758">
                      <a:moveTo>
                        <a:pt x="450" y="0"/>
                      </a:moveTo>
                      <a:lnTo>
                        <a:pt x="496" y="3"/>
                      </a:lnTo>
                      <a:lnTo>
                        <a:pt x="543" y="8"/>
                      </a:lnTo>
                      <a:lnTo>
                        <a:pt x="586" y="17"/>
                      </a:lnTo>
                      <a:lnTo>
                        <a:pt x="627" y="30"/>
                      </a:lnTo>
                      <a:lnTo>
                        <a:pt x="668" y="47"/>
                      </a:lnTo>
                      <a:lnTo>
                        <a:pt x="706" y="65"/>
                      </a:lnTo>
                      <a:lnTo>
                        <a:pt x="741" y="88"/>
                      </a:lnTo>
                      <a:lnTo>
                        <a:pt x="773" y="112"/>
                      </a:lnTo>
                      <a:lnTo>
                        <a:pt x="803" y="139"/>
                      </a:lnTo>
                      <a:lnTo>
                        <a:pt x="828" y="169"/>
                      </a:lnTo>
                      <a:lnTo>
                        <a:pt x="853" y="199"/>
                      </a:lnTo>
                      <a:lnTo>
                        <a:pt x="872" y="231"/>
                      </a:lnTo>
                      <a:lnTo>
                        <a:pt x="886" y="266"/>
                      </a:lnTo>
                      <a:lnTo>
                        <a:pt x="899" y="302"/>
                      </a:lnTo>
                      <a:lnTo>
                        <a:pt x="904" y="340"/>
                      </a:lnTo>
                      <a:lnTo>
                        <a:pt x="907" y="379"/>
                      </a:lnTo>
                      <a:lnTo>
                        <a:pt x="904" y="416"/>
                      </a:lnTo>
                      <a:lnTo>
                        <a:pt x="899" y="455"/>
                      </a:lnTo>
                      <a:lnTo>
                        <a:pt x="886" y="492"/>
                      </a:lnTo>
                      <a:lnTo>
                        <a:pt x="872" y="525"/>
                      </a:lnTo>
                      <a:lnTo>
                        <a:pt x="853" y="560"/>
                      </a:lnTo>
                      <a:lnTo>
                        <a:pt x="828" y="590"/>
                      </a:lnTo>
                      <a:lnTo>
                        <a:pt x="803" y="620"/>
                      </a:lnTo>
                      <a:lnTo>
                        <a:pt x="773" y="647"/>
                      </a:lnTo>
                      <a:lnTo>
                        <a:pt x="741" y="672"/>
                      </a:lnTo>
                      <a:lnTo>
                        <a:pt x="706" y="693"/>
                      </a:lnTo>
                      <a:lnTo>
                        <a:pt x="668" y="712"/>
                      </a:lnTo>
                      <a:lnTo>
                        <a:pt x="627" y="728"/>
                      </a:lnTo>
                      <a:lnTo>
                        <a:pt x="586" y="742"/>
                      </a:lnTo>
                      <a:lnTo>
                        <a:pt x="543" y="750"/>
                      </a:lnTo>
                      <a:lnTo>
                        <a:pt x="496" y="756"/>
                      </a:lnTo>
                      <a:lnTo>
                        <a:pt x="450" y="758"/>
                      </a:lnTo>
                      <a:lnTo>
                        <a:pt x="404" y="756"/>
                      </a:lnTo>
                      <a:lnTo>
                        <a:pt x="358" y="750"/>
                      </a:lnTo>
                      <a:lnTo>
                        <a:pt x="318" y="742"/>
                      </a:lnTo>
                      <a:lnTo>
                        <a:pt x="274" y="728"/>
                      </a:lnTo>
                      <a:lnTo>
                        <a:pt x="237" y="712"/>
                      </a:lnTo>
                      <a:lnTo>
                        <a:pt x="198" y="693"/>
                      </a:lnTo>
                      <a:lnTo>
                        <a:pt x="163" y="672"/>
                      </a:lnTo>
                      <a:lnTo>
                        <a:pt x="133" y="647"/>
                      </a:lnTo>
                      <a:lnTo>
                        <a:pt x="103" y="620"/>
                      </a:lnTo>
                      <a:lnTo>
                        <a:pt x="76" y="590"/>
                      </a:lnTo>
                      <a:lnTo>
                        <a:pt x="54" y="560"/>
                      </a:lnTo>
                      <a:lnTo>
                        <a:pt x="35" y="525"/>
                      </a:lnTo>
                      <a:lnTo>
                        <a:pt x="18" y="492"/>
                      </a:lnTo>
                      <a:lnTo>
                        <a:pt x="8" y="455"/>
                      </a:lnTo>
                      <a:lnTo>
                        <a:pt x="2" y="416"/>
                      </a:lnTo>
                      <a:lnTo>
                        <a:pt x="0" y="379"/>
                      </a:lnTo>
                      <a:lnTo>
                        <a:pt x="2" y="340"/>
                      </a:lnTo>
                      <a:lnTo>
                        <a:pt x="8" y="302"/>
                      </a:lnTo>
                      <a:lnTo>
                        <a:pt x="18" y="266"/>
                      </a:lnTo>
                      <a:lnTo>
                        <a:pt x="35" y="231"/>
                      </a:lnTo>
                      <a:lnTo>
                        <a:pt x="54" y="199"/>
                      </a:lnTo>
                      <a:lnTo>
                        <a:pt x="76" y="169"/>
                      </a:lnTo>
                      <a:lnTo>
                        <a:pt x="103" y="139"/>
                      </a:lnTo>
                      <a:lnTo>
                        <a:pt x="133" y="112"/>
                      </a:lnTo>
                      <a:lnTo>
                        <a:pt x="163" y="88"/>
                      </a:lnTo>
                      <a:lnTo>
                        <a:pt x="198" y="65"/>
                      </a:lnTo>
                      <a:lnTo>
                        <a:pt x="237" y="47"/>
                      </a:lnTo>
                      <a:lnTo>
                        <a:pt x="274" y="30"/>
                      </a:lnTo>
                      <a:lnTo>
                        <a:pt x="318" y="17"/>
                      </a:lnTo>
                      <a:lnTo>
                        <a:pt x="358" y="8"/>
                      </a:lnTo>
                      <a:lnTo>
                        <a:pt x="404" y="3"/>
                      </a:lnTo>
                      <a:lnTo>
                        <a:pt x="450" y="0"/>
                      </a:lnTo>
                      <a:close/>
                    </a:path>
                  </a:pathLst>
                </a:custGeom>
                <a:solidFill>
                  <a:srgbClr val="1E191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96" name="Freeform 374"/>
                <p:cNvSpPr>
                  <a:spLocks/>
                </p:cNvSpPr>
                <p:nvPr/>
              </p:nvSpPr>
              <p:spPr bwMode="auto">
                <a:xfrm>
                  <a:off x="4924" y="1507"/>
                  <a:ext cx="184" cy="154"/>
                </a:xfrm>
                <a:custGeom>
                  <a:avLst/>
                  <a:gdLst>
                    <a:gd name="T0" fmla="*/ 23 w 733"/>
                    <a:gd name="T1" fmla="*/ 0 h 617"/>
                    <a:gd name="T2" fmla="*/ 28 w 733"/>
                    <a:gd name="T3" fmla="*/ 0 h 617"/>
                    <a:gd name="T4" fmla="*/ 32 w 733"/>
                    <a:gd name="T5" fmla="*/ 1 h 617"/>
                    <a:gd name="T6" fmla="*/ 36 w 733"/>
                    <a:gd name="T7" fmla="*/ 3 h 617"/>
                    <a:gd name="T8" fmla="*/ 39 w 733"/>
                    <a:gd name="T9" fmla="*/ 5 h 617"/>
                    <a:gd name="T10" fmla="*/ 42 w 733"/>
                    <a:gd name="T11" fmla="*/ 8 h 617"/>
                    <a:gd name="T12" fmla="*/ 44 w 733"/>
                    <a:gd name="T13" fmla="*/ 12 h 617"/>
                    <a:gd name="T14" fmla="*/ 46 w 733"/>
                    <a:gd name="T15" fmla="*/ 15 h 617"/>
                    <a:gd name="T16" fmla="*/ 46 w 733"/>
                    <a:gd name="T17" fmla="*/ 19 h 617"/>
                    <a:gd name="T18" fmla="*/ 46 w 733"/>
                    <a:gd name="T19" fmla="*/ 23 h 617"/>
                    <a:gd name="T20" fmla="*/ 44 w 733"/>
                    <a:gd name="T21" fmla="*/ 26 h 617"/>
                    <a:gd name="T22" fmla="*/ 42 w 733"/>
                    <a:gd name="T23" fmla="*/ 30 h 617"/>
                    <a:gd name="T24" fmla="*/ 39 w 733"/>
                    <a:gd name="T25" fmla="*/ 33 h 617"/>
                    <a:gd name="T26" fmla="*/ 36 w 733"/>
                    <a:gd name="T27" fmla="*/ 35 h 617"/>
                    <a:gd name="T28" fmla="*/ 32 w 733"/>
                    <a:gd name="T29" fmla="*/ 37 h 617"/>
                    <a:gd name="T30" fmla="*/ 28 w 733"/>
                    <a:gd name="T31" fmla="*/ 38 h 617"/>
                    <a:gd name="T32" fmla="*/ 23 w 733"/>
                    <a:gd name="T33" fmla="*/ 38 h 617"/>
                    <a:gd name="T34" fmla="*/ 19 w 733"/>
                    <a:gd name="T35" fmla="*/ 38 h 617"/>
                    <a:gd name="T36" fmla="*/ 14 w 733"/>
                    <a:gd name="T37" fmla="*/ 37 h 617"/>
                    <a:gd name="T38" fmla="*/ 10 w 733"/>
                    <a:gd name="T39" fmla="*/ 35 h 617"/>
                    <a:gd name="T40" fmla="*/ 7 w 733"/>
                    <a:gd name="T41" fmla="*/ 33 h 617"/>
                    <a:gd name="T42" fmla="*/ 4 w 733"/>
                    <a:gd name="T43" fmla="*/ 30 h 617"/>
                    <a:gd name="T44" fmla="*/ 2 w 733"/>
                    <a:gd name="T45" fmla="*/ 26 h 617"/>
                    <a:gd name="T46" fmla="*/ 1 w 733"/>
                    <a:gd name="T47" fmla="*/ 23 h 617"/>
                    <a:gd name="T48" fmla="*/ 0 w 733"/>
                    <a:gd name="T49" fmla="*/ 19 h 617"/>
                    <a:gd name="T50" fmla="*/ 1 w 733"/>
                    <a:gd name="T51" fmla="*/ 15 h 617"/>
                    <a:gd name="T52" fmla="*/ 2 w 733"/>
                    <a:gd name="T53" fmla="*/ 12 h 617"/>
                    <a:gd name="T54" fmla="*/ 4 w 733"/>
                    <a:gd name="T55" fmla="*/ 8 h 617"/>
                    <a:gd name="T56" fmla="*/ 7 w 733"/>
                    <a:gd name="T57" fmla="*/ 5 h 617"/>
                    <a:gd name="T58" fmla="*/ 10 w 733"/>
                    <a:gd name="T59" fmla="*/ 3 h 617"/>
                    <a:gd name="T60" fmla="*/ 14 w 733"/>
                    <a:gd name="T61" fmla="*/ 1 h 617"/>
                    <a:gd name="T62" fmla="*/ 19 w 733"/>
                    <a:gd name="T63" fmla="*/ 0 h 617"/>
                    <a:gd name="T64" fmla="*/ 23 w 733"/>
                    <a:gd name="T65" fmla="*/ 0 h 61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733" h="617">
                      <a:moveTo>
                        <a:pt x="366" y="0"/>
                      </a:moveTo>
                      <a:lnTo>
                        <a:pt x="442" y="6"/>
                      </a:lnTo>
                      <a:lnTo>
                        <a:pt x="511" y="24"/>
                      </a:lnTo>
                      <a:lnTo>
                        <a:pt x="573" y="52"/>
                      </a:lnTo>
                      <a:lnTo>
                        <a:pt x="627" y="89"/>
                      </a:lnTo>
                      <a:lnTo>
                        <a:pt x="671" y="136"/>
                      </a:lnTo>
                      <a:lnTo>
                        <a:pt x="707" y="188"/>
                      </a:lnTo>
                      <a:lnTo>
                        <a:pt x="725" y="244"/>
                      </a:lnTo>
                      <a:lnTo>
                        <a:pt x="733" y="308"/>
                      </a:lnTo>
                      <a:lnTo>
                        <a:pt x="725" y="370"/>
                      </a:lnTo>
                      <a:lnTo>
                        <a:pt x="707" y="426"/>
                      </a:lnTo>
                      <a:lnTo>
                        <a:pt x="671" y="481"/>
                      </a:lnTo>
                      <a:lnTo>
                        <a:pt x="627" y="527"/>
                      </a:lnTo>
                      <a:lnTo>
                        <a:pt x="573" y="565"/>
                      </a:lnTo>
                      <a:lnTo>
                        <a:pt x="511" y="592"/>
                      </a:lnTo>
                      <a:lnTo>
                        <a:pt x="442" y="611"/>
                      </a:lnTo>
                      <a:lnTo>
                        <a:pt x="366" y="617"/>
                      </a:lnTo>
                      <a:lnTo>
                        <a:pt x="294" y="611"/>
                      </a:lnTo>
                      <a:lnTo>
                        <a:pt x="225" y="592"/>
                      </a:lnTo>
                      <a:lnTo>
                        <a:pt x="163" y="565"/>
                      </a:lnTo>
                      <a:lnTo>
                        <a:pt x="109" y="527"/>
                      </a:lnTo>
                      <a:lnTo>
                        <a:pt x="63" y="481"/>
                      </a:lnTo>
                      <a:lnTo>
                        <a:pt x="30" y="426"/>
                      </a:lnTo>
                      <a:lnTo>
                        <a:pt x="8" y="370"/>
                      </a:lnTo>
                      <a:lnTo>
                        <a:pt x="0" y="308"/>
                      </a:lnTo>
                      <a:lnTo>
                        <a:pt x="8" y="244"/>
                      </a:lnTo>
                      <a:lnTo>
                        <a:pt x="30" y="188"/>
                      </a:lnTo>
                      <a:lnTo>
                        <a:pt x="63" y="136"/>
                      </a:lnTo>
                      <a:lnTo>
                        <a:pt x="109" y="89"/>
                      </a:lnTo>
                      <a:lnTo>
                        <a:pt x="163" y="52"/>
                      </a:lnTo>
                      <a:lnTo>
                        <a:pt x="225" y="24"/>
                      </a:lnTo>
                      <a:lnTo>
                        <a:pt x="294" y="6"/>
                      </a:lnTo>
                      <a:lnTo>
                        <a:pt x="366" y="0"/>
                      </a:lnTo>
                      <a:close/>
                    </a:path>
                  </a:pathLst>
                </a:custGeom>
                <a:solidFill>
                  <a:srgbClr val="877A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97" name="Freeform 375"/>
                <p:cNvSpPr>
                  <a:spLocks/>
                </p:cNvSpPr>
                <p:nvPr/>
              </p:nvSpPr>
              <p:spPr bwMode="auto">
                <a:xfrm>
                  <a:off x="4951" y="1529"/>
                  <a:ext cx="131" cy="110"/>
                </a:xfrm>
                <a:custGeom>
                  <a:avLst/>
                  <a:gdLst>
                    <a:gd name="T0" fmla="*/ 16 w 526"/>
                    <a:gd name="T1" fmla="*/ 0 h 441"/>
                    <a:gd name="T2" fmla="*/ 19 w 526"/>
                    <a:gd name="T3" fmla="*/ 0 h 441"/>
                    <a:gd name="T4" fmla="*/ 23 w 526"/>
                    <a:gd name="T5" fmla="*/ 1 h 441"/>
                    <a:gd name="T6" fmla="*/ 25 w 526"/>
                    <a:gd name="T7" fmla="*/ 2 h 441"/>
                    <a:gd name="T8" fmla="*/ 28 w 526"/>
                    <a:gd name="T9" fmla="*/ 4 h 441"/>
                    <a:gd name="T10" fmla="*/ 30 w 526"/>
                    <a:gd name="T11" fmla="*/ 6 h 441"/>
                    <a:gd name="T12" fmla="*/ 31 w 526"/>
                    <a:gd name="T13" fmla="*/ 8 h 441"/>
                    <a:gd name="T14" fmla="*/ 32 w 526"/>
                    <a:gd name="T15" fmla="*/ 11 h 441"/>
                    <a:gd name="T16" fmla="*/ 33 w 526"/>
                    <a:gd name="T17" fmla="*/ 14 h 441"/>
                    <a:gd name="T18" fmla="*/ 32 w 526"/>
                    <a:gd name="T19" fmla="*/ 16 h 441"/>
                    <a:gd name="T20" fmla="*/ 31 w 526"/>
                    <a:gd name="T21" fmla="*/ 19 h 441"/>
                    <a:gd name="T22" fmla="*/ 30 w 526"/>
                    <a:gd name="T23" fmla="*/ 21 h 441"/>
                    <a:gd name="T24" fmla="*/ 28 w 526"/>
                    <a:gd name="T25" fmla="*/ 23 h 441"/>
                    <a:gd name="T26" fmla="*/ 25 w 526"/>
                    <a:gd name="T27" fmla="*/ 25 h 441"/>
                    <a:gd name="T28" fmla="*/ 23 w 526"/>
                    <a:gd name="T29" fmla="*/ 26 h 441"/>
                    <a:gd name="T30" fmla="*/ 19 w 526"/>
                    <a:gd name="T31" fmla="*/ 27 h 441"/>
                    <a:gd name="T32" fmla="*/ 16 w 526"/>
                    <a:gd name="T33" fmla="*/ 27 h 441"/>
                    <a:gd name="T34" fmla="*/ 13 w 526"/>
                    <a:gd name="T35" fmla="*/ 27 h 441"/>
                    <a:gd name="T36" fmla="*/ 10 w 526"/>
                    <a:gd name="T37" fmla="*/ 26 h 441"/>
                    <a:gd name="T38" fmla="*/ 7 w 526"/>
                    <a:gd name="T39" fmla="*/ 25 h 441"/>
                    <a:gd name="T40" fmla="*/ 5 w 526"/>
                    <a:gd name="T41" fmla="*/ 23 h 441"/>
                    <a:gd name="T42" fmla="*/ 3 w 526"/>
                    <a:gd name="T43" fmla="*/ 21 h 441"/>
                    <a:gd name="T44" fmla="*/ 1 w 526"/>
                    <a:gd name="T45" fmla="*/ 19 h 441"/>
                    <a:gd name="T46" fmla="*/ 0 w 526"/>
                    <a:gd name="T47" fmla="*/ 16 h 441"/>
                    <a:gd name="T48" fmla="*/ 0 w 526"/>
                    <a:gd name="T49" fmla="*/ 14 h 441"/>
                    <a:gd name="T50" fmla="*/ 0 w 526"/>
                    <a:gd name="T51" fmla="*/ 11 h 441"/>
                    <a:gd name="T52" fmla="*/ 1 w 526"/>
                    <a:gd name="T53" fmla="*/ 8 h 441"/>
                    <a:gd name="T54" fmla="*/ 3 w 526"/>
                    <a:gd name="T55" fmla="*/ 6 h 441"/>
                    <a:gd name="T56" fmla="*/ 5 w 526"/>
                    <a:gd name="T57" fmla="*/ 4 h 441"/>
                    <a:gd name="T58" fmla="*/ 7 w 526"/>
                    <a:gd name="T59" fmla="*/ 2 h 441"/>
                    <a:gd name="T60" fmla="*/ 10 w 526"/>
                    <a:gd name="T61" fmla="*/ 1 h 441"/>
                    <a:gd name="T62" fmla="*/ 13 w 526"/>
                    <a:gd name="T63" fmla="*/ 0 h 441"/>
                    <a:gd name="T64" fmla="*/ 16 w 526"/>
                    <a:gd name="T65" fmla="*/ 0 h 44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526" h="441">
                      <a:moveTo>
                        <a:pt x="261" y="0"/>
                      </a:moveTo>
                      <a:lnTo>
                        <a:pt x="313" y="6"/>
                      </a:lnTo>
                      <a:lnTo>
                        <a:pt x="365" y="17"/>
                      </a:lnTo>
                      <a:lnTo>
                        <a:pt x="408" y="39"/>
                      </a:lnTo>
                      <a:lnTo>
                        <a:pt x="446" y="66"/>
                      </a:lnTo>
                      <a:lnTo>
                        <a:pt x="479" y="99"/>
                      </a:lnTo>
                      <a:lnTo>
                        <a:pt x="503" y="134"/>
                      </a:lnTo>
                      <a:lnTo>
                        <a:pt x="519" y="175"/>
                      </a:lnTo>
                      <a:lnTo>
                        <a:pt x="526" y="219"/>
                      </a:lnTo>
                      <a:lnTo>
                        <a:pt x="519" y="265"/>
                      </a:lnTo>
                      <a:lnTo>
                        <a:pt x="503" y="305"/>
                      </a:lnTo>
                      <a:lnTo>
                        <a:pt x="479" y="343"/>
                      </a:lnTo>
                      <a:lnTo>
                        <a:pt x="446" y="376"/>
                      </a:lnTo>
                      <a:lnTo>
                        <a:pt x="408" y="403"/>
                      </a:lnTo>
                      <a:lnTo>
                        <a:pt x="365" y="425"/>
                      </a:lnTo>
                      <a:lnTo>
                        <a:pt x="313" y="436"/>
                      </a:lnTo>
                      <a:lnTo>
                        <a:pt x="261" y="441"/>
                      </a:lnTo>
                      <a:lnTo>
                        <a:pt x="210" y="436"/>
                      </a:lnTo>
                      <a:lnTo>
                        <a:pt x="161" y="425"/>
                      </a:lnTo>
                      <a:lnTo>
                        <a:pt x="118" y="403"/>
                      </a:lnTo>
                      <a:lnTo>
                        <a:pt x="80" y="376"/>
                      </a:lnTo>
                      <a:lnTo>
                        <a:pt x="48" y="343"/>
                      </a:lnTo>
                      <a:lnTo>
                        <a:pt x="23" y="305"/>
                      </a:lnTo>
                      <a:lnTo>
                        <a:pt x="6" y="265"/>
                      </a:lnTo>
                      <a:lnTo>
                        <a:pt x="0" y="219"/>
                      </a:lnTo>
                      <a:lnTo>
                        <a:pt x="6" y="175"/>
                      </a:lnTo>
                      <a:lnTo>
                        <a:pt x="23" y="134"/>
                      </a:lnTo>
                      <a:lnTo>
                        <a:pt x="48" y="99"/>
                      </a:lnTo>
                      <a:lnTo>
                        <a:pt x="80" y="66"/>
                      </a:lnTo>
                      <a:lnTo>
                        <a:pt x="118" y="39"/>
                      </a:lnTo>
                      <a:lnTo>
                        <a:pt x="161" y="17"/>
                      </a:lnTo>
                      <a:lnTo>
                        <a:pt x="210" y="6"/>
                      </a:lnTo>
                      <a:lnTo>
                        <a:pt x="261" y="0"/>
                      </a:lnTo>
                      <a:close/>
                    </a:path>
                  </a:pathLst>
                </a:custGeom>
                <a:solidFill>
                  <a:srgbClr val="56545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98" name="Freeform 376"/>
                <p:cNvSpPr>
                  <a:spLocks/>
                </p:cNvSpPr>
                <p:nvPr/>
              </p:nvSpPr>
              <p:spPr bwMode="auto">
                <a:xfrm>
                  <a:off x="4983" y="1556"/>
                  <a:ext cx="66" cy="56"/>
                </a:xfrm>
                <a:custGeom>
                  <a:avLst/>
                  <a:gdLst>
                    <a:gd name="T0" fmla="*/ 8 w 264"/>
                    <a:gd name="T1" fmla="*/ 0 h 223"/>
                    <a:gd name="T2" fmla="*/ 10 w 264"/>
                    <a:gd name="T3" fmla="*/ 0 h 223"/>
                    <a:gd name="T4" fmla="*/ 12 w 264"/>
                    <a:gd name="T5" fmla="*/ 1 h 223"/>
                    <a:gd name="T6" fmla="*/ 13 w 264"/>
                    <a:gd name="T7" fmla="*/ 1 h 223"/>
                    <a:gd name="T8" fmla="*/ 14 w 264"/>
                    <a:gd name="T9" fmla="*/ 2 h 223"/>
                    <a:gd name="T10" fmla="*/ 15 w 264"/>
                    <a:gd name="T11" fmla="*/ 3 h 223"/>
                    <a:gd name="T12" fmla="*/ 16 w 264"/>
                    <a:gd name="T13" fmla="*/ 4 h 223"/>
                    <a:gd name="T14" fmla="*/ 16 w 264"/>
                    <a:gd name="T15" fmla="*/ 6 h 223"/>
                    <a:gd name="T16" fmla="*/ 17 w 264"/>
                    <a:gd name="T17" fmla="*/ 7 h 223"/>
                    <a:gd name="T18" fmla="*/ 16 w 264"/>
                    <a:gd name="T19" fmla="*/ 8 h 223"/>
                    <a:gd name="T20" fmla="*/ 16 w 264"/>
                    <a:gd name="T21" fmla="*/ 10 h 223"/>
                    <a:gd name="T22" fmla="*/ 15 w 264"/>
                    <a:gd name="T23" fmla="*/ 11 h 223"/>
                    <a:gd name="T24" fmla="*/ 14 w 264"/>
                    <a:gd name="T25" fmla="*/ 12 h 223"/>
                    <a:gd name="T26" fmla="*/ 13 w 264"/>
                    <a:gd name="T27" fmla="*/ 13 h 223"/>
                    <a:gd name="T28" fmla="*/ 12 w 264"/>
                    <a:gd name="T29" fmla="*/ 14 h 223"/>
                    <a:gd name="T30" fmla="*/ 10 w 264"/>
                    <a:gd name="T31" fmla="*/ 14 h 223"/>
                    <a:gd name="T32" fmla="*/ 8 w 264"/>
                    <a:gd name="T33" fmla="*/ 14 h 223"/>
                    <a:gd name="T34" fmla="*/ 7 w 264"/>
                    <a:gd name="T35" fmla="*/ 14 h 223"/>
                    <a:gd name="T36" fmla="*/ 5 w 264"/>
                    <a:gd name="T37" fmla="*/ 14 h 223"/>
                    <a:gd name="T38" fmla="*/ 4 w 264"/>
                    <a:gd name="T39" fmla="*/ 13 h 223"/>
                    <a:gd name="T40" fmla="*/ 3 w 264"/>
                    <a:gd name="T41" fmla="*/ 12 h 223"/>
                    <a:gd name="T42" fmla="*/ 2 w 264"/>
                    <a:gd name="T43" fmla="*/ 11 h 223"/>
                    <a:gd name="T44" fmla="*/ 1 w 264"/>
                    <a:gd name="T45" fmla="*/ 10 h 223"/>
                    <a:gd name="T46" fmla="*/ 0 w 264"/>
                    <a:gd name="T47" fmla="*/ 8 h 223"/>
                    <a:gd name="T48" fmla="*/ 0 w 264"/>
                    <a:gd name="T49" fmla="*/ 7 h 223"/>
                    <a:gd name="T50" fmla="*/ 0 w 264"/>
                    <a:gd name="T51" fmla="*/ 6 h 223"/>
                    <a:gd name="T52" fmla="*/ 1 w 264"/>
                    <a:gd name="T53" fmla="*/ 4 h 223"/>
                    <a:gd name="T54" fmla="*/ 2 w 264"/>
                    <a:gd name="T55" fmla="*/ 3 h 223"/>
                    <a:gd name="T56" fmla="*/ 3 w 264"/>
                    <a:gd name="T57" fmla="*/ 2 h 223"/>
                    <a:gd name="T58" fmla="*/ 4 w 264"/>
                    <a:gd name="T59" fmla="*/ 1 h 223"/>
                    <a:gd name="T60" fmla="*/ 5 w 264"/>
                    <a:gd name="T61" fmla="*/ 1 h 223"/>
                    <a:gd name="T62" fmla="*/ 7 w 264"/>
                    <a:gd name="T63" fmla="*/ 0 h 223"/>
                    <a:gd name="T64" fmla="*/ 8 w 264"/>
                    <a:gd name="T65" fmla="*/ 0 h 223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264" h="223">
                      <a:moveTo>
                        <a:pt x="130" y="0"/>
                      </a:moveTo>
                      <a:lnTo>
                        <a:pt x="158" y="3"/>
                      </a:lnTo>
                      <a:lnTo>
                        <a:pt x="182" y="9"/>
                      </a:lnTo>
                      <a:lnTo>
                        <a:pt x="204" y="20"/>
                      </a:lnTo>
                      <a:lnTo>
                        <a:pt x="226" y="33"/>
                      </a:lnTo>
                      <a:lnTo>
                        <a:pt x="242" y="50"/>
                      </a:lnTo>
                      <a:lnTo>
                        <a:pt x="252" y="66"/>
                      </a:lnTo>
                      <a:lnTo>
                        <a:pt x="261" y="87"/>
                      </a:lnTo>
                      <a:lnTo>
                        <a:pt x="264" y="110"/>
                      </a:lnTo>
                      <a:lnTo>
                        <a:pt x="261" y="131"/>
                      </a:lnTo>
                      <a:lnTo>
                        <a:pt x="252" y="152"/>
                      </a:lnTo>
                      <a:lnTo>
                        <a:pt x="242" y="172"/>
                      </a:lnTo>
                      <a:lnTo>
                        <a:pt x="226" y="191"/>
                      </a:lnTo>
                      <a:lnTo>
                        <a:pt x="204" y="204"/>
                      </a:lnTo>
                      <a:lnTo>
                        <a:pt x="182" y="215"/>
                      </a:lnTo>
                      <a:lnTo>
                        <a:pt x="158" y="221"/>
                      </a:lnTo>
                      <a:lnTo>
                        <a:pt x="130" y="223"/>
                      </a:lnTo>
                      <a:lnTo>
                        <a:pt x="106" y="221"/>
                      </a:lnTo>
                      <a:lnTo>
                        <a:pt x="81" y="215"/>
                      </a:lnTo>
                      <a:lnTo>
                        <a:pt x="60" y="204"/>
                      </a:lnTo>
                      <a:lnTo>
                        <a:pt x="41" y="191"/>
                      </a:lnTo>
                      <a:lnTo>
                        <a:pt x="25" y="172"/>
                      </a:lnTo>
                      <a:lnTo>
                        <a:pt x="11" y="152"/>
                      </a:lnTo>
                      <a:lnTo>
                        <a:pt x="3" y="131"/>
                      </a:lnTo>
                      <a:lnTo>
                        <a:pt x="0" y="110"/>
                      </a:lnTo>
                      <a:lnTo>
                        <a:pt x="3" y="87"/>
                      </a:lnTo>
                      <a:lnTo>
                        <a:pt x="11" y="66"/>
                      </a:lnTo>
                      <a:lnTo>
                        <a:pt x="25" y="50"/>
                      </a:lnTo>
                      <a:lnTo>
                        <a:pt x="41" y="33"/>
                      </a:lnTo>
                      <a:lnTo>
                        <a:pt x="60" y="20"/>
                      </a:lnTo>
                      <a:lnTo>
                        <a:pt x="81" y="9"/>
                      </a:lnTo>
                      <a:lnTo>
                        <a:pt x="106" y="3"/>
                      </a:lnTo>
                      <a:lnTo>
                        <a:pt x="130" y="0"/>
                      </a:lnTo>
                      <a:close/>
                    </a:path>
                  </a:pathLst>
                </a:custGeom>
                <a:solidFill>
                  <a:srgbClr val="1E191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99" name="Freeform 377"/>
                <p:cNvSpPr>
                  <a:spLocks/>
                </p:cNvSpPr>
                <p:nvPr/>
              </p:nvSpPr>
              <p:spPr bwMode="auto">
                <a:xfrm>
                  <a:off x="5000" y="1570"/>
                  <a:ext cx="34" cy="28"/>
                </a:xfrm>
                <a:custGeom>
                  <a:avLst/>
                  <a:gdLst>
                    <a:gd name="T0" fmla="*/ 4 w 136"/>
                    <a:gd name="T1" fmla="*/ 0 h 111"/>
                    <a:gd name="T2" fmla="*/ 6 w 136"/>
                    <a:gd name="T3" fmla="*/ 0 h 111"/>
                    <a:gd name="T4" fmla="*/ 7 w 136"/>
                    <a:gd name="T5" fmla="*/ 1 h 111"/>
                    <a:gd name="T6" fmla="*/ 8 w 136"/>
                    <a:gd name="T7" fmla="*/ 2 h 111"/>
                    <a:gd name="T8" fmla="*/ 9 w 136"/>
                    <a:gd name="T9" fmla="*/ 4 h 111"/>
                    <a:gd name="T10" fmla="*/ 8 w 136"/>
                    <a:gd name="T11" fmla="*/ 5 h 111"/>
                    <a:gd name="T12" fmla="*/ 7 w 136"/>
                    <a:gd name="T13" fmla="*/ 6 h 111"/>
                    <a:gd name="T14" fmla="*/ 6 w 136"/>
                    <a:gd name="T15" fmla="*/ 7 h 111"/>
                    <a:gd name="T16" fmla="*/ 4 w 136"/>
                    <a:gd name="T17" fmla="*/ 7 h 111"/>
                    <a:gd name="T18" fmla="*/ 3 w 136"/>
                    <a:gd name="T19" fmla="*/ 7 h 111"/>
                    <a:gd name="T20" fmla="*/ 1 w 136"/>
                    <a:gd name="T21" fmla="*/ 6 h 111"/>
                    <a:gd name="T22" fmla="*/ 1 w 136"/>
                    <a:gd name="T23" fmla="*/ 5 h 111"/>
                    <a:gd name="T24" fmla="*/ 0 w 136"/>
                    <a:gd name="T25" fmla="*/ 4 h 111"/>
                    <a:gd name="T26" fmla="*/ 1 w 136"/>
                    <a:gd name="T27" fmla="*/ 2 h 111"/>
                    <a:gd name="T28" fmla="*/ 1 w 136"/>
                    <a:gd name="T29" fmla="*/ 1 h 111"/>
                    <a:gd name="T30" fmla="*/ 3 w 136"/>
                    <a:gd name="T31" fmla="*/ 0 h 111"/>
                    <a:gd name="T32" fmla="*/ 4 w 136"/>
                    <a:gd name="T33" fmla="*/ 0 h 111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136" h="111">
                      <a:moveTo>
                        <a:pt x="65" y="0"/>
                      </a:moveTo>
                      <a:lnTo>
                        <a:pt x="93" y="5"/>
                      </a:lnTo>
                      <a:lnTo>
                        <a:pt x="115" y="16"/>
                      </a:lnTo>
                      <a:lnTo>
                        <a:pt x="131" y="32"/>
                      </a:lnTo>
                      <a:lnTo>
                        <a:pt x="136" y="55"/>
                      </a:lnTo>
                      <a:lnTo>
                        <a:pt x="131" y="76"/>
                      </a:lnTo>
                      <a:lnTo>
                        <a:pt x="115" y="95"/>
                      </a:lnTo>
                      <a:lnTo>
                        <a:pt x="93" y="106"/>
                      </a:lnTo>
                      <a:lnTo>
                        <a:pt x="65" y="111"/>
                      </a:lnTo>
                      <a:lnTo>
                        <a:pt x="39" y="106"/>
                      </a:lnTo>
                      <a:lnTo>
                        <a:pt x="19" y="95"/>
                      </a:lnTo>
                      <a:lnTo>
                        <a:pt x="6" y="76"/>
                      </a:lnTo>
                      <a:lnTo>
                        <a:pt x="0" y="55"/>
                      </a:lnTo>
                      <a:lnTo>
                        <a:pt x="6" y="32"/>
                      </a:lnTo>
                      <a:lnTo>
                        <a:pt x="19" y="16"/>
                      </a:lnTo>
                      <a:lnTo>
                        <a:pt x="39" y="5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solidFill>
                  <a:srgbClr val="C4C4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00" name="Freeform 378"/>
                <p:cNvSpPr>
                  <a:spLocks/>
                </p:cNvSpPr>
                <p:nvPr/>
              </p:nvSpPr>
              <p:spPr bwMode="auto">
                <a:xfrm>
                  <a:off x="4705" y="1334"/>
                  <a:ext cx="54" cy="71"/>
                </a:xfrm>
                <a:custGeom>
                  <a:avLst/>
                  <a:gdLst>
                    <a:gd name="T0" fmla="*/ 6 w 213"/>
                    <a:gd name="T1" fmla="*/ 2 h 288"/>
                    <a:gd name="T2" fmla="*/ 14 w 213"/>
                    <a:gd name="T3" fmla="*/ 18 h 288"/>
                    <a:gd name="T4" fmla="*/ 8 w 213"/>
                    <a:gd name="T5" fmla="*/ 17 h 288"/>
                    <a:gd name="T6" fmla="*/ 7 w 213"/>
                    <a:gd name="T7" fmla="*/ 17 h 288"/>
                    <a:gd name="T8" fmla="*/ 0 w 213"/>
                    <a:gd name="T9" fmla="*/ 4 h 288"/>
                    <a:gd name="T10" fmla="*/ 0 w 213"/>
                    <a:gd name="T11" fmla="*/ 3 h 288"/>
                    <a:gd name="T12" fmla="*/ 0 w 213"/>
                    <a:gd name="T13" fmla="*/ 2 h 288"/>
                    <a:gd name="T14" fmla="*/ 1 w 213"/>
                    <a:gd name="T15" fmla="*/ 1 h 288"/>
                    <a:gd name="T16" fmla="*/ 1 w 213"/>
                    <a:gd name="T17" fmla="*/ 0 h 288"/>
                    <a:gd name="T18" fmla="*/ 2 w 213"/>
                    <a:gd name="T19" fmla="*/ 0 h 288"/>
                    <a:gd name="T20" fmla="*/ 3 w 213"/>
                    <a:gd name="T21" fmla="*/ 0 h 288"/>
                    <a:gd name="T22" fmla="*/ 4 w 213"/>
                    <a:gd name="T23" fmla="*/ 1 h 288"/>
                    <a:gd name="T24" fmla="*/ 6 w 213"/>
                    <a:gd name="T25" fmla="*/ 2 h 28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213" h="288">
                      <a:moveTo>
                        <a:pt x="90" y="27"/>
                      </a:moveTo>
                      <a:lnTo>
                        <a:pt x="213" y="288"/>
                      </a:lnTo>
                      <a:lnTo>
                        <a:pt x="119" y="283"/>
                      </a:lnTo>
                      <a:lnTo>
                        <a:pt x="103" y="283"/>
                      </a:lnTo>
                      <a:lnTo>
                        <a:pt x="3" y="65"/>
                      </a:lnTo>
                      <a:lnTo>
                        <a:pt x="0" y="46"/>
                      </a:lnTo>
                      <a:lnTo>
                        <a:pt x="3" y="30"/>
                      </a:lnTo>
                      <a:lnTo>
                        <a:pt x="8" y="14"/>
                      </a:lnTo>
                      <a:lnTo>
                        <a:pt x="19" y="5"/>
                      </a:lnTo>
                      <a:lnTo>
                        <a:pt x="30" y="0"/>
                      </a:lnTo>
                      <a:lnTo>
                        <a:pt x="47" y="0"/>
                      </a:lnTo>
                      <a:lnTo>
                        <a:pt x="65" y="11"/>
                      </a:lnTo>
                      <a:lnTo>
                        <a:pt x="90" y="27"/>
                      </a:lnTo>
                      <a:close/>
                    </a:path>
                  </a:pathLst>
                </a:custGeom>
                <a:solidFill>
                  <a:srgbClr val="7749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01" name="Freeform 379"/>
                <p:cNvSpPr>
                  <a:spLocks/>
                </p:cNvSpPr>
                <p:nvPr/>
              </p:nvSpPr>
              <p:spPr bwMode="auto">
                <a:xfrm>
                  <a:off x="5026" y="1272"/>
                  <a:ext cx="118" cy="144"/>
                </a:xfrm>
                <a:custGeom>
                  <a:avLst/>
                  <a:gdLst>
                    <a:gd name="T0" fmla="*/ 30 w 471"/>
                    <a:gd name="T1" fmla="*/ 36 h 574"/>
                    <a:gd name="T2" fmla="*/ 22 w 471"/>
                    <a:gd name="T3" fmla="*/ 35 h 574"/>
                    <a:gd name="T4" fmla="*/ 3 w 471"/>
                    <a:gd name="T5" fmla="*/ 10 h 574"/>
                    <a:gd name="T6" fmla="*/ 1 w 471"/>
                    <a:gd name="T7" fmla="*/ 7 h 574"/>
                    <a:gd name="T8" fmla="*/ 0 w 471"/>
                    <a:gd name="T9" fmla="*/ 4 h 574"/>
                    <a:gd name="T10" fmla="*/ 1 w 471"/>
                    <a:gd name="T11" fmla="*/ 2 h 574"/>
                    <a:gd name="T12" fmla="*/ 2 w 471"/>
                    <a:gd name="T13" fmla="*/ 0 h 574"/>
                    <a:gd name="T14" fmla="*/ 2 w 471"/>
                    <a:gd name="T15" fmla="*/ 0 h 574"/>
                    <a:gd name="T16" fmla="*/ 3 w 471"/>
                    <a:gd name="T17" fmla="*/ 0 h 574"/>
                    <a:gd name="T18" fmla="*/ 3 w 471"/>
                    <a:gd name="T19" fmla="*/ 1 h 574"/>
                    <a:gd name="T20" fmla="*/ 4 w 471"/>
                    <a:gd name="T21" fmla="*/ 2 h 574"/>
                    <a:gd name="T22" fmla="*/ 4 w 471"/>
                    <a:gd name="T23" fmla="*/ 2 h 574"/>
                    <a:gd name="T24" fmla="*/ 5 w 471"/>
                    <a:gd name="T25" fmla="*/ 4 h 574"/>
                    <a:gd name="T26" fmla="*/ 6 w 471"/>
                    <a:gd name="T27" fmla="*/ 5 h 574"/>
                    <a:gd name="T28" fmla="*/ 8 w 471"/>
                    <a:gd name="T29" fmla="*/ 7 h 574"/>
                    <a:gd name="T30" fmla="*/ 9 w 471"/>
                    <a:gd name="T31" fmla="*/ 9 h 574"/>
                    <a:gd name="T32" fmla="*/ 11 w 471"/>
                    <a:gd name="T33" fmla="*/ 12 h 574"/>
                    <a:gd name="T34" fmla="*/ 13 w 471"/>
                    <a:gd name="T35" fmla="*/ 15 h 574"/>
                    <a:gd name="T36" fmla="*/ 16 w 471"/>
                    <a:gd name="T37" fmla="*/ 18 h 574"/>
                    <a:gd name="T38" fmla="*/ 19 w 471"/>
                    <a:gd name="T39" fmla="*/ 22 h 574"/>
                    <a:gd name="T40" fmla="*/ 22 w 471"/>
                    <a:gd name="T41" fmla="*/ 26 h 574"/>
                    <a:gd name="T42" fmla="*/ 26 w 471"/>
                    <a:gd name="T43" fmla="*/ 31 h 574"/>
                    <a:gd name="T44" fmla="*/ 30 w 471"/>
                    <a:gd name="T45" fmla="*/ 36 h 57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471" h="574">
                      <a:moveTo>
                        <a:pt x="471" y="574"/>
                      </a:moveTo>
                      <a:lnTo>
                        <a:pt x="351" y="560"/>
                      </a:lnTo>
                      <a:lnTo>
                        <a:pt x="41" y="158"/>
                      </a:lnTo>
                      <a:lnTo>
                        <a:pt x="11" y="104"/>
                      </a:lnTo>
                      <a:lnTo>
                        <a:pt x="0" y="63"/>
                      </a:lnTo>
                      <a:lnTo>
                        <a:pt x="11" y="28"/>
                      </a:lnTo>
                      <a:lnTo>
                        <a:pt x="33" y="0"/>
                      </a:lnTo>
                      <a:lnTo>
                        <a:pt x="35" y="0"/>
                      </a:lnTo>
                      <a:lnTo>
                        <a:pt x="39" y="3"/>
                      </a:lnTo>
                      <a:lnTo>
                        <a:pt x="46" y="11"/>
                      </a:lnTo>
                      <a:lnTo>
                        <a:pt x="55" y="23"/>
                      </a:lnTo>
                      <a:lnTo>
                        <a:pt x="65" y="35"/>
                      </a:lnTo>
                      <a:lnTo>
                        <a:pt x="81" y="55"/>
                      </a:lnTo>
                      <a:lnTo>
                        <a:pt x="98" y="79"/>
                      </a:lnTo>
                      <a:lnTo>
                        <a:pt x="123" y="109"/>
                      </a:lnTo>
                      <a:lnTo>
                        <a:pt x="147" y="145"/>
                      </a:lnTo>
                      <a:lnTo>
                        <a:pt x="177" y="185"/>
                      </a:lnTo>
                      <a:lnTo>
                        <a:pt x="212" y="231"/>
                      </a:lnTo>
                      <a:lnTo>
                        <a:pt x="253" y="286"/>
                      </a:lnTo>
                      <a:lnTo>
                        <a:pt x="300" y="346"/>
                      </a:lnTo>
                      <a:lnTo>
                        <a:pt x="351" y="413"/>
                      </a:lnTo>
                      <a:lnTo>
                        <a:pt x="408" y="489"/>
                      </a:lnTo>
                      <a:lnTo>
                        <a:pt x="471" y="574"/>
                      </a:lnTo>
                      <a:close/>
                    </a:path>
                  </a:pathLst>
                </a:custGeom>
                <a:solidFill>
                  <a:srgbClr val="D6D6D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02" name="Freeform 380"/>
                <p:cNvSpPr>
                  <a:spLocks/>
                </p:cNvSpPr>
                <p:nvPr/>
              </p:nvSpPr>
              <p:spPr bwMode="auto">
                <a:xfrm>
                  <a:off x="5040" y="1281"/>
                  <a:ext cx="104" cy="135"/>
                </a:xfrm>
                <a:custGeom>
                  <a:avLst/>
                  <a:gdLst>
                    <a:gd name="T0" fmla="*/ 22 w 413"/>
                    <a:gd name="T1" fmla="*/ 33 h 539"/>
                    <a:gd name="T2" fmla="*/ 2 w 413"/>
                    <a:gd name="T3" fmla="*/ 9 h 539"/>
                    <a:gd name="T4" fmla="*/ 1 w 413"/>
                    <a:gd name="T5" fmla="*/ 6 h 539"/>
                    <a:gd name="T6" fmla="*/ 0 w 413"/>
                    <a:gd name="T7" fmla="*/ 4 h 539"/>
                    <a:gd name="T8" fmla="*/ 0 w 413"/>
                    <a:gd name="T9" fmla="*/ 2 h 539"/>
                    <a:gd name="T10" fmla="*/ 1 w 413"/>
                    <a:gd name="T11" fmla="*/ 0 h 539"/>
                    <a:gd name="T12" fmla="*/ 2 w 413"/>
                    <a:gd name="T13" fmla="*/ 2 h 539"/>
                    <a:gd name="T14" fmla="*/ 4 w 413"/>
                    <a:gd name="T15" fmla="*/ 4 h 539"/>
                    <a:gd name="T16" fmla="*/ 6 w 413"/>
                    <a:gd name="T17" fmla="*/ 7 h 539"/>
                    <a:gd name="T18" fmla="*/ 9 w 413"/>
                    <a:gd name="T19" fmla="*/ 11 h 539"/>
                    <a:gd name="T20" fmla="*/ 12 w 413"/>
                    <a:gd name="T21" fmla="*/ 15 h 539"/>
                    <a:gd name="T22" fmla="*/ 16 w 413"/>
                    <a:gd name="T23" fmla="*/ 21 h 539"/>
                    <a:gd name="T24" fmla="*/ 21 w 413"/>
                    <a:gd name="T25" fmla="*/ 27 h 539"/>
                    <a:gd name="T26" fmla="*/ 26 w 413"/>
                    <a:gd name="T27" fmla="*/ 34 h 539"/>
                    <a:gd name="T28" fmla="*/ 22 w 413"/>
                    <a:gd name="T29" fmla="*/ 33 h 539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413" h="539">
                      <a:moveTo>
                        <a:pt x="342" y="531"/>
                      </a:moveTo>
                      <a:lnTo>
                        <a:pt x="37" y="136"/>
                      </a:lnTo>
                      <a:lnTo>
                        <a:pt x="13" y="94"/>
                      </a:lnTo>
                      <a:lnTo>
                        <a:pt x="0" y="55"/>
                      </a:lnTo>
                      <a:lnTo>
                        <a:pt x="0" y="25"/>
                      </a:lnTo>
                      <a:lnTo>
                        <a:pt x="11" y="0"/>
                      </a:lnTo>
                      <a:lnTo>
                        <a:pt x="32" y="30"/>
                      </a:lnTo>
                      <a:lnTo>
                        <a:pt x="59" y="66"/>
                      </a:lnTo>
                      <a:lnTo>
                        <a:pt x="95" y="115"/>
                      </a:lnTo>
                      <a:lnTo>
                        <a:pt x="138" y="172"/>
                      </a:lnTo>
                      <a:lnTo>
                        <a:pt x="189" y="242"/>
                      </a:lnTo>
                      <a:lnTo>
                        <a:pt x="252" y="327"/>
                      </a:lnTo>
                      <a:lnTo>
                        <a:pt x="325" y="425"/>
                      </a:lnTo>
                      <a:lnTo>
                        <a:pt x="413" y="539"/>
                      </a:lnTo>
                      <a:lnTo>
                        <a:pt x="342" y="531"/>
                      </a:lnTo>
                      <a:close/>
                    </a:path>
                  </a:pathLst>
                </a:custGeom>
                <a:solidFill>
                  <a:srgbClr val="A8B2B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03" name="Freeform 381"/>
                <p:cNvSpPr>
                  <a:spLocks/>
                </p:cNvSpPr>
                <p:nvPr/>
              </p:nvSpPr>
              <p:spPr bwMode="auto">
                <a:xfrm>
                  <a:off x="4722" y="1177"/>
                  <a:ext cx="291" cy="288"/>
                </a:xfrm>
                <a:custGeom>
                  <a:avLst/>
                  <a:gdLst>
                    <a:gd name="T0" fmla="*/ 70 w 1166"/>
                    <a:gd name="T1" fmla="*/ 40 h 1153"/>
                    <a:gd name="T2" fmla="*/ 67 w 1166"/>
                    <a:gd name="T3" fmla="*/ 42 h 1153"/>
                    <a:gd name="T4" fmla="*/ 63 w 1166"/>
                    <a:gd name="T5" fmla="*/ 43 h 1153"/>
                    <a:gd name="T6" fmla="*/ 60 w 1166"/>
                    <a:gd name="T7" fmla="*/ 44 h 1153"/>
                    <a:gd name="T8" fmla="*/ 57 w 1166"/>
                    <a:gd name="T9" fmla="*/ 44 h 1153"/>
                    <a:gd name="T10" fmla="*/ 54 w 1166"/>
                    <a:gd name="T11" fmla="*/ 44 h 1153"/>
                    <a:gd name="T12" fmla="*/ 51 w 1166"/>
                    <a:gd name="T13" fmla="*/ 43 h 1153"/>
                    <a:gd name="T14" fmla="*/ 47 w 1166"/>
                    <a:gd name="T15" fmla="*/ 41 h 1153"/>
                    <a:gd name="T16" fmla="*/ 46 w 1166"/>
                    <a:gd name="T17" fmla="*/ 33 h 1153"/>
                    <a:gd name="T18" fmla="*/ 35 w 1166"/>
                    <a:gd name="T19" fmla="*/ 24 h 1153"/>
                    <a:gd name="T20" fmla="*/ 34 w 1166"/>
                    <a:gd name="T21" fmla="*/ 13 h 1153"/>
                    <a:gd name="T22" fmla="*/ 31 w 1166"/>
                    <a:gd name="T23" fmla="*/ 5 h 1153"/>
                    <a:gd name="T24" fmla="*/ 26 w 1166"/>
                    <a:gd name="T25" fmla="*/ 2 h 1153"/>
                    <a:gd name="T26" fmla="*/ 20 w 1166"/>
                    <a:gd name="T27" fmla="*/ 0 h 1153"/>
                    <a:gd name="T28" fmla="*/ 14 w 1166"/>
                    <a:gd name="T29" fmla="*/ 0 h 1153"/>
                    <a:gd name="T30" fmla="*/ 8 w 1166"/>
                    <a:gd name="T31" fmla="*/ 3 h 1153"/>
                    <a:gd name="T32" fmla="*/ 3 w 1166"/>
                    <a:gd name="T33" fmla="*/ 9 h 1153"/>
                    <a:gd name="T34" fmla="*/ 0 w 1166"/>
                    <a:gd name="T35" fmla="*/ 15 h 1153"/>
                    <a:gd name="T36" fmla="*/ 0 w 1166"/>
                    <a:gd name="T37" fmla="*/ 23 h 1153"/>
                    <a:gd name="T38" fmla="*/ 9 w 1166"/>
                    <a:gd name="T39" fmla="*/ 34 h 1153"/>
                    <a:gd name="T40" fmla="*/ 8 w 1166"/>
                    <a:gd name="T41" fmla="*/ 44 h 1153"/>
                    <a:gd name="T42" fmla="*/ 13 w 1166"/>
                    <a:gd name="T43" fmla="*/ 53 h 1153"/>
                    <a:gd name="T44" fmla="*/ 20 w 1166"/>
                    <a:gd name="T45" fmla="*/ 62 h 1153"/>
                    <a:gd name="T46" fmla="*/ 28 w 1166"/>
                    <a:gd name="T47" fmla="*/ 68 h 1153"/>
                    <a:gd name="T48" fmla="*/ 36 w 1166"/>
                    <a:gd name="T49" fmla="*/ 72 h 1153"/>
                    <a:gd name="T50" fmla="*/ 43 w 1166"/>
                    <a:gd name="T51" fmla="*/ 71 h 1153"/>
                    <a:gd name="T52" fmla="*/ 47 w 1166"/>
                    <a:gd name="T53" fmla="*/ 67 h 1153"/>
                    <a:gd name="T54" fmla="*/ 48 w 1166"/>
                    <a:gd name="T55" fmla="*/ 58 h 1153"/>
                    <a:gd name="T56" fmla="*/ 57 w 1166"/>
                    <a:gd name="T57" fmla="*/ 55 h 1153"/>
                    <a:gd name="T58" fmla="*/ 64 w 1166"/>
                    <a:gd name="T59" fmla="*/ 52 h 1153"/>
                    <a:gd name="T60" fmla="*/ 69 w 1166"/>
                    <a:gd name="T61" fmla="*/ 47 h 1153"/>
                    <a:gd name="T62" fmla="*/ 73 w 1166"/>
                    <a:gd name="T63" fmla="*/ 39 h 1153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1166" h="1153">
                      <a:moveTo>
                        <a:pt x="1166" y="627"/>
                      </a:moveTo>
                      <a:lnTo>
                        <a:pt x="1130" y="647"/>
                      </a:lnTo>
                      <a:lnTo>
                        <a:pt x="1101" y="663"/>
                      </a:lnTo>
                      <a:lnTo>
                        <a:pt x="1071" y="676"/>
                      </a:lnTo>
                      <a:lnTo>
                        <a:pt x="1044" y="687"/>
                      </a:lnTo>
                      <a:lnTo>
                        <a:pt x="1016" y="698"/>
                      </a:lnTo>
                      <a:lnTo>
                        <a:pt x="991" y="704"/>
                      </a:lnTo>
                      <a:lnTo>
                        <a:pt x="968" y="706"/>
                      </a:lnTo>
                      <a:lnTo>
                        <a:pt x="943" y="710"/>
                      </a:lnTo>
                      <a:lnTo>
                        <a:pt x="919" y="710"/>
                      </a:lnTo>
                      <a:lnTo>
                        <a:pt x="894" y="706"/>
                      </a:lnTo>
                      <a:lnTo>
                        <a:pt x="869" y="701"/>
                      </a:lnTo>
                      <a:lnTo>
                        <a:pt x="843" y="693"/>
                      </a:lnTo>
                      <a:lnTo>
                        <a:pt x="815" y="685"/>
                      </a:lnTo>
                      <a:lnTo>
                        <a:pt x="783" y="674"/>
                      </a:lnTo>
                      <a:lnTo>
                        <a:pt x="750" y="660"/>
                      </a:lnTo>
                      <a:lnTo>
                        <a:pt x="714" y="644"/>
                      </a:lnTo>
                      <a:lnTo>
                        <a:pt x="734" y="527"/>
                      </a:lnTo>
                      <a:lnTo>
                        <a:pt x="563" y="470"/>
                      </a:lnTo>
                      <a:lnTo>
                        <a:pt x="563" y="383"/>
                      </a:lnTo>
                      <a:lnTo>
                        <a:pt x="560" y="299"/>
                      </a:lnTo>
                      <a:lnTo>
                        <a:pt x="552" y="214"/>
                      </a:lnTo>
                      <a:lnTo>
                        <a:pt x="533" y="128"/>
                      </a:lnTo>
                      <a:lnTo>
                        <a:pt x="497" y="87"/>
                      </a:lnTo>
                      <a:lnTo>
                        <a:pt x="457" y="52"/>
                      </a:lnTo>
                      <a:lnTo>
                        <a:pt x="416" y="30"/>
                      </a:lnTo>
                      <a:lnTo>
                        <a:pt x="375" y="13"/>
                      </a:lnTo>
                      <a:lnTo>
                        <a:pt x="329" y="2"/>
                      </a:lnTo>
                      <a:lnTo>
                        <a:pt x="280" y="0"/>
                      </a:lnTo>
                      <a:lnTo>
                        <a:pt x="231" y="6"/>
                      </a:lnTo>
                      <a:lnTo>
                        <a:pt x="176" y="13"/>
                      </a:lnTo>
                      <a:lnTo>
                        <a:pt x="123" y="55"/>
                      </a:lnTo>
                      <a:lnTo>
                        <a:pt x="79" y="98"/>
                      </a:lnTo>
                      <a:lnTo>
                        <a:pt x="47" y="144"/>
                      </a:lnTo>
                      <a:lnTo>
                        <a:pt x="22" y="196"/>
                      </a:lnTo>
                      <a:lnTo>
                        <a:pt x="8" y="247"/>
                      </a:lnTo>
                      <a:lnTo>
                        <a:pt x="0" y="307"/>
                      </a:lnTo>
                      <a:lnTo>
                        <a:pt x="0" y="373"/>
                      </a:lnTo>
                      <a:lnTo>
                        <a:pt x="8" y="443"/>
                      </a:lnTo>
                      <a:lnTo>
                        <a:pt x="148" y="546"/>
                      </a:lnTo>
                      <a:lnTo>
                        <a:pt x="125" y="622"/>
                      </a:lnTo>
                      <a:lnTo>
                        <a:pt x="130" y="701"/>
                      </a:lnTo>
                      <a:lnTo>
                        <a:pt x="158" y="777"/>
                      </a:lnTo>
                      <a:lnTo>
                        <a:pt x="204" y="853"/>
                      </a:lnTo>
                      <a:lnTo>
                        <a:pt x="264" y="924"/>
                      </a:lnTo>
                      <a:lnTo>
                        <a:pt x="326" y="989"/>
                      </a:lnTo>
                      <a:lnTo>
                        <a:pt x="389" y="1047"/>
                      </a:lnTo>
                      <a:lnTo>
                        <a:pt x="448" y="1093"/>
                      </a:lnTo>
                      <a:lnTo>
                        <a:pt x="522" y="1125"/>
                      </a:lnTo>
                      <a:lnTo>
                        <a:pt x="587" y="1147"/>
                      </a:lnTo>
                      <a:lnTo>
                        <a:pt x="642" y="1153"/>
                      </a:lnTo>
                      <a:lnTo>
                        <a:pt x="684" y="1144"/>
                      </a:lnTo>
                      <a:lnTo>
                        <a:pt x="720" y="1119"/>
                      </a:lnTo>
                      <a:lnTo>
                        <a:pt x="748" y="1076"/>
                      </a:lnTo>
                      <a:lnTo>
                        <a:pt x="767" y="1011"/>
                      </a:lnTo>
                      <a:lnTo>
                        <a:pt x="778" y="924"/>
                      </a:lnTo>
                      <a:lnTo>
                        <a:pt x="848" y="904"/>
                      </a:lnTo>
                      <a:lnTo>
                        <a:pt x="910" y="883"/>
                      </a:lnTo>
                      <a:lnTo>
                        <a:pt x="968" y="858"/>
                      </a:lnTo>
                      <a:lnTo>
                        <a:pt x="1021" y="828"/>
                      </a:lnTo>
                      <a:lnTo>
                        <a:pt x="1065" y="793"/>
                      </a:lnTo>
                      <a:lnTo>
                        <a:pt x="1106" y="750"/>
                      </a:lnTo>
                      <a:lnTo>
                        <a:pt x="1139" y="696"/>
                      </a:lnTo>
                      <a:lnTo>
                        <a:pt x="1166" y="627"/>
                      </a:lnTo>
                      <a:close/>
                    </a:path>
                  </a:pathLst>
                </a:custGeom>
                <a:solidFill>
                  <a:srgbClr val="1E191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04" name="Freeform 382"/>
                <p:cNvSpPr>
                  <a:spLocks/>
                </p:cNvSpPr>
                <p:nvPr/>
              </p:nvSpPr>
              <p:spPr bwMode="auto">
                <a:xfrm>
                  <a:off x="4731" y="1187"/>
                  <a:ext cx="115" cy="124"/>
                </a:xfrm>
                <a:custGeom>
                  <a:avLst/>
                  <a:gdLst>
                    <a:gd name="T0" fmla="*/ 1 w 460"/>
                    <a:gd name="T1" fmla="*/ 23 h 492"/>
                    <a:gd name="T2" fmla="*/ 2 w 460"/>
                    <a:gd name="T3" fmla="*/ 24 h 492"/>
                    <a:gd name="T4" fmla="*/ 4 w 460"/>
                    <a:gd name="T5" fmla="*/ 26 h 492"/>
                    <a:gd name="T6" fmla="*/ 6 w 460"/>
                    <a:gd name="T7" fmla="*/ 28 h 492"/>
                    <a:gd name="T8" fmla="*/ 9 w 460"/>
                    <a:gd name="T9" fmla="*/ 30 h 492"/>
                    <a:gd name="T10" fmla="*/ 12 w 460"/>
                    <a:gd name="T11" fmla="*/ 31 h 492"/>
                    <a:gd name="T12" fmla="*/ 14 w 460"/>
                    <a:gd name="T13" fmla="*/ 31 h 492"/>
                    <a:gd name="T14" fmla="*/ 15 w 460"/>
                    <a:gd name="T15" fmla="*/ 31 h 492"/>
                    <a:gd name="T16" fmla="*/ 16 w 460"/>
                    <a:gd name="T17" fmla="*/ 30 h 492"/>
                    <a:gd name="T18" fmla="*/ 15 w 460"/>
                    <a:gd name="T19" fmla="*/ 29 h 492"/>
                    <a:gd name="T20" fmla="*/ 13 w 460"/>
                    <a:gd name="T21" fmla="*/ 27 h 492"/>
                    <a:gd name="T22" fmla="*/ 11 w 460"/>
                    <a:gd name="T23" fmla="*/ 26 h 492"/>
                    <a:gd name="T24" fmla="*/ 9 w 460"/>
                    <a:gd name="T25" fmla="*/ 24 h 492"/>
                    <a:gd name="T26" fmla="*/ 7 w 460"/>
                    <a:gd name="T27" fmla="*/ 23 h 492"/>
                    <a:gd name="T28" fmla="*/ 6 w 460"/>
                    <a:gd name="T29" fmla="*/ 21 h 492"/>
                    <a:gd name="T30" fmla="*/ 5 w 460"/>
                    <a:gd name="T31" fmla="*/ 20 h 492"/>
                    <a:gd name="T32" fmla="*/ 4 w 460"/>
                    <a:gd name="T33" fmla="*/ 19 h 492"/>
                    <a:gd name="T34" fmla="*/ 4 w 460"/>
                    <a:gd name="T35" fmla="*/ 18 h 492"/>
                    <a:gd name="T36" fmla="*/ 5 w 460"/>
                    <a:gd name="T37" fmla="*/ 18 h 492"/>
                    <a:gd name="T38" fmla="*/ 5 w 460"/>
                    <a:gd name="T39" fmla="*/ 18 h 492"/>
                    <a:gd name="T40" fmla="*/ 6 w 460"/>
                    <a:gd name="T41" fmla="*/ 18 h 492"/>
                    <a:gd name="T42" fmla="*/ 16 w 460"/>
                    <a:gd name="T43" fmla="*/ 26 h 492"/>
                    <a:gd name="T44" fmla="*/ 17 w 460"/>
                    <a:gd name="T45" fmla="*/ 25 h 492"/>
                    <a:gd name="T46" fmla="*/ 17 w 460"/>
                    <a:gd name="T47" fmla="*/ 24 h 492"/>
                    <a:gd name="T48" fmla="*/ 19 w 460"/>
                    <a:gd name="T49" fmla="*/ 23 h 492"/>
                    <a:gd name="T50" fmla="*/ 20 w 460"/>
                    <a:gd name="T51" fmla="*/ 22 h 492"/>
                    <a:gd name="T52" fmla="*/ 20 w 460"/>
                    <a:gd name="T53" fmla="*/ 19 h 492"/>
                    <a:gd name="T54" fmla="*/ 20 w 460"/>
                    <a:gd name="T55" fmla="*/ 17 h 492"/>
                    <a:gd name="T56" fmla="*/ 21 w 460"/>
                    <a:gd name="T57" fmla="*/ 15 h 492"/>
                    <a:gd name="T58" fmla="*/ 22 w 460"/>
                    <a:gd name="T59" fmla="*/ 13 h 492"/>
                    <a:gd name="T60" fmla="*/ 23 w 460"/>
                    <a:gd name="T61" fmla="*/ 11 h 492"/>
                    <a:gd name="T62" fmla="*/ 25 w 460"/>
                    <a:gd name="T63" fmla="*/ 10 h 492"/>
                    <a:gd name="T64" fmla="*/ 27 w 460"/>
                    <a:gd name="T65" fmla="*/ 8 h 492"/>
                    <a:gd name="T66" fmla="*/ 29 w 460"/>
                    <a:gd name="T67" fmla="*/ 7 h 492"/>
                    <a:gd name="T68" fmla="*/ 29 w 460"/>
                    <a:gd name="T69" fmla="*/ 6 h 492"/>
                    <a:gd name="T70" fmla="*/ 28 w 460"/>
                    <a:gd name="T71" fmla="*/ 5 h 492"/>
                    <a:gd name="T72" fmla="*/ 27 w 460"/>
                    <a:gd name="T73" fmla="*/ 4 h 492"/>
                    <a:gd name="T74" fmla="*/ 25 w 460"/>
                    <a:gd name="T75" fmla="*/ 3 h 492"/>
                    <a:gd name="T76" fmla="*/ 23 w 460"/>
                    <a:gd name="T77" fmla="*/ 2 h 492"/>
                    <a:gd name="T78" fmla="*/ 20 w 460"/>
                    <a:gd name="T79" fmla="*/ 1 h 492"/>
                    <a:gd name="T80" fmla="*/ 18 w 460"/>
                    <a:gd name="T81" fmla="*/ 0 h 492"/>
                    <a:gd name="T82" fmla="*/ 15 w 460"/>
                    <a:gd name="T83" fmla="*/ 0 h 492"/>
                    <a:gd name="T84" fmla="*/ 13 w 460"/>
                    <a:gd name="T85" fmla="*/ 0 h 492"/>
                    <a:gd name="T86" fmla="*/ 11 w 460"/>
                    <a:gd name="T87" fmla="*/ 1 h 492"/>
                    <a:gd name="T88" fmla="*/ 8 w 460"/>
                    <a:gd name="T89" fmla="*/ 2 h 492"/>
                    <a:gd name="T90" fmla="*/ 6 w 460"/>
                    <a:gd name="T91" fmla="*/ 4 h 492"/>
                    <a:gd name="T92" fmla="*/ 5 w 460"/>
                    <a:gd name="T93" fmla="*/ 6 h 492"/>
                    <a:gd name="T94" fmla="*/ 3 w 460"/>
                    <a:gd name="T95" fmla="*/ 7 h 492"/>
                    <a:gd name="T96" fmla="*/ 2 w 460"/>
                    <a:gd name="T97" fmla="*/ 10 h 492"/>
                    <a:gd name="T98" fmla="*/ 1 w 460"/>
                    <a:gd name="T99" fmla="*/ 12 h 492"/>
                    <a:gd name="T100" fmla="*/ 1 w 460"/>
                    <a:gd name="T101" fmla="*/ 14 h 492"/>
                    <a:gd name="T102" fmla="*/ 0 w 460"/>
                    <a:gd name="T103" fmla="*/ 17 h 492"/>
                    <a:gd name="T104" fmla="*/ 0 w 460"/>
                    <a:gd name="T105" fmla="*/ 20 h 492"/>
                    <a:gd name="T106" fmla="*/ 1 w 460"/>
                    <a:gd name="T107" fmla="*/ 23 h 492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0" t="0" r="r" b="b"/>
                  <a:pathLst>
                    <a:path w="460" h="492">
                      <a:moveTo>
                        <a:pt x="12" y="356"/>
                      </a:moveTo>
                      <a:lnTo>
                        <a:pt x="30" y="385"/>
                      </a:lnTo>
                      <a:lnTo>
                        <a:pt x="60" y="418"/>
                      </a:lnTo>
                      <a:lnTo>
                        <a:pt x="101" y="445"/>
                      </a:lnTo>
                      <a:lnTo>
                        <a:pt x="145" y="470"/>
                      </a:lnTo>
                      <a:lnTo>
                        <a:pt x="185" y="486"/>
                      </a:lnTo>
                      <a:lnTo>
                        <a:pt x="221" y="492"/>
                      </a:lnTo>
                      <a:lnTo>
                        <a:pt x="242" y="486"/>
                      </a:lnTo>
                      <a:lnTo>
                        <a:pt x="251" y="468"/>
                      </a:lnTo>
                      <a:lnTo>
                        <a:pt x="234" y="454"/>
                      </a:lnTo>
                      <a:lnTo>
                        <a:pt x="207" y="432"/>
                      </a:lnTo>
                      <a:lnTo>
                        <a:pt x="177" y="410"/>
                      </a:lnTo>
                      <a:lnTo>
                        <a:pt x="145" y="385"/>
                      </a:lnTo>
                      <a:lnTo>
                        <a:pt x="113" y="362"/>
                      </a:lnTo>
                      <a:lnTo>
                        <a:pt x="88" y="337"/>
                      </a:lnTo>
                      <a:lnTo>
                        <a:pt x="71" y="315"/>
                      </a:lnTo>
                      <a:lnTo>
                        <a:pt x="65" y="296"/>
                      </a:lnTo>
                      <a:lnTo>
                        <a:pt x="69" y="291"/>
                      </a:lnTo>
                      <a:lnTo>
                        <a:pt x="74" y="288"/>
                      </a:lnTo>
                      <a:lnTo>
                        <a:pt x="83" y="288"/>
                      </a:lnTo>
                      <a:lnTo>
                        <a:pt x="88" y="288"/>
                      </a:lnTo>
                      <a:lnTo>
                        <a:pt x="259" y="418"/>
                      </a:lnTo>
                      <a:lnTo>
                        <a:pt x="267" y="397"/>
                      </a:lnTo>
                      <a:lnTo>
                        <a:pt x="277" y="378"/>
                      </a:lnTo>
                      <a:lnTo>
                        <a:pt x="294" y="358"/>
                      </a:lnTo>
                      <a:lnTo>
                        <a:pt x="313" y="342"/>
                      </a:lnTo>
                      <a:lnTo>
                        <a:pt x="316" y="304"/>
                      </a:lnTo>
                      <a:lnTo>
                        <a:pt x="321" y="268"/>
                      </a:lnTo>
                      <a:lnTo>
                        <a:pt x="332" y="236"/>
                      </a:lnTo>
                      <a:lnTo>
                        <a:pt x="348" y="203"/>
                      </a:lnTo>
                      <a:lnTo>
                        <a:pt x="370" y="176"/>
                      </a:lnTo>
                      <a:lnTo>
                        <a:pt x="395" y="152"/>
                      </a:lnTo>
                      <a:lnTo>
                        <a:pt x="425" y="130"/>
                      </a:lnTo>
                      <a:lnTo>
                        <a:pt x="460" y="117"/>
                      </a:lnTo>
                      <a:lnTo>
                        <a:pt x="455" y="95"/>
                      </a:lnTo>
                      <a:lnTo>
                        <a:pt x="441" y="78"/>
                      </a:lnTo>
                      <a:lnTo>
                        <a:pt x="422" y="62"/>
                      </a:lnTo>
                      <a:lnTo>
                        <a:pt x="402" y="49"/>
                      </a:lnTo>
                      <a:lnTo>
                        <a:pt x="362" y="25"/>
                      </a:lnTo>
                      <a:lnTo>
                        <a:pt x="321" y="7"/>
                      </a:lnTo>
                      <a:lnTo>
                        <a:pt x="280" y="0"/>
                      </a:lnTo>
                      <a:lnTo>
                        <a:pt x="240" y="0"/>
                      </a:lnTo>
                      <a:lnTo>
                        <a:pt x="201" y="5"/>
                      </a:lnTo>
                      <a:lnTo>
                        <a:pt x="166" y="19"/>
                      </a:lnTo>
                      <a:lnTo>
                        <a:pt x="131" y="35"/>
                      </a:lnTo>
                      <a:lnTo>
                        <a:pt x="101" y="60"/>
                      </a:lnTo>
                      <a:lnTo>
                        <a:pt x="74" y="87"/>
                      </a:lnTo>
                      <a:lnTo>
                        <a:pt x="49" y="117"/>
                      </a:lnTo>
                      <a:lnTo>
                        <a:pt x="30" y="152"/>
                      </a:lnTo>
                      <a:lnTo>
                        <a:pt x="14" y="190"/>
                      </a:lnTo>
                      <a:lnTo>
                        <a:pt x="6" y="228"/>
                      </a:lnTo>
                      <a:lnTo>
                        <a:pt x="0" y="272"/>
                      </a:lnTo>
                      <a:lnTo>
                        <a:pt x="3" y="312"/>
                      </a:lnTo>
                      <a:lnTo>
                        <a:pt x="12" y="356"/>
                      </a:lnTo>
                      <a:close/>
                    </a:path>
                  </a:pathLst>
                </a:custGeom>
                <a:solidFill>
                  <a:srgbClr val="996B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05" name="Freeform 383"/>
                <p:cNvSpPr>
                  <a:spLocks/>
                </p:cNvSpPr>
                <p:nvPr/>
              </p:nvSpPr>
              <p:spPr bwMode="auto">
                <a:xfrm>
                  <a:off x="4777" y="1297"/>
                  <a:ext cx="16" cy="9"/>
                </a:xfrm>
                <a:custGeom>
                  <a:avLst/>
                  <a:gdLst>
                    <a:gd name="T0" fmla="*/ 0 w 66"/>
                    <a:gd name="T1" fmla="*/ 0 h 33"/>
                    <a:gd name="T2" fmla="*/ 2 w 66"/>
                    <a:gd name="T3" fmla="*/ 0 h 33"/>
                    <a:gd name="T4" fmla="*/ 2 w 66"/>
                    <a:gd name="T5" fmla="*/ 1 h 33"/>
                    <a:gd name="T6" fmla="*/ 3 w 66"/>
                    <a:gd name="T7" fmla="*/ 1 h 33"/>
                    <a:gd name="T8" fmla="*/ 3 w 66"/>
                    <a:gd name="T9" fmla="*/ 2 h 33"/>
                    <a:gd name="T10" fmla="*/ 4 w 66"/>
                    <a:gd name="T11" fmla="*/ 2 h 33"/>
                    <a:gd name="T12" fmla="*/ 4 w 66"/>
                    <a:gd name="T13" fmla="*/ 2 h 33"/>
                    <a:gd name="T14" fmla="*/ 4 w 66"/>
                    <a:gd name="T15" fmla="*/ 2 h 33"/>
                    <a:gd name="T16" fmla="*/ 3 w 66"/>
                    <a:gd name="T17" fmla="*/ 2 h 33"/>
                    <a:gd name="T18" fmla="*/ 2 w 66"/>
                    <a:gd name="T19" fmla="*/ 2 h 33"/>
                    <a:gd name="T20" fmla="*/ 1 w 66"/>
                    <a:gd name="T21" fmla="*/ 1 h 33"/>
                    <a:gd name="T22" fmla="*/ 0 w 66"/>
                    <a:gd name="T23" fmla="*/ 0 h 33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66" h="33">
                      <a:moveTo>
                        <a:pt x="0" y="3"/>
                      </a:moveTo>
                      <a:lnTo>
                        <a:pt x="27" y="0"/>
                      </a:lnTo>
                      <a:lnTo>
                        <a:pt x="39" y="8"/>
                      </a:lnTo>
                      <a:lnTo>
                        <a:pt x="49" y="14"/>
                      </a:lnTo>
                      <a:lnTo>
                        <a:pt x="57" y="22"/>
                      </a:lnTo>
                      <a:lnTo>
                        <a:pt x="66" y="28"/>
                      </a:lnTo>
                      <a:lnTo>
                        <a:pt x="66" y="30"/>
                      </a:lnTo>
                      <a:lnTo>
                        <a:pt x="66" y="33"/>
                      </a:lnTo>
                      <a:lnTo>
                        <a:pt x="52" y="28"/>
                      </a:lnTo>
                      <a:lnTo>
                        <a:pt x="36" y="22"/>
                      </a:lnTo>
                      <a:lnTo>
                        <a:pt x="20" y="14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CCAD7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06" name="Freeform 384"/>
                <p:cNvSpPr>
                  <a:spLocks/>
                </p:cNvSpPr>
                <p:nvPr/>
              </p:nvSpPr>
              <p:spPr bwMode="auto">
                <a:xfrm>
                  <a:off x="4772" y="1293"/>
                  <a:ext cx="16" cy="9"/>
                </a:xfrm>
                <a:custGeom>
                  <a:avLst/>
                  <a:gdLst>
                    <a:gd name="T0" fmla="*/ 4 w 65"/>
                    <a:gd name="T1" fmla="*/ 2 h 37"/>
                    <a:gd name="T2" fmla="*/ 3 w 65"/>
                    <a:gd name="T3" fmla="*/ 2 h 37"/>
                    <a:gd name="T4" fmla="*/ 2 w 65"/>
                    <a:gd name="T5" fmla="*/ 2 h 37"/>
                    <a:gd name="T6" fmla="*/ 1 w 65"/>
                    <a:gd name="T7" fmla="*/ 1 h 37"/>
                    <a:gd name="T8" fmla="*/ 0 w 65"/>
                    <a:gd name="T9" fmla="*/ 1 h 37"/>
                    <a:gd name="T10" fmla="*/ 0 w 65"/>
                    <a:gd name="T11" fmla="*/ 0 h 37"/>
                    <a:gd name="T12" fmla="*/ 2 w 65"/>
                    <a:gd name="T13" fmla="*/ 0 h 37"/>
                    <a:gd name="T14" fmla="*/ 2 w 65"/>
                    <a:gd name="T15" fmla="*/ 0 h 37"/>
                    <a:gd name="T16" fmla="*/ 3 w 65"/>
                    <a:gd name="T17" fmla="*/ 1 h 37"/>
                    <a:gd name="T18" fmla="*/ 3 w 65"/>
                    <a:gd name="T19" fmla="*/ 1 h 37"/>
                    <a:gd name="T20" fmla="*/ 4 w 65"/>
                    <a:gd name="T21" fmla="*/ 2 h 3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5" h="37">
                      <a:moveTo>
                        <a:pt x="65" y="30"/>
                      </a:moveTo>
                      <a:lnTo>
                        <a:pt x="44" y="37"/>
                      </a:lnTo>
                      <a:lnTo>
                        <a:pt x="33" y="30"/>
                      </a:lnTo>
                      <a:lnTo>
                        <a:pt x="19" y="25"/>
                      </a:lnTo>
                      <a:lnTo>
                        <a:pt x="9" y="18"/>
                      </a:lnTo>
                      <a:lnTo>
                        <a:pt x="0" y="9"/>
                      </a:lnTo>
                      <a:lnTo>
                        <a:pt x="28" y="0"/>
                      </a:lnTo>
                      <a:lnTo>
                        <a:pt x="35" y="9"/>
                      </a:lnTo>
                      <a:lnTo>
                        <a:pt x="46" y="18"/>
                      </a:lnTo>
                      <a:lnTo>
                        <a:pt x="58" y="25"/>
                      </a:lnTo>
                      <a:lnTo>
                        <a:pt x="65" y="30"/>
                      </a:lnTo>
                      <a:close/>
                    </a:path>
                  </a:pathLst>
                </a:custGeom>
                <a:solidFill>
                  <a:srgbClr val="CCAD7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07" name="Freeform 385"/>
                <p:cNvSpPr>
                  <a:spLocks noEditPoints="1"/>
                </p:cNvSpPr>
                <p:nvPr/>
              </p:nvSpPr>
              <p:spPr bwMode="auto">
                <a:xfrm>
                  <a:off x="4767" y="1282"/>
                  <a:ext cx="33" cy="16"/>
                </a:xfrm>
                <a:custGeom>
                  <a:avLst/>
                  <a:gdLst>
                    <a:gd name="T0" fmla="*/ 4 w 129"/>
                    <a:gd name="T1" fmla="*/ 4 h 63"/>
                    <a:gd name="T2" fmla="*/ 2 w 129"/>
                    <a:gd name="T3" fmla="*/ 4 h 63"/>
                    <a:gd name="T4" fmla="*/ 2 w 129"/>
                    <a:gd name="T5" fmla="*/ 4 h 63"/>
                    <a:gd name="T6" fmla="*/ 1 w 129"/>
                    <a:gd name="T7" fmla="*/ 3 h 63"/>
                    <a:gd name="T8" fmla="*/ 1 w 129"/>
                    <a:gd name="T9" fmla="*/ 3 h 63"/>
                    <a:gd name="T10" fmla="*/ 0 w 129"/>
                    <a:gd name="T11" fmla="*/ 3 h 63"/>
                    <a:gd name="T12" fmla="*/ 2 w 129"/>
                    <a:gd name="T13" fmla="*/ 2 h 63"/>
                    <a:gd name="T14" fmla="*/ 2 w 129"/>
                    <a:gd name="T15" fmla="*/ 2 h 63"/>
                    <a:gd name="T16" fmla="*/ 3 w 129"/>
                    <a:gd name="T17" fmla="*/ 3 h 63"/>
                    <a:gd name="T18" fmla="*/ 4 w 129"/>
                    <a:gd name="T19" fmla="*/ 3 h 63"/>
                    <a:gd name="T20" fmla="*/ 4 w 129"/>
                    <a:gd name="T21" fmla="*/ 4 h 63"/>
                    <a:gd name="T22" fmla="*/ 7 w 129"/>
                    <a:gd name="T23" fmla="*/ 0 h 63"/>
                    <a:gd name="T24" fmla="*/ 8 w 129"/>
                    <a:gd name="T25" fmla="*/ 0 h 63"/>
                    <a:gd name="T26" fmla="*/ 8 w 129"/>
                    <a:gd name="T27" fmla="*/ 0 h 63"/>
                    <a:gd name="T28" fmla="*/ 8 w 129"/>
                    <a:gd name="T29" fmla="*/ 0 h 63"/>
                    <a:gd name="T30" fmla="*/ 8 w 129"/>
                    <a:gd name="T31" fmla="*/ 1 h 63"/>
                    <a:gd name="T32" fmla="*/ 8 w 129"/>
                    <a:gd name="T33" fmla="*/ 1 h 63"/>
                    <a:gd name="T34" fmla="*/ 7 w 129"/>
                    <a:gd name="T35" fmla="*/ 0 h 63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29" h="63">
                      <a:moveTo>
                        <a:pt x="64" y="60"/>
                      </a:moveTo>
                      <a:lnTo>
                        <a:pt x="37" y="63"/>
                      </a:lnTo>
                      <a:lnTo>
                        <a:pt x="27" y="58"/>
                      </a:lnTo>
                      <a:lnTo>
                        <a:pt x="16" y="49"/>
                      </a:lnTo>
                      <a:lnTo>
                        <a:pt x="7" y="44"/>
                      </a:lnTo>
                      <a:lnTo>
                        <a:pt x="0" y="38"/>
                      </a:lnTo>
                      <a:lnTo>
                        <a:pt x="27" y="30"/>
                      </a:lnTo>
                      <a:lnTo>
                        <a:pt x="35" y="35"/>
                      </a:lnTo>
                      <a:lnTo>
                        <a:pt x="43" y="44"/>
                      </a:lnTo>
                      <a:lnTo>
                        <a:pt x="53" y="52"/>
                      </a:lnTo>
                      <a:lnTo>
                        <a:pt x="64" y="60"/>
                      </a:lnTo>
                      <a:close/>
                      <a:moveTo>
                        <a:pt x="111" y="5"/>
                      </a:moveTo>
                      <a:lnTo>
                        <a:pt x="129" y="0"/>
                      </a:lnTo>
                      <a:lnTo>
                        <a:pt x="127" y="3"/>
                      </a:lnTo>
                      <a:lnTo>
                        <a:pt x="124" y="5"/>
                      </a:lnTo>
                      <a:lnTo>
                        <a:pt x="122" y="12"/>
                      </a:lnTo>
                      <a:lnTo>
                        <a:pt x="119" y="14"/>
                      </a:lnTo>
                      <a:lnTo>
                        <a:pt x="111" y="5"/>
                      </a:lnTo>
                      <a:close/>
                    </a:path>
                  </a:pathLst>
                </a:custGeom>
                <a:solidFill>
                  <a:srgbClr val="C6A87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08" name="Freeform 386"/>
                <p:cNvSpPr>
                  <a:spLocks noEditPoints="1"/>
                </p:cNvSpPr>
                <p:nvPr/>
              </p:nvSpPr>
              <p:spPr bwMode="auto">
                <a:xfrm>
                  <a:off x="4763" y="1275"/>
                  <a:ext cx="43" cy="20"/>
                </a:xfrm>
                <a:custGeom>
                  <a:avLst/>
                  <a:gdLst>
                    <a:gd name="T0" fmla="*/ 4 w 173"/>
                    <a:gd name="T1" fmla="*/ 5 h 79"/>
                    <a:gd name="T2" fmla="*/ 2 w 173"/>
                    <a:gd name="T3" fmla="*/ 5 h 79"/>
                    <a:gd name="T4" fmla="*/ 1 w 173"/>
                    <a:gd name="T5" fmla="*/ 5 h 79"/>
                    <a:gd name="T6" fmla="*/ 1 w 173"/>
                    <a:gd name="T7" fmla="*/ 4 h 79"/>
                    <a:gd name="T8" fmla="*/ 0 w 173"/>
                    <a:gd name="T9" fmla="*/ 4 h 79"/>
                    <a:gd name="T10" fmla="*/ 0 w 173"/>
                    <a:gd name="T11" fmla="*/ 4 h 79"/>
                    <a:gd name="T12" fmla="*/ 1 w 173"/>
                    <a:gd name="T13" fmla="*/ 3 h 79"/>
                    <a:gd name="T14" fmla="*/ 2 w 173"/>
                    <a:gd name="T15" fmla="*/ 3 h 79"/>
                    <a:gd name="T16" fmla="*/ 2 w 173"/>
                    <a:gd name="T17" fmla="*/ 4 h 79"/>
                    <a:gd name="T18" fmla="*/ 3 w 173"/>
                    <a:gd name="T19" fmla="*/ 4 h 79"/>
                    <a:gd name="T20" fmla="*/ 4 w 173"/>
                    <a:gd name="T21" fmla="*/ 5 h 79"/>
                    <a:gd name="T22" fmla="*/ 7 w 173"/>
                    <a:gd name="T23" fmla="*/ 2 h 79"/>
                    <a:gd name="T24" fmla="*/ 11 w 173"/>
                    <a:gd name="T25" fmla="*/ 0 h 79"/>
                    <a:gd name="T26" fmla="*/ 10 w 173"/>
                    <a:gd name="T27" fmla="*/ 1 h 79"/>
                    <a:gd name="T28" fmla="*/ 10 w 173"/>
                    <a:gd name="T29" fmla="*/ 2 h 79"/>
                    <a:gd name="T30" fmla="*/ 9 w 173"/>
                    <a:gd name="T31" fmla="*/ 2 h 79"/>
                    <a:gd name="T32" fmla="*/ 8 w 173"/>
                    <a:gd name="T33" fmla="*/ 3 h 79"/>
                    <a:gd name="T34" fmla="*/ 7 w 173"/>
                    <a:gd name="T35" fmla="*/ 2 h 79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73" h="79">
                      <a:moveTo>
                        <a:pt x="65" y="70"/>
                      </a:moveTo>
                      <a:lnTo>
                        <a:pt x="37" y="79"/>
                      </a:lnTo>
                      <a:lnTo>
                        <a:pt x="26" y="74"/>
                      </a:lnTo>
                      <a:lnTo>
                        <a:pt x="16" y="65"/>
                      </a:lnTo>
                      <a:lnTo>
                        <a:pt x="7" y="60"/>
                      </a:lnTo>
                      <a:lnTo>
                        <a:pt x="0" y="54"/>
                      </a:lnTo>
                      <a:lnTo>
                        <a:pt x="26" y="47"/>
                      </a:lnTo>
                      <a:lnTo>
                        <a:pt x="35" y="52"/>
                      </a:lnTo>
                      <a:lnTo>
                        <a:pt x="42" y="58"/>
                      </a:lnTo>
                      <a:lnTo>
                        <a:pt x="54" y="65"/>
                      </a:lnTo>
                      <a:lnTo>
                        <a:pt x="65" y="70"/>
                      </a:lnTo>
                      <a:close/>
                      <a:moveTo>
                        <a:pt x="111" y="22"/>
                      </a:moveTo>
                      <a:lnTo>
                        <a:pt x="173" y="0"/>
                      </a:lnTo>
                      <a:lnTo>
                        <a:pt x="162" y="12"/>
                      </a:lnTo>
                      <a:lnTo>
                        <a:pt x="155" y="22"/>
                      </a:lnTo>
                      <a:lnTo>
                        <a:pt x="146" y="33"/>
                      </a:lnTo>
                      <a:lnTo>
                        <a:pt x="138" y="44"/>
                      </a:lnTo>
                      <a:lnTo>
                        <a:pt x="111" y="22"/>
                      </a:lnTo>
                      <a:close/>
                    </a:path>
                  </a:pathLst>
                </a:custGeom>
                <a:solidFill>
                  <a:srgbClr val="C1A07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09" name="Freeform 387"/>
                <p:cNvSpPr>
                  <a:spLocks noEditPoints="1"/>
                </p:cNvSpPr>
                <p:nvPr/>
              </p:nvSpPr>
              <p:spPr bwMode="auto">
                <a:xfrm>
                  <a:off x="4759" y="1270"/>
                  <a:ext cx="50" cy="22"/>
                </a:xfrm>
                <a:custGeom>
                  <a:avLst/>
                  <a:gdLst>
                    <a:gd name="T0" fmla="*/ 10 w 200"/>
                    <a:gd name="T1" fmla="*/ 3 h 90"/>
                    <a:gd name="T2" fmla="*/ 9 w 200"/>
                    <a:gd name="T3" fmla="*/ 3 h 90"/>
                    <a:gd name="T4" fmla="*/ 7 w 200"/>
                    <a:gd name="T5" fmla="*/ 2 h 90"/>
                    <a:gd name="T6" fmla="*/ 13 w 200"/>
                    <a:gd name="T7" fmla="*/ 0 h 90"/>
                    <a:gd name="T8" fmla="*/ 13 w 200"/>
                    <a:gd name="T9" fmla="*/ 0 h 90"/>
                    <a:gd name="T10" fmla="*/ 13 w 200"/>
                    <a:gd name="T11" fmla="*/ 0 h 90"/>
                    <a:gd name="T12" fmla="*/ 13 w 200"/>
                    <a:gd name="T13" fmla="*/ 1 h 90"/>
                    <a:gd name="T14" fmla="*/ 13 w 200"/>
                    <a:gd name="T15" fmla="*/ 1 h 90"/>
                    <a:gd name="T16" fmla="*/ 12 w 200"/>
                    <a:gd name="T17" fmla="*/ 1 h 90"/>
                    <a:gd name="T18" fmla="*/ 11 w 200"/>
                    <a:gd name="T19" fmla="*/ 2 h 90"/>
                    <a:gd name="T20" fmla="*/ 11 w 200"/>
                    <a:gd name="T21" fmla="*/ 2 h 90"/>
                    <a:gd name="T22" fmla="*/ 10 w 200"/>
                    <a:gd name="T23" fmla="*/ 3 h 90"/>
                    <a:gd name="T24" fmla="*/ 4 w 200"/>
                    <a:gd name="T25" fmla="*/ 5 h 90"/>
                    <a:gd name="T26" fmla="*/ 2 w 200"/>
                    <a:gd name="T27" fmla="*/ 5 h 90"/>
                    <a:gd name="T28" fmla="*/ 2 w 200"/>
                    <a:gd name="T29" fmla="*/ 5 h 90"/>
                    <a:gd name="T30" fmla="*/ 1 w 200"/>
                    <a:gd name="T31" fmla="*/ 4 h 90"/>
                    <a:gd name="T32" fmla="*/ 0 w 200"/>
                    <a:gd name="T33" fmla="*/ 4 h 90"/>
                    <a:gd name="T34" fmla="*/ 0 w 200"/>
                    <a:gd name="T35" fmla="*/ 4 h 90"/>
                    <a:gd name="T36" fmla="*/ 2 w 200"/>
                    <a:gd name="T37" fmla="*/ 3 h 90"/>
                    <a:gd name="T38" fmla="*/ 2 w 200"/>
                    <a:gd name="T39" fmla="*/ 4 h 90"/>
                    <a:gd name="T40" fmla="*/ 3 w 200"/>
                    <a:gd name="T41" fmla="*/ 4 h 90"/>
                    <a:gd name="T42" fmla="*/ 3 w 200"/>
                    <a:gd name="T43" fmla="*/ 4 h 90"/>
                    <a:gd name="T44" fmla="*/ 4 w 200"/>
                    <a:gd name="T45" fmla="*/ 5 h 90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200" h="90">
                      <a:moveTo>
                        <a:pt x="164" y="52"/>
                      </a:moveTo>
                      <a:lnTo>
                        <a:pt x="146" y="57"/>
                      </a:lnTo>
                      <a:lnTo>
                        <a:pt x="108" y="30"/>
                      </a:lnTo>
                      <a:lnTo>
                        <a:pt x="200" y="0"/>
                      </a:lnTo>
                      <a:lnTo>
                        <a:pt x="200" y="4"/>
                      </a:lnTo>
                      <a:lnTo>
                        <a:pt x="200" y="9"/>
                      </a:lnTo>
                      <a:lnTo>
                        <a:pt x="200" y="11"/>
                      </a:lnTo>
                      <a:lnTo>
                        <a:pt x="200" y="14"/>
                      </a:lnTo>
                      <a:lnTo>
                        <a:pt x="189" y="22"/>
                      </a:lnTo>
                      <a:lnTo>
                        <a:pt x="178" y="34"/>
                      </a:lnTo>
                      <a:lnTo>
                        <a:pt x="171" y="41"/>
                      </a:lnTo>
                      <a:lnTo>
                        <a:pt x="164" y="52"/>
                      </a:lnTo>
                      <a:close/>
                      <a:moveTo>
                        <a:pt x="62" y="82"/>
                      </a:moveTo>
                      <a:lnTo>
                        <a:pt x="35" y="90"/>
                      </a:lnTo>
                      <a:lnTo>
                        <a:pt x="23" y="82"/>
                      </a:lnTo>
                      <a:lnTo>
                        <a:pt x="12" y="74"/>
                      </a:lnTo>
                      <a:lnTo>
                        <a:pt x="5" y="66"/>
                      </a:lnTo>
                      <a:lnTo>
                        <a:pt x="0" y="60"/>
                      </a:lnTo>
                      <a:lnTo>
                        <a:pt x="23" y="52"/>
                      </a:lnTo>
                      <a:lnTo>
                        <a:pt x="32" y="60"/>
                      </a:lnTo>
                      <a:lnTo>
                        <a:pt x="40" y="66"/>
                      </a:lnTo>
                      <a:lnTo>
                        <a:pt x="51" y="74"/>
                      </a:lnTo>
                      <a:lnTo>
                        <a:pt x="62" y="82"/>
                      </a:lnTo>
                      <a:close/>
                    </a:path>
                  </a:pathLst>
                </a:custGeom>
                <a:solidFill>
                  <a:srgbClr val="BF9B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10" name="Freeform 388"/>
                <p:cNvSpPr>
                  <a:spLocks noEditPoints="1"/>
                </p:cNvSpPr>
                <p:nvPr/>
              </p:nvSpPr>
              <p:spPr bwMode="auto">
                <a:xfrm>
                  <a:off x="4756" y="1265"/>
                  <a:ext cx="53" cy="24"/>
                </a:xfrm>
                <a:custGeom>
                  <a:avLst/>
                  <a:gdLst>
                    <a:gd name="T0" fmla="*/ 13 w 209"/>
                    <a:gd name="T1" fmla="*/ 3 h 95"/>
                    <a:gd name="T2" fmla="*/ 9 w 209"/>
                    <a:gd name="T3" fmla="*/ 4 h 95"/>
                    <a:gd name="T4" fmla="*/ 6 w 209"/>
                    <a:gd name="T5" fmla="*/ 2 h 95"/>
                    <a:gd name="T6" fmla="*/ 13 w 209"/>
                    <a:gd name="T7" fmla="*/ 0 h 95"/>
                    <a:gd name="T8" fmla="*/ 13 w 209"/>
                    <a:gd name="T9" fmla="*/ 1 h 95"/>
                    <a:gd name="T10" fmla="*/ 13 w 209"/>
                    <a:gd name="T11" fmla="*/ 1 h 95"/>
                    <a:gd name="T12" fmla="*/ 13 w 209"/>
                    <a:gd name="T13" fmla="*/ 2 h 95"/>
                    <a:gd name="T14" fmla="*/ 13 w 209"/>
                    <a:gd name="T15" fmla="*/ 2 h 95"/>
                    <a:gd name="T16" fmla="*/ 13 w 209"/>
                    <a:gd name="T17" fmla="*/ 2 h 95"/>
                    <a:gd name="T18" fmla="*/ 13 w 209"/>
                    <a:gd name="T19" fmla="*/ 3 h 95"/>
                    <a:gd name="T20" fmla="*/ 13 w 209"/>
                    <a:gd name="T21" fmla="*/ 3 h 95"/>
                    <a:gd name="T22" fmla="*/ 13 w 209"/>
                    <a:gd name="T23" fmla="*/ 3 h 95"/>
                    <a:gd name="T24" fmla="*/ 3 w 209"/>
                    <a:gd name="T25" fmla="*/ 6 h 95"/>
                    <a:gd name="T26" fmla="*/ 2 w 209"/>
                    <a:gd name="T27" fmla="*/ 6 h 95"/>
                    <a:gd name="T28" fmla="*/ 1 w 209"/>
                    <a:gd name="T29" fmla="*/ 6 h 95"/>
                    <a:gd name="T30" fmla="*/ 1 w 209"/>
                    <a:gd name="T31" fmla="*/ 5 h 95"/>
                    <a:gd name="T32" fmla="*/ 0 w 209"/>
                    <a:gd name="T33" fmla="*/ 5 h 95"/>
                    <a:gd name="T34" fmla="*/ 0 w 209"/>
                    <a:gd name="T35" fmla="*/ 4 h 95"/>
                    <a:gd name="T36" fmla="*/ 1 w 209"/>
                    <a:gd name="T37" fmla="*/ 4 h 95"/>
                    <a:gd name="T38" fmla="*/ 1 w 209"/>
                    <a:gd name="T39" fmla="*/ 4 h 95"/>
                    <a:gd name="T40" fmla="*/ 2 w 209"/>
                    <a:gd name="T41" fmla="*/ 5 h 95"/>
                    <a:gd name="T42" fmla="*/ 3 w 209"/>
                    <a:gd name="T43" fmla="*/ 5 h 95"/>
                    <a:gd name="T44" fmla="*/ 3 w 209"/>
                    <a:gd name="T45" fmla="*/ 6 h 95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209" h="95">
                      <a:moveTo>
                        <a:pt x="198" y="41"/>
                      </a:moveTo>
                      <a:lnTo>
                        <a:pt x="136" y="63"/>
                      </a:lnTo>
                      <a:lnTo>
                        <a:pt x="97" y="33"/>
                      </a:lnTo>
                      <a:lnTo>
                        <a:pt x="209" y="0"/>
                      </a:lnTo>
                      <a:lnTo>
                        <a:pt x="209" y="9"/>
                      </a:lnTo>
                      <a:lnTo>
                        <a:pt x="209" y="17"/>
                      </a:lnTo>
                      <a:lnTo>
                        <a:pt x="209" y="25"/>
                      </a:lnTo>
                      <a:lnTo>
                        <a:pt x="209" y="33"/>
                      </a:lnTo>
                      <a:lnTo>
                        <a:pt x="203" y="35"/>
                      </a:lnTo>
                      <a:lnTo>
                        <a:pt x="201" y="39"/>
                      </a:lnTo>
                      <a:lnTo>
                        <a:pt x="201" y="41"/>
                      </a:lnTo>
                      <a:lnTo>
                        <a:pt x="198" y="41"/>
                      </a:lnTo>
                      <a:close/>
                      <a:moveTo>
                        <a:pt x="51" y="88"/>
                      </a:moveTo>
                      <a:lnTo>
                        <a:pt x="25" y="95"/>
                      </a:lnTo>
                      <a:lnTo>
                        <a:pt x="16" y="88"/>
                      </a:lnTo>
                      <a:lnTo>
                        <a:pt x="9" y="79"/>
                      </a:lnTo>
                      <a:lnTo>
                        <a:pt x="5" y="71"/>
                      </a:lnTo>
                      <a:lnTo>
                        <a:pt x="0" y="63"/>
                      </a:lnTo>
                      <a:lnTo>
                        <a:pt x="11" y="55"/>
                      </a:lnTo>
                      <a:lnTo>
                        <a:pt x="21" y="63"/>
                      </a:lnTo>
                      <a:lnTo>
                        <a:pt x="30" y="71"/>
                      </a:lnTo>
                      <a:lnTo>
                        <a:pt x="41" y="79"/>
                      </a:lnTo>
                      <a:lnTo>
                        <a:pt x="51" y="88"/>
                      </a:lnTo>
                      <a:close/>
                    </a:path>
                  </a:pathLst>
                </a:custGeom>
                <a:solidFill>
                  <a:srgbClr val="BA96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11" name="Freeform 389"/>
                <p:cNvSpPr>
                  <a:spLocks noEditPoints="1"/>
                </p:cNvSpPr>
                <p:nvPr/>
              </p:nvSpPr>
              <p:spPr bwMode="auto">
                <a:xfrm>
                  <a:off x="4754" y="1259"/>
                  <a:ext cx="55" cy="26"/>
                </a:xfrm>
                <a:custGeom>
                  <a:avLst/>
                  <a:gdLst>
                    <a:gd name="T0" fmla="*/ 13 w 223"/>
                    <a:gd name="T1" fmla="*/ 3 h 100"/>
                    <a:gd name="T2" fmla="*/ 8 w 223"/>
                    <a:gd name="T3" fmla="*/ 5 h 100"/>
                    <a:gd name="T4" fmla="*/ 5 w 223"/>
                    <a:gd name="T5" fmla="*/ 3 h 100"/>
                    <a:gd name="T6" fmla="*/ 14 w 223"/>
                    <a:gd name="T7" fmla="*/ 0 h 100"/>
                    <a:gd name="T8" fmla="*/ 13 w 223"/>
                    <a:gd name="T9" fmla="*/ 1 h 100"/>
                    <a:gd name="T10" fmla="*/ 13 w 223"/>
                    <a:gd name="T11" fmla="*/ 1 h 100"/>
                    <a:gd name="T12" fmla="*/ 13 w 223"/>
                    <a:gd name="T13" fmla="*/ 2 h 100"/>
                    <a:gd name="T14" fmla="*/ 13 w 223"/>
                    <a:gd name="T15" fmla="*/ 3 h 100"/>
                    <a:gd name="T16" fmla="*/ 3 w 223"/>
                    <a:gd name="T17" fmla="*/ 6 h 100"/>
                    <a:gd name="T18" fmla="*/ 1 w 223"/>
                    <a:gd name="T19" fmla="*/ 7 h 100"/>
                    <a:gd name="T20" fmla="*/ 1 w 223"/>
                    <a:gd name="T21" fmla="*/ 7 h 100"/>
                    <a:gd name="T22" fmla="*/ 1 w 223"/>
                    <a:gd name="T23" fmla="*/ 6 h 100"/>
                    <a:gd name="T24" fmla="*/ 0 w 223"/>
                    <a:gd name="T25" fmla="*/ 5 h 100"/>
                    <a:gd name="T26" fmla="*/ 0 w 223"/>
                    <a:gd name="T27" fmla="*/ 5 h 100"/>
                    <a:gd name="T28" fmla="*/ 0 w 223"/>
                    <a:gd name="T29" fmla="*/ 5 h 100"/>
                    <a:gd name="T30" fmla="*/ 0 w 223"/>
                    <a:gd name="T31" fmla="*/ 5 h 100"/>
                    <a:gd name="T32" fmla="*/ 0 w 223"/>
                    <a:gd name="T33" fmla="*/ 5 h 100"/>
                    <a:gd name="T34" fmla="*/ 0 w 223"/>
                    <a:gd name="T35" fmla="*/ 4 h 100"/>
                    <a:gd name="T36" fmla="*/ 0 w 223"/>
                    <a:gd name="T37" fmla="*/ 4 h 100"/>
                    <a:gd name="T38" fmla="*/ 1 w 223"/>
                    <a:gd name="T39" fmla="*/ 5 h 100"/>
                    <a:gd name="T40" fmla="*/ 1 w 223"/>
                    <a:gd name="T41" fmla="*/ 5 h 100"/>
                    <a:gd name="T42" fmla="*/ 2 w 223"/>
                    <a:gd name="T43" fmla="*/ 6 h 100"/>
                    <a:gd name="T44" fmla="*/ 3 w 223"/>
                    <a:gd name="T45" fmla="*/ 6 h 100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223" h="100">
                      <a:moveTo>
                        <a:pt x="220" y="40"/>
                      </a:moveTo>
                      <a:lnTo>
                        <a:pt x="128" y="70"/>
                      </a:lnTo>
                      <a:lnTo>
                        <a:pt x="90" y="38"/>
                      </a:lnTo>
                      <a:lnTo>
                        <a:pt x="223" y="0"/>
                      </a:lnTo>
                      <a:lnTo>
                        <a:pt x="220" y="10"/>
                      </a:lnTo>
                      <a:lnTo>
                        <a:pt x="220" y="21"/>
                      </a:lnTo>
                      <a:lnTo>
                        <a:pt x="220" y="33"/>
                      </a:lnTo>
                      <a:lnTo>
                        <a:pt x="220" y="40"/>
                      </a:lnTo>
                      <a:close/>
                      <a:moveTo>
                        <a:pt x="43" y="92"/>
                      </a:moveTo>
                      <a:lnTo>
                        <a:pt x="20" y="100"/>
                      </a:lnTo>
                      <a:lnTo>
                        <a:pt x="13" y="95"/>
                      </a:lnTo>
                      <a:lnTo>
                        <a:pt x="11" y="86"/>
                      </a:lnTo>
                      <a:lnTo>
                        <a:pt x="6" y="81"/>
                      </a:lnTo>
                      <a:lnTo>
                        <a:pt x="2" y="76"/>
                      </a:lnTo>
                      <a:lnTo>
                        <a:pt x="2" y="74"/>
                      </a:lnTo>
                      <a:lnTo>
                        <a:pt x="2" y="70"/>
                      </a:lnTo>
                      <a:lnTo>
                        <a:pt x="0" y="68"/>
                      </a:lnTo>
                      <a:lnTo>
                        <a:pt x="0" y="62"/>
                      </a:lnTo>
                      <a:lnTo>
                        <a:pt x="8" y="62"/>
                      </a:lnTo>
                      <a:lnTo>
                        <a:pt x="16" y="70"/>
                      </a:lnTo>
                      <a:lnTo>
                        <a:pt x="25" y="76"/>
                      </a:lnTo>
                      <a:lnTo>
                        <a:pt x="32" y="84"/>
                      </a:lnTo>
                      <a:lnTo>
                        <a:pt x="43" y="92"/>
                      </a:lnTo>
                      <a:close/>
                    </a:path>
                  </a:pathLst>
                </a:custGeom>
                <a:solidFill>
                  <a:srgbClr val="B58E6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12" name="Freeform 390"/>
                <p:cNvSpPr>
                  <a:spLocks noEditPoints="1"/>
                </p:cNvSpPr>
                <p:nvPr/>
              </p:nvSpPr>
              <p:spPr bwMode="auto">
                <a:xfrm>
                  <a:off x="4754" y="1254"/>
                  <a:ext cx="58" cy="27"/>
                </a:xfrm>
                <a:custGeom>
                  <a:avLst/>
                  <a:gdLst>
                    <a:gd name="T0" fmla="*/ 14 w 231"/>
                    <a:gd name="T1" fmla="*/ 3 h 106"/>
                    <a:gd name="T2" fmla="*/ 7 w 231"/>
                    <a:gd name="T3" fmla="*/ 5 h 106"/>
                    <a:gd name="T4" fmla="*/ 4 w 231"/>
                    <a:gd name="T5" fmla="*/ 3 h 106"/>
                    <a:gd name="T6" fmla="*/ 15 w 231"/>
                    <a:gd name="T7" fmla="*/ 0 h 106"/>
                    <a:gd name="T8" fmla="*/ 14 w 231"/>
                    <a:gd name="T9" fmla="*/ 1 h 106"/>
                    <a:gd name="T10" fmla="*/ 14 w 231"/>
                    <a:gd name="T11" fmla="*/ 2 h 106"/>
                    <a:gd name="T12" fmla="*/ 14 w 231"/>
                    <a:gd name="T13" fmla="*/ 2 h 106"/>
                    <a:gd name="T14" fmla="*/ 14 w 231"/>
                    <a:gd name="T15" fmla="*/ 3 h 106"/>
                    <a:gd name="T16" fmla="*/ 2 w 231"/>
                    <a:gd name="T17" fmla="*/ 6 h 106"/>
                    <a:gd name="T18" fmla="*/ 1 w 231"/>
                    <a:gd name="T19" fmla="*/ 7 h 106"/>
                    <a:gd name="T20" fmla="*/ 1 w 231"/>
                    <a:gd name="T21" fmla="*/ 7 h 106"/>
                    <a:gd name="T22" fmla="*/ 1 w 231"/>
                    <a:gd name="T23" fmla="*/ 7 h 106"/>
                    <a:gd name="T24" fmla="*/ 1 w 231"/>
                    <a:gd name="T25" fmla="*/ 6 h 106"/>
                    <a:gd name="T26" fmla="*/ 0 w 231"/>
                    <a:gd name="T27" fmla="*/ 6 h 106"/>
                    <a:gd name="T28" fmla="*/ 0 w 231"/>
                    <a:gd name="T29" fmla="*/ 6 h 106"/>
                    <a:gd name="T30" fmla="*/ 0 w 231"/>
                    <a:gd name="T31" fmla="*/ 6 h 106"/>
                    <a:gd name="T32" fmla="*/ 0 w 231"/>
                    <a:gd name="T33" fmla="*/ 5 h 106"/>
                    <a:gd name="T34" fmla="*/ 0 w 231"/>
                    <a:gd name="T35" fmla="*/ 5 h 106"/>
                    <a:gd name="T36" fmla="*/ 0 w 231"/>
                    <a:gd name="T37" fmla="*/ 5 h 106"/>
                    <a:gd name="T38" fmla="*/ 1 w 231"/>
                    <a:gd name="T39" fmla="*/ 6 h 106"/>
                    <a:gd name="T40" fmla="*/ 1 w 231"/>
                    <a:gd name="T41" fmla="*/ 6 h 106"/>
                    <a:gd name="T42" fmla="*/ 2 w 231"/>
                    <a:gd name="T43" fmla="*/ 6 h 106"/>
                    <a:gd name="T44" fmla="*/ 3 w 231"/>
                    <a:gd name="T45" fmla="*/ 4 h 106"/>
                    <a:gd name="T46" fmla="*/ 3 w 231"/>
                    <a:gd name="T47" fmla="*/ 3 h 106"/>
                    <a:gd name="T48" fmla="*/ 3 w 231"/>
                    <a:gd name="T49" fmla="*/ 4 h 106"/>
                    <a:gd name="T50" fmla="*/ 3 w 231"/>
                    <a:gd name="T51" fmla="*/ 4 h 106"/>
                    <a:gd name="T52" fmla="*/ 3 w 231"/>
                    <a:gd name="T53" fmla="*/ 4 h 106"/>
                    <a:gd name="T54" fmla="*/ 3 w 231"/>
                    <a:gd name="T55" fmla="*/ 4 h 106"/>
                    <a:gd name="T56" fmla="*/ 3 w 231"/>
                    <a:gd name="T57" fmla="*/ 4 h 10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0" t="0" r="r" b="b"/>
                  <a:pathLst>
                    <a:path w="231" h="106">
                      <a:moveTo>
                        <a:pt x="220" y="43"/>
                      </a:moveTo>
                      <a:lnTo>
                        <a:pt x="108" y="76"/>
                      </a:lnTo>
                      <a:lnTo>
                        <a:pt x="68" y="46"/>
                      </a:lnTo>
                      <a:lnTo>
                        <a:pt x="231" y="0"/>
                      </a:lnTo>
                      <a:lnTo>
                        <a:pt x="226" y="11"/>
                      </a:lnTo>
                      <a:lnTo>
                        <a:pt x="223" y="22"/>
                      </a:lnTo>
                      <a:lnTo>
                        <a:pt x="220" y="32"/>
                      </a:lnTo>
                      <a:lnTo>
                        <a:pt x="220" y="43"/>
                      </a:lnTo>
                      <a:close/>
                      <a:moveTo>
                        <a:pt x="22" y="98"/>
                      </a:moveTo>
                      <a:lnTo>
                        <a:pt x="11" y="106"/>
                      </a:lnTo>
                      <a:lnTo>
                        <a:pt x="8" y="103"/>
                      </a:lnTo>
                      <a:lnTo>
                        <a:pt x="8" y="101"/>
                      </a:lnTo>
                      <a:lnTo>
                        <a:pt x="6" y="98"/>
                      </a:lnTo>
                      <a:lnTo>
                        <a:pt x="2" y="98"/>
                      </a:lnTo>
                      <a:lnTo>
                        <a:pt x="0" y="92"/>
                      </a:lnTo>
                      <a:lnTo>
                        <a:pt x="0" y="87"/>
                      </a:lnTo>
                      <a:lnTo>
                        <a:pt x="0" y="82"/>
                      </a:lnTo>
                      <a:lnTo>
                        <a:pt x="0" y="76"/>
                      </a:lnTo>
                      <a:lnTo>
                        <a:pt x="2" y="82"/>
                      </a:lnTo>
                      <a:lnTo>
                        <a:pt x="11" y="87"/>
                      </a:lnTo>
                      <a:lnTo>
                        <a:pt x="16" y="92"/>
                      </a:lnTo>
                      <a:lnTo>
                        <a:pt x="22" y="98"/>
                      </a:lnTo>
                      <a:close/>
                      <a:moveTo>
                        <a:pt x="38" y="55"/>
                      </a:moveTo>
                      <a:lnTo>
                        <a:pt x="46" y="52"/>
                      </a:lnTo>
                      <a:lnTo>
                        <a:pt x="46" y="55"/>
                      </a:lnTo>
                      <a:lnTo>
                        <a:pt x="46" y="57"/>
                      </a:lnTo>
                      <a:lnTo>
                        <a:pt x="46" y="60"/>
                      </a:lnTo>
                      <a:lnTo>
                        <a:pt x="46" y="62"/>
                      </a:lnTo>
                      <a:lnTo>
                        <a:pt x="38" y="55"/>
                      </a:lnTo>
                      <a:close/>
                    </a:path>
                  </a:pathLst>
                </a:custGeom>
                <a:solidFill>
                  <a:srgbClr val="AF89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13" name="Freeform 391"/>
                <p:cNvSpPr>
                  <a:spLocks noEditPoints="1"/>
                </p:cNvSpPr>
                <p:nvPr/>
              </p:nvSpPr>
              <p:spPr bwMode="auto">
                <a:xfrm>
                  <a:off x="4754" y="1249"/>
                  <a:ext cx="59" cy="26"/>
                </a:xfrm>
                <a:custGeom>
                  <a:avLst/>
                  <a:gdLst>
                    <a:gd name="T0" fmla="*/ 14 w 237"/>
                    <a:gd name="T1" fmla="*/ 3 h 103"/>
                    <a:gd name="T2" fmla="*/ 5 w 237"/>
                    <a:gd name="T3" fmla="*/ 5 h 103"/>
                    <a:gd name="T4" fmla="*/ 4 w 237"/>
                    <a:gd name="T5" fmla="*/ 4 h 103"/>
                    <a:gd name="T6" fmla="*/ 4 w 237"/>
                    <a:gd name="T7" fmla="*/ 4 h 103"/>
                    <a:gd name="T8" fmla="*/ 3 w 237"/>
                    <a:gd name="T9" fmla="*/ 4 h 103"/>
                    <a:gd name="T10" fmla="*/ 3 w 237"/>
                    <a:gd name="T11" fmla="*/ 4 h 103"/>
                    <a:gd name="T12" fmla="*/ 3 w 237"/>
                    <a:gd name="T13" fmla="*/ 5 h 103"/>
                    <a:gd name="T14" fmla="*/ 3 w 237"/>
                    <a:gd name="T15" fmla="*/ 5 h 103"/>
                    <a:gd name="T16" fmla="*/ 3 w 237"/>
                    <a:gd name="T17" fmla="*/ 5 h 103"/>
                    <a:gd name="T18" fmla="*/ 3 w 237"/>
                    <a:gd name="T19" fmla="*/ 5 h 103"/>
                    <a:gd name="T20" fmla="*/ 3 w 237"/>
                    <a:gd name="T21" fmla="*/ 5 h 103"/>
                    <a:gd name="T22" fmla="*/ 1 w 237"/>
                    <a:gd name="T23" fmla="*/ 4 h 103"/>
                    <a:gd name="T24" fmla="*/ 15 w 237"/>
                    <a:gd name="T25" fmla="*/ 0 h 103"/>
                    <a:gd name="T26" fmla="*/ 14 w 237"/>
                    <a:gd name="T27" fmla="*/ 1 h 103"/>
                    <a:gd name="T28" fmla="*/ 14 w 237"/>
                    <a:gd name="T29" fmla="*/ 1 h 103"/>
                    <a:gd name="T30" fmla="*/ 14 w 237"/>
                    <a:gd name="T31" fmla="*/ 2 h 103"/>
                    <a:gd name="T32" fmla="*/ 14 w 237"/>
                    <a:gd name="T33" fmla="*/ 3 h 103"/>
                    <a:gd name="T34" fmla="*/ 0 w 237"/>
                    <a:gd name="T35" fmla="*/ 7 h 103"/>
                    <a:gd name="T36" fmla="*/ 0 w 237"/>
                    <a:gd name="T37" fmla="*/ 7 h 103"/>
                    <a:gd name="T38" fmla="*/ 0 w 237"/>
                    <a:gd name="T39" fmla="*/ 6 h 103"/>
                    <a:gd name="T40" fmla="*/ 0 w 237"/>
                    <a:gd name="T41" fmla="*/ 6 h 103"/>
                    <a:gd name="T42" fmla="*/ 0 w 237"/>
                    <a:gd name="T43" fmla="*/ 6 h 103"/>
                    <a:gd name="T44" fmla="*/ 0 w 237"/>
                    <a:gd name="T45" fmla="*/ 6 h 103"/>
                    <a:gd name="T46" fmla="*/ 0 w 237"/>
                    <a:gd name="T47" fmla="*/ 6 h 103"/>
                    <a:gd name="T48" fmla="*/ 0 w 237"/>
                    <a:gd name="T49" fmla="*/ 7 h 103"/>
                    <a:gd name="T50" fmla="*/ 0 w 237"/>
                    <a:gd name="T51" fmla="*/ 7 h 103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0" t="0" r="r" b="b"/>
                  <a:pathLst>
                    <a:path w="237" h="103">
                      <a:moveTo>
                        <a:pt x="223" y="41"/>
                      </a:moveTo>
                      <a:lnTo>
                        <a:pt x="90" y="79"/>
                      </a:lnTo>
                      <a:lnTo>
                        <a:pt x="66" y="62"/>
                      </a:lnTo>
                      <a:lnTo>
                        <a:pt x="60" y="62"/>
                      </a:lnTo>
                      <a:lnTo>
                        <a:pt x="55" y="62"/>
                      </a:lnTo>
                      <a:lnTo>
                        <a:pt x="48" y="65"/>
                      </a:lnTo>
                      <a:lnTo>
                        <a:pt x="46" y="71"/>
                      </a:lnTo>
                      <a:lnTo>
                        <a:pt x="46" y="74"/>
                      </a:lnTo>
                      <a:lnTo>
                        <a:pt x="46" y="76"/>
                      </a:lnTo>
                      <a:lnTo>
                        <a:pt x="46" y="79"/>
                      </a:lnTo>
                      <a:lnTo>
                        <a:pt x="46" y="81"/>
                      </a:lnTo>
                      <a:lnTo>
                        <a:pt x="20" y="62"/>
                      </a:lnTo>
                      <a:lnTo>
                        <a:pt x="237" y="0"/>
                      </a:lnTo>
                      <a:lnTo>
                        <a:pt x="233" y="9"/>
                      </a:lnTo>
                      <a:lnTo>
                        <a:pt x="231" y="19"/>
                      </a:lnTo>
                      <a:lnTo>
                        <a:pt x="226" y="30"/>
                      </a:lnTo>
                      <a:lnTo>
                        <a:pt x="223" y="41"/>
                      </a:lnTo>
                      <a:close/>
                      <a:moveTo>
                        <a:pt x="8" y="103"/>
                      </a:moveTo>
                      <a:lnTo>
                        <a:pt x="0" y="103"/>
                      </a:lnTo>
                      <a:lnTo>
                        <a:pt x="0" y="101"/>
                      </a:lnTo>
                      <a:lnTo>
                        <a:pt x="0" y="97"/>
                      </a:lnTo>
                      <a:lnTo>
                        <a:pt x="0" y="95"/>
                      </a:lnTo>
                      <a:lnTo>
                        <a:pt x="0" y="97"/>
                      </a:lnTo>
                      <a:lnTo>
                        <a:pt x="2" y="101"/>
                      </a:lnTo>
                      <a:lnTo>
                        <a:pt x="6" y="103"/>
                      </a:lnTo>
                      <a:lnTo>
                        <a:pt x="8" y="103"/>
                      </a:lnTo>
                      <a:close/>
                    </a:path>
                  </a:pathLst>
                </a:custGeom>
                <a:solidFill>
                  <a:srgbClr val="AA84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14" name="Freeform 392"/>
                <p:cNvSpPr>
                  <a:spLocks/>
                </p:cNvSpPr>
                <p:nvPr/>
              </p:nvSpPr>
              <p:spPr bwMode="auto">
                <a:xfrm>
                  <a:off x="4754" y="1244"/>
                  <a:ext cx="62" cy="24"/>
                </a:xfrm>
                <a:custGeom>
                  <a:avLst/>
                  <a:gdLst>
                    <a:gd name="T0" fmla="*/ 15 w 247"/>
                    <a:gd name="T1" fmla="*/ 3 h 95"/>
                    <a:gd name="T2" fmla="*/ 4 w 247"/>
                    <a:gd name="T3" fmla="*/ 6 h 95"/>
                    <a:gd name="T4" fmla="*/ 4 w 247"/>
                    <a:gd name="T5" fmla="*/ 5 h 95"/>
                    <a:gd name="T6" fmla="*/ 4 w 247"/>
                    <a:gd name="T7" fmla="*/ 5 h 95"/>
                    <a:gd name="T8" fmla="*/ 4 w 247"/>
                    <a:gd name="T9" fmla="*/ 5 h 95"/>
                    <a:gd name="T10" fmla="*/ 3 w 247"/>
                    <a:gd name="T11" fmla="*/ 6 h 95"/>
                    <a:gd name="T12" fmla="*/ 3 w 247"/>
                    <a:gd name="T13" fmla="*/ 6 h 95"/>
                    <a:gd name="T14" fmla="*/ 3 w 247"/>
                    <a:gd name="T15" fmla="*/ 6 h 95"/>
                    <a:gd name="T16" fmla="*/ 0 w 247"/>
                    <a:gd name="T17" fmla="*/ 5 h 95"/>
                    <a:gd name="T18" fmla="*/ 16 w 247"/>
                    <a:gd name="T19" fmla="*/ 0 h 95"/>
                    <a:gd name="T20" fmla="*/ 15 w 247"/>
                    <a:gd name="T21" fmla="*/ 1 h 95"/>
                    <a:gd name="T22" fmla="*/ 15 w 247"/>
                    <a:gd name="T23" fmla="*/ 1 h 95"/>
                    <a:gd name="T24" fmla="*/ 15 w 247"/>
                    <a:gd name="T25" fmla="*/ 2 h 95"/>
                    <a:gd name="T26" fmla="*/ 15 w 247"/>
                    <a:gd name="T27" fmla="*/ 3 h 95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247" h="95">
                      <a:moveTo>
                        <a:pt x="231" y="40"/>
                      </a:moveTo>
                      <a:lnTo>
                        <a:pt x="68" y="86"/>
                      </a:lnTo>
                      <a:lnTo>
                        <a:pt x="66" y="83"/>
                      </a:lnTo>
                      <a:lnTo>
                        <a:pt x="60" y="83"/>
                      </a:lnTo>
                      <a:lnTo>
                        <a:pt x="55" y="83"/>
                      </a:lnTo>
                      <a:lnTo>
                        <a:pt x="48" y="86"/>
                      </a:lnTo>
                      <a:lnTo>
                        <a:pt x="46" y="92"/>
                      </a:lnTo>
                      <a:lnTo>
                        <a:pt x="38" y="95"/>
                      </a:lnTo>
                      <a:lnTo>
                        <a:pt x="0" y="70"/>
                      </a:lnTo>
                      <a:lnTo>
                        <a:pt x="247" y="0"/>
                      </a:lnTo>
                      <a:lnTo>
                        <a:pt x="242" y="7"/>
                      </a:lnTo>
                      <a:lnTo>
                        <a:pt x="237" y="18"/>
                      </a:lnTo>
                      <a:lnTo>
                        <a:pt x="233" y="30"/>
                      </a:lnTo>
                      <a:lnTo>
                        <a:pt x="231" y="40"/>
                      </a:lnTo>
                      <a:close/>
                    </a:path>
                  </a:pathLst>
                </a:custGeom>
                <a:solidFill>
                  <a:srgbClr val="A57C5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15" name="Freeform 393"/>
                <p:cNvSpPr>
                  <a:spLocks/>
                </p:cNvSpPr>
                <p:nvPr/>
              </p:nvSpPr>
              <p:spPr bwMode="auto">
                <a:xfrm>
                  <a:off x="4751" y="1238"/>
                  <a:ext cx="67" cy="27"/>
                </a:xfrm>
                <a:custGeom>
                  <a:avLst/>
                  <a:gdLst>
                    <a:gd name="T0" fmla="*/ 16 w 268"/>
                    <a:gd name="T1" fmla="*/ 3 h 108"/>
                    <a:gd name="T2" fmla="*/ 2 w 268"/>
                    <a:gd name="T3" fmla="*/ 7 h 108"/>
                    <a:gd name="T4" fmla="*/ 0 w 268"/>
                    <a:gd name="T5" fmla="*/ 6 h 108"/>
                    <a:gd name="T6" fmla="*/ 0 w 268"/>
                    <a:gd name="T7" fmla="*/ 6 h 108"/>
                    <a:gd name="T8" fmla="*/ 0 w 268"/>
                    <a:gd name="T9" fmla="*/ 6 h 108"/>
                    <a:gd name="T10" fmla="*/ 0 w 268"/>
                    <a:gd name="T11" fmla="*/ 5 h 108"/>
                    <a:gd name="T12" fmla="*/ 0 w 268"/>
                    <a:gd name="T13" fmla="*/ 5 h 108"/>
                    <a:gd name="T14" fmla="*/ 0 w 268"/>
                    <a:gd name="T15" fmla="*/ 5 h 108"/>
                    <a:gd name="T16" fmla="*/ 17 w 268"/>
                    <a:gd name="T17" fmla="*/ 0 h 108"/>
                    <a:gd name="T18" fmla="*/ 16 w 268"/>
                    <a:gd name="T19" fmla="*/ 1 h 108"/>
                    <a:gd name="T20" fmla="*/ 16 w 268"/>
                    <a:gd name="T21" fmla="*/ 1 h 108"/>
                    <a:gd name="T22" fmla="*/ 16 w 268"/>
                    <a:gd name="T23" fmla="*/ 2 h 108"/>
                    <a:gd name="T24" fmla="*/ 16 w 268"/>
                    <a:gd name="T25" fmla="*/ 3 h 10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268" h="108">
                      <a:moveTo>
                        <a:pt x="247" y="46"/>
                      </a:moveTo>
                      <a:lnTo>
                        <a:pt x="30" y="108"/>
                      </a:lnTo>
                      <a:lnTo>
                        <a:pt x="5" y="87"/>
                      </a:lnTo>
                      <a:lnTo>
                        <a:pt x="2" y="87"/>
                      </a:lnTo>
                      <a:lnTo>
                        <a:pt x="0" y="87"/>
                      </a:lnTo>
                      <a:lnTo>
                        <a:pt x="0" y="84"/>
                      </a:lnTo>
                      <a:lnTo>
                        <a:pt x="0" y="81"/>
                      </a:lnTo>
                      <a:lnTo>
                        <a:pt x="0" y="78"/>
                      </a:lnTo>
                      <a:lnTo>
                        <a:pt x="268" y="0"/>
                      </a:lnTo>
                      <a:lnTo>
                        <a:pt x="259" y="8"/>
                      </a:lnTo>
                      <a:lnTo>
                        <a:pt x="254" y="19"/>
                      </a:lnTo>
                      <a:lnTo>
                        <a:pt x="249" y="32"/>
                      </a:lnTo>
                      <a:lnTo>
                        <a:pt x="247" y="46"/>
                      </a:lnTo>
                      <a:close/>
                    </a:path>
                  </a:pathLst>
                </a:custGeom>
                <a:solidFill>
                  <a:srgbClr val="A37A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16" name="Freeform 394"/>
                <p:cNvSpPr>
                  <a:spLocks/>
                </p:cNvSpPr>
                <p:nvPr/>
              </p:nvSpPr>
              <p:spPr bwMode="auto">
                <a:xfrm>
                  <a:off x="4751" y="1231"/>
                  <a:ext cx="72" cy="31"/>
                </a:xfrm>
                <a:custGeom>
                  <a:avLst/>
                  <a:gdLst>
                    <a:gd name="T0" fmla="*/ 16 w 287"/>
                    <a:gd name="T1" fmla="*/ 3 h 123"/>
                    <a:gd name="T2" fmla="*/ 1 w 287"/>
                    <a:gd name="T3" fmla="*/ 8 h 123"/>
                    <a:gd name="T4" fmla="*/ 0 w 287"/>
                    <a:gd name="T5" fmla="*/ 7 h 123"/>
                    <a:gd name="T6" fmla="*/ 0 w 287"/>
                    <a:gd name="T7" fmla="*/ 7 h 123"/>
                    <a:gd name="T8" fmla="*/ 0 w 287"/>
                    <a:gd name="T9" fmla="*/ 7 h 123"/>
                    <a:gd name="T10" fmla="*/ 0 w 287"/>
                    <a:gd name="T11" fmla="*/ 7 h 123"/>
                    <a:gd name="T12" fmla="*/ 0 w 287"/>
                    <a:gd name="T13" fmla="*/ 6 h 123"/>
                    <a:gd name="T14" fmla="*/ 0 w 287"/>
                    <a:gd name="T15" fmla="*/ 6 h 123"/>
                    <a:gd name="T16" fmla="*/ 0 w 287"/>
                    <a:gd name="T17" fmla="*/ 5 h 123"/>
                    <a:gd name="T18" fmla="*/ 18 w 287"/>
                    <a:gd name="T19" fmla="*/ 0 h 123"/>
                    <a:gd name="T20" fmla="*/ 18 w 287"/>
                    <a:gd name="T21" fmla="*/ 1 h 123"/>
                    <a:gd name="T22" fmla="*/ 17 w 287"/>
                    <a:gd name="T23" fmla="*/ 2 h 123"/>
                    <a:gd name="T24" fmla="*/ 17 w 287"/>
                    <a:gd name="T25" fmla="*/ 2 h 123"/>
                    <a:gd name="T26" fmla="*/ 16 w 287"/>
                    <a:gd name="T27" fmla="*/ 3 h 123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287" h="123">
                      <a:moveTo>
                        <a:pt x="257" y="53"/>
                      </a:moveTo>
                      <a:lnTo>
                        <a:pt x="10" y="123"/>
                      </a:lnTo>
                      <a:lnTo>
                        <a:pt x="5" y="115"/>
                      </a:lnTo>
                      <a:lnTo>
                        <a:pt x="2" y="115"/>
                      </a:lnTo>
                      <a:lnTo>
                        <a:pt x="0" y="115"/>
                      </a:lnTo>
                      <a:lnTo>
                        <a:pt x="0" y="106"/>
                      </a:lnTo>
                      <a:lnTo>
                        <a:pt x="0" y="99"/>
                      </a:lnTo>
                      <a:lnTo>
                        <a:pt x="0" y="93"/>
                      </a:lnTo>
                      <a:lnTo>
                        <a:pt x="0" y="85"/>
                      </a:lnTo>
                      <a:lnTo>
                        <a:pt x="287" y="0"/>
                      </a:lnTo>
                      <a:lnTo>
                        <a:pt x="279" y="12"/>
                      </a:lnTo>
                      <a:lnTo>
                        <a:pt x="271" y="23"/>
                      </a:lnTo>
                      <a:lnTo>
                        <a:pt x="263" y="36"/>
                      </a:lnTo>
                      <a:lnTo>
                        <a:pt x="257" y="53"/>
                      </a:lnTo>
                      <a:close/>
                    </a:path>
                  </a:pathLst>
                </a:custGeom>
                <a:solidFill>
                  <a:srgbClr val="9E75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17" name="Freeform 395"/>
                <p:cNvSpPr>
                  <a:spLocks/>
                </p:cNvSpPr>
                <p:nvPr/>
              </p:nvSpPr>
              <p:spPr bwMode="auto">
                <a:xfrm>
                  <a:off x="4751" y="1224"/>
                  <a:ext cx="81" cy="33"/>
                </a:xfrm>
                <a:custGeom>
                  <a:avLst/>
                  <a:gdLst>
                    <a:gd name="T0" fmla="*/ 17 w 323"/>
                    <a:gd name="T1" fmla="*/ 4 h 132"/>
                    <a:gd name="T2" fmla="*/ 0 w 323"/>
                    <a:gd name="T3" fmla="*/ 8 h 132"/>
                    <a:gd name="T4" fmla="*/ 0 w 323"/>
                    <a:gd name="T5" fmla="*/ 8 h 132"/>
                    <a:gd name="T6" fmla="*/ 0 w 323"/>
                    <a:gd name="T7" fmla="*/ 7 h 132"/>
                    <a:gd name="T8" fmla="*/ 0 w 323"/>
                    <a:gd name="T9" fmla="*/ 6 h 132"/>
                    <a:gd name="T10" fmla="*/ 0 w 323"/>
                    <a:gd name="T11" fmla="*/ 6 h 132"/>
                    <a:gd name="T12" fmla="*/ 20 w 323"/>
                    <a:gd name="T13" fmla="*/ 0 h 132"/>
                    <a:gd name="T14" fmla="*/ 19 w 323"/>
                    <a:gd name="T15" fmla="*/ 1 h 132"/>
                    <a:gd name="T16" fmla="*/ 18 w 323"/>
                    <a:gd name="T17" fmla="*/ 2 h 132"/>
                    <a:gd name="T18" fmla="*/ 18 w 323"/>
                    <a:gd name="T19" fmla="*/ 3 h 132"/>
                    <a:gd name="T20" fmla="*/ 17 w 323"/>
                    <a:gd name="T21" fmla="*/ 4 h 13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23" h="132">
                      <a:moveTo>
                        <a:pt x="268" y="54"/>
                      </a:moveTo>
                      <a:lnTo>
                        <a:pt x="0" y="132"/>
                      </a:lnTo>
                      <a:lnTo>
                        <a:pt x="0" y="121"/>
                      </a:lnTo>
                      <a:lnTo>
                        <a:pt x="2" y="111"/>
                      </a:lnTo>
                      <a:lnTo>
                        <a:pt x="2" y="100"/>
                      </a:lnTo>
                      <a:lnTo>
                        <a:pt x="2" y="89"/>
                      </a:lnTo>
                      <a:lnTo>
                        <a:pt x="323" y="0"/>
                      </a:lnTo>
                      <a:lnTo>
                        <a:pt x="307" y="13"/>
                      </a:lnTo>
                      <a:lnTo>
                        <a:pt x="293" y="24"/>
                      </a:lnTo>
                      <a:lnTo>
                        <a:pt x="279" y="38"/>
                      </a:lnTo>
                      <a:lnTo>
                        <a:pt x="268" y="54"/>
                      </a:lnTo>
                      <a:close/>
                    </a:path>
                  </a:pathLst>
                </a:custGeom>
                <a:solidFill>
                  <a:srgbClr val="9970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18" name="Freeform 396"/>
                <p:cNvSpPr>
                  <a:spLocks/>
                </p:cNvSpPr>
                <p:nvPr/>
              </p:nvSpPr>
              <p:spPr bwMode="auto">
                <a:xfrm>
                  <a:off x="4751" y="1217"/>
                  <a:ext cx="88" cy="35"/>
                </a:xfrm>
                <a:custGeom>
                  <a:avLst/>
                  <a:gdLst>
                    <a:gd name="T0" fmla="*/ 18 w 349"/>
                    <a:gd name="T1" fmla="*/ 3 h 138"/>
                    <a:gd name="T2" fmla="*/ 0 w 349"/>
                    <a:gd name="T3" fmla="*/ 9 h 138"/>
                    <a:gd name="T4" fmla="*/ 0 w 349"/>
                    <a:gd name="T5" fmla="*/ 8 h 138"/>
                    <a:gd name="T6" fmla="*/ 0 w 349"/>
                    <a:gd name="T7" fmla="*/ 7 h 138"/>
                    <a:gd name="T8" fmla="*/ 0 w 349"/>
                    <a:gd name="T9" fmla="*/ 7 h 138"/>
                    <a:gd name="T10" fmla="*/ 0 w 349"/>
                    <a:gd name="T11" fmla="*/ 6 h 138"/>
                    <a:gd name="T12" fmla="*/ 21 w 349"/>
                    <a:gd name="T13" fmla="*/ 0 h 138"/>
                    <a:gd name="T14" fmla="*/ 22 w 349"/>
                    <a:gd name="T15" fmla="*/ 0 h 138"/>
                    <a:gd name="T16" fmla="*/ 22 w 349"/>
                    <a:gd name="T17" fmla="*/ 0 h 138"/>
                    <a:gd name="T18" fmla="*/ 22 w 349"/>
                    <a:gd name="T19" fmla="*/ 0 h 138"/>
                    <a:gd name="T20" fmla="*/ 22 w 349"/>
                    <a:gd name="T21" fmla="*/ 1 h 138"/>
                    <a:gd name="T22" fmla="*/ 21 w 349"/>
                    <a:gd name="T23" fmla="*/ 1 h 138"/>
                    <a:gd name="T24" fmla="*/ 20 w 349"/>
                    <a:gd name="T25" fmla="*/ 2 h 138"/>
                    <a:gd name="T26" fmla="*/ 19 w 349"/>
                    <a:gd name="T27" fmla="*/ 3 h 138"/>
                    <a:gd name="T28" fmla="*/ 18 w 349"/>
                    <a:gd name="T29" fmla="*/ 3 h 138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349" h="138">
                      <a:moveTo>
                        <a:pt x="287" y="53"/>
                      </a:moveTo>
                      <a:lnTo>
                        <a:pt x="0" y="138"/>
                      </a:lnTo>
                      <a:lnTo>
                        <a:pt x="2" y="127"/>
                      </a:lnTo>
                      <a:lnTo>
                        <a:pt x="2" y="116"/>
                      </a:lnTo>
                      <a:lnTo>
                        <a:pt x="2" y="106"/>
                      </a:lnTo>
                      <a:lnTo>
                        <a:pt x="5" y="97"/>
                      </a:lnTo>
                      <a:lnTo>
                        <a:pt x="339" y="0"/>
                      </a:lnTo>
                      <a:lnTo>
                        <a:pt x="342" y="2"/>
                      </a:lnTo>
                      <a:lnTo>
                        <a:pt x="344" y="5"/>
                      </a:lnTo>
                      <a:lnTo>
                        <a:pt x="347" y="5"/>
                      </a:lnTo>
                      <a:lnTo>
                        <a:pt x="349" y="7"/>
                      </a:lnTo>
                      <a:lnTo>
                        <a:pt x="330" y="18"/>
                      </a:lnTo>
                      <a:lnTo>
                        <a:pt x="314" y="30"/>
                      </a:lnTo>
                      <a:lnTo>
                        <a:pt x="301" y="43"/>
                      </a:lnTo>
                      <a:lnTo>
                        <a:pt x="287" y="53"/>
                      </a:lnTo>
                      <a:close/>
                    </a:path>
                  </a:pathLst>
                </a:custGeom>
                <a:solidFill>
                  <a:srgbClr val="9368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19" name="Freeform 397"/>
                <p:cNvSpPr>
                  <a:spLocks/>
                </p:cNvSpPr>
                <p:nvPr/>
              </p:nvSpPr>
              <p:spPr bwMode="auto">
                <a:xfrm>
                  <a:off x="4752" y="1215"/>
                  <a:ext cx="87" cy="32"/>
                </a:xfrm>
                <a:custGeom>
                  <a:avLst/>
                  <a:gdLst>
                    <a:gd name="T0" fmla="*/ 20 w 347"/>
                    <a:gd name="T1" fmla="*/ 3 h 128"/>
                    <a:gd name="T2" fmla="*/ 0 w 347"/>
                    <a:gd name="T3" fmla="*/ 8 h 128"/>
                    <a:gd name="T4" fmla="*/ 0 w 347"/>
                    <a:gd name="T5" fmla="*/ 8 h 128"/>
                    <a:gd name="T6" fmla="*/ 0 w 347"/>
                    <a:gd name="T7" fmla="*/ 7 h 128"/>
                    <a:gd name="T8" fmla="*/ 1 w 347"/>
                    <a:gd name="T9" fmla="*/ 6 h 128"/>
                    <a:gd name="T10" fmla="*/ 1 w 347"/>
                    <a:gd name="T11" fmla="*/ 6 h 128"/>
                    <a:gd name="T12" fmla="*/ 20 w 347"/>
                    <a:gd name="T13" fmla="*/ 0 h 128"/>
                    <a:gd name="T14" fmla="*/ 20 w 347"/>
                    <a:gd name="T15" fmla="*/ 0 h 128"/>
                    <a:gd name="T16" fmla="*/ 20 w 347"/>
                    <a:gd name="T17" fmla="*/ 0 h 128"/>
                    <a:gd name="T18" fmla="*/ 21 w 347"/>
                    <a:gd name="T19" fmla="*/ 0 h 128"/>
                    <a:gd name="T20" fmla="*/ 21 w 347"/>
                    <a:gd name="T21" fmla="*/ 1 h 128"/>
                    <a:gd name="T22" fmla="*/ 21 w 347"/>
                    <a:gd name="T23" fmla="*/ 1 h 128"/>
                    <a:gd name="T24" fmla="*/ 21 w 347"/>
                    <a:gd name="T25" fmla="*/ 1 h 128"/>
                    <a:gd name="T26" fmla="*/ 22 w 347"/>
                    <a:gd name="T27" fmla="*/ 1 h 128"/>
                    <a:gd name="T28" fmla="*/ 22 w 347"/>
                    <a:gd name="T29" fmla="*/ 1 h 128"/>
                    <a:gd name="T30" fmla="*/ 22 w 347"/>
                    <a:gd name="T31" fmla="*/ 2 h 128"/>
                    <a:gd name="T32" fmla="*/ 21 w 347"/>
                    <a:gd name="T33" fmla="*/ 2 h 128"/>
                    <a:gd name="T34" fmla="*/ 21 w 347"/>
                    <a:gd name="T35" fmla="*/ 2 h 128"/>
                    <a:gd name="T36" fmla="*/ 20 w 347"/>
                    <a:gd name="T37" fmla="*/ 3 h 12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347" h="128">
                      <a:moveTo>
                        <a:pt x="321" y="39"/>
                      </a:moveTo>
                      <a:lnTo>
                        <a:pt x="0" y="128"/>
                      </a:lnTo>
                      <a:lnTo>
                        <a:pt x="3" y="118"/>
                      </a:lnTo>
                      <a:lnTo>
                        <a:pt x="5" y="106"/>
                      </a:lnTo>
                      <a:lnTo>
                        <a:pt x="8" y="98"/>
                      </a:lnTo>
                      <a:lnTo>
                        <a:pt x="10" y="88"/>
                      </a:lnTo>
                      <a:lnTo>
                        <a:pt x="317" y="0"/>
                      </a:lnTo>
                      <a:lnTo>
                        <a:pt x="321" y="3"/>
                      </a:lnTo>
                      <a:lnTo>
                        <a:pt x="323" y="3"/>
                      </a:lnTo>
                      <a:lnTo>
                        <a:pt x="326" y="5"/>
                      </a:lnTo>
                      <a:lnTo>
                        <a:pt x="328" y="9"/>
                      </a:lnTo>
                      <a:lnTo>
                        <a:pt x="334" y="12"/>
                      </a:lnTo>
                      <a:lnTo>
                        <a:pt x="340" y="14"/>
                      </a:lnTo>
                      <a:lnTo>
                        <a:pt x="342" y="17"/>
                      </a:lnTo>
                      <a:lnTo>
                        <a:pt x="347" y="19"/>
                      </a:lnTo>
                      <a:lnTo>
                        <a:pt x="342" y="25"/>
                      </a:lnTo>
                      <a:lnTo>
                        <a:pt x="334" y="28"/>
                      </a:lnTo>
                      <a:lnTo>
                        <a:pt x="326" y="33"/>
                      </a:lnTo>
                      <a:lnTo>
                        <a:pt x="321" y="39"/>
                      </a:lnTo>
                      <a:close/>
                    </a:path>
                  </a:pathLst>
                </a:custGeom>
                <a:solidFill>
                  <a:srgbClr val="91664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20" name="Freeform 398"/>
                <p:cNvSpPr>
                  <a:spLocks/>
                </p:cNvSpPr>
                <p:nvPr/>
              </p:nvSpPr>
              <p:spPr bwMode="auto">
                <a:xfrm>
                  <a:off x="4752" y="1211"/>
                  <a:ext cx="84" cy="31"/>
                </a:xfrm>
                <a:custGeom>
                  <a:avLst/>
                  <a:gdLst>
                    <a:gd name="T0" fmla="*/ 21 w 334"/>
                    <a:gd name="T1" fmla="*/ 2 h 122"/>
                    <a:gd name="T2" fmla="*/ 0 w 334"/>
                    <a:gd name="T3" fmla="*/ 8 h 122"/>
                    <a:gd name="T4" fmla="*/ 0 w 334"/>
                    <a:gd name="T5" fmla="*/ 7 h 122"/>
                    <a:gd name="T6" fmla="*/ 1 w 334"/>
                    <a:gd name="T7" fmla="*/ 6 h 122"/>
                    <a:gd name="T8" fmla="*/ 1 w 334"/>
                    <a:gd name="T9" fmla="*/ 6 h 122"/>
                    <a:gd name="T10" fmla="*/ 2 w 334"/>
                    <a:gd name="T11" fmla="*/ 5 h 122"/>
                    <a:gd name="T12" fmla="*/ 18 w 334"/>
                    <a:gd name="T13" fmla="*/ 0 h 122"/>
                    <a:gd name="T14" fmla="*/ 19 w 334"/>
                    <a:gd name="T15" fmla="*/ 1 h 122"/>
                    <a:gd name="T16" fmla="*/ 20 w 334"/>
                    <a:gd name="T17" fmla="*/ 1 h 122"/>
                    <a:gd name="T18" fmla="*/ 20 w 334"/>
                    <a:gd name="T19" fmla="*/ 1 h 122"/>
                    <a:gd name="T20" fmla="*/ 21 w 334"/>
                    <a:gd name="T21" fmla="*/ 2 h 122"/>
                    <a:gd name="T22" fmla="*/ 21 w 334"/>
                    <a:gd name="T23" fmla="*/ 2 h 122"/>
                    <a:gd name="T24" fmla="*/ 21 w 334"/>
                    <a:gd name="T25" fmla="*/ 2 h 122"/>
                    <a:gd name="T26" fmla="*/ 21 w 334"/>
                    <a:gd name="T27" fmla="*/ 2 h 122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334" h="122">
                      <a:moveTo>
                        <a:pt x="334" y="25"/>
                      </a:moveTo>
                      <a:lnTo>
                        <a:pt x="0" y="122"/>
                      </a:lnTo>
                      <a:lnTo>
                        <a:pt x="5" y="111"/>
                      </a:lnTo>
                      <a:lnTo>
                        <a:pt x="11" y="98"/>
                      </a:lnTo>
                      <a:lnTo>
                        <a:pt x="18" y="87"/>
                      </a:lnTo>
                      <a:lnTo>
                        <a:pt x="25" y="76"/>
                      </a:lnTo>
                      <a:lnTo>
                        <a:pt x="290" y="0"/>
                      </a:lnTo>
                      <a:lnTo>
                        <a:pt x="298" y="6"/>
                      </a:lnTo>
                      <a:lnTo>
                        <a:pt x="309" y="11"/>
                      </a:lnTo>
                      <a:lnTo>
                        <a:pt x="318" y="16"/>
                      </a:lnTo>
                      <a:lnTo>
                        <a:pt x="325" y="22"/>
                      </a:lnTo>
                      <a:lnTo>
                        <a:pt x="328" y="22"/>
                      </a:lnTo>
                      <a:lnTo>
                        <a:pt x="331" y="22"/>
                      </a:lnTo>
                      <a:lnTo>
                        <a:pt x="334" y="25"/>
                      </a:lnTo>
                      <a:close/>
                    </a:path>
                  </a:pathLst>
                </a:custGeom>
                <a:solidFill>
                  <a:srgbClr val="8C60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21" name="Freeform 399"/>
                <p:cNvSpPr>
                  <a:spLocks/>
                </p:cNvSpPr>
                <p:nvPr/>
              </p:nvSpPr>
              <p:spPr bwMode="auto">
                <a:xfrm>
                  <a:off x="4754" y="1208"/>
                  <a:ext cx="77" cy="28"/>
                </a:xfrm>
                <a:custGeom>
                  <a:avLst/>
                  <a:gdLst>
                    <a:gd name="T0" fmla="*/ 19 w 307"/>
                    <a:gd name="T1" fmla="*/ 2 h 115"/>
                    <a:gd name="T2" fmla="*/ 0 w 307"/>
                    <a:gd name="T3" fmla="*/ 7 h 115"/>
                    <a:gd name="T4" fmla="*/ 1 w 307"/>
                    <a:gd name="T5" fmla="*/ 6 h 115"/>
                    <a:gd name="T6" fmla="*/ 1 w 307"/>
                    <a:gd name="T7" fmla="*/ 5 h 115"/>
                    <a:gd name="T8" fmla="*/ 2 w 307"/>
                    <a:gd name="T9" fmla="*/ 5 h 115"/>
                    <a:gd name="T10" fmla="*/ 2 w 307"/>
                    <a:gd name="T11" fmla="*/ 4 h 115"/>
                    <a:gd name="T12" fmla="*/ 16 w 307"/>
                    <a:gd name="T13" fmla="*/ 0 h 115"/>
                    <a:gd name="T14" fmla="*/ 17 w 307"/>
                    <a:gd name="T15" fmla="*/ 0 h 115"/>
                    <a:gd name="T16" fmla="*/ 18 w 307"/>
                    <a:gd name="T17" fmla="*/ 1 h 115"/>
                    <a:gd name="T18" fmla="*/ 19 w 307"/>
                    <a:gd name="T19" fmla="*/ 1 h 115"/>
                    <a:gd name="T20" fmla="*/ 19 w 307"/>
                    <a:gd name="T21" fmla="*/ 2 h 11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07" h="115">
                      <a:moveTo>
                        <a:pt x="307" y="27"/>
                      </a:moveTo>
                      <a:lnTo>
                        <a:pt x="0" y="115"/>
                      </a:lnTo>
                      <a:lnTo>
                        <a:pt x="6" y="104"/>
                      </a:lnTo>
                      <a:lnTo>
                        <a:pt x="14" y="90"/>
                      </a:lnTo>
                      <a:lnTo>
                        <a:pt x="23" y="79"/>
                      </a:lnTo>
                      <a:lnTo>
                        <a:pt x="34" y="69"/>
                      </a:lnTo>
                      <a:lnTo>
                        <a:pt x="256" y="0"/>
                      </a:lnTo>
                      <a:lnTo>
                        <a:pt x="270" y="6"/>
                      </a:lnTo>
                      <a:lnTo>
                        <a:pt x="283" y="11"/>
                      </a:lnTo>
                      <a:lnTo>
                        <a:pt x="295" y="20"/>
                      </a:lnTo>
                      <a:lnTo>
                        <a:pt x="307" y="27"/>
                      </a:lnTo>
                      <a:close/>
                    </a:path>
                  </a:pathLst>
                </a:custGeom>
                <a:solidFill>
                  <a:srgbClr val="895B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22" name="Freeform 400"/>
                <p:cNvSpPr>
                  <a:spLocks/>
                </p:cNvSpPr>
                <p:nvPr/>
              </p:nvSpPr>
              <p:spPr bwMode="auto">
                <a:xfrm>
                  <a:off x="4759" y="1206"/>
                  <a:ext cx="66" cy="24"/>
                </a:xfrm>
                <a:custGeom>
                  <a:avLst/>
                  <a:gdLst>
                    <a:gd name="T0" fmla="*/ 16 w 265"/>
                    <a:gd name="T1" fmla="*/ 1 h 98"/>
                    <a:gd name="T2" fmla="*/ 0 w 265"/>
                    <a:gd name="T3" fmla="*/ 6 h 98"/>
                    <a:gd name="T4" fmla="*/ 0 w 265"/>
                    <a:gd name="T5" fmla="*/ 5 h 98"/>
                    <a:gd name="T6" fmla="*/ 1 w 265"/>
                    <a:gd name="T7" fmla="*/ 4 h 98"/>
                    <a:gd name="T8" fmla="*/ 1 w 265"/>
                    <a:gd name="T9" fmla="*/ 3 h 98"/>
                    <a:gd name="T10" fmla="*/ 2 w 265"/>
                    <a:gd name="T11" fmla="*/ 3 h 98"/>
                    <a:gd name="T12" fmla="*/ 12 w 265"/>
                    <a:gd name="T13" fmla="*/ 0 h 98"/>
                    <a:gd name="T14" fmla="*/ 13 w 265"/>
                    <a:gd name="T15" fmla="*/ 0 h 98"/>
                    <a:gd name="T16" fmla="*/ 14 w 265"/>
                    <a:gd name="T17" fmla="*/ 0 h 98"/>
                    <a:gd name="T18" fmla="*/ 15 w 265"/>
                    <a:gd name="T19" fmla="*/ 1 h 98"/>
                    <a:gd name="T20" fmla="*/ 16 w 265"/>
                    <a:gd name="T21" fmla="*/ 1 h 9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65" h="98">
                      <a:moveTo>
                        <a:pt x="265" y="22"/>
                      </a:moveTo>
                      <a:lnTo>
                        <a:pt x="0" y="98"/>
                      </a:lnTo>
                      <a:lnTo>
                        <a:pt x="7" y="82"/>
                      </a:lnTo>
                      <a:lnTo>
                        <a:pt x="16" y="68"/>
                      </a:lnTo>
                      <a:lnTo>
                        <a:pt x="26" y="57"/>
                      </a:lnTo>
                      <a:lnTo>
                        <a:pt x="37" y="47"/>
                      </a:lnTo>
                      <a:lnTo>
                        <a:pt x="200" y="0"/>
                      </a:lnTo>
                      <a:lnTo>
                        <a:pt x="217" y="3"/>
                      </a:lnTo>
                      <a:lnTo>
                        <a:pt x="233" y="8"/>
                      </a:lnTo>
                      <a:lnTo>
                        <a:pt x="249" y="14"/>
                      </a:lnTo>
                      <a:lnTo>
                        <a:pt x="265" y="22"/>
                      </a:lnTo>
                      <a:close/>
                    </a:path>
                  </a:pathLst>
                </a:custGeom>
                <a:solidFill>
                  <a:srgbClr val="84563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23" name="Freeform 401"/>
                <p:cNvSpPr>
                  <a:spLocks/>
                </p:cNvSpPr>
                <p:nvPr/>
              </p:nvSpPr>
              <p:spPr bwMode="auto">
                <a:xfrm>
                  <a:off x="4763" y="1205"/>
                  <a:ext cx="55" cy="20"/>
                </a:xfrm>
                <a:custGeom>
                  <a:avLst/>
                  <a:gdLst>
                    <a:gd name="T0" fmla="*/ 14 w 222"/>
                    <a:gd name="T1" fmla="*/ 1 h 79"/>
                    <a:gd name="T2" fmla="*/ 0 w 222"/>
                    <a:gd name="T3" fmla="*/ 5 h 79"/>
                    <a:gd name="T4" fmla="*/ 0 w 222"/>
                    <a:gd name="T5" fmla="*/ 4 h 79"/>
                    <a:gd name="T6" fmla="*/ 1 w 222"/>
                    <a:gd name="T7" fmla="*/ 4 h 79"/>
                    <a:gd name="T8" fmla="*/ 2 w 222"/>
                    <a:gd name="T9" fmla="*/ 3 h 79"/>
                    <a:gd name="T10" fmla="*/ 2 w 222"/>
                    <a:gd name="T11" fmla="*/ 2 h 79"/>
                    <a:gd name="T12" fmla="*/ 3 w 222"/>
                    <a:gd name="T13" fmla="*/ 2 h 79"/>
                    <a:gd name="T14" fmla="*/ 4 w 222"/>
                    <a:gd name="T15" fmla="*/ 1 h 79"/>
                    <a:gd name="T16" fmla="*/ 5 w 222"/>
                    <a:gd name="T17" fmla="*/ 1 h 79"/>
                    <a:gd name="T18" fmla="*/ 6 w 222"/>
                    <a:gd name="T19" fmla="*/ 1 h 79"/>
                    <a:gd name="T20" fmla="*/ 6 w 222"/>
                    <a:gd name="T21" fmla="*/ 1 h 79"/>
                    <a:gd name="T22" fmla="*/ 7 w 222"/>
                    <a:gd name="T23" fmla="*/ 0 h 79"/>
                    <a:gd name="T24" fmla="*/ 8 w 222"/>
                    <a:gd name="T25" fmla="*/ 0 h 79"/>
                    <a:gd name="T26" fmla="*/ 9 w 222"/>
                    <a:gd name="T27" fmla="*/ 0 h 79"/>
                    <a:gd name="T28" fmla="*/ 10 w 222"/>
                    <a:gd name="T29" fmla="*/ 0 h 79"/>
                    <a:gd name="T30" fmla="*/ 11 w 222"/>
                    <a:gd name="T31" fmla="*/ 0 h 79"/>
                    <a:gd name="T32" fmla="*/ 12 w 222"/>
                    <a:gd name="T33" fmla="*/ 0 h 79"/>
                    <a:gd name="T34" fmla="*/ 13 w 222"/>
                    <a:gd name="T35" fmla="*/ 1 h 79"/>
                    <a:gd name="T36" fmla="*/ 14 w 222"/>
                    <a:gd name="T37" fmla="*/ 1 h 79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222" h="79">
                      <a:moveTo>
                        <a:pt x="222" y="10"/>
                      </a:moveTo>
                      <a:lnTo>
                        <a:pt x="0" y="79"/>
                      </a:lnTo>
                      <a:lnTo>
                        <a:pt x="7" y="67"/>
                      </a:lnTo>
                      <a:lnTo>
                        <a:pt x="19" y="54"/>
                      </a:lnTo>
                      <a:lnTo>
                        <a:pt x="30" y="46"/>
                      </a:lnTo>
                      <a:lnTo>
                        <a:pt x="40" y="35"/>
                      </a:lnTo>
                      <a:lnTo>
                        <a:pt x="54" y="26"/>
                      </a:lnTo>
                      <a:lnTo>
                        <a:pt x="67" y="19"/>
                      </a:lnTo>
                      <a:lnTo>
                        <a:pt x="81" y="13"/>
                      </a:lnTo>
                      <a:lnTo>
                        <a:pt x="95" y="7"/>
                      </a:lnTo>
                      <a:lnTo>
                        <a:pt x="102" y="7"/>
                      </a:lnTo>
                      <a:lnTo>
                        <a:pt x="116" y="2"/>
                      </a:lnTo>
                      <a:lnTo>
                        <a:pt x="130" y="0"/>
                      </a:lnTo>
                      <a:lnTo>
                        <a:pt x="143" y="0"/>
                      </a:lnTo>
                      <a:lnTo>
                        <a:pt x="160" y="0"/>
                      </a:lnTo>
                      <a:lnTo>
                        <a:pt x="173" y="2"/>
                      </a:lnTo>
                      <a:lnTo>
                        <a:pt x="190" y="2"/>
                      </a:lnTo>
                      <a:lnTo>
                        <a:pt x="206" y="7"/>
                      </a:lnTo>
                      <a:lnTo>
                        <a:pt x="222" y="10"/>
                      </a:lnTo>
                      <a:close/>
                    </a:path>
                  </a:pathLst>
                </a:custGeom>
                <a:solidFill>
                  <a:srgbClr val="82543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24" name="Freeform 402"/>
                <p:cNvSpPr>
                  <a:spLocks/>
                </p:cNvSpPr>
                <p:nvPr/>
              </p:nvSpPr>
              <p:spPr bwMode="auto">
                <a:xfrm>
                  <a:off x="4768" y="1205"/>
                  <a:ext cx="41" cy="12"/>
                </a:xfrm>
                <a:custGeom>
                  <a:avLst/>
                  <a:gdLst>
                    <a:gd name="T0" fmla="*/ 10 w 163"/>
                    <a:gd name="T1" fmla="*/ 0 h 49"/>
                    <a:gd name="T2" fmla="*/ 0 w 163"/>
                    <a:gd name="T3" fmla="*/ 3 h 49"/>
                    <a:gd name="T4" fmla="*/ 1 w 163"/>
                    <a:gd name="T5" fmla="*/ 2 h 49"/>
                    <a:gd name="T6" fmla="*/ 2 w 163"/>
                    <a:gd name="T7" fmla="*/ 1 h 49"/>
                    <a:gd name="T8" fmla="*/ 4 w 163"/>
                    <a:gd name="T9" fmla="*/ 1 h 49"/>
                    <a:gd name="T10" fmla="*/ 5 w 163"/>
                    <a:gd name="T11" fmla="*/ 0 h 49"/>
                    <a:gd name="T12" fmla="*/ 6 w 163"/>
                    <a:gd name="T13" fmla="*/ 0 h 49"/>
                    <a:gd name="T14" fmla="*/ 7 w 163"/>
                    <a:gd name="T15" fmla="*/ 0 h 49"/>
                    <a:gd name="T16" fmla="*/ 9 w 163"/>
                    <a:gd name="T17" fmla="*/ 0 h 49"/>
                    <a:gd name="T18" fmla="*/ 10 w 163"/>
                    <a:gd name="T19" fmla="*/ 0 h 49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63" h="49">
                      <a:moveTo>
                        <a:pt x="163" y="2"/>
                      </a:moveTo>
                      <a:lnTo>
                        <a:pt x="0" y="49"/>
                      </a:lnTo>
                      <a:lnTo>
                        <a:pt x="16" y="35"/>
                      </a:lnTo>
                      <a:lnTo>
                        <a:pt x="35" y="24"/>
                      </a:lnTo>
                      <a:lnTo>
                        <a:pt x="55" y="16"/>
                      </a:lnTo>
                      <a:lnTo>
                        <a:pt x="74" y="7"/>
                      </a:lnTo>
                      <a:lnTo>
                        <a:pt x="95" y="2"/>
                      </a:lnTo>
                      <a:lnTo>
                        <a:pt x="117" y="0"/>
                      </a:lnTo>
                      <a:lnTo>
                        <a:pt x="139" y="0"/>
                      </a:lnTo>
                      <a:lnTo>
                        <a:pt x="163" y="2"/>
                      </a:lnTo>
                      <a:close/>
                    </a:path>
                  </a:pathLst>
                </a:custGeom>
                <a:solidFill>
                  <a:srgbClr val="7C4F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25" name="Freeform 403"/>
                <p:cNvSpPr>
                  <a:spLocks/>
                </p:cNvSpPr>
                <p:nvPr/>
              </p:nvSpPr>
              <p:spPr bwMode="auto">
                <a:xfrm>
                  <a:off x="4786" y="1207"/>
                  <a:ext cx="2" cy="1"/>
                </a:xfrm>
                <a:custGeom>
                  <a:avLst/>
                  <a:gdLst>
                    <a:gd name="T0" fmla="*/ 1 w 7"/>
                    <a:gd name="T1" fmla="*/ 0 h 1"/>
                    <a:gd name="T2" fmla="*/ 0 w 7"/>
                    <a:gd name="T3" fmla="*/ 0 h 1"/>
                    <a:gd name="T4" fmla="*/ 0 w 7"/>
                    <a:gd name="T5" fmla="*/ 0 h 1"/>
                    <a:gd name="T6" fmla="*/ 0 w 7"/>
                    <a:gd name="T7" fmla="*/ 0 h 1"/>
                    <a:gd name="T8" fmla="*/ 1 w 7"/>
                    <a:gd name="T9" fmla="*/ 0 h 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" h="1">
                      <a:moveTo>
                        <a:pt x="7" y="0"/>
                      </a:move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5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7749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26" name="Freeform 404"/>
                <p:cNvSpPr>
                  <a:spLocks/>
                </p:cNvSpPr>
                <p:nvPr/>
              </p:nvSpPr>
              <p:spPr bwMode="auto">
                <a:xfrm>
                  <a:off x="4821" y="1229"/>
                  <a:ext cx="30" cy="61"/>
                </a:xfrm>
                <a:custGeom>
                  <a:avLst/>
                  <a:gdLst>
                    <a:gd name="T0" fmla="*/ 1 w 122"/>
                    <a:gd name="T1" fmla="*/ 12 h 244"/>
                    <a:gd name="T2" fmla="*/ 2 w 122"/>
                    <a:gd name="T3" fmla="*/ 12 h 244"/>
                    <a:gd name="T4" fmla="*/ 2 w 122"/>
                    <a:gd name="T5" fmla="*/ 13 h 244"/>
                    <a:gd name="T6" fmla="*/ 3 w 122"/>
                    <a:gd name="T7" fmla="*/ 14 h 244"/>
                    <a:gd name="T8" fmla="*/ 4 w 122"/>
                    <a:gd name="T9" fmla="*/ 14 h 244"/>
                    <a:gd name="T10" fmla="*/ 4 w 122"/>
                    <a:gd name="T11" fmla="*/ 14 h 244"/>
                    <a:gd name="T12" fmla="*/ 5 w 122"/>
                    <a:gd name="T13" fmla="*/ 15 h 244"/>
                    <a:gd name="T14" fmla="*/ 6 w 122"/>
                    <a:gd name="T15" fmla="*/ 15 h 244"/>
                    <a:gd name="T16" fmla="*/ 7 w 122"/>
                    <a:gd name="T17" fmla="*/ 15 h 244"/>
                    <a:gd name="T18" fmla="*/ 7 w 122"/>
                    <a:gd name="T19" fmla="*/ 12 h 244"/>
                    <a:gd name="T20" fmla="*/ 7 w 122"/>
                    <a:gd name="T21" fmla="*/ 8 h 244"/>
                    <a:gd name="T22" fmla="*/ 7 w 122"/>
                    <a:gd name="T23" fmla="*/ 4 h 244"/>
                    <a:gd name="T24" fmla="*/ 7 w 122"/>
                    <a:gd name="T25" fmla="*/ 0 h 244"/>
                    <a:gd name="T26" fmla="*/ 5 w 122"/>
                    <a:gd name="T27" fmla="*/ 0 h 244"/>
                    <a:gd name="T28" fmla="*/ 4 w 122"/>
                    <a:gd name="T29" fmla="*/ 1 h 244"/>
                    <a:gd name="T30" fmla="*/ 2 w 122"/>
                    <a:gd name="T31" fmla="*/ 2 h 244"/>
                    <a:gd name="T32" fmla="*/ 1 w 122"/>
                    <a:gd name="T33" fmla="*/ 4 h 244"/>
                    <a:gd name="T34" fmla="*/ 0 w 122"/>
                    <a:gd name="T35" fmla="*/ 6 h 244"/>
                    <a:gd name="T36" fmla="*/ 0 w 122"/>
                    <a:gd name="T37" fmla="*/ 8 h 244"/>
                    <a:gd name="T38" fmla="*/ 0 w 122"/>
                    <a:gd name="T39" fmla="*/ 10 h 244"/>
                    <a:gd name="T40" fmla="*/ 1 w 122"/>
                    <a:gd name="T41" fmla="*/ 12 h 244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122" h="244">
                      <a:moveTo>
                        <a:pt x="16" y="184"/>
                      </a:moveTo>
                      <a:lnTo>
                        <a:pt x="28" y="196"/>
                      </a:lnTo>
                      <a:lnTo>
                        <a:pt x="38" y="206"/>
                      </a:lnTo>
                      <a:lnTo>
                        <a:pt x="49" y="214"/>
                      </a:lnTo>
                      <a:lnTo>
                        <a:pt x="60" y="222"/>
                      </a:lnTo>
                      <a:lnTo>
                        <a:pt x="74" y="228"/>
                      </a:lnTo>
                      <a:lnTo>
                        <a:pt x="86" y="233"/>
                      </a:lnTo>
                      <a:lnTo>
                        <a:pt x="100" y="238"/>
                      </a:lnTo>
                      <a:lnTo>
                        <a:pt x="116" y="244"/>
                      </a:lnTo>
                      <a:lnTo>
                        <a:pt x="122" y="184"/>
                      </a:lnTo>
                      <a:lnTo>
                        <a:pt x="122" y="125"/>
                      </a:lnTo>
                      <a:lnTo>
                        <a:pt x="120" y="65"/>
                      </a:lnTo>
                      <a:lnTo>
                        <a:pt x="109" y="5"/>
                      </a:lnTo>
                      <a:lnTo>
                        <a:pt x="86" y="0"/>
                      </a:lnTo>
                      <a:lnTo>
                        <a:pt x="63" y="10"/>
                      </a:lnTo>
                      <a:lnTo>
                        <a:pt x="38" y="30"/>
                      </a:lnTo>
                      <a:lnTo>
                        <a:pt x="19" y="56"/>
                      </a:lnTo>
                      <a:lnTo>
                        <a:pt x="5" y="92"/>
                      </a:lnTo>
                      <a:lnTo>
                        <a:pt x="0" y="125"/>
                      </a:lnTo>
                      <a:lnTo>
                        <a:pt x="3" y="157"/>
                      </a:lnTo>
                      <a:lnTo>
                        <a:pt x="16" y="184"/>
                      </a:lnTo>
                      <a:close/>
                    </a:path>
                  </a:pathLst>
                </a:custGeom>
                <a:solidFill>
                  <a:srgbClr val="C99E8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27" name="Freeform 405"/>
                <p:cNvSpPr>
                  <a:spLocks/>
                </p:cNvSpPr>
                <p:nvPr/>
              </p:nvSpPr>
              <p:spPr bwMode="auto">
                <a:xfrm>
                  <a:off x="4828" y="1238"/>
                  <a:ext cx="23" cy="52"/>
                </a:xfrm>
                <a:custGeom>
                  <a:avLst/>
                  <a:gdLst>
                    <a:gd name="T0" fmla="*/ 5 w 92"/>
                    <a:gd name="T1" fmla="*/ 0 h 207"/>
                    <a:gd name="T2" fmla="*/ 4 w 92"/>
                    <a:gd name="T3" fmla="*/ 1 h 207"/>
                    <a:gd name="T4" fmla="*/ 3 w 92"/>
                    <a:gd name="T5" fmla="*/ 2 h 207"/>
                    <a:gd name="T6" fmla="*/ 2 w 92"/>
                    <a:gd name="T7" fmla="*/ 3 h 207"/>
                    <a:gd name="T8" fmla="*/ 1 w 92"/>
                    <a:gd name="T9" fmla="*/ 5 h 207"/>
                    <a:gd name="T10" fmla="*/ 1 w 92"/>
                    <a:gd name="T11" fmla="*/ 6 h 207"/>
                    <a:gd name="T12" fmla="*/ 0 w 92"/>
                    <a:gd name="T13" fmla="*/ 8 h 207"/>
                    <a:gd name="T14" fmla="*/ 0 w 92"/>
                    <a:gd name="T15" fmla="*/ 9 h 207"/>
                    <a:gd name="T16" fmla="*/ 0 w 92"/>
                    <a:gd name="T17" fmla="*/ 11 h 207"/>
                    <a:gd name="T18" fmla="*/ 1 w 92"/>
                    <a:gd name="T19" fmla="*/ 11 h 207"/>
                    <a:gd name="T20" fmla="*/ 2 w 92"/>
                    <a:gd name="T21" fmla="*/ 11 h 207"/>
                    <a:gd name="T22" fmla="*/ 2 w 92"/>
                    <a:gd name="T23" fmla="*/ 12 h 207"/>
                    <a:gd name="T24" fmla="*/ 3 w 92"/>
                    <a:gd name="T25" fmla="*/ 12 h 207"/>
                    <a:gd name="T26" fmla="*/ 4 w 92"/>
                    <a:gd name="T27" fmla="*/ 12 h 207"/>
                    <a:gd name="T28" fmla="*/ 4 w 92"/>
                    <a:gd name="T29" fmla="*/ 13 h 207"/>
                    <a:gd name="T30" fmla="*/ 5 w 92"/>
                    <a:gd name="T31" fmla="*/ 13 h 207"/>
                    <a:gd name="T32" fmla="*/ 6 w 92"/>
                    <a:gd name="T33" fmla="*/ 13 h 207"/>
                    <a:gd name="T34" fmla="*/ 6 w 92"/>
                    <a:gd name="T35" fmla="*/ 10 h 207"/>
                    <a:gd name="T36" fmla="*/ 6 w 92"/>
                    <a:gd name="T37" fmla="*/ 7 h 207"/>
                    <a:gd name="T38" fmla="*/ 6 w 92"/>
                    <a:gd name="T39" fmla="*/ 3 h 207"/>
                    <a:gd name="T40" fmla="*/ 5 w 92"/>
                    <a:gd name="T41" fmla="*/ 0 h 207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92" h="207">
                      <a:moveTo>
                        <a:pt x="84" y="0"/>
                      </a:moveTo>
                      <a:lnTo>
                        <a:pt x="65" y="11"/>
                      </a:lnTo>
                      <a:lnTo>
                        <a:pt x="46" y="30"/>
                      </a:lnTo>
                      <a:lnTo>
                        <a:pt x="33" y="49"/>
                      </a:lnTo>
                      <a:lnTo>
                        <a:pt x="19" y="74"/>
                      </a:lnTo>
                      <a:lnTo>
                        <a:pt x="8" y="99"/>
                      </a:lnTo>
                      <a:lnTo>
                        <a:pt x="3" y="123"/>
                      </a:lnTo>
                      <a:lnTo>
                        <a:pt x="0" y="147"/>
                      </a:lnTo>
                      <a:lnTo>
                        <a:pt x="5" y="169"/>
                      </a:lnTo>
                      <a:lnTo>
                        <a:pt x="16" y="175"/>
                      </a:lnTo>
                      <a:lnTo>
                        <a:pt x="24" y="180"/>
                      </a:lnTo>
                      <a:lnTo>
                        <a:pt x="35" y="185"/>
                      </a:lnTo>
                      <a:lnTo>
                        <a:pt x="46" y="191"/>
                      </a:lnTo>
                      <a:lnTo>
                        <a:pt x="54" y="196"/>
                      </a:lnTo>
                      <a:lnTo>
                        <a:pt x="65" y="199"/>
                      </a:lnTo>
                      <a:lnTo>
                        <a:pt x="76" y="205"/>
                      </a:lnTo>
                      <a:lnTo>
                        <a:pt x="86" y="207"/>
                      </a:lnTo>
                      <a:lnTo>
                        <a:pt x="92" y="155"/>
                      </a:lnTo>
                      <a:lnTo>
                        <a:pt x="92" y="104"/>
                      </a:lnTo>
                      <a:lnTo>
                        <a:pt x="90" y="53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rgbClr val="EDD1B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28" name="Freeform 406"/>
                <p:cNvSpPr>
                  <a:spLocks/>
                </p:cNvSpPr>
                <p:nvPr/>
              </p:nvSpPr>
              <p:spPr bwMode="auto">
                <a:xfrm>
                  <a:off x="4808" y="1287"/>
                  <a:ext cx="57" cy="44"/>
                </a:xfrm>
                <a:custGeom>
                  <a:avLst/>
                  <a:gdLst>
                    <a:gd name="T0" fmla="*/ 2 w 226"/>
                    <a:gd name="T1" fmla="*/ 6 h 176"/>
                    <a:gd name="T2" fmla="*/ 3 w 226"/>
                    <a:gd name="T3" fmla="*/ 7 h 176"/>
                    <a:gd name="T4" fmla="*/ 5 w 226"/>
                    <a:gd name="T5" fmla="*/ 7 h 176"/>
                    <a:gd name="T6" fmla="*/ 6 w 226"/>
                    <a:gd name="T7" fmla="*/ 8 h 176"/>
                    <a:gd name="T8" fmla="*/ 8 w 226"/>
                    <a:gd name="T9" fmla="*/ 9 h 176"/>
                    <a:gd name="T10" fmla="*/ 10 w 226"/>
                    <a:gd name="T11" fmla="*/ 9 h 176"/>
                    <a:gd name="T12" fmla="*/ 11 w 226"/>
                    <a:gd name="T13" fmla="*/ 10 h 176"/>
                    <a:gd name="T14" fmla="*/ 13 w 226"/>
                    <a:gd name="T15" fmla="*/ 11 h 176"/>
                    <a:gd name="T16" fmla="*/ 14 w 226"/>
                    <a:gd name="T17" fmla="*/ 11 h 176"/>
                    <a:gd name="T18" fmla="*/ 14 w 226"/>
                    <a:gd name="T19" fmla="*/ 9 h 176"/>
                    <a:gd name="T20" fmla="*/ 13 w 226"/>
                    <a:gd name="T21" fmla="*/ 7 h 176"/>
                    <a:gd name="T22" fmla="*/ 12 w 226"/>
                    <a:gd name="T23" fmla="*/ 5 h 176"/>
                    <a:gd name="T24" fmla="*/ 10 w 226"/>
                    <a:gd name="T25" fmla="*/ 4 h 176"/>
                    <a:gd name="T26" fmla="*/ 8 w 226"/>
                    <a:gd name="T27" fmla="*/ 3 h 176"/>
                    <a:gd name="T28" fmla="*/ 6 w 226"/>
                    <a:gd name="T29" fmla="*/ 2 h 176"/>
                    <a:gd name="T30" fmla="*/ 4 w 226"/>
                    <a:gd name="T31" fmla="*/ 1 h 176"/>
                    <a:gd name="T32" fmla="*/ 1 w 226"/>
                    <a:gd name="T33" fmla="*/ 0 h 176"/>
                    <a:gd name="T34" fmla="*/ 0 w 226"/>
                    <a:gd name="T35" fmla="*/ 2 h 176"/>
                    <a:gd name="T36" fmla="*/ 0 w 226"/>
                    <a:gd name="T37" fmla="*/ 3 h 176"/>
                    <a:gd name="T38" fmla="*/ 1 w 226"/>
                    <a:gd name="T39" fmla="*/ 5 h 176"/>
                    <a:gd name="T40" fmla="*/ 2 w 226"/>
                    <a:gd name="T41" fmla="*/ 6 h 17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226" h="176">
                      <a:moveTo>
                        <a:pt x="25" y="92"/>
                      </a:moveTo>
                      <a:lnTo>
                        <a:pt x="50" y="103"/>
                      </a:lnTo>
                      <a:lnTo>
                        <a:pt x="76" y="117"/>
                      </a:lnTo>
                      <a:lnTo>
                        <a:pt x="101" y="127"/>
                      </a:lnTo>
                      <a:lnTo>
                        <a:pt x="126" y="138"/>
                      </a:lnTo>
                      <a:lnTo>
                        <a:pt x="150" y="149"/>
                      </a:lnTo>
                      <a:lnTo>
                        <a:pt x="174" y="159"/>
                      </a:lnTo>
                      <a:lnTo>
                        <a:pt x="201" y="168"/>
                      </a:lnTo>
                      <a:lnTo>
                        <a:pt x="226" y="176"/>
                      </a:lnTo>
                      <a:lnTo>
                        <a:pt x="218" y="138"/>
                      </a:lnTo>
                      <a:lnTo>
                        <a:pt x="201" y="108"/>
                      </a:lnTo>
                      <a:lnTo>
                        <a:pt x="185" y="83"/>
                      </a:lnTo>
                      <a:lnTo>
                        <a:pt x="161" y="65"/>
                      </a:lnTo>
                      <a:lnTo>
                        <a:pt x="131" y="48"/>
                      </a:lnTo>
                      <a:lnTo>
                        <a:pt x="98" y="35"/>
                      </a:lnTo>
                      <a:lnTo>
                        <a:pt x="60" y="18"/>
                      </a:lnTo>
                      <a:lnTo>
                        <a:pt x="14" y="0"/>
                      </a:lnTo>
                      <a:lnTo>
                        <a:pt x="0" y="23"/>
                      </a:lnTo>
                      <a:lnTo>
                        <a:pt x="0" y="48"/>
                      </a:lnTo>
                      <a:lnTo>
                        <a:pt x="9" y="71"/>
                      </a:lnTo>
                      <a:lnTo>
                        <a:pt x="25" y="92"/>
                      </a:lnTo>
                      <a:close/>
                    </a:path>
                  </a:pathLst>
                </a:custGeom>
                <a:solidFill>
                  <a:srgbClr val="84828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29" name="Freeform 407"/>
                <p:cNvSpPr>
                  <a:spLocks/>
                </p:cNvSpPr>
                <p:nvPr/>
              </p:nvSpPr>
              <p:spPr bwMode="auto">
                <a:xfrm>
                  <a:off x="4865" y="1308"/>
                  <a:ext cx="25" cy="23"/>
                </a:xfrm>
                <a:custGeom>
                  <a:avLst/>
                  <a:gdLst>
                    <a:gd name="T0" fmla="*/ 0 w 103"/>
                    <a:gd name="T1" fmla="*/ 0 h 93"/>
                    <a:gd name="T2" fmla="*/ 1 w 103"/>
                    <a:gd name="T3" fmla="*/ 1 h 93"/>
                    <a:gd name="T4" fmla="*/ 1 w 103"/>
                    <a:gd name="T5" fmla="*/ 1 h 93"/>
                    <a:gd name="T6" fmla="*/ 2 w 103"/>
                    <a:gd name="T7" fmla="*/ 2 h 93"/>
                    <a:gd name="T8" fmla="*/ 3 w 103"/>
                    <a:gd name="T9" fmla="*/ 3 h 93"/>
                    <a:gd name="T10" fmla="*/ 4 w 103"/>
                    <a:gd name="T11" fmla="*/ 3 h 93"/>
                    <a:gd name="T12" fmla="*/ 4 w 103"/>
                    <a:gd name="T13" fmla="*/ 4 h 93"/>
                    <a:gd name="T14" fmla="*/ 5 w 103"/>
                    <a:gd name="T15" fmla="*/ 5 h 93"/>
                    <a:gd name="T16" fmla="*/ 5 w 103"/>
                    <a:gd name="T17" fmla="*/ 6 h 93"/>
                    <a:gd name="T18" fmla="*/ 6 w 103"/>
                    <a:gd name="T19" fmla="*/ 5 h 93"/>
                    <a:gd name="T20" fmla="*/ 6 w 103"/>
                    <a:gd name="T21" fmla="*/ 4 h 93"/>
                    <a:gd name="T22" fmla="*/ 6 w 103"/>
                    <a:gd name="T23" fmla="*/ 3 h 93"/>
                    <a:gd name="T24" fmla="*/ 6 w 103"/>
                    <a:gd name="T25" fmla="*/ 2 h 93"/>
                    <a:gd name="T26" fmla="*/ 5 w 103"/>
                    <a:gd name="T27" fmla="*/ 2 h 93"/>
                    <a:gd name="T28" fmla="*/ 4 w 103"/>
                    <a:gd name="T29" fmla="*/ 2 h 93"/>
                    <a:gd name="T30" fmla="*/ 4 w 103"/>
                    <a:gd name="T31" fmla="*/ 1 h 93"/>
                    <a:gd name="T32" fmla="*/ 3 w 103"/>
                    <a:gd name="T33" fmla="*/ 1 h 93"/>
                    <a:gd name="T34" fmla="*/ 2 w 103"/>
                    <a:gd name="T35" fmla="*/ 1 h 93"/>
                    <a:gd name="T36" fmla="*/ 2 w 103"/>
                    <a:gd name="T37" fmla="*/ 0 h 93"/>
                    <a:gd name="T38" fmla="*/ 1 w 103"/>
                    <a:gd name="T39" fmla="*/ 0 h 93"/>
                    <a:gd name="T40" fmla="*/ 0 w 103"/>
                    <a:gd name="T41" fmla="*/ 0 h 93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103" h="93">
                      <a:moveTo>
                        <a:pt x="0" y="0"/>
                      </a:moveTo>
                      <a:lnTo>
                        <a:pt x="11" y="12"/>
                      </a:lnTo>
                      <a:lnTo>
                        <a:pt x="21" y="23"/>
                      </a:lnTo>
                      <a:lnTo>
                        <a:pt x="35" y="34"/>
                      </a:lnTo>
                      <a:lnTo>
                        <a:pt x="48" y="47"/>
                      </a:lnTo>
                      <a:lnTo>
                        <a:pt x="60" y="58"/>
                      </a:lnTo>
                      <a:lnTo>
                        <a:pt x="71" y="69"/>
                      </a:lnTo>
                      <a:lnTo>
                        <a:pt x="81" y="83"/>
                      </a:lnTo>
                      <a:lnTo>
                        <a:pt x="90" y="93"/>
                      </a:lnTo>
                      <a:lnTo>
                        <a:pt x="97" y="80"/>
                      </a:lnTo>
                      <a:lnTo>
                        <a:pt x="103" y="66"/>
                      </a:lnTo>
                      <a:lnTo>
                        <a:pt x="103" y="50"/>
                      </a:lnTo>
                      <a:lnTo>
                        <a:pt x="101" y="30"/>
                      </a:lnTo>
                      <a:lnTo>
                        <a:pt x="90" y="30"/>
                      </a:lnTo>
                      <a:lnTo>
                        <a:pt x="76" y="28"/>
                      </a:lnTo>
                      <a:lnTo>
                        <a:pt x="65" y="23"/>
                      </a:lnTo>
                      <a:lnTo>
                        <a:pt x="51" y="20"/>
                      </a:lnTo>
                      <a:lnTo>
                        <a:pt x="41" y="14"/>
                      </a:lnTo>
                      <a:lnTo>
                        <a:pt x="27" y="9"/>
                      </a:lnTo>
                      <a:lnTo>
                        <a:pt x="13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4828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30" name="Freeform 408"/>
                <p:cNvSpPr>
                  <a:spLocks/>
                </p:cNvSpPr>
                <p:nvPr/>
              </p:nvSpPr>
              <p:spPr bwMode="auto">
                <a:xfrm>
                  <a:off x="4759" y="1318"/>
                  <a:ext cx="146" cy="136"/>
                </a:xfrm>
                <a:custGeom>
                  <a:avLst/>
                  <a:gdLst>
                    <a:gd name="T0" fmla="*/ 36 w 582"/>
                    <a:gd name="T1" fmla="*/ 30 h 547"/>
                    <a:gd name="T2" fmla="*/ 37 w 582"/>
                    <a:gd name="T3" fmla="*/ 23 h 547"/>
                    <a:gd name="T4" fmla="*/ 35 w 582"/>
                    <a:gd name="T5" fmla="*/ 16 h 547"/>
                    <a:gd name="T6" fmla="*/ 33 w 582"/>
                    <a:gd name="T7" fmla="*/ 9 h 547"/>
                    <a:gd name="T8" fmla="*/ 32 w 582"/>
                    <a:gd name="T9" fmla="*/ 11 h 547"/>
                    <a:gd name="T10" fmla="*/ 31 w 582"/>
                    <a:gd name="T11" fmla="*/ 19 h 547"/>
                    <a:gd name="T12" fmla="*/ 29 w 582"/>
                    <a:gd name="T13" fmla="*/ 23 h 547"/>
                    <a:gd name="T14" fmla="*/ 22 w 582"/>
                    <a:gd name="T15" fmla="*/ 19 h 547"/>
                    <a:gd name="T16" fmla="*/ 13 w 582"/>
                    <a:gd name="T17" fmla="*/ 11 h 547"/>
                    <a:gd name="T18" fmla="*/ 8 w 582"/>
                    <a:gd name="T19" fmla="*/ 5 h 547"/>
                    <a:gd name="T20" fmla="*/ 10 w 582"/>
                    <a:gd name="T21" fmla="*/ 4 h 547"/>
                    <a:gd name="T22" fmla="*/ 15 w 582"/>
                    <a:gd name="T23" fmla="*/ 9 h 547"/>
                    <a:gd name="T24" fmla="*/ 22 w 582"/>
                    <a:gd name="T25" fmla="*/ 15 h 547"/>
                    <a:gd name="T26" fmla="*/ 27 w 582"/>
                    <a:gd name="T27" fmla="*/ 20 h 547"/>
                    <a:gd name="T28" fmla="*/ 29 w 582"/>
                    <a:gd name="T29" fmla="*/ 18 h 547"/>
                    <a:gd name="T30" fmla="*/ 29 w 582"/>
                    <a:gd name="T31" fmla="*/ 14 h 547"/>
                    <a:gd name="T32" fmla="*/ 27 w 582"/>
                    <a:gd name="T33" fmla="*/ 11 h 547"/>
                    <a:gd name="T34" fmla="*/ 24 w 582"/>
                    <a:gd name="T35" fmla="*/ 8 h 547"/>
                    <a:gd name="T36" fmla="*/ 21 w 582"/>
                    <a:gd name="T37" fmla="*/ 5 h 547"/>
                    <a:gd name="T38" fmla="*/ 18 w 582"/>
                    <a:gd name="T39" fmla="*/ 3 h 547"/>
                    <a:gd name="T40" fmla="*/ 14 w 582"/>
                    <a:gd name="T41" fmla="*/ 1 h 547"/>
                    <a:gd name="T42" fmla="*/ 11 w 582"/>
                    <a:gd name="T43" fmla="*/ 1 h 547"/>
                    <a:gd name="T44" fmla="*/ 7 w 582"/>
                    <a:gd name="T45" fmla="*/ 1 h 547"/>
                    <a:gd name="T46" fmla="*/ 4 w 582"/>
                    <a:gd name="T47" fmla="*/ 1 h 547"/>
                    <a:gd name="T48" fmla="*/ 1 w 582"/>
                    <a:gd name="T49" fmla="*/ 2 h 547"/>
                    <a:gd name="T50" fmla="*/ 1 w 582"/>
                    <a:gd name="T51" fmla="*/ 7 h 547"/>
                    <a:gd name="T52" fmla="*/ 4 w 582"/>
                    <a:gd name="T53" fmla="*/ 13 h 547"/>
                    <a:gd name="T54" fmla="*/ 9 w 582"/>
                    <a:gd name="T55" fmla="*/ 20 h 547"/>
                    <a:gd name="T56" fmla="*/ 15 w 582"/>
                    <a:gd name="T57" fmla="*/ 26 h 547"/>
                    <a:gd name="T58" fmla="*/ 22 w 582"/>
                    <a:gd name="T59" fmla="*/ 31 h 547"/>
                    <a:gd name="T60" fmla="*/ 28 w 582"/>
                    <a:gd name="T61" fmla="*/ 33 h 547"/>
                    <a:gd name="T62" fmla="*/ 33 w 582"/>
                    <a:gd name="T63" fmla="*/ 34 h 547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582" h="547">
                      <a:moveTo>
                        <a:pt x="546" y="522"/>
                      </a:moveTo>
                      <a:lnTo>
                        <a:pt x="568" y="478"/>
                      </a:lnTo>
                      <a:lnTo>
                        <a:pt x="582" y="425"/>
                      </a:lnTo>
                      <a:lnTo>
                        <a:pt x="582" y="370"/>
                      </a:lnTo>
                      <a:lnTo>
                        <a:pt x="576" y="310"/>
                      </a:lnTo>
                      <a:lnTo>
                        <a:pt x="562" y="254"/>
                      </a:lnTo>
                      <a:lnTo>
                        <a:pt x="546" y="199"/>
                      </a:lnTo>
                      <a:lnTo>
                        <a:pt x="524" y="153"/>
                      </a:lnTo>
                      <a:lnTo>
                        <a:pt x="499" y="114"/>
                      </a:lnTo>
                      <a:lnTo>
                        <a:pt x="505" y="180"/>
                      </a:lnTo>
                      <a:lnTo>
                        <a:pt x="505" y="245"/>
                      </a:lnTo>
                      <a:lnTo>
                        <a:pt x="497" y="307"/>
                      </a:lnTo>
                      <a:lnTo>
                        <a:pt x="481" y="370"/>
                      </a:lnTo>
                      <a:lnTo>
                        <a:pt x="453" y="378"/>
                      </a:lnTo>
                      <a:lnTo>
                        <a:pt x="405" y="354"/>
                      </a:lnTo>
                      <a:lnTo>
                        <a:pt x="342" y="305"/>
                      </a:lnTo>
                      <a:lnTo>
                        <a:pt x="277" y="245"/>
                      </a:lnTo>
                      <a:lnTo>
                        <a:pt x="211" y="183"/>
                      </a:lnTo>
                      <a:lnTo>
                        <a:pt x="162" y="123"/>
                      </a:lnTo>
                      <a:lnTo>
                        <a:pt x="133" y="77"/>
                      </a:lnTo>
                      <a:lnTo>
                        <a:pt x="136" y="55"/>
                      </a:lnTo>
                      <a:lnTo>
                        <a:pt x="157" y="65"/>
                      </a:lnTo>
                      <a:lnTo>
                        <a:pt x="195" y="98"/>
                      </a:lnTo>
                      <a:lnTo>
                        <a:pt x="241" y="144"/>
                      </a:lnTo>
                      <a:lnTo>
                        <a:pt x="293" y="199"/>
                      </a:lnTo>
                      <a:lnTo>
                        <a:pt x="345" y="250"/>
                      </a:lnTo>
                      <a:lnTo>
                        <a:pt x="391" y="294"/>
                      </a:lnTo>
                      <a:lnTo>
                        <a:pt x="426" y="319"/>
                      </a:lnTo>
                      <a:lnTo>
                        <a:pt x="448" y="316"/>
                      </a:lnTo>
                      <a:lnTo>
                        <a:pt x="453" y="286"/>
                      </a:lnTo>
                      <a:lnTo>
                        <a:pt x="453" y="256"/>
                      </a:lnTo>
                      <a:lnTo>
                        <a:pt x="453" y="226"/>
                      </a:lnTo>
                      <a:lnTo>
                        <a:pt x="453" y="194"/>
                      </a:lnTo>
                      <a:lnTo>
                        <a:pt x="432" y="171"/>
                      </a:lnTo>
                      <a:lnTo>
                        <a:pt x="410" y="150"/>
                      </a:lnTo>
                      <a:lnTo>
                        <a:pt x="386" y="125"/>
                      </a:lnTo>
                      <a:lnTo>
                        <a:pt x="361" y="104"/>
                      </a:lnTo>
                      <a:lnTo>
                        <a:pt x="333" y="85"/>
                      </a:lnTo>
                      <a:lnTo>
                        <a:pt x="310" y="63"/>
                      </a:lnTo>
                      <a:lnTo>
                        <a:pt x="280" y="47"/>
                      </a:lnTo>
                      <a:lnTo>
                        <a:pt x="252" y="30"/>
                      </a:lnTo>
                      <a:lnTo>
                        <a:pt x="225" y="22"/>
                      </a:lnTo>
                      <a:lnTo>
                        <a:pt x="198" y="17"/>
                      </a:lnTo>
                      <a:lnTo>
                        <a:pt x="171" y="17"/>
                      </a:lnTo>
                      <a:lnTo>
                        <a:pt x="141" y="17"/>
                      </a:lnTo>
                      <a:lnTo>
                        <a:pt x="114" y="17"/>
                      </a:lnTo>
                      <a:lnTo>
                        <a:pt x="86" y="17"/>
                      </a:lnTo>
                      <a:lnTo>
                        <a:pt x="60" y="12"/>
                      </a:lnTo>
                      <a:lnTo>
                        <a:pt x="33" y="0"/>
                      </a:lnTo>
                      <a:lnTo>
                        <a:pt x="8" y="33"/>
                      </a:lnTo>
                      <a:lnTo>
                        <a:pt x="0" y="71"/>
                      </a:lnTo>
                      <a:lnTo>
                        <a:pt x="8" y="118"/>
                      </a:lnTo>
                      <a:lnTo>
                        <a:pt x="24" y="166"/>
                      </a:lnTo>
                      <a:lnTo>
                        <a:pt x="54" y="218"/>
                      </a:lnTo>
                      <a:lnTo>
                        <a:pt x="92" y="270"/>
                      </a:lnTo>
                      <a:lnTo>
                        <a:pt x="136" y="321"/>
                      </a:lnTo>
                      <a:lnTo>
                        <a:pt x="185" y="370"/>
                      </a:lnTo>
                      <a:lnTo>
                        <a:pt x="236" y="419"/>
                      </a:lnTo>
                      <a:lnTo>
                        <a:pt x="291" y="460"/>
                      </a:lnTo>
                      <a:lnTo>
                        <a:pt x="345" y="495"/>
                      </a:lnTo>
                      <a:lnTo>
                        <a:pt x="396" y="522"/>
                      </a:lnTo>
                      <a:lnTo>
                        <a:pt x="442" y="538"/>
                      </a:lnTo>
                      <a:lnTo>
                        <a:pt x="486" y="547"/>
                      </a:lnTo>
                      <a:lnTo>
                        <a:pt x="522" y="541"/>
                      </a:lnTo>
                      <a:lnTo>
                        <a:pt x="546" y="522"/>
                      </a:lnTo>
                      <a:close/>
                    </a:path>
                  </a:pathLst>
                </a:custGeom>
                <a:solidFill>
                  <a:srgbClr val="005E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31" name="Freeform 409"/>
                <p:cNvSpPr>
                  <a:spLocks/>
                </p:cNvSpPr>
                <p:nvPr/>
              </p:nvSpPr>
              <p:spPr bwMode="auto">
                <a:xfrm>
                  <a:off x="4772" y="1346"/>
                  <a:ext cx="32" cy="45"/>
                </a:xfrm>
                <a:custGeom>
                  <a:avLst/>
                  <a:gdLst>
                    <a:gd name="T0" fmla="*/ 0 w 128"/>
                    <a:gd name="T1" fmla="*/ 0 h 179"/>
                    <a:gd name="T2" fmla="*/ 8 w 128"/>
                    <a:gd name="T3" fmla="*/ 11 h 179"/>
                    <a:gd name="T4" fmla="*/ 7 w 128"/>
                    <a:gd name="T5" fmla="*/ 10 h 179"/>
                    <a:gd name="T6" fmla="*/ 5 w 128"/>
                    <a:gd name="T7" fmla="*/ 9 h 179"/>
                    <a:gd name="T8" fmla="*/ 4 w 128"/>
                    <a:gd name="T9" fmla="*/ 7 h 179"/>
                    <a:gd name="T10" fmla="*/ 3 w 128"/>
                    <a:gd name="T11" fmla="*/ 6 h 179"/>
                    <a:gd name="T12" fmla="*/ 2 w 128"/>
                    <a:gd name="T13" fmla="*/ 4 h 179"/>
                    <a:gd name="T14" fmla="*/ 1 w 128"/>
                    <a:gd name="T15" fmla="*/ 3 h 179"/>
                    <a:gd name="T16" fmla="*/ 1 w 128"/>
                    <a:gd name="T17" fmla="*/ 2 h 179"/>
                    <a:gd name="T18" fmla="*/ 0 w 128"/>
                    <a:gd name="T19" fmla="*/ 0 h 179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28" h="179">
                      <a:moveTo>
                        <a:pt x="0" y="0"/>
                      </a:moveTo>
                      <a:lnTo>
                        <a:pt x="128" y="179"/>
                      </a:lnTo>
                      <a:lnTo>
                        <a:pt x="106" y="158"/>
                      </a:lnTo>
                      <a:lnTo>
                        <a:pt x="85" y="136"/>
                      </a:lnTo>
                      <a:lnTo>
                        <a:pt x="65" y="114"/>
                      </a:lnTo>
                      <a:lnTo>
                        <a:pt x="49" y="89"/>
                      </a:lnTo>
                      <a:lnTo>
                        <a:pt x="33" y="68"/>
                      </a:lnTo>
                      <a:lnTo>
                        <a:pt x="19" y="43"/>
                      </a:lnTo>
                      <a:lnTo>
                        <a:pt x="9" y="2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68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32" name="Freeform 410"/>
                <p:cNvSpPr>
                  <a:spLocks/>
                </p:cNvSpPr>
                <p:nvPr/>
              </p:nvSpPr>
              <p:spPr bwMode="auto">
                <a:xfrm>
                  <a:off x="4769" y="1331"/>
                  <a:ext cx="52" cy="75"/>
                </a:xfrm>
                <a:custGeom>
                  <a:avLst/>
                  <a:gdLst>
                    <a:gd name="T0" fmla="*/ 0 w 207"/>
                    <a:gd name="T1" fmla="*/ 0 h 299"/>
                    <a:gd name="T2" fmla="*/ 13 w 207"/>
                    <a:gd name="T3" fmla="*/ 19 h 299"/>
                    <a:gd name="T4" fmla="*/ 11 w 207"/>
                    <a:gd name="T5" fmla="*/ 17 h 299"/>
                    <a:gd name="T6" fmla="*/ 8 w 207"/>
                    <a:gd name="T7" fmla="*/ 15 h 299"/>
                    <a:gd name="T8" fmla="*/ 6 w 207"/>
                    <a:gd name="T9" fmla="*/ 12 h 299"/>
                    <a:gd name="T10" fmla="*/ 4 w 207"/>
                    <a:gd name="T11" fmla="*/ 10 h 299"/>
                    <a:gd name="T12" fmla="*/ 2 w 207"/>
                    <a:gd name="T13" fmla="*/ 7 h 299"/>
                    <a:gd name="T14" fmla="*/ 1 w 207"/>
                    <a:gd name="T15" fmla="*/ 5 h 299"/>
                    <a:gd name="T16" fmla="*/ 1 w 207"/>
                    <a:gd name="T17" fmla="*/ 2 h 299"/>
                    <a:gd name="T18" fmla="*/ 0 w 207"/>
                    <a:gd name="T19" fmla="*/ 0 h 299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07" h="299">
                      <a:moveTo>
                        <a:pt x="0" y="0"/>
                      </a:moveTo>
                      <a:lnTo>
                        <a:pt x="207" y="299"/>
                      </a:lnTo>
                      <a:lnTo>
                        <a:pt x="166" y="266"/>
                      </a:lnTo>
                      <a:lnTo>
                        <a:pt x="129" y="231"/>
                      </a:lnTo>
                      <a:lnTo>
                        <a:pt x="93" y="193"/>
                      </a:lnTo>
                      <a:lnTo>
                        <a:pt x="63" y="152"/>
                      </a:lnTo>
                      <a:lnTo>
                        <a:pt x="36" y="114"/>
                      </a:lnTo>
                      <a:lnTo>
                        <a:pt x="16" y="73"/>
                      </a:lnTo>
                      <a:lnTo>
                        <a:pt x="6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98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33" name="Freeform 411"/>
                <p:cNvSpPr>
                  <a:spLocks/>
                </p:cNvSpPr>
                <p:nvPr/>
              </p:nvSpPr>
              <p:spPr bwMode="auto">
                <a:xfrm>
                  <a:off x="4769" y="1325"/>
                  <a:ext cx="66" cy="91"/>
                </a:xfrm>
                <a:custGeom>
                  <a:avLst/>
                  <a:gdLst>
                    <a:gd name="T0" fmla="*/ 9 w 261"/>
                    <a:gd name="T1" fmla="*/ 17 h 364"/>
                    <a:gd name="T2" fmla="*/ 1 w 261"/>
                    <a:gd name="T3" fmla="*/ 5 h 364"/>
                    <a:gd name="T4" fmla="*/ 0 w 261"/>
                    <a:gd name="T5" fmla="*/ 4 h 364"/>
                    <a:gd name="T6" fmla="*/ 0 w 261"/>
                    <a:gd name="T7" fmla="*/ 2 h 364"/>
                    <a:gd name="T8" fmla="*/ 0 w 261"/>
                    <a:gd name="T9" fmla="*/ 1 h 364"/>
                    <a:gd name="T10" fmla="*/ 0 w 261"/>
                    <a:gd name="T11" fmla="*/ 0 h 364"/>
                    <a:gd name="T12" fmla="*/ 17 w 261"/>
                    <a:gd name="T13" fmla="*/ 23 h 364"/>
                    <a:gd name="T14" fmla="*/ 16 w 261"/>
                    <a:gd name="T15" fmla="*/ 22 h 364"/>
                    <a:gd name="T16" fmla="*/ 15 w 261"/>
                    <a:gd name="T17" fmla="*/ 22 h 364"/>
                    <a:gd name="T18" fmla="*/ 14 w 261"/>
                    <a:gd name="T19" fmla="*/ 21 h 364"/>
                    <a:gd name="T20" fmla="*/ 13 w 261"/>
                    <a:gd name="T21" fmla="*/ 20 h 364"/>
                    <a:gd name="T22" fmla="*/ 12 w 261"/>
                    <a:gd name="T23" fmla="*/ 19 h 364"/>
                    <a:gd name="T24" fmla="*/ 11 w 261"/>
                    <a:gd name="T25" fmla="*/ 18 h 364"/>
                    <a:gd name="T26" fmla="*/ 10 w 261"/>
                    <a:gd name="T27" fmla="*/ 17 h 364"/>
                    <a:gd name="T28" fmla="*/ 9 w 261"/>
                    <a:gd name="T29" fmla="*/ 17 h 36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261" h="364">
                      <a:moveTo>
                        <a:pt x="139" y="263"/>
                      </a:moveTo>
                      <a:lnTo>
                        <a:pt x="11" y="84"/>
                      </a:lnTo>
                      <a:lnTo>
                        <a:pt x="4" y="60"/>
                      </a:lnTo>
                      <a:lnTo>
                        <a:pt x="0" y="37"/>
                      </a:lnTo>
                      <a:lnTo>
                        <a:pt x="0" y="19"/>
                      </a:lnTo>
                      <a:lnTo>
                        <a:pt x="4" y="0"/>
                      </a:lnTo>
                      <a:lnTo>
                        <a:pt x="261" y="364"/>
                      </a:lnTo>
                      <a:lnTo>
                        <a:pt x="247" y="353"/>
                      </a:lnTo>
                      <a:lnTo>
                        <a:pt x="231" y="342"/>
                      </a:lnTo>
                      <a:lnTo>
                        <a:pt x="215" y="332"/>
                      </a:lnTo>
                      <a:lnTo>
                        <a:pt x="201" y="318"/>
                      </a:lnTo>
                      <a:lnTo>
                        <a:pt x="185" y="304"/>
                      </a:lnTo>
                      <a:lnTo>
                        <a:pt x="169" y="291"/>
                      </a:lnTo>
                      <a:lnTo>
                        <a:pt x="152" y="277"/>
                      </a:lnTo>
                      <a:lnTo>
                        <a:pt x="139" y="263"/>
                      </a:lnTo>
                      <a:close/>
                    </a:path>
                  </a:pathLst>
                </a:custGeom>
                <a:solidFill>
                  <a:srgbClr val="598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34" name="Freeform 412"/>
                <p:cNvSpPr>
                  <a:spLocks/>
                </p:cNvSpPr>
                <p:nvPr/>
              </p:nvSpPr>
              <p:spPr bwMode="auto">
                <a:xfrm>
                  <a:off x="4769" y="1321"/>
                  <a:ext cx="78" cy="102"/>
                </a:xfrm>
                <a:custGeom>
                  <a:avLst/>
                  <a:gdLst>
                    <a:gd name="T0" fmla="*/ 13 w 313"/>
                    <a:gd name="T1" fmla="*/ 21 h 410"/>
                    <a:gd name="T2" fmla="*/ 0 w 313"/>
                    <a:gd name="T3" fmla="*/ 3 h 410"/>
                    <a:gd name="T4" fmla="*/ 0 w 313"/>
                    <a:gd name="T5" fmla="*/ 2 h 410"/>
                    <a:gd name="T6" fmla="*/ 0 w 313"/>
                    <a:gd name="T7" fmla="*/ 1 h 410"/>
                    <a:gd name="T8" fmla="*/ 0 w 313"/>
                    <a:gd name="T9" fmla="*/ 0 h 410"/>
                    <a:gd name="T10" fmla="*/ 1 w 313"/>
                    <a:gd name="T11" fmla="*/ 0 h 410"/>
                    <a:gd name="T12" fmla="*/ 1 w 313"/>
                    <a:gd name="T13" fmla="*/ 0 h 410"/>
                    <a:gd name="T14" fmla="*/ 1 w 313"/>
                    <a:gd name="T15" fmla="*/ 0 h 410"/>
                    <a:gd name="T16" fmla="*/ 1 w 313"/>
                    <a:gd name="T17" fmla="*/ 0 h 410"/>
                    <a:gd name="T18" fmla="*/ 19 w 313"/>
                    <a:gd name="T19" fmla="*/ 25 h 410"/>
                    <a:gd name="T20" fmla="*/ 19 w 313"/>
                    <a:gd name="T21" fmla="*/ 25 h 410"/>
                    <a:gd name="T22" fmla="*/ 18 w 313"/>
                    <a:gd name="T23" fmla="*/ 25 h 410"/>
                    <a:gd name="T24" fmla="*/ 17 w 313"/>
                    <a:gd name="T25" fmla="*/ 24 h 410"/>
                    <a:gd name="T26" fmla="*/ 16 w 313"/>
                    <a:gd name="T27" fmla="*/ 24 h 410"/>
                    <a:gd name="T28" fmla="*/ 15 w 313"/>
                    <a:gd name="T29" fmla="*/ 23 h 410"/>
                    <a:gd name="T30" fmla="*/ 15 w 313"/>
                    <a:gd name="T31" fmla="*/ 23 h 410"/>
                    <a:gd name="T32" fmla="*/ 14 w 313"/>
                    <a:gd name="T33" fmla="*/ 22 h 410"/>
                    <a:gd name="T34" fmla="*/ 13 w 313"/>
                    <a:gd name="T35" fmla="*/ 21 h 410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313" h="410">
                      <a:moveTo>
                        <a:pt x="207" y="342"/>
                      </a:moveTo>
                      <a:lnTo>
                        <a:pt x="0" y="43"/>
                      </a:lnTo>
                      <a:lnTo>
                        <a:pt x="0" y="32"/>
                      </a:lnTo>
                      <a:lnTo>
                        <a:pt x="4" y="18"/>
                      </a:lnTo>
                      <a:lnTo>
                        <a:pt x="6" y="7"/>
                      </a:lnTo>
                      <a:lnTo>
                        <a:pt x="11" y="0"/>
                      </a:lnTo>
                      <a:lnTo>
                        <a:pt x="16" y="0"/>
                      </a:lnTo>
                      <a:lnTo>
                        <a:pt x="20" y="0"/>
                      </a:lnTo>
                      <a:lnTo>
                        <a:pt x="22" y="2"/>
                      </a:lnTo>
                      <a:lnTo>
                        <a:pt x="313" y="410"/>
                      </a:lnTo>
                      <a:lnTo>
                        <a:pt x="300" y="404"/>
                      </a:lnTo>
                      <a:lnTo>
                        <a:pt x="286" y="396"/>
                      </a:lnTo>
                      <a:lnTo>
                        <a:pt x="272" y="388"/>
                      </a:lnTo>
                      <a:lnTo>
                        <a:pt x="261" y="380"/>
                      </a:lnTo>
                      <a:lnTo>
                        <a:pt x="247" y="372"/>
                      </a:lnTo>
                      <a:lnTo>
                        <a:pt x="235" y="364"/>
                      </a:lnTo>
                      <a:lnTo>
                        <a:pt x="221" y="353"/>
                      </a:lnTo>
                      <a:lnTo>
                        <a:pt x="207" y="342"/>
                      </a:lnTo>
                      <a:close/>
                    </a:path>
                  </a:pathLst>
                </a:custGeom>
                <a:solidFill>
                  <a:srgbClr val="5E93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35" name="Freeform 413"/>
                <p:cNvSpPr>
                  <a:spLocks/>
                </p:cNvSpPr>
                <p:nvPr/>
              </p:nvSpPr>
              <p:spPr bwMode="auto">
                <a:xfrm>
                  <a:off x="4770" y="1321"/>
                  <a:ext cx="87" cy="107"/>
                </a:xfrm>
                <a:custGeom>
                  <a:avLst/>
                  <a:gdLst>
                    <a:gd name="T0" fmla="*/ 16 w 347"/>
                    <a:gd name="T1" fmla="*/ 24 h 429"/>
                    <a:gd name="T2" fmla="*/ 0 w 347"/>
                    <a:gd name="T3" fmla="*/ 1 h 429"/>
                    <a:gd name="T4" fmla="*/ 0 w 347"/>
                    <a:gd name="T5" fmla="*/ 0 h 429"/>
                    <a:gd name="T6" fmla="*/ 0 w 347"/>
                    <a:gd name="T7" fmla="*/ 0 h 429"/>
                    <a:gd name="T8" fmla="*/ 0 w 347"/>
                    <a:gd name="T9" fmla="*/ 0 h 429"/>
                    <a:gd name="T10" fmla="*/ 1 w 347"/>
                    <a:gd name="T11" fmla="*/ 0 h 429"/>
                    <a:gd name="T12" fmla="*/ 1 w 347"/>
                    <a:gd name="T13" fmla="*/ 0 h 429"/>
                    <a:gd name="T14" fmla="*/ 2 w 347"/>
                    <a:gd name="T15" fmla="*/ 0 h 429"/>
                    <a:gd name="T16" fmla="*/ 2 w 347"/>
                    <a:gd name="T17" fmla="*/ 0 h 429"/>
                    <a:gd name="T18" fmla="*/ 3 w 347"/>
                    <a:gd name="T19" fmla="*/ 0 h 429"/>
                    <a:gd name="T20" fmla="*/ 6 w 347"/>
                    <a:gd name="T21" fmla="*/ 4 h 429"/>
                    <a:gd name="T22" fmla="*/ 6 w 347"/>
                    <a:gd name="T23" fmla="*/ 5 h 429"/>
                    <a:gd name="T24" fmla="*/ 7 w 347"/>
                    <a:gd name="T25" fmla="*/ 6 h 429"/>
                    <a:gd name="T26" fmla="*/ 8 w 347"/>
                    <a:gd name="T27" fmla="*/ 7 h 429"/>
                    <a:gd name="T28" fmla="*/ 9 w 347"/>
                    <a:gd name="T29" fmla="*/ 9 h 429"/>
                    <a:gd name="T30" fmla="*/ 22 w 347"/>
                    <a:gd name="T31" fmla="*/ 27 h 429"/>
                    <a:gd name="T32" fmla="*/ 21 w 347"/>
                    <a:gd name="T33" fmla="*/ 26 h 429"/>
                    <a:gd name="T34" fmla="*/ 20 w 347"/>
                    <a:gd name="T35" fmla="*/ 26 h 429"/>
                    <a:gd name="T36" fmla="*/ 20 w 347"/>
                    <a:gd name="T37" fmla="*/ 26 h 429"/>
                    <a:gd name="T38" fmla="*/ 19 w 347"/>
                    <a:gd name="T39" fmla="*/ 25 h 429"/>
                    <a:gd name="T40" fmla="*/ 18 w 347"/>
                    <a:gd name="T41" fmla="*/ 25 h 429"/>
                    <a:gd name="T42" fmla="*/ 18 w 347"/>
                    <a:gd name="T43" fmla="*/ 25 h 429"/>
                    <a:gd name="T44" fmla="*/ 17 w 347"/>
                    <a:gd name="T45" fmla="*/ 24 h 429"/>
                    <a:gd name="T46" fmla="*/ 16 w 347"/>
                    <a:gd name="T47" fmla="*/ 24 h 429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347" h="429">
                      <a:moveTo>
                        <a:pt x="257" y="380"/>
                      </a:moveTo>
                      <a:lnTo>
                        <a:pt x="0" y="16"/>
                      </a:lnTo>
                      <a:lnTo>
                        <a:pt x="0" y="10"/>
                      </a:lnTo>
                      <a:lnTo>
                        <a:pt x="2" y="7"/>
                      </a:lnTo>
                      <a:lnTo>
                        <a:pt x="5" y="2"/>
                      </a:lnTo>
                      <a:lnTo>
                        <a:pt x="7" y="0"/>
                      </a:lnTo>
                      <a:lnTo>
                        <a:pt x="16" y="2"/>
                      </a:lnTo>
                      <a:lnTo>
                        <a:pt x="26" y="2"/>
                      </a:lnTo>
                      <a:lnTo>
                        <a:pt x="37" y="2"/>
                      </a:lnTo>
                      <a:lnTo>
                        <a:pt x="46" y="2"/>
                      </a:lnTo>
                      <a:lnTo>
                        <a:pt x="92" y="70"/>
                      </a:lnTo>
                      <a:lnTo>
                        <a:pt x="100" y="83"/>
                      </a:lnTo>
                      <a:lnTo>
                        <a:pt x="111" y="100"/>
                      </a:lnTo>
                      <a:lnTo>
                        <a:pt x="127" y="119"/>
                      </a:lnTo>
                      <a:lnTo>
                        <a:pt x="146" y="141"/>
                      </a:lnTo>
                      <a:lnTo>
                        <a:pt x="347" y="429"/>
                      </a:lnTo>
                      <a:lnTo>
                        <a:pt x="336" y="423"/>
                      </a:lnTo>
                      <a:lnTo>
                        <a:pt x="325" y="420"/>
                      </a:lnTo>
                      <a:lnTo>
                        <a:pt x="314" y="415"/>
                      </a:lnTo>
                      <a:lnTo>
                        <a:pt x="303" y="410"/>
                      </a:lnTo>
                      <a:lnTo>
                        <a:pt x="293" y="404"/>
                      </a:lnTo>
                      <a:lnTo>
                        <a:pt x="282" y="396"/>
                      </a:lnTo>
                      <a:lnTo>
                        <a:pt x="268" y="388"/>
                      </a:lnTo>
                      <a:lnTo>
                        <a:pt x="257" y="380"/>
                      </a:lnTo>
                      <a:close/>
                    </a:path>
                  </a:pathLst>
                </a:custGeom>
                <a:solidFill>
                  <a:srgbClr val="6093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36" name="Freeform 414"/>
                <p:cNvSpPr>
                  <a:spLocks/>
                </p:cNvSpPr>
                <p:nvPr/>
              </p:nvSpPr>
              <p:spPr bwMode="auto">
                <a:xfrm>
                  <a:off x="4775" y="1321"/>
                  <a:ext cx="91" cy="110"/>
                </a:xfrm>
                <a:custGeom>
                  <a:avLst/>
                  <a:gdLst>
                    <a:gd name="T0" fmla="*/ 18 w 367"/>
                    <a:gd name="T1" fmla="*/ 25 h 441"/>
                    <a:gd name="T2" fmla="*/ 0 w 367"/>
                    <a:gd name="T3" fmla="*/ 0 h 441"/>
                    <a:gd name="T4" fmla="*/ 1 w 367"/>
                    <a:gd name="T5" fmla="*/ 0 h 441"/>
                    <a:gd name="T6" fmla="*/ 2 w 367"/>
                    <a:gd name="T7" fmla="*/ 0 h 441"/>
                    <a:gd name="T8" fmla="*/ 2 w 367"/>
                    <a:gd name="T9" fmla="*/ 0 h 441"/>
                    <a:gd name="T10" fmla="*/ 3 w 367"/>
                    <a:gd name="T11" fmla="*/ 0 h 441"/>
                    <a:gd name="T12" fmla="*/ 5 w 367"/>
                    <a:gd name="T13" fmla="*/ 2 h 441"/>
                    <a:gd name="T14" fmla="*/ 5 w 367"/>
                    <a:gd name="T15" fmla="*/ 2 h 441"/>
                    <a:gd name="T16" fmla="*/ 5 w 367"/>
                    <a:gd name="T17" fmla="*/ 2 h 441"/>
                    <a:gd name="T18" fmla="*/ 5 w 367"/>
                    <a:gd name="T19" fmla="*/ 2 h 441"/>
                    <a:gd name="T20" fmla="*/ 4 w 367"/>
                    <a:gd name="T21" fmla="*/ 2 h 441"/>
                    <a:gd name="T22" fmla="*/ 4 w 367"/>
                    <a:gd name="T23" fmla="*/ 3 h 441"/>
                    <a:gd name="T24" fmla="*/ 4 w 367"/>
                    <a:gd name="T25" fmla="*/ 4 h 441"/>
                    <a:gd name="T26" fmla="*/ 5 w 367"/>
                    <a:gd name="T27" fmla="*/ 5 h 441"/>
                    <a:gd name="T28" fmla="*/ 6 w 367"/>
                    <a:gd name="T29" fmla="*/ 7 h 441"/>
                    <a:gd name="T30" fmla="*/ 8 w 367"/>
                    <a:gd name="T31" fmla="*/ 9 h 441"/>
                    <a:gd name="T32" fmla="*/ 10 w 367"/>
                    <a:gd name="T33" fmla="*/ 11 h 441"/>
                    <a:gd name="T34" fmla="*/ 12 w 367"/>
                    <a:gd name="T35" fmla="*/ 13 h 441"/>
                    <a:gd name="T36" fmla="*/ 14 w 367"/>
                    <a:gd name="T37" fmla="*/ 15 h 441"/>
                    <a:gd name="T38" fmla="*/ 23 w 367"/>
                    <a:gd name="T39" fmla="*/ 27 h 441"/>
                    <a:gd name="T40" fmla="*/ 21 w 367"/>
                    <a:gd name="T41" fmla="*/ 27 h 441"/>
                    <a:gd name="T42" fmla="*/ 20 w 367"/>
                    <a:gd name="T43" fmla="*/ 27 h 441"/>
                    <a:gd name="T44" fmla="*/ 19 w 367"/>
                    <a:gd name="T45" fmla="*/ 26 h 441"/>
                    <a:gd name="T46" fmla="*/ 18 w 367"/>
                    <a:gd name="T47" fmla="*/ 25 h 441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367" h="441">
                      <a:moveTo>
                        <a:pt x="291" y="408"/>
                      </a:moveTo>
                      <a:lnTo>
                        <a:pt x="0" y="0"/>
                      </a:lnTo>
                      <a:lnTo>
                        <a:pt x="14" y="0"/>
                      </a:lnTo>
                      <a:lnTo>
                        <a:pt x="28" y="3"/>
                      </a:lnTo>
                      <a:lnTo>
                        <a:pt x="41" y="5"/>
                      </a:lnTo>
                      <a:lnTo>
                        <a:pt x="54" y="5"/>
                      </a:lnTo>
                      <a:lnTo>
                        <a:pt x="82" y="38"/>
                      </a:lnTo>
                      <a:lnTo>
                        <a:pt x="82" y="41"/>
                      </a:lnTo>
                      <a:lnTo>
                        <a:pt x="79" y="38"/>
                      </a:lnTo>
                      <a:lnTo>
                        <a:pt x="77" y="38"/>
                      </a:lnTo>
                      <a:lnTo>
                        <a:pt x="74" y="41"/>
                      </a:lnTo>
                      <a:lnTo>
                        <a:pt x="68" y="49"/>
                      </a:lnTo>
                      <a:lnTo>
                        <a:pt x="74" y="65"/>
                      </a:lnTo>
                      <a:lnTo>
                        <a:pt x="84" y="87"/>
                      </a:lnTo>
                      <a:lnTo>
                        <a:pt x="103" y="114"/>
                      </a:lnTo>
                      <a:lnTo>
                        <a:pt x="130" y="144"/>
                      </a:lnTo>
                      <a:lnTo>
                        <a:pt x="160" y="176"/>
                      </a:lnTo>
                      <a:lnTo>
                        <a:pt x="193" y="212"/>
                      </a:lnTo>
                      <a:lnTo>
                        <a:pt x="229" y="245"/>
                      </a:lnTo>
                      <a:lnTo>
                        <a:pt x="367" y="441"/>
                      </a:lnTo>
                      <a:lnTo>
                        <a:pt x="348" y="438"/>
                      </a:lnTo>
                      <a:lnTo>
                        <a:pt x="329" y="429"/>
                      </a:lnTo>
                      <a:lnTo>
                        <a:pt x="310" y="418"/>
                      </a:lnTo>
                      <a:lnTo>
                        <a:pt x="291" y="408"/>
                      </a:lnTo>
                      <a:close/>
                    </a:path>
                  </a:pathLst>
                </a:custGeom>
                <a:solidFill>
                  <a:srgbClr val="6093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37" name="Freeform 415"/>
                <p:cNvSpPr>
                  <a:spLocks noEditPoints="1"/>
                </p:cNvSpPr>
                <p:nvPr/>
              </p:nvSpPr>
              <p:spPr bwMode="auto">
                <a:xfrm>
                  <a:off x="4782" y="1321"/>
                  <a:ext cx="92" cy="112"/>
                </a:xfrm>
                <a:custGeom>
                  <a:avLst/>
                  <a:gdLst>
                    <a:gd name="T0" fmla="*/ 19 w 369"/>
                    <a:gd name="T1" fmla="*/ 27 h 448"/>
                    <a:gd name="T2" fmla="*/ 6 w 369"/>
                    <a:gd name="T3" fmla="*/ 9 h 448"/>
                    <a:gd name="T4" fmla="*/ 7 w 369"/>
                    <a:gd name="T5" fmla="*/ 10 h 448"/>
                    <a:gd name="T6" fmla="*/ 8 w 369"/>
                    <a:gd name="T7" fmla="*/ 11 h 448"/>
                    <a:gd name="T8" fmla="*/ 10 w 369"/>
                    <a:gd name="T9" fmla="*/ 13 h 448"/>
                    <a:gd name="T10" fmla="*/ 11 w 369"/>
                    <a:gd name="T11" fmla="*/ 14 h 448"/>
                    <a:gd name="T12" fmla="*/ 12 w 369"/>
                    <a:gd name="T13" fmla="*/ 15 h 448"/>
                    <a:gd name="T14" fmla="*/ 14 w 369"/>
                    <a:gd name="T15" fmla="*/ 17 h 448"/>
                    <a:gd name="T16" fmla="*/ 15 w 369"/>
                    <a:gd name="T17" fmla="*/ 18 h 448"/>
                    <a:gd name="T18" fmla="*/ 16 w 369"/>
                    <a:gd name="T19" fmla="*/ 19 h 448"/>
                    <a:gd name="T20" fmla="*/ 23 w 369"/>
                    <a:gd name="T21" fmla="*/ 28 h 448"/>
                    <a:gd name="T22" fmla="*/ 22 w 369"/>
                    <a:gd name="T23" fmla="*/ 28 h 448"/>
                    <a:gd name="T24" fmla="*/ 21 w 369"/>
                    <a:gd name="T25" fmla="*/ 28 h 448"/>
                    <a:gd name="T26" fmla="*/ 20 w 369"/>
                    <a:gd name="T27" fmla="*/ 27 h 448"/>
                    <a:gd name="T28" fmla="*/ 19 w 369"/>
                    <a:gd name="T29" fmla="*/ 27 h 448"/>
                    <a:gd name="T30" fmla="*/ 3 w 369"/>
                    <a:gd name="T31" fmla="*/ 4 h 448"/>
                    <a:gd name="T32" fmla="*/ 0 w 369"/>
                    <a:gd name="T33" fmla="*/ 0 h 448"/>
                    <a:gd name="T34" fmla="*/ 1 w 369"/>
                    <a:gd name="T35" fmla="*/ 0 h 448"/>
                    <a:gd name="T36" fmla="*/ 1 w 369"/>
                    <a:gd name="T37" fmla="*/ 0 h 448"/>
                    <a:gd name="T38" fmla="*/ 2 w 369"/>
                    <a:gd name="T39" fmla="*/ 0 h 448"/>
                    <a:gd name="T40" fmla="*/ 3 w 369"/>
                    <a:gd name="T41" fmla="*/ 0 h 448"/>
                    <a:gd name="T42" fmla="*/ 5 w 369"/>
                    <a:gd name="T43" fmla="*/ 3 h 448"/>
                    <a:gd name="T44" fmla="*/ 5 w 369"/>
                    <a:gd name="T45" fmla="*/ 2 h 448"/>
                    <a:gd name="T46" fmla="*/ 4 w 369"/>
                    <a:gd name="T47" fmla="*/ 2 h 448"/>
                    <a:gd name="T48" fmla="*/ 4 w 369"/>
                    <a:gd name="T49" fmla="*/ 2 h 448"/>
                    <a:gd name="T50" fmla="*/ 3 w 369"/>
                    <a:gd name="T51" fmla="*/ 2 h 448"/>
                    <a:gd name="T52" fmla="*/ 3 w 369"/>
                    <a:gd name="T53" fmla="*/ 2 h 448"/>
                    <a:gd name="T54" fmla="*/ 3 w 369"/>
                    <a:gd name="T55" fmla="*/ 2 h 448"/>
                    <a:gd name="T56" fmla="*/ 3 w 369"/>
                    <a:gd name="T57" fmla="*/ 3 h 448"/>
                    <a:gd name="T58" fmla="*/ 3 w 369"/>
                    <a:gd name="T59" fmla="*/ 3 h 448"/>
                    <a:gd name="T60" fmla="*/ 3 w 369"/>
                    <a:gd name="T61" fmla="*/ 3 h 448"/>
                    <a:gd name="T62" fmla="*/ 3 w 369"/>
                    <a:gd name="T63" fmla="*/ 3 h 448"/>
                    <a:gd name="T64" fmla="*/ 3 w 369"/>
                    <a:gd name="T65" fmla="*/ 3 h 448"/>
                    <a:gd name="T66" fmla="*/ 3 w 369"/>
                    <a:gd name="T67" fmla="*/ 3 h 448"/>
                    <a:gd name="T68" fmla="*/ 3 w 369"/>
                    <a:gd name="T69" fmla="*/ 3 h 448"/>
                    <a:gd name="T70" fmla="*/ 3 w 369"/>
                    <a:gd name="T71" fmla="*/ 4 h 448"/>
                    <a:gd name="T72" fmla="*/ 3 w 369"/>
                    <a:gd name="T73" fmla="*/ 4 h 448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369" h="448">
                      <a:moveTo>
                        <a:pt x="301" y="427"/>
                      </a:moveTo>
                      <a:lnTo>
                        <a:pt x="100" y="139"/>
                      </a:lnTo>
                      <a:lnTo>
                        <a:pt x="119" y="160"/>
                      </a:lnTo>
                      <a:lnTo>
                        <a:pt x="137" y="180"/>
                      </a:lnTo>
                      <a:lnTo>
                        <a:pt x="157" y="201"/>
                      </a:lnTo>
                      <a:lnTo>
                        <a:pt x="179" y="222"/>
                      </a:lnTo>
                      <a:lnTo>
                        <a:pt x="201" y="245"/>
                      </a:lnTo>
                      <a:lnTo>
                        <a:pt x="222" y="264"/>
                      </a:lnTo>
                      <a:lnTo>
                        <a:pt x="243" y="282"/>
                      </a:lnTo>
                      <a:lnTo>
                        <a:pt x="266" y="302"/>
                      </a:lnTo>
                      <a:lnTo>
                        <a:pt x="369" y="448"/>
                      </a:lnTo>
                      <a:lnTo>
                        <a:pt x="356" y="446"/>
                      </a:lnTo>
                      <a:lnTo>
                        <a:pt x="339" y="443"/>
                      </a:lnTo>
                      <a:lnTo>
                        <a:pt x="320" y="435"/>
                      </a:lnTo>
                      <a:lnTo>
                        <a:pt x="301" y="427"/>
                      </a:lnTo>
                      <a:close/>
                      <a:moveTo>
                        <a:pt x="46" y="68"/>
                      </a:moveTo>
                      <a:lnTo>
                        <a:pt x="0" y="0"/>
                      </a:lnTo>
                      <a:lnTo>
                        <a:pt x="13" y="3"/>
                      </a:lnTo>
                      <a:lnTo>
                        <a:pt x="26" y="3"/>
                      </a:lnTo>
                      <a:lnTo>
                        <a:pt x="40" y="3"/>
                      </a:lnTo>
                      <a:lnTo>
                        <a:pt x="54" y="0"/>
                      </a:lnTo>
                      <a:lnTo>
                        <a:pt x="81" y="38"/>
                      </a:lnTo>
                      <a:lnTo>
                        <a:pt x="75" y="35"/>
                      </a:lnTo>
                      <a:lnTo>
                        <a:pt x="67" y="33"/>
                      </a:lnTo>
                      <a:lnTo>
                        <a:pt x="62" y="30"/>
                      </a:lnTo>
                      <a:lnTo>
                        <a:pt x="56" y="30"/>
                      </a:lnTo>
                      <a:lnTo>
                        <a:pt x="54" y="33"/>
                      </a:lnTo>
                      <a:lnTo>
                        <a:pt x="54" y="35"/>
                      </a:lnTo>
                      <a:lnTo>
                        <a:pt x="54" y="38"/>
                      </a:lnTo>
                      <a:lnTo>
                        <a:pt x="54" y="41"/>
                      </a:lnTo>
                      <a:lnTo>
                        <a:pt x="51" y="38"/>
                      </a:lnTo>
                      <a:lnTo>
                        <a:pt x="49" y="38"/>
                      </a:lnTo>
                      <a:lnTo>
                        <a:pt x="46" y="41"/>
                      </a:lnTo>
                      <a:lnTo>
                        <a:pt x="43" y="46"/>
                      </a:lnTo>
                      <a:lnTo>
                        <a:pt x="43" y="51"/>
                      </a:lnTo>
                      <a:lnTo>
                        <a:pt x="43" y="60"/>
                      </a:lnTo>
                      <a:lnTo>
                        <a:pt x="46" y="68"/>
                      </a:lnTo>
                      <a:close/>
                    </a:path>
                  </a:pathLst>
                </a:custGeom>
                <a:solidFill>
                  <a:srgbClr val="6696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38" name="Freeform 416"/>
                <p:cNvSpPr>
                  <a:spLocks noEditPoints="1"/>
                </p:cNvSpPr>
                <p:nvPr/>
              </p:nvSpPr>
              <p:spPr bwMode="auto">
                <a:xfrm>
                  <a:off x="4788" y="1321"/>
                  <a:ext cx="94" cy="114"/>
                </a:xfrm>
                <a:custGeom>
                  <a:avLst/>
                  <a:gdLst>
                    <a:gd name="T0" fmla="*/ 20 w 376"/>
                    <a:gd name="T1" fmla="*/ 28 h 454"/>
                    <a:gd name="T2" fmla="*/ 11 w 376"/>
                    <a:gd name="T3" fmla="*/ 16 h 454"/>
                    <a:gd name="T4" fmla="*/ 12 w 376"/>
                    <a:gd name="T5" fmla="*/ 17 h 454"/>
                    <a:gd name="T6" fmla="*/ 13 w 376"/>
                    <a:gd name="T7" fmla="*/ 17 h 454"/>
                    <a:gd name="T8" fmla="*/ 14 w 376"/>
                    <a:gd name="T9" fmla="*/ 18 h 454"/>
                    <a:gd name="T10" fmla="*/ 15 w 376"/>
                    <a:gd name="T11" fmla="*/ 19 h 454"/>
                    <a:gd name="T12" fmla="*/ 16 w 376"/>
                    <a:gd name="T13" fmla="*/ 20 h 454"/>
                    <a:gd name="T14" fmla="*/ 17 w 376"/>
                    <a:gd name="T15" fmla="*/ 21 h 454"/>
                    <a:gd name="T16" fmla="*/ 18 w 376"/>
                    <a:gd name="T17" fmla="*/ 21 h 454"/>
                    <a:gd name="T18" fmla="*/ 19 w 376"/>
                    <a:gd name="T19" fmla="*/ 22 h 454"/>
                    <a:gd name="T20" fmla="*/ 24 w 376"/>
                    <a:gd name="T21" fmla="*/ 29 h 454"/>
                    <a:gd name="T22" fmla="*/ 23 w 376"/>
                    <a:gd name="T23" fmla="*/ 29 h 454"/>
                    <a:gd name="T24" fmla="*/ 22 w 376"/>
                    <a:gd name="T25" fmla="*/ 28 h 454"/>
                    <a:gd name="T26" fmla="*/ 21 w 376"/>
                    <a:gd name="T27" fmla="*/ 28 h 454"/>
                    <a:gd name="T28" fmla="*/ 20 w 376"/>
                    <a:gd name="T29" fmla="*/ 28 h 454"/>
                    <a:gd name="T30" fmla="*/ 2 w 376"/>
                    <a:gd name="T31" fmla="*/ 3 h 454"/>
                    <a:gd name="T32" fmla="*/ 0 w 376"/>
                    <a:gd name="T33" fmla="*/ 0 h 454"/>
                    <a:gd name="T34" fmla="*/ 1 w 376"/>
                    <a:gd name="T35" fmla="*/ 0 h 454"/>
                    <a:gd name="T36" fmla="*/ 2 w 376"/>
                    <a:gd name="T37" fmla="*/ 0 h 454"/>
                    <a:gd name="T38" fmla="*/ 3 w 376"/>
                    <a:gd name="T39" fmla="*/ 0 h 454"/>
                    <a:gd name="T40" fmla="*/ 4 w 376"/>
                    <a:gd name="T41" fmla="*/ 0 h 454"/>
                    <a:gd name="T42" fmla="*/ 7 w 376"/>
                    <a:gd name="T43" fmla="*/ 5 h 454"/>
                    <a:gd name="T44" fmla="*/ 5 w 376"/>
                    <a:gd name="T45" fmla="*/ 4 h 454"/>
                    <a:gd name="T46" fmla="*/ 4 w 376"/>
                    <a:gd name="T47" fmla="*/ 3 h 454"/>
                    <a:gd name="T48" fmla="*/ 3 w 376"/>
                    <a:gd name="T49" fmla="*/ 2 h 454"/>
                    <a:gd name="T50" fmla="*/ 2 w 376"/>
                    <a:gd name="T51" fmla="*/ 2 h 454"/>
                    <a:gd name="T52" fmla="*/ 2 w 376"/>
                    <a:gd name="T53" fmla="*/ 2 h 454"/>
                    <a:gd name="T54" fmla="*/ 2 w 376"/>
                    <a:gd name="T55" fmla="*/ 2 h 454"/>
                    <a:gd name="T56" fmla="*/ 2 w 376"/>
                    <a:gd name="T57" fmla="*/ 3 h 454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0" t="0" r="r" b="b"/>
                  <a:pathLst>
                    <a:path w="376" h="454">
                      <a:moveTo>
                        <a:pt x="313" y="441"/>
                      </a:moveTo>
                      <a:lnTo>
                        <a:pt x="175" y="245"/>
                      </a:lnTo>
                      <a:lnTo>
                        <a:pt x="191" y="261"/>
                      </a:lnTo>
                      <a:lnTo>
                        <a:pt x="207" y="275"/>
                      </a:lnTo>
                      <a:lnTo>
                        <a:pt x="224" y="288"/>
                      </a:lnTo>
                      <a:lnTo>
                        <a:pt x="237" y="302"/>
                      </a:lnTo>
                      <a:lnTo>
                        <a:pt x="253" y="316"/>
                      </a:lnTo>
                      <a:lnTo>
                        <a:pt x="267" y="326"/>
                      </a:lnTo>
                      <a:lnTo>
                        <a:pt x="280" y="337"/>
                      </a:lnTo>
                      <a:lnTo>
                        <a:pt x="294" y="346"/>
                      </a:lnTo>
                      <a:lnTo>
                        <a:pt x="376" y="454"/>
                      </a:lnTo>
                      <a:lnTo>
                        <a:pt x="362" y="454"/>
                      </a:lnTo>
                      <a:lnTo>
                        <a:pt x="346" y="451"/>
                      </a:lnTo>
                      <a:lnTo>
                        <a:pt x="330" y="446"/>
                      </a:lnTo>
                      <a:lnTo>
                        <a:pt x="313" y="441"/>
                      </a:lnTo>
                      <a:close/>
                      <a:moveTo>
                        <a:pt x="28" y="38"/>
                      </a:moveTo>
                      <a:lnTo>
                        <a:pt x="0" y="5"/>
                      </a:lnTo>
                      <a:lnTo>
                        <a:pt x="14" y="5"/>
                      </a:lnTo>
                      <a:lnTo>
                        <a:pt x="28" y="3"/>
                      </a:lnTo>
                      <a:lnTo>
                        <a:pt x="41" y="0"/>
                      </a:lnTo>
                      <a:lnTo>
                        <a:pt x="55" y="0"/>
                      </a:lnTo>
                      <a:lnTo>
                        <a:pt x="109" y="79"/>
                      </a:lnTo>
                      <a:lnTo>
                        <a:pt x="85" y="60"/>
                      </a:lnTo>
                      <a:lnTo>
                        <a:pt x="63" y="44"/>
                      </a:lnTo>
                      <a:lnTo>
                        <a:pt x="44" y="33"/>
                      </a:lnTo>
                      <a:lnTo>
                        <a:pt x="30" y="30"/>
                      </a:lnTo>
                      <a:lnTo>
                        <a:pt x="28" y="33"/>
                      </a:lnTo>
                      <a:lnTo>
                        <a:pt x="28" y="35"/>
                      </a:lnTo>
                      <a:lnTo>
                        <a:pt x="28" y="38"/>
                      </a:lnTo>
                      <a:close/>
                    </a:path>
                  </a:pathLst>
                </a:custGeom>
                <a:solidFill>
                  <a:srgbClr val="68995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39" name="Freeform 417"/>
                <p:cNvSpPr>
                  <a:spLocks noEditPoints="1"/>
                </p:cNvSpPr>
                <p:nvPr/>
              </p:nvSpPr>
              <p:spPr bwMode="auto">
                <a:xfrm>
                  <a:off x="4795" y="1321"/>
                  <a:ext cx="93" cy="113"/>
                </a:xfrm>
                <a:custGeom>
                  <a:avLst/>
                  <a:gdLst>
                    <a:gd name="T0" fmla="*/ 20 w 369"/>
                    <a:gd name="T1" fmla="*/ 28 h 451"/>
                    <a:gd name="T2" fmla="*/ 13 w 369"/>
                    <a:gd name="T3" fmla="*/ 19 h 451"/>
                    <a:gd name="T4" fmla="*/ 14 w 369"/>
                    <a:gd name="T5" fmla="*/ 20 h 451"/>
                    <a:gd name="T6" fmla="*/ 15 w 369"/>
                    <a:gd name="T7" fmla="*/ 20 h 451"/>
                    <a:gd name="T8" fmla="*/ 16 w 369"/>
                    <a:gd name="T9" fmla="*/ 21 h 451"/>
                    <a:gd name="T10" fmla="*/ 17 w 369"/>
                    <a:gd name="T11" fmla="*/ 21 h 451"/>
                    <a:gd name="T12" fmla="*/ 18 w 369"/>
                    <a:gd name="T13" fmla="*/ 22 h 451"/>
                    <a:gd name="T14" fmla="*/ 18 w 369"/>
                    <a:gd name="T15" fmla="*/ 22 h 451"/>
                    <a:gd name="T16" fmla="*/ 19 w 369"/>
                    <a:gd name="T17" fmla="*/ 23 h 451"/>
                    <a:gd name="T18" fmla="*/ 20 w 369"/>
                    <a:gd name="T19" fmla="*/ 23 h 451"/>
                    <a:gd name="T20" fmla="*/ 23 w 369"/>
                    <a:gd name="T21" fmla="*/ 28 h 451"/>
                    <a:gd name="T22" fmla="*/ 23 w 369"/>
                    <a:gd name="T23" fmla="*/ 28 h 451"/>
                    <a:gd name="T24" fmla="*/ 22 w 369"/>
                    <a:gd name="T25" fmla="*/ 28 h 451"/>
                    <a:gd name="T26" fmla="*/ 21 w 369"/>
                    <a:gd name="T27" fmla="*/ 28 h 451"/>
                    <a:gd name="T28" fmla="*/ 20 w 369"/>
                    <a:gd name="T29" fmla="*/ 28 h 451"/>
                    <a:gd name="T30" fmla="*/ 2 w 369"/>
                    <a:gd name="T31" fmla="*/ 3 h 451"/>
                    <a:gd name="T32" fmla="*/ 0 w 369"/>
                    <a:gd name="T33" fmla="*/ 0 h 451"/>
                    <a:gd name="T34" fmla="*/ 1 w 369"/>
                    <a:gd name="T35" fmla="*/ 0 h 451"/>
                    <a:gd name="T36" fmla="*/ 2 w 369"/>
                    <a:gd name="T37" fmla="*/ 0 h 451"/>
                    <a:gd name="T38" fmla="*/ 3 w 369"/>
                    <a:gd name="T39" fmla="*/ 0 h 451"/>
                    <a:gd name="T40" fmla="*/ 4 w 369"/>
                    <a:gd name="T41" fmla="*/ 0 h 451"/>
                    <a:gd name="T42" fmla="*/ 9 w 369"/>
                    <a:gd name="T43" fmla="*/ 8 h 451"/>
                    <a:gd name="T44" fmla="*/ 8 w 369"/>
                    <a:gd name="T45" fmla="*/ 7 h 451"/>
                    <a:gd name="T46" fmla="*/ 7 w 369"/>
                    <a:gd name="T47" fmla="*/ 7 h 451"/>
                    <a:gd name="T48" fmla="*/ 6 w 369"/>
                    <a:gd name="T49" fmla="*/ 6 h 451"/>
                    <a:gd name="T50" fmla="*/ 5 w 369"/>
                    <a:gd name="T51" fmla="*/ 5 h 451"/>
                    <a:gd name="T52" fmla="*/ 4 w 369"/>
                    <a:gd name="T53" fmla="*/ 4 h 451"/>
                    <a:gd name="T54" fmla="*/ 3 w 369"/>
                    <a:gd name="T55" fmla="*/ 4 h 451"/>
                    <a:gd name="T56" fmla="*/ 2 w 369"/>
                    <a:gd name="T57" fmla="*/ 3 h 451"/>
                    <a:gd name="T58" fmla="*/ 2 w 369"/>
                    <a:gd name="T59" fmla="*/ 3 h 451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369" h="451">
                      <a:moveTo>
                        <a:pt x="315" y="448"/>
                      </a:moveTo>
                      <a:lnTo>
                        <a:pt x="212" y="302"/>
                      </a:lnTo>
                      <a:lnTo>
                        <a:pt x="225" y="312"/>
                      </a:lnTo>
                      <a:lnTo>
                        <a:pt x="239" y="323"/>
                      </a:lnTo>
                      <a:lnTo>
                        <a:pt x="252" y="332"/>
                      </a:lnTo>
                      <a:lnTo>
                        <a:pt x="266" y="340"/>
                      </a:lnTo>
                      <a:lnTo>
                        <a:pt x="277" y="348"/>
                      </a:lnTo>
                      <a:lnTo>
                        <a:pt x="290" y="353"/>
                      </a:lnTo>
                      <a:lnTo>
                        <a:pt x="298" y="358"/>
                      </a:lnTo>
                      <a:lnTo>
                        <a:pt x="309" y="362"/>
                      </a:lnTo>
                      <a:lnTo>
                        <a:pt x="369" y="448"/>
                      </a:lnTo>
                      <a:lnTo>
                        <a:pt x="358" y="451"/>
                      </a:lnTo>
                      <a:lnTo>
                        <a:pt x="348" y="451"/>
                      </a:lnTo>
                      <a:lnTo>
                        <a:pt x="332" y="451"/>
                      </a:lnTo>
                      <a:lnTo>
                        <a:pt x="315" y="448"/>
                      </a:lnTo>
                      <a:close/>
                      <a:moveTo>
                        <a:pt x="27" y="38"/>
                      </a:moveTo>
                      <a:lnTo>
                        <a:pt x="0" y="0"/>
                      </a:lnTo>
                      <a:lnTo>
                        <a:pt x="13" y="0"/>
                      </a:lnTo>
                      <a:lnTo>
                        <a:pt x="27" y="0"/>
                      </a:lnTo>
                      <a:lnTo>
                        <a:pt x="41" y="3"/>
                      </a:lnTo>
                      <a:lnTo>
                        <a:pt x="54" y="5"/>
                      </a:lnTo>
                      <a:lnTo>
                        <a:pt x="147" y="130"/>
                      </a:lnTo>
                      <a:lnTo>
                        <a:pt x="131" y="117"/>
                      </a:lnTo>
                      <a:lnTo>
                        <a:pt x="111" y="104"/>
                      </a:lnTo>
                      <a:lnTo>
                        <a:pt x="95" y="90"/>
                      </a:lnTo>
                      <a:lnTo>
                        <a:pt x="78" y="76"/>
                      </a:lnTo>
                      <a:lnTo>
                        <a:pt x="65" y="65"/>
                      </a:lnTo>
                      <a:lnTo>
                        <a:pt x="51" y="54"/>
                      </a:lnTo>
                      <a:lnTo>
                        <a:pt x="37" y="46"/>
                      </a:lnTo>
                      <a:lnTo>
                        <a:pt x="27" y="38"/>
                      </a:lnTo>
                      <a:close/>
                    </a:path>
                  </a:pathLst>
                </a:custGeom>
                <a:solidFill>
                  <a:srgbClr val="68995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40" name="Freeform 418"/>
                <p:cNvSpPr>
                  <a:spLocks noEditPoints="1"/>
                </p:cNvSpPr>
                <p:nvPr/>
              </p:nvSpPr>
              <p:spPr bwMode="auto">
                <a:xfrm>
                  <a:off x="4802" y="1321"/>
                  <a:ext cx="90" cy="114"/>
                </a:xfrm>
                <a:custGeom>
                  <a:avLst/>
                  <a:gdLst>
                    <a:gd name="T0" fmla="*/ 20 w 361"/>
                    <a:gd name="T1" fmla="*/ 29 h 454"/>
                    <a:gd name="T2" fmla="*/ 15 w 361"/>
                    <a:gd name="T3" fmla="*/ 22 h 454"/>
                    <a:gd name="T4" fmla="*/ 16 w 361"/>
                    <a:gd name="T5" fmla="*/ 22 h 454"/>
                    <a:gd name="T6" fmla="*/ 17 w 361"/>
                    <a:gd name="T7" fmla="*/ 23 h 454"/>
                    <a:gd name="T8" fmla="*/ 18 w 361"/>
                    <a:gd name="T9" fmla="*/ 23 h 454"/>
                    <a:gd name="T10" fmla="*/ 19 w 361"/>
                    <a:gd name="T11" fmla="*/ 22 h 454"/>
                    <a:gd name="T12" fmla="*/ 22 w 361"/>
                    <a:gd name="T13" fmla="*/ 28 h 454"/>
                    <a:gd name="T14" fmla="*/ 22 w 361"/>
                    <a:gd name="T15" fmla="*/ 28 h 454"/>
                    <a:gd name="T16" fmla="*/ 21 w 361"/>
                    <a:gd name="T17" fmla="*/ 28 h 454"/>
                    <a:gd name="T18" fmla="*/ 21 w 361"/>
                    <a:gd name="T19" fmla="*/ 29 h 454"/>
                    <a:gd name="T20" fmla="*/ 20 w 361"/>
                    <a:gd name="T21" fmla="*/ 29 h 454"/>
                    <a:gd name="T22" fmla="*/ 3 w 361"/>
                    <a:gd name="T23" fmla="*/ 5 h 454"/>
                    <a:gd name="T24" fmla="*/ 0 w 361"/>
                    <a:gd name="T25" fmla="*/ 0 h 454"/>
                    <a:gd name="T26" fmla="*/ 1 w 361"/>
                    <a:gd name="T27" fmla="*/ 0 h 454"/>
                    <a:gd name="T28" fmla="*/ 2 w 361"/>
                    <a:gd name="T29" fmla="*/ 0 h 454"/>
                    <a:gd name="T30" fmla="*/ 3 w 361"/>
                    <a:gd name="T31" fmla="*/ 0 h 454"/>
                    <a:gd name="T32" fmla="*/ 4 w 361"/>
                    <a:gd name="T33" fmla="*/ 1 h 454"/>
                    <a:gd name="T34" fmla="*/ 11 w 361"/>
                    <a:gd name="T35" fmla="*/ 11 h 454"/>
                    <a:gd name="T36" fmla="*/ 10 w 361"/>
                    <a:gd name="T37" fmla="*/ 11 h 454"/>
                    <a:gd name="T38" fmla="*/ 9 w 361"/>
                    <a:gd name="T39" fmla="*/ 10 h 454"/>
                    <a:gd name="T40" fmla="*/ 8 w 361"/>
                    <a:gd name="T41" fmla="*/ 9 h 454"/>
                    <a:gd name="T42" fmla="*/ 7 w 361"/>
                    <a:gd name="T43" fmla="*/ 8 h 454"/>
                    <a:gd name="T44" fmla="*/ 6 w 361"/>
                    <a:gd name="T45" fmla="*/ 7 h 454"/>
                    <a:gd name="T46" fmla="*/ 5 w 361"/>
                    <a:gd name="T47" fmla="*/ 7 h 454"/>
                    <a:gd name="T48" fmla="*/ 4 w 361"/>
                    <a:gd name="T49" fmla="*/ 6 h 454"/>
                    <a:gd name="T50" fmla="*/ 3 w 361"/>
                    <a:gd name="T51" fmla="*/ 5 h 454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0" t="0" r="r" b="b"/>
                  <a:pathLst>
                    <a:path w="361" h="454">
                      <a:moveTo>
                        <a:pt x="321" y="454"/>
                      </a:moveTo>
                      <a:lnTo>
                        <a:pt x="239" y="346"/>
                      </a:lnTo>
                      <a:lnTo>
                        <a:pt x="263" y="356"/>
                      </a:lnTo>
                      <a:lnTo>
                        <a:pt x="282" y="362"/>
                      </a:lnTo>
                      <a:lnTo>
                        <a:pt x="296" y="362"/>
                      </a:lnTo>
                      <a:lnTo>
                        <a:pt x="305" y="356"/>
                      </a:lnTo>
                      <a:lnTo>
                        <a:pt x="361" y="441"/>
                      </a:lnTo>
                      <a:lnTo>
                        <a:pt x="353" y="446"/>
                      </a:lnTo>
                      <a:lnTo>
                        <a:pt x="342" y="451"/>
                      </a:lnTo>
                      <a:lnTo>
                        <a:pt x="331" y="454"/>
                      </a:lnTo>
                      <a:lnTo>
                        <a:pt x="321" y="454"/>
                      </a:lnTo>
                      <a:close/>
                      <a:moveTo>
                        <a:pt x="54" y="79"/>
                      </a:moveTo>
                      <a:lnTo>
                        <a:pt x="0" y="0"/>
                      </a:lnTo>
                      <a:lnTo>
                        <a:pt x="16" y="0"/>
                      </a:lnTo>
                      <a:lnTo>
                        <a:pt x="33" y="3"/>
                      </a:lnTo>
                      <a:lnTo>
                        <a:pt x="46" y="5"/>
                      </a:lnTo>
                      <a:lnTo>
                        <a:pt x="62" y="8"/>
                      </a:lnTo>
                      <a:lnTo>
                        <a:pt x="182" y="180"/>
                      </a:lnTo>
                      <a:lnTo>
                        <a:pt x="166" y="169"/>
                      </a:lnTo>
                      <a:lnTo>
                        <a:pt x="150" y="157"/>
                      </a:lnTo>
                      <a:lnTo>
                        <a:pt x="133" y="144"/>
                      </a:lnTo>
                      <a:lnTo>
                        <a:pt x="116" y="130"/>
                      </a:lnTo>
                      <a:lnTo>
                        <a:pt x="100" y="117"/>
                      </a:lnTo>
                      <a:lnTo>
                        <a:pt x="84" y="104"/>
                      </a:lnTo>
                      <a:lnTo>
                        <a:pt x="68" y="90"/>
                      </a:lnTo>
                      <a:lnTo>
                        <a:pt x="54" y="79"/>
                      </a:lnTo>
                      <a:close/>
                    </a:path>
                  </a:pathLst>
                </a:custGeom>
                <a:solidFill>
                  <a:srgbClr val="6D9B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41" name="Freeform 419"/>
                <p:cNvSpPr>
                  <a:spLocks noEditPoints="1"/>
                </p:cNvSpPr>
                <p:nvPr/>
              </p:nvSpPr>
              <p:spPr bwMode="auto">
                <a:xfrm>
                  <a:off x="4809" y="1323"/>
                  <a:ext cx="87" cy="110"/>
                </a:xfrm>
                <a:custGeom>
                  <a:avLst/>
                  <a:gdLst>
                    <a:gd name="T0" fmla="*/ 19 w 350"/>
                    <a:gd name="T1" fmla="*/ 27 h 443"/>
                    <a:gd name="T2" fmla="*/ 16 w 350"/>
                    <a:gd name="T3" fmla="*/ 22 h 443"/>
                    <a:gd name="T4" fmla="*/ 16 w 350"/>
                    <a:gd name="T5" fmla="*/ 22 h 443"/>
                    <a:gd name="T6" fmla="*/ 17 w 350"/>
                    <a:gd name="T7" fmla="*/ 22 h 443"/>
                    <a:gd name="T8" fmla="*/ 17 w 350"/>
                    <a:gd name="T9" fmla="*/ 22 h 443"/>
                    <a:gd name="T10" fmla="*/ 17 w 350"/>
                    <a:gd name="T11" fmla="*/ 22 h 443"/>
                    <a:gd name="T12" fmla="*/ 18 w 350"/>
                    <a:gd name="T13" fmla="*/ 21 h 443"/>
                    <a:gd name="T14" fmla="*/ 18 w 350"/>
                    <a:gd name="T15" fmla="*/ 21 h 443"/>
                    <a:gd name="T16" fmla="*/ 18 w 350"/>
                    <a:gd name="T17" fmla="*/ 20 h 443"/>
                    <a:gd name="T18" fmla="*/ 18 w 350"/>
                    <a:gd name="T19" fmla="*/ 20 h 443"/>
                    <a:gd name="T20" fmla="*/ 22 w 350"/>
                    <a:gd name="T21" fmla="*/ 26 h 443"/>
                    <a:gd name="T22" fmla="*/ 21 w 350"/>
                    <a:gd name="T23" fmla="*/ 26 h 443"/>
                    <a:gd name="T24" fmla="*/ 21 w 350"/>
                    <a:gd name="T25" fmla="*/ 27 h 443"/>
                    <a:gd name="T26" fmla="*/ 20 w 350"/>
                    <a:gd name="T27" fmla="*/ 27 h 443"/>
                    <a:gd name="T28" fmla="*/ 19 w 350"/>
                    <a:gd name="T29" fmla="*/ 27 h 443"/>
                    <a:gd name="T30" fmla="*/ 6 w 350"/>
                    <a:gd name="T31" fmla="*/ 8 h 443"/>
                    <a:gd name="T32" fmla="*/ 0 w 350"/>
                    <a:gd name="T33" fmla="*/ 0 h 443"/>
                    <a:gd name="T34" fmla="*/ 1 w 350"/>
                    <a:gd name="T35" fmla="*/ 0 h 443"/>
                    <a:gd name="T36" fmla="*/ 2 w 350"/>
                    <a:gd name="T37" fmla="*/ 0 h 443"/>
                    <a:gd name="T38" fmla="*/ 2 w 350"/>
                    <a:gd name="T39" fmla="*/ 0 h 443"/>
                    <a:gd name="T40" fmla="*/ 3 w 350"/>
                    <a:gd name="T41" fmla="*/ 1 h 443"/>
                    <a:gd name="T42" fmla="*/ 3 w 350"/>
                    <a:gd name="T43" fmla="*/ 1 h 443"/>
                    <a:gd name="T44" fmla="*/ 4 w 350"/>
                    <a:gd name="T45" fmla="*/ 1 h 443"/>
                    <a:gd name="T46" fmla="*/ 4 w 350"/>
                    <a:gd name="T47" fmla="*/ 1 h 443"/>
                    <a:gd name="T48" fmla="*/ 4 w 350"/>
                    <a:gd name="T49" fmla="*/ 1 h 443"/>
                    <a:gd name="T50" fmla="*/ 13 w 350"/>
                    <a:gd name="T51" fmla="*/ 13 h 443"/>
                    <a:gd name="T52" fmla="*/ 12 w 350"/>
                    <a:gd name="T53" fmla="*/ 13 h 443"/>
                    <a:gd name="T54" fmla="*/ 11 w 350"/>
                    <a:gd name="T55" fmla="*/ 12 h 443"/>
                    <a:gd name="T56" fmla="*/ 10 w 350"/>
                    <a:gd name="T57" fmla="*/ 12 h 443"/>
                    <a:gd name="T58" fmla="*/ 10 w 350"/>
                    <a:gd name="T59" fmla="*/ 11 h 443"/>
                    <a:gd name="T60" fmla="*/ 9 w 350"/>
                    <a:gd name="T61" fmla="*/ 10 h 443"/>
                    <a:gd name="T62" fmla="*/ 8 w 350"/>
                    <a:gd name="T63" fmla="*/ 9 h 443"/>
                    <a:gd name="T64" fmla="*/ 7 w 350"/>
                    <a:gd name="T65" fmla="*/ 9 h 443"/>
                    <a:gd name="T66" fmla="*/ 6 w 350"/>
                    <a:gd name="T67" fmla="*/ 8 h 44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350" h="443">
                      <a:moveTo>
                        <a:pt x="315" y="443"/>
                      </a:moveTo>
                      <a:lnTo>
                        <a:pt x="255" y="357"/>
                      </a:lnTo>
                      <a:lnTo>
                        <a:pt x="264" y="357"/>
                      </a:lnTo>
                      <a:lnTo>
                        <a:pt x="271" y="357"/>
                      </a:lnTo>
                      <a:lnTo>
                        <a:pt x="278" y="353"/>
                      </a:lnTo>
                      <a:lnTo>
                        <a:pt x="283" y="351"/>
                      </a:lnTo>
                      <a:lnTo>
                        <a:pt x="285" y="346"/>
                      </a:lnTo>
                      <a:lnTo>
                        <a:pt x="285" y="337"/>
                      </a:lnTo>
                      <a:lnTo>
                        <a:pt x="285" y="332"/>
                      </a:lnTo>
                      <a:lnTo>
                        <a:pt x="288" y="327"/>
                      </a:lnTo>
                      <a:lnTo>
                        <a:pt x="350" y="419"/>
                      </a:lnTo>
                      <a:lnTo>
                        <a:pt x="345" y="427"/>
                      </a:lnTo>
                      <a:lnTo>
                        <a:pt x="336" y="436"/>
                      </a:lnTo>
                      <a:lnTo>
                        <a:pt x="326" y="441"/>
                      </a:lnTo>
                      <a:lnTo>
                        <a:pt x="315" y="443"/>
                      </a:lnTo>
                      <a:close/>
                      <a:moveTo>
                        <a:pt x="93" y="125"/>
                      </a:moveTo>
                      <a:lnTo>
                        <a:pt x="0" y="0"/>
                      </a:lnTo>
                      <a:lnTo>
                        <a:pt x="13" y="3"/>
                      </a:lnTo>
                      <a:lnTo>
                        <a:pt x="27" y="3"/>
                      </a:lnTo>
                      <a:lnTo>
                        <a:pt x="41" y="6"/>
                      </a:lnTo>
                      <a:lnTo>
                        <a:pt x="54" y="11"/>
                      </a:lnTo>
                      <a:lnTo>
                        <a:pt x="57" y="14"/>
                      </a:lnTo>
                      <a:lnTo>
                        <a:pt x="63" y="16"/>
                      </a:lnTo>
                      <a:lnTo>
                        <a:pt x="68" y="20"/>
                      </a:lnTo>
                      <a:lnTo>
                        <a:pt x="73" y="25"/>
                      </a:lnTo>
                      <a:lnTo>
                        <a:pt x="212" y="217"/>
                      </a:lnTo>
                      <a:lnTo>
                        <a:pt x="198" y="210"/>
                      </a:lnTo>
                      <a:lnTo>
                        <a:pt x="182" y="199"/>
                      </a:lnTo>
                      <a:lnTo>
                        <a:pt x="169" y="188"/>
                      </a:lnTo>
                      <a:lnTo>
                        <a:pt x="155" y="175"/>
                      </a:lnTo>
                      <a:lnTo>
                        <a:pt x="139" y="164"/>
                      </a:lnTo>
                      <a:lnTo>
                        <a:pt x="125" y="150"/>
                      </a:lnTo>
                      <a:lnTo>
                        <a:pt x="109" y="139"/>
                      </a:lnTo>
                      <a:lnTo>
                        <a:pt x="93" y="125"/>
                      </a:lnTo>
                      <a:close/>
                    </a:path>
                  </a:pathLst>
                </a:custGeom>
                <a:solidFill>
                  <a:srgbClr val="709E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42" name="Freeform 420"/>
                <p:cNvSpPr>
                  <a:spLocks noEditPoints="1"/>
                </p:cNvSpPr>
                <p:nvPr/>
              </p:nvSpPr>
              <p:spPr bwMode="auto">
                <a:xfrm>
                  <a:off x="4817" y="1323"/>
                  <a:ext cx="83" cy="108"/>
                </a:xfrm>
                <a:custGeom>
                  <a:avLst/>
                  <a:gdLst>
                    <a:gd name="T0" fmla="*/ 19 w 331"/>
                    <a:gd name="T1" fmla="*/ 27 h 433"/>
                    <a:gd name="T2" fmla="*/ 15 w 331"/>
                    <a:gd name="T3" fmla="*/ 22 h 433"/>
                    <a:gd name="T4" fmla="*/ 15 w 331"/>
                    <a:gd name="T5" fmla="*/ 22 h 433"/>
                    <a:gd name="T6" fmla="*/ 16 w 331"/>
                    <a:gd name="T7" fmla="*/ 22 h 433"/>
                    <a:gd name="T8" fmla="*/ 16 w 331"/>
                    <a:gd name="T9" fmla="*/ 21 h 433"/>
                    <a:gd name="T10" fmla="*/ 16 w 331"/>
                    <a:gd name="T11" fmla="*/ 20 h 433"/>
                    <a:gd name="T12" fmla="*/ 16 w 331"/>
                    <a:gd name="T13" fmla="*/ 19 h 433"/>
                    <a:gd name="T14" fmla="*/ 16 w 331"/>
                    <a:gd name="T15" fmla="*/ 19 h 433"/>
                    <a:gd name="T16" fmla="*/ 21 w 331"/>
                    <a:gd name="T17" fmla="*/ 24 h 433"/>
                    <a:gd name="T18" fmla="*/ 21 w 331"/>
                    <a:gd name="T19" fmla="*/ 25 h 433"/>
                    <a:gd name="T20" fmla="*/ 20 w 331"/>
                    <a:gd name="T21" fmla="*/ 25 h 433"/>
                    <a:gd name="T22" fmla="*/ 20 w 331"/>
                    <a:gd name="T23" fmla="*/ 25 h 433"/>
                    <a:gd name="T24" fmla="*/ 20 w 331"/>
                    <a:gd name="T25" fmla="*/ 26 h 433"/>
                    <a:gd name="T26" fmla="*/ 20 w 331"/>
                    <a:gd name="T27" fmla="*/ 26 h 433"/>
                    <a:gd name="T28" fmla="*/ 19 w 331"/>
                    <a:gd name="T29" fmla="*/ 27 h 433"/>
                    <a:gd name="T30" fmla="*/ 19 w 331"/>
                    <a:gd name="T31" fmla="*/ 27 h 433"/>
                    <a:gd name="T32" fmla="*/ 19 w 331"/>
                    <a:gd name="T33" fmla="*/ 27 h 433"/>
                    <a:gd name="T34" fmla="*/ 8 w 331"/>
                    <a:gd name="T35" fmla="*/ 11 h 433"/>
                    <a:gd name="T36" fmla="*/ 0 w 331"/>
                    <a:gd name="T37" fmla="*/ 0 h 433"/>
                    <a:gd name="T38" fmla="*/ 0 w 331"/>
                    <a:gd name="T39" fmla="*/ 0 h 433"/>
                    <a:gd name="T40" fmla="*/ 1 w 331"/>
                    <a:gd name="T41" fmla="*/ 0 h 433"/>
                    <a:gd name="T42" fmla="*/ 1 w 331"/>
                    <a:gd name="T43" fmla="*/ 0 h 433"/>
                    <a:gd name="T44" fmla="*/ 1 w 331"/>
                    <a:gd name="T45" fmla="*/ 0 h 433"/>
                    <a:gd name="T46" fmla="*/ 2 w 331"/>
                    <a:gd name="T47" fmla="*/ 1 h 433"/>
                    <a:gd name="T48" fmla="*/ 3 w 331"/>
                    <a:gd name="T49" fmla="*/ 2 h 433"/>
                    <a:gd name="T50" fmla="*/ 4 w 331"/>
                    <a:gd name="T51" fmla="*/ 2 h 433"/>
                    <a:gd name="T52" fmla="*/ 5 w 331"/>
                    <a:gd name="T53" fmla="*/ 3 h 433"/>
                    <a:gd name="T54" fmla="*/ 14 w 331"/>
                    <a:gd name="T55" fmla="*/ 14 h 433"/>
                    <a:gd name="T56" fmla="*/ 13 w 331"/>
                    <a:gd name="T57" fmla="*/ 14 h 433"/>
                    <a:gd name="T58" fmla="*/ 13 w 331"/>
                    <a:gd name="T59" fmla="*/ 14 h 433"/>
                    <a:gd name="T60" fmla="*/ 12 w 331"/>
                    <a:gd name="T61" fmla="*/ 13 h 433"/>
                    <a:gd name="T62" fmla="*/ 11 w 331"/>
                    <a:gd name="T63" fmla="*/ 13 h 433"/>
                    <a:gd name="T64" fmla="*/ 10 w 331"/>
                    <a:gd name="T65" fmla="*/ 12 h 433"/>
                    <a:gd name="T66" fmla="*/ 9 w 331"/>
                    <a:gd name="T67" fmla="*/ 12 h 433"/>
                    <a:gd name="T68" fmla="*/ 9 w 331"/>
                    <a:gd name="T69" fmla="*/ 11 h 433"/>
                    <a:gd name="T70" fmla="*/ 8 w 331"/>
                    <a:gd name="T71" fmla="*/ 11 h 43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331" h="433">
                      <a:moveTo>
                        <a:pt x="299" y="433"/>
                      </a:moveTo>
                      <a:lnTo>
                        <a:pt x="243" y="348"/>
                      </a:lnTo>
                      <a:lnTo>
                        <a:pt x="245" y="348"/>
                      </a:lnTo>
                      <a:lnTo>
                        <a:pt x="248" y="348"/>
                      </a:lnTo>
                      <a:lnTo>
                        <a:pt x="250" y="334"/>
                      </a:lnTo>
                      <a:lnTo>
                        <a:pt x="255" y="324"/>
                      </a:lnTo>
                      <a:lnTo>
                        <a:pt x="259" y="310"/>
                      </a:lnTo>
                      <a:lnTo>
                        <a:pt x="261" y="299"/>
                      </a:lnTo>
                      <a:lnTo>
                        <a:pt x="331" y="394"/>
                      </a:lnTo>
                      <a:lnTo>
                        <a:pt x="326" y="400"/>
                      </a:lnTo>
                      <a:lnTo>
                        <a:pt x="324" y="405"/>
                      </a:lnTo>
                      <a:lnTo>
                        <a:pt x="321" y="410"/>
                      </a:lnTo>
                      <a:lnTo>
                        <a:pt x="315" y="416"/>
                      </a:lnTo>
                      <a:lnTo>
                        <a:pt x="313" y="421"/>
                      </a:lnTo>
                      <a:lnTo>
                        <a:pt x="308" y="427"/>
                      </a:lnTo>
                      <a:lnTo>
                        <a:pt x="305" y="430"/>
                      </a:lnTo>
                      <a:lnTo>
                        <a:pt x="299" y="433"/>
                      </a:lnTo>
                      <a:close/>
                      <a:moveTo>
                        <a:pt x="120" y="172"/>
                      </a:moveTo>
                      <a:lnTo>
                        <a:pt x="0" y="0"/>
                      </a:lnTo>
                      <a:lnTo>
                        <a:pt x="3" y="3"/>
                      </a:lnTo>
                      <a:lnTo>
                        <a:pt x="8" y="6"/>
                      </a:lnTo>
                      <a:lnTo>
                        <a:pt x="14" y="8"/>
                      </a:lnTo>
                      <a:lnTo>
                        <a:pt x="19" y="8"/>
                      </a:lnTo>
                      <a:lnTo>
                        <a:pt x="36" y="20"/>
                      </a:lnTo>
                      <a:lnTo>
                        <a:pt x="52" y="27"/>
                      </a:lnTo>
                      <a:lnTo>
                        <a:pt x="68" y="38"/>
                      </a:lnTo>
                      <a:lnTo>
                        <a:pt x="84" y="52"/>
                      </a:lnTo>
                      <a:lnTo>
                        <a:pt x="215" y="232"/>
                      </a:lnTo>
                      <a:lnTo>
                        <a:pt x="207" y="228"/>
                      </a:lnTo>
                      <a:lnTo>
                        <a:pt x="199" y="223"/>
                      </a:lnTo>
                      <a:lnTo>
                        <a:pt x="188" y="218"/>
                      </a:lnTo>
                      <a:lnTo>
                        <a:pt x="174" y="209"/>
                      </a:lnTo>
                      <a:lnTo>
                        <a:pt x="160" y="202"/>
                      </a:lnTo>
                      <a:lnTo>
                        <a:pt x="147" y="193"/>
                      </a:lnTo>
                      <a:lnTo>
                        <a:pt x="134" y="182"/>
                      </a:lnTo>
                      <a:lnTo>
                        <a:pt x="120" y="172"/>
                      </a:lnTo>
                      <a:close/>
                    </a:path>
                  </a:pathLst>
                </a:custGeom>
                <a:solidFill>
                  <a:srgbClr val="72A0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43" name="Freeform 421"/>
                <p:cNvSpPr>
                  <a:spLocks noEditPoints="1"/>
                </p:cNvSpPr>
                <p:nvPr/>
              </p:nvSpPr>
              <p:spPr bwMode="auto">
                <a:xfrm>
                  <a:off x="4827" y="1329"/>
                  <a:ext cx="76" cy="98"/>
                </a:xfrm>
                <a:custGeom>
                  <a:avLst/>
                  <a:gdLst>
                    <a:gd name="T0" fmla="*/ 17 w 305"/>
                    <a:gd name="T1" fmla="*/ 24 h 394"/>
                    <a:gd name="T2" fmla="*/ 13 w 305"/>
                    <a:gd name="T3" fmla="*/ 19 h 394"/>
                    <a:gd name="T4" fmla="*/ 14 w 305"/>
                    <a:gd name="T5" fmla="*/ 18 h 394"/>
                    <a:gd name="T6" fmla="*/ 14 w 305"/>
                    <a:gd name="T7" fmla="*/ 17 h 394"/>
                    <a:gd name="T8" fmla="*/ 14 w 305"/>
                    <a:gd name="T9" fmla="*/ 16 h 394"/>
                    <a:gd name="T10" fmla="*/ 14 w 305"/>
                    <a:gd name="T11" fmla="*/ 15 h 394"/>
                    <a:gd name="T12" fmla="*/ 19 w 305"/>
                    <a:gd name="T13" fmla="*/ 22 h 394"/>
                    <a:gd name="T14" fmla="*/ 19 w 305"/>
                    <a:gd name="T15" fmla="*/ 22 h 394"/>
                    <a:gd name="T16" fmla="*/ 18 w 305"/>
                    <a:gd name="T17" fmla="*/ 23 h 394"/>
                    <a:gd name="T18" fmla="*/ 18 w 305"/>
                    <a:gd name="T19" fmla="*/ 24 h 394"/>
                    <a:gd name="T20" fmla="*/ 17 w 305"/>
                    <a:gd name="T21" fmla="*/ 24 h 394"/>
                    <a:gd name="T22" fmla="*/ 9 w 305"/>
                    <a:gd name="T23" fmla="*/ 12 h 394"/>
                    <a:gd name="T24" fmla="*/ 0 w 305"/>
                    <a:gd name="T25" fmla="*/ 0 h 394"/>
                    <a:gd name="T26" fmla="*/ 1 w 305"/>
                    <a:gd name="T27" fmla="*/ 0 h 394"/>
                    <a:gd name="T28" fmla="*/ 2 w 305"/>
                    <a:gd name="T29" fmla="*/ 1 h 394"/>
                    <a:gd name="T30" fmla="*/ 3 w 305"/>
                    <a:gd name="T31" fmla="*/ 1 h 394"/>
                    <a:gd name="T32" fmla="*/ 3 w 305"/>
                    <a:gd name="T33" fmla="*/ 2 h 394"/>
                    <a:gd name="T34" fmla="*/ 4 w 305"/>
                    <a:gd name="T35" fmla="*/ 3 h 394"/>
                    <a:gd name="T36" fmla="*/ 5 w 305"/>
                    <a:gd name="T37" fmla="*/ 3 h 394"/>
                    <a:gd name="T38" fmla="*/ 6 w 305"/>
                    <a:gd name="T39" fmla="*/ 4 h 394"/>
                    <a:gd name="T40" fmla="*/ 7 w 305"/>
                    <a:gd name="T41" fmla="*/ 5 h 394"/>
                    <a:gd name="T42" fmla="*/ 11 w 305"/>
                    <a:gd name="T43" fmla="*/ 11 h 394"/>
                    <a:gd name="T44" fmla="*/ 11 w 305"/>
                    <a:gd name="T45" fmla="*/ 12 h 394"/>
                    <a:gd name="T46" fmla="*/ 11 w 305"/>
                    <a:gd name="T47" fmla="*/ 12 h 394"/>
                    <a:gd name="T48" fmla="*/ 11 w 305"/>
                    <a:gd name="T49" fmla="*/ 13 h 394"/>
                    <a:gd name="T50" fmla="*/ 11 w 305"/>
                    <a:gd name="T51" fmla="*/ 13 h 394"/>
                    <a:gd name="T52" fmla="*/ 11 w 305"/>
                    <a:gd name="T53" fmla="*/ 13 h 394"/>
                    <a:gd name="T54" fmla="*/ 10 w 305"/>
                    <a:gd name="T55" fmla="*/ 13 h 394"/>
                    <a:gd name="T56" fmla="*/ 9 w 305"/>
                    <a:gd name="T57" fmla="*/ 12 h 394"/>
                    <a:gd name="T58" fmla="*/ 9 w 305"/>
                    <a:gd name="T59" fmla="*/ 12 h 394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305" h="394">
                      <a:moveTo>
                        <a:pt x="277" y="394"/>
                      </a:moveTo>
                      <a:lnTo>
                        <a:pt x="215" y="302"/>
                      </a:lnTo>
                      <a:lnTo>
                        <a:pt x="221" y="288"/>
                      </a:lnTo>
                      <a:lnTo>
                        <a:pt x="223" y="275"/>
                      </a:lnTo>
                      <a:lnTo>
                        <a:pt x="228" y="261"/>
                      </a:lnTo>
                      <a:lnTo>
                        <a:pt x="231" y="247"/>
                      </a:lnTo>
                      <a:lnTo>
                        <a:pt x="305" y="348"/>
                      </a:lnTo>
                      <a:lnTo>
                        <a:pt x="299" y="358"/>
                      </a:lnTo>
                      <a:lnTo>
                        <a:pt x="291" y="370"/>
                      </a:lnTo>
                      <a:lnTo>
                        <a:pt x="286" y="383"/>
                      </a:lnTo>
                      <a:lnTo>
                        <a:pt x="277" y="394"/>
                      </a:lnTo>
                      <a:close/>
                      <a:moveTo>
                        <a:pt x="139" y="192"/>
                      </a:moveTo>
                      <a:lnTo>
                        <a:pt x="0" y="0"/>
                      </a:lnTo>
                      <a:lnTo>
                        <a:pt x="14" y="5"/>
                      </a:lnTo>
                      <a:lnTo>
                        <a:pt x="27" y="14"/>
                      </a:lnTo>
                      <a:lnTo>
                        <a:pt x="44" y="24"/>
                      </a:lnTo>
                      <a:lnTo>
                        <a:pt x="57" y="33"/>
                      </a:lnTo>
                      <a:lnTo>
                        <a:pt x="71" y="44"/>
                      </a:lnTo>
                      <a:lnTo>
                        <a:pt x="85" y="54"/>
                      </a:lnTo>
                      <a:lnTo>
                        <a:pt x="98" y="68"/>
                      </a:lnTo>
                      <a:lnTo>
                        <a:pt x="112" y="79"/>
                      </a:lnTo>
                      <a:lnTo>
                        <a:pt x="182" y="180"/>
                      </a:lnTo>
                      <a:lnTo>
                        <a:pt x="182" y="187"/>
                      </a:lnTo>
                      <a:lnTo>
                        <a:pt x="182" y="196"/>
                      </a:lnTo>
                      <a:lnTo>
                        <a:pt x="182" y="204"/>
                      </a:lnTo>
                      <a:lnTo>
                        <a:pt x="182" y="215"/>
                      </a:lnTo>
                      <a:lnTo>
                        <a:pt x="171" y="210"/>
                      </a:lnTo>
                      <a:lnTo>
                        <a:pt x="161" y="204"/>
                      </a:lnTo>
                      <a:lnTo>
                        <a:pt x="150" y="199"/>
                      </a:lnTo>
                      <a:lnTo>
                        <a:pt x="139" y="192"/>
                      </a:lnTo>
                      <a:close/>
                    </a:path>
                  </a:pathLst>
                </a:custGeom>
                <a:solidFill>
                  <a:srgbClr val="75A3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44" name="Freeform 422"/>
                <p:cNvSpPr>
                  <a:spLocks noEditPoints="1"/>
                </p:cNvSpPr>
                <p:nvPr/>
              </p:nvSpPr>
              <p:spPr bwMode="auto">
                <a:xfrm>
                  <a:off x="4839" y="1336"/>
                  <a:ext cx="66" cy="86"/>
                </a:xfrm>
                <a:custGeom>
                  <a:avLst/>
                  <a:gdLst>
                    <a:gd name="T0" fmla="*/ 15 w 265"/>
                    <a:gd name="T1" fmla="*/ 22 h 342"/>
                    <a:gd name="T2" fmla="*/ 11 w 265"/>
                    <a:gd name="T3" fmla="*/ 16 h 342"/>
                    <a:gd name="T4" fmla="*/ 11 w 265"/>
                    <a:gd name="T5" fmla="*/ 15 h 342"/>
                    <a:gd name="T6" fmla="*/ 11 w 265"/>
                    <a:gd name="T7" fmla="*/ 14 h 342"/>
                    <a:gd name="T8" fmla="*/ 11 w 265"/>
                    <a:gd name="T9" fmla="*/ 13 h 342"/>
                    <a:gd name="T10" fmla="*/ 11 w 265"/>
                    <a:gd name="T11" fmla="*/ 12 h 342"/>
                    <a:gd name="T12" fmla="*/ 16 w 265"/>
                    <a:gd name="T13" fmla="*/ 19 h 342"/>
                    <a:gd name="T14" fmla="*/ 16 w 265"/>
                    <a:gd name="T15" fmla="*/ 19 h 342"/>
                    <a:gd name="T16" fmla="*/ 16 w 265"/>
                    <a:gd name="T17" fmla="*/ 20 h 342"/>
                    <a:gd name="T18" fmla="*/ 16 w 265"/>
                    <a:gd name="T19" fmla="*/ 21 h 342"/>
                    <a:gd name="T20" fmla="*/ 15 w 265"/>
                    <a:gd name="T21" fmla="*/ 22 h 342"/>
                    <a:gd name="T22" fmla="*/ 8 w 265"/>
                    <a:gd name="T23" fmla="*/ 11 h 342"/>
                    <a:gd name="T24" fmla="*/ 0 w 265"/>
                    <a:gd name="T25" fmla="*/ 0 h 342"/>
                    <a:gd name="T26" fmla="*/ 1 w 265"/>
                    <a:gd name="T27" fmla="*/ 1 h 342"/>
                    <a:gd name="T28" fmla="*/ 2 w 265"/>
                    <a:gd name="T29" fmla="*/ 2 h 342"/>
                    <a:gd name="T30" fmla="*/ 3 w 265"/>
                    <a:gd name="T31" fmla="*/ 3 h 342"/>
                    <a:gd name="T32" fmla="*/ 4 w 265"/>
                    <a:gd name="T33" fmla="*/ 4 h 342"/>
                    <a:gd name="T34" fmla="*/ 5 w 265"/>
                    <a:gd name="T35" fmla="*/ 5 h 342"/>
                    <a:gd name="T36" fmla="*/ 6 w 265"/>
                    <a:gd name="T37" fmla="*/ 6 h 342"/>
                    <a:gd name="T38" fmla="*/ 7 w 265"/>
                    <a:gd name="T39" fmla="*/ 7 h 342"/>
                    <a:gd name="T40" fmla="*/ 8 w 265"/>
                    <a:gd name="T41" fmla="*/ 8 h 342"/>
                    <a:gd name="T42" fmla="*/ 8 w 265"/>
                    <a:gd name="T43" fmla="*/ 9 h 342"/>
                    <a:gd name="T44" fmla="*/ 8 w 265"/>
                    <a:gd name="T45" fmla="*/ 10 h 342"/>
                    <a:gd name="T46" fmla="*/ 8 w 265"/>
                    <a:gd name="T47" fmla="*/ 11 h 342"/>
                    <a:gd name="T48" fmla="*/ 8 w 265"/>
                    <a:gd name="T49" fmla="*/ 12 h 342"/>
                    <a:gd name="T50" fmla="*/ 8 w 265"/>
                    <a:gd name="T51" fmla="*/ 12 h 342"/>
                    <a:gd name="T52" fmla="*/ 8 w 265"/>
                    <a:gd name="T53" fmla="*/ 11 h 342"/>
                    <a:gd name="T54" fmla="*/ 8 w 265"/>
                    <a:gd name="T55" fmla="*/ 11 h 342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0" t="0" r="r" b="b"/>
                  <a:pathLst>
                    <a:path w="265" h="342">
                      <a:moveTo>
                        <a:pt x="247" y="342"/>
                      </a:moveTo>
                      <a:lnTo>
                        <a:pt x="177" y="247"/>
                      </a:lnTo>
                      <a:lnTo>
                        <a:pt x="180" y="231"/>
                      </a:lnTo>
                      <a:lnTo>
                        <a:pt x="182" y="215"/>
                      </a:lnTo>
                      <a:lnTo>
                        <a:pt x="185" y="198"/>
                      </a:lnTo>
                      <a:lnTo>
                        <a:pt x="185" y="185"/>
                      </a:lnTo>
                      <a:lnTo>
                        <a:pt x="265" y="293"/>
                      </a:lnTo>
                      <a:lnTo>
                        <a:pt x="261" y="304"/>
                      </a:lnTo>
                      <a:lnTo>
                        <a:pt x="256" y="318"/>
                      </a:lnTo>
                      <a:lnTo>
                        <a:pt x="253" y="328"/>
                      </a:lnTo>
                      <a:lnTo>
                        <a:pt x="247" y="342"/>
                      </a:lnTo>
                      <a:close/>
                      <a:moveTo>
                        <a:pt x="131" y="180"/>
                      </a:moveTo>
                      <a:lnTo>
                        <a:pt x="0" y="0"/>
                      </a:lnTo>
                      <a:lnTo>
                        <a:pt x="20" y="14"/>
                      </a:lnTo>
                      <a:lnTo>
                        <a:pt x="39" y="27"/>
                      </a:lnTo>
                      <a:lnTo>
                        <a:pt x="58" y="40"/>
                      </a:lnTo>
                      <a:lnTo>
                        <a:pt x="74" y="57"/>
                      </a:lnTo>
                      <a:lnTo>
                        <a:pt x="90" y="74"/>
                      </a:lnTo>
                      <a:lnTo>
                        <a:pt x="106" y="87"/>
                      </a:lnTo>
                      <a:lnTo>
                        <a:pt x="120" y="104"/>
                      </a:lnTo>
                      <a:lnTo>
                        <a:pt x="136" y="120"/>
                      </a:lnTo>
                      <a:lnTo>
                        <a:pt x="136" y="136"/>
                      </a:lnTo>
                      <a:lnTo>
                        <a:pt x="136" y="152"/>
                      </a:lnTo>
                      <a:lnTo>
                        <a:pt x="136" y="169"/>
                      </a:lnTo>
                      <a:lnTo>
                        <a:pt x="136" y="185"/>
                      </a:lnTo>
                      <a:lnTo>
                        <a:pt x="136" y="182"/>
                      </a:lnTo>
                      <a:lnTo>
                        <a:pt x="134" y="180"/>
                      </a:lnTo>
                      <a:lnTo>
                        <a:pt x="131" y="180"/>
                      </a:lnTo>
                      <a:close/>
                    </a:path>
                  </a:pathLst>
                </a:custGeom>
                <a:solidFill>
                  <a:srgbClr val="75A3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45" name="Freeform 423"/>
                <p:cNvSpPr>
                  <a:spLocks noEditPoints="1"/>
                </p:cNvSpPr>
                <p:nvPr/>
              </p:nvSpPr>
              <p:spPr bwMode="auto">
                <a:xfrm>
                  <a:off x="4855" y="1349"/>
                  <a:ext cx="50" cy="67"/>
                </a:xfrm>
                <a:custGeom>
                  <a:avLst/>
                  <a:gdLst>
                    <a:gd name="T0" fmla="*/ 12 w 199"/>
                    <a:gd name="T1" fmla="*/ 17 h 269"/>
                    <a:gd name="T2" fmla="*/ 8 w 199"/>
                    <a:gd name="T3" fmla="*/ 10 h 269"/>
                    <a:gd name="T4" fmla="*/ 8 w 199"/>
                    <a:gd name="T5" fmla="*/ 9 h 269"/>
                    <a:gd name="T6" fmla="*/ 8 w 199"/>
                    <a:gd name="T7" fmla="*/ 8 h 269"/>
                    <a:gd name="T8" fmla="*/ 8 w 199"/>
                    <a:gd name="T9" fmla="*/ 7 h 269"/>
                    <a:gd name="T10" fmla="*/ 8 w 199"/>
                    <a:gd name="T11" fmla="*/ 6 h 269"/>
                    <a:gd name="T12" fmla="*/ 12 w 199"/>
                    <a:gd name="T13" fmla="*/ 12 h 269"/>
                    <a:gd name="T14" fmla="*/ 12 w 199"/>
                    <a:gd name="T15" fmla="*/ 13 h 269"/>
                    <a:gd name="T16" fmla="*/ 13 w 199"/>
                    <a:gd name="T17" fmla="*/ 14 h 269"/>
                    <a:gd name="T18" fmla="*/ 13 w 199"/>
                    <a:gd name="T19" fmla="*/ 14 h 269"/>
                    <a:gd name="T20" fmla="*/ 13 w 199"/>
                    <a:gd name="T21" fmla="*/ 15 h 269"/>
                    <a:gd name="T22" fmla="*/ 13 w 199"/>
                    <a:gd name="T23" fmla="*/ 15 h 269"/>
                    <a:gd name="T24" fmla="*/ 12 w 199"/>
                    <a:gd name="T25" fmla="*/ 16 h 269"/>
                    <a:gd name="T26" fmla="*/ 12 w 199"/>
                    <a:gd name="T27" fmla="*/ 16 h 269"/>
                    <a:gd name="T28" fmla="*/ 12 w 199"/>
                    <a:gd name="T29" fmla="*/ 17 h 269"/>
                    <a:gd name="T30" fmla="*/ 5 w 199"/>
                    <a:gd name="T31" fmla="*/ 6 h 269"/>
                    <a:gd name="T32" fmla="*/ 0 w 199"/>
                    <a:gd name="T33" fmla="*/ 0 h 269"/>
                    <a:gd name="T34" fmla="*/ 1 w 199"/>
                    <a:gd name="T35" fmla="*/ 1 h 269"/>
                    <a:gd name="T36" fmla="*/ 2 w 199"/>
                    <a:gd name="T37" fmla="*/ 2 h 269"/>
                    <a:gd name="T38" fmla="*/ 4 w 199"/>
                    <a:gd name="T39" fmla="*/ 3 h 269"/>
                    <a:gd name="T40" fmla="*/ 5 w 199"/>
                    <a:gd name="T41" fmla="*/ 4 h 269"/>
                    <a:gd name="T42" fmla="*/ 5 w 199"/>
                    <a:gd name="T43" fmla="*/ 5 h 269"/>
                    <a:gd name="T44" fmla="*/ 5 w 199"/>
                    <a:gd name="T45" fmla="*/ 5 h 269"/>
                    <a:gd name="T46" fmla="*/ 5 w 199"/>
                    <a:gd name="T47" fmla="*/ 6 h 269"/>
                    <a:gd name="T48" fmla="*/ 5 w 199"/>
                    <a:gd name="T49" fmla="*/ 6 h 269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0" t="0" r="r" b="b"/>
                  <a:pathLst>
                    <a:path w="199" h="269">
                      <a:moveTo>
                        <a:pt x="193" y="269"/>
                      </a:moveTo>
                      <a:lnTo>
                        <a:pt x="119" y="168"/>
                      </a:lnTo>
                      <a:lnTo>
                        <a:pt x="119" y="152"/>
                      </a:lnTo>
                      <a:lnTo>
                        <a:pt x="119" y="133"/>
                      </a:lnTo>
                      <a:lnTo>
                        <a:pt x="119" y="117"/>
                      </a:lnTo>
                      <a:lnTo>
                        <a:pt x="119" y="97"/>
                      </a:lnTo>
                      <a:lnTo>
                        <a:pt x="193" y="201"/>
                      </a:lnTo>
                      <a:lnTo>
                        <a:pt x="195" y="212"/>
                      </a:lnTo>
                      <a:lnTo>
                        <a:pt x="199" y="219"/>
                      </a:lnTo>
                      <a:lnTo>
                        <a:pt x="199" y="231"/>
                      </a:lnTo>
                      <a:lnTo>
                        <a:pt x="199" y="239"/>
                      </a:lnTo>
                      <a:lnTo>
                        <a:pt x="199" y="247"/>
                      </a:lnTo>
                      <a:lnTo>
                        <a:pt x="195" y="255"/>
                      </a:lnTo>
                      <a:lnTo>
                        <a:pt x="193" y="263"/>
                      </a:lnTo>
                      <a:lnTo>
                        <a:pt x="193" y="269"/>
                      </a:lnTo>
                      <a:close/>
                      <a:moveTo>
                        <a:pt x="70" y="101"/>
                      </a:moveTo>
                      <a:lnTo>
                        <a:pt x="0" y="0"/>
                      </a:lnTo>
                      <a:lnTo>
                        <a:pt x="19" y="16"/>
                      </a:lnTo>
                      <a:lnTo>
                        <a:pt x="35" y="35"/>
                      </a:lnTo>
                      <a:lnTo>
                        <a:pt x="54" y="51"/>
                      </a:lnTo>
                      <a:lnTo>
                        <a:pt x="70" y="71"/>
                      </a:lnTo>
                      <a:lnTo>
                        <a:pt x="70" y="78"/>
                      </a:lnTo>
                      <a:lnTo>
                        <a:pt x="70" y="87"/>
                      </a:lnTo>
                      <a:lnTo>
                        <a:pt x="70" y="95"/>
                      </a:lnTo>
                      <a:lnTo>
                        <a:pt x="70" y="101"/>
                      </a:lnTo>
                      <a:close/>
                    </a:path>
                  </a:pathLst>
                </a:custGeom>
                <a:solidFill>
                  <a:srgbClr val="7AA5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46" name="Freeform 424"/>
                <p:cNvSpPr>
                  <a:spLocks/>
                </p:cNvSpPr>
                <p:nvPr/>
              </p:nvSpPr>
              <p:spPr bwMode="auto">
                <a:xfrm>
                  <a:off x="4885" y="1362"/>
                  <a:ext cx="20" cy="48"/>
                </a:xfrm>
                <a:custGeom>
                  <a:avLst/>
                  <a:gdLst>
                    <a:gd name="T0" fmla="*/ 5 w 80"/>
                    <a:gd name="T1" fmla="*/ 12 h 189"/>
                    <a:gd name="T2" fmla="*/ 0 w 80"/>
                    <a:gd name="T3" fmla="*/ 5 h 189"/>
                    <a:gd name="T4" fmla="*/ 0 w 80"/>
                    <a:gd name="T5" fmla="*/ 4 h 189"/>
                    <a:gd name="T6" fmla="*/ 0 w 80"/>
                    <a:gd name="T7" fmla="*/ 3 h 189"/>
                    <a:gd name="T8" fmla="*/ 0 w 80"/>
                    <a:gd name="T9" fmla="*/ 1 h 189"/>
                    <a:gd name="T10" fmla="*/ 0 w 80"/>
                    <a:gd name="T11" fmla="*/ 0 h 189"/>
                    <a:gd name="T12" fmla="*/ 4 w 80"/>
                    <a:gd name="T13" fmla="*/ 6 h 189"/>
                    <a:gd name="T14" fmla="*/ 5 w 80"/>
                    <a:gd name="T15" fmla="*/ 7 h 189"/>
                    <a:gd name="T16" fmla="*/ 5 w 80"/>
                    <a:gd name="T17" fmla="*/ 9 h 189"/>
                    <a:gd name="T18" fmla="*/ 5 w 80"/>
                    <a:gd name="T19" fmla="*/ 10 h 189"/>
                    <a:gd name="T20" fmla="*/ 5 w 80"/>
                    <a:gd name="T21" fmla="*/ 12 h 189"/>
                    <a:gd name="T22" fmla="*/ 5 w 80"/>
                    <a:gd name="T23" fmla="*/ 12 h 189"/>
                    <a:gd name="T24" fmla="*/ 5 w 80"/>
                    <a:gd name="T25" fmla="*/ 12 h 18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80" h="189">
                      <a:moveTo>
                        <a:pt x="80" y="189"/>
                      </a:moveTo>
                      <a:lnTo>
                        <a:pt x="0" y="81"/>
                      </a:lnTo>
                      <a:lnTo>
                        <a:pt x="0" y="58"/>
                      </a:lnTo>
                      <a:lnTo>
                        <a:pt x="0" y="40"/>
                      </a:lnTo>
                      <a:lnTo>
                        <a:pt x="0" y="21"/>
                      </a:lnTo>
                      <a:lnTo>
                        <a:pt x="0" y="0"/>
                      </a:lnTo>
                      <a:lnTo>
                        <a:pt x="62" y="92"/>
                      </a:lnTo>
                      <a:lnTo>
                        <a:pt x="71" y="113"/>
                      </a:lnTo>
                      <a:lnTo>
                        <a:pt x="76" y="138"/>
                      </a:lnTo>
                      <a:lnTo>
                        <a:pt x="80" y="162"/>
                      </a:lnTo>
                      <a:lnTo>
                        <a:pt x="80" y="184"/>
                      </a:lnTo>
                      <a:lnTo>
                        <a:pt x="80" y="187"/>
                      </a:lnTo>
                      <a:lnTo>
                        <a:pt x="80" y="189"/>
                      </a:lnTo>
                      <a:close/>
                    </a:path>
                  </a:pathLst>
                </a:custGeom>
                <a:solidFill>
                  <a:srgbClr val="7AA56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47" name="Freeform 425"/>
                <p:cNvSpPr>
                  <a:spLocks/>
                </p:cNvSpPr>
                <p:nvPr/>
              </p:nvSpPr>
              <p:spPr bwMode="auto">
                <a:xfrm>
                  <a:off x="4884" y="1352"/>
                  <a:ext cx="19" cy="47"/>
                </a:xfrm>
                <a:custGeom>
                  <a:avLst/>
                  <a:gdLst>
                    <a:gd name="T0" fmla="*/ 5 w 77"/>
                    <a:gd name="T1" fmla="*/ 12 h 188"/>
                    <a:gd name="T2" fmla="*/ 0 w 77"/>
                    <a:gd name="T3" fmla="*/ 5 h 188"/>
                    <a:gd name="T4" fmla="*/ 0 w 77"/>
                    <a:gd name="T5" fmla="*/ 4 h 188"/>
                    <a:gd name="T6" fmla="*/ 0 w 77"/>
                    <a:gd name="T7" fmla="*/ 3 h 188"/>
                    <a:gd name="T8" fmla="*/ 0 w 77"/>
                    <a:gd name="T9" fmla="*/ 1 h 188"/>
                    <a:gd name="T10" fmla="*/ 0 w 77"/>
                    <a:gd name="T11" fmla="*/ 0 h 188"/>
                    <a:gd name="T12" fmla="*/ 3 w 77"/>
                    <a:gd name="T13" fmla="*/ 4 h 188"/>
                    <a:gd name="T14" fmla="*/ 3 w 77"/>
                    <a:gd name="T15" fmla="*/ 6 h 188"/>
                    <a:gd name="T16" fmla="*/ 4 w 77"/>
                    <a:gd name="T17" fmla="*/ 8 h 188"/>
                    <a:gd name="T18" fmla="*/ 4 w 77"/>
                    <a:gd name="T19" fmla="*/ 10 h 188"/>
                    <a:gd name="T20" fmla="*/ 5 w 77"/>
                    <a:gd name="T21" fmla="*/ 12 h 18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77" h="188">
                      <a:moveTo>
                        <a:pt x="77" y="188"/>
                      </a:moveTo>
                      <a:lnTo>
                        <a:pt x="3" y="84"/>
                      </a:lnTo>
                      <a:lnTo>
                        <a:pt x="3" y="63"/>
                      </a:lnTo>
                      <a:lnTo>
                        <a:pt x="3" y="42"/>
                      </a:lnTo>
                      <a:lnTo>
                        <a:pt x="3" y="19"/>
                      </a:lnTo>
                      <a:lnTo>
                        <a:pt x="0" y="0"/>
                      </a:lnTo>
                      <a:lnTo>
                        <a:pt x="47" y="63"/>
                      </a:lnTo>
                      <a:lnTo>
                        <a:pt x="58" y="93"/>
                      </a:lnTo>
                      <a:lnTo>
                        <a:pt x="65" y="123"/>
                      </a:lnTo>
                      <a:lnTo>
                        <a:pt x="74" y="155"/>
                      </a:lnTo>
                      <a:lnTo>
                        <a:pt x="77" y="188"/>
                      </a:lnTo>
                      <a:close/>
                    </a:path>
                  </a:pathLst>
                </a:custGeom>
                <a:solidFill>
                  <a:srgbClr val="82AA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48" name="Freeform 426"/>
                <p:cNvSpPr>
                  <a:spLocks/>
                </p:cNvSpPr>
                <p:nvPr/>
              </p:nvSpPr>
              <p:spPr bwMode="auto">
                <a:xfrm>
                  <a:off x="4884" y="1346"/>
                  <a:ext cx="16" cy="39"/>
                </a:xfrm>
                <a:custGeom>
                  <a:avLst/>
                  <a:gdLst>
                    <a:gd name="T0" fmla="*/ 4 w 65"/>
                    <a:gd name="T1" fmla="*/ 10 h 156"/>
                    <a:gd name="T2" fmla="*/ 0 w 65"/>
                    <a:gd name="T3" fmla="*/ 4 h 156"/>
                    <a:gd name="T4" fmla="*/ 0 w 65"/>
                    <a:gd name="T5" fmla="*/ 3 h 156"/>
                    <a:gd name="T6" fmla="*/ 0 w 65"/>
                    <a:gd name="T7" fmla="*/ 2 h 156"/>
                    <a:gd name="T8" fmla="*/ 0 w 65"/>
                    <a:gd name="T9" fmla="*/ 1 h 156"/>
                    <a:gd name="T10" fmla="*/ 0 w 65"/>
                    <a:gd name="T11" fmla="*/ 1 h 156"/>
                    <a:gd name="T12" fmla="*/ 0 w 65"/>
                    <a:gd name="T13" fmla="*/ 0 h 156"/>
                    <a:gd name="T14" fmla="*/ 0 w 65"/>
                    <a:gd name="T15" fmla="*/ 0 h 156"/>
                    <a:gd name="T16" fmla="*/ 1 w 65"/>
                    <a:gd name="T17" fmla="*/ 2 h 156"/>
                    <a:gd name="T18" fmla="*/ 2 w 65"/>
                    <a:gd name="T19" fmla="*/ 4 h 156"/>
                    <a:gd name="T20" fmla="*/ 3 w 65"/>
                    <a:gd name="T21" fmla="*/ 7 h 156"/>
                    <a:gd name="T22" fmla="*/ 4 w 65"/>
                    <a:gd name="T23" fmla="*/ 10 h 15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65" h="156">
                      <a:moveTo>
                        <a:pt x="65" y="156"/>
                      </a:moveTo>
                      <a:lnTo>
                        <a:pt x="3" y="64"/>
                      </a:lnTo>
                      <a:lnTo>
                        <a:pt x="3" y="50"/>
                      </a:lnTo>
                      <a:lnTo>
                        <a:pt x="3" y="34"/>
                      </a:lnTo>
                      <a:lnTo>
                        <a:pt x="0" y="20"/>
                      </a:lnTo>
                      <a:lnTo>
                        <a:pt x="0" y="6"/>
                      </a:lnTo>
                      <a:lnTo>
                        <a:pt x="0" y="4"/>
                      </a:lnTo>
                      <a:lnTo>
                        <a:pt x="0" y="0"/>
                      </a:lnTo>
                      <a:lnTo>
                        <a:pt x="19" y="30"/>
                      </a:lnTo>
                      <a:lnTo>
                        <a:pt x="39" y="66"/>
                      </a:lnTo>
                      <a:lnTo>
                        <a:pt x="55" y="110"/>
                      </a:lnTo>
                      <a:lnTo>
                        <a:pt x="65" y="156"/>
                      </a:lnTo>
                      <a:close/>
                    </a:path>
                  </a:pathLst>
                </a:custGeom>
                <a:solidFill>
                  <a:srgbClr val="84AD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49" name="Freeform 427"/>
                <p:cNvSpPr>
                  <a:spLocks/>
                </p:cNvSpPr>
                <p:nvPr/>
              </p:nvSpPr>
              <p:spPr bwMode="auto">
                <a:xfrm>
                  <a:off x="4884" y="1346"/>
                  <a:ext cx="12" cy="22"/>
                </a:xfrm>
                <a:custGeom>
                  <a:avLst/>
                  <a:gdLst>
                    <a:gd name="T0" fmla="*/ 3 w 47"/>
                    <a:gd name="T1" fmla="*/ 6 h 85"/>
                    <a:gd name="T2" fmla="*/ 0 w 47"/>
                    <a:gd name="T3" fmla="*/ 2 h 85"/>
                    <a:gd name="T4" fmla="*/ 0 w 47"/>
                    <a:gd name="T5" fmla="*/ 1 h 85"/>
                    <a:gd name="T6" fmla="*/ 0 w 47"/>
                    <a:gd name="T7" fmla="*/ 1 h 85"/>
                    <a:gd name="T8" fmla="*/ 0 w 47"/>
                    <a:gd name="T9" fmla="*/ 1 h 85"/>
                    <a:gd name="T10" fmla="*/ 0 w 47"/>
                    <a:gd name="T11" fmla="*/ 1 h 85"/>
                    <a:gd name="T12" fmla="*/ 0 w 47"/>
                    <a:gd name="T13" fmla="*/ 0 h 85"/>
                    <a:gd name="T14" fmla="*/ 0 w 47"/>
                    <a:gd name="T15" fmla="*/ 0 h 85"/>
                    <a:gd name="T16" fmla="*/ 1 w 47"/>
                    <a:gd name="T17" fmla="*/ 1 h 85"/>
                    <a:gd name="T18" fmla="*/ 2 w 47"/>
                    <a:gd name="T19" fmla="*/ 3 h 85"/>
                    <a:gd name="T20" fmla="*/ 2 w 47"/>
                    <a:gd name="T21" fmla="*/ 4 h 85"/>
                    <a:gd name="T22" fmla="*/ 3 w 47"/>
                    <a:gd name="T23" fmla="*/ 6 h 85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47" h="85">
                      <a:moveTo>
                        <a:pt x="47" y="85"/>
                      </a:moveTo>
                      <a:lnTo>
                        <a:pt x="0" y="22"/>
                      </a:lnTo>
                      <a:lnTo>
                        <a:pt x="0" y="17"/>
                      </a:lnTo>
                      <a:lnTo>
                        <a:pt x="0" y="11"/>
                      </a:lnTo>
                      <a:lnTo>
                        <a:pt x="0" y="9"/>
                      </a:lnTo>
                      <a:lnTo>
                        <a:pt x="0" y="6"/>
                      </a:lnTo>
                      <a:lnTo>
                        <a:pt x="0" y="4"/>
                      </a:lnTo>
                      <a:lnTo>
                        <a:pt x="0" y="0"/>
                      </a:lnTo>
                      <a:lnTo>
                        <a:pt x="12" y="20"/>
                      </a:lnTo>
                      <a:lnTo>
                        <a:pt x="23" y="39"/>
                      </a:lnTo>
                      <a:lnTo>
                        <a:pt x="35" y="60"/>
                      </a:lnTo>
                      <a:lnTo>
                        <a:pt x="47" y="85"/>
                      </a:lnTo>
                      <a:close/>
                    </a:path>
                  </a:pathLst>
                </a:custGeom>
                <a:solidFill>
                  <a:srgbClr val="84AD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50" name="Freeform 428"/>
                <p:cNvSpPr>
                  <a:spLocks/>
                </p:cNvSpPr>
                <p:nvPr/>
              </p:nvSpPr>
              <p:spPr bwMode="auto">
                <a:xfrm>
                  <a:off x="4860" y="1340"/>
                  <a:ext cx="9" cy="10"/>
                </a:xfrm>
                <a:custGeom>
                  <a:avLst/>
                  <a:gdLst>
                    <a:gd name="T0" fmla="*/ 2 w 38"/>
                    <a:gd name="T1" fmla="*/ 1 h 38"/>
                    <a:gd name="T2" fmla="*/ 0 w 38"/>
                    <a:gd name="T3" fmla="*/ 0 h 38"/>
                    <a:gd name="T4" fmla="*/ 2 w 38"/>
                    <a:gd name="T5" fmla="*/ 3 h 38"/>
                    <a:gd name="T6" fmla="*/ 2 w 38"/>
                    <a:gd name="T7" fmla="*/ 1 h 38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8" h="38">
                      <a:moveTo>
                        <a:pt x="35" y="8"/>
                      </a:moveTo>
                      <a:lnTo>
                        <a:pt x="0" y="0"/>
                      </a:lnTo>
                      <a:lnTo>
                        <a:pt x="38" y="38"/>
                      </a:lnTo>
                      <a:lnTo>
                        <a:pt x="35" y="8"/>
                      </a:lnTo>
                      <a:close/>
                    </a:path>
                  </a:pathLst>
                </a:custGeom>
                <a:solidFill>
                  <a:srgbClr val="0056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51" name="Freeform 430"/>
                <p:cNvSpPr>
                  <a:spLocks/>
                </p:cNvSpPr>
                <p:nvPr/>
              </p:nvSpPr>
              <p:spPr bwMode="auto">
                <a:xfrm>
                  <a:off x="4899" y="1446"/>
                  <a:ext cx="96" cy="45"/>
                </a:xfrm>
                <a:custGeom>
                  <a:avLst/>
                  <a:gdLst>
                    <a:gd name="T0" fmla="*/ 24 w 383"/>
                    <a:gd name="T1" fmla="*/ 1 h 179"/>
                    <a:gd name="T2" fmla="*/ 21 w 383"/>
                    <a:gd name="T3" fmla="*/ 2 h 179"/>
                    <a:gd name="T4" fmla="*/ 18 w 383"/>
                    <a:gd name="T5" fmla="*/ 3 h 179"/>
                    <a:gd name="T6" fmla="*/ 15 w 383"/>
                    <a:gd name="T7" fmla="*/ 4 h 179"/>
                    <a:gd name="T8" fmla="*/ 12 w 383"/>
                    <a:gd name="T9" fmla="*/ 4 h 179"/>
                    <a:gd name="T10" fmla="*/ 9 w 383"/>
                    <a:gd name="T11" fmla="*/ 3 h 179"/>
                    <a:gd name="T12" fmla="*/ 6 w 383"/>
                    <a:gd name="T13" fmla="*/ 2 h 179"/>
                    <a:gd name="T14" fmla="*/ 3 w 383"/>
                    <a:gd name="T15" fmla="*/ 1 h 179"/>
                    <a:gd name="T16" fmla="*/ 0 w 383"/>
                    <a:gd name="T17" fmla="*/ 0 h 179"/>
                    <a:gd name="T18" fmla="*/ 2 w 383"/>
                    <a:gd name="T19" fmla="*/ 3 h 179"/>
                    <a:gd name="T20" fmla="*/ 3 w 383"/>
                    <a:gd name="T21" fmla="*/ 5 h 179"/>
                    <a:gd name="T22" fmla="*/ 4 w 383"/>
                    <a:gd name="T23" fmla="*/ 8 h 179"/>
                    <a:gd name="T24" fmla="*/ 4 w 383"/>
                    <a:gd name="T25" fmla="*/ 11 h 179"/>
                    <a:gd name="T26" fmla="*/ 6 w 383"/>
                    <a:gd name="T27" fmla="*/ 11 h 179"/>
                    <a:gd name="T28" fmla="*/ 9 w 383"/>
                    <a:gd name="T29" fmla="*/ 11 h 179"/>
                    <a:gd name="T30" fmla="*/ 12 w 383"/>
                    <a:gd name="T31" fmla="*/ 10 h 179"/>
                    <a:gd name="T32" fmla="*/ 15 w 383"/>
                    <a:gd name="T33" fmla="*/ 9 h 179"/>
                    <a:gd name="T34" fmla="*/ 18 w 383"/>
                    <a:gd name="T35" fmla="*/ 7 h 179"/>
                    <a:gd name="T36" fmla="*/ 21 w 383"/>
                    <a:gd name="T37" fmla="*/ 5 h 179"/>
                    <a:gd name="T38" fmla="*/ 23 w 383"/>
                    <a:gd name="T39" fmla="*/ 3 h 179"/>
                    <a:gd name="T40" fmla="*/ 24 w 383"/>
                    <a:gd name="T41" fmla="*/ 1 h 179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383" h="179">
                      <a:moveTo>
                        <a:pt x="383" y="13"/>
                      </a:moveTo>
                      <a:lnTo>
                        <a:pt x="329" y="35"/>
                      </a:lnTo>
                      <a:lnTo>
                        <a:pt x="280" y="49"/>
                      </a:lnTo>
                      <a:lnTo>
                        <a:pt x="234" y="54"/>
                      </a:lnTo>
                      <a:lnTo>
                        <a:pt x="188" y="54"/>
                      </a:lnTo>
                      <a:lnTo>
                        <a:pt x="141" y="47"/>
                      </a:lnTo>
                      <a:lnTo>
                        <a:pt x="98" y="35"/>
                      </a:lnTo>
                      <a:lnTo>
                        <a:pt x="49" y="19"/>
                      </a:lnTo>
                      <a:lnTo>
                        <a:pt x="0" y="0"/>
                      </a:lnTo>
                      <a:lnTo>
                        <a:pt x="25" y="40"/>
                      </a:lnTo>
                      <a:lnTo>
                        <a:pt x="41" y="84"/>
                      </a:lnTo>
                      <a:lnTo>
                        <a:pt x="55" y="130"/>
                      </a:lnTo>
                      <a:lnTo>
                        <a:pt x="63" y="176"/>
                      </a:lnTo>
                      <a:lnTo>
                        <a:pt x="101" y="179"/>
                      </a:lnTo>
                      <a:lnTo>
                        <a:pt x="144" y="174"/>
                      </a:lnTo>
                      <a:lnTo>
                        <a:pt x="194" y="158"/>
                      </a:lnTo>
                      <a:lnTo>
                        <a:pt x="240" y="135"/>
                      </a:lnTo>
                      <a:lnTo>
                        <a:pt x="286" y="109"/>
                      </a:lnTo>
                      <a:lnTo>
                        <a:pt x="326" y="79"/>
                      </a:lnTo>
                      <a:lnTo>
                        <a:pt x="359" y="47"/>
                      </a:lnTo>
                      <a:lnTo>
                        <a:pt x="383" y="13"/>
                      </a:lnTo>
                      <a:close/>
                    </a:path>
                  </a:pathLst>
                </a:custGeom>
                <a:solidFill>
                  <a:srgbClr val="005E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52" name="Freeform 431"/>
                <p:cNvSpPr>
                  <a:spLocks/>
                </p:cNvSpPr>
                <p:nvPr/>
              </p:nvSpPr>
              <p:spPr bwMode="auto">
                <a:xfrm>
                  <a:off x="4912" y="1475"/>
                  <a:ext cx="4" cy="6"/>
                </a:xfrm>
                <a:custGeom>
                  <a:avLst/>
                  <a:gdLst>
                    <a:gd name="T0" fmla="*/ 0 w 17"/>
                    <a:gd name="T1" fmla="*/ 0 h 25"/>
                    <a:gd name="T2" fmla="*/ 1 w 17"/>
                    <a:gd name="T3" fmla="*/ 1 h 25"/>
                    <a:gd name="T4" fmla="*/ 1 w 17"/>
                    <a:gd name="T5" fmla="*/ 1 h 25"/>
                    <a:gd name="T6" fmla="*/ 1 w 17"/>
                    <a:gd name="T7" fmla="*/ 1 h 25"/>
                    <a:gd name="T8" fmla="*/ 0 w 17"/>
                    <a:gd name="T9" fmla="*/ 1 h 25"/>
                    <a:gd name="T10" fmla="*/ 0 w 17"/>
                    <a:gd name="T11" fmla="*/ 1 h 25"/>
                    <a:gd name="T12" fmla="*/ 0 w 17"/>
                    <a:gd name="T13" fmla="*/ 1 h 25"/>
                    <a:gd name="T14" fmla="*/ 0 w 17"/>
                    <a:gd name="T15" fmla="*/ 1 h 25"/>
                    <a:gd name="T16" fmla="*/ 0 w 17"/>
                    <a:gd name="T17" fmla="*/ 0 h 25"/>
                    <a:gd name="T18" fmla="*/ 0 w 17"/>
                    <a:gd name="T19" fmla="*/ 0 h 2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7" h="25">
                      <a:moveTo>
                        <a:pt x="0" y="0"/>
                      </a:moveTo>
                      <a:lnTo>
                        <a:pt x="17" y="25"/>
                      </a:lnTo>
                      <a:lnTo>
                        <a:pt x="13" y="25"/>
                      </a:lnTo>
                      <a:lnTo>
                        <a:pt x="11" y="25"/>
                      </a:lnTo>
                      <a:lnTo>
                        <a:pt x="6" y="25"/>
                      </a:lnTo>
                      <a:lnTo>
                        <a:pt x="3" y="25"/>
                      </a:lnTo>
                      <a:lnTo>
                        <a:pt x="0" y="19"/>
                      </a:lnTo>
                      <a:lnTo>
                        <a:pt x="0" y="11"/>
                      </a:lnTo>
                      <a:lnTo>
                        <a:pt x="0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F894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53" name="Freeform 432"/>
                <p:cNvSpPr>
                  <a:spLocks/>
                </p:cNvSpPr>
                <p:nvPr/>
              </p:nvSpPr>
              <p:spPr bwMode="auto">
                <a:xfrm>
                  <a:off x="4909" y="1465"/>
                  <a:ext cx="10" cy="16"/>
                </a:xfrm>
                <a:custGeom>
                  <a:avLst/>
                  <a:gdLst>
                    <a:gd name="T0" fmla="*/ 0 w 40"/>
                    <a:gd name="T1" fmla="*/ 0 h 63"/>
                    <a:gd name="T2" fmla="*/ 3 w 40"/>
                    <a:gd name="T3" fmla="*/ 4 h 63"/>
                    <a:gd name="T4" fmla="*/ 2 w 40"/>
                    <a:gd name="T5" fmla="*/ 4 h 63"/>
                    <a:gd name="T6" fmla="*/ 2 w 40"/>
                    <a:gd name="T7" fmla="*/ 4 h 63"/>
                    <a:gd name="T8" fmla="*/ 1 w 40"/>
                    <a:gd name="T9" fmla="*/ 4 h 63"/>
                    <a:gd name="T10" fmla="*/ 1 w 40"/>
                    <a:gd name="T11" fmla="*/ 4 h 63"/>
                    <a:gd name="T12" fmla="*/ 1 w 40"/>
                    <a:gd name="T13" fmla="*/ 3 h 63"/>
                    <a:gd name="T14" fmla="*/ 1 w 40"/>
                    <a:gd name="T15" fmla="*/ 2 h 63"/>
                    <a:gd name="T16" fmla="*/ 0 w 40"/>
                    <a:gd name="T17" fmla="*/ 1 h 63"/>
                    <a:gd name="T18" fmla="*/ 0 w 40"/>
                    <a:gd name="T19" fmla="*/ 0 h 63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40" h="63">
                      <a:moveTo>
                        <a:pt x="0" y="0"/>
                      </a:moveTo>
                      <a:lnTo>
                        <a:pt x="40" y="63"/>
                      </a:lnTo>
                      <a:lnTo>
                        <a:pt x="33" y="63"/>
                      </a:lnTo>
                      <a:lnTo>
                        <a:pt x="28" y="63"/>
                      </a:lnTo>
                      <a:lnTo>
                        <a:pt x="19" y="63"/>
                      </a:lnTo>
                      <a:lnTo>
                        <a:pt x="14" y="63"/>
                      </a:lnTo>
                      <a:lnTo>
                        <a:pt x="11" y="47"/>
                      </a:lnTo>
                      <a:lnTo>
                        <a:pt x="8" y="29"/>
                      </a:lnTo>
                      <a:lnTo>
                        <a:pt x="3" y="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F89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54" name="Freeform 433"/>
                <p:cNvSpPr>
                  <a:spLocks/>
                </p:cNvSpPr>
                <p:nvPr/>
              </p:nvSpPr>
              <p:spPr bwMode="auto">
                <a:xfrm>
                  <a:off x="4903" y="1452"/>
                  <a:ext cx="21" cy="29"/>
                </a:xfrm>
                <a:custGeom>
                  <a:avLst/>
                  <a:gdLst>
                    <a:gd name="T0" fmla="*/ 3 w 81"/>
                    <a:gd name="T1" fmla="*/ 7 h 117"/>
                    <a:gd name="T2" fmla="*/ 2 w 81"/>
                    <a:gd name="T3" fmla="*/ 6 h 117"/>
                    <a:gd name="T4" fmla="*/ 2 w 81"/>
                    <a:gd name="T5" fmla="*/ 4 h 117"/>
                    <a:gd name="T6" fmla="*/ 2 w 81"/>
                    <a:gd name="T7" fmla="*/ 3 h 117"/>
                    <a:gd name="T8" fmla="*/ 1 w 81"/>
                    <a:gd name="T9" fmla="*/ 1 h 117"/>
                    <a:gd name="T10" fmla="*/ 0 w 81"/>
                    <a:gd name="T11" fmla="*/ 0 h 117"/>
                    <a:gd name="T12" fmla="*/ 5 w 81"/>
                    <a:gd name="T13" fmla="*/ 7 h 117"/>
                    <a:gd name="T14" fmla="*/ 5 w 81"/>
                    <a:gd name="T15" fmla="*/ 7 h 117"/>
                    <a:gd name="T16" fmla="*/ 5 w 81"/>
                    <a:gd name="T17" fmla="*/ 7 h 117"/>
                    <a:gd name="T18" fmla="*/ 4 w 81"/>
                    <a:gd name="T19" fmla="*/ 7 h 117"/>
                    <a:gd name="T20" fmla="*/ 3 w 81"/>
                    <a:gd name="T21" fmla="*/ 7 h 11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1" h="117">
                      <a:moveTo>
                        <a:pt x="52" y="117"/>
                      </a:moveTo>
                      <a:lnTo>
                        <a:pt x="35" y="92"/>
                      </a:lnTo>
                      <a:lnTo>
                        <a:pt x="29" y="71"/>
                      </a:lnTo>
                      <a:lnTo>
                        <a:pt x="22" y="46"/>
                      </a:lnTo>
                      <a:lnTo>
                        <a:pt x="11" y="21"/>
                      </a:lnTo>
                      <a:lnTo>
                        <a:pt x="0" y="0"/>
                      </a:lnTo>
                      <a:lnTo>
                        <a:pt x="81" y="117"/>
                      </a:lnTo>
                      <a:lnTo>
                        <a:pt x="73" y="117"/>
                      </a:lnTo>
                      <a:lnTo>
                        <a:pt x="68" y="117"/>
                      </a:lnTo>
                      <a:lnTo>
                        <a:pt x="59" y="117"/>
                      </a:lnTo>
                      <a:lnTo>
                        <a:pt x="52" y="117"/>
                      </a:lnTo>
                      <a:close/>
                    </a:path>
                  </a:pathLst>
                </a:custGeom>
                <a:solidFill>
                  <a:srgbClr val="548C4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55" name="Freeform 434"/>
                <p:cNvSpPr>
                  <a:spLocks/>
                </p:cNvSpPr>
                <p:nvPr/>
              </p:nvSpPr>
              <p:spPr bwMode="auto">
                <a:xfrm>
                  <a:off x="4899" y="1446"/>
                  <a:ext cx="27" cy="35"/>
                </a:xfrm>
                <a:custGeom>
                  <a:avLst/>
                  <a:gdLst>
                    <a:gd name="T0" fmla="*/ 5 w 109"/>
                    <a:gd name="T1" fmla="*/ 9 h 139"/>
                    <a:gd name="T2" fmla="*/ 2 w 109"/>
                    <a:gd name="T3" fmla="*/ 5 h 139"/>
                    <a:gd name="T4" fmla="*/ 2 w 109"/>
                    <a:gd name="T5" fmla="*/ 4 h 139"/>
                    <a:gd name="T6" fmla="*/ 1 w 109"/>
                    <a:gd name="T7" fmla="*/ 3 h 139"/>
                    <a:gd name="T8" fmla="*/ 1 w 109"/>
                    <a:gd name="T9" fmla="*/ 1 h 139"/>
                    <a:gd name="T10" fmla="*/ 0 w 109"/>
                    <a:gd name="T11" fmla="*/ 0 h 139"/>
                    <a:gd name="T12" fmla="*/ 0 w 109"/>
                    <a:gd name="T13" fmla="*/ 0 h 139"/>
                    <a:gd name="T14" fmla="*/ 1 w 109"/>
                    <a:gd name="T15" fmla="*/ 0 h 139"/>
                    <a:gd name="T16" fmla="*/ 1 w 109"/>
                    <a:gd name="T17" fmla="*/ 0 h 139"/>
                    <a:gd name="T18" fmla="*/ 1 w 109"/>
                    <a:gd name="T19" fmla="*/ 1 h 139"/>
                    <a:gd name="T20" fmla="*/ 7 w 109"/>
                    <a:gd name="T21" fmla="*/ 9 h 139"/>
                    <a:gd name="T22" fmla="*/ 6 w 109"/>
                    <a:gd name="T23" fmla="*/ 9 h 139"/>
                    <a:gd name="T24" fmla="*/ 6 w 109"/>
                    <a:gd name="T25" fmla="*/ 9 h 139"/>
                    <a:gd name="T26" fmla="*/ 5 w 109"/>
                    <a:gd name="T27" fmla="*/ 9 h 139"/>
                    <a:gd name="T28" fmla="*/ 5 w 109"/>
                    <a:gd name="T29" fmla="*/ 9 h 139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09" h="139">
                      <a:moveTo>
                        <a:pt x="81" y="139"/>
                      </a:moveTo>
                      <a:lnTo>
                        <a:pt x="41" y="76"/>
                      </a:lnTo>
                      <a:lnTo>
                        <a:pt x="30" y="57"/>
                      </a:lnTo>
                      <a:lnTo>
                        <a:pt x="23" y="38"/>
                      </a:lnTo>
                      <a:lnTo>
                        <a:pt x="11" y="17"/>
                      </a:lnTo>
                      <a:lnTo>
                        <a:pt x="0" y="0"/>
                      </a:lnTo>
                      <a:lnTo>
                        <a:pt x="5" y="3"/>
                      </a:lnTo>
                      <a:lnTo>
                        <a:pt x="11" y="5"/>
                      </a:lnTo>
                      <a:lnTo>
                        <a:pt x="17" y="5"/>
                      </a:lnTo>
                      <a:lnTo>
                        <a:pt x="23" y="8"/>
                      </a:lnTo>
                      <a:lnTo>
                        <a:pt x="109" y="139"/>
                      </a:lnTo>
                      <a:lnTo>
                        <a:pt x="104" y="139"/>
                      </a:lnTo>
                      <a:lnTo>
                        <a:pt x="95" y="139"/>
                      </a:lnTo>
                      <a:lnTo>
                        <a:pt x="88" y="139"/>
                      </a:lnTo>
                      <a:lnTo>
                        <a:pt x="81" y="139"/>
                      </a:lnTo>
                      <a:close/>
                    </a:path>
                  </a:pathLst>
                </a:custGeom>
                <a:solidFill>
                  <a:srgbClr val="568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56" name="Freeform 435"/>
                <p:cNvSpPr>
                  <a:spLocks/>
                </p:cNvSpPr>
                <p:nvPr/>
              </p:nvSpPr>
              <p:spPr bwMode="auto">
                <a:xfrm>
                  <a:off x="4899" y="1446"/>
                  <a:ext cx="31" cy="35"/>
                </a:xfrm>
                <a:custGeom>
                  <a:avLst/>
                  <a:gdLst>
                    <a:gd name="T0" fmla="*/ 6 w 125"/>
                    <a:gd name="T1" fmla="*/ 9 h 139"/>
                    <a:gd name="T2" fmla="*/ 1 w 125"/>
                    <a:gd name="T3" fmla="*/ 2 h 139"/>
                    <a:gd name="T4" fmla="*/ 1 w 125"/>
                    <a:gd name="T5" fmla="*/ 1 h 139"/>
                    <a:gd name="T6" fmla="*/ 0 w 125"/>
                    <a:gd name="T7" fmla="*/ 1 h 139"/>
                    <a:gd name="T8" fmla="*/ 0 w 125"/>
                    <a:gd name="T9" fmla="*/ 0 h 139"/>
                    <a:gd name="T10" fmla="*/ 0 w 125"/>
                    <a:gd name="T11" fmla="*/ 0 h 139"/>
                    <a:gd name="T12" fmla="*/ 1 w 125"/>
                    <a:gd name="T13" fmla="*/ 0 h 139"/>
                    <a:gd name="T14" fmla="*/ 1 w 125"/>
                    <a:gd name="T15" fmla="*/ 1 h 139"/>
                    <a:gd name="T16" fmla="*/ 2 w 125"/>
                    <a:gd name="T17" fmla="*/ 1 h 139"/>
                    <a:gd name="T18" fmla="*/ 3 w 125"/>
                    <a:gd name="T19" fmla="*/ 1 h 139"/>
                    <a:gd name="T20" fmla="*/ 8 w 125"/>
                    <a:gd name="T21" fmla="*/ 8 h 139"/>
                    <a:gd name="T22" fmla="*/ 7 w 125"/>
                    <a:gd name="T23" fmla="*/ 8 h 139"/>
                    <a:gd name="T24" fmla="*/ 7 w 125"/>
                    <a:gd name="T25" fmla="*/ 9 h 139"/>
                    <a:gd name="T26" fmla="*/ 6 w 125"/>
                    <a:gd name="T27" fmla="*/ 9 h 139"/>
                    <a:gd name="T28" fmla="*/ 6 w 125"/>
                    <a:gd name="T29" fmla="*/ 9 h 139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25" h="139">
                      <a:moveTo>
                        <a:pt x="98" y="139"/>
                      </a:moveTo>
                      <a:lnTo>
                        <a:pt x="17" y="22"/>
                      </a:lnTo>
                      <a:lnTo>
                        <a:pt x="11" y="17"/>
                      </a:lnTo>
                      <a:lnTo>
                        <a:pt x="9" y="11"/>
                      </a:lnTo>
                      <a:lnTo>
                        <a:pt x="3" y="5"/>
                      </a:lnTo>
                      <a:lnTo>
                        <a:pt x="0" y="0"/>
                      </a:lnTo>
                      <a:lnTo>
                        <a:pt x="11" y="5"/>
                      </a:lnTo>
                      <a:lnTo>
                        <a:pt x="23" y="8"/>
                      </a:lnTo>
                      <a:lnTo>
                        <a:pt x="33" y="13"/>
                      </a:lnTo>
                      <a:lnTo>
                        <a:pt x="44" y="17"/>
                      </a:lnTo>
                      <a:lnTo>
                        <a:pt x="125" y="130"/>
                      </a:lnTo>
                      <a:lnTo>
                        <a:pt x="120" y="133"/>
                      </a:lnTo>
                      <a:lnTo>
                        <a:pt x="111" y="135"/>
                      </a:lnTo>
                      <a:lnTo>
                        <a:pt x="104" y="139"/>
                      </a:lnTo>
                      <a:lnTo>
                        <a:pt x="98" y="139"/>
                      </a:lnTo>
                      <a:close/>
                    </a:path>
                  </a:pathLst>
                </a:custGeom>
                <a:solidFill>
                  <a:srgbClr val="598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57" name="Freeform 436"/>
                <p:cNvSpPr>
                  <a:spLocks/>
                </p:cNvSpPr>
                <p:nvPr/>
              </p:nvSpPr>
              <p:spPr bwMode="auto">
                <a:xfrm>
                  <a:off x="4905" y="1449"/>
                  <a:ext cx="28" cy="32"/>
                </a:xfrm>
                <a:custGeom>
                  <a:avLst/>
                  <a:gdLst>
                    <a:gd name="T0" fmla="*/ 5 w 113"/>
                    <a:gd name="T1" fmla="*/ 8 h 131"/>
                    <a:gd name="T2" fmla="*/ 0 w 113"/>
                    <a:gd name="T3" fmla="*/ 0 h 131"/>
                    <a:gd name="T4" fmla="*/ 0 w 113"/>
                    <a:gd name="T5" fmla="*/ 0 h 131"/>
                    <a:gd name="T6" fmla="*/ 1 w 113"/>
                    <a:gd name="T7" fmla="*/ 0 h 131"/>
                    <a:gd name="T8" fmla="*/ 2 w 113"/>
                    <a:gd name="T9" fmla="*/ 1 h 131"/>
                    <a:gd name="T10" fmla="*/ 2 w 113"/>
                    <a:gd name="T11" fmla="*/ 1 h 131"/>
                    <a:gd name="T12" fmla="*/ 7 w 113"/>
                    <a:gd name="T13" fmla="*/ 7 h 131"/>
                    <a:gd name="T14" fmla="*/ 6 w 113"/>
                    <a:gd name="T15" fmla="*/ 7 h 131"/>
                    <a:gd name="T16" fmla="*/ 6 w 113"/>
                    <a:gd name="T17" fmla="*/ 8 h 131"/>
                    <a:gd name="T18" fmla="*/ 6 w 113"/>
                    <a:gd name="T19" fmla="*/ 8 h 131"/>
                    <a:gd name="T20" fmla="*/ 5 w 113"/>
                    <a:gd name="T21" fmla="*/ 8 h 13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13" h="131">
                      <a:moveTo>
                        <a:pt x="86" y="131"/>
                      </a:moveTo>
                      <a:lnTo>
                        <a:pt x="0" y="0"/>
                      </a:lnTo>
                      <a:lnTo>
                        <a:pt x="10" y="5"/>
                      </a:lnTo>
                      <a:lnTo>
                        <a:pt x="18" y="9"/>
                      </a:lnTo>
                      <a:lnTo>
                        <a:pt x="29" y="14"/>
                      </a:lnTo>
                      <a:lnTo>
                        <a:pt x="40" y="19"/>
                      </a:lnTo>
                      <a:lnTo>
                        <a:pt x="113" y="122"/>
                      </a:lnTo>
                      <a:lnTo>
                        <a:pt x="105" y="122"/>
                      </a:lnTo>
                      <a:lnTo>
                        <a:pt x="100" y="125"/>
                      </a:lnTo>
                      <a:lnTo>
                        <a:pt x="91" y="127"/>
                      </a:lnTo>
                      <a:lnTo>
                        <a:pt x="86" y="131"/>
                      </a:lnTo>
                      <a:close/>
                    </a:path>
                  </a:pathLst>
                </a:custGeom>
                <a:solidFill>
                  <a:srgbClr val="598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58" name="Freeform 437"/>
                <p:cNvSpPr>
                  <a:spLocks/>
                </p:cNvSpPr>
                <p:nvPr/>
              </p:nvSpPr>
              <p:spPr bwMode="auto">
                <a:xfrm>
                  <a:off x="4910" y="1451"/>
                  <a:ext cx="26" cy="28"/>
                </a:xfrm>
                <a:custGeom>
                  <a:avLst/>
                  <a:gdLst>
                    <a:gd name="T0" fmla="*/ 5 w 103"/>
                    <a:gd name="T1" fmla="*/ 7 h 113"/>
                    <a:gd name="T2" fmla="*/ 0 w 103"/>
                    <a:gd name="T3" fmla="*/ 0 h 113"/>
                    <a:gd name="T4" fmla="*/ 1 w 103"/>
                    <a:gd name="T5" fmla="*/ 0 h 113"/>
                    <a:gd name="T6" fmla="*/ 1 w 103"/>
                    <a:gd name="T7" fmla="*/ 0 h 113"/>
                    <a:gd name="T8" fmla="*/ 2 w 103"/>
                    <a:gd name="T9" fmla="*/ 0 h 113"/>
                    <a:gd name="T10" fmla="*/ 2 w 103"/>
                    <a:gd name="T11" fmla="*/ 1 h 113"/>
                    <a:gd name="T12" fmla="*/ 7 w 103"/>
                    <a:gd name="T13" fmla="*/ 7 h 113"/>
                    <a:gd name="T14" fmla="*/ 6 w 103"/>
                    <a:gd name="T15" fmla="*/ 7 h 113"/>
                    <a:gd name="T16" fmla="*/ 6 w 103"/>
                    <a:gd name="T17" fmla="*/ 7 h 113"/>
                    <a:gd name="T18" fmla="*/ 6 w 103"/>
                    <a:gd name="T19" fmla="*/ 7 h 113"/>
                    <a:gd name="T20" fmla="*/ 5 w 103"/>
                    <a:gd name="T21" fmla="*/ 7 h 11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03" h="113">
                      <a:moveTo>
                        <a:pt x="81" y="113"/>
                      </a:moveTo>
                      <a:lnTo>
                        <a:pt x="0" y="0"/>
                      </a:lnTo>
                      <a:lnTo>
                        <a:pt x="8" y="2"/>
                      </a:lnTo>
                      <a:lnTo>
                        <a:pt x="19" y="7"/>
                      </a:lnTo>
                      <a:lnTo>
                        <a:pt x="30" y="10"/>
                      </a:lnTo>
                      <a:lnTo>
                        <a:pt x="37" y="13"/>
                      </a:lnTo>
                      <a:lnTo>
                        <a:pt x="103" y="111"/>
                      </a:lnTo>
                      <a:lnTo>
                        <a:pt x="97" y="113"/>
                      </a:lnTo>
                      <a:lnTo>
                        <a:pt x="92" y="113"/>
                      </a:lnTo>
                      <a:lnTo>
                        <a:pt x="87" y="113"/>
                      </a:lnTo>
                      <a:lnTo>
                        <a:pt x="81" y="113"/>
                      </a:lnTo>
                      <a:close/>
                    </a:path>
                  </a:pathLst>
                </a:custGeom>
                <a:solidFill>
                  <a:srgbClr val="5E93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59" name="Freeform 438"/>
                <p:cNvSpPr>
                  <a:spLocks/>
                </p:cNvSpPr>
                <p:nvPr/>
              </p:nvSpPr>
              <p:spPr bwMode="auto">
                <a:xfrm>
                  <a:off x="4915" y="1453"/>
                  <a:ext cx="25" cy="26"/>
                </a:xfrm>
                <a:custGeom>
                  <a:avLst/>
                  <a:gdLst>
                    <a:gd name="T0" fmla="*/ 4 w 101"/>
                    <a:gd name="T1" fmla="*/ 7 h 103"/>
                    <a:gd name="T2" fmla="*/ 0 w 101"/>
                    <a:gd name="T3" fmla="*/ 0 h 103"/>
                    <a:gd name="T4" fmla="*/ 1 w 101"/>
                    <a:gd name="T5" fmla="*/ 0 h 103"/>
                    <a:gd name="T6" fmla="*/ 1 w 101"/>
                    <a:gd name="T7" fmla="*/ 1 h 103"/>
                    <a:gd name="T8" fmla="*/ 2 w 101"/>
                    <a:gd name="T9" fmla="*/ 1 h 103"/>
                    <a:gd name="T10" fmla="*/ 2 w 101"/>
                    <a:gd name="T11" fmla="*/ 1 h 103"/>
                    <a:gd name="T12" fmla="*/ 6 w 101"/>
                    <a:gd name="T13" fmla="*/ 6 h 103"/>
                    <a:gd name="T14" fmla="*/ 6 w 101"/>
                    <a:gd name="T15" fmla="*/ 6 h 103"/>
                    <a:gd name="T16" fmla="*/ 5 w 101"/>
                    <a:gd name="T17" fmla="*/ 6 h 103"/>
                    <a:gd name="T18" fmla="*/ 5 w 101"/>
                    <a:gd name="T19" fmla="*/ 6 h 103"/>
                    <a:gd name="T20" fmla="*/ 4 w 101"/>
                    <a:gd name="T21" fmla="*/ 7 h 10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01" h="103">
                      <a:moveTo>
                        <a:pt x="73" y="103"/>
                      </a:moveTo>
                      <a:lnTo>
                        <a:pt x="0" y="0"/>
                      </a:lnTo>
                      <a:lnTo>
                        <a:pt x="11" y="3"/>
                      </a:lnTo>
                      <a:lnTo>
                        <a:pt x="22" y="6"/>
                      </a:lnTo>
                      <a:lnTo>
                        <a:pt x="30" y="8"/>
                      </a:lnTo>
                      <a:lnTo>
                        <a:pt x="38" y="11"/>
                      </a:lnTo>
                      <a:lnTo>
                        <a:pt x="101" y="96"/>
                      </a:lnTo>
                      <a:lnTo>
                        <a:pt x="92" y="96"/>
                      </a:lnTo>
                      <a:lnTo>
                        <a:pt x="87" y="98"/>
                      </a:lnTo>
                      <a:lnTo>
                        <a:pt x="78" y="101"/>
                      </a:lnTo>
                      <a:lnTo>
                        <a:pt x="73" y="103"/>
                      </a:lnTo>
                      <a:close/>
                    </a:path>
                  </a:pathLst>
                </a:custGeom>
                <a:solidFill>
                  <a:srgbClr val="6093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60" name="Freeform 439"/>
                <p:cNvSpPr>
                  <a:spLocks/>
                </p:cNvSpPr>
                <p:nvPr/>
              </p:nvSpPr>
              <p:spPr bwMode="auto">
                <a:xfrm>
                  <a:off x="4919" y="1454"/>
                  <a:ext cx="23" cy="24"/>
                </a:xfrm>
                <a:custGeom>
                  <a:avLst/>
                  <a:gdLst>
                    <a:gd name="T0" fmla="*/ 4 w 90"/>
                    <a:gd name="T1" fmla="*/ 6 h 98"/>
                    <a:gd name="T2" fmla="*/ 0 w 90"/>
                    <a:gd name="T3" fmla="*/ 0 h 98"/>
                    <a:gd name="T4" fmla="*/ 1 w 90"/>
                    <a:gd name="T5" fmla="*/ 0 h 98"/>
                    <a:gd name="T6" fmla="*/ 2 w 90"/>
                    <a:gd name="T7" fmla="*/ 0 h 98"/>
                    <a:gd name="T8" fmla="*/ 2 w 90"/>
                    <a:gd name="T9" fmla="*/ 0 h 98"/>
                    <a:gd name="T10" fmla="*/ 3 w 90"/>
                    <a:gd name="T11" fmla="*/ 1 h 98"/>
                    <a:gd name="T12" fmla="*/ 6 w 90"/>
                    <a:gd name="T13" fmla="*/ 5 h 98"/>
                    <a:gd name="T14" fmla="*/ 6 w 90"/>
                    <a:gd name="T15" fmla="*/ 5 h 98"/>
                    <a:gd name="T16" fmla="*/ 5 w 90"/>
                    <a:gd name="T17" fmla="*/ 5 h 98"/>
                    <a:gd name="T18" fmla="*/ 5 w 90"/>
                    <a:gd name="T19" fmla="*/ 6 h 98"/>
                    <a:gd name="T20" fmla="*/ 4 w 90"/>
                    <a:gd name="T21" fmla="*/ 6 h 9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90" h="98">
                      <a:moveTo>
                        <a:pt x="66" y="98"/>
                      </a:moveTo>
                      <a:lnTo>
                        <a:pt x="0" y="0"/>
                      </a:lnTo>
                      <a:lnTo>
                        <a:pt x="12" y="5"/>
                      </a:lnTo>
                      <a:lnTo>
                        <a:pt x="23" y="8"/>
                      </a:lnTo>
                      <a:lnTo>
                        <a:pt x="30" y="10"/>
                      </a:lnTo>
                      <a:lnTo>
                        <a:pt x="39" y="13"/>
                      </a:lnTo>
                      <a:lnTo>
                        <a:pt x="90" y="84"/>
                      </a:lnTo>
                      <a:lnTo>
                        <a:pt x="85" y="87"/>
                      </a:lnTo>
                      <a:lnTo>
                        <a:pt x="79" y="89"/>
                      </a:lnTo>
                      <a:lnTo>
                        <a:pt x="72" y="95"/>
                      </a:lnTo>
                      <a:lnTo>
                        <a:pt x="66" y="98"/>
                      </a:lnTo>
                      <a:close/>
                    </a:path>
                  </a:pathLst>
                </a:custGeom>
                <a:solidFill>
                  <a:srgbClr val="6093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61" name="Freeform 440"/>
                <p:cNvSpPr>
                  <a:spLocks/>
                </p:cNvSpPr>
                <p:nvPr/>
              </p:nvSpPr>
              <p:spPr bwMode="auto">
                <a:xfrm>
                  <a:off x="4924" y="1456"/>
                  <a:ext cx="22" cy="21"/>
                </a:xfrm>
                <a:custGeom>
                  <a:avLst/>
                  <a:gdLst>
                    <a:gd name="T0" fmla="*/ 4 w 87"/>
                    <a:gd name="T1" fmla="*/ 5 h 85"/>
                    <a:gd name="T2" fmla="*/ 0 w 87"/>
                    <a:gd name="T3" fmla="*/ 0 h 85"/>
                    <a:gd name="T4" fmla="*/ 1 w 87"/>
                    <a:gd name="T5" fmla="*/ 0 h 85"/>
                    <a:gd name="T6" fmla="*/ 2 w 87"/>
                    <a:gd name="T7" fmla="*/ 0 h 85"/>
                    <a:gd name="T8" fmla="*/ 2 w 87"/>
                    <a:gd name="T9" fmla="*/ 0 h 85"/>
                    <a:gd name="T10" fmla="*/ 3 w 87"/>
                    <a:gd name="T11" fmla="*/ 0 h 85"/>
                    <a:gd name="T12" fmla="*/ 6 w 87"/>
                    <a:gd name="T13" fmla="*/ 4 h 85"/>
                    <a:gd name="T14" fmla="*/ 5 w 87"/>
                    <a:gd name="T15" fmla="*/ 4 h 85"/>
                    <a:gd name="T16" fmla="*/ 5 w 87"/>
                    <a:gd name="T17" fmla="*/ 5 h 85"/>
                    <a:gd name="T18" fmla="*/ 4 w 87"/>
                    <a:gd name="T19" fmla="*/ 5 h 85"/>
                    <a:gd name="T20" fmla="*/ 4 w 87"/>
                    <a:gd name="T21" fmla="*/ 5 h 8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7" h="85">
                      <a:moveTo>
                        <a:pt x="63" y="85"/>
                      </a:moveTo>
                      <a:lnTo>
                        <a:pt x="0" y="0"/>
                      </a:lnTo>
                      <a:lnTo>
                        <a:pt x="10" y="2"/>
                      </a:lnTo>
                      <a:lnTo>
                        <a:pt x="22" y="5"/>
                      </a:lnTo>
                      <a:lnTo>
                        <a:pt x="30" y="9"/>
                      </a:lnTo>
                      <a:lnTo>
                        <a:pt x="40" y="9"/>
                      </a:lnTo>
                      <a:lnTo>
                        <a:pt x="87" y="71"/>
                      </a:lnTo>
                      <a:lnTo>
                        <a:pt x="81" y="74"/>
                      </a:lnTo>
                      <a:lnTo>
                        <a:pt x="76" y="76"/>
                      </a:lnTo>
                      <a:lnTo>
                        <a:pt x="68" y="81"/>
                      </a:lnTo>
                      <a:lnTo>
                        <a:pt x="63" y="85"/>
                      </a:lnTo>
                      <a:close/>
                    </a:path>
                  </a:pathLst>
                </a:custGeom>
                <a:solidFill>
                  <a:srgbClr val="6696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62" name="Freeform 441"/>
                <p:cNvSpPr>
                  <a:spLocks/>
                </p:cNvSpPr>
                <p:nvPr/>
              </p:nvSpPr>
              <p:spPr bwMode="auto">
                <a:xfrm>
                  <a:off x="4929" y="1457"/>
                  <a:ext cx="20" cy="18"/>
                </a:xfrm>
                <a:custGeom>
                  <a:avLst/>
                  <a:gdLst>
                    <a:gd name="T0" fmla="*/ 3 w 79"/>
                    <a:gd name="T1" fmla="*/ 5 h 71"/>
                    <a:gd name="T2" fmla="*/ 0 w 79"/>
                    <a:gd name="T3" fmla="*/ 0 h 71"/>
                    <a:gd name="T4" fmla="*/ 1 w 79"/>
                    <a:gd name="T5" fmla="*/ 0 h 71"/>
                    <a:gd name="T6" fmla="*/ 1 w 79"/>
                    <a:gd name="T7" fmla="*/ 1 h 71"/>
                    <a:gd name="T8" fmla="*/ 2 w 79"/>
                    <a:gd name="T9" fmla="*/ 1 h 71"/>
                    <a:gd name="T10" fmla="*/ 3 w 79"/>
                    <a:gd name="T11" fmla="*/ 1 h 71"/>
                    <a:gd name="T12" fmla="*/ 5 w 79"/>
                    <a:gd name="T13" fmla="*/ 4 h 71"/>
                    <a:gd name="T14" fmla="*/ 5 w 79"/>
                    <a:gd name="T15" fmla="*/ 4 h 71"/>
                    <a:gd name="T16" fmla="*/ 4 w 79"/>
                    <a:gd name="T17" fmla="*/ 4 h 71"/>
                    <a:gd name="T18" fmla="*/ 4 w 79"/>
                    <a:gd name="T19" fmla="*/ 5 h 71"/>
                    <a:gd name="T20" fmla="*/ 3 w 79"/>
                    <a:gd name="T21" fmla="*/ 5 h 7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79" h="71">
                      <a:moveTo>
                        <a:pt x="51" y="71"/>
                      </a:moveTo>
                      <a:lnTo>
                        <a:pt x="0" y="0"/>
                      </a:lnTo>
                      <a:lnTo>
                        <a:pt x="11" y="4"/>
                      </a:lnTo>
                      <a:lnTo>
                        <a:pt x="21" y="6"/>
                      </a:lnTo>
                      <a:lnTo>
                        <a:pt x="30" y="9"/>
                      </a:lnTo>
                      <a:lnTo>
                        <a:pt x="40" y="9"/>
                      </a:lnTo>
                      <a:lnTo>
                        <a:pt x="79" y="62"/>
                      </a:lnTo>
                      <a:lnTo>
                        <a:pt x="74" y="66"/>
                      </a:lnTo>
                      <a:lnTo>
                        <a:pt x="65" y="69"/>
                      </a:lnTo>
                      <a:lnTo>
                        <a:pt x="60" y="71"/>
                      </a:lnTo>
                      <a:lnTo>
                        <a:pt x="51" y="71"/>
                      </a:lnTo>
                      <a:close/>
                    </a:path>
                  </a:pathLst>
                </a:custGeom>
                <a:solidFill>
                  <a:srgbClr val="68995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63" name="Freeform 442"/>
                <p:cNvSpPr>
                  <a:spLocks/>
                </p:cNvSpPr>
                <p:nvPr/>
              </p:nvSpPr>
              <p:spPr bwMode="auto">
                <a:xfrm>
                  <a:off x="4934" y="1458"/>
                  <a:ext cx="17" cy="16"/>
                </a:xfrm>
                <a:custGeom>
                  <a:avLst/>
                  <a:gdLst>
                    <a:gd name="T0" fmla="*/ 3 w 69"/>
                    <a:gd name="T1" fmla="*/ 4 h 62"/>
                    <a:gd name="T2" fmla="*/ 0 w 69"/>
                    <a:gd name="T3" fmla="*/ 0 h 62"/>
                    <a:gd name="T4" fmla="*/ 0 w 69"/>
                    <a:gd name="T5" fmla="*/ 0 h 62"/>
                    <a:gd name="T6" fmla="*/ 1 w 69"/>
                    <a:gd name="T7" fmla="*/ 0 h 62"/>
                    <a:gd name="T8" fmla="*/ 1 w 69"/>
                    <a:gd name="T9" fmla="*/ 0 h 62"/>
                    <a:gd name="T10" fmla="*/ 2 w 69"/>
                    <a:gd name="T11" fmla="*/ 0 h 62"/>
                    <a:gd name="T12" fmla="*/ 4 w 69"/>
                    <a:gd name="T13" fmla="*/ 3 h 62"/>
                    <a:gd name="T14" fmla="*/ 4 w 69"/>
                    <a:gd name="T15" fmla="*/ 4 h 62"/>
                    <a:gd name="T16" fmla="*/ 3 w 69"/>
                    <a:gd name="T17" fmla="*/ 4 h 62"/>
                    <a:gd name="T18" fmla="*/ 3 w 69"/>
                    <a:gd name="T19" fmla="*/ 4 h 62"/>
                    <a:gd name="T20" fmla="*/ 3 w 69"/>
                    <a:gd name="T21" fmla="*/ 4 h 6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9" h="62">
                      <a:moveTo>
                        <a:pt x="47" y="62"/>
                      </a:moveTo>
                      <a:lnTo>
                        <a:pt x="0" y="0"/>
                      </a:lnTo>
                      <a:lnTo>
                        <a:pt x="9" y="2"/>
                      </a:lnTo>
                      <a:lnTo>
                        <a:pt x="17" y="5"/>
                      </a:lnTo>
                      <a:lnTo>
                        <a:pt x="25" y="5"/>
                      </a:lnTo>
                      <a:lnTo>
                        <a:pt x="33" y="5"/>
                      </a:lnTo>
                      <a:lnTo>
                        <a:pt x="69" y="51"/>
                      </a:lnTo>
                      <a:lnTo>
                        <a:pt x="60" y="56"/>
                      </a:lnTo>
                      <a:lnTo>
                        <a:pt x="55" y="58"/>
                      </a:lnTo>
                      <a:lnTo>
                        <a:pt x="49" y="58"/>
                      </a:lnTo>
                      <a:lnTo>
                        <a:pt x="47" y="62"/>
                      </a:lnTo>
                      <a:close/>
                    </a:path>
                  </a:pathLst>
                </a:custGeom>
                <a:solidFill>
                  <a:srgbClr val="68995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64" name="Freeform 443"/>
                <p:cNvSpPr>
                  <a:spLocks/>
                </p:cNvSpPr>
                <p:nvPr/>
              </p:nvSpPr>
              <p:spPr bwMode="auto">
                <a:xfrm>
                  <a:off x="4939" y="1459"/>
                  <a:ext cx="14" cy="14"/>
                </a:xfrm>
                <a:custGeom>
                  <a:avLst/>
                  <a:gdLst>
                    <a:gd name="T0" fmla="*/ 2 w 57"/>
                    <a:gd name="T1" fmla="*/ 4 h 53"/>
                    <a:gd name="T2" fmla="*/ 0 w 57"/>
                    <a:gd name="T3" fmla="*/ 0 h 53"/>
                    <a:gd name="T4" fmla="*/ 0 w 57"/>
                    <a:gd name="T5" fmla="*/ 0 h 53"/>
                    <a:gd name="T6" fmla="*/ 1 w 57"/>
                    <a:gd name="T7" fmla="*/ 0 h 53"/>
                    <a:gd name="T8" fmla="*/ 1 w 57"/>
                    <a:gd name="T9" fmla="*/ 0 h 53"/>
                    <a:gd name="T10" fmla="*/ 2 w 57"/>
                    <a:gd name="T11" fmla="*/ 0 h 53"/>
                    <a:gd name="T12" fmla="*/ 3 w 57"/>
                    <a:gd name="T13" fmla="*/ 3 h 53"/>
                    <a:gd name="T14" fmla="*/ 3 w 57"/>
                    <a:gd name="T15" fmla="*/ 3 h 53"/>
                    <a:gd name="T16" fmla="*/ 3 w 57"/>
                    <a:gd name="T17" fmla="*/ 3 h 53"/>
                    <a:gd name="T18" fmla="*/ 3 w 57"/>
                    <a:gd name="T19" fmla="*/ 3 h 53"/>
                    <a:gd name="T20" fmla="*/ 2 w 57"/>
                    <a:gd name="T21" fmla="*/ 4 h 5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57" h="53">
                      <a:moveTo>
                        <a:pt x="39" y="53"/>
                      </a:moveTo>
                      <a:lnTo>
                        <a:pt x="0" y="0"/>
                      </a:lnTo>
                      <a:lnTo>
                        <a:pt x="9" y="0"/>
                      </a:lnTo>
                      <a:lnTo>
                        <a:pt x="17" y="0"/>
                      </a:lnTo>
                      <a:lnTo>
                        <a:pt x="25" y="2"/>
                      </a:lnTo>
                      <a:lnTo>
                        <a:pt x="30" y="2"/>
                      </a:lnTo>
                      <a:lnTo>
                        <a:pt x="57" y="41"/>
                      </a:lnTo>
                      <a:lnTo>
                        <a:pt x="52" y="43"/>
                      </a:lnTo>
                      <a:lnTo>
                        <a:pt x="50" y="46"/>
                      </a:lnTo>
                      <a:lnTo>
                        <a:pt x="44" y="51"/>
                      </a:lnTo>
                      <a:lnTo>
                        <a:pt x="39" y="53"/>
                      </a:lnTo>
                      <a:close/>
                    </a:path>
                  </a:pathLst>
                </a:custGeom>
                <a:solidFill>
                  <a:srgbClr val="6D9B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65" name="Freeform 444"/>
                <p:cNvSpPr>
                  <a:spLocks/>
                </p:cNvSpPr>
                <p:nvPr/>
              </p:nvSpPr>
              <p:spPr bwMode="auto">
                <a:xfrm>
                  <a:off x="4943" y="1459"/>
                  <a:ext cx="13" cy="12"/>
                </a:xfrm>
                <a:custGeom>
                  <a:avLst/>
                  <a:gdLst>
                    <a:gd name="T0" fmla="*/ 2 w 55"/>
                    <a:gd name="T1" fmla="*/ 3 h 46"/>
                    <a:gd name="T2" fmla="*/ 0 w 55"/>
                    <a:gd name="T3" fmla="*/ 0 h 46"/>
                    <a:gd name="T4" fmla="*/ 1 w 55"/>
                    <a:gd name="T5" fmla="*/ 0 h 46"/>
                    <a:gd name="T6" fmla="*/ 1 w 55"/>
                    <a:gd name="T7" fmla="*/ 0 h 46"/>
                    <a:gd name="T8" fmla="*/ 1 w 55"/>
                    <a:gd name="T9" fmla="*/ 0 h 46"/>
                    <a:gd name="T10" fmla="*/ 2 w 55"/>
                    <a:gd name="T11" fmla="*/ 0 h 46"/>
                    <a:gd name="T12" fmla="*/ 3 w 55"/>
                    <a:gd name="T13" fmla="*/ 3 h 46"/>
                    <a:gd name="T14" fmla="*/ 3 w 55"/>
                    <a:gd name="T15" fmla="*/ 3 h 46"/>
                    <a:gd name="T16" fmla="*/ 3 w 55"/>
                    <a:gd name="T17" fmla="*/ 3 h 46"/>
                    <a:gd name="T18" fmla="*/ 2 w 55"/>
                    <a:gd name="T19" fmla="*/ 3 h 46"/>
                    <a:gd name="T20" fmla="*/ 2 w 55"/>
                    <a:gd name="T21" fmla="*/ 3 h 4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55" h="46">
                      <a:moveTo>
                        <a:pt x="36" y="46"/>
                      </a:moveTo>
                      <a:lnTo>
                        <a:pt x="0" y="0"/>
                      </a:lnTo>
                      <a:lnTo>
                        <a:pt x="11" y="2"/>
                      </a:lnTo>
                      <a:lnTo>
                        <a:pt x="20" y="2"/>
                      </a:lnTo>
                      <a:lnTo>
                        <a:pt x="27" y="2"/>
                      </a:lnTo>
                      <a:lnTo>
                        <a:pt x="36" y="2"/>
                      </a:lnTo>
                      <a:lnTo>
                        <a:pt x="55" y="37"/>
                      </a:lnTo>
                      <a:lnTo>
                        <a:pt x="52" y="41"/>
                      </a:lnTo>
                      <a:lnTo>
                        <a:pt x="46" y="43"/>
                      </a:lnTo>
                      <a:lnTo>
                        <a:pt x="41" y="46"/>
                      </a:lnTo>
                      <a:lnTo>
                        <a:pt x="36" y="46"/>
                      </a:lnTo>
                      <a:close/>
                    </a:path>
                  </a:pathLst>
                </a:custGeom>
                <a:solidFill>
                  <a:srgbClr val="709E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66" name="Freeform 445"/>
                <p:cNvSpPr>
                  <a:spLocks/>
                </p:cNvSpPr>
                <p:nvPr/>
              </p:nvSpPr>
              <p:spPr bwMode="auto">
                <a:xfrm>
                  <a:off x="4947" y="1460"/>
                  <a:ext cx="12" cy="10"/>
                </a:xfrm>
                <a:custGeom>
                  <a:avLst/>
                  <a:gdLst>
                    <a:gd name="T0" fmla="*/ 1 w 50"/>
                    <a:gd name="T1" fmla="*/ 3 h 39"/>
                    <a:gd name="T2" fmla="*/ 0 w 50"/>
                    <a:gd name="T3" fmla="*/ 0 h 39"/>
                    <a:gd name="T4" fmla="*/ 0 w 50"/>
                    <a:gd name="T5" fmla="*/ 0 h 39"/>
                    <a:gd name="T6" fmla="*/ 1 w 50"/>
                    <a:gd name="T7" fmla="*/ 0 h 39"/>
                    <a:gd name="T8" fmla="*/ 1 w 50"/>
                    <a:gd name="T9" fmla="*/ 0 h 39"/>
                    <a:gd name="T10" fmla="*/ 2 w 50"/>
                    <a:gd name="T11" fmla="*/ 0 h 39"/>
                    <a:gd name="T12" fmla="*/ 3 w 50"/>
                    <a:gd name="T13" fmla="*/ 2 h 39"/>
                    <a:gd name="T14" fmla="*/ 3 w 50"/>
                    <a:gd name="T15" fmla="*/ 2 h 39"/>
                    <a:gd name="T16" fmla="*/ 2 w 50"/>
                    <a:gd name="T17" fmla="*/ 2 h 39"/>
                    <a:gd name="T18" fmla="*/ 2 w 50"/>
                    <a:gd name="T19" fmla="*/ 2 h 39"/>
                    <a:gd name="T20" fmla="*/ 1 w 50"/>
                    <a:gd name="T21" fmla="*/ 3 h 3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50" h="39">
                      <a:moveTo>
                        <a:pt x="27" y="39"/>
                      </a:moveTo>
                      <a:lnTo>
                        <a:pt x="0" y="0"/>
                      </a:lnTo>
                      <a:lnTo>
                        <a:pt x="9" y="0"/>
                      </a:lnTo>
                      <a:lnTo>
                        <a:pt x="20" y="0"/>
                      </a:lnTo>
                      <a:lnTo>
                        <a:pt x="27" y="0"/>
                      </a:lnTo>
                      <a:lnTo>
                        <a:pt x="36" y="0"/>
                      </a:lnTo>
                      <a:lnTo>
                        <a:pt x="50" y="28"/>
                      </a:lnTo>
                      <a:lnTo>
                        <a:pt x="46" y="30"/>
                      </a:lnTo>
                      <a:lnTo>
                        <a:pt x="41" y="33"/>
                      </a:lnTo>
                      <a:lnTo>
                        <a:pt x="36" y="35"/>
                      </a:lnTo>
                      <a:lnTo>
                        <a:pt x="27" y="39"/>
                      </a:lnTo>
                      <a:close/>
                    </a:path>
                  </a:pathLst>
                </a:custGeom>
                <a:solidFill>
                  <a:srgbClr val="72A0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67" name="Freeform 446"/>
                <p:cNvSpPr>
                  <a:spLocks/>
                </p:cNvSpPr>
                <p:nvPr/>
              </p:nvSpPr>
              <p:spPr bwMode="auto">
                <a:xfrm>
                  <a:off x="4951" y="1460"/>
                  <a:ext cx="11" cy="9"/>
                </a:xfrm>
                <a:custGeom>
                  <a:avLst/>
                  <a:gdLst>
                    <a:gd name="T0" fmla="*/ 1 w 44"/>
                    <a:gd name="T1" fmla="*/ 2 h 35"/>
                    <a:gd name="T2" fmla="*/ 0 w 44"/>
                    <a:gd name="T3" fmla="*/ 0 h 35"/>
                    <a:gd name="T4" fmla="*/ 0 w 44"/>
                    <a:gd name="T5" fmla="*/ 0 h 35"/>
                    <a:gd name="T6" fmla="*/ 1 w 44"/>
                    <a:gd name="T7" fmla="*/ 0 h 35"/>
                    <a:gd name="T8" fmla="*/ 1 w 44"/>
                    <a:gd name="T9" fmla="*/ 0 h 35"/>
                    <a:gd name="T10" fmla="*/ 2 w 44"/>
                    <a:gd name="T11" fmla="*/ 0 h 35"/>
                    <a:gd name="T12" fmla="*/ 3 w 44"/>
                    <a:gd name="T13" fmla="*/ 2 h 35"/>
                    <a:gd name="T14" fmla="*/ 2 w 44"/>
                    <a:gd name="T15" fmla="*/ 2 h 35"/>
                    <a:gd name="T16" fmla="*/ 2 w 44"/>
                    <a:gd name="T17" fmla="*/ 2 h 35"/>
                    <a:gd name="T18" fmla="*/ 2 w 44"/>
                    <a:gd name="T19" fmla="*/ 2 h 35"/>
                    <a:gd name="T20" fmla="*/ 1 w 44"/>
                    <a:gd name="T21" fmla="*/ 2 h 3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44" h="35">
                      <a:moveTo>
                        <a:pt x="19" y="35"/>
                      </a:moveTo>
                      <a:lnTo>
                        <a:pt x="0" y="0"/>
                      </a:lnTo>
                      <a:lnTo>
                        <a:pt x="5" y="0"/>
                      </a:lnTo>
                      <a:lnTo>
                        <a:pt x="14" y="0"/>
                      </a:lnTo>
                      <a:lnTo>
                        <a:pt x="21" y="0"/>
                      </a:lnTo>
                      <a:lnTo>
                        <a:pt x="26" y="0"/>
                      </a:lnTo>
                      <a:lnTo>
                        <a:pt x="44" y="22"/>
                      </a:lnTo>
                      <a:lnTo>
                        <a:pt x="37" y="25"/>
                      </a:lnTo>
                      <a:lnTo>
                        <a:pt x="32" y="28"/>
                      </a:lnTo>
                      <a:lnTo>
                        <a:pt x="24" y="33"/>
                      </a:lnTo>
                      <a:lnTo>
                        <a:pt x="19" y="35"/>
                      </a:lnTo>
                      <a:close/>
                    </a:path>
                  </a:pathLst>
                </a:custGeom>
                <a:solidFill>
                  <a:srgbClr val="75A3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68" name="Freeform 447"/>
                <p:cNvSpPr>
                  <a:spLocks/>
                </p:cNvSpPr>
                <p:nvPr/>
              </p:nvSpPr>
              <p:spPr bwMode="auto">
                <a:xfrm>
                  <a:off x="4955" y="1460"/>
                  <a:ext cx="10" cy="7"/>
                </a:xfrm>
                <a:custGeom>
                  <a:avLst/>
                  <a:gdLst>
                    <a:gd name="T0" fmla="*/ 1 w 38"/>
                    <a:gd name="T1" fmla="*/ 2 h 28"/>
                    <a:gd name="T2" fmla="*/ 0 w 38"/>
                    <a:gd name="T3" fmla="*/ 0 h 28"/>
                    <a:gd name="T4" fmla="*/ 0 w 38"/>
                    <a:gd name="T5" fmla="*/ 0 h 28"/>
                    <a:gd name="T6" fmla="*/ 1 w 38"/>
                    <a:gd name="T7" fmla="*/ 0 h 28"/>
                    <a:gd name="T8" fmla="*/ 2 w 38"/>
                    <a:gd name="T9" fmla="*/ 0 h 28"/>
                    <a:gd name="T10" fmla="*/ 2 w 38"/>
                    <a:gd name="T11" fmla="*/ 0 h 28"/>
                    <a:gd name="T12" fmla="*/ 3 w 38"/>
                    <a:gd name="T13" fmla="*/ 1 h 28"/>
                    <a:gd name="T14" fmla="*/ 2 w 38"/>
                    <a:gd name="T15" fmla="*/ 1 h 28"/>
                    <a:gd name="T16" fmla="*/ 2 w 38"/>
                    <a:gd name="T17" fmla="*/ 1 h 28"/>
                    <a:gd name="T18" fmla="*/ 1 w 38"/>
                    <a:gd name="T19" fmla="*/ 2 h 28"/>
                    <a:gd name="T20" fmla="*/ 1 w 38"/>
                    <a:gd name="T21" fmla="*/ 2 h 2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8" h="28">
                      <a:moveTo>
                        <a:pt x="14" y="28"/>
                      </a:moveTo>
                      <a:lnTo>
                        <a:pt x="0" y="0"/>
                      </a:lnTo>
                      <a:lnTo>
                        <a:pt x="5" y="0"/>
                      </a:lnTo>
                      <a:lnTo>
                        <a:pt x="14" y="0"/>
                      </a:lnTo>
                      <a:lnTo>
                        <a:pt x="21" y="0"/>
                      </a:lnTo>
                      <a:lnTo>
                        <a:pt x="30" y="0"/>
                      </a:lnTo>
                      <a:lnTo>
                        <a:pt x="38" y="14"/>
                      </a:lnTo>
                      <a:lnTo>
                        <a:pt x="33" y="16"/>
                      </a:lnTo>
                      <a:lnTo>
                        <a:pt x="28" y="19"/>
                      </a:lnTo>
                      <a:lnTo>
                        <a:pt x="19" y="25"/>
                      </a:lnTo>
                      <a:lnTo>
                        <a:pt x="14" y="28"/>
                      </a:lnTo>
                      <a:close/>
                    </a:path>
                  </a:pathLst>
                </a:custGeom>
                <a:solidFill>
                  <a:srgbClr val="75A3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69" name="Freeform 448"/>
                <p:cNvSpPr>
                  <a:spLocks/>
                </p:cNvSpPr>
                <p:nvPr/>
              </p:nvSpPr>
              <p:spPr bwMode="auto">
                <a:xfrm>
                  <a:off x="4958" y="1459"/>
                  <a:ext cx="9" cy="6"/>
                </a:xfrm>
                <a:custGeom>
                  <a:avLst/>
                  <a:gdLst>
                    <a:gd name="T0" fmla="*/ 1 w 36"/>
                    <a:gd name="T1" fmla="*/ 2 h 24"/>
                    <a:gd name="T2" fmla="*/ 0 w 36"/>
                    <a:gd name="T3" fmla="*/ 0 h 24"/>
                    <a:gd name="T4" fmla="*/ 1 w 36"/>
                    <a:gd name="T5" fmla="*/ 0 h 24"/>
                    <a:gd name="T6" fmla="*/ 1 w 36"/>
                    <a:gd name="T7" fmla="*/ 0 h 24"/>
                    <a:gd name="T8" fmla="*/ 2 w 36"/>
                    <a:gd name="T9" fmla="*/ 0 h 24"/>
                    <a:gd name="T10" fmla="*/ 2 w 36"/>
                    <a:gd name="T11" fmla="*/ 0 h 24"/>
                    <a:gd name="T12" fmla="*/ 2 w 36"/>
                    <a:gd name="T13" fmla="*/ 1 h 24"/>
                    <a:gd name="T14" fmla="*/ 2 w 36"/>
                    <a:gd name="T15" fmla="*/ 1 h 24"/>
                    <a:gd name="T16" fmla="*/ 2 w 36"/>
                    <a:gd name="T17" fmla="*/ 1 h 24"/>
                    <a:gd name="T18" fmla="*/ 2 w 36"/>
                    <a:gd name="T19" fmla="*/ 1 h 24"/>
                    <a:gd name="T20" fmla="*/ 1 w 36"/>
                    <a:gd name="T21" fmla="*/ 2 h 2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6" h="24">
                      <a:moveTo>
                        <a:pt x="18" y="24"/>
                      </a:moveTo>
                      <a:lnTo>
                        <a:pt x="0" y="2"/>
                      </a:lnTo>
                      <a:lnTo>
                        <a:pt x="9" y="2"/>
                      </a:lnTo>
                      <a:lnTo>
                        <a:pt x="18" y="2"/>
                      </a:lnTo>
                      <a:lnTo>
                        <a:pt x="23" y="2"/>
                      </a:lnTo>
                      <a:lnTo>
                        <a:pt x="30" y="0"/>
                      </a:lnTo>
                      <a:lnTo>
                        <a:pt x="36" y="7"/>
                      </a:lnTo>
                      <a:lnTo>
                        <a:pt x="30" y="11"/>
                      </a:lnTo>
                      <a:lnTo>
                        <a:pt x="28" y="13"/>
                      </a:lnTo>
                      <a:lnTo>
                        <a:pt x="23" y="18"/>
                      </a:lnTo>
                      <a:lnTo>
                        <a:pt x="18" y="24"/>
                      </a:lnTo>
                      <a:close/>
                    </a:path>
                  </a:pathLst>
                </a:custGeom>
                <a:solidFill>
                  <a:srgbClr val="7AA5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70" name="Freeform 449"/>
                <p:cNvSpPr>
                  <a:spLocks/>
                </p:cNvSpPr>
                <p:nvPr/>
              </p:nvSpPr>
              <p:spPr bwMode="auto">
                <a:xfrm>
                  <a:off x="4963" y="1459"/>
                  <a:ext cx="7" cy="5"/>
                </a:xfrm>
                <a:custGeom>
                  <a:avLst/>
                  <a:gdLst>
                    <a:gd name="T0" fmla="*/ 1 w 26"/>
                    <a:gd name="T1" fmla="*/ 2 h 16"/>
                    <a:gd name="T2" fmla="*/ 0 w 26"/>
                    <a:gd name="T3" fmla="*/ 0 h 16"/>
                    <a:gd name="T4" fmla="*/ 0 w 26"/>
                    <a:gd name="T5" fmla="*/ 0 h 16"/>
                    <a:gd name="T6" fmla="*/ 1 w 26"/>
                    <a:gd name="T7" fmla="*/ 0 h 16"/>
                    <a:gd name="T8" fmla="*/ 1 w 26"/>
                    <a:gd name="T9" fmla="*/ 0 h 16"/>
                    <a:gd name="T10" fmla="*/ 2 w 26"/>
                    <a:gd name="T11" fmla="*/ 0 h 16"/>
                    <a:gd name="T12" fmla="*/ 2 w 26"/>
                    <a:gd name="T13" fmla="*/ 1 h 16"/>
                    <a:gd name="T14" fmla="*/ 1 w 26"/>
                    <a:gd name="T15" fmla="*/ 1 h 16"/>
                    <a:gd name="T16" fmla="*/ 1 w 26"/>
                    <a:gd name="T17" fmla="*/ 1 h 16"/>
                    <a:gd name="T18" fmla="*/ 1 w 26"/>
                    <a:gd name="T19" fmla="*/ 2 h 1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6" h="16">
                      <a:moveTo>
                        <a:pt x="8" y="16"/>
                      </a:moveTo>
                      <a:lnTo>
                        <a:pt x="0" y="2"/>
                      </a:lnTo>
                      <a:lnTo>
                        <a:pt x="5" y="0"/>
                      </a:lnTo>
                      <a:lnTo>
                        <a:pt x="14" y="0"/>
                      </a:lnTo>
                      <a:lnTo>
                        <a:pt x="19" y="0"/>
                      </a:lnTo>
                      <a:lnTo>
                        <a:pt x="26" y="0"/>
                      </a:lnTo>
                      <a:lnTo>
                        <a:pt x="21" y="5"/>
                      </a:lnTo>
                      <a:lnTo>
                        <a:pt x="19" y="7"/>
                      </a:lnTo>
                      <a:lnTo>
                        <a:pt x="14" y="13"/>
                      </a:lnTo>
                      <a:lnTo>
                        <a:pt x="8" y="16"/>
                      </a:lnTo>
                      <a:close/>
                    </a:path>
                  </a:pathLst>
                </a:custGeom>
                <a:solidFill>
                  <a:srgbClr val="7AA56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71" name="Freeform 450"/>
                <p:cNvSpPr>
                  <a:spLocks/>
                </p:cNvSpPr>
                <p:nvPr/>
              </p:nvSpPr>
              <p:spPr bwMode="auto">
                <a:xfrm>
                  <a:off x="4966" y="1459"/>
                  <a:ext cx="5" cy="2"/>
                </a:xfrm>
                <a:custGeom>
                  <a:avLst/>
                  <a:gdLst>
                    <a:gd name="T0" fmla="*/ 0 w 23"/>
                    <a:gd name="T1" fmla="*/ 1 h 7"/>
                    <a:gd name="T2" fmla="*/ 0 w 23"/>
                    <a:gd name="T3" fmla="*/ 0 h 7"/>
                    <a:gd name="T4" fmla="*/ 0 w 23"/>
                    <a:gd name="T5" fmla="*/ 0 h 7"/>
                    <a:gd name="T6" fmla="*/ 0 w 23"/>
                    <a:gd name="T7" fmla="*/ 0 h 7"/>
                    <a:gd name="T8" fmla="*/ 1 w 23"/>
                    <a:gd name="T9" fmla="*/ 0 h 7"/>
                    <a:gd name="T10" fmla="*/ 1 w 23"/>
                    <a:gd name="T11" fmla="*/ 0 h 7"/>
                    <a:gd name="T12" fmla="*/ 1 w 23"/>
                    <a:gd name="T13" fmla="*/ 0 h 7"/>
                    <a:gd name="T14" fmla="*/ 1 w 23"/>
                    <a:gd name="T15" fmla="*/ 0 h 7"/>
                    <a:gd name="T16" fmla="*/ 0 w 23"/>
                    <a:gd name="T17" fmla="*/ 0 h 7"/>
                    <a:gd name="T18" fmla="*/ 0 w 23"/>
                    <a:gd name="T19" fmla="*/ 1 h 7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3" h="7">
                      <a:moveTo>
                        <a:pt x="6" y="7"/>
                      </a:moveTo>
                      <a:lnTo>
                        <a:pt x="0" y="0"/>
                      </a:lnTo>
                      <a:lnTo>
                        <a:pt x="6" y="0"/>
                      </a:lnTo>
                      <a:lnTo>
                        <a:pt x="11" y="0"/>
                      </a:lnTo>
                      <a:lnTo>
                        <a:pt x="16" y="0"/>
                      </a:lnTo>
                      <a:lnTo>
                        <a:pt x="23" y="0"/>
                      </a:lnTo>
                      <a:lnTo>
                        <a:pt x="20" y="0"/>
                      </a:lnTo>
                      <a:lnTo>
                        <a:pt x="14" y="2"/>
                      </a:lnTo>
                      <a:lnTo>
                        <a:pt x="11" y="5"/>
                      </a:lnTo>
                      <a:lnTo>
                        <a:pt x="6" y="7"/>
                      </a:lnTo>
                      <a:close/>
                    </a:path>
                  </a:pathLst>
                </a:custGeom>
                <a:solidFill>
                  <a:srgbClr val="82AA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72" name="Freeform 451"/>
                <p:cNvSpPr>
                  <a:spLocks/>
                </p:cNvSpPr>
                <p:nvPr/>
              </p:nvSpPr>
              <p:spPr bwMode="auto">
                <a:xfrm>
                  <a:off x="4970" y="1459"/>
                  <a:ext cx="1" cy="1"/>
                </a:xfrm>
                <a:custGeom>
                  <a:avLst/>
                  <a:gdLst>
                    <a:gd name="T0" fmla="*/ 0 w 7"/>
                    <a:gd name="T1" fmla="*/ 0 h 1"/>
                    <a:gd name="T2" fmla="*/ 0 w 7"/>
                    <a:gd name="T3" fmla="*/ 0 h 1"/>
                    <a:gd name="T4" fmla="*/ 0 w 7"/>
                    <a:gd name="T5" fmla="*/ 0 h 1"/>
                    <a:gd name="T6" fmla="*/ 0 w 7"/>
                    <a:gd name="T7" fmla="*/ 0 h 1"/>
                    <a:gd name="T8" fmla="*/ 0 w 7"/>
                    <a:gd name="T9" fmla="*/ 0 h 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" h="1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7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4AD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pic>
            <p:nvPicPr>
              <p:cNvPr id="27667" name="Picture 453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32" y="480"/>
                <a:ext cx="624" cy="3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7654" name="Group 460"/>
            <p:cNvGrpSpPr>
              <a:grpSpLocks/>
            </p:cNvGrpSpPr>
            <p:nvPr/>
          </p:nvGrpSpPr>
          <p:grpSpPr bwMode="auto">
            <a:xfrm rot="-846927">
              <a:off x="2536" y="400"/>
              <a:ext cx="528" cy="480"/>
              <a:chOff x="5088" y="624"/>
              <a:chExt cx="528" cy="480"/>
            </a:xfrm>
          </p:grpSpPr>
          <p:sp>
            <p:nvSpPr>
              <p:cNvPr id="27655" name="Line 457"/>
              <p:cNvSpPr>
                <a:spLocks noChangeShapeType="1"/>
              </p:cNvSpPr>
              <p:nvPr/>
            </p:nvSpPr>
            <p:spPr bwMode="auto">
              <a:xfrm flipV="1">
                <a:off x="5184" y="624"/>
                <a:ext cx="144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7656" name="Line 458"/>
              <p:cNvSpPr>
                <a:spLocks noChangeShapeType="1"/>
              </p:cNvSpPr>
              <p:nvPr/>
            </p:nvSpPr>
            <p:spPr bwMode="auto">
              <a:xfrm flipV="1">
                <a:off x="5232" y="960"/>
                <a:ext cx="384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7657" name="Line 459"/>
              <p:cNvSpPr>
                <a:spLocks noChangeShapeType="1"/>
              </p:cNvSpPr>
              <p:nvPr/>
            </p:nvSpPr>
            <p:spPr bwMode="auto">
              <a:xfrm flipV="1">
                <a:off x="5184" y="720"/>
                <a:ext cx="336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7658" name="WordArt 455"/>
              <p:cNvSpPr>
                <a:spLocks noChangeArrowheads="1" noChangeShapeType="1" noTextEdit="1"/>
              </p:cNvSpPr>
              <p:nvPr/>
            </p:nvSpPr>
            <p:spPr bwMode="auto">
              <a:xfrm rot="-2297688">
                <a:off x="5088" y="672"/>
                <a:ext cx="404" cy="397"/>
              </a:xfrm>
              <a:prstGeom prst="rect">
                <a:avLst/>
              </a:prstGeom>
            </p:spPr>
            <p:txBody>
              <a:bodyPr wrap="none" fromWordArt="1">
                <a:prstTxWarp prst="textCurveUp">
                  <a:avLst>
                    <a:gd name="adj" fmla="val 56338"/>
                  </a:avLst>
                </a:prstTxWarp>
              </a:bodyPr>
              <a:lstStyle/>
              <a:p>
                <a:r>
                  <a:rPr lang="en-US" sz="3600" kern="10"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chemeClr val="hlink"/>
                    </a:solidFill>
                    <a:effectLst>
                      <a:outerShdw dist="45791" dir="2021404" algn="ctr" rotWithShape="0">
                        <a:srgbClr val="808080">
                          <a:alpha val="79999"/>
                        </a:srgbClr>
                      </a:outerShdw>
                    </a:effectLst>
                    <a:latin typeface="Arial Black" panose="020B0A04020102020204" pitchFamily="34" charset="0"/>
                  </a:rPr>
                  <a:t>Honk!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24283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55427</TotalTime>
  <Pages>60</Pages>
  <Words>3094</Words>
  <Application>Microsoft Macintosh PowerPoint</Application>
  <PresentationFormat>On-screen Show (4:3)</PresentationFormat>
  <Paragraphs>781</Paragraphs>
  <Slides>48</Slides>
  <Notes>34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0" baseType="lpstr">
      <vt:lpstr>Office</vt:lpstr>
      <vt:lpstr>Equation</vt:lpstr>
      <vt:lpstr>CS162 Operating Systems and Systems Programming Lecture 11   Scheduling (finished), Deadlock, Address Translation</vt:lpstr>
      <vt:lpstr>Recall: Real-Time Scheduling (RTS)</vt:lpstr>
      <vt:lpstr>Example: Workload Characteristics</vt:lpstr>
      <vt:lpstr>Example: Round-Robin Scheduling Doesn’t Work</vt:lpstr>
      <vt:lpstr>Earliest Deadline First (EDF)</vt:lpstr>
      <vt:lpstr>A Final Word On Scheduling</vt:lpstr>
      <vt:lpstr>Starvation vs Deadlock</vt:lpstr>
      <vt:lpstr>Conditions for Deadlock</vt:lpstr>
      <vt:lpstr>Bridge Crossing Example</vt:lpstr>
      <vt:lpstr>Train Example (Wormhole-Routed Network)</vt:lpstr>
      <vt:lpstr>Dining Lawyers Problem</vt:lpstr>
      <vt:lpstr>Four requirements for Deadlock</vt:lpstr>
      <vt:lpstr>Resource-Allocation Graph</vt:lpstr>
      <vt:lpstr>Resource Allocation Graph Examples</vt:lpstr>
      <vt:lpstr>Administrivia</vt:lpstr>
      <vt:lpstr>BREAK</vt:lpstr>
      <vt:lpstr>Methods for Handling Deadlocks</vt:lpstr>
      <vt:lpstr>Deadlock Detection Algorithm</vt:lpstr>
      <vt:lpstr>What to do when detect deadlock?</vt:lpstr>
      <vt:lpstr>Techniques for Preventing Deadlock</vt:lpstr>
      <vt:lpstr>Techniques for Preventing Deadlock (con’t)</vt:lpstr>
      <vt:lpstr>Review: Train Example (Wormhole-Routed Network)</vt:lpstr>
      <vt:lpstr>Banker’s Algorithm for Preventing Deadlock</vt:lpstr>
      <vt:lpstr>Banker’s Algorithm Example</vt:lpstr>
      <vt:lpstr>Virtualizing Resources</vt:lpstr>
      <vt:lpstr>Next Objective</vt:lpstr>
      <vt:lpstr>Recall: Single and Multithreaded Processes</vt:lpstr>
      <vt:lpstr>Important Aspects of Memory Multiplexing</vt:lpstr>
      <vt:lpstr>Recall: Loading</vt:lpstr>
      <vt:lpstr>Binding of Instructions and Data to Memory</vt:lpstr>
      <vt:lpstr>Binding of Instructions and Data to Memory</vt:lpstr>
      <vt:lpstr>Second copy of program from previous example</vt:lpstr>
      <vt:lpstr>Second copy of program from previous example</vt:lpstr>
      <vt:lpstr>Multi-step Processing of a Program for Execution</vt:lpstr>
      <vt:lpstr>BREAK</vt:lpstr>
      <vt:lpstr>Recall: Uniprogramming</vt:lpstr>
      <vt:lpstr>Multiprogramming (primitive stage)</vt:lpstr>
      <vt:lpstr>Multiprogramming (Version with Protection)</vt:lpstr>
      <vt:lpstr>Recall: General Address translation</vt:lpstr>
      <vt:lpstr>Simple Example: Base and Bounds (CRAY-1)</vt:lpstr>
      <vt:lpstr>Issues with Simple B&amp;B Method</vt:lpstr>
      <vt:lpstr>More Flexible Segmentation</vt:lpstr>
      <vt:lpstr>Implementation of Multi-Segment Model</vt:lpstr>
      <vt:lpstr>Intel x86 Special Registers</vt:lpstr>
      <vt:lpstr>Example: Four Segments (16 bit addresses)</vt:lpstr>
      <vt:lpstr>Problems with Segmentation</vt:lpstr>
      <vt:lpstr>Summary</vt:lpstr>
      <vt:lpstr>Summary (2)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subject/>
  <dc:creator>John D. Kubiatowicz</dc:creator>
  <cp:keywords/>
  <dc:description>Imported some pictures from Silbershatz (c) 2005</dc:description>
  <cp:lastModifiedBy>Anthony D. Joseph</cp:lastModifiedBy>
  <cp:revision>657</cp:revision>
  <cp:lastPrinted>2015-10-05T20:18:53Z</cp:lastPrinted>
  <dcterms:created xsi:type="dcterms:W3CDTF">1995-08-12T11:37:26Z</dcterms:created>
  <dcterms:modified xsi:type="dcterms:W3CDTF">2016-02-29T20:48:34Z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