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93" r:id="rId3"/>
    <p:sldId id="719" r:id="rId4"/>
    <p:sldId id="746" r:id="rId5"/>
    <p:sldId id="699" r:id="rId6"/>
    <p:sldId id="641" r:id="rId7"/>
    <p:sldId id="747" r:id="rId8"/>
    <p:sldId id="748" r:id="rId9"/>
    <p:sldId id="749" r:id="rId10"/>
    <p:sldId id="695" r:id="rId11"/>
    <p:sldId id="696" r:id="rId12"/>
    <p:sldId id="697" r:id="rId13"/>
    <p:sldId id="698" r:id="rId14"/>
    <p:sldId id="700" r:id="rId15"/>
    <p:sldId id="701" r:id="rId16"/>
    <p:sldId id="702" r:id="rId17"/>
    <p:sldId id="703" r:id="rId18"/>
    <p:sldId id="704" r:id="rId19"/>
    <p:sldId id="705" r:id="rId20"/>
    <p:sldId id="74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7" r:id="rId33"/>
    <p:sldId id="720" r:id="rId34"/>
    <p:sldId id="721" r:id="rId35"/>
    <p:sldId id="722" r:id="rId36"/>
    <p:sldId id="723" r:id="rId37"/>
    <p:sldId id="724" r:id="rId38"/>
    <p:sldId id="726" r:id="rId39"/>
    <p:sldId id="750" r:id="rId4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632" autoAdjust="0"/>
    <p:restoredTop sz="94799" autoAdjust="0"/>
  </p:normalViewPr>
  <p:slideViewPr>
    <p:cSldViewPr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19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1564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1,-6-4-1,-3-3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0,-3-2-1,1-4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0,-5-3-1,-4-7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0,-8-2-1,-2 3-1,-5-1 1,-15-8-1,19 14 0,-19-14 0,5 19 1,-5-19 0,-11 28 0,2-13 2,-9 4-1,4 0-1,-4 7 1,1-2 0,0 4-1,4-3 0,1 1-1,5-1 0,6 2 1,2-3-1,3-2 0,6-1 1,3-1-1,1-1-1,5-2 1,-1 0 0,2-3-1,-1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24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897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236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895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941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81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3381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36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18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030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164068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82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4911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4871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938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39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5424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351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8664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863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2152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802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0434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9065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3235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914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967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922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7506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07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36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179963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4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7.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2/10/16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212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.xml"/><Relationship Id="rId12" Type="http://schemas.openxmlformats.org/officeDocument/2006/relationships/image" Target="../media/image22.emf"/><Relationship Id="rId13" Type="http://schemas.openxmlformats.org/officeDocument/2006/relationships/customXml" Target="../ink/ink6.xml"/><Relationship Id="rId14" Type="http://schemas.openxmlformats.org/officeDocument/2006/relationships/image" Target="../media/image23.emf"/><Relationship Id="rId15" Type="http://schemas.openxmlformats.org/officeDocument/2006/relationships/customXml" Target="../ink/ink7.xml"/><Relationship Id="rId16" Type="http://schemas.openxmlformats.org/officeDocument/2006/relationships/image" Target="../media/image24.emf"/><Relationship Id="rId17" Type="http://schemas.openxmlformats.org/officeDocument/2006/relationships/customXml" Target="../ink/ink8.xml"/><Relationship Id="rId18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ustomXml" Target="../ink/ink1.xml"/><Relationship Id="rId4" Type="http://schemas.openxmlformats.org/officeDocument/2006/relationships/image" Target="../media/image180.emf"/><Relationship Id="rId5" Type="http://schemas.openxmlformats.org/officeDocument/2006/relationships/customXml" Target="../ink/ink2.xml"/><Relationship Id="rId6" Type="http://schemas.openxmlformats.org/officeDocument/2006/relationships/image" Target="../media/image19.emf"/><Relationship Id="rId7" Type="http://schemas.openxmlformats.org/officeDocument/2006/relationships/customXml" Target="../ink/ink3.xml"/><Relationship Id="rId8" Type="http://schemas.openxmlformats.org/officeDocument/2006/relationships/image" Target="../media/image20.emf"/><Relationship Id="rId9" Type="http://schemas.openxmlformats.org/officeDocument/2006/relationships/customXml" Target="../ink/ink4.xml"/><Relationship Id="rId10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7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10, 2016</a:t>
            </a:r>
          </a:p>
          <a:p>
            <a:pPr marL="285750" indent="-285750"/>
            <a:r>
              <a:rPr lang="en-US" altLang="en-US" dirty="0" smtClean="0"/>
              <a:t>Prof. David Culler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1219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1676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7239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41148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4572000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50292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4572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2438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2438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2590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5867400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5865813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5943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4764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4470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4495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2590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2743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3200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7237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62963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ReceiveRequest(&amp;op, &amp;acctId, &amp;amount);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ProcessRequest(op, 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ProcessRequest(op, 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GetAccount(acctId);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Multiple threads (multi-proc,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13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event = WaitForNextEvent();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ATMRequest)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StartOnRequest();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AcctAvail)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ContinueRequest();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AcctStored)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FinishRequest();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technique is used for graphical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725265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27075"/>
            <a:ext cx="8875712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1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13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684213"/>
            <a:ext cx="8913812" cy="60229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Thread A writes 0001, B writes 0010.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Scheduling order ABABABBA yields 3!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14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714375"/>
            <a:ext cx="8915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 is </a:t>
            </a:r>
            <a:r>
              <a:rPr lang="en-US" altLang="ko-KR" i="1" smtClean="0">
                <a:ea typeface="굴림" panose="020B0600000101010101" pitchFamily="34" charset="-127"/>
              </a:rPr>
              <a:t>indivisible: </a:t>
            </a:r>
            <a:r>
              <a:rPr lang="en-US" altLang="ko-KR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61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3" y="2503488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688975"/>
            <a:ext cx="8648700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Threaded programs must work for all interleavings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Software control of electron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accelerator and electron beam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Xray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series of race conditions on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shared variables and poor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77773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Space Shuttle Example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696913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 Space Shuttle launch aborted 20 minutes before scheduled launch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Shuttle has five computers: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Four run the “Primary Avionics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System” (PASS)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Asynchronous and real-time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Runs all of the control systems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Results synchronized and compared every 3 to 4 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Fifth computer is the “Backup Flight System” (BFS)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stays synchronized in case it is needed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Written by completely different team than PASS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Countdown aborted because BFS disagreed with PASS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1/67 chance that PASS was out of sync one cycle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due to modifications in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initialization</a:t>
            </a:r>
            <a:r>
              <a:rPr lang="en-US" altLang="ko-KR" smtClean="0">
                <a:ea typeface="굴림" panose="020B0600000101010101" pitchFamily="34" charset="-127"/>
              </a:rPr>
              <a:t> code of PASS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delayed init request placed into timer queue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 a result, timer queue not empty at expected time to force use of hardware clock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not found during extensive simulation</a:t>
            </a:r>
          </a:p>
        </p:txBody>
      </p:sp>
      <p:grpSp>
        <p:nvGrpSpPr>
          <p:cNvPr id="421920" name="Group 32"/>
          <p:cNvGrpSpPr>
            <a:grpSpLocks/>
          </p:cNvGrpSpPr>
          <p:nvPr/>
        </p:nvGrpSpPr>
        <p:grpSpPr bwMode="auto">
          <a:xfrm>
            <a:off x="5410200" y="1117600"/>
            <a:ext cx="1828800" cy="1658938"/>
            <a:chOff x="3408" y="704"/>
            <a:chExt cx="1152" cy="1045"/>
          </a:xfrm>
        </p:grpSpPr>
        <p:grpSp>
          <p:nvGrpSpPr>
            <p:cNvPr id="22538" name="Group 5"/>
            <p:cNvGrpSpPr>
              <a:grpSpLocks/>
            </p:cNvGrpSpPr>
            <p:nvPr/>
          </p:nvGrpSpPr>
          <p:grpSpPr bwMode="auto">
            <a:xfrm>
              <a:off x="4176" y="1376"/>
              <a:ext cx="384" cy="373"/>
              <a:chOff x="4176" y="2736"/>
              <a:chExt cx="384" cy="373"/>
            </a:xfrm>
          </p:grpSpPr>
          <p:sp>
            <p:nvSpPr>
              <p:cNvPr id="22557" name="Rectangle 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8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4176" y="704"/>
              <a:ext cx="384" cy="373"/>
              <a:chOff x="4176" y="2736"/>
              <a:chExt cx="384" cy="373"/>
            </a:xfrm>
          </p:grpSpPr>
          <p:sp>
            <p:nvSpPr>
              <p:cNvPr id="22555" name="Rectangle 9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6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" name="Group 11"/>
            <p:cNvGrpSpPr>
              <a:grpSpLocks/>
            </p:cNvGrpSpPr>
            <p:nvPr/>
          </p:nvGrpSpPr>
          <p:grpSpPr bwMode="auto">
            <a:xfrm>
              <a:off x="3408" y="1376"/>
              <a:ext cx="384" cy="373"/>
              <a:chOff x="4176" y="2736"/>
              <a:chExt cx="384" cy="373"/>
            </a:xfrm>
          </p:grpSpPr>
          <p:sp>
            <p:nvSpPr>
              <p:cNvPr id="22553" name="Rectangle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4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14"/>
            <p:cNvGrpSpPr>
              <a:grpSpLocks/>
            </p:cNvGrpSpPr>
            <p:nvPr/>
          </p:nvGrpSpPr>
          <p:grpSpPr bwMode="auto">
            <a:xfrm>
              <a:off x="3408" y="704"/>
              <a:ext cx="384" cy="373"/>
              <a:chOff x="4176" y="2736"/>
              <a:chExt cx="384" cy="373"/>
            </a:xfrm>
          </p:grpSpPr>
          <p:sp>
            <p:nvSpPr>
              <p:cNvPr id="22551" name="Rectangle 15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2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2" name="Group 17"/>
            <p:cNvGrpSpPr>
              <a:grpSpLocks/>
            </p:cNvGrpSpPr>
            <p:nvPr/>
          </p:nvGrpSpPr>
          <p:grpSpPr bwMode="auto">
            <a:xfrm>
              <a:off x="3712" y="971"/>
              <a:ext cx="564" cy="501"/>
              <a:chOff x="1680" y="3120"/>
              <a:chExt cx="672" cy="577"/>
            </a:xfrm>
          </p:grpSpPr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 flipH="1"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>
                <a:off x="2352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8" name="Line 21"/>
              <p:cNvSpPr>
                <a:spLocks noChangeShapeType="1"/>
              </p:cNvSpPr>
              <p:nvPr/>
            </p:nvSpPr>
            <p:spPr bwMode="auto">
              <a:xfrm flipH="1">
                <a:off x="1776" y="31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9" name="Line 22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50" name="Line 23"/>
              <p:cNvSpPr>
                <a:spLocks noChangeShapeType="1"/>
              </p:cNvSpPr>
              <p:nvPr/>
            </p:nvSpPr>
            <p:spPr bwMode="auto">
              <a:xfrm flipV="1">
                <a:off x="1776" y="369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25"/>
            <p:cNvSpPr>
              <a:spLocks noChangeArrowheads="1"/>
            </p:cNvSpPr>
            <p:nvPr/>
          </p:nvSpPr>
          <p:spPr bwMode="auto">
            <a:xfrm>
              <a:off x="3696" y="962"/>
              <a:ext cx="591" cy="510"/>
            </a:xfrm>
            <a:prstGeom prst="rect">
              <a:avLst/>
            </a:prstGeom>
            <a:solidFill>
              <a:srgbClr val="618FFD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3744" y="1104"/>
              <a:ext cx="4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PASS</a:t>
              </a:r>
            </a:p>
          </p:txBody>
        </p:sp>
      </p:grpSp>
      <p:grpSp>
        <p:nvGrpSpPr>
          <p:cNvPr id="421921" name="Group 33"/>
          <p:cNvGrpSpPr>
            <a:grpSpLocks/>
          </p:cNvGrpSpPr>
          <p:nvPr/>
        </p:nvGrpSpPr>
        <p:grpSpPr bwMode="auto">
          <a:xfrm>
            <a:off x="6781800" y="1651000"/>
            <a:ext cx="1447800" cy="979488"/>
            <a:chOff x="4272" y="1040"/>
            <a:chExt cx="912" cy="617"/>
          </a:xfrm>
        </p:grpSpPr>
        <p:sp>
          <p:nvSpPr>
            <p:cNvPr id="22534" name="Line 24"/>
            <p:cNvSpPr>
              <a:spLocks noChangeShapeType="1"/>
            </p:cNvSpPr>
            <p:nvPr/>
          </p:nvSpPr>
          <p:spPr bwMode="auto">
            <a:xfrm>
              <a:off x="4272" y="122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2535" name="Rectangle 26"/>
            <p:cNvSpPr>
              <a:spLocks noChangeArrowheads="1"/>
            </p:cNvSpPr>
            <p:nvPr/>
          </p:nvSpPr>
          <p:spPr bwMode="auto">
            <a:xfrm>
              <a:off x="4800" y="1040"/>
              <a:ext cx="384" cy="373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22536" name="tower"/>
            <p:cNvSpPr>
              <a:spLocks noEditPoints="1" noChangeArrowheads="1"/>
            </p:cNvSpPr>
            <p:nvPr/>
          </p:nvSpPr>
          <p:spPr bwMode="auto">
            <a:xfrm>
              <a:off x="4896" y="1088"/>
              <a:ext cx="217" cy="288"/>
            </a:xfrm>
            <a:custGeom>
              <a:avLst/>
              <a:gdLst>
                <a:gd name="T0" fmla="*/ 0 w 21600"/>
                <a:gd name="T1" fmla="*/ 29 h 21600"/>
                <a:gd name="T2" fmla="*/ 67 w 21600"/>
                <a:gd name="T3" fmla="*/ 0 h 21600"/>
                <a:gd name="T4" fmla="*/ 109 w 21600"/>
                <a:gd name="T5" fmla="*/ 0 h 21600"/>
                <a:gd name="T6" fmla="*/ 217 w 21600"/>
                <a:gd name="T7" fmla="*/ 0 h 21600"/>
                <a:gd name="T8" fmla="*/ 217 w 21600"/>
                <a:gd name="T9" fmla="*/ 155 h 21600"/>
                <a:gd name="T10" fmla="*/ 217 w 21600"/>
                <a:gd name="T11" fmla="*/ 259 h 21600"/>
                <a:gd name="T12" fmla="*/ 152 w 21600"/>
                <a:gd name="T13" fmla="*/ 288 h 21600"/>
                <a:gd name="T14" fmla="*/ 106 w 21600"/>
                <a:gd name="T15" fmla="*/ 288 h 21600"/>
                <a:gd name="T16" fmla="*/ 0 w 21600"/>
                <a:gd name="T17" fmla="*/ 288 h 21600"/>
                <a:gd name="T18" fmla="*/ 0 w 21600"/>
                <a:gd name="T19" fmla="*/ 154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98 w 21600"/>
                <a:gd name="T31" fmla="*/ 22575 h 21600"/>
                <a:gd name="T32" fmla="*/ 21500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53FB2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2537" name="Text Box 29"/>
            <p:cNvSpPr txBox="1">
              <a:spLocks noChangeArrowheads="1"/>
            </p:cNvSpPr>
            <p:nvPr/>
          </p:nvSpPr>
          <p:spPr bwMode="auto">
            <a:xfrm>
              <a:off x="4756" y="1424"/>
              <a:ext cx="3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BFS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7089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0;	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0;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while 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&gt; -10)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+ 1;	  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– 1;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printf</a:t>
            </a:r>
            <a:r>
              <a:rPr lang="en-US" altLang="ko-KR" sz="2000" dirty="0" smtClean="0"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printf</a:t>
            </a:r>
            <a:r>
              <a:rPr lang="en-US" altLang="ko-KR" sz="2000" dirty="0" smtClean="0">
                <a:ea typeface="굴림" panose="020B0600000101010101" pitchFamily="34" charset="-127"/>
              </a:rPr>
              <a:t>(“B wins!”);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 smtClean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27421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says “</a:t>
            </a:r>
            <a:r>
              <a:rPr lang="en-US" altLang="ko-KR" dirty="0" err="1" smtClean="0">
                <a:ea typeface="굴림" panose="020B0600000101010101" pitchFamily="34" charset="-127"/>
              </a:rPr>
              <a:t>hmph</a:t>
            </a:r>
            <a:r>
              <a:rPr lang="en-US" altLang="ko-KR" dirty="0" smtClean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this happen on a uniprocessor?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Yes!  Unlikely, but if you are 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528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run_new_thread()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will select this TCB and return into beginning of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ThreadRoot()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903413" y="757238"/>
            <a:ext cx="2516188" cy="3732212"/>
            <a:chOff x="1199" y="505"/>
            <a:chExt cx="1585" cy="2351"/>
          </a:xfrm>
          <a:solidFill>
            <a:srgbClr val="FFB9AF"/>
          </a:solidFill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99" y="1320"/>
              <a:ext cx="233" cy="1152"/>
              <a:chOff x="4607" y="816"/>
              <a:chExt cx="233" cy="1152"/>
            </a:xfrm>
            <a:grpFill/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294" y="1272"/>
                <a:ext cx="860" cy="2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>
                    <a:latin typeface="Gill Sans Light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run_new_thread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602" y="505"/>
              <a:ext cx="900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  <a:solidFill>
            <a:srgbClr val="FFB9AF"/>
          </a:solidFill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830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Group/Section assignments should be completed!</a:t>
            </a:r>
          </a:p>
          <a:p>
            <a:pPr lvl="1"/>
            <a:r>
              <a:rPr lang="en-US" dirty="0" smtClean="0"/>
              <a:t>If you are not in group, talk to us immediately!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Section assignments out on piazza</a:t>
            </a:r>
          </a:p>
          <a:p>
            <a:pPr lvl="1"/>
            <a:r>
              <a:rPr lang="en-US" dirty="0" smtClean="0"/>
              <a:t>Start going to them this week</a:t>
            </a:r>
          </a:p>
          <a:p>
            <a:pPr lvl="1"/>
            <a:r>
              <a:rPr lang="en-US" dirty="0" smtClean="0"/>
              <a:t>Need to know your TA! </a:t>
            </a:r>
          </a:p>
          <a:p>
            <a:pPr lvl="2"/>
            <a:r>
              <a:rPr lang="en-US" dirty="0" smtClean="0"/>
              <a:t>Participation is 5% of your grade</a:t>
            </a:r>
            <a:endParaRPr lang="en-US" dirty="0"/>
          </a:p>
          <a:p>
            <a:pPr lvl="2"/>
            <a:r>
              <a:rPr lang="en-US" dirty="0" smtClean="0"/>
              <a:t>Should attend section with your 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First design doc due this Friday</a:t>
            </a:r>
          </a:p>
          <a:p>
            <a:pPr lvl="1"/>
            <a:r>
              <a:rPr lang="en-US" dirty="0" smtClean="0"/>
              <a:t>This means you should be well on your way with Project 1</a:t>
            </a:r>
          </a:p>
          <a:p>
            <a:pPr lvl="1"/>
            <a:r>
              <a:rPr lang="en-US" dirty="0" smtClean="0"/>
              <a:t>Watch for notification from your TA to sign up for design review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649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Motivation: “Too Much </a:t>
            </a: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304800" y="5530850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304800" y="5165725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304800" y="4800600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304800" y="4435475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304800" y="3705225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304800" y="3340100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304800" y="4070350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304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>
                  <a:latin typeface="Gill Sans Light"/>
                  <a:cs typeface="Gill Sans Light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14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/>
            <a:endParaRPr lang="en-US" altLang="ko-KR" sz="1200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One thread </a:t>
            </a:r>
            <a:r>
              <a:rPr lang="en-US" altLang="ko-KR" i="1" dirty="0" smtClean="0">
                <a:ea typeface="굴림" panose="020B0600000101010101" pitchFamily="34" charset="-127"/>
              </a:rPr>
              <a:t>excludes</a:t>
            </a:r>
            <a:r>
              <a:rPr lang="en-US" altLang="ko-KR" dirty="0" smtClean="0">
                <a:ea typeface="굴림" panose="020B0600000101010101" pitchFamily="34" charset="-127"/>
              </a:rPr>
              <a:t> the other while doing its task</a:t>
            </a:r>
          </a:p>
          <a:p>
            <a:pPr lvl="1"/>
            <a:endParaRPr lang="en-US" altLang="ko-KR" sz="1000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7670663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Definitions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106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 – We don’t know how to make a lock yet</a:t>
            </a: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2297113" y="4471988"/>
            <a:ext cx="4648200" cy="1524000"/>
            <a:chOff x="1536" y="3024"/>
            <a:chExt cx="3216" cy="114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90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Always write down behavior first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Instead, think first, then code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03155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410200" y="2667000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649288"/>
            <a:ext cx="89154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too much milk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0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394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665163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(noNote B) {	if (noNoteA)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if (noMilk) {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buy Milk;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	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smtClean="0">
                <a:ea typeface="굴림" panose="020B0600000101010101" pitchFamily="34" charset="-127"/>
              </a:rPr>
              <a:t> that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1672852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562600" y="1295400"/>
            <a:ext cx="2514600" cy="2438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52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5961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(note B) { //X 	if (noNote A) { //Y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do nothing;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(noMilk) {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buy milk;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remove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 Yes.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X: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Y: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197549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Synchronization Operations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Higher-level Synchronization Abstractions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Semaphores, monitors,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Programming paradigms for concurrent programs</a:t>
            </a:r>
          </a:p>
          <a:p>
            <a:pPr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13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2667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03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Solution #3 discussion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736600"/>
            <a:ext cx="88392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(noMilk) {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  		   buy milk;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There’s a better way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Have hardware provide better (higher-level) primitives than atomic load and store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Build even higher-level programming abstractions on this new hardware support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2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660400"/>
            <a:ext cx="8710612" cy="6197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have some sort of implementation of a lock (more in a moment).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Lock.Acquire()</a:t>
            </a:r>
            <a:r>
              <a:rPr lang="en-US" altLang="ko-KR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Lock.Release()</a:t>
            </a:r>
            <a:r>
              <a:rPr lang="en-US" altLang="ko-KR" smtClean="0">
                <a:ea typeface="굴림" panose="020B0600000101010101" pitchFamily="34" charset="-127"/>
              </a:rPr>
              <a:t> – Unlock, waking up anyone waiting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milklock.Acquire();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(nomilk)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milklock.Release();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smtClean="0">
                <a:ea typeface="굴림" panose="020B0600000101010101" pitchFamily="34" charset="-127"/>
              </a:rPr>
              <a:t> and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Release()</a:t>
            </a:r>
            <a:r>
              <a:rPr lang="en-US" altLang="ko-KR" smtClean="0">
                <a:ea typeface="굴림" panose="020B0600000101010101" pitchFamily="34" charset="-127"/>
              </a:rPr>
              <a:t> called a “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smtClean="0">
                <a:ea typeface="굴림" panose="020B0600000101010101" pitchFamily="34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Skip the test since you always need more ice cream.</a:t>
            </a:r>
          </a:p>
        </p:txBody>
      </p:sp>
    </p:spTree>
    <p:extLst>
      <p:ext uri="{BB962C8B-B14F-4D97-AF65-F5344CB8AC3E}">
        <p14:creationId xmlns:p14="http://schemas.microsoft.com/office/powerpoint/2010/main" val="3342613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228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1008" cy="1872"/>
              <a:chOff x="144" y="768"/>
              <a:chExt cx="1008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dirty="0">
                    <a:latin typeface="Gill Sans Light"/>
                    <a:cs typeface="Gill Sans Light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1008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dirty="0">
                    <a:latin typeface="Gill Sans Light"/>
                    <a:cs typeface="Gill Sans Light"/>
                  </a:rPr>
                  <a:t>Higher-level 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dirty="0">
                    <a:latin typeface="Gill Sans Light"/>
                    <a:cs typeface="Gill Sans Light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dirty="0">
                    <a:latin typeface="Gill Sans Light"/>
                    <a:cs typeface="Gill Sans Light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106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752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dirty="0">
                <a:latin typeface="Gill Sans Light"/>
                <a:cs typeface="Gill Sans Light"/>
              </a:rPr>
              <a:t>Load/Store    Disable </a:t>
            </a:r>
            <a:r>
              <a:rPr lang="en-US" altLang="en-US" sz="2400" dirty="0" err="1">
                <a:latin typeface="Gill Sans Light"/>
                <a:cs typeface="Gill Sans Light"/>
              </a:rPr>
              <a:t>Ints</a:t>
            </a:r>
            <a:r>
              <a:rPr lang="en-US" altLang="en-US" sz="2400" dirty="0">
                <a:latin typeface="Gill Sans Light"/>
                <a:cs typeface="Gill Sans Light"/>
              </a:rPr>
              <a:t>   </a:t>
            </a:r>
            <a:r>
              <a:rPr lang="en-US" altLang="en-US" sz="2400" dirty="0" err="1">
                <a:latin typeface="Gill Sans Light"/>
                <a:cs typeface="Gill Sans Light"/>
              </a:rPr>
              <a:t>Test&amp;Set</a:t>
            </a:r>
            <a:r>
              <a:rPr lang="en-US" altLang="en-US" sz="2400" dirty="0">
                <a:latin typeface="Gill Sans Light"/>
                <a:cs typeface="Gill Sans Light"/>
              </a:rPr>
              <a:t>   </a:t>
            </a:r>
            <a:r>
              <a:rPr lang="en-US" altLang="en-US" sz="2400" dirty="0" err="1">
                <a:latin typeface="Gill Sans Light"/>
                <a:cs typeface="Gill Sans Light"/>
              </a:rPr>
              <a:t>Comp&amp;Swap</a:t>
            </a:r>
            <a:endParaRPr lang="en-US" altLang="en-US" sz="2400" dirty="0">
              <a:latin typeface="Gill Sans Light"/>
              <a:cs typeface="Gill Sans Light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752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dirty="0">
                <a:latin typeface="Gill Sans Light"/>
                <a:cs typeface="Gill Sans Light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752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dirty="0">
                <a:latin typeface="Gill Sans Light"/>
                <a:cs typeface="Gill Sans Light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784800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85800"/>
            <a:ext cx="875665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Looked at this last lecture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handle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Done in the Intel 432 – </a:t>
            </a:r>
            <a:r>
              <a:rPr lang="en-US" altLang="ko-KR" dirty="0">
                <a:ea typeface="굴림" panose="020B0600000101010101" pitchFamily="34" charset="-127"/>
              </a:rPr>
              <a:t>e</a:t>
            </a:r>
            <a:r>
              <a:rPr lang="en-US" altLang="ko-KR" dirty="0" smtClean="0">
                <a:ea typeface="굴림" panose="020B0600000101010101" pitchFamily="34" charset="-127"/>
              </a:rPr>
              <a:t>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85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Consequently, naïve Implementation of locks: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LockAcquire { disable Ints;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LockRelease { enable Ints; }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LockAcquire();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896024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4581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int value = FREE;</a:t>
            </a:r>
          </a:p>
          <a:p>
            <a:pPr algn="l"/>
            <a:endParaRPr lang="en-US" altLang="en-US" sz="1900">
              <a:latin typeface="Courier New" panose="02070309020205020404" pitchFamily="49" charset="0"/>
            </a:endParaRPr>
          </a:p>
          <a:p>
            <a:pPr algn="l"/>
            <a:r>
              <a:rPr lang="en-US" altLang="en-US" sz="1900">
                <a:latin typeface="Courier New" panose="02070309020205020404" pitchFamily="49" charset="0"/>
              </a:rPr>
              <a:t>Acquire()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Go to sleep();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BUSY;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057400"/>
            <a:ext cx="464820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Release()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FREE;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endParaRPr lang="en-US" altLang="en-US" sz="1900">
              <a:latin typeface="Courier New" panose="02070309020205020404" pitchFamily="49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2895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303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Critical interrupts taken in time!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752600" y="1676400"/>
            <a:ext cx="5773738" cy="3270250"/>
            <a:chOff x="1104" y="1056"/>
            <a:chExt cx="3637" cy="2060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Acquire()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disable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if (value == BUSY)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put thread on wait queue;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Go to sleep();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// Enable interrupts?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} else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value = BUSY;</a:t>
              </a: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enable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949" cy="1200"/>
              <a:chOff x="3811" y="2112"/>
              <a:chExt cx="949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53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>
                    <a:latin typeface="Gill Sans Light"/>
                    <a:cs typeface="Gill Sans Light"/>
                  </a:rPr>
                  <a:t>Critical</a:t>
                </a:r>
              </a:p>
              <a:p>
                <a:r>
                  <a:rPr lang="en-US" altLang="en-US" dirty="0">
                    <a:latin typeface="Gill Sans Light"/>
                    <a:cs typeface="Gill Sans Light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05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re-enabling ints when going to sleep?</a:t>
            </a: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Want to put it after sleep(). But – how?</a:t>
            </a:r>
          </a:p>
          <a:p>
            <a:pPr lvl="1"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990600"/>
            <a:ext cx="45815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dirty="0">
                <a:latin typeface="Courier New" panose="02070309020205020404" pitchFamily="49" charset="0"/>
              </a:rPr>
              <a:t>Acquire()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disable interrupts;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Go to sleep();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value = BUSY;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enable interrupts;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1017588" y="1685925"/>
            <a:ext cx="3746500" cy="460800"/>
            <a:chOff x="793" y="1344"/>
            <a:chExt cx="2087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793" y="1344"/>
              <a:ext cx="111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1017588" y="1939925"/>
            <a:ext cx="3746500" cy="460800"/>
            <a:chOff x="792" y="1344"/>
            <a:chExt cx="2088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792" y="1344"/>
              <a:ext cx="111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1017588" y="2219325"/>
            <a:ext cx="3746500" cy="460800"/>
            <a:chOff x="792" y="1344"/>
            <a:chExt cx="2088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792" y="1344"/>
              <a:ext cx="111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228600" y="3962400"/>
            <a:ext cx="8534400" cy="2514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353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  <p:bldP spid="449540" grpId="0"/>
      <p:bldP spid="4495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257557"/>
            <a:ext cx="1447800" cy="830264"/>
            <a:chOff x="2160" y="2068"/>
            <a:chExt cx="912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50" y="2068"/>
              <a:ext cx="7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context</a:t>
              </a:r>
              <a:b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</a:br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24" y="3154"/>
              <a:ext cx="7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context</a:t>
              </a:r>
              <a:b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</a:br>
              <a:r>
                <a:rPr lang="en-US" altLang="en-US" sz="2400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36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Important concept: Atomic Operations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, swap, </a:t>
            </a:r>
            <a:r>
              <a:rPr lang="en-US" altLang="ko-KR" dirty="0" err="1" smtClean="0">
                <a:ea typeface="굴림" panose="020B0600000101010101" pitchFamily="34" charset="-127"/>
              </a:rPr>
              <a:t>comp&amp;swap</a:t>
            </a:r>
            <a:r>
              <a:rPr lang="en-US" altLang="ko-KR" dirty="0" smtClean="0">
                <a:ea typeface="굴림" panose="020B0600000101010101" pitchFamily="34" charset="-127"/>
              </a:rPr>
              <a:t>, load-linked/store conditional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Shouldn’t spin wait for long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pPr>
              <a:lnSpc>
                <a:spcPct val="80000"/>
              </a:lnSpc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325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222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Multiprocessing vs Multiprogramming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60420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Also recall: Hyperthreading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Possible to interleave threads on a per-instruction basis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Keep this in mind for our examples (like multiprocessing)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533400" y="3733800"/>
            <a:ext cx="8042275" cy="1295400"/>
            <a:chOff x="310" y="3264"/>
            <a:chExt cx="5066" cy="816"/>
          </a:xfrm>
        </p:grpSpPr>
        <p:grpSp>
          <p:nvGrpSpPr>
            <p:cNvPr id="18447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18473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4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5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6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18477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B</a:t>
                </a:r>
              </a:p>
            </p:txBody>
          </p:sp>
          <p:sp>
            <p:nvSpPr>
              <p:cNvPr id="18478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C</a:t>
                </a:r>
              </a:p>
            </p:txBody>
          </p:sp>
        </p:grpSp>
        <p:grpSp>
          <p:nvGrpSpPr>
            <p:cNvPr id="18448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8451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2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3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B</a:t>
                </a:r>
              </a:p>
            </p:txBody>
          </p:sp>
          <p:sp>
            <p:nvSpPr>
              <p:cNvPr id="18454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5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6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18457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8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9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18460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1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2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8463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4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5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B</a:t>
                </a:r>
              </a:p>
            </p:txBody>
          </p:sp>
          <p:sp>
            <p:nvSpPr>
              <p:cNvPr id="18466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7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8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8469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0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1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B</a:t>
                </a:r>
              </a:p>
            </p:txBody>
          </p:sp>
          <p:sp>
            <p:nvSpPr>
              <p:cNvPr id="18472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8449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8450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1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803275" y="2514600"/>
            <a:ext cx="5280025" cy="1143000"/>
            <a:chOff x="480" y="2496"/>
            <a:chExt cx="3326" cy="720"/>
          </a:xfrm>
        </p:grpSpPr>
        <p:grpSp>
          <p:nvGrpSpPr>
            <p:cNvPr id="18438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7"/>
              <a:chOff x="2208" y="2448"/>
              <a:chExt cx="1694" cy="617"/>
            </a:xfrm>
          </p:grpSpPr>
          <p:sp>
            <p:nvSpPr>
              <p:cNvPr id="18441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18442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43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B</a:t>
                </a:r>
              </a:p>
            </p:txBody>
          </p:sp>
          <p:sp>
            <p:nvSpPr>
              <p:cNvPr id="18444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45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8446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8439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9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Multiprocessing</a:t>
              </a:r>
            </a:p>
          </p:txBody>
        </p:sp>
        <p:sp>
          <p:nvSpPr>
            <p:cNvPr id="18440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0831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41288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Deterministic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892349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 = AcceptCon();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ProcessFork(ServiceWebPage(),con);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6629400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1676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3276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3352800" y="14478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4724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5943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6096000" y="26670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5943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00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07425" cy="5181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connection = AcceptCon();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ThreadFork(ServiceWebPage(),connection);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Threads are </a:t>
            </a:r>
            <a:r>
              <a:rPr lang="en-US" altLang="ko-KR" i="1" smtClean="0">
                <a:ea typeface="Gulim" panose="020B0600000101010101" pitchFamily="34" charset="-127"/>
              </a:rPr>
              <a:t>much</a:t>
            </a:r>
            <a:r>
              <a:rPr lang="en-US" altLang="ko-KR" smtClean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about Denial of Service attacks or digg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4924425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471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3625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2400" y="14478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228600" y="4267200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allocThreads(worker,queue);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con=AcceptCon();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Enqueue(queue,con);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wakeUp(queue);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4724400" y="4152900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con=Dequeue(queue);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sleepOn(queue);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ServiceWebPage(con);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1219200" y="2209800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Master</a:t>
              </a:r>
            </a:p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8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0467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Pages>60</Pages>
  <Words>2076</Words>
  <Application>Microsoft Macintosh PowerPoint</Application>
  <PresentationFormat>On-screen Show (4:3)</PresentationFormat>
  <Paragraphs>488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</vt:lpstr>
      <vt:lpstr>CS162 Operating Systems and Systems Programming Lecture 7   Synchronization</vt:lpstr>
      <vt:lpstr>Recall: How does Thread get started?</vt:lpstr>
      <vt:lpstr>Goals for Today</vt:lpstr>
      <vt:lpstr>Recall: Thread Abstraction</vt:lpstr>
      <vt:lpstr>Recall: Multiprocessing vs Multiprogramming</vt:lpstr>
      <vt:lpstr>Correctness for systems with concurrent threads</vt:lpstr>
      <vt:lpstr>High-level Example: Web Server</vt:lpstr>
      <vt:lpstr>Threaded Web Server</vt:lpstr>
      <vt:lpstr>Thread Pools</vt:lpstr>
      <vt:lpstr>ATM Bank Server</vt:lpstr>
      <vt:lpstr>ATM bank server example</vt:lpstr>
      <vt:lpstr>Event Driven Version of ATM server</vt:lpstr>
      <vt:lpstr>Can Threads Make This Easier?</vt:lpstr>
      <vt:lpstr>Problem is at the lowest level</vt:lpstr>
      <vt:lpstr>Atomic Operations</vt:lpstr>
      <vt:lpstr>Correctness Requirements</vt:lpstr>
      <vt:lpstr>Space Shuttle Example</vt:lpstr>
      <vt:lpstr>Another Concurrent Program Example</vt:lpstr>
      <vt:lpstr>Hand Simulation Multiprocessor Example</vt:lpstr>
      <vt:lpstr>Administrivia</vt:lpstr>
      <vt:lpstr>Motivation: “Too Much Milk”</vt:lpstr>
      <vt:lpstr>Definitions</vt:lpstr>
      <vt:lpstr>More Definitions</vt:lpstr>
      <vt:lpstr>Too Much Milk: Correctness Properties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Solution #3 discussion</vt:lpstr>
      <vt:lpstr>Too Much Milk: Solution #4</vt:lpstr>
      <vt:lpstr>Where are we going with synchronization?</vt:lpstr>
      <vt:lpstr>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How to Re-enable After Sleep()?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496</cp:revision>
  <cp:lastPrinted>2015-09-22T00:44:18Z</cp:lastPrinted>
  <dcterms:created xsi:type="dcterms:W3CDTF">1995-08-12T11:37:26Z</dcterms:created>
  <dcterms:modified xsi:type="dcterms:W3CDTF">2016-02-16T05:01:28Z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